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Lato" panose="020F0502020204030203" pitchFamily="34" charset="0"/>
      <p:regular r:id="rId11"/>
      <p:bold r:id="rId12"/>
      <p:italic r:id="rId13"/>
      <p:boldItalic r:id="rId14"/>
    </p:embeddedFont>
    <p:embeddedFont>
      <p:font typeface="Lato Black" panose="020F0502020204030203" pitchFamily="34" charset="0"/>
      <p:bold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vrkrTy5u7NnSxkKmHd/au2mwo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BFEE48-D039-470F-A495-D38695C0C6C6}">
  <a:tblStyle styleId="{DDBFEE48-D039-470F-A495-D38695C0C6C6}" styleName="Table_0">
    <a:wholeTbl>
      <a:tcTxStyle b="off" i="off">
        <a:font>
          <a:latin typeface="Lato"/>
          <a:ea typeface="Lato"/>
          <a:cs typeface="Lat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BE8"/>
          </a:solidFill>
        </a:fill>
      </a:tcStyle>
    </a:wholeTbl>
    <a:band1H>
      <a:tcTxStyle/>
      <a:tcStyle>
        <a:tcBdr/>
        <a:fill>
          <a:solidFill>
            <a:srgbClr val="CCD5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D5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Lato"/>
          <a:ea typeface="Lato"/>
          <a:cs typeface="Lato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Lato"/>
          <a:ea typeface="Lato"/>
          <a:cs typeface="Lato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Lato"/>
          <a:ea typeface="Lato"/>
          <a:cs typeface="Lat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Lato"/>
          <a:ea typeface="Lato"/>
          <a:cs typeface="Lat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88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750d68d98a_0_1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g2750d68d98a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750d68d98a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2750d68d98a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e7e51ff03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e7e51ff0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e7e51ff031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2e7e51ff03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e7e51ff031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2e7e51ff03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750d68d9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2750d68d98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Logo height proportions: 100%, 85%, 65%, 40%</a:t>
            </a:r>
            <a:endParaRPr/>
          </a:p>
        </p:txBody>
      </p:sp>
      <p:sp>
        <p:nvSpPr>
          <p:cNvPr id="125" name="Google Shape;125;g2750d68d98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56"/>
          <p:cNvSpPr txBox="1">
            <a:spLocks noGrp="1"/>
          </p:cNvSpPr>
          <p:nvPr>
            <p:ph type="ctrTitle"/>
          </p:nvPr>
        </p:nvSpPr>
        <p:spPr>
          <a:xfrm>
            <a:off x="1524000" y="167719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 Black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6"/>
          <p:cNvSpPr txBox="1">
            <a:spLocks noGrp="1"/>
          </p:cNvSpPr>
          <p:nvPr>
            <p:ph type="subTitle" idx="1"/>
          </p:nvPr>
        </p:nvSpPr>
        <p:spPr>
          <a:xfrm>
            <a:off x="1524000" y="415686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6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1269" y="1677194"/>
            <a:ext cx="2389462" cy="1346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7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" name="Google Shape;24;p57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7"/>
          <p:cNvSpPr txBox="1">
            <a:spLocks noGrp="1"/>
          </p:cNvSpPr>
          <p:nvPr>
            <p:ph type="body" idx="1"/>
          </p:nvPr>
        </p:nvSpPr>
        <p:spPr>
          <a:xfrm>
            <a:off x="157655" y="1323050"/>
            <a:ext cx="11866179" cy="476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7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7"/>
          <p:cNvSpPr txBox="1">
            <a:spLocks noGrp="1"/>
          </p:cNvSpPr>
          <p:nvPr>
            <p:ph type="sldNum" idx="12"/>
          </p:nvPr>
        </p:nvSpPr>
        <p:spPr>
          <a:xfrm>
            <a:off x="928063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9" name="Google Shape;29;p57"/>
          <p:cNvCxnSpPr/>
          <p:nvPr/>
        </p:nvCxnSpPr>
        <p:spPr>
          <a:xfrm>
            <a:off x="0" y="6222019"/>
            <a:ext cx="121920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" name="Google Shape;30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6878" y="6352443"/>
            <a:ext cx="1583094" cy="369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8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" name="Google Shape;33;p58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8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8"/>
          <p:cNvSpPr txBox="1">
            <a:spLocks noGrp="1"/>
          </p:cNvSpPr>
          <p:nvPr>
            <p:ph type="sldNum" idx="12"/>
          </p:nvPr>
        </p:nvSpPr>
        <p:spPr>
          <a:xfrm>
            <a:off x="928063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" name="Google Shape;37;p58"/>
          <p:cNvCxnSpPr/>
          <p:nvPr/>
        </p:nvCxnSpPr>
        <p:spPr>
          <a:xfrm>
            <a:off x="0" y="6222019"/>
            <a:ext cx="121920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" name="Google Shape;38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6878" y="6352443"/>
            <a:ext cx="1583094" cy="369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9"/>
          <p:cNvSpPr txBox="1">
            <a:spLocks noGrp="1"/>
          </p:cNvSpPr>
          <p:nvPr>
            <p:ph type="body" idx="1"/>
          </p:nvPr>
        </p:nvSpPr>
        <p:spPr>
          <a:xfrm>
            <a:off x="162911" y="1319142"/>
            <a:ext cx="5722882" cy="476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9"/>
          <p:cNvSpPr txBox="1">
            <a:spLocks noGrp="1"/>
          </p:cNvSpPr>
          <p:nvPr>
            <p:ph type="body" idx="2"/>
          </p:nvPr>
        </p:nvSpPr>
        <p:spPr>
          <a:xfrm>
            <a:off x="6022429" y="1326961"/>
            <a:ext cx="6001406" cy="4756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9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" name="Google Shape;43;p59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9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9"/>
          <p:cNvSpPr txBox="1">
            <a:spLocks noGrp="1"/>
          </p:cNvSpPr>
          <p:nvPr>
            <p:ph type="sldNum" idx="12"/>
          </p:nvPr>
        </p:nvSpPr>
        <p:spPr>
          <a:xfrm>
            <a:off x="928063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7" name="Google Shape;47;p59"/>
          <p:cNvCxnSpPr/>
          <p:nvPr/>
        </p:nvCxnSpPr>
        <p:spPr>
          <a:xfrm>
            <a:off x="0" y="6222019"/>
            <a:ext cx="121920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8" name="Google Shape;48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6878" y="6352443"/>
            <a:ext cx="1583094" cy="369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 Black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A90"/>
              </a:buClr>
              <a:buSzPts val="2400"/>
              <a:buNone/>
              <a:defRPr sz="2400">
                <a:solidFill>
                  <a:srgbClr val="888A9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2000"/>
              <a:buNone/>
              <a:defRPr sz="2000">
                <a:solidFill>
                  <a:srgbClr val="888A9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800"/>
              <a:buNone/>
              <a:defRPr sz="1800">
                <a:solidFill>
                  <a:srgbClr val="888A9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600"/>
              <a:buNone/>
              <a:defRPr sz="1600">
                <a:solidFill>
                  <a:srgbClr val="888A9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600"/>
              <a:buNone/>
              <a:defRPr sz="1600">
                <a:solidFill>
                  <a:srgbClr val="888A9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600"/>
              <a:buNone/>
              <a:defRPr sz="1600">
                <a:solidFill>
                  <a:srgbClr val="888A90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600"/>
              <a:buNone/>
              <a:defRPr sz="1600">
                <a:solidFill>
                  <a:srgbClr val="888A90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600"/>
              <a:buNone/>
              <a:defRPr sz="1600">
                <a:solidFill>
                  <a:srgbClr val="888A90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600"/>
              <a:buNone/>
              <a:defRPr sz="1600">
                <a:solidFill>
                  <a:srgbClr val="888A90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0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4" name="Google Shape;54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Black"/>
              <a:buNone/>
              <a:defRPr sz="44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" name="Google Shape;12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4" name="Google Shape;14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ik.com/free-photo/close-up-car-mirror-view-nature_13697632.htm#fromView=search&amp;page=1&amp;position=1&amp;uuid=91e2e40c-08e3-42d5-8382-9896a86fa45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review.beta.peeringdb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peeringdb/peeringdb/issues/1635" TargetMode="External"/><Relationship Id="rId5" Type="http://schemas.openxmlformats.org/officeDocument/2006/relationships/hyperlink" Target="https://github.com/peeringdb/peeringdb/issues/1636" TargetMode="External"/><Relationship Id="rId4" Type="http://schemas.openxmlformats.org/officeDocument/2006/relationships/hyperlink" Target="https://github.com/peeringdb/peeringdb/issues/163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sts.peeringdb.com/cgi-bin/mailman/listinfo/user-discus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42" Type="http://schemas.openxmlformats.org/officeDocument/2006/relationships/image" Target="../media/image47.png"/><Relationship Id="rId47" Type="http://schemas.openxmlformats.org/officeDocument/2006/relationships/image" Target="../media/image52.png"/><Relationship Id="rId50" Type="http://schemas.openxmlformats.org/officeDocument/2006/relationships/image" Target="../media/image55.png"/><Relationship Id="rId55" Type="http://schemas.openxmlformats.org/officeDocument/2006/relationships/image" Target="../media/image6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1.png"/><Relationship Id="rId29" Type="http://schemas.openxmlformats.org/officeDocument/2006/relationships/image" Target="../media/image34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45.svg"/><Relationship Id="rId45" Type="http://schemas.openxmlformats.org/officeDocument/2006/relationships/image" Target="../media/image50.jpeg"/><Relationship Id="rId53" Type="http://schemas.openxmlformats.org/officeDocument/2006/relationships/image" Target="../media/image58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4" Type="http://schemas.openxmlformats.org/officeDocument/2006/relationships/image" Target="../media/image49.svg"/><Relationship Id="rId52" Type="http://schemas.openxmlformats.org/officeDocument/2006/relationships/image" Target="../media/image57.sv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jp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43" Type="http://schemas.openxmlformats.org/officeDocument/2006/relationships/image" Target="../media/image48.png"/><Relationship Id="rId48" Type="http://schemas.openxmlformats.org/officeDocument/2006/relationships/image" Target="../media/image53.png"/><Relationship Id="rId56" Type="http://schemas.openxmlformats.org/officeDocument/2006/relationships/image" Target="../media/image61.svg"/><Relationship Id="rId8" Type="http://schemas.openxmlformats.org/officeDocument/2006/relationships/image" Target="../media/image13.png"/><Relationship Id="rId51" Type="http://schemas.openxmlformats.org/officeDocument/2006/relationships/image" Target="../media/image56.png"/><Relationship Id="rId3" Type="http://schemas.openxmlformats.org/officeDocument/2006/relationships/image" Target="../media/image8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46" Type="http://schemas.openxmlformats.org/officeDocument/2006/relationships/image" Target="../media/image51.png"/><Relationship Id="rId20" Type="http://schemas.openxmlformats.org/officeDocument/2006/relationships/image" Target="../media/image25.png"/><Relationship Id="rId41" Type="http://schemas.openxmlformats.org/officeDocument/2006/relationships/image" Target="../media/image46.png"/><Relationship Id="rId54" Type="http://schemas.openxmlformats.org/officeDocument/2006/relationships/image" Target="../media/image5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4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>
            <a:spLocks noGrp="1"/>
          </p:cNvSpPr>
          <p:nvPr>
            <p:ph type="ctrTitle"/>
          </p:nvPr>
        </p:nvSpPr>
        <p:spPr>
          <a:xfrm>
            <a:off x="1524000" y="167719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 Black"/>
              <a:buNone/>
            </a:pPr>
            <a:r>
              <a:rPr lang="en-US"/>
              <a:t>PeeringDB Update</a:t>
            </a:r>
            <a:endParaRPr/>
          </a:p>
        </p:txBody>
      </p:sp>
      <p:sp>
        <p:nvSpPr>
          <p:cNvPr id="60" name="Google Shape;60;p1"/>
          <p:cNvSpPr txBox="1">
            <a:spLocks noGrp="1"/>
          </p:cNvSpPr>
          <p:nvPr>
            <p:ph type="subTitle" idx="1"/>
          </p:nvPr>
        </p:nvSpPr>
        <p:spPr>
          <a:xfrm>
            <a:off x="1524000" y="415686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Paul Hoogsteder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paulh@peeringdb.com</a:t>
            </a:r>
            <a:endParaRPr/>
          </a:p>
        </p:txBody>
      </p:sp>
      <p:sp>
        <p:nvSpPr>
          <p:cNvPr id="61" name="Google Shape;61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NetUK 1, London, UK</a:t>
            </a:r>
            <a:endParaRPr/>
          </a:p>
        </p:txBody>
      </p:sp>
      <p:sp>
        <p:nvSpPr>
          <p:cNvPr id="62" name="Google Shape;62;p1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2024-07-08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</a:pPr>
            <a:r>
              <a:rPr lang="en-US"/>
              <a:t>2024 Strategic Review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157649" y="1323050"/>
            <a:ext cx="6687300" cy="47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Stewards reviewed the strategy and proposed updates</a:t>
            </a:r>
            <a:endParaRPr/>
          </a:p>
          <a:p>
            <a:pPr marL="2286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Announcement of proposed changes to follow, so subscribe to the pdb-announce list if you care and aren’t there yet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2024-07-08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NetUK 1, London, UK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928063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2302" y="1249680"/>
            <a:ext cx="2288447" cy="4954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50d68d98a_0_106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2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</a:pPr>
            <a:r>
              <a:rPr lang="en-US"/>
              <a:t>High Priority Strategic Tasks for 2024/2025</a:t>
            </a:r>
            <a:endParaRPr/>
          </a:p>
        </p:txBody>
      </p:sp>
      <p:sp>
        <p:nvSpPr>
          <p:cNvPr id="78" name="Google Shape;78;g2750d68d98a_0_106"/>
          <p:cNvSpPr txBox="1">
            <a:spLocks noGrp="1"/>
          </p:cNvSpPr>
          <p:nvPr>
            <p:ph type="body" idx="1"/>
          </p:nvPr>
        </p:nvSpPr>
        <p:spPr>
          <a:xfrm>
            <a:off x="157655" y="1323050"/>
            <a:ext cx="11866200" cy="47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Write Operational Service Level Policy for services provided to the community and regularly report compliance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Regular third-party security audit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Conduct redundancy and restoration test every two years</a:t>
            </a:r>
            <a:endParaRPr/>
          </a:p>
        </p:txBody>
      </p:sp>
      <p:sp>
        <p:nvSpPr>
          <p:cNvPr id="79" name="Google Shape;79;g2750d68d98a_0_106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2024-07-08</a:t>
            </a:r>
            <a:endParaRPr/>
          </a:p>
        </p:txBody>
      </p:sp>
      <p:sp>
        <p:nvSpPr>
          <p:cNvPr id="80" name="Google Shape;80;g2750d68d98a_0_10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NetUK 1, London, UK</a:t>
            </a:r>
            <a:endParaRPr/>
          </a:p>
        </p:txBody>
      </p:sp>
      <p:sp>
        <p:nvSpPr>
          <p:cNvPr id="81" name="Google Shape;81;g2750d68d98a_0_106"/>
          <p:cNvSpPr txBox="1">
            <a:spLocks noGrp="1"/>
          </p:cNvSpPr>
          <p:nvPr>
            <p:ph type="sldNum" idx="12"/>
          </p:nvPr>
        </p:nvSpPr>
        <p:spPr>
          <a:xfrm>
            <a:off x="9280634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750d68d98a_0_114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2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</a:pPr>
            <a:r>
              <a:rPr lang="en-US"/>
              <a:t>Product </a:t>
            </a:r>
            <a:r>
              <a:rPr lang="en-US" strike="sngStrike"/>
              <a:t>Roadmap</a:t>
            </a:r>
            <a:r>
              <a:rPr lang="en-US"/>
              <a:t> Periodic Review</a:t>
            </a:r>
            <a:endParaRPr/>
          </a:p>
        </p:txBody>
      </p:sp>
      <p:sp>
        <p:nvSpPr>
          <p:cNvPr id="87" name="Google Shape;87;g2750d68d98a_0_114"/>
          <p:cNvSpPr txBox="1">
            <a:spLocks noGrp="1"/>
          </p:cNvSpPr>
          <p:nvPr>
            <p:ph type="body" idx="1"/>
          </p:nvPr>
        </p:nvSpPr>
        <p:spPr>
          <a:xfrm>
            <a:off x="157652" y="1323050"/>
            <a:ext cx="7229400" cy="47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The Product Committee votes on product features</a:t>
            </a:r>
            <a:endParaRPr sz="2400"/>
          </a:p>
          <a:p>
            <a:pPr marL="685800" lvl="1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This means a long term roadmap is a poor choice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So instead of looking a year into the future, we’ll be reporting on the last six months of changes each April and October</a:t>
            </a:r>
            <a:endParaRPr/>
          </a:p>
        </p:txBody>
      </p:sp>
      <p:sp>
        <p:nvSpPr>
          <p:cNvPr id="88" name="Google Shape;88;g2750d68d98a_0_114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2024-07-08</a:t>
            </a:r>
            <a:endParaRPr/>
          </a:p>
        </p:txBody>
      </p:sp>
      <p:sp>
        <p:nvSpPr>
          <p:cNvPr id="89" name="Google Shape;89;g2750d68d98a_0_1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NetUK 1, London, UK</a:t>
            </a:r>
            <a:endParaRPr/>
          </a:p>
        </p:txBody>
      </p:sp>
      <p:sp>
        <p:nvSpPr>
          <p:cNvPr id="90" name="Google Shape;90;g2750d68d98a_0_114"/>
          <p:cNvSpPr txBox="1">
            <a:spLocks noGrp="1"/>
          </p:cNvSpPr>
          <p:nvPr>
            <p:ph type="sldNum" idx="12"/>
          </p:nvPr>
        </p:nvSpPr>
        <p:spPr>
          <a:xfrm>
            <a:off x="9280634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91" name="Google Shape;91;g2750d68d98a_0_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0924" y="1282351"/>
            <a:ext cx="2688101" cy="403312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2750d68d98a_0_114"/>
          <p:cNvSpPr txBox="1"/>
          <p:nvPr/>
        </p:nvSpPr>
        <p:spPr>
          <a:xfrm>
            <a:off x="7916100" y="5584375"/>
            <a:ext cx="291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Image by freepik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e7e51ff031_0_0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2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</a:pPr>
            <a:r>
              <a:rPr lang="en-US"/>
              <a:t>Product &amp; Operations Focus</a:t>
            </a:r>
            <a:endParaRPr/>
          </a:p>
        </p:txBody>
      </p:sp>
      <p:sp>
        <p:nvSpPr>
          <p:cNvPr id="98" name="Google Shape;98;g2e7e51ff031_0_0"/>
          <p:cNvSpPr txBox="1">
            <a:spLocks noGrp="1"/>
          </p:cNvSpPr>
          <p:nvPr>
            <p:ph type="body" idx="1"/>
          </p:nvPr>
        </p:nvSpPr>
        <p:spPr>
          <a:xfrm>
            <a:off x="157650" y="1323050"/>
            <a:ext cx="11554800" cy="47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Continuing with web UI improvements. Check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preview.beta.peeringdb.com</a:t>
            </a:r>
            <a:r>
              <a:rPr lang="en-US"/>
              <a:t> and provide feedback</a:t>
            </a:r>
            <a:endParaRPr/>
          </a:p>
          <a:p>
            <a:pPr marL="2286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Normalizing the presentation of place names, e.g. Always show Göteborg as Gothenburg to help people doing analytical work</a:t>
            </a:r>
            <a:endParaRPr/>
          </a:p>
          <a:p>
            <a:pPr marL="2286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Looking at significant security improvements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Mandatory 2FA (</a:t>
            </a:r>
            <a:r>
              <a:rPr lang="en-US" u="sng">
                <a:solidFill>
                  <a:schemeClr val="hlink"/>
                </a:solidFill>
                <a:hlinkClick r:id="rId4"/>
              </a:rPr>
              <a:t>#1634</a:t>
            </a:r>
            <a:r>
              <a:rPr lang="en-US"/>
              <a:t>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Require dormant accounts to revalidate before being used again (</a:t>
            </a:r>
            <a:r>
              <a:rPr lang="en-US" u="sng">
                <a:solidFill>
                  <a:schemeClr val="hlink"/>
                </a:solidFill>
                <a:hlinkClick r:id="rId5"/>
              </a:rPr>
              <a:t>#1636</a:t>
            </a:r>
            <a:r>
              <a:rPr lang="en-US"/>
              <a:t>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Create a “read only” mode to provide availability when defending against an attack (</a:t>
            </a:r>
            <a:r>
              <a:rPr lang="en-US" u="sng">
                <a:solidFill>
                  <a:schemeClr val="hlink"/>
                </a:solidFill>
                <a:hlinkClick r:id="rId6"/>
              </a:rPr>
              <a:t>#1635</a:t>
            </a:r>
            <a:r>
              <a:rPr lang="en-US"/>
              <a:t>)</a:t>
            </a:r>
            <a:endParaRPr/>
          </a:p>
        </p:txBody>
      </p:sp>
      <p:sp>
        <p:nvSpPr>
          <p:cNvPr id="99" name="Google Shape;99;g2e7e51ff031_0_0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2024-07-08</a:t>
            </a:r>
            <a:endParaRPr/>
          </a:p>
        </p:txBody>
      </p:sp>
      <p:sp>
        <p:nvSpPr>
          <p:cNvPr id="100" name="Google Shape;100;g2e7e51ff031_0_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NetUK 1, London, UK</a:t>
            </a:r>
            <a:endParaRPr/>
          </a:p>
        </p:txBody>
      </p:sp>
      <p:sp>
        <p:nvSpPr>
          <p:cNvPr id="101" name="Google Shape;101;g2e7e51ff031_0_0"/>
          <p:cNvSpPr txBox="1">
            <a:spLocks noGrp="1"/>
          </p:cNvSpPr>
          <p:nvPr>
            <p:ph type="sldNum" idx="12"/>
          </p:nvPr>
        </p:nvSpPr>
        <p:spPr>
          <a:xfrm>
            <a:off x="9280634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e7e51ff031_0_11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2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</a:pPr>
            <a:r>
              <a:rPr lang="en-US"/>
              <a:t>Engage with us!</a:t>
            </a:r>
            <a:endParaRPr/>
          </a:p>
        </p:txBody>
      </p:sp>
      <p:sp>
        <p:nvSpPr>
          <p:cNvPr id="107" name="Google Shape;107;g2e7e51ff031_0_11"/>
          <p:cNvSpPr txBox="1">
            <a:spLocks noGrp="1"/>
          </p:cNvSpPr>
          <p:nvPr>
            <p:ph type="body" idx="1"/>
          </p:nvPr>
        </p:nvSpPr>
        <p:spPr>
          <a:xfrm>
            <a:off x="157650" y="1323050"/>
            <a:ext cx="8715300" cy="47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If you want a feature or found a bug you can: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Discuss it with anyone on the Product Committee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Discuss it with us and other users on the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user-discuss list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Ask for help at support@peeringdb.com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Create an issue on Github in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peeringdb/peeringdb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peeringdb/peeringd-py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peeringdb/django-peeringdb</a:t>
            </a:r>
            <a:endParaRPr/>
          </a:p>
        </p:txBody>
      </p:sp>
      <p:sp>
        <p:nvSpPr>
          <p:cNvPr id="108" name="Google Shape;108;g2e7e51ff031_0_11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2024-07-08</a:t>
            </a:r>
            <a:endParaRPr/>
          </a:p>
        </p:txBody>
      </p:sp>
      <p:sp>
        <p:nvSpPr>
          <p:cNvPr id="109" name="Google Shape;109;g2e7e51ff031_0_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NetUK 1, London, UK</a:t>
            </a:r>
            <a:endParaRPr/>
          </a:p>
        </p:txBody>
      </p:sp>
      <p:sp>
        <p:nvSpPr>
          <p:cNvPr id="110" name="Google Shape;110;g2e7e51ff031_0_11"/>
          <p:cNvSpPr txBox="1">
            <a:spLocks noGrp="1"/>
          </p:cNvSpPr>
          <p:nvPr>
            <p:ph type="sldNum" idx="12"/>
          </p:nvPr>
        </p:nvSpPr>
        <p:spPr>
          <a:xfrm>
            <a:off x="9280634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11" name="Google Shape;111;g2e7e51ff031_0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91725" y="1249740"/>
            <a:ext cx="2288419" cy="4954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e7e51ff031_0_20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2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</a:pPr>
            <a:r>
              <a:rPr lang="en-US"/>
              <a:t>peeringdb-py</a:t>
            </a:r>
            <a:endParaRPr/>
          </a:p>
        </p:txBody>
      </p:sp>
      <p:sp>
        <p:nvSpPr>
          <p:cNvPr id="117" name="Google Shape;117;g2e7e51ff031_0_20"/>
          <p:cNvSpPr txBox="1">
            <a:spLocks noGrp="1"/>
          </p:cNvSpPr>
          <p:nvPr>
            <p:ph type="body" idx="1"/>
          </p:nvPr>
        </p:nvSpPr>
        <p:spPr>
          <a:xfrm>
            <a:off x="157650" y="1323050"/>
            <a:ext cx="6059100" cy="47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Get a local cache of Peeringdb data</a:t>
            </a:r>
            <a:endParaRPr/>
          </a:p>
          <a:p>
            <a:pPr marL="2286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Sync every hour</a:t>
            </a:r>
            <a:endParaRPr/>
          </a:p>
          <a:p>
            <a:pPr marL="2286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Keep queries local for faster access</a:t>
            </a:r>
            <a:endParaRPr/>
          </a:p>
          <a:p>
            <a:pPr marL="2286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Integrate with other datasets</a:t>
            </a:r>
            <a:endParaRPr/>
          </a:p>
          <a:p>
            <a:pPr marL="2286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No query limits</a:t>
            </a:r>
            <a:endParaRPr/>
          </a:p>
        </p:txBody>
      </p:sp>
      <p:sp>
        <p:nvSpPr>
          <p:cNvPr id="118" name="Google Shape;118;g2e7e51ff031_0_20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2024-07-08</a:t>
            </a:r>
            <a:endParaRPr/>
          </a:p>
        </p:txBody>
      </p:sp>
      <p:sp>
        <p:nvSpPr>
          <p:cNvPr id="119" name="Google Shape;119;g2e7e51ff031_0_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NetUK 1, London, UK</a:t>
            </a:r>
            <a:endParaRPr/>
          </a:p>
        </p:txBody>
      </p:sp>
      <p:sp>
        <p:nvSpPr>
          <p:cNvPr id="120" name="Google Shape;120;g2e7e51ff031_0_20"/>
          <p:cNvSpPr txBox="1">
            <a:spLocks noGrp="1"/>
          </p:cNvSpPr>
          <p:nvPr>
            <p:ph type="sldNum" idx="12"/>
          </p:nvPr>
        </p:nvSpPr>
        <p:spPr>
          <a:xfrm>
            <a:off x="9280634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21" name="Google Shape;121;g2e7e51ff031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1525" y="2074313"/>
            <a:ext cx="5582300" cy="270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750d68d98a_0_0"/>
          <p:cNvSpPr txBox="1">
            <a:spLocks noGrp="1"/>
          </p:cNvSpPr>
          <p:nvPr>
            <p:ph type="title"/>
          </p:nvPr>
        </p:nvSpPr>
        <p:spPr>
          <a:xfrm>
            <a:off x="162911" y="93715"/>
            <a:ext cx="118662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</a:pPr>
            <a:r>
              <a:rPr lang="en-US"/>
              <a:t>Thank you to our sponsors!</a:t>
            </a:r>
            <a:endParaRPr/>
          </a:p>
        </p:txBody>
      </p:sp>
      <p:sp>
        <p:nvSpPr>
          <p:cNvPr id="128" name="Google Shape;128;g2750d68d98a_0_0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2024-07-08</a:t>
            </a:r>
            <a:endParaRPr/>
          </a:p>
        </p:txBody>
      </p:sp>
      <p:sp>
        <p:nvSpPr>
          <p:cNvPr id="129" name="Google Shape;129;g2750d68d98a_0_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NetUK 1, London, UK</a:t>
            </a:r>
            <a:endParaRPr/>
          </a:p>
        </p:txBody>
      </p:sp>
      <p:sp>
        <p:nvSpPr>
          <p:cNvPr id="130" name="Google Shape;130;g2750d68d98a_0_0"/>
          <p:cNvSpPr txBox="1">
            <a:spLocks noGrp="1"/>
          </p:cNvSpPr>
          <p:nvPr>
            <p:ph type="sldNum" idx="12"/>
          </p:nvPr>
        </p:nvSpPr>
        <p:spPr>
          <a:xfrm>
            <a:off x="9280634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8D8ACC-9837-ADD7-1E66-F42E279C6E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786" y="1336200"/>
            <a:ext cx="3850106" cy="822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1946A8-368A-2D4E-AE65-0AA642347D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44" y="1336200"/>
            <a:ext cx="2727284" cy="822960"/>
          </a:xfrm>
          <a:prstGeom prst="rect">
            <a:avLst/>
          </a:prstGeom>
        </p:spPr>
      </p:pic>
      <p:pic>
        <p:nvPicPr>
          <p:cNvPr id="4" name="Picture 2" descr="https://www.peeringdb.com/media/logos/LACNIC.png">
            <a:extLst>
              <a:ext uri="{FF2B5EF4-FFF2-40B4-BE49-F238E27FC236}">
                <a16:creationId xmlns:a16="http://schemas.microsoft.com/office/drawing/2014/main" id="{9169002D-7913-6748-4137-8BF2727B4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170" y="5499591"/>
            <a:ext cx="510921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F14E52-DFEE-5D46-D831-934390D3A7E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560" y="5499591"/>
            <a:ext cx="260032" cy="274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E58A53-AC3D-B0BD-A25E-39A63ED0EA8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930" y="4453334"/>
            <a:ext cx="947884" cy="365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7E6E13-6680-12F2-069F-413B09731C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210" y="5499591"/>
            <a:ext cx="860309" cy="274320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72C8B5A-76B4-B320-CAA0-DE93D562715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546" y="5880559"/>
            <a:ext cx="1251122" cy="274320"/>
          </a:xfrm>
          <a:prstGeom prst="rect">
            <a:avLst/>
          </a:prstGeom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B903CF1F-8F49-E263-D3B6-6AF4BF2102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869" y="5499591"/>
            <a:ext cx="1686064" cy="274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C3FA3F-982C-751D-8BEC-04F55A7CD8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33" y="5880559"/>
            <a:ext cx="583525" cy="27432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60ACD22-D1C7-01B7-4022-14E7BF5072C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629" y="5880559"/>
            <a:ext cx="1193800" cy="274320"/>
          </a:xfrm>
          <a:prstGeom prst="rect">
            <a:avLst/>
          </a:prstGeom>
        </p:spPr>
      </p:pic>
      <p:pic>
        <p:nvPicPr>
          <p:cNvPr id="12" name="Picture 11" descr="A green and white flag&#10;&#10;Description automatically generated with medium confidence">
            <a:extLst>
              <a:ext uri="{FF2B5EF4-FFF2-40B4-BE49-F238E27FC236}">
                <a16:creationId xmlns:a16="http://schemas.microsoft.com/office/drawing/2014/main" id="{6BFB0641-6B32-2BBF-7390-081460968FC8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88" y="5880559"/>
            <a:ext cx="1117315" cy="274320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E666963-B87B-D832-E892-4BC81F6A33F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16" y="5499591"/>
            <a:ext cx="1073767" cy="274320"/>
          </a:xfrm>
          <a:prstGeom prst="rect">
            <a:avLst/>
          </a:prstGeom>
        </p:spPr>
      </p:pic>
      <p:pic>
        <p:nvPicPr>
          <p:cNvPr id="14" name="Picture 5" descr="Amsterdam Internet Exchange BV">
            <a:extLst>
              <a:ext uri="{FF2B5EF4-FFF2-40B4-BE49-F238E27FC236}">
                <a16:creationId xmlns:a16="http://schemas.microsoft.com/office/drawing/2014/main" id="{8BC17437-D61D-8E31-280C-252582E11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27" y="3939968"/>
            <a:ext cx="423463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EFE967A3-1424-D4E2-DE83-1A6747B93F6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43" y="3939968"/>
            <a:ext cx="991616" cy="365760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4B15EE99-3A8A-7089-D628-8DDFB70062B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706" y="3939968"/>
            <a:ext cx="1506839" cy="3657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6524BE-FDD8-30A0-1B62-744D20617AD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14" y="4453334"/>
            <a:ext cx="1097280" cy="365760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5130EAAD-953D-F094-73C9-8E385D4CF0A1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529" y="4453334"/>
            <a:ext cx="981099" cy="365760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A7EC8D59-546E-41CA-AB8A-6E0B23DFAB10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119" y="4453334"/>
            <a:ext cx="820120" cy="365760"/>
          </a:xfrm>
          <a:prstGeom prst="rect">
            <a:avLst/>
          </a:prstGeom>
        </p:spPr>
      </p:pic>
      <p:pic>
        <p:nvPicPr>
          <p:cNvPr id="20" name="Picture 19" descr="A picture containing font, graphics, screenshot, logo&#10;&#10;Description automatically generated">
            <a:extLst>
              <a:ext uri="{FF2B5EF4-FFF2-40B4-BE49-F238E27FC236}">
                <a16:creationId xmlns:a16="http://schemas.microsoft.com/office/drawing/2014/main" id="{B0493380-188A-CA45-7CE6-54BD63E184A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401" y="5499591"/>
            <a:ext cx="1378492" cy="274320"/>
          </a:xfrm>
          <a:prstGeom prst="rect">
            <a:avLst/>
          </a:prstGeom>
        </p:spPr>
      </p:pic>
      <p:pic>
        <p:nvPicPr>
          <p:cNvPr id="21" name="Picture 20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B7A607B6-178A-7C5B-7164-71D5327BB401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655" y="5880559"/>
            <a:ext cx="1038352" cy="274320"/>
          </a:xfrm>
          <a:prstGeom prst="rect">
            <a:avLst/>
          </a:prstGeom>
        </p:spPr>
      </p:pic>
      <p:pic>
        <p:nvPicPr>
          <p:cNvPr id="22" name="Picture 21" descr="A logo on a black background&#10;&#10;Description automatically generated">
            <a:extLst>
              <a:ext uri="{FF2B5EF4-FFF2-40B4-BE49-F238E27FC236}">
                <a16:creationId xmlns:a16="http://schemas.microsoft.com/office/drawing/2014/main" id="{4B513189-C0BF-6CCA-1491-498AE76FA9C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701" y="2395728"/>
            <a:ext cx="1437083" cy="5486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5097C6-5113-AE70-FC11-DF174CE1979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64" y="2395748"/>
            <a:ext cx="1340760" cy="5486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CC2BAC8-85D4-BD70-55F2-22E0440600F8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177" y="2395748"/>
            <a:ext cx="598516" cy="548640"/>
          </a:xfrm>
          <a:prstGeom prst="rect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6999B287-D59A-FD5B-60F9-F7F5A8E9BE73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10973" r="6518" b="10880"/>
          <a:stretch/>
        </p:blipFill>
        <p:spPr>
          <a:xfrm>
            <a:off x="3007117" y="2395748"/>
            <a:ext cx="1016191" cy="548640"/>
          </a:xfrm>
          <a:prstGeom prst="rect">
            <a:avLst/>
          </a:prstGeom>
        </p:spPr>
      </p:pic>
      <p:pic>
        <p:nvPicPr>
          <p:cNvPr id="26" name="Picture 2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7B04ED9-732E-E0EB-10F6-00722B818A5F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89" y="3087321"/>
            <a:ext cx="2721401" cy="5486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327F2D-6062-E519-67B9-21DB98F9BA22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481" y="3087321"/>
            <a:ext cx="2192254" cy="548640"/>
          </a:xfrm>
          <a:prstGeom prst="rect">
            <a:avLst/>
          </a:prstGeom>
        </p:spPr>
      </p:pic>
      <p:pic>
        <p:nvPicPr>
          <p:cNvPr id="28" name="Picture 27" descr="Venn diagram&#10;&#10;Description automatically generated with medium confidence">
            <a:extLst>
              <a:ext uri="{FF2B5EF4-FFF2-40B4-BE49-F238E27FC236}">
                <a16:creationId xmlns:a16="http://schemas.microsoft.com/office/drawing/2014/main" id="{6012EDA4-D48B-7629-9F90-EB297D13CBC8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527" y="1336200"/>
            <a:ext cx="822960" cy="822960"/>
          </a:xfrm>
          <a:prstGeom prst="rect">
            <a:avLst/>
          </a:prstGeom>
        </p:spPr>
      </p:pic>
      <p:pic>
        <p:nvPicPr>
          <p:cNvPr id="29" name="Picture 28" descr="A colorful circle logo on a black background&#10;&#10;Description automatically generated">
            <a:extLst>
              <a:ext uri="{FF2B5EF4-FFF2-40B4-BE49-F238E27FC236}">
                <a16:creationId xmlns:a16="http://schemas.microsoft.com/office/drawing/2014/main" id="{81FFFEF4-820C-FA0D-98E5-30F59E96C0ED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085" y="2395748"/>
            <a:ext cx="1652807" cy="548640"/>
          </a:xfrm>
          <a:prstGeom prst="rect">
            <a:avLst/>
          </a:prstGeom>
        </p:spPr>
      </p:pic>
      <p:pic>
        <p:nvPicPr>
          <p:cNvPr id="30" name="Picture 29" descr="A blue triangle with a black background&#10;&#10;Description automatically generated">
            <a:extLst>
              <a:ext uri="{FF2B5EF4-FFF2-40B4-BE49-F238E27FC236}">
                <a16:creationId xmlns:a16="http://schemas.microsoft.com/office/drawing/2014/main" id="{F069DEB3-2E8D-E7A2-5330-824E3AF30BD3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467" y="3087321"/>
            <a:ext cx="1436231" cy="548640"/>
          </a:xfrm>
          <a:prstGeom prst="rect">
            <a:avLst/>
          </a:prstGeom>
        </p:spPr>
      </p:pic>
      <p:pic>
        <p:nvPicPr>
          <p:cNvPr id="31" name="Picture 30" descr="A black and blue logo&#10;&#10;Description automatically generated">
            <a:extLst>
              <a:ext uri="{FF2B5EF4-FFF2-40B4-BE49-F238E27FC236}">
                <a16:creationId xmlns:a16="http://schemas.microsoft.com/office/drawing/2014/main" id="{D77E2A65-7219-40E5-9883-9BFB1B63278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572" y="3939968"/>
            <a:ext cx="1797191" cy="365760"/>
          </a:xfrm>
          <a:prstGeom prst="rect">
            <a:avLst/>
          </a:prstGeom>
        </p:spPr>
      </p:pic>
      <p:pic>
        <p:nvPicPr>
          <p:cNvPr id="32" name="Picture 31" descr="A blue and black text&#10;&#10;Description automatically generated">
            <a:extLst>
              <a:ext uri="{FF2B5EF4-FFF2-40B4-BE49-F238E27FC236}">
                <a16:creationId xmlns:a16="http://schemas.microsoft.com/office/drawing/2014/main" id="{02C09769-B29F-E3F7-7786-DEEB60CBAE38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984" y="5880559"/>
            <a:ext cx="1540934" cy="27432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1CCBE-3601-7A91-DA50-EBC4C51F0EA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464" y="4453334"/>
            <a:ext cx="3810241" cy="365760"/>
          </a:xfrm>
          <a:prstGeom prst="rect">
            <a:avLst/>
          </a:prstGeom>
        </p:spPr>
      </p:pic>
      <p:pic>
        <p:nvPicPr>
          <p:cNvPr id="34" name="Picture 33" descr="A black background with blue and pink letters&#10;&#10;Description automatically generated">
            <a:extLst>
              <a:ext uri="{FF2B5EF4-FFF2-40B4-BE49-F238E27FC236}">
                <a16:creationId xmlns:a16="http://schemas.microsoft.com/office/drawing/2014/main" id="{DE9FCA74-FB52-936F-6D09-D154BB559402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368" y="5499591"/>
            <a:ext cx="1179871" cy="274320"/>
          </a:xfrm>
          <a:prstGeom prst="rect">
            <a:avLst/>
          </a:prstGeom>
        </p:spPr>
      </p:pic>
      <p:pic>
        <p:nvPicPr>
          <p:cNvPr id="35" name="Picture 34" descr="A blue and black logo&#10;&#10;Description automatically generated">
            <a:extLst>
              <a:ext uri="{FF2B5EF4-FFF2-40B4-BE49-F238E27FC236}">
                <a16:creationId xmlns:a16="http://schemas.microsoft.com/office/drawing/2014/main" id="{C509E49F-928A-6129-59E0-13FEC8C741E0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158" y="5880559"/>
            <a:ext cx="1241160" cy="274320"/>
          </a:xfrm>
          <a:prstGeom prst="rect">
            <a:avLst/>
          </a:prstGeom>
        </p:spPr>
      </p:pic>
      <p:pic>
        <p:nvPicPr>
          <p:cNvPr id="36" name="Picture 35" descr="A green letters and numbers&#10;&#10;Description automatically generated">
            <a:extLst>
              <a:ext uri="{FF2B5EF4-FFF2-40B4-BE49-F238E27FC236}">
                <a16:creationId xmlns:a16="http://schemas.microsoft.com/office/drawing/2014/main" id="{64D58574-6D8E-23E2-F6C1-1E651D09D613}"/>
              </a:ext>
            </a:extLst>
          </p:cNvPr>
          <p:cNvPicPr>
            <a:picLocks noChangeAspect="1"/>
          </p:cNvPicPr>
          <p:nvPr/>
        </p:nvPicPr>
        <p:blipFill>
          <a:blip r:embed="rId3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144" y="5880559"/>
            <a:ext cx="1410788" cy="274320"/>
          </a:xfrm>
          <a:prstGeom prst="rect">
            <a:avLst/>
          </a:prstGeom>
        </p:spPr>
      </p:pic>
      <p:pic>
        <p:nvPicPr>
          <p:cNvPr id="37" name="Picture 36" descr="A black and white logo&#10;&#10;Description automatically generated">
            <a:extLst>
              <a:ext uri="{FF2B5EF4-FFF2-40B4-BE49-F238E27FC236}">
                <a16:creationId xmlns:a16="http://schemas.microsoft.com/office/drawing/2014/main" id="{0DB5C719-9CD3-6D3B-556C-8184719BD0A8}"/>
              </a:ext>
            </a:extLst>
          </p:cNvPr>
          <p:cNvPicPr>
            <a:picLocks noChangeAspect="1"/>
          </p:cNvPicPr>
          <p:nvPr/>
        </p:nvPicPr>
        <p:blipFill>
          <a:blip r:embed="rId3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555" y="3939968"/>
            <a:ext cx="1026396" cy="36576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08B5EEC8-DA33-AFD3-2F33-CFD371B63B8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4499299" y="3939968"/>
            <a:ext cx="1239520" cy="365760"/>
          </a:xfrm>
          <a:prstGeom prst="rect">
            <a:avLst/>
          </a:prstGeom>
        </p:spPr>
      </p:pic>
      <p:pic>
        <p:nvPicPr>
          <p:cNvPr id="39" name="Picture 38" descr="A red and white symbol&#10;&#10;Description automatically generated">
            <a:extLst>
              <a:ext uri="{FF2B5EF4-FFF2-40B4-BE49-F238E27FC236}">
                <a16:creationId xmlns:a16="http://schemas.microsoft.com/office/drawing/2014/main" id="{82C547AD-EBAC-EC26-58C2-B8C40F8586F8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039" y="4453334"/>
            <a:ext cx="770266" cy="365760"/>
          </a:xfrm>
          <a:prstGeom prst="rect">
            <a:avLst/>
          </a:prstGeom>
        </p:spPr>
      </p:pic>
      <p:pic>
        <p:nvPicPr>
          <p:cNvPr id="40" name="Picture 39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63022A0E-D9A3-7111-BB76-FBE0ED5602A1}"/>
              </a:ext>
            </a:extLst>
          </p:cNvPr>
          <p:cNvPicPr>
            <a:picLocks noChangeAspect="1"/>
          </p:cNvPicPr>
          <p:nvPr/>
        </p:nvPicPr>
        <p:blipFill>
          <a:blip r:embed="rId4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090" y="5499591"/>
            <a:ext cx="892034" cy="274320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5A738B4B-3A9B-3C31-C71D-3DA74D33A811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3117212" y="3939968"/>
            <a:ext cx="1211334" cy="36576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09015C8-401C-773C-1C4E-0604DE4112C2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351" y="5082670"/>
            <a:ext cx="857438" cy="274320"/>
          </a:xfrm>
          <a:prstGeom prst="rect">
            <a:avLst/>
          </a:prstGeom>
        </p:spPr>
      </p:pic>
      <p:pic>
        <p:nvPicPr>
          <p:cNvPr id="43" name="Picture 42" descr="Logo&#10;&#10;Description automatically generated with medium confidence">
            <a:extLst>
              <a:ext uri="{FF2B5EF4-FFF2-40B4-BE49-F238E27FC236}">
                <a16:creationId xmlns:a16="http://schemas.microsoft.com/office/drawing/2014/main" id="{751AECB9-B01C-700F-D238-AF317A62F459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88" y="5082670"/>
            <a:ext cx="1336291" cy="27432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19E484A-0CB3-9DA5-6C35-6C6BFE8D8CB5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245" y="5082670"/>
            <a:ext cx="1920240" cy="274320"/>
          </a:xfrm>
          <a:prstGeom prst="rect">
            <a:avLst/>
          </a:prstGeom>
        </p:spPr>
      </p:pic>
      <p:pic>
        <p:nvPicPr>
          <p:cNvPr id="45" name="Picture 44" descr="A picture containing text, clipart, tableware, plate&#10;&#10;Description automatically generated">
            <a:extLst>
              <a:ext uri="{FF2B5EF4-FFF2-40B4-BE49-F238E27FC236}">
                <a16:creationId xmlns:a16="http://schemas.microsoft.com/office/drawing/2014/main" id="{81DBE32A-99B2-AF1E-5713-57207F0D7A4F}"/>
              </a:ext>
            </a:extLst>
          </p:cNvPr>
          <p:cNvPicPr>
            <a:picLocks noChangeAspect="1"/>
          </p:cNvPicPr>
          <p:nvPr/>
        </p:nvPicPr>
        <p:blipFill>
          <a:blip r:embed="rId48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10" y="5082670"/>
            <a:ext cx="572433" cy="274320"/>
          </a:xfrm>
          <a:prstGeom prst="rect">
            <a:avLst/>
          </a:prstGeom>
        </p:spPr>
      </p:pic>
      <p:pic>
        <p:nvPicPr>
          <p:cNvPr id="46" name="Picture 45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7961D7DF-5AAA-E5F7-C2F0-557A1CC52E6C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22" y="5499591"/>
            <a:ext cx="470691" cy="274320"/>
          </a:xfrm>
          <a:prstGeom prst="rect">
            <a:avLst/>
          </a:prstGeom>
        </p:spPr>
      </p:pic>
      <p:pic>
        <p:nvPicPr>
          <p:cNvPr id="47" name="Picture 46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B43900A4-0287-7DBC-83DC-F20B7F48A2C8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198" y="5082670"/>
            <a:ext cx="1733706" cy="274320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9649649C-2ADC-9BD9-D2F4-A6D7A0F84C09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7333509" y="5082670"/>
            <a:ext cx="1171823" cy="274320"/>
          </a:xfrm>
          <a:prstGeom prst="rect">
            <a:avLst/>
          </a:prstGeom>
        </p:spPr>
      </p:pic>
      <p:pic>
        <p:nvPicPr>
          <p:cNvPr id="49" name="Picture 48" descr="A black and orange logo&#10;&#10;Description automatically generated">
            <a:extLst>
              <a:ext uri="{FF2B5EF4-FFF2-40B4-BE49-F238E27FC236}">
                <a16:creationId xmlns:a16="http://schemas.microsoft.com/office/drawing/2014/main" id="{37E51DC9-042A-5B17-06CE-7E584114EF0C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98" y="5082670"/>
            <a:ext cx="690403" cy="274320"/>
          </a:xfrm>
          <a:prstGeom prst="rect">
            <a:avLst/>
          </a:prstGeom>
        </p:spPr>
      </p:pic>
      <p:pic>
        <p:nvPicPr>
          <p:cNvPr id="50" name="Picture 49" descr="A blue and black logo&#10;&#10;Description automatically generated">
            <a:extLst>
              <a:ext uri="{FF2B5EF4-FFF2-40B4-BE49-F238E27FC236}">
                <a16:creationId xmlns:a16="http://schemas.microsoft.com/office/drawing/2014/main" id="{A8B1D4F0-38A2-7915-1790-E0A8E30717DA}"/>
              </a:ext>
            </a:extLst>
          </p:cNvPr>
          <p:cNvPicPr>
            <a:picLocks noChangeAspect="1"/>
          </p:cNvPicPr>
          <p:nvPr/>
        </p:nvPicPr>
        <p:blipFill>
          <a:blip r:embed="rId5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39" y="4453334"/>
            <a:ext cx="803750" cy="365760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77EA9815-C70D-79DD-D1EA-26CF9B1668D0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7877516" y="3939968"/>
            <a:ext cx="1306286" cy="365760"/>
          </a:xfrm>
          <a:prstGeom prst="rect">
            <a:avLst/>
          </a:prstGeom>
        </p:spPr>
      </p:pic>
      <p:graphicFrame>
        <p:nvGraphicFramePr>
          <p:cNvPr id="102" name="Table 101">
            <a:extLst>
              <a:ext uri="{FF2B5EF4-FFF2-40B4-BE49-F238E27FC236}">
                <a16:creationId xmlns:a16="http://schemas.microsoft.com/office/drawing/2014/main" id="{F7B47280-B6AC-1F80-4D3D-3B49ACB90A3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94093199"/>
              </p:ext>
            </p:extLst>
          </p:nvPr>
        </p:nvGraphicFramePr>
        <p:xfrm>
          <a:off x="2820" y="1208955"/>
          <a:ext cx="12189179" cy="53182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7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1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1908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Diamond Sponsor</a:t>
                      </a: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9753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Platinum Sponsors</a:t>
                      </a: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2076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Gold </a:t>
                      </a:r>
                    </a:p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Sponsors</a:t>
                      </a: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Silver</a:t>
                      </a:r>
                    </a:p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Sponsors</a:t>
                      </a: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eringDB Colors">
      <a:dk1>
        <a:srgbClr val="00203E"/>
      </a:dk1>
      <a:lt1>
        <a:srgbClr val="F1F1F1"/>
      </a:lt1>
      <a:dk2>
        <a:srgbClr val="000000"/>
      </a:dk2>
      <a:lt2>
        <a:srgbClr val="FFFFFF"/>
      </a:lt2>
      <a:accent1>
        <a:srgbClr val="33744A"/>
      </a:accent1>
      <a:accent2>
        <a:srgbClr val="1C3F28"/>
      </a:accent2>
      <a:accent3>
        <a:srgbClr val="4B6063"/>
      </a:accent3>
      <a:accent4>
        <a:srgbClr val="B0DBD8"/>
      </a:accent4>
      <a:accent5>
        <a:srgbClr val="C7968D"/>
      </a:accent5>
      <a:accent6>
        <a:srgbClr val="961E1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</Words>
  <Application>Microsoft Office PowerPoint</Application>
  <PresentationFormat>Widescreen</PresentationFormat>
  <Paragraphs>69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Lato</vt:lpstr>
      <vt:lpstr>Lato Black</vt:lpstr>
      <vt:lpstr>Calibri</vt:lpstr>
      <vt:lpstr>Arial</vt:lpstr>
      <vt:lpstr>Office Theme</vt:lpstr>
      <vt:lpstr>PeeringDB Update</vt:lpstr>
      <vt:lpstr>2024 Strategic Review</vt:lpstr>
      <vt:lpstr>High Priority Strategic Tasks for 2024/2025</vt:lpstr>
      <vt:lpstr>Product Roadmap Periodic Review</vt:lpstr>
      <vt:lpstr>Product &amp; Operations Focus</vt:lpstr>
      <vt:lpstr>Engage with us!</vt:lpstr>
      <vt:lpstr>peeringdb-py</vt:lpstr>
      <vt:lpstr>Thank you to our sponsors!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Greg Hankins</dc:creator>
  <cp:lastModifiedBy>Greg Hankins</cp:lastModifiedBy>
  <cp:revision>1</cp:revision>
  <dcterms:created xsi:type="dcterms:W3CDTF">2019-02-20T23:32:47Z</dcterms:created>
  <dcterms:modified xsi:type="dcterms:W3CDTF">2024-07-04T14:37:20Z</dcterms:modified>
</cp:coreProperties>
</file>