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61" r:id="rId6"/>
    <p:sldId id="325" r:id="rId7"/>
    <p:sldId id="296" r:id="rId8"/>
    <p:sldId id="315" r:id="rId9"/>
    <p:sldId id="316" r:id="rId10"/>
    <p:sldId id="317" r:id="rId11"/>
    <p:sldId id="318" r:id="rId12"/>
    <p:sldId id="319" r:id="rId13"/>
    <p:sldId id="322" r:id="rId14"/>
    <p:sldId id="320" r:id="rId15"/>
    <p:sldId id="321" r:id="rId16"/>
    <p:sldId id="323" r:id="rId17"/>
    <p:sldId id="314" r:id="rId18"/>
    <p:sldId id="32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C1C0"/>
    <a:srgbClr val="008DA2"/>
    <a:srgbClr val="0C1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A6D83-0286-944F-8AD7-9B79BDA19775}" type="datetimeFigureOut">
              <a:rPr lang="en-US"/>
              <a:pPr/>
              <a:t>7/8/24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FD991-96AB-7344-8F98-B74FAB4F105D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0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FD991-96AB-7344-8F98-B74FAB4F105D}" type="slidenum">
              <a:rPr lang="en-GB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057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FD991-96AB-7344-8F98-B74FAB4F105D}" type="slidenum">
              <a:rPr lang="en-GB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803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FD991-96AB-7344-8F98-B74FAB4F105D}" type="slidenum">
              <a:rPr lang="en-GB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009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FD991-96AB-7344-8F98-B74FAB4F105D}" type="slidenum">
              <a:rPr lang="en-GB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797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FD991-96AB-7344-8F98-B74FAB4F105D}" type="slidenum">
              <a:rPr lang="en-GB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162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FD991-96AB-7344-8F98-B74FAB4F105D}" type="slidenum">
              <a:rPr lang="en-GB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740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FD991-96AB-7344-8F98-B74FAB4F105D}" type="slidenum">
              <a:rPr lang="en-GB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16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FD991-96AB-7344-8F98-B74FAB4F105D}" type="slidenum">
              <a:rPr lang="en-GB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491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FD991-96AB-7344-8F98-B74FAB4F105D}" type="slidenum">
              <a:rPr lang="en-GB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640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FD991-96AB-7344-8F98-B74FAB4F105D}" type="slidenum">
              <a:rPr lang="en-GB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36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FD991-96AB-7344-8F98-B74FAB4F105D}" type="slidenum">
              <a:rPr lang="en-GB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259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FD991-96AB-7344-8F98-B74FAB4F105D}" type="slidenum">
              <a:rPr lang="en-GB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266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FD991-96AB-7344-8F98-B74FAB4F105D}" type="slidenum">
              <a:rPr lang="en-GB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487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FD991-96AB-7344-8F98-B74FAB4F105D}" type="slidenum">
              <a:rPr lang="en-GB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01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0C06-408C-5F48-809D-828F096E4750}" type="datetimeFigureOut">
              <a:rPr lang="en-US" smtClean="0"/>
              <a:pPr/>
              <a:t>7/8/24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2B12-85E2-4044-B58A-44D4DF84C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0C06-408C-5F48-809D-828F096E4750}" type="datetimeFigureOut">
              <a:rPr lang="en-US" smtClean="0"/>
              <a:pPr/>
              <a:t>7/8/24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2B12-85E2-4044-B58A-44D4DF84C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0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0C06-408C-5F48-809D-828F096E4750}" type="datetimeFigureOut">
              <a:rPr lang="en-US" smtClean="0"/>
              <a:pPr/>
              <a:t>7/8/24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2B12-85E2-4044-B58A-44D4DF84C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0C06-408C-5F48-809D-828F096E4750}" type="datetimeFigureOut">
              <a:rPr lang="en-US" smtClean="0"/>
              <a:pPr/>
              <a:t>7/8/24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2B12-85E2-4044-B58A-44D4DF84C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8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0C06-408C-5F48-809D-828F096E4750}" type="datetimeFigureOut">
              <a:rPr lang="en-US" smtClean="0"/>
              <a:pPr/>
              <a:t>7/8/24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2B12-85E2-4044-B58A-44D4DF84C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9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0C06-408C-5F48-809D-828F096E4750}" type="datetimeFigureOut">
              <a:rPr lang="en-US" smtClean="0"/>
              <a:pPr/>
              <a:t>7/8/24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2B12-85E2-4044-B58A-44D4DF84C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9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0C06-408C-5F48-809D-828F096E4750}" type="datetimeFigureOut">
              <a:rPr lang="en-US" smtClean="0"/>
              <a:pPr/>
              <a:t>7/8/24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2B12-85E2-4044-B58A-44D4DF84C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9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0C06-408C-5F48-809D-828F096E4750}" type="datetimeFigureOut">
              <a:rPr lang="en-US" smtClean="0"/>
              <a:pPr/>
              <a:t>7/8/24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2B12-85E2-4044-B58A-44D4DF84C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0C06-408C-5F48-809D-828F096E4750}" type="datetimeFigureOut">
              <a:rPr lang="en-US" smtClean="0"/>
              <a:pPr/>
              <a:t>7/8/24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2B12-85E2-4044-B58A-44D4DF84C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9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0C06-408C-5F48-809D-828F096E4750}" type="datetimeFigureOut">
              <a:rPr lang="en-US" smtClean="0"/>
              <a:pPr/>
              <a:t>7/8/24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2B12-85E2-4044-B58A-44D4DF84C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0C06-408C-5F48-809D-828F096E4750}" type="datetimeFigureOut">
              <a:rPr lang="en-US" smtClean="0"/>
              <a:pPr/>
              <a:t>7/8/24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2B12-85E2-4044-B58A-44D4DF84C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6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0C06-408C-5F48-809D-828F096E4750}" type="datetimeFigureOut">
              <a:rPr lang="en-US" smtClean="0"/>
              <a:pPr/>
              <a:t>7/8/24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02B12-85E2-4044-B58A-44D4DF84C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5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support@kriten.i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kriten.io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github.com/kriten-io/kriten-examples/tree/main/netbox-ansible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T Presentation Cover 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9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434062" y="2008485"/>
            <a:ext cx="5326036" cy="3071035"/>
          </a:xfrm>
        </p:spPr>
        <p:txBody>
          <a:bodyPr>
            <a:normAutofit/>
          </a:bodyPr>
          <a:lstStyle/>
          <a:p>
            <a:pPr algn="l"/>
            <a:r>
              <a:rPr lang="en-GB" sz="4800" baseline="30000" dirty="0" err="1">
                <a:solidFill>
                  <a:schemeClr val="bg1">
                    <a:lumMod val="95000"/>
                  </a:schemeClr>
                </a:solidFill>
                <a:latin typeface="Museo 300"/>
                <a:cs typeface="Museo 300"/>
              </a:rPr>
              <a:t>Kriten</a:t>
            </a:r>
            <a:endParaRPr lang="en-US" sz="4800" dirty="0">
              <a:solidFill>
                <a:schemeClr val="bg1">
                  <a:lumMod val="95000"/>
                </a:schemeClr>
              </a:solidFill>
              <a:latin typeface="Museo 300"/>
              <a:cs typeface="Museo 30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4062" y="3914775"/>
            <a:ext cx="518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Museo 300" charset="0"/>
                <a:ea typeface="Museo 300" charset="0"/>
                <a:cs typeface="Museo 300" charset="0"/>
              </a:rPr>
              <a:t>API driven automation</a:t>
            </a:r>
          </a:p>
        </p:txBody>
      </p:sp>
    </p:spTree>
    <p:extLst>
      <p:ext uri="{BB962C8B-B14F-4D97-AF65-F5344CB8AC3E}">
        <p14:creationId xmlns:p14="http://schemas.microsoft.com/office/powerpoint/2010/main" val="1435394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 Presentation side 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23"/>
            <a:ext cx="9144000" cy="6858000"/>
          </a:xfrm>
          <a:prstGeom prst="rect">
            <a:avLst/>
          </a:prstGeom>
        </p:spPr>
      </p:pic>
      <p:sp>
        <p:nvSpPr>
          <p:cNvPr id="29" name="Title 7"/>
          <p:cNvSpPr>
            <a:spLocks noGrp="1"/>
          </p:cNvSpPr>
          <p:nvPr>
            <p:ph type="title"/>
          </p:nvPr>
        </p:nvSpPr>
        <p:spPr>
          <a:xfrm>
            <a:off x="457200" y="544233"/>
            <a:ext cx="8229600" cy="47204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008DA2"/>
                </a:solidFill>
                <a:latin typeface="Museo 300"/>
                <a:cs typeface="Museo 300"/>
              </a:rPr>
              <a:t>Typical deployment scheme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FC93CF5-30BF-49BF-7F78-594838FC7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01649"/>
            <a:ext cx="4771343" cy="501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33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 Presentation side 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23"/>
            <a:ext cx="9144000" cy="6858000"/>
          </a:xfrm>
          <a:prstGeom prst="rect">
            <a:avLst/>
          </a:prstGeom>
        </p:spPr>
      </p:pic>
      <p:sp>
        <p:nvSpPr>
          <p:cNvPr id="29" name="Title 7"/>
          <p:cNvSpPr>
            <a:spLocks noGrp="1"/>
          </p:cNvSpPr>
          <p:nvPr>
            <p:ph type="title"/>
          </p:nvPr>
        </p:nvSpPr>
        <p:spPr>
          <a:xfrm>
            <a:off x="457200" y="544233"/>
            <a:ext cx="8229600" cy="47204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008DA2"/>
                </a:solidFill>
                <a:latin typeface="Museo 300"/>
                <a:cs typeface="Museo 300"/>
              </a:rPr>
              <a:t>Run from </a:t>
            </a:r>
            <a:r>
              <a:rPr lang="en-US" sz="2800" dirty="0" err="1">
                <a:solidFill>
                  <a:srgbClr val="008DA2"/>
                </a:solidFill>
                <a:latin typeface="Museo 300"/>
                <a:cs typeface="Museo 300"/>
              </a:rPr>
              <a:t>NetBox</a:t>
            </a:r>
            <a:endParaRPr lang="en-US" sz="2800" dirty="0">
              <a:solidFill>
                <a:srgbClr val="008DA2"/>
              </a:solidFill>
              <a:latin typeface="Museo 300"/>
              <a:cs typeface="Museo 300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500BECA-A161-33F7-E948-BF4166B68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30082"/>
            <a:ext cx="6649100" cy="547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84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 Presentation side 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23"/>
            <a:ext cx="9144000" cy="6858000"/>
          </a:xfrm>
          <a:prstGeom prst="rect">
            <a:avLst/>
          </a:prstGeom>
        </p:spPr>
      </p:pic>
      <p:sp>
        <p:nvSpPr>
          <p:cNvPr id="29" name="Title 7"/>
          <p:cNvSpPr>
            <a:spLocks noGrp="1"/>
          </p:cNvSpPr>
          <p:nvPr>
            <p:ph type="title"/>
          </p:nvPr>
        </p:nvSpPr>
        <p:spPr>
          <a:xfrm>
            <a:off x="457200" y="544233"/>
            <a:ext cx="8229600" cy="47204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008DA2"/>
                </a:solidFill>
                <a:latin typeface="Museo 300"/>
                <a:cs typeface="Museo 300"/>
              </a:rPr>
              <a:t>Results from </a:t>
            </a:r>
            <a:r>
              <a:rPr lang="en-US" sz="2800" dirty="0" err="1">
                <a:solidFill>
                  <a:srgbClr val="008DA2"/>
                </a:solidFill>
                <a:latin typeface="Museo 300"/>
                <a:cs typeface="Museo 300"/>
              </a:rPr>
              <a:t>NetBox</a:t>
            </a:r>
            <a:endParaRPr lang="en-US" sz="2800" dirty="0">
              <a:solidFill>
                <a:srgbClr val="008DA2"/>
              </a:solidFill>
              <a:latin typeface="Museo 300"/>
              <a:cs typeface="Museo 300"/>
            </a:endParaRPr>
          </a:p>
        </p:txBody>
      </p:sp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B7D65201-1851-E365-A4B5-A6947963F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23026"/>
            <a:ext cx="6037236" cy="48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52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 Presentation side 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23"/>
            <a:ext cx="9144000" cy="6858000"/>
          </a:xfrm>
          <a:prstGeom prst="rect">
            <a:avLst/>
          </a:prstGeom>
        </p:spPr>
      </p:pic>
      <p:sp>
        <p:nvSpPr>
          <p:cNvPr id="29" name="Title 7"/>
          <p:cNvSpPr>
            <a:spLocks noGrp="1"/>
          </p:cNvSpPr>
          <p:nvPr>
            <p:ph type="title"/>
          </p:nvPr>
        </p:nvSpPr>
        <p:spPr>
          <a:xfrm>
            <a:off x="457200" y="544233"/>
            <a:ext cx="8229600" cy="472045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solidFill>
                  <a:srgbClr val="008DA2"/>
                </a:solidFill>
                <a:latin typeface="Museo 300"/>
                <a:cs typeface="Museo 300"/>
              </a:rPr>
              <a:t>Kriten</a:t>
            </a:r>
            <a:r>
              <a:rPr lang="en-US" sz="2800" dirty="0">
                <a:solidFill>
                  <a:srgbClr val="008DA2"/>
                </a:solidFill>
                <a:latin typeface="Museo 300"/>
                <a:cs typeface="Museo 300"/>
              </a:rPr>
              <a:t> runners and tasks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5EE476D-2C39-6D45-B711-CABA25AC9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16287"/>
            <a:ext cx="5537200" cy="55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18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 Presentation side 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23"/>
            <a:ext cx="9144000" cy="6858000"/>
          </a:xfrm>
          <a:prstGeom prst="rect">
            <a:avLst/>
          </a:prstGeom>
        </p:spPr>
      </p:pic>
      <p:sp>
        <p:nvSpPr>
          <p:cNvPr id="29" name="Title 7"/>
          <p:cNvSpPr>
            <a:spLocks noGrp="1"/>
          </p:cNvSpPr>
          <p:nvPr>
            <p:ph type="title"/>
          </p:nvPr>
        </p:nvSpPr>
        <p:spPr>
          <a:xfrm>
            <a:off x="457200" y="544233"/>
            <a:ext cx="8229600" cy="472045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solidFill>
                  <a:srgbClr val="008DA2"/>
                </a:solidFill>
                <a:latin typeface="Museo 300"/>
                <a:cs typeface="Museo 300"/>
              </a:rPr>
              <a:t>Kriten</a:t>
            </a:r>
            <a:r>
              <a:rPr lang="en-US" sz="2800" dirty="0">
                <a:solidFill>
                  <a:srgbClr val="008DA2"/>
                </a:solidFill>
                <a:latin typeface="Museo 300"/>
                <a:cs typeface="Museo 300"/>
              </a:rPr>
              <a:t> Backlog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C8ADA4-CF04-B24F-8AB4-78C3F255F328}"/>
              </a:ext>
            </a:extLst>
          </p:cNvPr>
          <p:cNvSpPr txBox="1"/>
          <p:nvPr/>
        </p:nvSpPr>
        <p:spPr>
          <a:xfrm>
            <a:off x="446690" y="5614223"/>
            <a:ext cx="695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 us at </a:t>
            </a:r>
            <a:r>
              <a:rPr lang="en-US" dirty="0">
                <a:solidFill>
                  <a:srgbClr val="008DA2"/>
                </a:solidFill>
                <a:hlinkClick r:id="rId4"/>
              </a:rPr>
              <a:t>support@kriten.io</a:t>
            </a:r>
            <a:endParaRPr lang="en-US" dirty="0">
              <a:solidFill>
                <a:srgbClr val="008DA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F3EB15-8B82-DF77-F937-B27935C9D88A}"/>
              </a:ext>
            </a:extLst>
          </p:cNvPr>
          <p:cNvSpPr txBox="1"/>
          <p:nvPr/>
        </p:nvSpPr>
        <p:spPr>
          <a:xfrm>
            <a:off x="446690" y="1346802"/>
            <a:ext cx="78669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useo 300" charset="0"/>
                <a:ea typeface="Museo 300" charset="0"/>
                <a:cs typeface="Museo 300" charset="0"/>
              </a:rPr>
              <a:t>We have several features in the backlog for future release.</a:t>
            </a:r>
          </a:p>
          <a:p>
            <a:endParaRPr lang="en-GB" dirty="0">
              <a:latin typeface="Museo 300" charset="0"/>
              <a:ea typeface="Museo 300" charset="0"/>
              <a:cs typeface="Museo 300" charset="0"/>
            </a:endParaRPr>
          </a:p>
          <a:p>
            <a:r>
              <a:rPr lang="en-GB" dirty="0">
                <a:latin typeface="Museo 300" charset="0"/>
                <a:ea typeface="Museo 300" charset="0"/>
                <a:cs typeface="Museo 300" charset="0"/>
              </a:rPr>
              <a:t>Scheduling</a:t>
            </a:r>
          </a:p>
          <a:p>
            <a:r>
              <a:rPr lang="en-GB" dirty="0">
                <a:latin typeface="Museo 300" charset="0"/>
                <a:ea typeface="Museo 300" charset="0"/>
                <a:cs typeface="Museo 300" charset="0"/>
              </a:rPr>
              <a:t>Deployments</a:t>
            </a:r>
          </a:p>
          <a:p>
            <a:r>
              <a:rPr lang="en-GB" dirty="0" err="1">
                <a:latin typeface="Museo 300" charset="0"/>
                <a:ea typeface="Museo 300" charset="0"/>
                <a:cs typeface="Museo 300" charset="0"/>
              </a:rPr>
              <a:t>Administrstion UI</a:t>
            </a:r>
          </a:p>
          <a:p>
            <a:r>
              <a:rPr lang="en-GB" dirty="0" err="1">
                <a:latin typeface="Museo 300" charset="0"/>
                <a:ea typeface="Museo 300" charset="0"/>
                <a:cs typeface="Museo 300" charset="0"/>
              </a:rPr>
              <a:t>Kritctl</a:t>
            </a:r>
            <a:endParaRPr lang="en-GB" dirty="0">
              <a:latin typeface="Museo 300" charset="0"/>
              <a:ea typeface="Museo 300" charset="0"/>
              <a:cs typeface="Museo 300" charset="0"/>
            </a:endParaRPr>
          </a:p>
          <a:p>
            <a:endParaRPr lang="en-GB" dirty="0">
              <a:latin typeface="Museo 300" charset="0"/>
              <a:ea typeface="Museo 300" charset="0"/>
              <a:cs typeface="Museo 300" charset="0"/>
            </a:endParaRPr>
          </a:p>
          <a:p>
            <a:endParaRPr lang="en-GB" dirty="0">
              <a:latin typeface="Museo 300" charset="0"/>
              <a:ea typeface="Museo 300" charset="0"/>
              <a:cs typeface="Museo 300" charset="0"/>
            </a:endParaRPr>
          </a:p>
          <a:p>
            <a:r>
              <a:rPr lang="en-GB" dirty="0">
                <a:latin typeface="Museo 300" charset="0"/>
                <a:ea typeface="Museo 300" charset="0"/>
                <a:cs typeface="Museo 300" charset="0"/>
              </a:rPr>
              <a:t>New feature and enhancement suggestions welcome.</a:t>
            </a:r>
          </a:p>
        </p:txBody>
      </p:sp>
    </p:spTree>
    <p:extLst>
      <p:ext uri="{BB962C8B-B14F-4D97-AF65-F5344CB8AC3E}">
        <p14:creationId xmlns:p14="http://schemas.microsoft.com/office/powerpoint/2010/main" val="860831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 Presentation side 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23"/>
            <a:ext cx="9144000" cy="6858000"/>
          </a:xfrm>
          <a:prstGeom prst="rect">
            <a:avLst/>
          </a:prstGeom>
        </p:spPr>
      </p:pic>
      <p:sp>
        <p:nvSpPr>
          <p:cNvPr id="29" name="Title 7"/>
          <p:cNvSpPr>
            <a:spLocks noGrp="1"/>
          </p:cNvSpPr>
          <p:nvPr>
            <p:ph type="title"/>
          </p:nvPr>
        </p:nvSpPr>
        <p:spPr>
          <a:xfrm>
            <a:off x="457200" y="544233"/>
            <a:ext cx="8229600" cy="47204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008DA2"/>
                </a:solidFill>
                <a:latin typeface="Museo 300"/>
                <a:cs typeface="Museo 300"/>
              </a:rPr>
              <a:t>Need some help?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C8ADA4-CF04-B24F-8AB4-78C3F255F328}"/>
              </a:ext>
            </a:extLst>
          </p:cNvPr>
          <p:cNvSpPr txBox="1"/>
          <p:nvPr/>
        </p:nvSpPr>
        <p:spPr>
          <a:xfrm>
            <a:off x="446690" y="5614223"/>
            <a:ext cx="695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 us at </a:t>
            </a:r>
            <a:r>
              <a:rPr lang="en-US" dirty="0" err="1">
                <a:solidFill>
                  <a:srgbClr val="008DA2"/>
                </a:solidFill>
              </a:rPr>
              <a:t>info@evolvere-tech.co.uk</a:t>
            </a:r>
            <a:r>
              <a:rPr lang="en-US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F3EB15-8B82-DF77-F937-B27935C9D88A}"/>
              </a:ext>
            </a:extLst>
          </p:cNvPr>
          <p:cNvSpPr txBox="1"/>
          <p:nvPr/>
        </p:nvSpPr>
        <p:spPr>
          <a:xfrm>
            <a:off x="446690" y="1346802"/>
            <a:ext cx="786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useo 300" charset="0"/>
                <a:ea typeface="Museo 300" charset="0"/>
                <a:cs typeface="Museo 300" charset="0"/>
              </a:rPr>
              <a:t>We have Network Automation and DevOps capabilities and a flexible approach to help wherever you are in the automation maturity model.</a:t>
            </a:r>
            <a:endParaRPr lang="en-GB" sz="2400" dirty="0">
              <a:latin typeface="Museo 300" charset="0"/>
              <a:ea typeface="Museo 300" charset="0"/>
              <a:cs typeface="Museo 300" charset="0"/>
            </a:endParaRPr>
          </a:p>
        </p:txBody>
      </p:sp>
      <p:pic>
        <p:nvPicPr>
          <p:cNvPr id="4" name="Picture 3" descr="A blue robot head with white and black background&#10;&#10;Description automatically generated">
            <a:extLst>
              <a:ext uri="{FF2B5EF4-FFF2-40B4-BE49-F238E27FC236}">
                <a16:creationId xmlns:a16="http://schemas.microsoft.com/office/drawing/2014/main" id="{AD2455E7-9C59-9CC5-48BF-309EE35C6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297" y="1828198"/>
            <a:ext cx="3175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6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 Presentation side 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370"/>
            <a:ext cx="9144000" cy="6858000"/>
          </a:xfrm>
          <a:prstGeom prst="rect">
            <a:avLst/>
          </a:prstGeom>
        </p:spPr>
      </p:pic>
      <p:sp>
        <p:nvSpPr>
          <p:cNvPr id="29" name="Title 7"/>
          <p:cNvSpPr>
            <a:spLocks noGrp="1"/>
          </p:cNvSpPr>
          <p:nvPr>
            <p:ph type="title"/>
          </p:nvPr>
        </p:nvSpPr>
        <p:spPr>
          <a:xfrm>
            <a:off x="457200" y="544233"/>
            <a:ext cx="8229600" cy="47204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008DA2"/>
                </a:solidFill>
                <a:latin typeface="Museo 300"/>
                <a:cs typeface="Museo 300"/>
              </a:rPr>
              <a:t>10 years of Network Automation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57312"/>
            <a:ext cx="78669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useo 300" charset="0"/>
                <a:ea typeface="Museo 300" charset="0"/>
                <a:cs typeface="Museo 300" charset="0"/>
              </a:rPr>
              <a:t>Many platforms, modules and products now available</a:t>
            </a:r>
          </a:p>
          <a:p>
            <a:endParaRPr lang="en-GB" dirty="0">
              <a:latin typeface="Museo 300" charset="0"/>
              <a:ea typeface="Museo 300" charset="0"/>
              <a:cs typeface="Museo 300" charset="0"/>
            </a:endParaRPr>
          </a:p>
          <a:p>
            <a:r>
              <a:rPr lang="en-GB" dirty="0">
                <a:latin typeface="Museo 300" charset="0"/>
                <a:ea typeface="Museo 300" charset="0"/>
                <a:cs typeface="Museo 300" charset="0"/>
              </a:rPr>
              <a:t>No single solution, even within an organisation.</a:t>
            </a:r>
          </a:p>
          <a:p>
            <a:endParaRPr lang="en-GB" dirty="0">
              <a:latin typeface="Museo 300" charset="0"/>
              <a:ea typeface="Museo 300" charset="0"/>
              <a:cs typeface="Museo 300" charset="0"/>
            </a:endParaRPr>
          </a:p>
          <a:p>
            <a:r>
              <a:rPr lang="en-GB" dirty="0">
                <a:latin typeface="Museo 300" charset="0"/>
                <a:ea typeface="Museo 300" charset="0"/>
                <a:cs typeface="Museo 300" charset="0"/>
              </a:rPr>
              <a:t>Custom code necessary to automate networks.</a:t>
            </a:r>
          </a:p>
        </p:txBody>
      </p:sp>
      <p:pic>
        <p:nvPicPr>
          <p:cNvPr id="4" name="Picture 3" descr="A person in a chef's uniform&#10;&#10;Description automatically generated">
            <a:extLst>
              <a:ext uri="{FF2B5EF4-FFF2-40B4-BE49-F238E27FC236}">
                <a16:creationId xmlns:a16="http://schemas.microsoft.com/office/drawing/2014/main" id="{58B78DB9-0FAF-A439-8BD3-F88270651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43" y="2932387"/>
            <a:ext cx="3478471" cy="368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9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 Presentation side 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370"/>
            <a:ext cx="9144000" cy="6858000"/>
          </a:xfrm>
          <a:prstGeom prst="rect">
            <a:avLst/>
          </a:prstGeom>
        </p:spPr>
      </p:pic>
      <p:sp>
        <p:nvSpPr>
          <p:cNvPr id="29" name="Title 7"/>
          <p:cNvSpPr>
            <a:spLocks noGrp="1"/>
          </p:cNvSpPr>
          <p:nvPr>
            <p:ph type="title"/>
          </p:nvPr>
        </p:nvSpPr>
        <p:spPr>
          <a:xfrm>
            <a:off x="457200" y="544233"/>
            <a:ext cx="8229600" cy="47204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008DA2"/>
                </a:solidFill>
                <a:latin typeface="Museo 300"/>
                <a:cs typeface="Museo 300"/>
              </a:rPr>
              <a:t>Common Problems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57312"/>
            <a:ext cx="78669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useo 300" charset="0"/>
                <a:ea typeface="Museo 300" charset="0"/>
                <a:cs typeface="Museo 300" charset="0"/>
              </a:rPr>
              <a:t>Where to run automation code?</a:t>
            </a:r>
          </a:p>
          <a:p>
            <a:endParaRPr lang="en-GB" dirty="0">
              <a:latin typeface="Museo 300" charset="0"/>
              <a:ea typeface="Museo 300" charset="0"/>
              <a:cs typeface="Museo 300" charset="0"/>
            </a:endParaRPr>
          </a:p>
          <a:p>
            <a:r>
              <a:rPr lang="en-GB" dirty="0">
                <a:latin typeface="Museo 300" charset="0"/>
                <a:ea typeface="Museo 300" charset="0"/>
                <a:cs typeface="Museo 300" charset="0"/>
              </a:rPr>
              <a:t>How to make it available?</a:t>
            </a:r>
          </a:p>
          <a:p>
            <a:endParaRPr lang="en-GB" dirty="0">
              <a:latin typeface="Museo 300" charset="0"/>
              <a:ea typeface="Museo 300" charset="0"/>
              <a:cs typeface="Museo 300" charset="0"/>
            </a:endParaRPr>
          </a:p>
          <a:p>
            <a:r>
              <a:rPr lang="en-GB" dirty="0">
                <a:latin typeface="Museo 300" charset="0"/>
                <a:ea typeface="Museo 300" charset="0"/>
                <a:cs typeface="Museo 300" charset="0"/>
              </a:rPr>
              <a:t>How to implement authentication/authorisation.</a:t>
            </a:r>
          </a:p>
          <a:p>
            <a:endParaRPr lang="en-GB" dirty="0">
              <a:latin typeface="Museo 300" charset="0"/>
              <a:ea typeface="Museo 300" charset="0"/>
              <a:cs typeface="Museo 300" charset="0"/>
            </a:endParaRPr>
          </a:p>
          <a:p>
            <a:r>
              <a:rPr lang="en-GB" dirty="0">
                <a:latin typeface="Museo 300" charset="0"/>
                <a:ea typeface="Museo 300" charset="0"/>
                <a:cs typeface="Museo 300" charset="0"/>
              </a:rPr>
              <a:t>How to protect system/priviledged  accounts?</a:t>
            </a:r>
          </a:p>
        </p:txBody>
      </p:sp>
      <p:pic>
        <p:nvPicPr>
          <p:cNvPr id="4" name="Picture 3" descr="A person with long hair and beard&#10;&#10;Description automatically generated">
            <a:extLst>
              <a:ext uri="{FF2B5EF4-FFF2-40B4-BE49-F238E27FC236}">
                <a16:creationId xmlns:a16="http://schemas.microsoft.com/office/drawing/2014/main" id="{8540A6AF-5F75-572D-EA12-38DD9FB3C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476308"/>
            <a:ext cx="5544207" cy="32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8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 Presentation side 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23"/>
            <a:ext cx="9144000" cy="6858000"/>
          </a:xfrm>
          <a:prstGeom prst="rect">
            <a:avLst/>
          </a:prstGeom>
        </p:spPr>
      </p:pic>
      <p:sp>
        <p:nvSpPr>
          <p:cNvPr id="29" name="Title 7"/>
          <p:cNvSpPr>
            <a:spLocks noGrp="1"/>
          </p:cNvSpPr>
          <p:nvPr>
            <p:ph type="title"/>
          </p:nvPr>
        </p:nvSpPr>
        <p:spPr>
          <a:xfrm>
            <a:off x="457200" y="544233"/>
            <a:ext cx="8229600" cy="472045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solidFill>
                  <a:srgbClr val="008DA2"/>
                </a:solidFill>
                <a:latin typeface="Museo 300"/>
                <a:cs typeface="Museo 300"/>
              </a:rPr>
              <a:t>Kriten</a:t>
            </a:r>
            <a:r>
              <a:rPr lang="en-US" sz="2800" dirty="0">
                <a:solidFill>
                  <a:srgbClr val="008DA2"/>
                </a:solidFill>
                <a:latin typeface="Museo 300"/>
                <a:cs typeface="Museo 300"/>
              </a:rPr>
              <a:t> – The API-driven runtime environment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F3EB15-8B82-DF77-F937-B27935C9D88A}"/>
              </a:ext>
            </a:extLst>
          </p:cNvPr>
          <p:cNvSpPr txBox="1"/>
          <p:nvPr/>
        </p:nvSpPr>
        <p:spPr>
          <a:xfrm>
            <a:off x="446690" y="1346802"/>
            <a:ext cx="78669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Museo 300" charset="0"/>
                <a:ea typeface="Museo 300" charset="0"/>
                <a:cs typeface="Museo 300" charset="0"/>
              </a:rPr>
              <a:t>Kriten</a:t>
            </a:r>
            <a:r>
              <a:rPr lang="en-GB" dirty="0">
                <a:latin typeface="Museo 300" charset="0"/>
                <a:ea typeface="Museo 300" charset="0"/>
                <a:cs typeface="Museo 300" charset="0"/>
              </a:rPr>
              <a:t> is a cloud-native code execution platform.</a:t>
            </a:r>
          </a:p>
          <a:p>
            <a:endParaRPr lang="en-GB" dirty="0">
              <a:latin typeface="Museo 300" charset="0"/>
              <a:ea typeface="Museo 300" charset="0"/>
              <a:cs typeface="Museo 30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useo 300" charset="0"/>
                <a:ea typeface="Museo 300" charset="0"/>
                <a:cs typeface="Museo 300" charset="0"/>
              </a:rPr>
              <a:t>Build and test your automation code.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useo 300" charset="0"/>
                <a:ea typeface="Museo 300" charset="0"/>
                <a:cs typeface="Museo 300" charset="0"/>
              </a:rPr>
              <a:t>Build a container with your packages installed.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useo 300" charset="0"/>
                <a:ea typeface="Museo 300" charset="0"/>
                <a:cs typeface="Museo 300" charset="0"/>
              </a:rPr>
              <a:t>Configure runner and task in </a:t>
            </a:r>
            <a:r>
              <a:rPr lang="en-GB" dirty="0" err="1">
                <a:latin typeface="Museo 300" charset="0"/>
                <a:ea typeface="Museo 300" charset="0"/>
                <a:cs typeface="Museo 300" charset="0"/>
              </a:rPr>
              <a:t>Kriten</a:t>
            </a:r>
            <a:r>
              <a:rPr lang="en-GB" dirty="0">
                <a:latin typeface="Museo 300" charset="0"/>
                <a:ea typeface="Museo 300" charset="0"/>
                <a:cs typeface="Museo 300" charset="0"/>
              </a:rPr>
              <a:t>.</a:t>
            </a:r>
          </a:p>
          <a:p>
            <a:endParaRPr lang="en-GB" dirty="0">
              <a:latin typeface="Museo 300" charset="0"/>
              <a:ea typeface="Museo 300" charset="0"/>
              <a:cs typeface="Museo 300" charset="0"/>
            </a:endParaRPr>
          </a:p>
          <a:p>
            <a:r>
              <a:rPr lang="en-GB" dirty="0">
                <a:latin typeface="Museo 300" charset="0"/>
                <a:ea typeface="Museo 300" charset="0"/>
                <a:cs typeface="Museo 300" charset="0"/>
              </a:rPr>
              <a:t>You can now send consumers the </a:t>
            </a:r>
            <a:r>
              <a:rPr lang="en-GB" dirty="0" err="1">
                <a:latin typeface="Museo 300" charset="0"/>
                <a:ea typeface="Museo 300" charset="0"/>
                <a:cs typeface="Museo 300" charset="0"/>
              </a:rPr>
              <a:t>Kriten</a:t>
            </a:r>
            <a:r>
              <a:rPr lang="en-GB" dirty="0">
                <a:latin typeface="Museo 300" charset="0"/>
                <a:ea typeface="Museo 300" charset="0"/>
                <a:cs typeface="Museo 300" charset="0"/>
              </a:rPr>
              <a:t> task URL, which is all they need to run your automation code.</a:t>
            </a:r>
          </a:p>
        </p:txBody>
      </p:sp>
      <p:pic>
        <p:nvPicPr>
          <p:cNvPr id="4" name="Picture 3" descr="A blue robot head with white and black background&#10;&#10;Description automatically generated">
            <a:extLst>
              <a:ext uri="{FF2B5EF4-FFF2-40B4-BE49-F238E27FC236}">
                <a16:creationId xmlns:a16="http://schemas.microsoft.com/office/drawing/2014/main" id="{AD2455E7-9C59-9CC5-48BF-309EE35C6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90" y="3985650"/>
            <a:ext cx="2374401" cy="2754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0FFB13-7EE5-1EF8-9060-B837395002A7}"/>
              </a:ext>
            </a:extLst>
          </p:cNvPr>
          <p:cNvSpPr txBox="1"/>
          <p:nvPr/>
        </p:nvSpPr>
        <p:spPr>
          <a:xfrm>
            <a:off x="2793372" y="6044445"/>
            <a:ext cx="177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https://kriten.io/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 Presentation side 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23"/>
            <a:ext cx="9144000" cy="6858000"/>
          </a:xfrm>
          <a:prstGeom prst="rect">
            <a:avLst/>
          </a:prstGeom>
        </p:spPr>
      </p:pic>
      <p:sp>
        <p:nvSpPr>
          <p:cNvPr id="29" name="Title 7"/>
          <p:cNvSpPr>
            <a:spLocks noGrp="1"/>
          </p:cNvSpPr>
          <p:nvPr>
            <p:ph type="title"/>
          </p:nvPr>
        </p:nvSpPr>
        <p:spPr>
          <a:xfrm>
            <a:off x="457200" y="544233"/>
            <a:ext cx="8229600" cy="47204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008DA2"/>
                </a:solidFill>
                <a:latin typeface="Museo 300"/>
                <a:cs typeface="Museo 300"/>
              </a:rPr>
              <a:t>The show version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F3EB15-8B82-DF77-F937-B27935C9D88A}"/>
              </a:ext>
            </a:extLst>
          </p:cNvPr>
          <p:cNvSpPr txBox="1"/>
          <p:nvPr/>
        </p:nvSpPr>
        <p:spPr>
          <a:xfrm>
            <a:off x="446690" y="1346802"/>
            <a:ext cx="786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useo 300" charset="0"/>
                <a:ea typeface="Museo 300" charset="0"/>
                <a:cs typeface="Museo 300" charset="0"/>
              </a:rPr>
              <a:t>You have proudly written an Ansible playbook to issue the “show version” command to a set of devices.</a:t>
            </a:r>
          </a:p>
        </p:txBody>
      </p:sp>
      <p:pic>
        <p:nvPicPr>
          <p:cNvPr id="5" name="Picture 4" descr="A computer screen shot of a program&#10;&#10;Description automatically generated">
            <a:extLst>
              <a:ext uri="{FF2B5EF4-FFF2-40B4-BE49-F238E27FC236}">
                <a16:creationId xmlns:a16="http://schemas.microsoft.com/office/drawing/2014/main" id="{0829C50E-2A49-F158-C34F-8BC7AC9AB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89" y="2101607"/>
            <a:ext cx="4918023" cy="4212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EF3CEF-0EF2-7C56-136B-ACAADC286A1C}"/>
              </a:ext>
            </a:extLst>
          </p:cNvPr>
          <p:cNvSpPr txBox="1"/>
          <p:nvPr/>
        </p:nvSpPr>
        <p:spPr>
          <a:xfrm>
            <a:off x="666989" y="6488668"/>
            <a:ext cx="6586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useo 100" panose="02000000000000000000" pitchFamily="2" charset="77"/>
                <a:hlinkClick r:id="rId5"/>
              </a:rPr>
              <a:t>https://github.com/kriten-io/kriten-examples/tree/main/netbox-ansible</a:t>
            </a:r>
            <a:endParaRPr lang="en-US" sz="1600" dirty="0">
              <a:latin typeface="Museo 100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7677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 Presentation side 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23"/>
            <a:ext cx="9144000" cy="6858000"/>
          </a:xfrm>
          <a:prstGeom prst="rect">
            <a:avLst/>
          </a:prstGeom>
        </p:spPr>
      </p:pic>
      <p:sp>
        <p:nvSpPr>
          <p:cNvPr id="29" name="Title 7"/>
          <p:cNvSpPr>
            <a:spLocks noGrp="1"/>
          </p:cNvSpPr>
          <p:nvPr>
            <p:ph type="title"/>
          </p:nvPr>
        </p:nvSpPr>
        <p:spPr>
          <a:xfrm>
            <a:off x="457200" y="544233"/>
            <a:ext cx="8229600" cy="47204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008DA2"/>
                </a:solidFill>
                <a:latin typeface="Museo 300"/>
                <a:cs typeface="Museo 300"/>
              </a:rPr>
              <a:t>Run the playbook locally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F3EB15-8B82-DF77-F937-B27935C9D88A}"/>
              </a:ext>
            </a:extLst>
          </p:cNvPr>
          <p:cNvSpPr txBox="1"/>
          <p:nvPr/>
        </p:nvSpPr>
        <p:spPr>
          <a:xfrm>
            <a:off x="446690" y="1346802"/>
            <a:ext cx="7866993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ourier New" panose="02070309020205020404" pitchFamily="49" charset="0"/>
                <a:ea typeface="Museo 300" charset="0"/>
                <a:cs typeface="Courier New" panose="02070309020205020404" pitchFamily="49" charset="0"/>
              </a:rPr>
              <a:t>python3 –m </a:t>
            </a:r>
            <a:r>
              <a:rPr lang="en-GB" sz="1400" dirty="0" err="1">
                <a:solidFill>
                  <a:schemeClr val="bg1"/>
                </a:solidFill>
                <a:latin typeface="Courier New" panose="02070309020205020404" pitchFamily="49" charset="0"/>
                <a:ea typeface="Museo 300" charset="0"/>
                <a:cs typeface="Courier New" panose="02070309020205020404" pitchFamily="49" charset="0"/>
              </a:rPr>
              <a:t>venv</a:t>
            </a:r>
            <a:r>
              <a:rPr lang="en-GB" sz="1400" dirty="0">
                <a:solidFill>
                  <a:schemeClr val="bg1"/>
                </a:solidFill>
                <a:latin typeface="Courier New" panose="02070309020205020404" pitchFamily="49" charset="0"/>
                <a:ea typeface="Museo 300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Courier New" panose="02070309020205020404" pitchFamily="49" charset="0"/>
                <a:ea typeface="Museo 300" charset="0"/>
                <a:cs typeface="Courier New" panose="02070309020205020404" pitchFamily="49" charset="0"/>
              </a:rPr>
              <a:t>venv</a:t>
            </a:r>
            <a:endParaRPr lang="en-GB" sz="1400" dirty="0">
              <a:solidFill>
                <a:schemeClr val="bg1"/>
              </a:solidFill>
              <a:latin typeface="Courier New" panose="02070309020205020404" pitchFamily="49" charset="0"/>
              <a:ea typeface="Museo 300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Courier New" panose="02070309020205020404" pitchFamily="49" charset="0"/>
                <a:ea typeface="Museo 300" charset="0"/>
                <a:cs typeface="Courier New" panose="02070309020205020404" pitchFamily="49" charset="0"/>
              </a:rPr>
              <a:t>source </a:t>
            </a:r>
            <a:r>
              <a:rPr lang="en-GB" sz="1400" dirty="0" err="1">
                <a:solidFill>
                  <a:schemeClr val="bg1"/>
                </a:solidFill>
                <a:latin typeface="Courier New" panose="02070309020205020404" pitchFamily="49" charset="0"/>
                <a:ea typeface="Museo 300" charset="0"/>
                <a:cs typeface="Courier New" panose="02070309020205020404" pitchFamily="49" charset="0"/>
              </a:rPr>
              <a:t>venv</a:t>
            </a:r>
            <a:r>
              <a:rPr lang="en-GB" sz="1400" dirty="0">
                <a:solidFill>
                  <a:schemeClr val="bg1"/>
                </a:solidFill>
                <a:latin typeface="Courier New" panose="02070309020205020404" pitchFamily="49" charset="0"/>
                <a:ea typeface="Museo 300" charset="0"/>
                <a:cs typeface="Courier New" panose="02070309020205020404" pitchFamily="49" charset="0"/>
              </a:rPr>
              <a:t>/bin/activate</a:t>
            </a:r>
          </a:p>
          <a:p>
            <a:r>
              <a:rPr lang="en-GB" sz="1400" dirty="0">
                <a:solidFill>
                  <a:schemeClr val="bg1"/>
                </a:solidFill>
                <a:latin typeface="Courier New" panose="02070309020205020404" pitchFamily="49" charset="0"/>
                <a:ea typeface="Museo 300" charset="0"/>
                <a:cs typeface="Courier New" panose="02070309020205020404" pitchFamily="49" charset="0"/>
              </a:rPr>
              <a:t>pip install –r </a:t>
            </a:r>
            <a:r>
              <a:rPr lang="en-GB" sz="1400" dirty="0" err="1">
                <a:solidFill>
                  <a:schemeClr val="bg1"/>
                </a:solidFill>
                <a:latin typeface="Courier New" panose="02070309020205020404" pitchFamily="49" charset="0"/>
                <a:ea typeface="Museo 300" charset="0"/>
                <a:cs typeface="Courier New" panose="02070309020205020404" pitchFamily="49" charset="0"/>
              </a:rPr>
              <a:t>requirements.txt</a:t>
            </a:r>
            <a:endParaRPr lang="en-GB" sz="1400" dirty="0">
              <a:solidFill>
                <a:schemeClr val="bg1"/>
              </a:solidFill>
              <a:latin typeface="Courier New" panose="02070309020205020404" pitchFamily="49" charset="0"/>
              <a:ea typeface="Museo 300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Courier New" panose="02070309020205020404" pitchFamily="49" charset="0"/>
                <a:ea typeface="Museo 300" charset="0"/>
                <a:cs typeface="Courier New" panose="02070309020205020404" pitchFamily="49" charset="0"/>
              </a:rPr>
              <a:t>source </a:t>
            </a:r>
            <a:r>
              <a:rPr lang="en-GB" sz="1400" dirty="0" err="1">
                <a:solidFill>
                  <a:schemeClr val="bg1"/>
                </a:solidFill>
                <a:latin typeface="Courier New" panose="02070309020205020404" pitchFamily="49" charset="0"/>
                <a:ea typeface="Museo 300" charset="0"/>
                <a:cs typeface="Courier New" panose="02070309020205020404" pitchFamily="49" charset="0"/>
              </a:rPr>
              <a:t>venv</a:t>
            </a:r>
            <a:r>
              <a:rPr lang="en-GB" sz="1400" dirty="0">
                <a:solidFill>
                  <a:schemeClr val="bg1"/>
                </a:solidFill>
                <a:latin typeface="Courier New" panose="02070309020205020404" pitchFamily="49" charset="0"/>
                <a:ea typeface="Museo 300" charset="0"/>
                <a:cs typeface="Courier New" panose="02070309020205020404" pitchFamily="49" charset="0"/>
              </a:rPr>
              <a:t>/bin/activate</a:t>
            </a:r>
          </a:p>
          <a:p>
            <a:r>
              <a:rPr lang="en-GB" sz="1400" dirty="0">
                <a:solidFill>
                  <a:schemeClr val="bg1"/>
                </a:solidFill>
                <a:latin typeface="Courier New" panose="02070309020205020404" pitchFamily="49" charset="0"/>
                <a:ea typeface="Museo 300" charset="0"/>
                <a:cs typeface="Courier New" panose="02070309020205020404" pitchFamily="49" charset="0"/>
              </a:rPr>
              <a:t>export NETBOX_TOKEN=a08684c4649c091e201f1eeb4eb5c18123123123</a:t>
            </a:r>
          </a:p>
          <a:p>
            <a:r>
              <a:rPr lang="en-GB" sz="1400" dirty="0">
                <a:solidFill>
                  <a:schemeClr val="bg1"/>
                </a:solidFill>
                <a:latin typeface="Courier New" panose="02070309020205020404" pitchFamily="49" charset="0"/>
                <a:ea typeface="Museo 300" charset="0"/>
                <a:cs typeface="Courier New" panose="02070309020205020404" pitchFamily="49" charset="0"/>
              </a:rPr>
              <a:t>export NETBOX_API=http://192.168.10.55:8000/</a:t>
            </a:r>
          </a:p>
          <a:p>
            <a:r>
              <a:rPr lang="en-GB" sz="1400" dirty="0">
                <a:solidFill>
                  <a:schemeClr val="bg1"/>
                </a:solidFill>
                <a:latin typeface="Courier New" panose="02070309020205020404" pitchFamily="49" charset="0"/>
                <a:ea typeface="Museo 300" charset="0"/>
                <a:cs typeface="Courier New" panose="02070309020205020404" pitchFamily="49" charset="0"/>
              </a:rPr>
              <a:t>export EXTRA_VARS='{"</a:t>
            </a:r>
            <a:r>
              <a:rPr lang="en-GB" sz="1400" dirty="0" err="1">
                <a:solidFill>
                  <a:schemeClr val="bg1"/>
                </a:solidFill>
                <a:latin typeface="Courier New" panose="02070309020205020404" pitchFamily="49" charset="0"/>
                <a:ea typeface="Museo 300" charset="0"/>
                <a:cs typeface="Courier New" panose="02070309020205020404" pitchFamily="49" charset="0"/>
              </a:rPr>
              <a:t>target_hosts</a:t>
            </a:r>
            <a:r>
              <a:rPr lang="en-GB" sz="1400" dirty="0">
                <a:solidFill>
                  <a:schemeClr val="bg1"/>
                </a:solidFill>
                <a:latin typeface="Courier New" panose="02070309020205020404" pitchFamily="49" charset="0"/>
                <a:ea typeface="Museo 300" charset="0"/>
                <a:cs typeface="Courier New" panose="02070309020205020404" pitchFamily="49" charset="0"/>
              </a:rPr>
              <a:t>": "all"}’</a:t>
            </a:r>
          </a:p>
          <a:p>
            <a:r>
              <a:rPr lang="en-GB" sz="1400" dirty="0">
                <a:solidFill>
                  <a:schemeClr val="bg1"/>
                </a:solidFill>
                <a:latin typeface="Courier New" panose="02070309020205020404" pitchFamily="49" charset="0"/>
                <a:ea typeface="Museo 300" charset="0"/>
                <a:cs typeface="Courier New" panose="02070309020205020404" pitchFamily="49" charset="0"/>
              </a:rPr>
              <a:t>ansible-playbook -</a:t>
            </a:r>
            <a:r>
              <a:rPr lang="en-GB" sz="1400" dirty="0" err="1">
                <a:solidFill>
                  <a:schemeClr val="bg1"/>
                </a:solidFill>
                <a:latin typeface="Courier New" panose="02070309020205020404" pitchFamily="49" charset="0"/>
                <a:ea typeface="Museo 300" charset="0"/>
                <a:cs typeface="Courier New" panose="02070309020205020404" pitchFamily="49" charset="0"/>
              </a:rPr>
              <a:t>i</a:t>
            </a:r>
            <a:r>
              <a:rPr lang="en-GB" sz="1400" dirty="0">
                <a:solidFill>
                  <a:schemeClr val="bg1"/>
                </a:solidFill>
                <a:latin typeface="Courier New" panose="02070309020205020404" pitchFamily="49" charset="0"/>
                <a:ea typeface="Museo 300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Courier New" panose="02070309020205020404" pitchFamily="49" charset="0"/>
                <a:ea typeface="Museo 300" charset="0"/>
                <a:cs typeface="Courier New" panose="02070309020205020404" pitchFamily="49" charset="0"/>
              </a:rPr>
              <a:t>netbox_inv.yml</a:t>
            </a:r>
            <a:r>
              <a:rPr lang="en-GB" sz="1400" dirty="0">
                <a:solidFill>
                  <a:schemeClr val="bg1"/>
                </a:solidFill>
                <a:latin typeface="Courier New" panose="02070309020205020404" pitchFamily="49" charset="0"/>
                <a:ea typeface="Museo 300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Courier New" panose="02070309020205020404" pitchFamily="49" charset="0"/>
                <a:ea typeface="Museo 300" charset="0"/>
                <a:cs typeface="Courier New" panose="02070309020205020404" pitchFamily="49" charset="0"/>
              </a:rPr>
              <a:t>show_version.yml</a:t>
            </a:r>
            <a:r>
              <a:rPr lang="en-GB" sz="1400" dirty="0">
                <a:solidFill>
                  <a:schemeClr val="bg1"/>
                </a:solidFill>
                <a:latin typeface="Courier New" panose="02070309020205020404" pitchFamily="49" charset="0"/>
                <a:ea typeface="Museo 300" charset="0"/>
                <a:cs typeface="Courier New" panose="02070309020205020404" pitchFamily="49" charset="0"/>
              </a:rPr>
              <a:t> -e EXTRA_VARS</a:t>
            </a:r>
          </a:p>
        </p:txBody>
      </p:sp>
      <p:pic>
        <p:nvPicPr>
          <p:cNvPr id="8" name="Picture 7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B69EBA96-3BE1-B30B-E3F2-C2DDD38B6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289673"/>
            <a:ext cx="5706533" cy="32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3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 Presentation side 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23"/>
            <a:ext cx="9144000" cy="6858000"/>
          </a:xfrm>
          <a:prstGeom prst="rect">
            <a:avLst/>
          </a:prstGeom>
        </p:spPr>
      </p:pic>
      <p:sp>
        <p:nvSpPr>
          <p:cNvPr id="29" name="Title 7"/>
          <p:cNvSpPr>
            <a:spLocks noGrp="1"/>
          </p:cNvSpPr>
          <p:nvPr>
            <p:ph type="title"/>
          </p:nvPr>
        </p:nvSpPr>
        <p:spPr>
          <a:xfrm>
            <a:off x="457200" y="544233"/>
            <a:ext cx="8229600" cy="47204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008DA2"/>
                </a:solidFill>
                <a:latin typeface="Museo 300"/>
                <a:cs typeface="Museo 300"/>
              </a:rPr>
              <a:t>Build a container image</a:t>
            </a:r>
          </a:p>
        </p:txBody>
      </p:sp>
      <p:pic>
        <p:nvPicPr>
          <p:cNvPr id="4" name="Picture 3" descr="A computer screen with white text&#10;&#10;Description automatically generated">
            <a:extLst>
              <a:ext uri="{FF2B5EF4-FFF2-40B4-BE49-F238E27FC236}">
                <a16:creationId xmlns:a16="http://schemas.microsoft.com/office/drawing/2014/main" id="{0CDFEEA8-4B43-2FB3-92AA-0A0525921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95967"/>
            <a:ext cx="7404100" cy="190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C21498-86E7-75A5-0C66-A33FD1BFA217}"/>
              </a:ext>
            </a:extLst>
          </p:cNvPr>
          <p:cNvSpPr txBox="1"/>
          <p:nvPr/>
        </p:nvSpPr>
        <p:spPr>
          <a:xfrm>
            <a:off x="457199" y="3714083"/>
            <a:ext cx="7404099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docker build –t </a:t>
            </a:r>
            <a:r>
              <a:rPr lang="en-GB" sz="14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evolvere</a:t>
            </a:r>
            <a:r>
              <a:rPr lang="en-GB" sz="1400" dirty="0"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/netbox-ansible-webinar:0.2 .</a:t>
            </a:r>
          </a:p>
          <a:p>
            <a:r>
              <a:rPr lang="en-GB" sz="1400" dirty="0"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docker push </a:t>
            </a:r>
            <a:r>
              <a:rPr lang="en-GB" sz="14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evolvere</a:t>
            </a:r>
            <a:r>
              <a:rPr lang="en-GB" sz="1400" dirty="0"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/netbox-ansible-webinar:0.2</a:t>
            </a:r>
          </a:p>
        </p:txBody>
      </p:sp>
    </p:spTree>
    <p:extLst>
      <p:ext uri="{BB962C8B-B14F-4D97-AF65-F5344CB8AC3E}">
        <p14:creationId xmlns:p14="http://schemas.microsoft.com/office/powerpoint/2010/main" val="333192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 Presentation side 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23"/>
            <a:ext cx="9144000" cy="6858000"/>
          </a:xfrm>
          <a:prstGeom prst="rect">
            <a:avLst/>
          </a:prstGeom>
        </p:spPr>
      </p:pic>
      <p:sp>
        <p:nvSpPr>
          <p:cNvPr id="29" name="Title 7"/>
          <p:cNvSpPr>
            <a:spLocks noGrp="1"/>
          </p:cNvSpPr>
          <p:nvPr>
            <p:ph type="title"/>
          </p:nvPr>
        </p:nvSpPr>
        <p:spPr>
          <a:xfrm>
            <a:off x="457200" y="544233"/>
            <a:ext cx="8229600" cy="47204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008DA2"/>
                </a:solidFill>
                <a:latin typeface="Museo 300"/>
                <a:cs typeface="Museo 300"/>
              </a:rPr>
              <a:t>Create runner and task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14A65AC-854D-8FF2-C9AA-64FC085BA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94" y="2158723"/>
            <a:ext cx="4419272" cy="342900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5958740-C086-300A-6A4E-668BD9C36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472" y="780255"/>
            <a:ext cx="3849434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77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 Presentation side 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23"/>
            <a:ext cx="9144000" cy="6858000"/>
          </a:xfrm>
          <a:prstGeom prst="rect">
            <a:avLst/>
          </a:prstGeom>
        </p:spPr>
      </p:pic>
      <p:sp>
        <p:nvSpPr>
          <p:cNvPr id="29" name="Title 7"/>
          <p:cNvSpPr>
            <a:spLocks noGrp="1"/>
          </p:cNvSpPr>
          <p:nvPr>
            <p:ph type="title"/>
          </p:nvPr>
        </p:nvSpPr>
        <p:spPr>
          <a:xfrm>
            <a:off x="457200" y="544233"/>
            <a:ext cx="8229600" cy="47204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008DA2"/>
                </a:solidFill>
                <a:latin typeface="Museo 300"/>
                <a:cs typeface="Museo 300"/>
              </a:rPr>
              <a:t>Run the playbook via </a:t>
            </a:r>
            <a:r>
              <a:rPr lang="en-US" sz="2800" dirty="0" err="1">
                <a:solidFill>
                  <a:srgbClr val="008DA2"/>
                </a:solidFill>
                <a:latin typeface="Museo 300"/>
                <a:cs typeface="Museo 300"/>
              </a:rPr>
              <a:t>Kriten</a:t>
            </a:r>
            <a:r>
              <a:rPr lang="en-US" sz="2800" dirty="0">
                <a:solidFill>
                  <a:srgbClr val="008DA2"/>
                </a:solidFill>
                <a:latin typeface="Museo 300"/>
                <a:cs typeface="Museo 300"/>
              </a:rPr>
              <a:t> API call</a:t>
            </a:r>
          </a:p>
        </p:txBody>
      </p:sp>
      <p:pic>
        <p:nvPicPr>
          <p:cNvPr id="4" name="Picture 3" descr="A computer screen shot of a computer code&#10;&#10;Description automatically generated">
            <a:extLst>
              <a:ext uri="{FF2B5EF4-FFF2-40B4-BE49-F238E27FC236}">
                <a16:creationId xmlns:a16="http://schemas.microsoft.com/office/drawing/2014/main" id="{4135AB63-0E3B-3ED3-A2A8-0F3190620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96586"/>
            <a:ext cx="6985000" cy="499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41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5fba7a-50c8-4862-ae8a-38aed8a1e705" xsi:nil="true"/>
    <lcf76f155ced4ddcb4097134ff3c332f xmlns="99400db8-6e53-4a1a-bcbe-af20d5aff68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ACA9159AE4BA41B9E9510E8B56D3D8" ma:contentTypeVersion="14" ma:contentTypeDescription="Create a new document." ma:contentTypeScope="" ma:versionID="88415fd1d86b952c4ff2bd341e704f2b">
  <xsd:schema xmlns:xsd="http://www.w3.org/2001/XMLSchema" xmlns:xs="http://www.w3.org/2001/XMLSchema" xmlns:p="http://schemas.microsoft.com/office/2006/metadata/properties" xmlns:ns2="99400db8-6e53-4a1a-bcbe-af20d5aff68b" xmlns:ns3="365fba7a-50c8-4862-ae8a-38aed8a1e705" targetNamespace="http://schemas.microsoft.com/office/2006/metadata/properties" ma:root="true" ma:fieldsID="a62c08f02ac4daca1081284ec59f70e1" ns2:_="" ns3:_="">
    <xsd:import namespace="99400db8-6e53-4a1a-bcbe-af20d5aff68b"/>
    <xsd:import namespace="365fba7a-50c8-4862-ae8a-38aed8a1e7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00db8-6e53-4a1a-bcbe-af20d5aff6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f20d885-b060-4837-897c-85d227851d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5fba7a-50c8-4862-ae8a-38aed8a1e70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5e82ee6-a80e-4b1e-8df7-3ddc42eb3041}" ma:internalName="TaxCatchAll" ma:showField="CatchAllData" ma:web="365fba7a-50c8-4862-ae8a-38aed8a1e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3BEB11-79F5-4E14-93DB-70B91E2953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1787C7-0F5E-40A9-9525-5FF680EDBF19}">
  <ds:schemaRefs>
    <ds:schemaRef ds:uri="http://www.w3.org/XML/1998/namespace"/>
    <ds:schemaRef ds:uri="http://schemas.microsoft.com/office/2006/documentManagement/types"/>
    <ds:schemaRef ds:uri="http://purl.org/dc/dcmitype/"/>
    <ds:schemaRef ds:uri="99400db8-6e53-4a1a-bcbe-af20d5aff68b"/>
    <ds:schemaRef ds:uri="http://purl.org/dc/elements/1.1/"/>
    <ds:schemaRef ds:uri="http://schemas.openxmlformats.org/package/2006/metadata/core-properties"/>
    <ds:schemaRef ds:uri="365fba7a-50c8-4862-ae8a-38aed8a1e705"/>
    <ds:schemaRef ds:uri="http://schemas.microsoft.com/office/2006/metadata/properties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9823EFA-6C88-4968-A075-4D96DF809D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400db8-6e53-4a1a-bcbe-af20d5aff68b"/>
    <ds:schemaRef ds:uri="365fba7a-50c8-4862-ae8a-38aed8a1e7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8763</TotalTime>
  <Words>367</Words>
  <Application>Microsoft Macintosh PowerPoint</Application>
  <PresentationFormat>On-screen Show (4:3)</PresentationFormat>
  <Paragraphs>74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Museo 100</vt:lpstr>
      <vt:lpstr>Museo 300</vt:lpstr>
      <vt:lpstr>Office Theme</vt:lpstr>
      <vt:lpstr>Kriten</vt:lpstr>
      <vt:lpstr>10 years of Network Automation</vt:lpstr>
      <vt:lpstr>Common Problems</vt:lpstr>
      <vt:lpstr>Kriten – The API-driven runtime environment</vt:lpstr>
      <vt:lpstr>The show version example</vt:lpstr>
      <vt:lpstr>Run the playbook locally</vt:lpstr>
      <vt:lpstr>Build a container image</vt:lpstr>
      <vt:lpstr>Create runner and task</vt:lpstr>
      <vt:lpstr>Run the playbook via Kriten API call</vt:lpstr>
      <vt:lpstr>Typical deployment scheme</vt:lpstr>
      <vt:lpstr>Run from NetBox</vt:lpstr>
      <vt:lpstr>Results from NetBox</vt:lpstr>
      <vt:lpstr>Kriten runners and tasks</vt:lpstr>
      <vt:lpstr>Kriten Backlog</vt:lpstr>
      <vt:lpstr>Need some help?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presentation title can run over three lines</dc:title>
  <dc:creator>Erika Smith</dc:creator>
  <cp:lastModifiedBy>Steve Corp</cp:lastModifiedBy>
  <cp:revision>186</cp:revision>
  <dcterms:created xsi:type="dcterms:W3CDTF">2015-07-26T17:31:07Z</dcterms:created>
  <dcterms:modified xsi:type="dcterms:W3CDTF">2024-07-08T15:07:08Z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0x010100EAACA9159AE4BA41B9E9510E8B56D3D8</vt:lpwstr>
  </property>
  <property fmtid="{D5CDD505-2E9C-101B-9397-08002B2CF9AE}" pid="3" name="MediaServiceImageTags">
    <vt:lpwstr/>
  </property>
</Properties>
</file>