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SemiBold"/>
      <p:regular r:id="rId24"/>
      <p:bold r:id="rId25"/>
      <p:italic r:id="rId26"/>
      <p:boldItalic r:id="rId27"/>
    </p:embeddedFont>
    <p:embeddedFont>
      <p:font typeface="Raleway"/>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Montserrat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fntdata"/><Relationship Id="rId20" Type="http://schemas.openxmlformats.org/officeDocument/2006/relationships/slide" Target="slides/slide15.xml"/><Relationship Id="rId41" Type="http://schemas.openxmlformats.org/officeDocument/2006/relationships/font" Target="fonts/MontserratExtraBol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SemiBold-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Raleway-regular.fntdata"/><Relationship Id="rId27"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MontserratMedium-bold.fntdata"/><Relationship Id="rId14" Type="http://schemas.openxmlformats.org/officeDocument/2006/relationships/slide" Target="slides/slide9.xml"/><Relationship Id="rId36" Type="http://schemas.openxmlformats.org/officeDocument/2006/relationships/font" Target="fonts/MontserratMedium-regular.fntdata"/><Relationship Id="rId17" Type="http://schemas.openxmlformats.org/officeDocument/2006/relationships/slide" Target="slides/slide12.xml"/><Relationship Id="rId39" Type="http://schemas.openxmlformats.org/officeDocument/2006/relationships/font" Target="fonts/MontserratMedium-boldItalic.fntdata"/><Relationship Id="rId16" Type="http://schemas.openxmlformats.org/officeDocument/2006/relationships/slide" Target="slides/slide11.xml"/><Relationship Id="rId38" Type="http://schemas.openxmlformats.org/officeDocument/2006/relationships/font" Target="fonts/Montserrat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g2c7c0ac39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 name="Google Shape;19;g2c7c0ac39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e6012e44e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e6012e44e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e6012e44e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e6012e44e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e95e6d2a4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e95e6d2a4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These problems are exactly what Infrahub was designed to solve.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Infrahub goes beyond being a source of truth, because it includes some key elements that allow you to build a sound, sustainable automation process without all the stitching together and tech debt of home-grown integrations.</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We’re bringing the world of infrastructure data and GitOps together in a single platform with an extensible data model, versioning, artifact rendering, and CI validation so network and infrastructure teams can build reliable and sustainable automation for the long haul.</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Imagine if you needed to recreate your infrastructure from scratch overnight. What would be needed? It’s not just data such as devices, it’s the model, the data, the code and templates, plus a reliable method to generate and deploy changes.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This is Infrahub.</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e60e0a006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e60e0a006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e60e0a006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e60e0a006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e95e6d2a4f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e95e6d2a4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Montserrat"/>
                <a:ea typeface="Montserrat"/>
                <a:cs typeface="Montserrat"/>
                <a:sym typeface="Montserrat"/>
              </a:rPr>
              <a:t>Thanks for your time and attention. We’d welcome questions at this point from our participants.</a:t>
            </a:r>
            <a:endParaRPr sz="1400">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41e022d5f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c41e022d5f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OpsMill believes in the value of the open-source automation community. Much of the work we’ve done in our past lives were built on open-source tools.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We’ve already released the open-source offering of Infrahub on GitHub, and we’re actively building a community around it to help share knowledge and examples.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Later this year, </a:t>
            </a:r>
            <a:r>
              <a:rPr lang="en" sz="1400">
                <a:solidFill>
                  <a:schemeClr val="dk1"/>
                </a:solidFill>
                <a:latin typeface="Montserrat"/>
                <a:ea typeface="Montserrat"/>
                <a:cs typeface="Montserrat"/>
                <a:sym typeface="Montserrat"/>
              </a:rPr>
              <a:t>we’ll have a production-ready and scalable product, a commercial model, plus systems and support necessary to have a solid enterprise offering.</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We’re also currently building a cloud SaaS offering and deployment of Infrahub in cloud marketplaces for both the customers who prefer a fully managed offering, and to make it easier for prospective users to try Infrahub with rapid time-to-value.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e494fd93c1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e494fd93c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So how can you get started?</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 sz="1400">
                <a:latin typeface="Montserrat"/>
                <a:ea typeface="Montserrat"/>
                <a:cs typeface="Montserrat"/>
                <a:sym typeface="Montserrat"/>
              </a:rPr>
              <a:t>You can spin up Infrahub in a few minutes now via GitHub Codespaces. Our documentation has a getting started tutorial to walk you through the basics.</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 sz="1400">
                <a:latin typeface="Montserrat"/>
                <a:ea typeface="Montserrat"/>
                <a:cs typeface="Montserrat"/>
                <a:sym typeface="Montserrat"/>
              </a:rPr>
              <a:t>Or spin up an instance locally on your laptop or a server via Docker or Kubernetes.</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 sz="1400">
                <a:latin typeface="Montserrat"/>
                <a:ea typeface="Montserrat"/>
                <a:cs typeface="Montserrat"/>
                <a:sym typeface="Montserrat"/>
              </a:rPr>
              <a:t>No system stands on its own, so we developed infrahub-sync to bring in data from other sources of truth.</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 sz="1400">
                <a:latin typeface="Montserrat"/>
                <a:ea typeface="Montserrat"/>
                <a:cs typeface="Montserrat"/>
                <a:sym typeface="Montserrat"/>
              </a:rPr>
              <a:t>Infrahub is built as a platform that’s made to be integrated with, so we’ve published a python SDK and APIs with </a:t>
            </a:r>
            <a:r>
              <a:rPr lang="en" sz="1400">
                <a:solidFill>
                  <a:schemeClr val="dk1"/>
                </a:solidFill>
                <a:latin typeface="Montserrat"/>
                <a:ea typeface="Montserrat"/>
                <a:cs typeface="Montserrat"/>
                <a:sym typeface="Montserrat"/>
              </a:rPr>
              <a:t>extensive documentation from day one.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In addition, we’ve got experimental tools for quickly building and extending schemas, and we’d be happy to partner with you on deploying Infrahub in your environment. Please reach out!</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e52db353d8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e52db353d8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Infrahub is built on a container-based, linearly scalable and resilient architecture.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Let’s briefly walk through a few key components.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First, there’s multiple ways to interact with Infrahub: </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A WebUI for the humans amongst us.</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An API, primarily via GraphQL, with REST for some specific use cases. Our frontend WebUI is 100% API calls to the backend. </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Infrahubctl is a command-line tool providing a convenient alternative for some common actions.</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And Git for checking in code such as scripts and templates.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Underneath the hood, Infrahub’s Unified Storage allows for storing data in a graph database, and files in a repository.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Backing those up are well-proven and scalable systems for object storage, caching and a message bus.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4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b="1" sz="1400">
              <a:solidFill>
                <a:schemeClr val="dk1"/>
              </a:solidFill>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e5761306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2e5761306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2e494fd93c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 name="Google Shape;32;g2e494fd93c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First, let’s discuss SoT</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Everyone hates this term, yet it’s still constantly being used.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I’ll be talking about intended state</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e6012e441c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2e6012e441c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Before we get to automation, let’s talk about how we build infrastructure.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First we need to do a design, write an HLD</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Move to build phase, write the LLD</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Decide how things will be connected</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Low level allocation of resources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Then we move to operate.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That’s typically how we’ve all been running infrastructure.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If we talk about the tools we’ve used at each of these stages,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For Design we’ve typically used Visio and done lots of writing</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For the build phase, we still use excel spreadsheets, sometimes something like NetBox, and could be one-time automations in python or Ansible to do the first build of a design.</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The part you don’t see in this process is what we’re losing a lot of context and very important data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e6012e44e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e6012e44e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In design phase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Automations start at the build phase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Design part is not included in any automation.</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The opportunity here is how we can bring information in the design phase in to the automations. Why?</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Brings in context - “why?” is something this way?</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Allows iterating on the design, implementing those “version 1.1” designs, and keeping track of design drift</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6012e44e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6012e44e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Let’s talk about an example to make this more tangible.</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Let’s say you’re running a backbone. There’s two common services you offer on that backbone:</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Site-to-site </a:t>
            </a:r>
            <a:r>
              <a:rPr lang="en" sz="1400">
                <a:solidFill>
                  <a:schemeClr val="dk1"/>
                </a:solidFill>
                <a:latin typeface="Montserrat"/>
                <a:ea typeface="Montserrat"/>
                <a:cs typeface="Montserrat"/>
                <a:sym typeface="Montserrat"/>
              </a:rPr>
              <a:t>connectivity</a:t>
            </a:r>
            <a:r>
              <a:rPr lang="en" sz="1400">
                <a:solidFill>
                  <a:schemeClr val="dk1"/>
                </a:solidFill>
                <a:latin typeface="Montserrat"/>
                <a:ea typeface="Montserrat"/>
                <a:cs typeface="Montserrat"/>
                <a:sym typeface="Montserrat"/>
              </a:rPr>
              <a:t>. </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Another example is Peering</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In these cases, you’ve got some options: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For site-to-site, it could be MPLS. L2 VPNs, L3 VPNs, or IPsec. Or SD-WAN</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For peering, it could be direct peering, could be at an IXP</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And every time to want to turn up these services, you need to enter some service info. For peering, it could be:</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What company</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What AS</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What peering location</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Direct or across IXP</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But all of these come back to the same general designs. There’s variations on inputs, but based on these inputs, you’d be able to generate the needed configs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But also generate the validations - how do you ensure the way things have been implemented are in line with the design. And you could generate the documentation.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e6012e44e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e6012e44e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Another way to look at this:</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You have your design, every time you’ll need to feed in some inputs.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For a site-to-site service, you’d need to define</a:t>
            </a:r>
            <a:endParaRPr sz="14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customer name</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Type of service: L2 VPN vs. SD-WAN</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Which sites</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Etc.</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Here I’m trying to really over-simplify this. I’ve put shapes and colors.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If I input a square and triangle and blue and orange, I’ll get the bottom-left implementation.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If I do the same shapes, and different colors, I’ll get something different.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How this part works in the middle, there’s lots of options. Some people do this 100% with code, there’s also frameworks that have a DSL (domain-specific language) that allow you to express how your design is going to look like.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That’s not the part I’m focusing on. Let’s assume that you have a way to capture how you convert your inputs in to your implementations.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6012e44e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6012e44e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Jeremy Schulman @ Major League Baseball.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Arista AVD</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For Data centre IP </a:t>
            </a:r>
            <a:r>
              <a:rPr lang="en" sz="1400">
                <a:solidFill>
                  <a:schemeClr val="dk1"/>
                </a:solidFill>
                <a:latin typeface="Montserrat"/>
                <a:ea typeface="Montserrat"/>
                <a:cs typeface="Montserrat"/>
                <a:sym typeface="Montserrat"/>
              </a:rPr>
              <a:t>fabrics</a:t>
            </a:r>
            <a:r>
              <a:rPr lang="en" sz="1400">
                <a:solidFill>
                  <a:schemeClr val="dk1"/>
                </a:solidFill>
                <a:latin typeface="Montserrat"/>
                <a:ea typeface="Montserrat"/>
                <a:cs typeface="Montserrat"/>
                <a:sym typeface="Montserrat"/>
              </a:rPr>
              <a:t>, it’ll generate configs, validations and documentation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400">
                <a:solidFill>
                  <a:schemeClr val="dk1"/>
                </a:solidFill>
                <a:latin typeface="Montserrat"/>
                <a:ea typeface="Montserrat"/>
                <a:cs typeface="Montserrat"/>
                <a:sym typeface="Montserrat"/>
              </a:rPr>
              <a:t>Google</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MALT - Tool that sits on top of OpenConfig</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6012e44e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6012e44e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ellow Heading Otto">
  <p:cSld name="CUSTOM_1_2">
    <p:spTree>
      <p:nvGrpSpPr>
        <p:cNvPr id="7" name="Shape 7"/>
        <p:cNvGrpSpPr/>
        <p:nvPr/>
      </p:nvGrpSpPr>
      <p:grpSpPr>
        <a:xfrm>
          <a:off x="0" y="0"/>
          <a:ext cx="0" cy="0"/>
          <a:chOff x="0" y="0"/>
          <a:chExt cx="0" cy="0"/>
        </a:xfrm>
      </p:grpSpPr>
      <p:sp>
        <p:nvSpPr>
          <p:cNvPr id="8" name="Google Shape;8;p2"/>
          <p:cNvSpPr txBox="1"/>
          <p:nvPr>
            <p:ph type="title"/>
          </p:nvPr>
        </p:nvSpPr>
        <p:spPr>
          <a:xfrm>
            <a:off x="940825" y="1422925"/>
            <a:ext cx="6352500" cy="1251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4"/>
              </a:buClr>
              <a:buSzPts val="4200"/>
              <a:buFont typeface="Montserrat"/>
              <a:buNone/>
              <a:defRPr b="1" sz="4200">
                <a:solidFill>
                  <a:schemeClr val="accent4"/>
                </a:solidFill>
                <a:latin typeface="Montserrat"/>
                <a:ea typeface="Montserrat"/>
                <a:cs typeface="Montserrat"/>
                <a:sym typeface="Montserrat"/>
              </a:defRPr>
            </a:lvl1pPr>
            <a:lvl2pPr lvl="1" rtl="0">
              <a:spcBef>
                <a:spcPts val="0"/>
              </a:spcBef>
              <a:spcAft>
                <a:spcPts val="0"/>
              </a:spcAft>
              <a:buClr>
                <a:schemeClr val="accent4"/>
              </a:buClr>
              <a:buSzPts val="1400"/>
              <a:buNone/>
              <a:defRPr>
                <a:solidFill>
                  <a:schemeClr val="accent4"/>
                </a:solidFill>
              </a:defRPr>
            </a:lvl2pPr>
            <a:lvl3pPr lvl="2" rtl="0">
              <a:spcBef>
                <a:spcPts val="0"/>
              </a:spcBef>
              <a:spcAft>
                <a:spcPts val="0"/>
              </a:spcAft>
              <a:buClr>
                <a:schemeClr val="accent4"/>
              </a:buClr>
              <a:buSzPts val="1400"/>
              <a:buNone/>
              <a:defRPr>
                <a:solidFill>
                  <a:schemeClr val="accent4"/>
                </a:solidFill>
              </a:defRPr>
            </a:lvl3pPr>
            <a:lvl4pPr lvl="3" rtl="0">
              <a:spcBef>
                <a:spcPts val="0"/>
              </a:spcBef>
              <a:spcAft>
                <a:spcPts val="0"/>
              </a:spcAft>
              <a:buClr>
                <a:schemeClr val="accent4"/>
              </a:buClr>
              <a:buSzPts val="1400"/>
              <a:buNone/>
              <a:defRPr>
                <a:solidFill>
                  <a:schemeClr val="accent4"/>
                </a:solidFill>
              </a:defRPr>
            </a:lvl4pPr>
            <a:lvl5pPr lvl="4" rtl="0">
              <a:spcBef>
                <a:spcPts val="0"/>
              </a:spcBef>
              <a:spcAft>
                <a:spcPts val="0"/>
              </a:spcAft>
              <a:buClr>
                <a:schemeClr val="accent4"/>
              </a:buClr>
              <a:buSzPts val="1400"/>
              <a:buNone/>
              <a:defRPr>
                <a:solidFill>
                  <a:schemeClr val="accent4"/>
                </a:solidFill>
              </a:defRPr>
            </a:lvl5pPr>
            <a:lvl6pPr lvl="5" rtl="0">
              <a:spcBef>
                <a:spcPts val="0"/>
              </a:spcBef>
              <a:spcAft>
                <a:spcPts val="0"/>
              </a:spcAft>
              <a:buClr>
                <a:schemeClr val="accent4"/>
              </a:buClr>
              <a:buSzPts val="1400"/>
              <a:buNone/>
              <a:defRPr>
                <a:solidFill>
                  <a:schemeClr val="accent4"/>
                </a:solidFill>
              </a:defRPr>
            </a:lvl6pPr>
            <a:lvl7pPr lvl="6" rtl="0">
              <a:spcBef>
                <a:spcPts val="0"/>
              </a:spcBef>
              <a:spcAft>
                <a:spcPts val="0"/>
              </a:spcAft>
              <a:buClr>
                <a:schemeClr val="accent4"/>
              </a:buClr>
              <a:buSzPts val="1400"/>
              <a:buNone/>
              <a:defRPr>
                <a:solidFill>
                  <a:schemeClr val="accent4"/>
                </a:solidFill>
              </a:defRPr>
            </a:lvl7pPr>
            <a:lvl8pPr lvl="7" rtl="0">
              <a:spcBef>
                <a:spcPts val="0"/>
              </a:spcBef>
              <a:spcAft>
                <a:spcPts val="0"/>
              </a:spcAft>
              <a:buClr>
                <a:schemeClr val="accent4"/>
              </a:buClr>
              <a:buSzPts val="1400"/>
              <a:buNone/>
              <a:defRPr>
                <a:solidFill>
                  <a:schemeClr val="accent4"/>
                </a:solidFill>
              </a:defRPr>
            </a:lvl8pPr>
            <a:lvl9pPr lvl="8" rtl="0">
              <a:spcBef>
                <a:spcPts val="0"/>
              </a:spcBef>
              <a:spcAft>
                <a:spcPts val="0"/>
              </a:spcAft>
              <a:buClr>
                <a:schemeClr val="accent4"/>
              </a:buClr>
              <a:buSzPts val="1400"/>
              <a:buNone/>
              <a:defRPr>
                <a:solidFill>
                  <a:schemeClr val="accent4"/>
                </a:solidFill>
              </a:defRPr>
            </a:lvl9pPr>
          </a:lstStyle>
          <a:p/>
        </p:txBody>
      </p:sp>
      <p:pic>
        <p:nvPicPr>
          <p:cNvPr id="9" name="Google Shape;9;p2"/>
          <p:cNvPicPr preferRelativeResize="0"/>
          <p:nvPr/>
        </p:nvPicPr>
        <p:blipFill>
          <a:blip r:embed="rId2">
            <a:alphaModFix/>
          </a:blip>
          <a:stretch>
            <a:fillRect/>
          </a:stretch>
        </p:blipFill>
        <p:spPr>
          <a:xfrm>
            <a:off x="6196450" y="2339550"/>
            <a:ext cx="2727201" cy="27272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lank">
  <p:cSld name="CUSTOM_2_1_1_2">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Content">
  <p:cSld name="CUSTOM_1_1_2">
    <p:spTree>
      <p:nvGrpSpPr>
        <p:cNvPr id="11" name="Shape 11"/>
        <p:cNvGrpSpPr/>
        <p:nvPr/>
      </p:nvGrpSpPr>
      <p:grpSpPr>
        <a:xfrm>
          <a:off x="0" y="0"/>
          <a:ext cx="0" cy="0"/>
          <a:chOff x="0" y="0"/>
          <a:chExt cx="0" cy="0"/>
        </a:xfrm>
      </p:grpSpPr>
      <p:sp>
        <p:nvSpPr>
          <p:cNvPr id="12" name="Google Shape;12;p4"/>
          <p:cNvSpPr txBox="1"/>
          <p:nvPr>
            <p:ph idx="1" type="body"/>
          </p:nvPr>
        </p:nvSpPr>
        <p:spPr>
          <a:xfrm>
            <a:off x="311700" y="994125"/>
            <a:ext cx="8520600" cy="34164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indent="-342900" lvl="1" marL="9144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2pPr>
            <a:lvl3pPr indent="-342900" lvl="2" marL="13716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3pPr>
            <a:lvl4pPr indent="-342900" lvl="3" marL="18288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4pPr>
            <a:lvl5pPr indent="-342900" lvl="4" marL="22860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5pPr>
            <a:lvl6pPr indent="-342900" lvl="5" marL="27432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6pPr>
            <a:lvl7pPr indent="-342900" lvl="6" marL="32004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7pPr>
            <a:lvl8pPr indent="-342900" lvl="7" marL="36576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8pPr>
            <a:lvl9pPr indent="-342900" lvl="8" marL="4114800" rtl="0">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9pPr>
          </a:lstStyle>
          <a:p/>
        </p:txBody>
      </p:sp>
      <p:sp>
        <p:nvSpPr>
          <p:cNvPr id="13" name="Google Shape;13;p4"/>
          <p:cNvSpPr txBox="1"/>
          <p:nvPr>
            <p:ph type="title"/>
          </p:nvPr>
        </p:nvSpPr>
        <p:spPr>
          <a:xfrm>
            <a:off x="311700" y="186525"/>
            <a:ext cx="8350800" cy="80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4"/>
              </a:buClr>
              <a:buSzPts val="3900"/>
              <a:buFont typeface="Montserrat"/>
              <a:buNone/>
              <a:defRPr b="1" sz="3900">
                <a:solidFill>
                  <a:schemeClr val="accent4"/>
                </a:solidFill>
                <a:latin typeface="Montserrat"/>
                <a:ea typeface="Montserrat"/>
                <a:cs typeface="Montserrat"/>
                <a:sym typeface="Montserrat"/>
              </a:defRPr>
            </a:lvl1pPr>
            <a:lvl2pPr lvl="1" rtl="0">
              <a:spcBef>
                <a:spcPts val="0"/>
              </a:spcBef>
              <a:spcAft>
                <a:spcPts val="0"/>
              </a:spcAft>
              <a:buClr>
                <a:schemeClr val="accent4"/>
              </a:buClr>
              <a:buSzPts val="1400"/>
              <a:buNone/>
              <a:defRPr>
                <a:solidFill>
                  <a:schemeClr val="accent4"/>
                </a:solidFill>
              </a:defRPr>
            </a:lvl2pPr>
            <a:lvl3pPr lvl="2" rtl="0">
              <a:spcBef>
                <a:spcPts val="0"/>
              </a:spcBef>
              <a:spcAft>
                <a:spcPts val="0"/>
              </a:spcAft>
              <a:buClr>
                <a:schemeClr val="accent4"/>
              </a:buClr>
              <a:buSzPts val="1400"/>
              <a:buNone/>
              <a:defRPr>
                <a:solidFill>
                  <a:schemeClr val="accent4"/>
                </a:solidFill>
              </a:defRPr>
            </a:lvl3pPr>
            <a:lvl4pPr lvl="3" rtl="0">
              <a:spcBef>
                <a:spcPts val="0"/>
              </a:spcBef>
              <a:spcAft>
                <a:spcPts val="0"/>
              </a:spcAft>
              <a:buClr>
                <a:schemeClr val="accent4"/>
              </a:buClr>
              <a:buSzPts val="1400"/>
              <a:buNone/>
              <a:defRPr>
                <a:solidFill>
                  <a:schemeClr val="accent4"/>
                </a:solidFill>
              </a:defRPr>
            </a:lvl4pPr>
            <a:lvl5pPr lvl="4" rtl="0">
              <a:spcBef>
                <a:spcPts val="0"/>
              </a:spcBef>
              <a:spcAft>
                <a:spcPts val="0"/>
              </a:spcAft>
              <a:buClr>
                <a:schemeClr val="accent4"/>
              </a:buClr>
              <a:buSzPts val="1400"/>
              <a:buNone/>
              <a:defRPr>
                <a:solidFill>
                  <a:schemeClr val="accent4"/>
                </a:solidFill>
              </a:defRPr>
            </a:lvl5pPr>
            <a:lvl6pPr lvl="5" rtl="0">
              <a:spcBef>
                <a:spcPts val="0"/>
              </a:spcBef>
              <a:spcAft>
                <a:spcPts val="0"/>
              </a:spcAft>
              <a:buClr>
                <a:schemeClr val="accent4"/>
              </a:buClr>
              <a:buSzPts val="1400"/>
              <a:buNone/>
              <a:defRPr>
                <a:solidFill>
                  <a:schemeClr val="accent4"/>
                </a:solidFill>
              </a:defRPr>
            </a:lvl6pPr>
            <a:lvl7pPr lvl="6" rtl="0">
              <a:spcBef>
                <a:spcPts val="0"/>
              </a:spcBef>
              <a:spcAft>
                <a:spcPts val="0"/>
              </a:spcAft>
              <a:buClr>
                <a:schemeClr val="accent4"/>
              </a:buClr>
              <a:buSzPts val="1400"/>
              <a:buNone/>
              <a:defRPr>
                <a:solidFill>
                  <a:schemeClr val="accent4"/>
                </a:solidFill>
              </a:defRPr>
            </a:lvl7pPr>
            <a:lvl8pPr lvl="7" rtl="0">
              <a:spcBef>
                <a:spcPts val="0"/>
              </a:spcBef>
              <a:spcAft>
                <a:spcPts val="0"/>
              </a:spcAft>
              <a:buClr>
                <a:schemeClr val="accent4"/>
              </a:buClr>
              <a:buSzPts val="1400"/>
              <a:buNone/>
              <a:defRPr>
                <a:solidFill>
                  <a:schemeClr val="accent4"/>
                </a:solidFill>
              </a:defRPr>
            </a:lvl8pPr>
            <a:lvl9pPr lvl="8" rtl="0">
              <a:spcBef>
                <a:spcPts val="0"/>
              </a:spcBef>
              <a:spcAft>
                <a:spcPts val="0"/>
              </a:spcAft>
              <a:buClr>
                <a:schemeClr val="accent4"/>
              </a:buClr>
              <a:buSzPts val="1400"/>
              <a:buNone/>
              <a:defRPr>
                <a:solidFill>
                  <a:schemeClr val="accent4"/>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Water Center 1">
  <p:cSld name="CUSTOM_1_1_3">
    <p:bg>
      <p:bgPr>
        <a:gradFill>
          <a:gsLst>
            <a:gs pos="0">
              <a:srgbClr val="64C4DD"/>
            </a:gs>
            <a:gs pos="54000">
              <a:srgbClr val="32626F"/>
            </a:gs>
            <a:gs pos="100000">
              <a:srgbClr val="000000">
                <a:alpha val="73725"/>
              </a:srgbClr>
            </a:gs>
          </a:gsLst>
          <a:path path="circle">
            <a:fillToRect b="100%" l="100%"/>
          </a:path>
          <a:tileRect r="-100%" t="-100%"/>
        </a:gradFill>
      </p:bgPr>
    </p:bg>
    <p:spTree>
      <p:nvGrpSpPr>
        <p:cNvPr id="14" name="Shape 14"/>
        <p:cNvGrpSpPr/>
        <p:nvPr/>
      </p:nvGrpSpPr>
      <p:grpSpPr>
        <a:xfrm>
          <a:off x="0" y="0"/>
          <a:ext cx="0" cy="0"/>
          <a:chOff x="0" y="0"/>
          <a:chExt cx="0" cy="0"/>
        </a:xfrm>
      </p:grpSpPr>
      <p:sp>
        <p:nvSpPr>
          <p:cNvPr id="15" name="Google Shape;15;p5"/>
          <p:cNvSpPr txBox="1"/>
          <p:nvPr>
            <p:ph type="title"/>
          </p:nvPr>
        </p:nvSpPr>
        <p:spPr>
          <a:xfrm>
            <a:off x="787800" y="2339550"/>
            <a:ext cx="7568400" cy="4644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None/>
              <a:defRPr sz="47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 name="Google Shape;16;p5"/>
          <p:cNvSpPr txBox="1"/>
          <p:nvPr>
            <p:ph idx="1" type="subTitle"/>
          </p:nvPr>
        </p:nvSpPr>
        <p:spPr>
          <a:xfrm>
            <a:off x="1428750" y="2908200"/>
            <a:ext cx="6286500" cy="393900"/>
          </a:xfrm>
          <a:prstGeom prst="rect">
            <a:avLst/>
          </a:prstGeom>
          <a:noFill/>
          <a:ln>
            <a:noFill/>
          </a:ln>
        </p:spPr>
        <p:txBody>
          <a:bodyPr anchorCtr="0" anchor="ctr" bIns="91425" lIns="91425" spcFirstLastPara="1" rIns="91425" wrap="square" tIns="91425">
            <a:spAutoFit/>
          </a:bodyPr>
          <a:lstStyle>
            <a:lvl1pPr indent="0" lvl="0" marL="0" marR="0" rtl="0" algn="ctr">
              <a:lnSpc>
                <a:spcPct val="100000"/>
              </a:lnSpc>
              <a:spcBef>
                <a:spcPts val="0"/>
              </a:spcBef>
              <a:spcAft>
                <a:spcPts val="0"/>
              </a:spcAft>
              <a:buNone/>
              <a:defRPr sz="1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1"/>
            </a:gs>
            <a:gs pos="46000">
              <a:srgbClr val="213B55"/>
            </a:gs>
            <a:gs pos="100000">
              <a:schemeClr val="accent5"/>
            </a:gs>
          </a:gsLst>
          <a:lin ang="18900044"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3.png"/><Relationship Id="rId9"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8.png"/><Relationship Id="rId7" Type="http://schemas.openxmlformats.org/officeDocument/2006/relationships/image" Target="../media/image37.png"/><Relationship Id="rId8"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6.png"/><Relationship Id="rId1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0.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6"/>
          <p:cNvSpPr txBox="1"/>
          <p:nvPr>
            <p:ph type="title"/>
          </p:nvPr>
        </p:nvSpPr>
        <p:spPr>
          <a:xfrm>
            <a:off x="346438" y="1768650"/>
            <a:ext cx="8350800" cy="160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900">
                <a:solidFill>
                  <a:schemeClr val="accent4"/>
                </a:solidFill>
                <a:latin typeface="Montserrat"/>
                <a:ea typeface="Montserrat"/>
                <a:cs typeface="Montserrat"/>
                <a:sym typeface="Montserrat"/>
              </a:rPr>
              <a:t>Design-Driven</a:t>
            </a:r>
            <a:endParaRPr b="1" sz="5900">
              <a:solidFill>
                <a:schemeClr val="accent4"/>
              </a:solidFill>
              <a:latin typeface="Montserrat"/>
              <a:ea typeface="Montserrat"/>
              <a:cs typeface="Montserrat"/>
              <a:sym typeface="Montserrat"/>
            </a:endParaRPr>
          </a:p>
          <a:p>
            <a:pPr indent="0" lvl="0" marL="0" rtl="0" algn="ctr">
              <a:spcBef>
                <a:spcPts val="0"/>
              </a:spcBef>
              <a:spcAft>
                <a:spcPts val="0"/>
              </a:spcAft>
              <a:buNone/>
            </a:pPr>
            <a:r>
              <a:rPr b="1" lang="en" sz="5900">
                <a:solidFill>
                  <a:schemeClr val="accent4"/>
                </a:solidFill>
                <a:latin typeface="Montserrat"/>
                <a:ea typeface="Montserrat"/>
                <a:cs typeface="Montserrat"/>
                <a:sym typeface="Montserrat"/>
              </a:rPr>
              <a:t>Automation</a:t>
            </a:r>
            <a:endParaRPr b="1" sz="5900">
              <a:solidFill>
                <a:schemeClr val="accent4"/>
              </a:solidFill>
              <a:latin typeface="Montserrat"/>
              <a:ea typeface="Montserrat"/>
              <a:cs typeface="Montserrat"/>
              <a:sym typeface="Montserrat"/>
            </a:endParaRPr>
          </a:p>
          <a:p>
            <a:pPr indent="0" lvl="0" marL="0" rtl="0" algn="ctr">
              <a:spcBef>
                <a:spcPts val="0"/>
              </a:spcBef>
              <a:spcAft>
                <a:spcPts val="0"/>
              </a:spcAft>
              <a:buNone/>
            </a:pPr>
            <a:r>
              <a:t/>
            </a:r>
            <a:endParaRPr sz="3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Only the implementation is stored</a:t>
            </a:r>
            <a:endParaRPr sz="3200"/>
          </a:p>
        </p:txBody>
      </p:sp>
      <p:sp>
        <p:nvSpPr>
          <p:cNvPr id="252" name="Google Shape;252;p15"/>
          <p:cNvSpPr/>
          <p:nvPr/>
        </p:nvSpPr>
        <p:spPr>
          <a:xfrm>
            <a:off x="718638" y="1351613"/>
            <a:ext cx="1525800" cy="7122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Input #1</a:t>
            </a:r>
            <a:endParaRPr sz="1600">
              <a:solidFill>
                <a:srgbClr val="0C2E3A"/>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t/>
            </a:r>
            <a:endParaRPr sz="1600">
              <a:solidFill>
                <a:srgbClr val="0C2E3A"/>
              </a:solidFill>
              <a:latin typeface="Montserrat ExtraBold"/>
              <a:ea typeface="Montserrat ExtraBold"/>
              <a:cs typeface="Montserrat ExtraBold"/>
              <a:sym typeface="Montserrat ExtraBold"/>
            </a:endParaRPr>
          </a:p>
        </p:txBody>
      </p:sp>
      <p:sp>
        <p:nvSpPr>
          <p:cNvPr id="253" name="Google Shape;253;p15"/>
          <p:cNvSpPr/>
          <p:nvPr/>
        </p:nvSpPr>
        <p:spPr>
          <a:xfrm>
            <a:off x="524525" y="3454375"/>
            <a:ext cx="3828300" cy="1299600"/>
          </a:xfrm>
          <a:prstGeom prst="rect">
            <a:avLst/>
          </a:prstGeom>
          <a:solidFill>
            <a:schemeClr val="lt2"/>
          </a:solidFill>
          <a:ln cap="flat" cmpd="sng" w="19050">
            <a:solidFill>
              <a:srgbClr val="EEEEEE"/>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Source Of Truth</a:t>
            </a:r>
            <a:endParaRPr>
              <a:latin typeface="Montserrat SemiBold"/>
              <a:ea typeface="Montserrat SemiBold"/>
              <a:cs typeface="Montserrat SemiBold"/>
              <a:sym typeface="Montserrat SemiBold"/>
            </a:endParaRPr>
          </a:p>
        </p:txBody>
      </p:sp>
      <p:sp>
        <p:nvSpPr>
          <p:cNvPr id="254" name="Google Shape;254;p15"/>
          <p:cNvSpPr/>
          <p:nvPr/>
        </p:nvSpPr>
        <p:spPr>
          <a:xfrm>
            <a:off x="2596239" y="1347176"/>
            <a:ext cx="1525800" cy="7122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Input #2</a:t>
            </a:r>
            <a:endParaRPr sz="1600">
              <a:solidFill>
                <a:srgbClr val="0C2E3A"/>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t/>
            </a:r>
            <a:endParaRPr sz="1600">
              <a:solidFill>
                <a:srgbClr val="0C2E3A"/>
              </a:solidFill>
              <a:latin typeface="Montserrat ExtraBold"/>
              <a:ea typeface="Montserrat ExtraBold"/>
              <a:cs typeface="Montserrat ExtraBold"/>
              <a:sym typeface="Montserrat ExtraBold"/>
            </a:endParaRPr>
          </a:p>
        </p:txBody>
      </p:sp>
      <p:sp>
        <p:nvSpPr>
          <p:cNvPr id="255" name="Google Shape;255;p15"/>
          <p:cNvSpPr/>
          <p:nvPr/>
        </p:nvSpPr>
        <p:spPr>
          <a:xfrm>
            <a:off x="1309063" y="2314512"/>
            <a:ext cx="328800" cy="1047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56" name="Google Shape;256;p15"/>
          <p:cNvSpPr/>
          <p:nvPr/>
        </p:nvSpPr>
        <p:spPr>
          <a:xfrm>
            <a:off x="3186663" y="2358669"/>
            <a:ext cx="328800" cy="1047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57" name="Google Shape;257;p15"/>
          <p:cNvSpPr/>
          <p:nvPr/>
        </p:nvSpPr>
        <p:spPr>
          <a:xfrm>
            <a:off x="1150688" y="2492200"/>
            <a:ext cx="2566800" cy="572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C2E3A"/>
                </a:solidFill>
                <a:latin typeface="Montserrat SemiBold"/>
                <a:ea typeface="Montserrat SemiBold"/>
                <a:cs typeface="Montserrat SemiBold"/>
                <a:sym typeface="Montserrat SemiBold"/>
              </a:rPr>
              <a:t>Design Builder</a:t>
            </a:r>
            <a:endParaRPr sz="1800">
              <a:solidFill>
                <a:srgbClr val="0C2E3A"/>
              </a:solidFill>
              <a:latin typeface="Montserrat SemiBold"/>
              <a:ea typeface="Montserrat SemiBold"/>
              <a:cs typeface="Montserrat SemiBold"/>
              <a:sym typeface="Montserrat SemiBold"/>
            </a:endParaRPr>
          </a:p>
        </p:txBody>
      </p:sp>
      <p:sp>
        <p:nvSpPr>
          <p:cNvPr id="258" name="Google Shape;258;p15"/>
          <p:cNvSpPr/>
          <p:nvPr/>
        </p:nvSpPr>
        <p:spPr>
          <a:xfrm>
            <a:off x="723600" y="355035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59" name="Google Shape;259;p15"/>
          <p:cNvSpPr/>
          <p:nvPr/>
        </p:nvSpPr>
        <p:spPr>
          <a:xfrm>
            <a:off x="723600" y="39487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0" name="Google Shape;260;p15"/>
          <p:cNvSpPr/>
          <p:nvPr/>
        </p:nvSpPr>
        <p:spPr>
          <a:xfrm>
            <a:off x="1254450" y="355035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1" name="Google Shape;261;p15"/>
          <p:cNvSpPr/>
          <p:nvPr/>
        </p:nvSpPr>
        <p:spPr>
          <a:xfrm>
            <a:off x="1785300" y="355035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2" name="Google Shape;262;p15"/>
          <p:cNvSpPr/>
          <p:nvPr/>
        </p:nvSpPr>
        <p:spPr>
          <a:xfrm>
            <a:off x="1254450" y="39487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3" name="Google Shape;263;p15"/>
          <p:cNvSpPr/>
          <p:nvPr/>
        </p:nvSpPr>
        <p:spPr>
          <a:xfrm>
            <a:off x="1785300" y="39487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4" name="Google Shape;264;p15"/>
          <p:cNvSpPr/>
          <p:nvPr/>
        </p:nvSpPr>
        <p:spPr>
          <a:xfrm>
            <a:off x="2601200" y="3545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5" name="Google Shape;265;p15"/>
          <p:cNvSpPr/>
          <p:nvPr/>
        </p:nvSpPr>
        <p:spPr>
          <a:xfrm>
            <a:off x="2601200" y="3944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6" name="Google Shape;266;p15"/>
          <p:cNvSpPr/>
          <p:nvPr/>
        </p:nvSpPr>
        <p:spPr>
          <a:xfrm>
            <a:off x="3132050" y="3545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7" name="Google Shape;267;p15"/>
          <p:cNvSpPr/>
          <p:nvPr/>
        </p:nvSpPr>
        <p:spPr>
          <a:xfrm>
            <a:off x="3662900" y="3545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8" name="Google Shape;268;p15"/>
          <p:cNvSpPr/>
          <p:nvPr/>
        </p:nvSpPr>
        <p:spPr>
          <a:xfrm>
            <a:off x="3132050" y="3944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69" name="Google Shape;269;p15"/>
          <p:cNvSpPr/>
          <p:nvPr/>
        </p:nvSpPr>
        <p:spPr>
          <a:xfrm>
            <a:off x="3662900" y="3944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270" name="Google Shape;270;p15"/>
          <p:cNvPicPr preferRelativeResize="0"/>
          <p:nvPr/>
        </p:nvPicPr>
        <p:blipFill>
          <a:blip r:embed="rId3">
            <a:alphaModFix/>
          </a:blip>
          <a:stretch>
            <a:fillRect/>
          </a:stretch>
        </p:blipFill>
        <p:spPr>
          <a:xfrm>
            <a:off x="1864513" y="3565264"/>
            <a:ext cx="328800" cy="308573"/>
          </a:xfrm>
          <a:prstGeom prst="rect">
            <a:avLst/>
          </a:prstGeom>
          <a:noFill/>
          <a:ln>
            <a:noFill/>
          </a:ln>
        </p:spPr>
      </p:pic>
      <p:pic>
        <p:nvPicPr>
          <p:cNvPr id="271" name="Google Shape;271;p15"/>
          <p:cNvPicPr preferRelativeResize="0"/>
          <p:nvPr/>
        </p:nvPicPr>
        <p:blipFill>
          <a:blip r:embed="rId4">
            <a:alphaModFix/>
          </a:blip>
          <a:stretch>
            <a:fillRect/>
          </a:stretch>
        </p:blipFill>
        <p:spPr>
          <a:xfrm>
            <a:off x="3730563" y="3560989"/>
            <a:ext cx="328800" cy="308250"/>
          </a:xfrm>
          <a:prstGeom prst="rect">
            <a:avLst/>
          </a:prstGeom>
          <a:noFill/>
          <a:ln>
            <a:noFill/>
          </a:ln>
        </p:spPr>
      </p:pic>
      <p:pic>
        <p:nvPicPr>
          <p:cNvPr id="272" name="Google Shape;272;p15"/>
          <p:cNvPicPr preferRelativeResize="0"/>
          <p:nvPr/>
        </p:nvPicPr>
        <p:blipFill>
          <a:blip r:embed="rId5">
            <a:alphaModFix/>
          </a:blip>
          <a:stretch>
            <a:fillRect/>
          </a:stretch>
        </p:blipFill>
        <p:spPr>
          <a:xfrm>
            <a:off x="2699838" y="3583314"/>
            <a:ext cx="257150" cy="267040"/>
          </a:xfrm>
          <a:prstGeom prst="rect">
            <a:avLst/>
          </a:prstGeom>
          <a:noFill/>
          <a:ln>
            <a:noFill/>
          </a:ln>
        </p:spPr>
      </p:pic>
      <p:pic>
        <p:nvPicPr>
          <p:cNvPr id="273" name="Google Shape;273;p15"/>
          <p:cNvPicPr preferRelativeResize="0"/>
          <p:nvPr/>
        </p:nvPicPr>
        <p:blipFill>
          <a:blip r:embed="rId6">
            <a:alphaModFix/>
          </a:blip>
          <a:stretch>
            <a:fillRect/>
          </a:stretch>
        </p:blipFill>
        <p:spPr>
          <a:xfrm>
            <a:off x="827086" y="3587741"/>
            <a:ext cx="257142" cy="261875"/>
          </a:xfrm>
          <a:prstGeom prst="rect">
            <a:avLst/>
          </a:prstGeom>
          <a:noFill/>
          <a:ln>
            <a:noFill/>
          </a:ln>
        </p:spPr>
      </p:pic>
      <p:pic>
        <p:nvPicPr>
          <p:cNvPr id="274" name="Google Shape;274;p15"/>
          <p:cNvPicPr preferRelativeResize="0"/>
          <p:nvPr/>
        </p:nvPicPr>
        <p:blipFill>
          <a:blip r:embed="rId5">
            <a:alphaModFix/>
          </a:blip>
          <a:stretch>
            <a:fillRect/>
          </a:stretch>
        </p:blipFill>
        <p:spPr>
          <a:xfrm>
            <a:off x="2696923" y="3986951"/>
            <a:ext cx="257150" cy="267040"/>
          </a:xfrm>
          <a:prstGeom prst="rect">
            <a:avLst/>
          </a:prstGeom>
          <a:noFill/>
          <a:ln>
            <a:noFill/>
          </a:ln>
        </p:spPr>
      </p:pic>
      <p:pic>
        <p:nvPicPr>
          <p:cNvPr id="275" name="Google Shape;275;p15"/>
          <p:cNvPicPr preferRelativeResize="0"/>
          <p:nvPr/>
        </p:nvPicPr>
        <p:blipFill>
          <a:blip r:embed="rId6">
            <a:alphaModFix/>
          </a:blip>
          <a:stretch>
            <a:fillRect/>
          </a:stretch>
        </p:blipFill>
        <p:spPr>
          <a:xfrm>
            <a:off x="824171" y="3991379"/>
            <a:ext cx="257142" cy="261875"/>
          </a:xfrm>
          <a:prstGeom prst="rect">
            <a:avLst/>
          </a:prstGeom>
          <a:noFill/>
          <a:ln>
            <a:noFill/>
          </a:ln>
        </p:spPr>
      </p:pic>
      <p:pic>
        <p:nvPicPr>
          <p:cNvPr id="276" name="Google Shape;276;p15"/>
          <p:cNvPicPr preferRelativeResize="0"/>
          <p:nvPr/>
        </p:nvPicPr>
        <p:blipFill>
          <a:blip r:embed="rId5">
            <a:alphaModFix/>
          </a:blip>
          <a:stretch>
            <a:fillRect/>
          </a:stretch>
        </p:blipFill>
        <p:spPr>
          <a:xfrm>
            <a:off x="3246020" y="3590246"/>
            <a:ext cx="257150" cy="267040"/>
          </a:xfrm>
          <a:prstGeom prst="rect">
            <a:avLst/>
          </a:prstGeom>
          <a:noFill/>
          <a:ln>
            <a:noFill/>
          </a:ln>
        </p:spPr>
      </p:pic>
      <p:pic>
        <p:nvPicPr>
          <p:cNvPr id="277" name="Google Shape;277;p15"/>
          <p:cNvPicPr preferRelativeResize="0"/>
          <p:nvPr/>
        </p:nvPicPr>
        <p:blipFill>
          <a:blip r:embed="rId6">
            <a:alphaModFix/>
          </a:blip>
          <a:stretch>
            <a:fillRect/>
          </a:stretch>
        </p:blipFill>
        <p:spPr>
          <a:xfrm>
            <a:off x="1359393" y="3594674"/>
            <a:ext cx="257142" cy="261875"/>
          </a:xfrm>
          <a:prstGeom prst="rect">
            <a:avLst/>
          </a:prstGeom>
          <a:noFill/>
          <a:ln>
            <a:noFill/>
          </a:ln>
        </p:spPr>
      </p:pic>
      <p:pic>
        <p:nvPicPr>
          <p:cNvPr id="278" name="Google Shape;278;p15"/>
          <p:cNvPicPr preferRelativeResize="0"/>
          <p:nvPr/>
        </p:nvPicPr>
        <p:blipFill>
          <a:blip r:embed="rId5">
            <a:alphaModFix/>
          </a:blip>
          <a:stretch>
            <a:fillRect/>
          </a:stretch>
        </p:blipFill>
        <p:spPr>
          <a:xfrm>
            <a:off x="3243105" y="3993883"/>
            <a:ext cx="257150" cy="267040"/>
          </a:xfrm>
          <a:prstGeom prst="rect">
            <a:avLst/>
          </a:prstGeom>
          <a:noFill/>
          <a:ln>
            <a:noFill/>
          </a:ln>
        </p:spPr>
      </p:pic>
      <p:pic>
        <p:nvPicPr>
          <p:cNvPr id="279" name="Google Shape;279;p15"/>
          <p:cNvPicPr preferRelativeResize="0"/>
          <p:nvPr/>
        </p:nvPicPr>
        <p:blipFill>
          <a:blip r:embed="rId6">
            <a:alphaModFix/>
          </a:blip>
          <a:stretch>
            <a:fillRect/>
          </a:stretch>
        </p:blipFill>
        <p:spPr>
          <a:xfrm>
            <a:off x="1356479" y="3998311"/>
            <a:ext cx="257142" cy="261875"/>
          </a:xfrm>
          <a:prstGeom prst="rect">
            <a:avLst/>
          </a:prstGeom>
          <a:noFill/>
          <a:ln>
            <a:noFill/>
          </a:ln>
        </p:spPr>
      </p:pic>
      <p:pic>
        <p:nvPicPr>
          <p:cNvPr id="280" name="Google Shape;280;p15"/>
          <p:cNvPicPr preferRelativeResize="0"/>
          <p:nvPr/>
        </p:nvPicPr>
        <p:blipFill>
          <a:blip r:embed="rId4">
            <a:alphaModFix/>
          </a:blip>
          <a:stretch>
            <a:fillRect/>
          </a:stretch>
        </p:blipFill>
        <p:spPr>
          <a:xfrm>
            <a:off x="3724063" y="3959414"/>
            <a:ext cx="328800" cy="308250"/>
          </a:xfrm>
          <a:prstGeom prst="rect">
            <a:avLst/>
          </a:prstGeom>
          <a:noFill/>
          <a:ln>
            <a:noFill/>
          </a:ln>
        </p:spPr>
      </p:pic>
      <p:sp>
        <p:nvSpPr>
          <p:cNvPr id="281" name="Google Shape;281;p15"/>
          <p:cNvSpPr/>
          <p:nvPr/>
        </p:nvSpPr>
        <p:spPr>
          <a:xfrm>
            <a:off x="919113" y="1742200"/>
            <a:ext cx="180000" cy="1878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82" name="Google Shape;282;p15"/>
          <p:cNvSpPr/>
          <p:nvPr/>
        </p:nvSpPr>
        <p:spPr>
          <a:xfrm rot="2700000">
            <a:off x="1260940" y="1756761"/>
            <a:ext cx="146795" cy="158675"/>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83" name="Google Shape;283;p15"/>
          <p:cNvSpPr/>
          <p:nvPr/>
        </p:nvSpPr>
        <p:spPr>
          <a:xfrm>
            <a:off x="1569563" y="1742200"/>
            <a:ext cx="180000" cy="187800"/>
          </a:xfrm>
          <a:prstGeom prst="ellipse">
            <a:avLst/>
          </a:prstGeom>
          <a:solidFill>
            <a:srgbClr val="238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84" name="Google Shape;284;p15"/>
          <p:cNvSpPr/>
          <p:nvPr/>
        </p:nvSpPr>
        <p:spPr>
          <a:xfrm>
            <a:off x="1964813" y="1742200"/>
            <a:ext cx="180000" cy="187800"/>
          </a:xfrm>
          <a:prstGeom prst="ellipse">
            <a:avLst/>
          </a:prstGeom>
          <a:solidFill>
            <a:srgbClr val="FAB00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pic>
        <p:nvPicPr>
          <p:cNvPr id="285" name="Google Shape;285;p15"/>
          <p:cNvPicPr preferRelativeResize="0"/>
          <p:nvPr/>
        </p:nvPicPr>
        <p:blipFill>
          <a:blip r:embed="rId3">
            <a:alphaModFix/>
          </a:blip>
          <a:stretch>
            <a:fillRect/>
          </a:stretch>
        </p:blipFill>
        <p:spPr>
          <a:xfrm>
            <a:off x="1863775" y="3965344"/>
            <a:ext cx="328800" cy="308573"/>
          </a:xfrm>
          <a:prstGeom prst="rect">
            <a:avLst/>
          </a:prstGeom>
          <a:noFill/>
          <a:ln>
            <a:noFill/>
          </a:ln>
        </p:spPr>
      </p:pic>
      <p:sp>
        <p:nvSpPr>
          <p:cNvPr id="286" name="Google Shape;286;p15"/>
          <p:cNvSpPr/>
          <p:nvPr/>
        </p:nvSpPr>
        <p:spPr>
          <a:xfrm>
            <a:off x="2790288" y="1751864"/>
            <a:ext cx="180000" cy="1878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87" name="Google Shape;287;p15"/>
          <p:cNvSpPr/>
          <p:nvPr/>
        </p:nvSpPr>
        <p:spPr>
          <a:xfrm rot="2700000">
            <a:off x="3132115" y="1766424"/>
            <a:ext cx="146795" cy="158675"/>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88" name="Google Shape;288;p15"/>
          <p:cNvSpPr/>
          <p:nvPr/>
        </p:nvSpPr>
        <p:spPr>
          <a:xfrm>
            <a:off x="3440738" y="1751864"/>
            <a:ext cx="180000" cy="187800"/>
          </a:xfrm>
          <a:prstGeom prst="ellipse">
            <a:avLst/>
          </a:prstGeom>
          <a:solidFill>
            <a:srgbClr val="FB52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89" name="Google Shape;289;p15"/>
          <p:cNvSpPr/>
          <p:nvPr/>
        </p:nvSpPr>
        <p:spPr>
          <a:xfrm>
            <a:off x="3747963" y="1751864"/>
            <a:ext cx="180000" cy="187800"/>
          </a:xfrm>
          <a:prstGeom prst="ellipse">
            <a:avLst/>
          </a:prstGeom>
          <a:solidFill>
            <a:srgbClr val="82C9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90" name="Google Shape;290;p15"/>
          <p:cNvSpPr/>
          <p:nvPr/>
        </p:nvSpPr>
        <p:spPr>
          <a:xfrm>
            <a:off x="540175" y="1121400"/>
            <a:ext cx="3773400" cy="1106400"/>
          </a:xfrm>
          <a:prstGeom prst="rect">
            <a:avLst/>
          </a:prstGeom>
          <a:solidFill>
            <a:srgbClr val="0C2E3A">
              <a:alpha val="455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291" name="Google Shape;291;p15"/>
          <p:cNvSpPr txBox="1"/>
          <p:nvPr/>
        </p:nvSpPr>
        <p:spPr>
          <a:xfrm>
            <a:off x="4916675" y="1318500"/>
            <a:ext cx="3006900" cy="71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accent4"/>
                </a:solidFill>
                <a:latin typeface="Montserrat"/>
                <a:ea typeface="Montserrat"/>
                <a:cs typeface="Montserrat"/>
                <a:sym typeface="Montserrat"/>
              </a:rPr>
              <a:t>Lost, not Stored</a:t>
            </a:r>
            <a:endParaRPr i="1" sz="1600">
              <a:solidFill>
                <a:schemeClr val="accent4"/>
              </a:solidFill>
              <a:latin typeface="Montserrat"/>
              <a:ea typeface="Montserrat"/>
              <a:cs typeface="Montserrat"/>
              <a:sym typeface="Montserrat"/>
            </a:endParaRPr>
          </a:p>
        </p:txBody>
      </p:sp>
      <p:sp>
        <p:nvSpPr>
          <p:cNvPr id="292" name="Google Shape;292;p15"/>
          <p:cNvSpPr txBox="1"/>
          <p:nvPr/>
        </p:nvSpPr>
        <p:spPr>
          <a:xfrm>
            <a:off x="4916675" y="2422450"/>
            <a:ext cx="3006900" cy="71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accent4"/>
                </a:solidFill>
                <a:latin typeface="Montserrat"/>
                <a:ea typeface="Montserrat"/>
                <a:cs typeface="Montserrat"/>
                <a:sym typeface="Montserrat"/>
              </a:rPr>
              <a:t>Stored in Git</a:t>
            </a:r>
            <a:endParaRPr i="1" sz="1600">
              <a:solidFill>
                <a:schemeClr val="accent4"/>
              </a:solidFill>
              <a:latin typeface="Montserrat"/>
              <a:ea typeface="Montserrat"/>
              <a:cs typeface="Montserrat"/>
              <a:sym typeface="Montserrat"/>
            </a:endParaRPr>
          </a:p>
        </p:txBody>
      </p:sp>
      <p:sp>
        <p:nvSpPr>
          <p:cNvPr id="293" name="Google Shape;293;p15"/>
          <p:cNvSpPr txBox="1"/>
          <p:nvPr/>
        </p:nvSpPr>
        <p:spPr>
          <a:xfrm>
            <a:off x="4875700" y="3670500"/>
            <a:ext cx="3234000" cy="71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accent4"/>
                </a:solidFill>
                <a:latin typeface="Montserrat"/>
                <a:ea typeface="Montserrat"/>
                <a:cs typeface="Montserrat"/>
                <a:sym typeface="Montserrat"/>
              </a:rPr>
              <a:t>Stored in the Source of Truth</a:t>
            </a:r>
            <a:endParaRPr i="1" sz="1600">
              <a:solidFill>
                <a:schemeClr val="accent4"/>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Infrahub’s approach</a:t>
            </a:r>
            <a:endParaRPr sz="3200"/>
          </a:p>
        </p:txBody>
      </p:sp>
      <p:sp>
        <p:nvSpPr>
          <p:cNvPr id="299" name="Google Shape;299;p16"/>
          <p:cNvSpPr/>
          <p:nvPr/>
        </p:nvSpPr>
        <p:spPr>
          <a:xfrm>
            <a:off x="524525" y="1167325"/>
            <a:ext cx="3828300" cy="3586800"/>
          </a:xfrm>
          <a:prstGeom prst="rect">
            <a:avLst/>
          </a:prstGeom>
          <a:solidFill>
            <a:schemeClr val="lt2"/>
          </a:solidFill>
          <a:ln cap="flat" cmpd="sng" w="19050">
            <a:solidFill>
              <a:srgbClr val="EEEEEE"/>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Infrahub</a:t>
            </a:r>
            <a:endParaRPr>
              <a:latin typeface="Montserrat SemiBold"/>
              <a:ea typeface="Montserrat SemiBold"/>
              <a:cs typeface="Montserrat SemiBold"/>
              <a:sym typeface="Montserrat SemiBold"/>
            </a:endParaRPr>
          </a:p>
        </p:txBody>
      </p:sp>
      <p:sp>
        <p:nvSpPr>
          <p:cNvPr id="300" name="Google Shape;300;p16"/>
          <p:cNvSpPr/>
          <p:nvPr/>
        </p:nvSpPr>
        <p:spPr>
          <a:xfrm>
            <a:off x="718638" y="1351613"/>
            <a:ext cx="1525800" cy="7122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Input #1</a:t>
            </a:r>
            <a:endParaRPr sz="1600">
              <a:solidFill>
                <a:srgbClr val="0C2E3A"/>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t/>
            </a:r>
            <a:endParaRPr sz="1600">
              <a:solidFill>
                <a:srgbClr val="0C2E3A"/>
              </a:solidFill>
              <a:latin typeface="Montserrat ExtraBold"/>
              <a:ea typeface="Montserrat ExtraBold"/>
              <a:cs typeface="Montserrat ExtraBold"/>
              <a:sym typeface="Montserrat ExtraBold"/>
            </a:endParaRPr>
          </a:p>
        </p:txBody>
      </p:sp>
      <p:sp>
        <p:nvSpPr>
          <p:cNvPr id="301" name="Google Shape;301;p16"/>
          <p:cNvSpPr/>
          <p:nvPr/>
        </p:nvSpPr>
        <p:spPr>
          <a:xfrm>
            <a:off x="2596239" y="1347176"/>
            <a:ext cx="1525800" cy="7122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Input #2</a:t>
            </a:r>
            <a:endParaRPr sz="1600">
              <a:solidFill>
                <a:srgbClr val="0C2E3A"/>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t/>
            </a:r>
            <a:endParaRPr sz="1600">
              <a:solidFill>
                <a:srgbClr val="0C2E3A"/>
              </a:solidFill>
              <a:latin typeface="Montserrat ExtraBold"/>
              <a:ea typeface="Montserrat ExtraBold"/>
              <a:cs typeface="Montserrat ExtraBold"/>
              <a:sym typeface="Montserrat ExtraBold"/>
            </a:endParaRPr>
          </a:p>
        </p:txBody>
      </p:sp>
      <p:sp>
        <p:nvSpPr>
          <p:cNvPr id="302" name="Google Shape;302;p16"/>
          <p:cNvSpPr/>
          <p:nvPr/>
        </p:nvSpPr>
        <p:spPr>
          <a:xfrm>
            <a:off x="1309063" y="2314512"/>
            <a:ext cx="328800" cy="1047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03" name="Google Shape;303;p16"/>
          <p:cNvSpPr/>
          <p:nvPr/>
        </p:nvSpPr>
        <p:spPr>
          <a:xfrm>
            <a:off x="3186663" y="2358669"/>
            <a:ext cx="328800" cy="1047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04" name="Google Shape;304;p16"/>
          <p:cNvSpPr/>
          <p:nvPr/>
        </p:nvSpPr>
        <p:spPr>
          <a:xfrm>
            <a:off x="1150688" y="2492200"/>
            <a:ext cx="2566800" cy="572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C2E3A"/>
                </a:solidFill>
                <a:latin typeface="Montserrat SemiBold"/>
                <a:ea typeface="Montserrat SemiBold"/>
                <a:cs typeface="Montserrat SemiBold"/>
                <a:sym typeface="Montserrat SemiBold"/>
              </a:rPr>
              <a:t>Design Builder</a:t>
            </a:r>
            <a:endParaRPr sz="1800">
              <a:solidFill>
                <a:srgbClr val="0C2E3A"/>
              </a:solidFill>
              <a:latin typeface="Montserrat SemiBold"/>
              <a:ea typeface="Montserrat SemiBold"/>
              <a:cs typeface="Montserrat SemiBold"/>
              <a:sym typeface="Montserrat SemiBold"/>
            </a:endParaRPr>
          </a:p>
        </p:txBody>
      </p:sp>
      <p:sp>
        <p:nvSpPr>
          <p:cNvPr id="305" name="Google Shape;305;p16"/>
          <p:cNvSpPr/>
          <p:nvPr/>
        </p:nvSpPr>
        <p:spPr>
          <a:xfrm>
            <a:off x="723600" y="355035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06" name="Google Shape;306;p16"/>
          <p:cNvSpPr/>
          <p:nvPr/>
        </p:nvSpPr>
        <p:spPr>
          <a:xfrm>
            <a:off x="723600" y="39487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07" name="Google Shape;307;p16"/>
          <p:cNvSpPr/>
          <p:nvPr/>
        </p:nvSpPr>
        <p:spPr>
          <a:xfrm>
            <a:off x="1254450" y="355035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08" name="Google Shape;308;p16"/>
          <p:cNvSpPr/>
          <p:nvPr/>
        </p:nvSpPr>
        <p:spPr>
          <a:xfrm>
            <a:off x="1785300" y="355035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09" name="Google Shape;309;p16"/>
          <p:cNvSpPr/>
          <p:nvPr/>
        </p:nvSpPr>
        <p:spPr>
          <a:xfrm>
            <a:off x="1254450" y="39487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0" name="Google Shape;310;p16"/>
          <p:cNvSpPr/>
          <p:nvPr/>
        </p:nvSpPr>
        <p:spPr>
          <a:xfrm>
            <a:off x="1785300" y="39487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1" name="Google Shape;311;p16"/>
          <p:cNvSpPr/>
          <p:nvPr/>
        </p:nvSpPr>
        <p:spPr>
          <a:xfrm>
            <a:off x="2601200" y="3545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2" name="Google Shape;312;p16"/>
          <p:cNvSpPr/>
          <p:nvPr/>
        </p:nvSpPr>
        <p:spPr>
          <a:xfrm>
            <a:off x="2601200" y="3944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3" name="Google Shape;313;p16"/>
          <p:cNvSpPr/>
          <p:nvPr/>
        </p:nvSpPr>
        <p:spPr>
          <a:xfrm>
            <a:off x="3132050" y="3545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4" name="Google Shape;314;p16"/>
          <p:cNvSpPr/>
          <p:nvPr/>
        </p:nvSpPr>
        <p:spPr>
          <a:xfrm>
            <a:off x="3662900" y="3545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5" name="Google Shape;315;p16"/>
          <p:cNvSpPr/>
          <p:nvPr/>
        </p:nvSpPr>
        <p:spPr>
          <a:xfrm>
            <a:off x="3132050" y="3944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316" name="Google Shape;316;p16"/>
          <p:cNvSpPr/>
          <p:nvPr/>
        </p:nvSpPr>
        <p:spPr>
          <a:xfrm>
            <a:off x="3662900" y="3944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317" name="Google Shape;317;p16"/>
          <p:cNvPicPr preferRelativeResize="0"/>
          <p:nvPr/>
        </p:nvPicPr>
        <p:blipFill>
          <a:blip r:embed="rId3">
            <a:alphaModFix/>
          </a:blip>
          <a:stretch>
            <a:fillRect/>
          </a:stretch>
        </p:blipFill>
        <p:spPr>
          <a:xfrm>
            <a:off x="1864513" y="3565264"/>
            <a:ext cx="328800" cy="308573"/>
          </a:xfrm>
          <a:prstGeom prst="rect">
            <a:avLst/>
          </a:prstGeom>
          <a:noFill/>
          <a:ln>
            <a:noFill/>
          </a:ln>
        </p:spPr>
      </p:pic>
      <p:pic>
        <p:nvPicPr>
          <p:cNvPr id="318" name="Google Shape;318;p16"/>
          <p:cNvPicPr preferRelativeResize="0"/>
          <p:nvPr/>
        </p:nvPicPr>
        <p:blipFill>
          <a:blip r:embed="rId4">
            <a:alphaModFix/>
          </a:blip>
          <a:stretch>
            <a:fillRect/>
          </a:stretch>
        </p:blipFill>
        <p:spPr>
          <a:xfrm>
            <a:off x="3730563" y="3560989"/>
            <a:ext cx="328800" cy="308250"/>
          </a:xfrm>
          <a:prstGeom prst="rect">
            <a:avLst/>
          </a:prstGeom>
          <a:noFill/>
          <a:ln>
            <a:noFill/>
          </a:ln>
        </p:spPr>
      </p:pic>
      <p:pic>
        <p:nvPicPr>
          <p:cNvPr id="319" name="Google Shape;319;p16"/>
          <p:cNvPicPr preferRelativeResize="0"/>
          <p:nvPr/>
        </p:nvPicPr>
        <p:blipFill>
          <a:blip r:embed="rId5">
            <a:alphaModFix/>
          </a:blip>
          <a:stretch>
            <a:fillRect/>
          </a:stretch>
        </p:blipFill>
        <p:spPr>
          <a:xfrm>
            <a:off x="2699838" y="3583314"/>
            <a:ext cx="257150" cy="267040"/>
          </a:xfrm>
          <a:prstGeom prst="rect">
            <a:avLst/>
          </a:prstGeom>
          <a:noFill/>
          <a:ln>
            <a:noFill/>
          </a:ln>
        </p:spPr>
      </p:pic>
      <p:pic>
        <p:nvPicPr>
          <p:cNvPr id="320" name="Google Shape;320;p16"/>
          <p:cNvPicPr preferRelativeResize="0"/>
          <p:nvPr/>
        </p:nvPicPr>
        <p:blipFill>
          <a:blip r:embed="rId6">
            <a:alphaModFix/>
          </a:blip>
          <a:stretch>
            <a:fillRect/>
          </a:stretch>
        </p:blipFill>
        <p:spPr>
          <a:xfrm>
            <a:off x="827086" y="3587741"/>
            <a:ext cx="257142" cy="261875"/>
          </a:xfrm>
          <a:prstGeom prst="rect">
            <a:avLst/>
          </a:prstGeom>
          <a:noFill/>
          <a:ln>
            <a:noFill/>
          </a:ln>
        </p:spPr>
      </p:pic>
      <p:pic>
        <p:nvPicPr>
          <p:cNvPr id="321" name="Google Shape;321;p16"/>
          <p:cNvPicPr preferRelativeResize="0"/>
          <p:nvPr/>
        </p:nvPicPr>
        <p:blipFill>
          <a:blip r:embed="rId5">
            <a:alphaModFix/>
          </a:blip>
          <a:stretch>
            <a:fillRect/>
          </a:stretch>
        </p:blipFill>
        <p:spPr>
          <a:xfrm>
            <a:off x="2696923" y="3986951"/>
            <a:ext cx="257150" cy="267040"/>
          </a:xfrm>
          <a:prstGeom prst="rect">
            <a:avLst/>
          </a:prstGeom>
          <a:noFill/>
          <a:ln>
            <a:noFill/>
          </a:ln>
        </p:spPr>
      </p:pic>
      <p:pic>
        <p:nvPicPr>
          <p:cNvPr id="322" name="Google Shape;322;p16"/>
          <p:cNvPicPr preferRelativeResize="0"/>
          <p:nvPr/>
        </p:nvPicPr>
        <p:blipFill>
          <a:blip r:embed="rId6">
            <a:alphaModFix/>
          </a:blip>
          <a:stretch>
            <a:fillRect/>
          </a:stretch>
        </p:blipFill>
        <p:spPr>
          <a:xfrm>
            <a:off x="824171" y="3991379"/>
            <a:ext cx="257142" cy="261875"/>
          </a:xfrm>
          <a:prstGeom prst="rect">
            <a:avLst/>
          </a:prstGeom>
          <a:noFill/>
          <a:ln>
            <a:noFill/>
          </a:ln>
        </p:spPr>
      </p:pic>
      <p:pic>
        <p:nvPicPr>
          <p:cNvPr id="323" name="Google Shape;323;p16"/>
          <p:cNvPicPr preferRelativeResize="0"/>
          <p:nvPr/>
        </p:nvPicPr>
        <p:blipFill>
          <a:blip r:embed="rId5">
            <a:alphaModFix/>
          </a:blip>
          <a:stretch>
            <a:fillRect/>
          </a:stretch>
        </p:blipFill>
        <p:spPr>
          <a:xfrm>
            <a:off x="3246020" y="3590246"/>
            <a:ext cx="257150" cy="267040"/>
          </a:xfrm>
          <a:prstGeom prst="rect">
            <a:avLst/>
          </a:prstGeom>
          <a:noFill/>
          <a:ln>
            <a:noFill/>
          </a:ln>
        </p:spPr>
      </p:pic>
      <p:pic>
        <p:nvPicPr>
          <p:cNvPr id="324" name="Google Shape;324;p16"/>
          <p:cNvPicPr preferRelativeResize="0"/>
          <p:nvPr/>
        </p:nvPicPr>
        <p:blipFill>
          <a:blip r:embed="rId6">
            <a:alphaModFix/>
          </a:blip>
          <a:stretch>
            <a:fillRect/>
          </a:stretch>
        </p:blipFill>
        <p:spPr>
          <a:xfrm>
            <a:off x="1359393" y="3594674"/>
            <a:ext cx="257142" cy="261875"/>
          </a:xfrm>
          <a:prstGeom prst="rect">
            <a:avLst/>
          </a:prstGeom>
          <a:noFill/>
          <a:ln>
            <a:noFill/>
          </a:ln>
        </p:spPr>
      </p:pic>
      <p:pic>
        <p:nvPicPr>
          <p:cNvPr id="325" name="Google Shape;325;p16"/>
          <p:cNvPicPr preferRelativeResize="0"/>
          <p:nvPr/>
        </p:nvPicPr>
        <p:blipFill>
          <a:blip r:embed="rId5">
            <a:alphaModFix/>
          </a:blip>
          <a:stretch>
            <a:fillRect/>
          </a:stretch>
        </p:blipFill>
        <p:spPr>
          <a:xfrm>
            <a:off x="3243105" y="3993883"/>
            <a:ext cx="257150" cy="267040"/>
          </a:xfrm>
          <a:prstGeom prst="rect">
            <a:avLst/>
          </a:prstGeom>
          <a:noFill/>
          <a:ln>
            <a:noFill/>
          </a:ln>
        </p:spPr>
      </p:pic>
      <p:pic>
        <p:nvPicPr>
          <p:cNvPr id="326" name="Google Shape;326;p16"/>
          <p:cNvPicPr preferRelativeResize="0"/>
          <p:nvPr/>
        </p:nvPicPr>
        <p:blipFill>
          <a:blip r:embed="rId6">
            <a:alphaModFix/>
          </a:blip>
          <a:stretch>
            <a:fillRect/>
          </a:stretch>
        </p:blipFill>
        <p:spPr>
          <a:xfrm>
            <a:off x="1356479" y="3998311"/>
            <a:ext cx="257142" cy="261875"/>
          </a:xfrm>
          <a:prstGeom prst="rect">
            <a:avLst/>
          </a:prstGeom>
          <a:noFill/>
          <a:ln>
            <a:noFill/>
          </a:ln>
        </p:spPr>
      </p:pic>
      <p:pic>
        <p:nvPicPr>
          <p:cNvPr id="327" name="Google Shape;327;p16"/>
          <p:cNvPicPr preferRelativeResize="0"/>
          <p:nvPr/>
        </p:nvPicPr>
        <p:blipFill>
          <a:blip r:embed="rId4">
            <a:alphaModFix/>
          </a:blip>
          <a:stretch>
            <a:fillRect/>
          </a:stretch>
        </p:blipFill>
        <p:spPr>
          <a:xfrm>
            <a:off x="3724063" y="3959414"/>
            <a:ext cx="328800" cy="308250"/>
          </a:xfrm>
          <a:prstGeom prst="rect">
            <a:avLst/>
          </a:prstGeom>
          <a:noFill/>
          <a:ln>
            <a:noFill/>
          </a:ln>
        </p:spPr>
      </p:pic>
      <p:sp>
        <p:nvSpPr>
          <p:cNvPr id="328" name="Google Shape;328;p16"/>
          <p:cNvSpPr/>
          <p:nvPr/>
        </p:nvSpPr>
        <p:spPr>
          <a:xfrm>
            <a:off x="919113" y="1742200"/>
            <a:ext cx="180000" cy="1878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29" name="Google Shape;329;p16"/>
          <p:cNvSpPr/>
          <p:nvPr/>
        </p:nvSpPr>
        <p:spPr>
          <a:xfrm rot="2700000">
            <a:off x="1260940" y="1756761"/>
            <a:ext cx="146795" cy="158675"/>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30" name="Google Shape;330;p16"/>
          <p:cNvSpPr/>
          <p:nvPr/>
        </p:nvSpPr>
        <p:spPr>
          <a:xfrm>
            <a:off x="1569563" y="1742200"/>
            <a:ext cx="180000" cy="187800"/>
          </a:xfrm>
          <a:prstGeom prst="ellipse">
            <a:avLst/>
          </a:prstGeom>
          <a:solidFill>
            <a:srgbClr val="238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31" name="Google Shape;331;p16"/>
          <p:cNvSpPr/>
          <p:nvPr/>
        </p:nvSpPr>
        <p:spPr>
          <a:xfrm>
            <a:off x="1964813" y="1742200"/>
            <a:ext cx="180000" cy="187800"/>
          </a:xfrm>
          <a:prstGeom prst="ellipse">
            <a:avLst/>
          </a:prstGeom>
          <a:solidFill>
            <a:srgbClr val="FAB00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pic>
        <p:nvPicPr>
          <p:cNvPr id="332" name="Google Shape;332;p16"/>
          <p:cNvPicPr preferRelativeResize="0"/>
          <p:nvPr/>
        </p:nvPicPr>
        <p:blipFill>
          <a:blip r:embed="rId3">
            <a:alphaModFix/>
          </a:blip>
          <a:stretch>
            <a:fillRect/>
          </a:stretch>
        </p:blipFill>
        <p:spPr>
          <a:xfrm>
            <a:off x="1863775" y="3965344"/>
            <a:ext cx="328800" cy="308573"/>
          </a:xfrm>
          <a:prstGeom prst="rect">
            <a:avLst/>
          </a:prstGeom>
          <a:noFill/>
          <a:ln>
            <a:noFill/>
          </a:ln>
        </p:spPr>
      </p:pic>
      <p:sp>
        <p:nvSpPr>
          <p:cNvPr id="333" name="Google Shape;333;p16"/>
          <p:cNvSpPr/>
          <p:nvPr/>
        </p:nvSpPr>
        <p:spPr>
          <a:xfrm>
            <a:off x="2790288" y="1751864"/>
            <a:ext cx="180000" cy="1878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34" name="Google Shape;334;p16"/>
          <p:cNvSpPr/>
          <p:nvPr/>
        </p:nvSpPr>
        <p:spPr>
          <a:xfrm rot="2700000">
            <a:off x="3132115" y="1766424"/>
            <a:ext cx="146795" cy="158675"/>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35" name="Google Shape;335;p16"/>
          <p:cNvSpPr/>
          <p:nvPr/>
        </p:nvSpPr>
        <p:spPr>
          <a:xfrm>
            <a:off x="3440738" y="1751864"/>
            <a:ext cx="180000" cy="187800"/>
          </a:xfrm>
          <a:prstGeom prst="ellipse">
            <a:avLst/>
          </a:prstGeom>
          <a:solidFill>
            <a:srgbClr val="FB52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36" name="Google Shape;336;p16"/>
          <p:cNvSpPr/>
          <p:nvPr/>
        </p:nvSpPr>
        <p:spPr>
          <a:xfrm>
            <a:off x="3747963" y="1751864"/>
            <a:ext cx="180000" cy="187800"/>
          </a:xfrm>
          <a:prstGeom prst="ellipse">
            <a:avLst/>
          </a:prstGeom>
          <a:solidFill>
            <a:srgbClr val="82C9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37" name="Google Shape;337;p16"/>
          <p:cNvSpPr txBox="1"/>
          <p:nvPr/>
        </p:nvSpPr>
        <p:spPr>
          <a:xfrm>
            <a:off x="5311925" y="1167325"/>
            <a:ext cx="3006900" cy="71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accent4"/>
                </a:solidFill>
                <a:latin typeface="Montserrat"/>
                <a:ea typeface="Montserrat"/>
                <a:cs typeface="Montserrat"/>
                <a:sym typeface="Montserrat"/>
              </a:rPr>
              <a:t>All aspects of the design are stored in Infrahub</a:t>
            </a:r>
            <a:endParaRPr b="1" i="1" sz="1800">
              <a:solidFill>
                <a:schemeClr val="accent4"/>
              </a:solidFill>
              <a:latin typeface="Montserrat"/>
              <a:ea typeface="Montserrat"/>
              <a:cs typeface="Montserrat"/>
              <a:sym typeface="Montserrat"/>
            </a:endParaRPr>
          </a:p>
        </p:txBody>
      </p:sp>
      <p:sp>
        <p:nvSpPr>
          <p:cNvPr id="338" name="Google Shape;338;p16"/>
          <p:cNvSpPr/>
          <p:nvPr/>
        </p:nvSpPr>
        <p:spPr>
          <a:xfrm>
            <a:off x="4049975" y="2095000"/>
            <a:ext cx="1828800" cy="1828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ontserrat SemiBold"/>
                <a:ea typeface="Montserrat SemiBold"/>
                <a:cs typeface="Montserrat SemiBold"/>
                <a:sym typeface="Montserrat SemiBold"/>
              </a:rPr>
              <a:t>CI </a:t>
            </a:r>
            <a:br>
              <a:rPr lang="en" sz="1800">
                <a:latin typeface="Montserrat SemiBold"/>
                <a:ea typeface="Montserrat SemiBold"/>
                <a:cs typeface="Montserrat SemiBold"/>
                <a:sym typeface="Montserrat SemiBold"/>
              </a:rPr>
            </a:br>
            <a:r>
              <a:rPr lang="en" sz="1800">
                <a:latin typeface="Montserrat SemiBold"/>
                <a:ea typeface="Montserrat SemiBold"/>
                <a:cs typeface="Montserrat SemiBold"/>
                <a:sym typeface="Montserrat SemiBold"/>
              </a:rPr>
              <a:t>Pipeline</a:t>
            </a:r>
            <a:endParaRPr sz="1800">
              <a:latin typeface="Montserrat SemiBold"/>
              <a:ea typeface="Montserrat SemiBold"/>
              <a:cs typeface="Montserrat SemiBold"/>
              <a:sym typeface="Montserrat SemiBold"/>
            </a:endParaRPr>
          </a:p>
        </p:txBody>
      </p:sp>
      <p:grpSp>
        <p:nvGrpSpPr>
          <p:cNvPr id="339" name="Google Shape;339;p16"/>
          <p:cNvGrpSpPr/>
          <p:nvPr/>
        </p:nvGrpSpPr>
        <p:grpSpPr>
          <a:xfrm>
            <a:off x="3747980" y="1807947"/>
            <a:ext cx="2286176" cy="2286000"/>
            <a:chOff x="4815575" y="1416800"/>
            <a:chExt cx="73750" cy="71400"/>
          </a:xfrm>
        </p:grpSpPr>
        <p:sp>
          <p:nvSpPr>
            <p:cNvPr id="340" name="Google Shape;340;p16"/>
            <p:cNvSpPr/>
            <p:nvPr/>
          </p:nvSpPr>
          <p:spPr>
            <a:xfrm>
              <a:off x="4815575" y="1416800"/>
              <a:ext cx="43100" cy="52150"/>
            </a:xfrm>
            <a:custGeom>
              <a:rect b="b" l="l" r="r" t="t"/>
              <a:pathLst>
                <a:path extrusionOk="0" h="2086" w="1724">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accent4"/>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41" name="Google Shape;341;p16"/>
            <p:cNvSpPr/>
            <p:nvPr/>
          </p:nvSpPr>
          <p:spPr>
            <a:xfrm>
              <a:off x="4861725" y="1421125"/>
              <a:ext cx="27600" cy="51250"/>
            </a:xfrm>
            <a:custGeom>
              <a:rect b="b" l="l" r="r" t="t"/>
              <a:pathLst>
                <a:path extrusionOk="0" h="2050" w="1104">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42" name="Google Shape;342;p16"/>
            <p:cNvSpPr/>
            <p:nvPr/>
          </p:nvSpPr>
          <p:spPr>
            <a:xfrm>
              <a:off x="4829450" y="1467825"/>
              <a:ext cx="49250" cy="20375"/>
            </a:xfrm>
            <a:custGeom>
              <a:rect b="b" l="l" r="r" t="t"/>
              <a:pathLst>
                <a:path extrusionOk="0" h="815" w="197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pSp>
      <p:sp>
        <p:nvSpPr>
          <p:cNvPr id="343" name="Google Shape;343;p16"/>
          <p:cNvSpPr txBox="1"/>
          <p:nvPr/>
        </p:nvSpPr>
        <p:spPr>
          <a:xfrm>
            <a:off x="6266650" y="2422450"/>
            <a:ext cx="3006900" cy="71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accent4"/>
                </a:solidFill>
                <a:latin typeface="Montserrat"/>
                <a:ea typeface="Montserrat"/>
                <a:cs typeface="Montserrat"/>
                <a:sym typeface="Montserrat"/>
              </a:rPr>
              <a:t>Design builds are idempotent</a:t>
            </a:r>
            <a:endParaRPr b="1" i="1" sz="1800">
              <a:solidFill>
                <a:schemeClr val="accent4"/>
              </a:solidFill>
              <a:latin typeface="Montserrat"/>
              <a:ea typeface="Montserrat"/>
              <a:cs typeface="Montserrat"/>
              <a:sym typeface="Montserrat"/>
            </a:endParaRPr>
          </a:p>
        </p:txBody>
      </p:sp>
      <p:sp>
        <p:nvSpPr>
          <p:cNvPr id="344" name="Google Shape;344;p16"/>
          <p:cNvSpPr txBox="1"/>
          <p:nvPr/>
        </p:nvSpPr>
        <p:spPr>
          <a:xfrm>
            <a:off x="6058400" y="3565275"/>
            <a:ext cx="3006900" cy="1392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accent4"/>
                </a:solidFill>
                <a:latin typeface="Montserrat"/>
                <a:ea typeface="Montserrat"/>
                <a:cs typeface="Montserrat"/>
                <a:sym typeface="Montserrat"/>
              </a:rPr>
              <a:t>Implementations are continuous validated based on the Input and the Design </a:t>
            </a:r>
            <a:endParaRPr b="1" i="1" sz="1800">
              <a:solidFill>
                <a:schemeClr val="accent4"/>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7"/>
          <p:cNvSpPr txBox="1"/>
          <p:nvPr>
            <p:ph type="title"/>
          </p:nvPr>
        </p:nvSpPr>
        <p:spPr>
          <a:xfrm>
            <a:off x="1082125" y="186550"/>
            <a:ext cx="78396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Introducing Infrahub</a:t>
            </a:r>
            <a:endParaRPr/>
          </a:p>
          <a:p>
            <a:pPr indent="0" lvl="0" marL="0" rtl="0" algn="l">
              <a:spcBef>
                <a:spcPts val="0"/>
              </a:spcBef>
              <a:spcAft>
                <a:spcPts val="0"/>
              </a:spcAft>
              <a:buNone/>
            </a:pPr>
            <a:r>
              <a:rPr b="0" lang="en" sz="2200">
                <a:latin typeface="Montserrat Medium"/>
                <a:ea typeface="Montserrat Medium"/>
                <a:cs typeface="Montserrat Medium"/>
                <a:sym typeface="Montserrat Medium"/>
              </a:rPr>
              <a:t>A centralized hub for infrastructure automation</a:t>
            </a:r>
            <a:endParaRPr b="0" sz="2200">
              <a:latin typeface="Montserrat Medium"/>
              <a:ea typeface="Montserrat Medium"/>
              <a:cs typeface="Montserrat Medium"/>
              <a:sym typeface="Montserrat Medium"/>
            </a:endParaRPr>
          </a:p>
        </p:txBody>
      </p:sp>
      <p:pic>
        <p:nvPicPr>
          <p:cNvPr id="350" name="Google Shape;350;p17"/>
          <p:cNvPicPr preferRelativeResize="0"/>
          <p:nvPr/>
        </p:nvPicPr>
        <p:blipFill>
          <a:blip r:embed="rId3">
            <a:alphaModFix/>
          </a:blip>
          <a:stretch>
            <a:fillRect/>
          </a:stretch>
        </p:blipFill>
        <p:spPr>
          <a:xfrm>
            <a:off x="68750" y="194450"/>
            <a:ext cx="1082125" cy="1082125"/>
          </a:xfrm>
          <a:prstGeom prst="rect">
            <a:avLst/>
          </a:prstGeom>
          <a:noFill/>
          <a:ln>
            <a:noFill/>
          </a:ln>
        </p:spPr>
      </p:pic>
      <p:pic>
        <p:nvPicPr>
          <p:cNvPr id="351" name="Google Shape;351;p17"/>
          <p:cNvPicPr preferRelativeResize="0"/>
          <p:nvPr/>
        </p:nvPicPr>
        <p:blipFill>
          <a:blip r:embed="rId4">
            <a:alphaModFix/>
          </a:blip>
          <a:stretch>
            <a:fillRect/>
          </a:stretch>
        </p:blipFill>
        <p:spPr>
          <a:xfrm>
            <a:off x="0" y="454271"/>
            <a:ext cx="9144003" cy="51435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8"/>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Case - VPN Service</a:t>
            </a:r>
            <a:endParaRPr/>
          </a:p>
        </p:txBody>
      </p:sp>
      <p:sp>
        <p:nvSpPr>
          <p:cNvPr id="357" name="Google Shape;357;p18"/>
          <p:cNvSpPr/>
          <p:nvPr/>
        </p:nvSpPr>
        <p:spPr>
          <a:xfrm>
            <a:off x="1399004" y="4685566"/>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1719898" y="4665078"/>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2084061" y="4718436"/>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0" name="Google Shape;360;p18"/>
          <p:cNvCxnSpPr>
            <a:stCxn id="359" idx="2"/>
            <a:endCxn id="358" idx="6"/>
          </p:cNvCxnSpPr>
          <p:nvPr/>
        </p:nvCxnSpPr>
        <p:spPr>
          <a:xfrm rot="10800000">
            <a:off x="1793361" y="4699986"/>
            <a:ext cx="290700" cy="53400"/>
          </a:xfrm>
          <a:prstGeom prst="straightConnector1">
            <a:avLst/>
          </a:prstGeom>
          <a:noFill/>
          <a:ln cap="flat" cmpd="sng" w="19050">
            <a:solidFill>
              <a:schemeClr val="accent1"/>
            </a:solidFill>
            <a:prstDash val="solid"/>
            <a:round/>
            <a:headEnd len="med" w="med" type="none"/>
            <a:tailEnd len="med" w="med" type="none"/>
          </a:ln>
        </p:spPr>
      </p:cxnSp>
      <p:cxnSp>
        <p:nvCxnSpPr>
          <p:cNvPr id="361" name="Google Shape;361;p18"/>
          <p:cNvCxnSpPr>
            <a:stCxn id="358" idx="2"/>
            <a:endCxn id="357" idx="6"/>
          </p:cNvCxnSpPr>
          <p:nvPr/>
        </p:nvCxnSpPr>
        <p:spPr>
          <a:xfrm flipH="1">
            <a:off x="1472398" y="4700028"/>
            <a:ext cx="247500" cy="20400"/>
          </a:xfrm>
          <a:prstGeom prst="straightConnector1">
            <a:avLst/>
          </a:prstGeom>
          <a:noFill/>
          <a:ln cap="flat" cmpd="sng" w="19050">
            <a:solidFill>
              <a:schemeClr val="accent1"/>
            </a:solidFill>
            <a:prstDash val="solid"/>
            <a:round/>
            <a:headEnd len="med" w="med" type="none"/>
            <a:tailEnd len="med" w="med" type="none"/>
          </a:ln>
        </p:spPr>
      </p:cxnSp>
      <p:cxnSp>
        <p:nvCxnSpPr>
          <p:cNvPr id="362" name="Google Shape;362;p18"/>
          <p:cNvCxnSpPr>
            <a:stCxn id="363" idx="3"/>
            <a:endCxn id="364" idx="7"/>
          </p:cNvCxnSpPr>
          <p:nvPr/>
        </p:nvCxnSpPr>
        <p:spPr>
          <a:xfrm flipH="1">
            <a:off x="1194623" y="4304764"/>
            <a:ext cx="203400" cy="187500"/>
          </a:xfrm>
          <a:prstGeom prst="straightConnector1">
            <a:avLst/>
          </a:prstGeom>
          <a:noFill/>
          <a:ln cap="flat" cmpd="sng" w="19050">
            <a:solidFill>
              <a:schemeClr val="lt1"/>
            </a:solidFill>
            <a:prstDash val="solid"/>
            <a:round/>
            <a:headEnd len="med" w="med" type="none"/>
            <a:tailEnd len="med" w="med" type="none"/>
          </a:ln>
        </p:spPr>
      </p:cxnSp>
      <p:sp>
        <p:nvSpPr>
          <p:cNvPr id="365" name="Google Shape;365;p18"/>
          <p:cNvSpPr/>
          <p:nvPr/>
        </p:nvSpPr>
        <p:spPr>
          <a:xfrm>
            <a:off x="2125044" y="4094863"/>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6" name="Google Shape;366;p18"/>
          <p:cNvCxnSpPr>
            <a:stCxn id="367" idx="6"/>
          </p:cNvCxnSpPr>
          <p:nvPr/>
        </p:nvCxnSpPr>
        <p:spPr>
          <a:xfrm>
            <a:off x="1461595" y="3651102"/>
            <a:ext cx="0" cy="0"/>
          </a:xfrm>
          <a:prstGeom prst="straightConnector1">
            <a:avLst/>
          </a:prstGeom>
          <a:noFill/>
          <a:ln cap="flat" cmpd="sng" w="9525">
            <a:solidFill>
              <a:schemeClr val="dk2"/>
            </a:solidFill>
            <a:prstDash val="solid"/>
            <a:round/>
            <a:headEnd len="med" w="med" type="none"/>
            <a:tailEnd len="med" w="med" type="none"/>
          </a:ln>
        </p:spPr>
      </p:cxnSp>
      <p:sp>
        <p:nvSpPr>
          <p:cNvPr id="368" name="Google Shape;368;p18"/>
          <p:cNvSpPr/>
          <p:nvPr/>
        </p:nvSpPr>
        <p:spPr>
          <a:xfrm>
            <a:off x="337489" y="4188329"/>
            <a:ext cx="3013200" cy="666900"/>
          </a:xfrm>
          <a:prstGeom prst="parallelogram">
            <a:avLst>
              <a:gd fmla="val 163833"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1387259" y="4245100"/>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1708153" y="4224613"/>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2072316" y="4277970"/>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1" name="Google Shape;371;p18"/>
          <p:cNvCxnSpPr>
            <a:stCxn id="364" idx="6"/>
            <a:endCxn id="372" idx="2"/>
          </p:cNvCxnSpPr>
          <p:nvPr/>
        </p:nvCxnSpPr>
        <p:spPr>
          <a:xfrm flipH="1" rot="10800000">
            <a:off x="1205274" y="4506425"/>
            <a:ext cx="1101000" cy="10500"/>
          </a:xfrm>
          <a:prstGeom prst="straightConnector1">
            <a:avLst/>
          </a:prstGeom>
          <a:noFill/>
          <a:ln cap="flat" cmpd="sng" w="19050">
            <a:solidFill>
              <a:schemeClr val="lt1"/>
            </a:solidFill>
            <a:prstDash val="solid"/>
            <a:round/>
            <a:headEnd len="med" w="med" type="none"/>
            <a:tailEnd len="med" w="med" type="none"/>
          </a:ln>
        </p:spPr>
      </p:cxnSp>
      <p:cxnSp>
        <p:nvCxnSpPr>
          <p:cNvPr id="373" name="Google Shape;373;p18"/>
          <p:cNvCxnSpPr>
            <a:stCxn id="369" idx="3"/>
            <a:endCxn id="374" idx="0"/>
          </p:cNvCxnSpPr>
          <p:nvPr/>
        </p:nvCxnSpPr>
        <p:spPr>
          <a:xfrm flipH="1">
            <a:off x="1424017" y="4284276"/>
            <a:ext cx="294900" cy="413700"/>
          </a:xfrm>
          <a:prstGeom prst="straightConnector1">
            <a:avLst/>
          </a:prstGeom>
          <a:noFill/>
          <a:ln cap="flat" cmpd="sng" w="19050">
            <a:solidFill>
              <a:schemeClr val="lt1"/>
            </a:solidFill>
            <a:prstDash val="solid"/>
            <a:round/>
            <a:headEnd len="med" w="med" type="none"/>
            <a:tailEnd len="med" w="med" type="none"/>
          </a:ln>
        </p:spPr>
      </p:cxnSp>
      <p:cxnSp>
        <p:nvCxnSpPr>
          <p:cNvPr id="375" name="Google Shape;375;p18"/>
          <p:cNvCxnSpPr>
            <a:stCxn id="370" idx="2"/>
            <a:endCxn id="369" idx="6"/>
          </p:cNvCxnSpPr>
          <p:nvPr/>
        </p:nvCxnSpPr>
        <p:spPr>
          <a:xfrm rot="10800000">
            <a:off x="1781616" y="4259520"/>
            <a:ext cx="290700" cy="53400"/>
          </a:xfrm>
          <a:prstGeom prst="straightConnector1">
            <a:avLst/>
          </a:prstGeom>
          <a:noFill/>
          <a:ln cap="flat" cmpd="sng" w="19050">
            <a:solidFill>
              <a:schemeClr val="lt1"/>
            </a:solidFill>
            <a:prstDash val="solid"/>
            <a:round/>
            <a:headEnd len="med" w="med" type="none"/>
            <a:tailEnd len="med" w="med" type="none"/>
          </a:ln>
        </p:spPr>
      </p:cxnSp>
      <p:cxnSp>
        <p:nvCxnSpPr>
          <p:cNvPr id="376" name="Google Shape;376;p18"/>
          <p:cNvCxnSpPr>
            <a:stCxn id="369" idx="2"/>
            <a:endCxn id="363" idx="6"/>
          </p:cNvCxnSpPr>
          <p:nvPr/>
        </p:nvCxnSpPr>
        <p:spPr>
          <a:xfrm flipH="1">
            <a:off x="1460653" y="4259563"/>
            <a:ext cx="247500" cy="20400"/>
          </a:xfrm>
          <a:prstGeom prst="straightConnector1">
            <a:avLst/>
          </a:prstGeom>
          <a:noFill/>
          <a:ln cap="flat" cmpd="sng" w="19050">
            <a:solidFill>
              <a:schemeClr val="lt1"/>
            </a:solidFill>
            <a:prstDash val="solid"/>
            <a:round/>
            <a:headEnd len="med" w="med" type="none"/>
            <a:tailEnd len="med" w="med" type="none"/>
          </a:ln>
        </p:spPr>
      </p:cxnSp>
      <p:sp>
        <p:nvSpPr>
          <p:cNvPr id="377" name="Google Shape;377;p18"/>
          <p:cNvSpPr/>
          <p:nvPr/>
        </p:nvSpPr>
        <p:spPr>
          <a:xfrm>
            <a:off x="337489" y="3560780"/>
            <a:ext cx="3013200" cy="666900"/>
          </a:xfrm>
          <a:prstGeom prst="parallelogram">
            <a:avLst>
              <a:gd fmla="val 163833"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1132610" y="3853027"/>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1388095" y="3616152"/>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2073152" y="3649022"/>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0" name="Google Shape;380;p18"/>
          <p:cNvCxnSpPr>
            <a:stCxn id="367" idx="5"/>
            <a:endCxn id="381" idx="2"/>
          </p:cNvCxnSpPr>
          <p:nvPr/>
        </p:nvCxnSpPr>
        <p:spPr>
          <a:xfrm>
            <a:off x="1450831" y="3675816"/>
            <a:ext cx="856500" cy="201900"/>
          </a:xfrm>
          <a:prstGeom prst="straightConnector1">
            <a:avLst/>
          </a:prstGeom>
          <a:noFill/>
          <a:ln cap="flat" cmpd="sng" w="19050">
            <a:solidFill>
              <a:srgbClr val="CFD9E0"/>
            </a:solidFill>
            <a:prstDash val="solid"/>
            <a:round/>
            <a:headEnd len="med" w="med" type="none"/>
            <a:tailEnd len="med" w="med" type="none"/>
          </a:ln>
        </p:spPr>
      </p:cxnSp>
      <p:cxnSp>
        <p:nvCxnSpPr>
          <p:cNvPr id="382" name="Google Shape;382;p18"/>
          <p:cNvCxnSpPr>
            <a:stCxn id="379" idx="3"/>
            <a:endCxn id="383" idx="7"/>
          </p:cNvCxnSpPr>
          <p:nvPr/>
        </p:nvCxnSpPr>
        <p:spPr>
          <a:xfrm flipH="1">
            <a:off x="1450916" y="3708686"/>
            <a:ext cx="633000" cy="370800"/>
          </a:xfrm>
          <a:prstGeom prst="straightConnector1">
            <a:avLst/>
          </a:prstGeom>
          <a:noFill/>
          <a:ln cap="flat" cmpd="sng" w="19050">
            <a:solidFill>
              <a:srgbClr val="CFD9E0"/>
            </a:solidFill>
            <a:prstDash val="solid"/>
            <a:round/>
            <a:headEnd len="med" w="med" type="none"/>
            <a:tailEnd len="med" w="med" type="none"/>
          </a:ln>
        </p:spPr>
      </p:cxnSp>
      <p:cxnSp>
        <p:nvCxnSpPr>
          <p:cNvPr id="384" name="Google Shape;384;p18"/>
          <p:cNvCxnSpPr>
            <a:stCxn id="378" idx="6"/>
            <a:endCxn id="365" idx="2"/>
          </p:cNvCxnSpPr>
          <p:nvPr/>
        </p:nvCxnSpPr>
        <p:spPr>
          <a:xfrm>
            <a:off x="1206110" y="3887977"/>
            <a:ext cx="918900" cy="241800"/>
          </a:xfrm>
          <a:prstGeom prst="straightConnector1">
            <a:avLst/>
          </a:prstGeom>
          <a:noFill/>
          <a:ln cap="flat" cmpd="sng" w="19050">
            <a:solidFill>
              <a:srgbClr val="CFD9E0"/>
            </a:solidFill>
            <a:prstDash val="solid"/>
            <a:round/>
            <a:headEnd len="med" w="med" type="none"/>
            <a:tailEnd len="med" w="med" type="none"/>
          </a:ln>
        </p:spPr>
      </p:cxnSp>
      <p:sp>
        <p:nvSpPr>
          <p:cNvPr id="385" name="Google Shape;385;p18"/>
          <p:cNvSpPr/>
          <p:nvPr/>
        </p:nvSpPr>
        <p:spPr>
          <a:xfrm>
            <a:off x="2073154" y="4062597"/>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6" name="Google Shape;386;p18"/>
          <p:cNvCxnSpPr>
            <a:endCxn id="364" idx="3"/>
          </p:cNvCxnSpPr>
          <p:nvPr/>
        </p:nvCxnSpPr>
        <p:spPr>
          <a:xfrm>
            <a:off x="1137438" y="3866638"/>
            <a:ext cx="5100" cy="675000"/>
          </a:xfrm>
          <a:prstGeom prst="straightConnector1">
            <a:avLst/>
          </a:prstGeom>
          <a:noFill/>
          <a:ln cap="flat" cmpd="sng" w="9525">
            <a:solidFill>
              <a:schemeClr val="dk2"/>
            </a:solidFill>
            <a:prstDash val="dash"/>
            <a:round/>
            <a:headEnd len="med" w="med" type="none"/>
            <a:tailEnd len="med" w="med" type="none"/>
          </a:ln>
        </p:spPr>
      </p:cxnSp>
      <p:cxnSp>
        <p:nvCxnSpPr>
          <p:cNvPr id="387" name="Google Shape;387;p18"/>
          <p:cNvCxnSpPr>
            <a:endCxn id="374" idx="3"/>
          </p:cNvCxnSpPr>
          <p:nvPr/>
        </p:nvCxnSpPr>
        <p:spPr>
          <a:xfrm>
            <a:off x="1382123" y="4094777"/>
            <a:ext cx="15900" cy="663000"/>
          </a:xfrm>
          <a:prstGeom prst="straightConnector1">
            <a:avLst/>
          </a:prstGeom>
          <a:noFill/>
          <a:ln cap="flat" cmpd="sng" w="9525">
            <a:solidFill>
              <a:schemeClr val="dk2"/>
            </a:solidFill>
            <a:prstDash val="dash"/>
            <a:round/>
            <a:headEnd len="med" w="med" type="none"/>
            <a:tailEnd len="med" w="med" type="none"/>
          </a:ln>
        </p:spPr>
      </p:cxnSp>
      <p:cxnSp>
        <p:nvCxnSpPr>
          <p:cNvPr id="388" name="Google Shape;388;p18"/>
          <p:cNvCxnSpPr>
            <a:endCxn id="389" idx="2"/>
          </p:cNvCxnSpPr>
          <p:nvPr/>
        </p:nvCxnSpPr>
        <p:spPr>
          <a:xfrm>
            <a:off x="2073290" y="4094669"/>
            <a:ext cx="2700" cy="638400"/>
          </a:xfrm>
          <a:prstGeom prst="straightConnector1">
            <a:avLst/>
          </a:prstGeom>
          <a:noFill/>
          <a:ln cap="flat" cmpd="sng" w="9525">
            <a:solidFill>
              <a:schemeClr val="dk2"/>
            </a:solidFill>
            <a:prstDash val="dash"/>
            <a:round/>
            <a:headEnd len="med" w="med" type="none"/>
            <a:tailEnd len="med" w="med" type="none"/>
          </a:ln>
        </p:spPr>
      </p:cxnSp>
      <p:cxnSp>
        <p:nvCxnSpPr>
          <p:cNvPr id="390" name="Google Shape;390;p18"/>
          <p:cNvCxnSpPr>
            <a:endCxn id="372" idx="2"/>
          </p:cNvCxnSpPr>
          <p:nvPr/>
        </p:nvCxnSpPr>
        <p:spPr>
          <a:xfrm flipH="1">
            <a:off x="2306362" y="3866640"/>
            <a:ext cx="300" cy="639900"/>
          </a:xfrm>
          <a:prstGeom prst="straightConnector1">
            <a:avLst/>
          </a:prstGeom>
          <a:noFill/>
          <a:ln cap="flat" cmpd="sng" w="9525">
            <a:solidFill>
              <a:schemeClr val="dk2"/>
            </a:solidFill>
            <a:prstDash val="dash"/>
            <a:round/>
            <a:headEnd len="med" w="med" type="none"/>
            <a:tailEnd len="med" w="med" type="none"/>
          </a:ln>
        </p:spPr>
      </p:cxnSp>
      <p:sp>
        <p:nvSpPr>
          <p:cNvPr id="391" name="Google Shape;391;p18"/>
          <p:cNvSpPr/>
          <p:nvPr/>
        </p:nvSpPr>
        <p:spPr>
          <a:xfrm>
            <a:off x="1109087" y="3938308"/>
            <a:ext cx="73500" cy="305700"/>
          </a:xfrm>
          <a:prstGeom prst="rect">
            <a:avLst/>
          </a:prstGeom>
          <a:solidFill>
            <a:srgbClr val="B19505">
              <a:alpha val="626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92" name="Google Shape;392;p18"/>
          <p:cNvSpPr/>
          <p:nvPr/>
        </p:nvSpPr>
        <p:spPr>
          <a:xfrm>
            <a:off x="2272850" y="3901761"/>
            <a:ext cx="73500" cy="335100"/>
          </a:xfrm>
          <a:prstGeom prst="rect">
            <a:avLst/>
          </a:prstGeom>
          <a:solidFill>
            <a:srgbClr val="B19505">
              <a:alpha val="626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81" name="Google Shape;381;p18"/>
          <p:cNvSpPr/>
          <p:nvPr/>
        </p:nvSpPr>
        <p:spPr>
          <a:xfrm>
            <a:off x="2307198" y="3842643"/>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rot="5400000">
            <a:off x="1674959" y="3831286"/>
            <a:ext cx="110100" cy="704100"/>
          </a:xfrm>
          <a:prstGeom prst="rect">
            <a:avLst/>
          </a:prstGeom>
          <a:solidFill>
            <a:srgbClr val="B19505">
              <a:alpha val="626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83" name="Google Shape;383;p18"/>
          <p:cNvSpPr/>
          <p:nvPr/>
        </p:nvSpPr>
        <p:spPr>
          <a:xfrm>
            <a:off x="1388095" y="4069166"/>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1120929" y="4543285"/>
            <a:ext cx="73500" cy="305700"/>
          </a:xfrm>
          <a:prstGeom prst="rect">
            <a:avLst/>
          </a:prstGeom>
          <a:solidFill>
            <a:srgbClr val="DDBB09">
              <a:alpha val="58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64" name="Google Shape;364;p18"/>
          <p:cNvSpPr/>
          <p:nvPr/>
        </p:nvSpPr>
        <p:spPr>
          <a:xfrm>
            <a:off x="1131774" y="4481975"/>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2306362" y="4471590"/>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5" name="Google Shape;395;p18"/>
          <p:cNvCxnSpPr>
            <a:stCxn id="372" idx="3"/>
            <a:endCxn id="389" idx="7"/>
          </p:cNvCxnSpPr>
          <p:nvPr/>
        </p:nvCxnSpPr>
        <p:spPr>
          <a:xfrm flipH="1">
            <a:off x="2138626" y="4531254"/>
            <a:ext cx="178500" cy="177000"/>
          </a:xfrm>
          <a:prstGeom prst="straightConnector1">
            <a:avLst/>
          </a:prstGeom>
          <a:noFill/>
          <a:ln cap="flat" cmpd="sng" w="19050">
            <a:solidFill>
              <a:schemeClr val="lt1"/>
            </a:solidFill>
            <a:prstDash val="solid"/>
            <a:round/>
            <a:headEnd len="med" w="med" type="none"/>
            <a:tailEnd len="med" w="med" type="none"/>
          </a:ln>
        </p:spPr>
      </p:cxnSp>
      <p:sp>
        <p:nvSpPr>
          <p:cNvPr id="396" name="Google Shape;396;p18"/>
          <p:cNvSpPr/>
          <p:nvPr/>
        </p:nvSpPr>
        <p:spPr>
          <a:xfrm>
            <a:off x="1363488" y="4740147"/>
            <a:ext cx="795300" cy="110100"/>
          </a:xfrm>
          <a:prstGeom prst="rect">
            <a:avLst/>
          </a:prstGeom>
          <a:solidFill>
            <a:srgbClr val="DDBB09">
              <a:alpha val="582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374" name="Google Shape;374;p18"/>
          <p:cNvSpPr/>
          <p:nvPr/>
        </p:nvSpPr>
        <p:spPr>
          <a:xfrm>
            <a:off x="1387259" y="4698114"/>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1711827" y="4738595"/>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2075990" y="4698119"/>
            <a:ext cx="73500" cy="69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8" name="Google Shape;398;p18"/>
          <p:cNvCxnSpPr>
            <a:stCxn id="374" idx="6"/>
            <a:endCxn id="397" idx="2"/>
          </p:cNvCxnSpPr>
          <p:nvPr/>
        </p:nvCxnSpPr>
        <p:spPr>
          <a:xfrm>
            <a:off x="1460759" y="4733064"/>
            <a:ext cx="251100" cy="40500"/>
          </a:xfrm>
          <a:prstGeom prst="straightConnector1">
            <a:avLst/>
          </a:prstGeom>
          <a:noFill/>
          <a:ln cap="flat" cmpd="sng" w="19050">
            <a:solidFill>
              <a:schemeClr val="lt1"/>
            </a:solidFill>
            <a:prstDash val="solid"/>
            <a:round/>
            <a:headEnd len="med" w="med" type="none"/>
            <a:tailEnd len="med" w="med" type="none"/>
          </a:ln>
        </p:spPr>
      </p:cxnSp>
      <p:cxnSp>
        <p:nvCxnSpPr>
          <p:cNvPr id="399" name="Google Shape;399;p18"/>
          <p:cNvCxnSpPr/>
          <p:nvPr/>
        </p:nvCxnSpPr>
        <p:spPr>
          <a:xfrm flipH="1" rot="10800000">
            <a:off x="1781749" y="4733092"/>
            <a:ext cx="290400" cy="40500"/>
          </a:xfrm>
          <a:prstGeom prst="straightConnector1">
            <a:avLst/>
          </a:prstGeom>
          <a:noFill/>
          <a:ln cap="flat" cmpd="sng" w="19050">
            <a:solidFill>
              <a:schemeClr val="lt1"/>
            </a:solidFill>
            <a:prstDash val="solid"/>
            <a:round/>
            <a:headEnd len="med" w="med" type="none"/>
            <a:tailEnd len="med" w="med" type="none"/>
          </a:ln>
        </p:spPr>
      </p:cxnSp>
      <p:cxnSp>
        <p:nvCxnSpPr>
          <p:cNvPr id="400" name="Google Shape;400;p18"/>
          <p:cNvCxnSpPr>
            <a:stCxn id="370" idx="3"/>
            <a:endCxn id="397" idx="0"/>
          </p:cNvCxnSpPr>
          <p:nvPr/>
        </p:nvCxnSpPr>
        <p:spPr>
          <a:xfrm flipH="1">
            <a:off x="1748580" y="4337633"/>
            <a:ext cx="334500" cy="401100"/>
          </a:xfrm>
          <a:prstGeom prst="straightConnector1">
            <a:avLst/>
          </a:prstGeom>
          <a:noFill/>
          <a:ln cap="flat" cmpd="sng" w="19050">
            <a:solidFill>
              <a:schemeClr val="lt1"/>
            </a:solidFill>
            <a:prstDash val="solid"/>
            <a:round/>
            <a:headEnd len="med" w="med" type="none"/>
            <a:tailEnd len="med" w="med" type="none"/>
          </a:ln>
        </p:spPr>
      </p:cxnSp>
      <p:sp>
        <p:nvSpPr>
          <p:cNvPr id="401" name="Google Shape;401;p18"/>
          <p:cNvSpPr txBox="1"/>
          <p:nvPr/>
        </p:nvSpPr>
        <p:spPr>
          <a:xfrm rot="-1901642">
            <a:off x="525788" y="3575119"/>
            <a:ext cx="871935" cy="326078"/>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lt1"/>
                </a:solidFill>
                <a:latin typeface="Montserrat ExtraBold"/>
                <a:ea typeface="Montserrat ExtraBold"/>
                <a:cs typeface="Montserrat ExtraBold"/>
                <a:sym typeface="Montserrat ExtraBold"/>
              </a:rPr>
              <a:t>Design</a:t>
            </a:r>
            <a:endParaRPr sz="900">
              <a:solidFill>
                <a:schemeClr val="lt1"/>
              </a:solidFill>
              <a:latin typeface="Montserrat ExtraBold"/>
              <a:ea typeface="Montserrat ExtraBold"/>
              <a:cs typeface="Montserrat ExtraBold"/>
              <a:sym typeface="Montserrat ExtraBold"/>
            </a:endParaRPr>
          </a:p>
        </p:txBody>
      </p:sp>
      <p:sp>
        <p:nvSpPr>
          <p:cNvPr id="402" name="Google Shape;402;p18"/>
          <p:cNvSpPr txBox="1"/>
          <p:nvPr/>
        </p:nvSpPr>
        <p:spPr>
          <a:xfrm rot="-1922566">
            <a:off x="167851" y="4305009"/>
            <a:ext cx="1218542" cy="326295"/>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lt1"/>
                </a:solidFill>
                <a:latin typeface="Montserrat ExtraBold"/>
                <a:ea typeface="Montserrat ExtraBold"/>
                <a:cs typeface="Montserrat ExtraBold"/>
                <a:sym typeface="Montserrat ExtraBold"/>
              </a:rPr>
              <a:t>Implementation</a:t>
            </a:r>
            <a:endParaRPr sz="900">
              <a:solidFill>
                <a:schemeClr val="lt1"/>
              </a:solidFill>
              <a:latin typeface="Montserrat ExtraBold"/>
              <a:ea typeface="Montserrat ExtraBold"/>
              <a:cs typeface="Montserrat ExtraBold"/>
              <a:sym typeface="Montserrat ExtraBold"/>
            </a:endParaRPr>
          </a:p>
        </p:txBody>
      </p:sp>
      <p:sp>
        <p:nvSpPr>
          <p:cNvPr id="403" name="Google Shape;403;p18"/>
          <p:cNvSpPr/>
          <p:nvPr/>
        </p:nvSpPr>
        <p:spPr>
          <a:xfrm rot="5400000">
            <a:off x="2610410" y="4045771"/>
            <a:ext cx="771300" cy="317100"/>
          </a:xfrm>
          <a:prstGeom prst="uturnArrow">
            <a:avLst>
              <a:gd fmla="val 25000" name="adj1"/>
              <a:gd fmla="val 25000" name="adj2"/>
              <a:gd fmla="val 25000" name="adj3"/>
              <a:gd fmla="val 43750" name="adj4"/>
              <a:gd fmla="val 100000" name="adj5"/>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404" name="Google Shape;404;p18"/>
          <p:cNvSpPr txBox="1"/>
          <p:nvPr>
            <p:ph type="title"/>
          </p:nvPr>
        </p:nvSpPr>
        <p:spPr>
          <a:xfrm>
            <a:off x="499625" y="2310550"/>
            <a:ext cx="1881900" cy="501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a:t>Service Catalog</a:t>
            </a:r>
            <a:endParaRPr sz="1600"/>
          </a:p>
        </p:txBody>
      </p:sp>
      <p:sp>
        <p:nvSpPr>
          <p:cNvPr id="405" name="Google Shape;405;p18"/>
          <p:cNvSpPr txBox="1"/>
          <p:nvPr>
            <p:ph type="title"/>
          </p:nvPr>
        </p:nvSpPr>
        <p:spPr>
          <a:xfrm>
            <a:off x="3451863" y="1944450"/>
            <a:ext cx="2042100" cy="1254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t>Objects:</a:t>
            </a:r>
            <a:endParaRPr sz="1600"/>
          </a:p>
          <a:p>
            <a:pPr indent="-330200" lvl="0" marL="457200" rtl="0" algn="l">
              <a:lnSpc>
                <a:spcPct val="115000"/>
              </a:lnSpc>
              <a:spcBef>
                <a:spcPts val="0"/>
              </a:spcBef>
              <a:spcAft>
                <a:spcPts val="0"/>
              </a:spcAft>
              <a:buSzPts val="1600"/>
              <a:buChar char="●"/>
            </a:pPr>
            <a:r>
              <a:rPr lang="en" sz="1600"/>
              <a:t>VPN Service</a:t>
            </a:r>
            <a:endParaRPr sz="1600"/>
          </a:p>
          <a:p>
            <a:pPr indent="-330200" lvl="0" marL="457200" rtl="0" algn="l">
              <a:lnSpc>
                <a:spcPct val="115000"/>
              </a:lnSpc>
              <a:spcBef>
                <a:spcPts val="0"/>
              </a:spcBef>
              <a:spcAft>
                <a:spcPts val="0"/>
              </a:spcAft>
              <a:buSzPts val="1600"/>
              <a:buChar char="●"/>
            </a:pPr>
            <a:r>
              <a:rPr lang="en" sz="1600"/>
              <a:t>Protocols</a:t>
            </a:r>
            <a:endParaRPr sz="1600"/>
          </a:p>
          <a:p>
            <a:pPr indent="-330200" lvl="0" marL="457200" rtl="0" algn="l">
              <a:lnSpc>
                <a:spcPct val="115000"/>
              </a:lnSpc>
              <a:spcBef>
                <a:spcPts val="0"/>
              </a:spcBef>
              <a:spcAft>
                <a:spcPts val="0"/>
              </a:spcAft>
              <a:buSzPts val="1600"/>
              <a:buChar char="●"/>
            </a:pPr>
            <a:r>
              <a:rPr lang="en" sz="1600"/>
              <a:t>Interfaces</a:t>
            </a:r>
            <a:endParaRPr sz="1600"/>
          </a:p>
        </p:txBody>
      </p:sp>
      <p:sp>
        <p:nvSpPr>
          <p:cNvPr id="406" name="Google Shape;406;p18"/>
          <p:cNvSpPr txBox="1"/>
          <p:nvPr>
            <p:ph type="title"/>
          </p:nvPr>
        </p:nvSpPr>
        <p:spPr>
          <a:xfrm>
            <a:off x="6381975" y="2048575"/>
            <a:ext cx="2762100" cy="1794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t>Vendor-Specific Configs</a:t>
            </a:r>
            <a:endParaRPr sz="1600"/>
          </a:p>
          <a:p>
            <a:pPr indent="0" lvl="0" marL="0" rtl="0" algn="l">
              <a:lnSpc>
                <a:spcPct val="150000"/>
              </a:lnSpc>
              <a:spcBef>
                <a:spcPts val="0"/>
              </a:spcBef>
              <a:spcAft>
                <a:spcPts val="0"/>
              </a:spcAft>
              <a:buNone/>
            </a:pPr>
            <a:r>
              <a:rPr lang="en" sz="1600"/>
              <a:t>Validations</a:t>
            </a:r>
            <a:endParaRPr sz="1600"/>
          </a:p>
          <a:p>
            <a:pPr indent="0" lvl="0" marL="0" rtl="0" algn="l">
              <a:lnSpc>
                <a:spcPct val="150000"/>
              </a:lnSpc>
              <a:spcBef>
                <a:spcPts val="0"/>
              </a:spcBef>
              <a:spcAft>
                <a:spcPts val="0"/>
              </a:spcAft>
              <a:buClr>
                <a:schemeClr val="dk1"/>
              </a:buClr>
              <a:buSzPts val="1100"/>
              <a:buFont typeface="Arial"/>
              <a:buNone/>
            </a:pPr>
            <a:r>
              <a:rPr lang="en" sz="1600"/>
              <a:t>Documentation</a:t>
            </a:r>
            <a:endParaRPr sz="1600"/>
          </a:p>
        </p:txBody>
      </p:sp>
      <p:cxnSp>
        <p:nvCxnSpPr>
          <p:cNvPr id="407" name="Google Shape;407;p18"/>
          <p:cNvCxnSpPr/>
          <p:nvPr/>
        </p:nvCxnSpPr>
        <p:spPr>
          <a:xfrm>
            <a:off x="2764313" y="2531075"/>
            <a:ext cx="257400" cy="9000"/>
          </a:xfrm>
          <a:prstGeom prst="straightConnector1">
            <a:avLst/>
          </a:prstGeom>
          <a:noFill/>
          <a:ln cap="flat" cmpd="sng" w="28575">
            <a:solidFill>
              <a:schemeClr val="accent4"/>
            </a:solidFill>
            <a:prstDash val="solid"/>
            <a:round/>
            <a:headEnd len="med" w="med" type="none"/>
            <a:tailEnd len="med" w="med" type="stealth"/>
          </a:ln>
        </p:spPr>
      </p:cxnSp>
      <p:cxnSp>
        <p:nvCxnSpPr>
          <p:cNvPr id="408" name="Google Shape;408;p18"/>
          <p:cNvCxnSpPr/>
          <p:nvPr/>
        </p:nvCxnSpPr>
        <p:spPr>
          <a:xfrm>
            <a:off x="5861575" y="2567250"/>
            <a:ext cx="257400" cy="9000"/>
          </a:xfrm>
          <a:prstGeom prst="straightConnector1">
            <a:avLst/>
          </a:prstGeom>
          <a:noFill/>
          <a:ln cap="flat" cmpd="sng" w="28575">
            <a:solidFill>
              <a:schemeClr val="accent4"/>
            </a:solidFill>
            <a:prstDash val="solid"/>
            <a:round/>
            <a:headEnd len="med" w="med" type="none"/>
            <a:tailEnd len="med" w="med" type="stealth"/>
          </a:ln>
        </p:spPr>
      </p:cxnSp>
      <p:sp>
        <p:nvSpPr>
          <p:cNvPr id="409" name="Google Shape;409;p18"/>
          <p:cNvSpPr/>
          <p:nvPr/>
        </p:nvSpPr>
        <p:spPr>
          <a:xfrm>
            <a:off x="262175" y="1042975"/>
            <a:ext cx="2356800" cy="650100"/>
          </a:xfrm>
          <a:prstGeom prst="chevron">
            <a:avLst>
              <a:gd fmla="val 3360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Design</a:t>
            </a:r>
            <a:endParaRPr sz="2200">
              <a:latin typeface="Montserrat SemiBold"/>
              <a:ea typeface="Montserrat SemiBold"/>
              <a:cs typeface="Montserrat SemiBold"/>
              <a:sym typeface="Montserrat SemiBold"/>
            </a:endParaRPr>
          </a:p>
        </p:txBody>
      </p:sp>
      <p:sp>
        <p:nvSpPr>
          <p:cNvPr id="410" name="Google Shape;410;p18"/>
          <p:cNvSpPr/>
          <p:nvPr/>
        </p:nvSpPr>
        <p:spPr>
          <a:xfrm>
            <a:off x="3217686" y="1042975"/>
            <a:ext cx="2456400" cy="650100"/>
          </a:xfrm>
          <a:prstGeom prst="chevron">
            <a:avLst>
              <a:gd fmla="val 3360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Build</a:t>
            </a:r>
            <a:endParaRPr sz="2200">
              <a:latin typeface="Montserrat SemiBold"/>
              <a:ea typeface="Montserrat SemiBold"/>
              <a:cs typeface="Montserrat SemiBold"/>
              <a:sym typeface="Montserrat SemiBold"/>
            </a:endParaRPr>
          </a:p>
        </p:txBody>
      </p:sp>
      <p:sp>
        <p:nvSpPr>
          <p:cNvPr id="411" name="Google Shape;411;p18"/>
          <p:cNvSpPr/>
          <p:nvPr/>
        </p:nvSpPr>
        <p:spPr>
          <a:xfrm>
            <a:off x="6381977" y="1042975"/>
            <a:ext cx="2147700" cy="650100"/>
          </a:xfrm>
          <a:prstGeom prst="chevron">
            <a:avLst>
              <a:gd fmla="val 3360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Operate</a:t>
            </a:r>
            <a:endParaRPr sz="2200">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9"/>
          <p:cNvSpPr txBox="1"/>
          <p:nvPr>
            <p:ph type="title"/>
          </p:nvPr>
        </p:nvSpPr>
        <p:spPr>
          <a:xfrm>
            <a:off x="940825" y="1422925"/>
            <a:ext cx="6352500" cy="12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220"/>
              <a:t>Demo</a:t>
            </a:r>
            <a:endParaRPr sz="422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0"/>
          <p:cNvSpPr txBox="1"/>
          <p:nvPr>
            <p:ph type="title"/>
          </p:nvPr>
        </p:nvSpPr>
        <p:spPr>
          <a:xfrm>
            <a:off x="940825" y="1422925"/>
            <a:ext cx="6352500" cy="125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220"/>
              <a:t>Thank You</a:t>
            </a:r>
            <a:endParaRPr sz="422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p21"/>
          <p:cNvSpPr/>
          <p:nvPr/>
        </p:nvSpPr>
        <p:spPr>
          <a:xfrm>
            <a:off x="3740725" y="1130000"/>
            <a:ext cx="5073300" cy="3896700"/>
          </a:xfrm>
          <a:prstGeom prst="roundRect">
            <a:avLst>
              <a:gd fmla="val 16667" name="adj"/>
            </a:avLst>
          </a:prstGeom>
          <a:gradFill>
            <a:gsLst>
              <a:gs pos="0">
                <a:srgbClr val="57A0B3"/>
              </a:gs>
              <a:gs pos="100000">
                <a:srgbClr val="2F5059"/>
              </a:gs>
            </a:gsLst>
            <a:path path="circle">
              <a:fillToRect b="50%" l="50%" r="50%" t="50%"/>
            </a:path>
            <a:tileRect/>
          </a:gra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accent3"/>
                </a:solidFill>
                <a:latin typeface="Montserrat"/>
                <a:ea typeface="Montserrat"/>
                <a:cs typeface="Montserrat"/>
                <a:sym typeface="Montserrat"/>
              </a:rPr>
              <a:t>Coming in 2024</a:t>
            </a:r>
            <a:endParaRPr b="1" sz="2500">
              <a:solidFill>
                <a:schemeClr val="accent3"/>
              </a:solidFill>
              <a:latin typeface="Montserrat"/>
              <a:ea typeface="Montserrat"/>
              <a:cs typeface="Montserrat"/>
              <a:sym typeface="Montserrat"/>
            </a:endParaRPr>
          </a:p>
        </p:txBody>
      </p:sp>
      <p:sp>
        <p:nvSpPr>
          <p:cNvPr id="427" name="Google Shape;427;p21"/>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spark joy with Infrahub</a:t>
            </a:r>
            <a:endParaRPr/>
          </a:p>
        </p:txBody>
      </p:sp>
      <p:sp>
        <p:nvSpPr>
          <p:cNvPr id="428" name="Google Shape;428;p21"/>
          <p:cNvSpPr/>
          <p:nvPr/>
        </p:nvSpPr>
        <p:spPr>
          <a:xfrm>
            <a:off x="920625" y="3602975"/>
            <a:ext cx="1870800" cy="597600"/>
          </a:xfrm>
          <a:prstGeom prst="roundRect">
            <a:avLst>
              <a:gd fmla="val 16667" name="adj"/>
            </a:avLst>
          </a:prstGeom>
          <a:solidFill>
            <a:schemeClr val="accent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accent1"/>
                </a:solidFill>
                <a:latin typeface="Raleway"/>
                <a:ea typeface="Raleway"/>
                <a:cs typeface="Raleway"/>
                <a:sym typeface="Raleway"/>
              </a:rPr>
              <a:t>Open Source</a:t>
            </a:r>
            <a:endParaRPr b="1" sz="2000">
              <a:solidFill>
                <a:schemeClr val="accent1"/>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b="1" lang="en" sz="2000">
                <a:solidFill>
                  <a:schemeClr val="accent1"/>
                </a:solidFill>
                <a:latin typeface="Raleway"/>
                <a:ea typeface="Raleway"/>
                <a:cs typeface="Raleway"/>
                <a:sym typeface="Raleway"/>
              </a:rPr>
              <a:t>on GitHub</a:t>
            </a:r>
            <a:endParaRPr b="1" sz="2000">
              <a:solidFill>
                <a:schemeClr val="accent1"/>
              </a:solidFill>
              <a:latin typeface="Raleway"/>
              <a:ea typeface="Raleway"/>
              <a:cs typeface="Raleway"/>
              <a:sym typeface="Raleway"/>
            </a:endParaRPr>
          </a:p>
        </p:txBody>
      </p:sp>
      <p:sp>
        <p:nvSpPr>
          <p:cNvPr id="429" name="Google Shape;429;p21"/>
          <p:cNvSpPr/>
          <p:nvPr/>
        </p:nvSpPr>
        <p:spPr>
          <a:xfrm>
            <a:off x="4206700" y="4327725"/>
            <a:ext cx="1870800" cy="400200"/>
          </a:xfrm>
          <a:prstGeom prst="roundRect">
            <a:avLst>
              <a:gd fmla="val 16667" name="adj"/>
            </a:avLst>
          </a:prstGeom>
          <a:solidFill>
            <a:schemeClr val="accent3"/>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1"/>
                </a:solidFill>
                <a:latin typeface="Raleway"/>
                <a:ea typeface="Raleway"/>
                <a:cs typeface="Raleway"/>
                <a:sym typeface="Raleway"/>
              </a:rPr>
              <a:t>Cloud SaaS</a:t>
            </a:r>
            <a:endParaRPr>
              <a:solidFill>
                <a:schemeClr val="accent1"/>
              </a:solidFill>
            </a:endParaRPr>
          </a:p>
        </p:txBody>
      </p:sp>
      <p:sp>
        <p:nvSpPr>
          <p:cNvPr id="430" name="Google Shape;430;p21"/>
          <p:cNvSpPr/>
          <p:nvPr/>
        </p:nvSpPr>
        <p:spPr>
          <a:xfrm>
            <a:off x="6638000" y="4327725"/>
            <a:ext cx="1870800" cy="400200"/>
          </a:xfrm>
          <a:prstGeom prst="roundRect">
            <a:avLst>
              <a:gd fmla="val 16667" name="adj"/>
            </a:avLst>
          </a:prstGeom>
          <a:solidFill>
            <a:schemeClr val="accent3"/>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1"/>
                </a:solidFill>
                <a:latin typeface="Raleway"/>
                <a:ea typeface="Raleway"/>
                <a:cs typeface="Raleway"/>
                <a:sym typeface="Raleway"/>
              </a:rPr>
              <a:t>Enterprise</a:t>
            </a:r>
            <a:endParaRPr>
              <a:solidFill>
                <a:schemeClr val="accent1"/>
              </a:solidFill>
            </a:endParaRPr>
          </a:p>
        </p:txBody>
      </p:sp>
      <p:pic>
        <p:nvPicPr>
          <p:cNvPr id="431" name="Google Shape;431;p21"/>
          <p:cNvPicPr preferRelativeResize="0"/>
          <p:nvPr/>
        </p:nvPicPr>
        <p:blipFill>
          <a:blip r:embed="rId3">
            <a:alphaModFix/>
          </a:blip>
          <a:stretch>
            <a:fillRect/>
          </a:stretch>
        </p:blipFill>
        <p:spPr>
          <a:xfrm>
            <a:off x="822600" y="1287675"/>
            <a:ext cx="2066850" cy="2066850"/>
          </a:xfrm>
          <a:prstGeom prst="rect">
            <a:avLst/>
          </a:prstGeom>
          <a:noFill/>
          <a:ln>
            <a:noFill/>
          </a:ln>
        </p:spPr>
      </p:pic>
      <p:pic>
        <p:nvPicPr>
          <p:cNvPr id="432" name="Google Shape;432;p21"/>
          <p:cNvPicPr preferRelativeResize="0"/>
          <p:nvPr/>
        </p:nvPicPr>
        <p:blipFill>
          <a:blip r:embed="rId4">
            <a:alphaModFix/>
          </a:blip>
          <a:stretch>
            <a:fillRect/>
          </a:stretch>
        </p:blipFill>
        <p:spPr>
          <a:xfrm>
            <a:off x="3809887" y="1879075"/>
            <a:ext cx="2664425" cy="2194233"/>
          </a:xfrm>
          <a:prstGeom prst="rect">
            <a:avLst/>
          </a:prstGeom>
          <a:noFill/>
          <a:ln>
            <a:noFill/>
          </a:ln>
        </p:spPr>
      </p:pic>
      <p:pic>
        <p:nvPicPr>
          <p:cNvPr id="433" name="Google Shape;433;p21"/>
          <p:cNvPicPr preferRelativeResize="0"/>
          <p:nvPr/>
        </p:nvPicPr>
        <p:blipFill>
          <a:blip r:embed="rId5">
            <a:alphaModFix/>
          </a:blip>
          <a:stretch>
            <a:fillRect/>
          </a:stretch>
        </p:blipFill>
        <p:spPr>
          <a:xfrm>
            <a:off x="6584540" y="3008525"/>
            <a:ext cx="1977731" cy="1064775"/>
          </a:xfrm>
          <a:prstGeom prst="rect">
            <a:avLst/>
          </a:prstGeom>
          <a:noFill/>
          <a:ln>
            <a:noFill/>
          </a:ln>
        </p:spPr>
      </p:pic>
      <p:pic>
        <p:nvPicPr>
          <p:cNvPr id="434" name="Google Shape;434;p21"/>
          <p:cNvPicPr preferRelativeResize="0"/>
          <p:nvPr/>
        </p:nvPicPr>
        <p:blipFill>
          <a:blip r:embed="rId6">
            <a:alphaModFix/>
          </a:blip>
          <a:stretch>
            <a:fillRect/>
          </a:stretch>
        </p:blipFill>
        <p:spPr>
          <a:xfrm>
            <a:off x="7193621" y="1943738"/>
            <a:ext cx="1064775" cy="106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8" name="Shape 438"/>
        <p:cNvGrpSpPr/>
        <p:nvPr/>
      </p:nvGrpSpPr>
      <p:grpSpPr>
        <a:xfrm>
          <a:off x="0" y="0"/>
          <a:ext cx="0" cy="0"/>
          <a:chOff x="0" y="0"/>
          <a:chExt cx="0" cy="0"/>
        </a:xfrm>
      </p:grpSpPr>
      <p:sp>
        <p:nvSpPr>
          <p:cNvPr id="439" name="Google Shape;439;p22"/>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Getting Started</a:t>
            </a:r>
            <a:endParaRPr/>
          </a:p>
        </p:txBody>
      </p:sp>
      <p:pic>
        <p:nvPicPr>
          <p:cNvPr id="440" name="Google Shape;440;p22"/>
          <p:cNvPicPr preferRelativeResize="0"/>
          <p:nvPr/>
        </p:nvPicPr>
        <p:blipFill>
          <a:blip r:embed="rId3">
            <a:alphaModFix/>
          </a:blip>
          <a:stretch>
            <a:fillRect/>
          </a:stretch>
        </p:blipFill>
        <p:spPr>
          <a:xfrm>
            <a:off x="0" y="286400"/>
            <a:ext cx="9144003"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4" name="Shape 444"/>
        <p:cNvGrpSpPr/>
        <p:nvPr/>
      </p:nvGrpSpPr>
      <p:grpSpPr>
        <a:xfrm>
          <a:off x="0" y="0"/>
          <a:ext cx="0" cy="0"/>
          <a:chOff x="0" y="0"/>
          <a:chExt cx="0" cy="0"/>
        </a:xfrm>
      </p:grpSpPr>
      <p:sp>
        <p:nvSpPr>
          <p:cNvPr id="445" name="Google Shape;445;p23"/>
          <p:cNvSpPr/>
          <p:nvPr/>
        </p:nvSpPr>
        <p:spPr>
          <a:xfrm>
            <a:off x="319525" y="1582025"/>
            <a:ext cx="8650500" cy="3343200"/>
          </a:xfrm>
          <a:prstGeom prst="roundRect">
            <a:avLst>
              <a:gd fmla="val 16667" name="adj"/>
            </a:avLst>
          </a:prstGeom>
          <a:gradFill>
            <a:gsLst>
              <a:gs pos="0">
                <a:srgbClr val="57A0B3"/>
              </a:gs>
              <a:gs pos="100000">
                <a:srgbClr val="2F5059"/>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6" name="Google Shape;446;p23"/>
          <p:cNvSpPr/>
          <p:nvPr/>
        </p:nvSpPr>
        <p:spPr>
          <a:xfrm>
            <a:off x="607875" y="2778700"/>
            <a:ext cx="4149300" cy="1839300"/>
          </a:xfrm>
          <a:prstGeom prst="roundRect">
            <a:avLst>
              <a:gd fmla="val 16667" name="adj"/>
            </a:avLst>
          </a:prstGeom>
          <a:gradFill>
            <a:gsLst>
              <a:gs pos="0">
                <a:srgbClr val="FEF1AB"/>
              </a:gs>
              <a:gs pos="100000">
                <a:srgbClr val="F7D72F"/>
              </a:gs>
            </a:gsLst>
            <a:path path="circle">
              <a:fillToRect b="50%" l="50%" r="50%" t="50%"/>
            </a:path>
            <a:tileRect/>
          </a:gra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900">
                <a:solidFill>
                  <a:schemeClr val="accent1"/>
                </a:solidFill>
                <a:latin typeface="Montserrat"/>
                <a:ea typeface="Montserrat"/>
                <a:cs typeface="Montserrat"/>
                <a:sym typeface="Montserrat"/>
              </a:rPr>
              <a:t>Unified Storage</a:t>
            </a:r>
            <a:endParaRPr b="1" sz="1900">
              <a:solidFill>
                <a:schemeClr val="accent1"/>
              </a:solidFill>
              <a:latin typeface="Montserrat"/>
              <a:ea typeface="Montserrat"/>
              <a:cs typeface="Montserrat"/>
              <a:sym typeface="Montserrat"/>
            </a:endParaRPr>
          </a:p>
        </p:txBody>
      </p:sp>
      <p:sp>
        <p:nvSpPr>
          <p:cNvPr id="447" name="Google Shape;447;p23"/>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 Architecture</a:t>
            </a:r>
            <a:endParaRPr/>
          </a:p>
        </p:txBody>
      </p:sp>
      <p:grpSp>
        <p:nvGrpSpPr>
          <p:cNvPr id="448" name="Google Shape;448;p23"/>
          <p:cNvGrpSpPr/>
          <p:nvPr/>
        </p:nvGrpSpPr>
        <p:grpSpPr>
          <a:xfrm>
            <a:off x="2375100" y="1752913"/>
            <a:ext cx="4224000" cy="623400"/>
            <a:chOff x="2375100" y="1862575"/>
            <a:chExt cx="4224000" cy="623400"/>
          </a:xfrm>
        </p:grpSpPr>
        <p:sp>
          <p:nvSpPr>
            <p:cNvPr id="449" name="Google Shape;449;p23"/>
            <p:cNvSpPr/>
            <p:nvPr/>
          </p:nvSpPr>
          <p:spPr>
            <a:xfrm>
              <a:off x="2375100" y="1862575"/>
              <a:ext cx="4224000" cy="623400"/>
            </a:xfrm>
            <a:prstGeom prst="roundRect">
              <a:avLst>
                <a:gd fmla="val 16667" name="adj"/>
              </a:avLst>
            </a:prstGeom>
            <a:gradFill>
              <a:gsLst>
                <a:gs pos="0">
                  <a:srgbClr val="FEF1AB"/>
                </a:gs>
                <a:gs pos="100000">
                  <a:srgbClr val="F7D72F"/>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23"/>
            <p:cNvSpPr/>
            <p:nvPr/>
          </p:nvSpPr>
          <p:spPr>
            <a:xfrm>
              <a:off x="3575250" y="1948300"/>
              <a:ext cx="2899200" cy="445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51" name="Google Shape;451;p23"/>
            <p:cNvPicPr preferRelativeResize="0"/>
            <p:nvPr/>
          </p:nvPicPr>
          <p:blipFill>
            <a:blip r:embed="rId3">
              <a:alphaModFix/>
            </a:blip>
            <a:stretch>
              <a:fillRect/>
            </a:stretch>
          </p:blipFill>
          <p:spPr>
            <a:xfrm>
              <a:off x="2442850" y="1966661"/>
              <a:ext cx="1132400" cy="408479"/>
            </a:xfrm>
            <a:prstGeom prst="rect">
              <a:avLst/>
            </a:prstGeom>
            <a:noFill/>
            <a:ln>
              <a:noFill/>
            </a:ln>
          </p:spPr>
        </p:pic>
        <p:pic>
          <p:nvPicPr>
            <p:cNvPr id="452" name="Google Shape;452;p23"/>
            <p:cNvPicPr preferRelativeResize="0"/>
            <p:nvPr/>
          </p:nvPicPr>
          <p:blipFill>
            <a:blip r:embed="rId4">
              <a:alphaModFix/>
            </a:blip>
            <a:stretch>
              <a:fillRect/>
            </a:stretch>
          </p:blipFill>
          <p:spPr>
            <a:xfrm>
              <a:off x="3841785" y="1948310"/>
              <a:ext cx="1271600" cy="445050"/>
            </a:xfrm>
            <a:prstGeom prst="rect">
              <a:avLst/>
            </a:prstGeom>
            <a:noFill/>
            <a:ln>
              <a:noFill/>
            </a:ln>
          </p:spPr>
        </p:pic>
        <p:pic>
          <p:nvPicPr>
            <p:cNvPr id="453" name="Google Shape;453;p23"/>
            <p:cNvPicPr preferRelativeResize="0"/>
            <p:nvPr/>
          </p:nvPicPr>
          <p:blipFill>
            <a:blip r:embed="rId5">
              <a:alphaModFix/>
            </a:blip>
            <a:stretch>
              <a:fillRect/>
            </a:stretch>
          </p:blipFill>
          <p:spPr>
            <a:xfrm>
              <a:off x="5227498" y="1993298"/>
              <a:ext cx="1007696" cy="355075"/>
            </a:xfrm>
            <a:prstGeom prst="rect">
              <a:avLst/>
            </a:prstGeom>
            <a:noFill/>
            <a:ln>
              <a:noFill/>
            </a:ln>
          </p:spPr>
        </p:pic>
      </p:grpSp>
      <p:grpSp>
        <p:nvGrpSpPr>
          <p:cNvPr id="454" name="Google Shape;454;p23"/>
          <p:cNvGrpSpPr/>
          <p:nvPr/>
        </p:nvGrpSpPr>
        <p:grpSpPr>
          <a:xfrm>
            <a:off x="779450" y="2942388"/>
            <a:ext cx="1688400" cy="958500"/>
            <a:chOff x="4413525" y="3538100"/>
            <a:chExt cx="1688400" cy="958500"/>
          </a:xfrm>
        </p:grpSpPr>
        <p:sp>
          <p:nvSpPr>
            <p:cNvPr id="455" name="Google Shape;455;p23"/>
            <p:cNvSpPr/>
            <p:nvPr/>
          </p:nvSpPr>
          <p:spPr>
            <a:xfrm>
              <a:off x="4413525" y="3538100"/>
              <a:ext cx="1688400" cy="958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Graph DB</a:t>
              </a:r>
              <a:endParaRPr b="1">
                <a:solidFill>
                  <a:schemeClr val="accent1"/>
                </a:solidFill>
                <a:latin typeface="Montserrat"/>
                <a:ea typeface="Montserrat"/>
                <a:cs typeface="Montserrat"/>
                <a:sym typeface="Montserrat"/>
              </a:endParaRPr>
            </a:p>
          </p:txBody>
        </p:sp>
        <p:pic>
          <p:nvPicPr>
            <p:cNvPr id="456" name="Google Shape;456;p23"/>
            <p:cNvPicPr preferRelativeResize="0"/>
            <p:nvPr/>
          </p:nvPicPr>
          <p:blipFill>
            <a:blip r:embed="rId6">
              <a:alphaModFix/>
            </a:blip>
            <a:stretch>
              <a:fillRect/>
            </a:stretch>
          </p:blipFill>
          <p:spPr>
            <a:xfrm>
              <a:off x="4713545" y="3939901"/>
              <a:ext cx="1088372" cy="408500"/>
            </a:xfrm>
            <a:prstGeom prst="rect">
              <a:avLst/>
            </a:prstGeom>
            <a:noFill/>
            <a:ln>
              <a:noFill/>
            </a:ln>
          </p:spPr>
        </p:pic>
      </p:grpSp>
      <p:sp>
        <p:nvSpPr>
          <p:cNvPr id="457" name="Google Shape;457;p23"/>
          <p:cNvSpPr/>
          <p:nvPr/>
        </p:nvSpPr>
        <p:spPr>
          <a:xfrm>
            <a:off x="1073700" y="1037350"/>
            <a:ext cx="1200300" cy="293700"/>
          </a:xfrm>
          <a:prstGeom prst="roundRect">
            <a:avLst>
              <a:gd fmla="val 16667" name="adj"/>
            </a:avLst>
          </a:prstGeom>
          <a:gradFill>
            <a:gsLst>
              <a:gs pos="0">
                <a:srgbClr val="9AD9E9"/>
              </a:gs>
              <a:gs pos="100000">
                <a:srgbClr val="37ABC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WebUI</a:t>
            </a:r>
            <a:endParaRPr sz="1200">
              <a:latin typeface="Montserrat"/>
              <a:ea typeface="Montserrat"/>
              <a:cs typeface="Montserrat"/>
              <a:sym typeface="Montserrat"/>
            </a:endParaRPr>
          </a:p>
        </p:txBody>
      </p:sp>
      <p:sp>
        <p:nvSpPr>
          <p:cNvPr id="458" name="Google Shape;458;p23"/>
          <p:cNvSpPr/>
          <p:nvPr/>
        </p:nvSpPr>
        <p:spPr>
          <a:xfrm>
            <a:off x="2332550" y="1037350"/>
            <a:ext cx="1200300" cy="293700"/>
          </a:xfrm>
          <a:prstGeom prst="roundRect">
            <a:avLst>
              <a:gd fmla="val 16667" name="adj"/>
            </a:avLst>
          </a:prstGeom>
          <a:gradFill>
            <a:gsLst>
              <a:gs pos="0">
                <a:srgbClr val="9AD9E9"/>
              </a:gs>
              <a:gs pos="100000">
                <a:srgbClr val="37ABC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API via SDK</a:t>
            </a:r>
            <a:endParaRPr sz="1200">
              <a:latin typeface="Montserrat"/>
              <a:ea typeface="Montserrat"/>
              <a:cs typeface="Montserrat"/>
              <a:sym typeface="Montserrat"/>
            </a:endParaRPr>
          </a:p>
        </p:txBody>
      </p:sp>
      <p:sp>
        <p:nvSpPr>
          <p:cNvPr id="459" name="Google Shape;459;p23"/>
          <p:cNvSpPr/>
          <p:nvPr/>
        </p:nvSpPr>
        <p:spPr>
          <a:xfrm>
            <a:off x="6786075" y="560663"/>
            <a:ext cx="1581000" cy="29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infrahub-sync</a:t>
            </a:r>
            <a:endParaRPr sz="1200">
              <a:latin typeface="Montserrat"/>
              <a:ea typeface="Montserrat"/>
              <a:cs typeface="Montserrat"/>
              <a:sym typeface="Montserrat"/>
            </a:endParaRPr>
          </a:p>
        </p:txBody>
      </p:sp>
      <p:sp>
        <p:nvSpPr>
          <p:cNvPr id="460" name="Google Shape;460;p23"/>
          <p:cNvSpPr/>
          <p:nvPr/>
        </p:nvSpPr>
        <p:spPr>
          <a:xfrm>
            <a:off x="6710125" y="815238"/>
            <a:ext cx="1581000" cy="29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infrahub-ansible</a:t>
            </a:r>
            <a:endParaRPr sz="1200">
              <a:latin typeface="Montserrat"/>
              <a:ea typeface="Montserrat"/>
              <a:cs typeface="Montserrat"/>
              <a:sym typeface="Montserrat"/>
            </a:endParaRPr>
          </a:p>
        </p:txBody>
      </p:sp>
      <p:sp>
        <p:nvSpPr>
          <p:cNvPr id="461" name="Google Shape;461;p23"/>
          <p:cNvSpPr/>
          <p:nvPr/>
        </p:nvSpPr>
        <p:spPr>
          <a:xfrm>
            <a:off x="6626600" y="1056838"/>
            <a:ext cx="1581000" cy="29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nornir-infrahub</a:t>
            </a:r>
            <a:endParaRPr sz="1200">
              <a:latin typeface="Montserrat"/>
              <a:ea typeface="Montserrat"/>
              <a:cs typeface="Montserrat"/>
              <a:sym typeface="Montserrat"/>
            </a:endParaRPr>
          </a:p>
        </p:txBody>
      </p:sp>
      <p:grpSp>
        <p:nvGrpSpPr>
          <p:cNvPr id="462" name="Google Shape;462;p23"/>
          <p:cNvGrpSpPr/>
          <p:nvPr/>
        </p:nvGrpSpPr>
        <p:grpSpPr>
          <a:xfrm>
            <a:off x="2839825" y="2942388"/>
            <a:ext cx="1688400" cy="958500"/>
            <a:chOff x="6171300" y="3538100"/>
            <a:chExt cx="1688400" cy="958500"/>
          </a:xfrm>
        </p:grpSpPr>
        <p:sp>
          <p:nvSpPr>
            <p:cNvPr id="463" name="Google Shape;463;p23"/>
            <p:cNvSpPr/>
            <p:nvPr/>
          </p:nvSpPr>
          <p:spPr>
            <a:xfrm>
              <a:off x="6171300" y="3538100"/>
              <a:ext cx="1688400" cy="958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Repository</a:t>
              </a:r>
              <a:endParaRPr b="1">
                <a:solidFill>
                  <a:schemeClr val="accent1"/>
                </a:solidFill>
                <a:latin typeface="Montserrat"/>
                <a:ea typeface="Montserrat"/>
                <a:cs typeface="Montserrat"/>
                <a:sym typeface="Montserrat"/>
              </a:endParaRPr>
            </a:p>
          </p:txBody>
        </p:sp>
        <p:pic>
          <p:nvPicPr>
            <p:cNvPr id="464" name="Google Shape;464;p23"/>
            <p:cNvPicPr preferRelativeResize="0"/>
            <p:nvPr/>
          </p:nvPicPr>
          <p:blipFill>
            <a:blip r:embed="rId7">
              <a:alphaModFix/>
            </a:blip>
            <a:stretch>
              <a:fillRect/>
            </a:stretch>
          </p:blipFill>
          <p:spPr>
            <a:xfrm>
              <a:off x="6590340" y="3966612"/>
              <a:ext cx="850318" cy="355075"/>
            </a:xfrm>
            <a:prstGeom prst="rect">
              <a:avLst/>
            </a:prstGeom>
            <a:noFill/>
            <a:ln>
              <a:noFill/>
            </a:ln>
          </p:spPr>
        </p:pic>
      </p:grpSp>
      <p:sp>
        <p:nvSpPr>
          <p:cNvPr id="465" name="Google Shape;465;p23"/>
          <p:cNvSpPr/>
          <p:nvPr/>
        </p:nvSpPr>
        <p:spPr>
          <a:xfrm>
            <a:off x="3591400" y="1037350"/>
            <a:ext cx="1200300" cy="293700"/>
          </a:xfrm>
          <a:prstGeom prst="roundRect">
            <a:avLst>
              <a:gd fmla="val 16667" name="adj"/>
            </a:avLst>
          </a:prstGeom>
          <a:gradFill>
            <a:gsLst>
              <a:gs pos="0">
                <a:srgbClr val="9AD9E9"/>
              </a:gs>
              <a:gs pos="100000">
                <a:srgbClr val="37ABC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infrahubctl</a:t>
            </a:r>
            <a:endParaRPr sz="1200">
              <a:latin typeface="Montserrat"/>
              <a:ea typeface="Montserrat"/>
              <a:cs typeface="Montserrat"/>
              <a:sym typeface="Montserrat"/>
            </a:endParaRPr>
          </a:p>
        </p:txBody>
      </p:sp>
      <p:sp>
        <p:nvSpPr>
          <p:cNvPr id="466" name="Google Shape;466;p23"/>
          <p:cNvSpPr/>
          <p:nvPr/>
        </p:nvSpPr>
        <p:spPr>
          <a:xfrm>
            <a:off x="4822475" y="1037350"/>
            <a:ext cx="1200300" cy="293700"/>
          </a:xfrm>
          <a:prstGeom prst="roundRect">
            <a:avLst>
              <a:gd fmla="val 16667" name="adj"/>
            </a:avLst>
          </a:prstGeom>
          <a:gradFill>
            <a:gsLst>
              <a:gs pos="0">
                <a:srgbClr val="9AD9E9"/>
              </a:gs>
              <a:gs pos="100000">
                <a:srgbClr val="37ABC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ontserrat"/>
                <a:ea typeface="Montserrat"/>
                <a:cs typeface="Montserrat"/>
                <a:sym typeface="Montserrat"/>
              </a:rPr>
              <a:t>Git client</a:t>
            </a:r>
            <a:endParaRPr sz="1200">
              <a:latin typeface="Montserrat"/>
              <a:ea typeface="Montserrat"/>
              <a:cs typeface="Montserrat"/>
              <a:sym typeface="Montserrat"/>
            </a:endParaRPr>
          </a:p>
        </p:txBody>
      </p:sp>
      <p:grpSp>
        <p:nvGrpSpPr>
          <p:cNvPr id="467" name="Google Shape;467;p23"/>
          <p:cNvGrpSpPr/>
          <p:nvPr/>
        </p:nvGrpSpPr>
        <p:grpSpPr>
          <a:xfrm>
            <a:off x="6974100" y="3519900"/>
            <a:ext cx="1688400" cy="1120154"/>
            <a:chOff x="2410700" y="3538100"/>
            <a:chExt cx="1688400" cy="1120154"/>
          </a:xfrm>
        </p:grpSpPr>
        <p:sp>
          <p:nvSpPr>
            <p:cNvPr id="468" name="Google Shape;468;p23"/>
            <p:cNvSpPr/>
            <p:nvPr/>
          </p:nvSpPr>
          <p:spPr>
            <a:xfrm>
              <a:off x="2410700" y="3538100"/>
              <a:ext cx="1688400" cy="958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Cache</a:t>
              </a:r>
              <a:endParaRPr b="1">
                <a:solidFill>
                  <a:schemeClr val="accent1"/>
                </a:solidFill>
                <a:latin typeface="Montserrat"/>
                <a:ea typeface="Montserrat"/>
                <a:cs typeface="Montserrat"/>
                <a:sym typeface="Montserrat"/>
              </a:endParaRPr>
            </a:p>
          </p:txBody>
        </p:sp>
        <p:pic>
          <p:nvPicPr>
            <p:cNvPr id="469" name="Google Shape;469;p23"/>
            <p:cNvPicPr preferRelativeResize="0"/>
            <p:nvPr/>
          </p:nvPicPr>
          <p:blipFill>
            <a:blip r:embed="rId8">
              <a:alphaModFix/>
            </a:blip>
            <a:stretch>
              <a:fillRect/>
            </a:stretch>
          </p:blipFill>
          <p:spPr>
            <a:xfrm>
              <a:off x="2483549" y="3630037"/>
              <a:ext cx="1542702" cy="1028217"/>
            </a:xfrm>
            <a:prstGeom prst="rect">
              <a:avLst/>
            </a:prstGeom>
            <a:noFill/>
            <a:ln>
              <a:noFill/>
            </a:ln>
          </p:spPr>
        </p:pic>
      </p:grpSp>
      <p:grpSp>
        <p:nvGrpSpPr>
          <p:cNvPr id="470" name="Google Shape;470;p23"/>
          <p:cNvGrpSpPr/>
          <p:nvPr/>
        </p:nvGrpSpPr>
        <p:grpSpPr>
          <a:xfrm>
            <a:off x="6974100" y="2343150"/>
            <a:ext cx="1688400" cy="958500"/>
            <a:chOff x="555925" y="3538100"/>
            <a:chExt cx="1688400" cy="958500"/>
          </a:xfrm>
        </p:grpSpPr>
        <p:sp>
          <p:nvSpPr>
            <p:cNvPr id="471" name="Google Shape;471;p23"/>
            <p:cNvSpPr/>
            <p:nvPr/>
          </p:nvSpPr>
          <p:spPr>
            <a:xfrm>
              <a:off x="555925" y="3538100"/>
              <a:ext cx="1688400" cy="958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Message Bus</a:t>
              </a:r>
              <a:endParaRPr b="1">
                <a:solidFill>
                  <a:schemeClr val="accent1"/>
                </a:solidFill>
                <a:latin typeface="Montserrat"/>
                <a:ea typeface="Montserrat"/>
                <a:cs typeface="Montserrat"/>
                <a:sym typeface="Montserrat"/>
              </a:endParaRPr>
            </a:p>
          </p:txBody>
        </p:sp>
        <p:pic>
          <p:nvPicPr>
            <p:cNvPr id="472" name="Google Shape;472;p23"/>
            <p:cNvPicPr preferRelativeResize="0"/>
            <p:nvPr/>
          </p:nvPicPr>
          <p:blipFill>
            <a:blip r:embed="rId9">
              <a:alphaModFix/>
            </a:blip>
            <a:stretch>
              <a:fillRect/>
            </a:stretch>
          </p:blipFill>
          <p:spPr>
            <a:xfrm>
              <a:off x="609625" y="4009768"/>
              <a:ext cx="1581000" cy="268770"/>
            </a:xfrm>
            <a:prstGeom prst="rect">
              <a:avLst/>
            </a:prstGeom>
            <a:noFill/>
            <a:ln>
              <a:noFill/>
            </a:ln>
          </p:spPr>
        </p:pic>
      </p:grpSp>
      <p:pic>
        <p:nvPicPr>
          <p:cNvPr id="473" name="Google Shape;473;p23"/>
          <p:cNvPicPr preferRelativeResize="0"/>
          <p:nvPr/>
        </p:nvPicPr>
        <p:blipFill>
          <a:blip r:embed="rId10">
            <a:alphaModFix/>
          </a:blip>
          <a:stretch>
            <a:fillRect/>
          </a:stretch>
        </p:blipFill>
        <p:spPr>
          <a:xfrm>
            <a:off x="429875" y="1582025"/>
            <a:ext cx="1082125" cy="1082125"/>
          </a:xfrm>
          <a:prstGeom prst="rect">
            <a:avLst/>
          </a:prstGeom>
          <a:noFill/>
          <a:ln>
            <a:noFill/>
          </a:ln>
        </p:spPr>
      </p:pic>
      <p:cxnSp>
        <p:nvCxnSpPr>
          <p:cNvPr id="474" name="Google Shape;474;p23"/>
          <p:cNvCxnSpPr>
            <a:stCxn id="465" idx="2"/>
          </p:cNvCxnSpPr>
          <p:nvPr/>
        </p:nvCxnSpPr>
        <p:spPr>
          <a:xfrm>
            <a:off x="4191550" y="1331050"/>
            <a:ext cx="1200" cy="274500"/>
          </a:xfrm>
          <a:prstGeom prst="straightConnector1">
            <a:avLst/>
          </a:prstGeom>
          <a:noFill/>
          <a:ln cap="flat" cmpd="sng" w="19050">
            <a:solidFill>
              <a:schemeClr val="accent4"/>
            </a:solidFill>
            <a:prstDash val="solid"/>
            <a:round/>
            <a:headEnd len="med" w="med" type="none"/>
            <a:tailEnd len="med" w="med" type="triangle"/>
          </a:ln>
        </p:spPr>
      </p:cxnSp>
      <p:cxnSp>
        <p:nvCxnSpPr>
          <p:cNvPr id="475" name="Google Shape;475;p23"/>
          <p:cNvCxnSpPr>
            <a:endCxn id="461" idx="2"/>
          </p:cNvCxnSpPr>
          <p:nvPr/>
        </p:nvCxnSpPr>
        <p:spPr>
          <a:xfrm rot="10800000">
            <a:off x="7417100" y="1350538"/>
            <a:ext cx="9900" cy="247200"/>
          </a:xfrm>
          <a:prstGeom prst="straightConnector1">
            <a:avLst/>
          </a:prstGeom>
          <a:noFill/>
          <a:ln cap="flat" cmpd="sng" w="19050">
            <a:solidFill>
              <a:schemeClr val="accent4"/>
            </a:solidFill>
            <a:prstDash val="solid"/>
            <a:round/>
            <a:headEnd len="med" w="med" type="none"/>
            <a:tailEnd len="med" w="med" type="triangle"/>
          </a:ln>
        </p:spPr>
      </p:cxnSp>
      <p:grpSp>
        <p:nvGrpSpPr>
          <p:cNvPr id="476" name="Google Shape;476;p23"/>
          <p:cNvGrpSpPr/>
          <p:nvPr/>
        </p:nvGrpSpPr>
        <p:grpSpPr>
          <a:xfrm>
            <a:off x="5021475" y="2790000"/>
            <a:ext cx="1688400" cy="958500"/>
            <a:chOff x="5021475" y="2790000"/>
            <a:chExt cx="1688400" cy="958500"/>
          </a:xfrm>
        </p:grpSpPr>
        <p:sp>
          <p:nvSpPr>
            <p:cNvPr id="477" name="Google Shape;477;p23"/>
            <p:cNvSpPr/>
            <p:nvPr/>
          </p:nvSpPr>
          <p:spPr>
            <a:xfrm>
              <a:off x="5021475" y="2790000"/>
              <a:ext cx="1688400" cy="958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Object Store</a:t>
              </a:r>
              <a:endParaRPr b="1">
                <a:solidFill>
                  <a:schemeClr val="accent1"/>
                </a:solidFill>
                <a:latin typeface="Montserrat"/>
                <a:ea typeface="Montserrat"/>
                <a:cs typeface="Montserrat"/>
                <a:sym typeface="Montserrat"/>
              </a:endParaRPr>
            </a:p>
          </p:txBody>
        </p:sp>
        <p:pic>
          <p:nvPicPr>
            <p:cNvPr id="478" name="Google Shape;478;p23"/>
            <p:cNvPicPr preferRelativeResize="0"/>
            <p:nvPr/>
          </p:nvPicPr>
          <p:blipFill>
            <a:blip r:embed="rId11">
              <a:alphaModFix/>
            </a:blip>
            <a:stretch>
              <a:fillRect/>
            </a:stretch>
          </p:blipFill>
          <p:spPr>
            <a:xfrm>
              <a:off x="5080550" y="3234778"/>
              <a:ext cx="1083811" cy="373750"/>
            </a:xfrm>
            <a:prstGeom prst="rect">
              <a:avLst/>
            </a:prstGeom>
            <a:noFill/>
            <a:ln>
              <a:noFill/>
            </a:ln>
          </p:spPr>
        </p:pic>
        <p:pic>
          <p:nvPicPr>
            <p:cNvPr id="479" name="Google Shape;479;p23"/>
            <p:cNvPicPr preferRelativeResize="0"/>
            <p:nvPr/>
          </p:nvPicPr>
          <p:blipFill>
            <a:blip r:embed="rId12">
              <a:alphaModFix/>
            </a:blip>
            <a:stretch>
              <a:fillRect/>
            </a:stretch>
          </p:blipFill>
          <p:spPr>
            <a:xfrm>
              <a:off x="6164349" y="3274800"/>
              <a:ext cx="266136" cy="29370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7"/>
          <p:cNvSpPr txBox="1"/>
          <p:nvPr>
            <p:ph type="title"/>
          </p:nvPr>
        </p:nvSpPr>
        <p:spPr>
          <a:xfrm>
            <a:off x="311700" y="186525"/>
            <a:ext cx="8350800" cy="80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900">
                <a:solidFill>
                  <a:schemeClr val="accent4"/>
                </a:solidFill>
                <a:latin typeface="Montserrat"/>
                <a:ea typeface="Montserrat"/>
                <a:cs typeface="Montserrat"/>
                <a:sym typeface="Montserrat"/>
              </a:rPr>
              <a:t>Obligatory Backstory</a:t>
            </a:r>
            <a:endParaRPr b="1" sz="3900">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27" name="Google Shape;27;p7"/>
          <p:cNvPicPr preferRelativeResize="0"/>
          <p:nvPr/>
        </p:nvPicPr>
        <p:blipFill rotWithShape="1">
          <a:blip r:embed="rId3">
            <a:alphaModFix/>
          </a:blip>
          <a:srcRect b="0" l="3505" r="3496" t="0"/>
          <a:stretch/>
        </p:blipFill>
        <p:spPr>
          <a:xfrm>
            <a:off x="879450" y="994125"/>
            <a:ext cx="1375125" cy="1478750"/>
          </a:xfrm>
          <a:prstGeom prst="rect">
            <a:avLst/>
          </a:prstGeom>
          <a:noFill/>
          <a:ln>
            <a:noFill/>
          </a:ln>
        </p:spPr>
      </p:pic>
      <p:sp>
        <p:nvSpPr>
          <p:cNvPr id="28" name="Google Shape;28;p7"/>
          <p:cNvSpPr txBox="1"/>
          <p:nvPr/>
        </p:nvSpPr>
        <p:spPr>
          <a:xfrm>
            <a:off x="3405825" y="1275850"/>
            <a:ext cx="5444700" cy="27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chemeClr val="accent4"/>
                </a:solidFill>
                <a:latin typeface="Montserrat"/>
                <a:ea typeface="Montserrat"/>
                <a:cs typeface="Montserrat"/>
                <a:sym typeface="Montserrat"/>
              </a:rPr>
              <a:t>Pete Crocker</a:t>
            </a:r>
            <a:endParaRPr b="1" sz="2300">
              <a:solidFill>
                <a:schemeClr val="accent4"/>
              </a:solidFill>
              <a:latin typeface="Montserrat"/>
              <a:ea typeface="Montserrat"/>
              <a:cs typeface="Montserrat"/>
              <a:sym typeface="Montserrat"/>
            </a:endParaRPr>
          </a:p>
          <a:p>
            <a:pPr indent="0" lvl="0" marL="0" rtl="0" algn="l">
              <a:spcBef>
                <a:spcPts val="0"/>
              </a:spcBef>
              <a:spcAft>
                <a:spcPts val="0"/>
              </a:spcAft>
              <a:buNone/>
            </a:pPr>
            <a:r>
              <a:rPr b="1" lang="en" sz="2300">
                <a:solidFill>
                  <a:schemeClr val="accent4"/>
                </a:solidFill>
                <a:latin typeface="Montserrat"/>
                <a:ea typeface="Montserrat"/>
                <a:cs typeface="Montserrat"/>
                <a:sym typeface="Montserrat"/>
              </a:rPr>
              <a:t>Currently @ OpsMill</a:t>
            </a:r>
            <a:endParaRPr b="1" sz="2300">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b="1" sz="2300">
              <a:solidFill>
                <a:schemeClr val="accent4"/>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b="1" lang="en" sz="1800">
                <a:solidFill>
                  <a:schemeClr val="accent4"/>
                </a:solidFill>
                <a:latin typeface="Montserrat"/>
                <a:ea typeface="Montserrat"/>
                <a:cs typeface="Montserrat"/>
                <a:sym typeface="Montserrat"/>
              </a:rPr>
              <a:t>Network engineer @ large SP in the mid-90s</a:t>
            </a:r>
            <a:endParaRPr b="1" sz="1800">
              <a:solidFill>
                <a:schemeClr val="accent4"/>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b="1" lang="en" sz="1800">
                <a:solidFill>
                  <a:schemeClr val="accent4"/>
                </a:solidFill>
                <a:latin typeface="Montserrat"/>
                <a:ea typeface="Montserrat"/>
                <a:cs typeface="Montserrat"/>
                <a:sym typeface="Montserrat"/>
              </a:rPr>
              <a:t>Decommissioned AGS+ Serial No #3</a:t>
            </a:r>
            <a:endParaRPr b="1" sz="1800">
              <a:solidFill>
                <a:schemeClr val="accent4"/>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b="1" lang="en" sz="1800">
                <a:solidFill>
                  <a:schemeClr val="accent4"/>
                </a:solidFill>
                <a:latin typeface="Montserrat"/>
                <a:ea typeface="Montserrat"/>
                <a:cs typeface="Montserrat"/>
                <a:sym typeface="Montserrat"/>
              </a:rPr>
              <a:t>2014 - DevOps sink or swim</a:t>
            </a:r>
            <a:endParaRPr b="1" sz="1800">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b="1" sz="2300">
              <a:solidFill>
                <a:schemeClr val="accent4"/>
              </a:solidFill>
              <a:latin typeface="Montserrat"/>
              <a:ea typeface="Montserrat"/>
              <a:cs typeface="Montserrat"/>
              <a:sym typeface="Montserrat"/>
            </a:endParaRPr>
          </a:p>
        </p:txBody>
      </p:sp>
      <p:pic>
        <p:nvPicPr>
          <p:cNvPr id="29" name="Google Shape;29;p7"/>
          <p:cNvPicPr preferRelativeResize="0"/>
          <p:nvPr/>
        </p:nvPicPr>
        <p:blipFill>
          <a:blip r:embed="rId4">
            <a:alphaModFix/>
          </a:blip>
          <a:stretch>
            <a:fillRect/>
          </a:stretch>
        </p:blipFill>
        <p:spPr>
          <a:xfrm>
            <a:off x="550588" y="2571750"/>
            <a:ext cx="2032856" cy="2365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8"/>
          <p:cNvSpPr txBox="1"/>
          <p:nvPr/>
        </p:nvSpPr>
        <p:spPr>
          <a:xfrm>
            <a:off x="-1279075" y="108850"/>
            <a:ext cx="71910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35" name="Google Shape;35;p8"/>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of Truth?</a:t>
            </a:r>
            <a:endParaRPr/>
          </a:p>
        </p:txBody>
      </p:sp>
      <p:sp>
        <p:nvSpPr>
          <p:cNvPr id="36" name="Google Shape;36;p8"/>
          <p:cNvSpPr txBox="1"/>
          <p:nvPr/>
        </p:nvSpPr>
        <p:spPr>
          <a:xfrm>
            <a:off x="1105700" y="1451825"/>
            <a:ext cx="2643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accent4"/>
                </a:solidFill>
                <a:latin typeface="Montserrat"/>
                <a:ea typeface="Montserrat"/>
                <a:cs typeface="Montserrat"/>
                <a:sym typeface="Montserrat"/>
              </a:rPr>
              <a:t>Intended State</a:t>
            </a:r>
            <a:endParaRPr b="1" sz="2400">
              <a:solidFill>
                <a:schemeClr val="accent4"/>
              </a:solidFill>
              <a:latin typeface="Montserrat"/>
              <a:ea typeface="Montserrat"/>
              <a:cs typeface="Montserrat"/>
              <a:sym typeface="Montserrat"/>
            </a:endParaRPr>
          </a:p>
        </p:txBody>
      </p:sp>
      <p:sp>
        <p:nvSpPr>
          <p:cNvPr id="37" name="Google Shape;37;p8"/>
          <p:cNvSpPr txBox="1"/>
          <p:nvPr/>
        </p:nvSpPr>
        <p:spPr>
          <a:xfrm>
            <a:off x="3434000" y="3611800"/>
            <a:ext cx="2249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accent4"/>
                </a:solidFill>
                <a:latin typeface="Montserrat"/>
                <a:ea typeface="Montserrat"/>
                <a:cs typeface="Montserrat"/>
                <a:sym typeface="Montserrat"/>
              </a:rPr>
              <a:t>Actual</a:t>
            </a:r>
            <a:r>
              <a:rPr b="1" lang="en" sz="2400">
                <a:solidFill>
                  <a:schemeClr val="accent4"/>
                </a:solidFill>
                <a:latin typeface="Montserrat"/>
                <a:ea typeface="Montserrat"/>
                <a:cs typeface="Montserrat"/>
                <a:sym typeface="Montserrat"/>
              </a:rPr>
              <a:t> State</a:t>
            </a:r>
            <a:endParaRPr b="1" sz="2400">
              <a:solidFill>
                <a:schemeClr val="accent4"/>
              </a:solidFill>
              <a:latin typeface="Montserrat"/>
              <a:ea typeface="Montserrat"/>
              <a:cs typeface="Montserrat"/>
              <a:sym typeface="Montserrat"/>
            </a:endParaRPr>
          </a:p>
        </p:txBody>
      </p:sp>
      <p:sp>
        <p:nvSpPr>
          <p:cNvPr id="38" name="Google Shape;38;p8"/>
          <p:cNvSpPr txBox="1"/>
          <p:nvPr/>
        </p:nvSpPr>
        <p:spPr>
          <a:xfrm>
            <a:off x="5701000" y="2148350"/>
            <a:ext cx="233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accent4"/>
                </a:solidFill>
                <a:latin typeface="Montserrat"/>
                <a:ea typeface="Montserrat"/>
                <a:cs typeface="Montserrat"/>
                <a:sym typeface="Montserrat"/>
              </a:rPr>
              <a:t>Deployment</a:t>
            </a:r>
            <a:endParaRPr b="1" sz="2400">
              <a:solidFill>
                <a:schemeClr val="accent4"/>
              </a:solidFill>
              <a:latin typeface="Montserrat"/>
              <a:ea typeface="Montserrat"/>
              <a:cs typeface="Montserrat"/>
              <a:sym typeface="Montserrat"/>
            </a:endParaRPr>
          </a:p>
        </p:txBody>
      </p:sp>
      <p:grpSp>
        <p:nvGrpSpPr>
          <p:cNvPr id="39" name="Google Shape;39;p8"/>
          <p:cNvGrpSpPr/>
          <p:nvPr/>
        </p:nvGrpSpPr>
        <p:grpSpPr>
          <a:xfrm>
            <a:off x="3330868" y="1282397"/>
            <a:ext cx="2286176" cy="2286000"/>
            <a:chOff x="4815575" y="1416800"/>
            <a:chExt cx="73750" cy="71400"/>
          </a:xfrm>
        </p:grpSpPr>
        <p:sp>
          <p:nvSpPr>
            <p:cNvPr id="40" name="Google Shape;40;p8"/>
            <p:cNvSpPr/>
            <p:nvPr/>
          </p:nvSpPr>
          <p:spPr>
            <a:xfrm>
              <a:off x="4815575" y="1416800"/>
              <a:ext cx="43100" cy="52150"/>
            </a:xfrm>
            <a:custGeom>
              <a:rect b="b" l="l" r="r" t="t"/>
              <a:pathLst>
                <a:path extrusionOk="0" h="2086" w="1724">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accent4"/>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1" name="Google Shape;41;p8"/>
            <p:cNvSpPr/>
            <p:nvPr/>
          </p:nvSpPr>
          <p:spPr>
            <a:xfrm>
              <a:off x="4861725" y="1421125"/>
              <a:ext cx="27600" cy="51250"/>
            </a:xfrm>
            <a:custGeom>
              <a:rect b="b" l="l" r="r" t="t"/>
              <a:pathLst>
                <a:path extrusionOk="0" h="2050" w="1104">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2" name="Google Shape;42;p8"/>
            <p:cNvSpPr/>
            <p:nvPr/>
          </p:nvSpPr>
          <p:spPr>
            <a:xfrm>
              <a:off x="4829450" y="1467825"/>
              <a:ext cx="49250" cy="20375"/>
            </a:xfrm>
            <a:custGeom>
              <a:rect b="b" l="l" r="r" t="t"/>
              <a:pathLst>
                <a:path extrusionOk="0" h="815" w="197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Infrastructure Building Lifecycle</a:t>
            </a:r>
            <a:endParaRPr sz="3200"/>
          </a:p>
        </p:txBody>
      </p:sp>
      <p:sp>
        <p:nvSpPr>
          <p:cNvPr id="48" name="Google Shape;48;p9"/>
          <p:cNvSpPr/>
          <p:nvPr/>
        </p:nvSpPr>
        <p:spPr>
          <a:xfrm>
            <a:off x="262175" y="1042975"/>
            <a:ext cx="2356800" cy="650100"/>
          </a:xfrm>
          <a:prstGeom prst="chevron">
            <a:avLst>
              <a:gd fmla="val 3360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Design</a:t>
            </a:r>
            <a:endParaRPr sz="2200">
              <a:latin typeface="Montserrat SemiBold"/>
              <a:ea typeface="Montserrat SemiBold"/>
              <a:cs typeface="Montserrat SemiBold"/>
              <a:sym typeface="Montserrat SemiBold"/>
            </a:endParaRPr>
          </a:p>
        </p:txBody>
      </p:sp>
      <p:sp>
        <p:nvSpPr>
          <p:cNvPr id="49" name="Google Shape;49;p9"/>
          <p:cNvSpPr/>
          <p:nvPr/>
        </p:nvSpPr>
        <p:spPr>
          <a:xfrm>
            <a:off x="3217686" y="1042975"/>
            <a:ext cx="2456400" cy="650100"/>
          </a:xfrm>
          <a:prstGeom prst="chevron">
            <a:avLst>
              <a:gd fmla="val 3360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Build</a:t>
            </a:r>
            <a:endParaRPr sz="2200">
              <a:latin typeface="Montserrat SemiBold"/>
              <a:ea typeface="Montserrat SemiBold"/>
              <a:cs typeface="Montserrat SemiBold"/>
              <a:sym typeface="Montserrat SemiBold"/>
            </a:endParaRPr>
          </a:p>
        </p:txBody>
      </p:sp>
      <p:sp>
        <p:nvSpPr>
          <p:cNvPr id="50" name="Google Shape;50;p9"/>
          <p:cNvSpPr/>
          <p:nvPr/>
        </p:nvSpPr>
        <p:spPr>
          <a:xfrm>
            <a:off x="6381977" y="1042975"/>
            <a:ext cx="2147700" cy="650100"/>
          </a:xfrm>
          <a:prstGeom prst="chevron">
            <a:avLst>
              <a:gd fmla="val 3360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Operate</a:t>
            </a:r>
            <a:endParaRPr sz="2200">
              <a:latin typeface="Montserrat SemiBold"/>
              <a:ea typeface="Montserrat SemiBold"/>
              <a:cs typeface="Montserrat SemiBold"/>
              <a:sym typeface="Montserrat SemiBold"/>
            </a:endParaRPr>
          </a:p>
        </p:txBody>
      </p:sp>
      <p:pic>
        <p:nvPicPr>
          <p:cNvPr id="51" name="Google Shape;51;p9"/>
          <p:cNvPicPr preferRelativeResize="0"/>
          <p:nvPr/>
        </p:nvPicPr>
        <p:blipFill>
          <a:blip r:embed="rId3">
            <a:alphaModFix/>
          </a:blip>
          <a:stretch>
            <a:fillRect/>
          </a:stretch>
        </p:blipFill>
        <p:spPr>
          <a:xfrm>
            <a:off x="469663" y="2126788"/>
            <a:ext cx="611975" cy="611975"/>
          </a:xfrm>
          <a:prstGeom prst="rect">
            <a:avLst/>
          </a:prstGeom>
          <a:noFill/>
          <a:ln>
            <a:noFill/>
          </a:ln>
        </p:spPr>
      </p:pic>
      <p:pic>
        <p:nvPicPr>
          <p:cNvPr id="52" name="Google Shape;52;p9"/>
          <p:cNvPicPr preferRelativeResize="0"/>
          <p:nvPr/>
        </p:nvPicPr>
        <p:blipFill>
          <a:blip r:embed="rId4">
            <a:alphaModFix/>
          </a:blip>
          <a:stretch>
            <a:fillRect/>
          </a:stretch>
        </p:blipFill>
        <p:spPr>
          <a:xfrm>
            <a:off x="578913" y="2803063"/>
            <a:ext cx="645325" cy="645325"/>
          </a:xfrm>
          <a:prstGeom prst="rect">
            <a:avLst/>
          </a:prstGeom>
          <a:noFill/>
          <a:ln>
            <a:noFill/>
          </a:ln>
        </p:spPr>
      </p:pic>
      <p:sp>
        <p:nvSpPr>
          <p:cNvPr id="53" name="Google Shape;53;p9"/>
          <p:cNvSpPr txBox="1"/>
          <p:nvPr/>
        </p:nvSpPr>
        <p:spPr>
          <a:xfrm>
            <a:off x="362175" y="3324588"/>
            <a:ext cx="1078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1"/>
                </a:solidFill>
                <a:latin typeface="Montserrat SemiBold"/>
                <a:ea typeface="Montserrat SemiBold"/>
                <a:cs typeface="Montserrat SemiBold"/>
                <a:sym typeface="Montserrat SemiBold"/>
              </a:rPr>
              <a:t>Mermaid.js</a:t>
            </a:r>
            <a:endParaRPr sz="1000">
              <a:solidFill>
                <a:schemeClr val="lt1"/>
              </a:solidFill>
              <a:latin typeface="Montserrat SemiBold"/>
              <a:ea typeface="Montserrat SemiBold"/>
              <a:cs typeface="Montserrat SemiBold"/>
              <a:sym typeface="Montserrat SemiBold"/>
            </a:endParaRPr>
          </a:p>
        </p:txBody>
      </p:sp>
      <p:pic>
        <p:nvPicPr>
          <p:cNvPr id="54" name="Google Shape;54;p9"/>
          <p:cNvPicPr preferRelativeResize="0"/>
          <p:nvPr/>
        </p:nvPicPr>
        <p:blipFill>
          <a:blip r:embed="rId5">
            <a:alphaModFix/>
          </a:blip>
          <a:stretch>
            <a:fillRect/>
          </a:stretch>
        </p:blipFill>
        <p:spPr>
          <a:xfrm>
            <a:off x="1441187" y="2296547"/>
            <a:ext cx="1078801" cy="272460"/>
          </a:xfrm>
          <a:prstGeom prst="rect">
            <a:avLst/>
          </a:prstGeom>
          <a:noFill/>
          <a:ln>
            <a:noFill/>
          </a:ln>
        </p:spPr>
      </p:pic>
      <p:pic>
        <p:nvPicPr>
          <p:cNvPr id="55" name="Google Shape;55;p9"/>
          <p:cNvPicPr preferRelativeResize="0"/>
          <p:nvPr/>
        </p:nvPicPr>
        <p:blipFill>
          <a:blip r:embed="rId6">
            <a:alphaModFix/>
          </a:blip>
          <a:stretch>
            <a:fillRect/>
          </a:stretch>
        </p:blipFill>
        <p:spPr>
          <a:xfrm>
            <a:off x="1730013" y="2905487"/>
            <a:ext cx="571450" cy="571450"/>
          </a:xfrm>
          <a:prstGeom prst="rect">
            <a:avLst/>
          </a:prstGeom>
          <a:noFill/>
          <a:ln>
            <a:noFill/>
          </a:ln>
        </p:spPr>
      </p:pic>
      <p:sp>
        <p:nvSpPr>
          <p:cNvPr id="56" name="Google Shape;56;p9"/>
          <p:cNvSpPr txBox="1"/>
          <p:nvPr/>
        </p:nvSpPr>
        <p:spPr>
          <a:xfrm>
            <a:off x="3210525" y="3851275"/>
            <a:ext cx="2456400" cy="91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accent4"/>
                </a:solidFill>
                <a:latin typeface="Montserrat"/>
                <a:ea typeface="Montserrat"/>
                <a:cs typeface="Montserrat"/>
                <a:sym typeface="Montserrat"/>
              </a:rPr>
              <a:t>Convert Design to Implementation</a:t>
            </a:r>
            <a:br>
              <a:rPr b="1" lang="en" sz="1600">
                <a:solidFill>
                  <a:schemeClr val="accent4"/>
                </a:solidFill>
                <a:latin typeface="Montserrat"/>
                <a:ea typeface="Montserrat"/>
                <a:cs typeface="Montserrat"/>
                <a:sym typeface="Montserrat"/>
              </a:rPr>
            </a:br>
            <a:r>
              <a:rPr i="1" lang="en" sz="1600">
                <a:solidFill>
                  <a:schemeClr val="accent4"/>
                </a:solidFill>
                <a:latin typeface="Montserrat"/>
                <a:ea typeface="Montserrat"/>
                <a:cs typeface="Montserrat"/>
                <a:sym typeface="Montserrat"/>
              </a:rPr>
              <a:t>Configure, Allocate</a:t>
            </a:r>
            <a:br>
              <a:rPr i="1" lang="en" sz="1600">
                <a:solidFill>
                  <a:schemeClr val="accent4"/>
                </a:solidFill>
                <a:latin typeface="Montserrat"/>
                <a:ea typeface="Montserrat"/>
                <a:cs typeface="Montserrat"/>
                <a:sym typeface="Montserrat"/>
              </a:rPr>
            </a:br>
            <a:r>
              <a:rPr i="1" lang="en" sz="1600">
                <a:solidFill>
                  <a:schemeClr val="accent4"/>
                </a:solidFill>
                <a:latin typeface="Montserrat"/>
                <a:ea typeface="Montserrat"/>
                <a:cs typeface="Montserrat"/>
                <a:sym typeface="Montserrat"/>
              </a:rPr>
              <a:t>LLD</a:t>
            </a:r>
            <a:endParaRPr i="1" sz="1600">
              <a:solidFill>
                <a:schemeClr val="accent4"/>
              </a:solidFill>
              <a:latin typeface="Montserrat"/>
              <a:ea typeface="Montserrat"/>
              <a:cs typeface="Montserrat"/>
              <a:sym typeface="Montserrat"/>
            </a:endParaRPr>
          </a:p>
        </p:txBody>
      </p:sp>
      <p:pic>
        <p:nvPicPr>
          <p:cNvPr id="57" name="Google Shape;57;p9"/>
          <p:cNvPicPr preferRelativeResize="0"/>
          <p:nvPr/>
        </p:nvPicPr>
        <p:blipFill>
          <a:blip r:embed="rId7">
            <a:alphaModFix/>
          </a:blip>
          <a:stretch>
            <a:fillRect/>
          </a:stretch>
        </p:blipFill>
        <p:spPr>
          <a:xfrm>
            <a:off x="3507463" y="2126796"/>
            <a:ext cx="571448" cy="539365"/>
          </a:xfrm>
          <a:prstGeom prst="rect">
            <a:avLst/>
          </a:prstGeom>
          <a:noFill/>
          <a:ln>
            <a:noFill/>
          </a:ln>
        </p:spPr>
      </p:pic>
      <p:sp>
        <p:nvSpPr>
          <p:cNvPr id="58" name="Google Shape;58;p9"/>
          <p:cNvSpPr txBox="1"/>
          <p:nvPr/>
        </p:nvSpPr>
        <p:spPr>
          <a:xfrm>
            <a:off x="362175" y="3889375"/>
            <a:ext cx="2306400" cy="91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accent4"/>
                </a:solidFill>
                <a:latin typeface="Montserrat"/>
                <a:ea typeface="Montserrat"/>
                <a:cs typeface="Montserrat"/>
                <a:sym typeface="Montserrat"/>
              </a:rPr>
              <a:t>Design Documents</a:t>
            </a:r>
            <a:br>
              <a:rPr b="1" lang="en" sz="1600">
                <a:solidFill>
                  <a:schemeClr val="accent4"/>
                </a:solidFill>
                <a:latin typeface="Montserrat"/>
                <a:ea typeface="Montserrat"/>
                <a:cs typeface="Montserrat"/>
                <a:sym typeface="Montserrat"/>
              </a:rPr>
            </a:br>
            <a:r>
              <a:rPr i="1" lang="en" sz="1600">
                <a:solidFill>
                  <a:schemeClr val="accent4"/>
                </a:solidFill>
                <a:latin typeface="Montserrat"/>
                <a:ea typeface="Montserrat"/>
                <a:cs typeface="Montserrat"/>
                <a:sym typeface="Montserrat"/>
              </a:rPr>
              <a:t>Diagrams &amp; Wording</a:t>
            </a:r>
            <a:br>
              <a:rPr i="1" lang="en" sz="1600">
                <a:solidFill>
                  <a:schemeClr val="accent4"/>
                </a:solidFill>
                <a:latin typeface="Montserrat"/>
                <a:ea typeface="Montserrat"/>
                <a:cs typeface="Montserrat"/>
                <a:sym typeface="Montserrat"/>
              </a:rPr>
            </a:br>
            <a:r>
              <a:rPr i="1" lang="en" sz="1600">
                <a:solidFill>
                  <a:schemeClr val="accent4"/>
                </a:solidFill>
                <a:latin typeface="Montserrat"/>
                <a:ea typeface="Montserrat"/>
                <a:cs typeface="Montserrat"/>
                <a:sym typeface="Montserrat"/>
              </a:rPr>
              <a:t>HLD</a:t>
            </a:r>
            <a:endParaRPr i="1" sz="1600">
              <a:solidFill>
                <a:schemeClr val="accent4"/>
              </a:solidFill>
              <a:latin typeface="Montserrat"/>
              <a:ea typeface="Montserrat"/>
              <a:cs typeface="Montserrat"/>
              <a:sym typeface="Montserrat"/>
            </a:endParaRPr>
          </a:p>
        </p:txBody>
      </p:sp>
      <p:pic>
        <p:nvPicPr>
          <p:cNvPr id="59" name="Google Shape;59;p9"/>
          <p:cNvPicPr preferRelativeResize="0"/>
          <p:nvPr/>
        </p:nvPicPr>
        <p:blipFill>
          <a:blip r:embed="rId8">
            <a:alphaModFix/>
          </a:blip>
          <a:stretch>
            <a:fillRect/>
          </a:stretch>
        </p:blipFill>
        <p:spPr>
          <a:xfrm>
            <a:off x="4569913" y="2073813"/>
            <a:ext cx="645325" cy="645325"/>
          </a:xfrm>
          <a:prstGeom prst="rect">
            <a:avLst/>
          </a:prstGeom>
          <a:noFill/>
          <a:ln>
            <a:noFill/>
          </a:ln>
        </p:spPr>
      </p:pic>
      <p:pic>
        <p:nvPicPr>
          <p:cNvPr id="60" name="Google Shape;60;p9"/>
          <p:cNvPicPr preferRelativeResize="0"/>
          <p:nvPr/>
        </p:nvPicPr>
        <p:blipFill>
          <a:blip r:embed="rId9">
            <a:alphaModFix/>
          </a:blip>
          <a:stretch>
            <a:fillRect/>
          </a:stretch>
        </p:blipFill>
        <p:spPr>
          <a:xfrm>
            <a:off x="3573938" y="3037113"/>
            <a:ext cx="521507" cy="571448"/>
          </a:xfrm>
          <a:prstGeom prst="rect">
            <a:avLst/>
          </a:prstGeom>
          <a:noFill/>
          <a:ln>
            <a:noFill/>
          </a:ln>
        </p:spPr>
      </p:pic>
      <p:pic>
        <p:nvPicPr>
          <p:cNvPr id="61" name="Google Shape;61;p9"/>
          <p:cNvPicPr preferRelativeResize="0"/>
          <p:nvPr/>
        </p:nvPicPr>
        <p:blipFill>
          <a:blip r:embed="rId10">
            <a:alphaModFix/>
          </a:blip>
          <a:stretch>
            <a:fillRect/>
          </a:stretch>
        </p:blipFill>
        <p:spPr>
          <a:xfrm>
            <a:off x="4642000" y="3037112"/>
            <a:ext cx="571450" cy="571450"/>
          </a:xfrm>
          <a:prstGeom prst="rect">
            <a:avLst/>
          </a:prstGeom>
          <a:noFill/>
          <a:ln>
            <a:noFill/>
          </a:ln>
        </p:spPr>
      </p:pic>
      <p:pic>
        <p:nvPicPr>
          <p:cNvPr id="62" name="Google Shape;62;p9"/>
          <p:cNvPicPr preferRelativeResize="0"/>
          <p:nvPr/>
        </p:nvPicPr>
        <p:blipFill>
          <a:blip r:embed="rId11">
            <a:alphaModFix/>
          </a:blip>
          <a:stretch>
            <a:fillRect/>
          </a:stretch>
        </p:blipFill>
        <p:spPr>
          <a:xfrm>
            <a:off x="6429888" y="2126789"/>
            <a:ext cx="611974" cy="611974"/>
          </a:xfrm>
          <a:prstGeom prst="rect">
            <a:avLst/>
          </a:prstGeom>
          <a:noFill/>
          <a:ln>
            <a:noFill/>
          </a:ln>
        </p:spPr>
      </p:pic>
      <p:sp>
        <p:nvSpPr>
          <p:cNvPr id="63" name="Google Shape;63;p9"/>
          <p:cNvSpPr txBox="1"/>
          <p:nvPr/>
        </p:nvSpPr>
        <p:spPr>
          <a:xfrm>
            <a:off x="6022175" y="3889375"/>
            <a:ext cx="2871900" cy="91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accent4"/>
                </a:solidFill>
                <a:latin typeface="Montserrat"/>
                <a:ea typeface="Montserrat"/>
                <a:cs typeface="Montserrat"/>
                <a:sym typeface="Montserrat"/>
              </a:rPr>
              <a:t>Operate, keep the lights on</a:t>
            </a:r>
            <a:br>
              <a:rPr b="1" lang="en" sz="1600">
                <a:solidFill>
                  <a:schemeClr val="accent4"/>
                </a:solidFill>
                <a:latin typeface="Montserrat"/>
                <a:ea typeface="Montserrat"/>
                <a:cs typeface="Montserrat"/>
                <a:sym typeface="Montserrat"/>
              </a:rPr>
            </a:br>
            <a:r>
              <a:rPr i="1" lang="en" sz="1600">
                <a:solidFill>
                  <a:schemeClr val="accent4"/>
                </a:solidFill>
                <a:latin typeface="Montserrat"/>
                <a:ea typeface="Montserrat"/>
                <a:cs typeface="Montserrat"/>
                <a:sym typeface="Montserrat"/>
              </a:rPr>
              <a:t>Troubleshoot</a:t>
            </a:r>
            <a:endParaRPr i="1" sz="1600">
              <a:solidFill>
                <a:schemeClr val="accent4"/>
              </a:solidFill>
              <a:latin typeface="Montserrat"/>
              <a:ea typeface="Montserrat"/>
              <a:cs typeface="Montserrat"/>
              <a:sym typeface="Montserrat"/>
            </a:endParaRPr>
          </a:p>
        </p:txBody>
      </p:sp>
      <p:pic>
        <p:nvPicPr>
          <p:cNvPr id="64" name="Google Shape;64;p9"/>
          <p:cNvPicPr preferRelativeResize="0"/>
          <p:nvPr/>
        </p:nvPicPr>
        <p:blipFill>
          <a:blip r:embed="rId12">
            <a:alphaModFix/>
          </a:blip>
          <a:stretch>
            <a:fillRect/>
          </a:stretch>
        </p:blipFill>
        <p:spPr>
          <a:xfrm>
            <a:off x="7506213" y="2163087"/>
            <a:ext cx="958891" cy="539376"/>
          </a:xfrm>
          <a:prstGeom prst="rect">
            <a:avLst/>
          </a:prstGeom>
          <a:noFill/>
          <a:ln>
            <a:noFill/>
          </a:ln>
        </p:spPr>
      </p:pic>
      <p:pic>
        <p:nvPicPr>
          <p:cNvPr id="65" name="Google Shape;65;p9"/>
          <p:cNvPicPr preferRelativeResize="0"/>
          <p:nvPr/>
        </p:nvPicPr>
        <p:blipFill rotWithShape="1">
          <a:blip r:embed="rId13">
            <a:alphaModFix/>
          </a:blip>
          <a:srcRect b="0" l="0" r="56743" t="0"/>
          <a:stretch/>
        </p:blipFill>
        <p:spPr>
          <a:xfrm>
            <a:off x="6542464" y="3037113"/>
            <a:ext cx="645325" cy="649955"/>
          </a:xfrm>
          <a:prstGeom prst="rect">
            <a:avLst/>
          </a:prstGeom>
          <a:noFill/>
          <a:ln>
            <a:noFill/>
          </a:ln>
        </p:spPr>
      </p:pic>
      <p:pic>
        <p:nvPicPr>
          <p:cNvPr id="66" name="Google Shape;66;p9"/>
          <p:cNvPicPr preferRelativeResize="0"/>
          <p:nvPr/>
        </p:nvPicPr>
        <p:blipFill>
          <a:blip r:embed="rId14">
            <a:alphaModFix/>
          </a:blip>
          <a:stretch>
            <a:fillRect/>
          </a:stretch>
        </p:blipFill>
        <p:spPr>
          <a:xfrm>
            <a:off x="7714825" y="3056101"/>
            <a:ext cx="611976" cy="611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0"/>
          <p:cNvSpPr txBox="1"/>
          <p:nvPr>
            <p:ph type="title"/>
          </p:nvPr>
        </p:nvSpPr>
        <p:spPr>
          <a:xfrm>
            <a:off x="311700" y="186525"/>
            <a:ext cx="86751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Critical Design Context is lost in the process</a:t>
            </a:r>
            <a:endParaRPr sz="2900"/>
          </a:p>
        </p:txBody>
      </p:sp>
      <p:sp>
        <p:nvSpPr>
          <p:cNvPr id="72" name="Google Shape;72;p10"/>
          <p:cNvSpPr/>
          <p:nvPr/>
        </p:nvSpPr>
        <p:spPr>
          <a:xfrm>
            <a:off x="0" y="1893126"/>
            <a:ext cx="9144000" cy="228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0"/>
          <p:cNvPicPr preferRelativeResize="0"/>
          <p:nvPr/>
        </p:nvPicPr>
        <p:blipFill rotWithShape="1">
          <a:blip r:embed="rId3">
            <a:alphaModFix/>
          </a:blip>
          <a:srcRect b="50965" l="41232" r="41473" t="13143"/>
          <a:stretch/>
        </p:blipFill>
        <p:spPr>
          <a:xfrm>
            <a:off x="3567650" y="1984023"/>
            <a:ext cx="1849400" cy="2095051"/>
          </a:xfrm>
          <a:prstGeom prst="rect">
            <a:avLst/>
          </a:prstGeom>
          <a:noFill/>
          <a:ln>
            <a:noFill/>
          </a:ln>
        </p:spPr>
      </p:pic>
      <p:pic>
        <p:nvPicPr>
          <p:cNvPr id="74" name="Google Shape;74;p10"/>
          <p:cNvPicPr preferRelativeResize="0"/>
          <p:nvPr/>
        </p:nvPicPr>
        <p:blipFill rotWithShape="1">
          <a:blip r:embed="rId3">
            <a:alphaModFix/>
          </a:blip>
          <a:srcRect b="50819" l="21047" r="61186" t="12500"/>
          <a:stretch/>
        </p:blipFill>
        <p:spPr>
          <a:xfrm>
            <a:off x="6632000" y="1984024"/>
            <a:ext cx="1859087" cy="2095051"/>
          </a:xfrm>
          <a:prstGeom prst="rect">
            <a:avLst/>
          </a:prstGeom>
          <a:noFill/>
          <a:ln>
            <a:noFill/>
          </a:ln>
        </p:spPr>
      </p:pic>
      <p:pic>
        <p:nvPicPr>
          <p:cNvPr id="75" name="Google Shape;75;p10"/>
          <p:cNvPicPr preferRelativeResize="0"/>
          <p:nvPr/>
        </p:nvPicPr>
        <p:blipFill rotWithShape="1">
          <a:blip r:embed="rId3">
            <a:alphaModFix/>
          </a:blip>
          <a:srcRect b="48402" l="60482" r="1169" t="5557"/>
          <a:stretch/>
        </p:blipFill>
        <p:spPr>
          <a:xfrm>
            <a:off x="43826" y="1931099"/>
            <a:ext cx="3375749" cy="2212276"/>
          </a:xfrm>
          <a:prstGeom prst="rect">
            <a:avLst/>
          </a:prstGeom>
          <a:noFill/>
          <a:ln>
            <a:noFill/>
          </a:ln>
        </p:spPr>
      </p:pic>
      <p:sp>
        <p:nvSpPr>
          <p:cNvPr id="76" name="Google Shape;76;p10"/>
          <p:cNvSpPr txBox="1"/>
          <p:nvPr/>
        </p:nvSpPr>
        <p:spPr>
          <a:xfrm>
            <a:off x="3227475" y="4293400"/>
            <a:ext cx="2356800" cy="67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accent4"/>
                </a:solidFill>
                <a:latin typeface="Montserrat"/>
                <a:ea typeface="Montserrat"/>
                <a:cs typeface="Montserrat"/>
                <a:sym typeface="Montserrat"/>
              </a:rPr>
              <a:t>Convert Design to Implementation</a:t>
            </a:r>
            <a:endParaRPr i="1" sz="1600">
              <a:solidFill>
                <a:schemeClr val="accent4"/>
              </a:solidFill>
              <a:latin typeface="Montserrat"/>
              <a:ea typeface="Montserrat"/>
              <a:cs typeface="Montserrat"/>
              <a:sym typeface="Montserrat"/>
            </a:endParaRPr>
          </a:p>
        </p:txBody>
      </p:sp>
      <p:sp>
        <p:nvSpPr>
          <p:cNvPr id="77" name="Google Shape;77;p10"/>
          <p:cNvSpPr txBox="1"/>
          <p:nvPr/>
        </p:nvSpPr>
        <p:spPr>
          <a:xfrm>
            <a:off x="379125" y="4321497"/>
            <a:ext cx="2204400" cy="67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accent4"/>
                </a:solidFill>
                <a:latin typeface="Montserrat"/>
                <a:ea typeface="Montserrat"/>
                <a:cs typeface="Montserrat"/>
                <a:sym typeface="Montserrat"/>
              </a:rPr>
              <a:t>Design Documents</a:t>
            </a:r>
            <a:br>
              <a:rPr b="1" lang="en" sz="1600">
                <a:solidFill>
                  <a:schemeClr val="accent4"/>
                </a:solidFill>
                <a:latin typeface="Montserrat"/>
                <a:ea typeface="Montserrat"/>
                <a:cs typeface="Montserrat"/>
                <a:sym typeface="Montserrat"/>
              </a:rPr>
            </a:br>
            <a:endParaRPr i="1" sz="1600">
              <a:solidFill>
                <a:schemeClr val="accent4"/>
              </a:solidFill>
              <a:latin typeface="Montserrat"/>
              <a:ea typeface="Montserrat"/>
              <a:cs typeface="Montserrat"/>
              <a:sym typeface="Montserrat"/>
            </a:endParaRPr>
          </a:p>
        </p:txBody>
      </p:sp>
      <p:sp>
        <p:nvSpPr>
          <p:cNvPr id="78" name="Google Shape;78;p10"/>
          <p:cNvSpPr txBox="1"/>
          <p:nvPr/>
        </p:nvSpPr>
        <p:spPr>
          <a:xfrm>
            <a:off x="5989125" y="4321497"/>
            <a:ext cx="2871900" cy="67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accent4"/>
                </a:solidFill>
                <a:latin typeface="Montserrat"/>
                <a:ea typeface="Montserrat"/>
                <a:cs typeface="Montserrat"/>
                <a:sym typeface="Montserrat"/>
              </a:rPr>
              <a:t>Operate, keep the lights on</a:t>
            </a:r>
            <a:endParaRPr i="1" sz="1600">
              <a:solidFill>
                <a:schemeClr val="accent4"/>
              </a:solidFill>
              <a:latin typeface="Montserrat"/>
              <a:ea typeface="Montserrat"/>
              <a:cs typeface="Montserrat"/>
              <a:sym typeface="Montserrat"/>
            </a:endParaRPr>
          </a:p>
        </p:txBody>
      </p:sp>
      <p:sp>
        <p:nvSpPr>
          <p:cNvPr id="79" name="Google Shape;79;p10"/>
          <p:cNvSpPr/>
          <p:nvPr/>
        </p:nvSpPr>
        <p:spPr>
          <a:xfrm>
            <a:off x="262175" y="1042975"/>
            <a:ext cx="2356800" cy="650100"/>
          </a:xfrm>
          <a:prstGeom prst="chevron">
            <a:avLst>
              <a:gd fmla="val 3360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Design</a:t>
            </a:r>
            <a:endParaRPr sz="2200">
              <a:latin typeface="Montserrat SemiBold"/>
              <a:ea typeface="Montserrat SemiBold"/>
              <a:cs typeface="Montserrat SemiBold"/>
              <a:sym typeface="Montserrat SemiBold"/>
            </a:endParaRPr>
          </a:p>
        </p:txBody>
      </p:sp>
      <p:sp>
        <p:nvSpPr>
          <p:cNvPr id="80" name="Google Shape;80;p10"/>
          <p:cNvSpPr/>
          <p:nvPr/>
        </p:nvSpPr>
        <p:spPr>
          <a:xfrm>
            <a:off x="3217686" y="1042975"/>
            <a:ext cx="2456400" cy="650100"/>
          </a:xfrm>
          <a:prstGeom prst="chevron">
            <a:avLst>
              <a:gd fmla="val 3360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Build</a:t>
            </a:r>
            <a:endParaRPr sz="2200">
              <a:latin typeface="Montserrat SemiBold"/>
              <a:ea typeface="Montserrat SemiBold"/>
              <a:cs typeface="Montserrat SemiBold"/>
              <a:sym typeface="Montserrat SemiBold"/>
            </a:endParaRPr>
          </a:p>
        </p:txBody>
      </p:sp>
      <p:sp>
        <p:nvSpPr>
          <p:cNvPr id="81" name="Google Shape;81;p10"/>
          <p:cNvSpPr/>
          <p:nvPr/>
        </p:nvSpPr>
        <p:spPr>
          <a:xfrm>
            <a:off x="6381977" y="1042975"/>
            <a:ext cx="2147700" cy="650100"/>
          </a:xfrm>
          <a:prstGeom prst="chevron">
            <a:avLst>
              <a:gd fmla="val 3360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ontserrat SemiBold"/>
                <a:ea typeface="Montserrat SemiBold"/>
                <a:cs typeface="Montserrat SemiBold"/>
                <a:sym typeface="Montserrat SemiBold"/>
              </a:rPr>
              <a:t>Operate</a:t>
            </a:r>
            <a:endParaRPr sz="2200">
              <a:latin typeface="Montserrat SemiBold"/>
              <a:ea typeface="Montserrat SemiBold"/>
              <a:cs typeface="Montserrat SemiBold"/>
              <a:sym typeface="Montserrat SemiBold"/>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1"/>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Design Driven Automation</a:t>
            </a:r>
            <a:endParaRPr sz="3200"/>
          </a:p>
        </p:txBody>
      </p:sp>
      <p:sp>
        <p:nvSpPr>
          <p:cNvPr id="87" name="Google Shape;87;p11"/>
          <p:cNvSpPr txBox="1"/>
          <p:nvPr/>
        </p:nvSpPr>
        <p:spPr>
          <a:xfrm>
            <a:off x="6494925" y="5058625"/>
            <a:ext cx="16203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lt1"/>
                </a:solidFill>
                <a:latin typeface="Montserrat"/>
                <a:ea typeface="Montserrat"/>
                <a:cs typeface="Montserrat"/>
                <a:sym typeface="Montserrat"/>
              </a:rPr>
              <a:t>Physical</a:t>
            </a:r>
            <a:endParaRPr b="1" sz="1600">
              <a:solidFill>
                <a:schemeClr val="lt1"/>
              </a:solidFill>
              <a:latin typeface="Montserrat"/>
              <a:ea typeface="Montserrat"/>
              <a:cs typeface="Montserrat"/>
              <a:sym typeface="Montserrat"/>
            </a:endParaRPr>
          </a:p>
        </p:txBody>
      </p:sp>
      <p:sp>
        <p:nvSpPr>
          <p:cNvPr id="88" name="Google Shape;88;p11"/>
          <p:cNvSpPr/>
          <p:nvPr/>
        </p:nvSpPr>
        <p:spPr>
          <a:xfrm>
            <a:off x="516400" y="38690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Configure</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Configs</a:t>
            </a:r>
            <a:endParaRPr>
              <a:latin typeface="Montserrat"/>
              <a:ea typeface="Montserrat"/>
              <a:cs typeface="Montserrat"/>
              <a:sym typeface="Montserrat"/>
            </a:endParaRPr>
          </a:p>
        </p:txBody>
      </p:sp>
      <p:sp>
        <p:nvSpPr>
          <p:cNvPr id="89" name="Google Shape;89;p11"/>
          <p:cNvSpPr/>
          <p:nvPr/>
        </p:nvSpPr>
        <p:spPr>
          <a:xfrm>
            <a:off x="3271350" y="38690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Validate</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Tests</a:t>
            </a:r>
            <a:endParaRPr>
              <a:latin typeface="Montserrat"/>
              <a:ea typeface="Montserrat"/>
              <a:cs typeface="Montserrat"/>
              <a:sym typeface="Montserrat"/>
            </a:endParaRPr>
          </a:p>
        </p:txBody>
      </p:sp>
      <p:sp>
        <p:nvSpPr>
          <p:cNvPr id="90" name="Google Shape;90;p11"/>
          <p:cNvSpPr/>
          <p:nvPr/>
        </p:nvSpPr>
        <p:spPr>
          <a:xfrm>
            <a:off x="5941425" y="38690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Document</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LLD</a:t>
            </a:r>
            <a:endParaRPr>
              <a:latin typeface="Montserrat"/>
              <a:ea typeface="Montserrat"/>
              <a:cs typeface="Montserrat"/>
              <a:sym typeface="Montserrat"/>
            </a:endParaRPr>
          </a:p>
        </p:txBody>
      </p:sp>
      <p:sp>
        <p:nvSpPr>
          <p:cNvPr id="91" name="Google Shape;91;p11"/>
          <p:cNvSpPr/>
          <p:nvPr/>
        </p:nvSpPr>
        <p:spPr>
          <a:xfrm>
            <a:off x="3228900" y="2450913"/>
            <a:ext cx="2173800" cy="736800"/>
          </a:xfrm>
          <a:prstGeom prst="rect">
            <a:avLst/>
          </a:prstGeom>
          <a:solidFill>
            <a:schemeClr val="accent3"/>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rgbClr val="0C2E3A"/>
                </a:solidFill>
                <a:latin typeface="Montserrat ExtraBold"/>
                <a:ea typeface="Montserrat ExtraBold"/>
                <a:cs typeface="Montserrat ExtraBold"/>
                <a:sym typeface="Montserrat ExtraBold"/>
              </a:rPr>
              <a:t>Implementation</a:t>
            </a:r>
            <a:endParaRPr>
              <a:latin typeface="Montserrat"/>
              <a:ea typeface="Montserrat"/>
              <a:cs typeface="Montserrat"/>
              <a:sym typeface="Montserrat"/>
            </a:endParaRPr>
          </a:p>
        </p:txBody>
      </p:sp>
      <p:sp>
        <p:nvSpPr>
          <p:cNvPr id="92" name="Google Shape;92;p11"/>
          <p:cNvSpPr/>
          <p:nvPr/>
        </p:nvSpPr>
        <p:spPr>
          <a:xfrm>
            <a:off x="4239900" y="1977363"/>
            <a:ext cx="304200" cy="342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93" name="Google Shape;93;p11"/>
          <p:cNvSpPr/>
          <p:nvPr/>
        </p:nvSpPr>
        <p:spPr>
          <a:xfrm rot="3217658">
            <a:off x="2416298" y="3289547"/>
            <a:ext cx="304031" cy="627206"/>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94" name="Google Shape;94;p11"/>
          <p:cNvSpPr/>
          <p:nvPr/>
        </p:nvSpPr>
        <p:spPr>
          <a:xfrm rot="-3239355">
            <a:off x="5996267" y="3289625"/>
            <a:ext cx="304114" cy="627065"/>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95" name="Google Shape;95;p11"/>
          <p:cNvSpPr/>
          <p:nvPr/>
        </p:nvSpPr>
        <p:spPr>
          <a:xfrm>
            <a:off x="4236428" y="3433275"/>
            <a:ext cx="304200" cy="342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96" name="Google Shape;96;p11"/>
          <p:cNvSpPr/>
          <p:nvPr/>
        </p:nvSpPr>
        <p:spPr>
          <a:xfrm>
            <a:off x="3381300" y="2603313"/>
            <a:ext cx="2173800" cy="736800"/>
          </a:xfrm>
          <a:prstGeom prst="rect">
            <a:avLst/>
          </a:prstGeom>
          <a:solidFill>
            <a:schemeClr val="accent3"/>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Instance of a Design</a:t>
            </a:r>
            <a:endParaRPr>
              <a:latin typeface="Montserrat"/>
              <a:ea typeface="Montserrat"/>
              <a:cs typeface="Montserrat"/>
              <a:sym typeface="Montserrat"/>
            </a:endParaRPr>
          </a:p>
        </p:txBody>
      </p:sp>
      <p:sp>
        <p:nvSpPr>
          <p:cNvPr id="97" name="Google Shape;97;p11"/>
          <p:cNvSpPr/>
          <p:nvPr/>
        </p:nvSpPr>
        <p:spPr>
          <a:xfrm>
            <a:off x="668800" y="40214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Configure</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Configs</a:t>
            </a:r>
            <a:endParaRPr>
              <a:latin typeface="Montserrat"/>
              <a:ea typeface="Montserrat"/>
              <a:cs typeface="Montserrat"/>
              <a:sym typeface="Montserrat"/>
            </a:endParaRPr>
          </a:p>
        </p:txBody>
      </p:sp>
      <p:sp>
        <p:nvSpPr>
          <p:cNvPr id="98" name="Google Shape;98;p11"/>
          <p:cNvSpPr/>
          <p:nvPr/>
        </p:nvSpPr>
        <p:spPr>
          <a:xfrm>
            <a:off x="821200" y="41738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Configure</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Configs</a:t>
            </a:r>
            <a:endParaRPr>
              <a:latin typeface="Montserrat"/>
              <a:ea typeface="Montserrat"/>
              <a:cs typeface="Montserrat"/>
              <a:sym typeface="Montserrat"/>
            </a:endParaRPr>
          </a:p>
        </p:txBody>
      </p:sp>
      <p:sp>
        <p:nvSpPr>
          <p:cNvPr id="99" name="Google Shape;99;p11"/>
          <p:cNvSpPr/>
          <p:nvPr/>
        </p:nvSpPr>
        <p:spPr>
          <a:xfrm>
            <a:off x="3423750" y="40214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Validate</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Tests</a:t>
            </a:r>
            <a:endParaRPr>
              <a:latin typeface="Montserrat"/>
              <a:ea typeface="Montserrat"/>
              <a:cs typeface="Montserrat"/>
              <a:sym typeface="Montserrat"/>
            </a:endParaRPr>
          </a:p>
        </p:txBody>
      </p:sp>
      <p:sp>
        <p:nvSpPr>
          <p:cNvPr id="100" name="Google Shape;100;p11"/>
          <p:cNvSpPr/>
          <p:nvPr/>
        </p:nvSpPr>
        <p:spPr>
          <a:xfrm>
            <a:off x="3576150" y="41738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Validate</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Tests</a:t>
            </a:r>
            <a:endParaRPr>
              <a:latin typeface="Montserrat"/>
              <a:ea typeface="Montserrat"/>
              <a:cs typeface="Montserrat"/>
              <a:sym typeface="Montserrat"/>
            </a:endParaRPr>
          </a:p>
        </p:txBody>
      </p:sp>
      <p:sp>
        <p:nvSpPr>
          <p:cNvPr id="101" name="Google Shape;101;p11"/>
          <p:cNvSpPr/>
          <p:nvPr/>
        </p:nvSpPr>
        <p:spPr>
          <a:xfrm>
            <a:off x="6093825" y="40214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Document</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LLD</a:t>
            </a:r>
            <a:endParaRPr>
              <a:latin typeface="Montserrat"/>
              <a:ea typeface="Montserrat"/>
              <a:cs typeface="Montserrat"/>
              <a:sym typeface="Montserrat"/>
            </a:endParaRPr>
          </a:p>
        </p:txBody>
      </p:sp>
      <p:sp>
        <p:nvSpPr>
          <p:cNvPr id="102" name="Google Shape;102;p11"/>
          <p:cNvSpPr/>
          <p:nvPr/>
        </p:nvSpPr>
        <p:spPr>
          <a:xfrm>
            <a:off x="6246225" y="4173850"/>
            <a:ext cx="2173800" cy="736800"/>
          </a:xfrm>
          <a:prstGeom prst="rect">
            <a:avLst/>
          </a:prstGeom>
          <a:solidFill>
            <a:schemeClr val="accent2"/>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Document</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a:ea typeface="Montserrat"/>
                <a:cs typeface="Montserrat"/>
                <a:sym typeface="Montserrat"/>
              </a:rPr>
              <a:t>LLD</a:t>
            </a:r>
            <a:endParaRPr>
              <a:latin typeface="Montserrat"/>
              <a:ea typeface="Montserrat"/>
              <a:cs typeface="Montserrat"/>
              <a:sym typeface="Montserrat"/>
            </a:endParaRPr>
          </a:p>
        </p:txBody>
      </p:sp>
      <p:sp>
        <p:nvSpPr>
          <p:cNvPr id="103" name="Google Shape;103;p11"/>
          <p:cNvSpPr/>
          <p:nvPr/>
        </p:nvSpPr>
        <p:spPr>
          <a:xfrm>
            <a:off x="3305100" y="1153100"/>
            <a:ext cx="2173800" cy="616500"/>
          </a:xfrm>
          <a:prstGeom prst="roundRect">
            <a:avLst>
              <a:gd fmla="val 16667" name="adj"/>
            </a:avLst>
          </a:prstGeom>
          <a:solidFill>
            <a:schemeClr val="accent4"/>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rgbClr val="0C2E3A"/>
                </a:solidFill>
                <a:latin typeface="Montserrat ExtraBold"/>
                <a:ea typeface="Montserrat ExtraBold"/>
                <a:cs typeface="Montserrat ExtraBold"/>
                <a:sym typeface="Montserrat ExtraBold"/>
              </a:rPr>
              <a:t>Design</a:t>
            </a:r>
            <a:endParaRPr>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2"/>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From Design to Implementation</a:t>
            </a:r>
            <a:endParaRPr sz="3200"/>
          </a:p>
        </p:txBody>
      </p:sp>
      <p:sp>
        <p:nvSpPr>
          <p:cNvPr id="109" name="Google Shape;109;p12"/>
          <p:cNvSpPr/>
          <p:nvPr/>
        </p:nvSpPr>
        <p:spPr>
          <a:xfrm>
            <a:off x="2055050" y="1019050"/>
            <a:ext cx="1762800" cy="3443400"/>
          </a:xfrm>
          <a:prstGeom prst="rect">
            <a:avLst/>
          </a:prstGeom>
          <a:noFill/>
          <a:ln cap="flat" cmpd="sng" w="28575">
            <a:solidFill>
              <a:srgbClr val="EEEEE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10" name="Google Shape;110;p12"/>
          <p:cNvSpPr/>
          <p:nvPr/>
        </p:nvSpPr>
        <p:spPr>
          <a:xfrm>
            <a:off x="164400" y="1019050"/>
            <a:ext cx="1762800" cy="3443400"/>
          </a:xfrm>
          <a:prstGeom prst="rect">
            <a:avLst/>
          </a:prstGeom>
          <a:noFill/>
          <a:ln cap="flat" cmpd="sng" w="28575">
            <a:solidFill>
              <a:srgbClr val="EEEEE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11" name="Google Shape;111;p12"/>
          <p:cNvSpPr txBox="1"/>
          <p:nvPr/>
        </p:nvSpPr>
        <p:spPr>
          <a:xfrm>
            <a:off x="3945700" y="1361125"/>
            <a:ext cx="4972200" cy="34434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accent4"/>
              </a:buClr>
              <a:buSzPts val="1900"/>
              <a:buFont typeface="Montserrat"/>
              <a:buChar char="●"/>
            </a:pPr>
            <a:r>
              <a:rPr b="1" lang="en" sz="1900">
                <a:solidFill>
                  <a:schemeClr val="accent4"/>
                </a:solidFill>
                <a:latin typeface="Montserrat"/>
                <a:ea typeface="Montserrat"/>
                <a:cs typeface="Montserrat"/>
                <a:sym typeface="Montserrat"/>
              </a:rPr>
              <a:t>The design is usually implemented in code or with a DSL (Design Builder)</a:t>
            </a:r>
            <a:br>
              <a:rPr b="1" lang="en" sz="1900">
                <a:solidFill>
                  <a:schemeClr val="accent4"/>
                </a:solidFill>
                <a:latin typeface="Montserrat"/>
                <a:ea typeface="Montserrat"/>
                <a:cs typeface="Montserrat"/>
                <a:sym typeface="Montserrat"/>
              </a:rPr>
            </a:br>
            <a:endParaRPr b="1" sz="1900">
              <a:solidFill>
                <a:schemeClr val="accent4"/>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accent4"/>
              </a:buClr>
              <a:buSzPts val="1900"/>
              <a:buFont typeface="Montserrat"/>
              <a:buChar char="●"/>
            </a:pPr>
            <a:r>
              <a:rPr b="1" lang="en" sz="1900">
                <a:solidFill>
                  <a:schemeClr val="accent4"/>
                </a:solidFill>
                <a:latin typeface="Montserrat"/>
                <a:ea typeface="Montserrat"/>
                <a:cs typeface="Montserrat"/>
                <a:sym typeface="Montserrat"/>
              </a:rPr>
              <a:t>Each instance is defined by specific inputs</a:t>
            </a:r>
            <a:endParaRPr b="1" sz="1900">
              <a:solidFill>
                <a:schemeClr val="accent4"/>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1900">
              <a:solidFill>
                <a:schemeClr val="accent4"/>
              </a:solidFill>
              <a:latin typeface="Montserrat"/>
              <a:ea typeface="Montserrat"/>
              <a:cs typeface="Montserrat"/>
              <a:sym typeface="Montserrat"/>
            </a:endParaRPr>
          </a:p>
        </p:txBody>
      </p:sp>
      <p:sp>
        <p:nvSpPr>
          <p:cNvPr id="112" name="Google Shape;112;p12"/>
          <p:cNvSpPr/>
          <p:nvPr/>
        </p:nvSpPr>
        <p:spPr>
          <a:xfrm>
            <a:off x="295888" y="1420188"/>
            <a:ext cx="1525800" cy="7122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Input #1</a:t>
            </a:r>
            <a:endParaRPr sz="1600">
              <a:solidFill>
                <a:srgbClr val="0C2E3A"/>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t/>
            </a:r>
            <a:endParaRPr sz="1600">
              <a:solidFill>
                <a:srgbClr val="0C2E3A"/>
              </a:solidFill>
              <a:latin typeface="Montserrat ExtraBold"/>
              <a:ea typeface="Montserrat ExtraBold"/>
              <a:cs typeface="Montserrat ExtraBold"/>
              <a:sym typeface="Montserrat ExtraBold"/>
            </a:endParaRPr>
          </a:p>
        </p:txBody>
      </p:sp>
      <p:sp>
        <p:nvSpPr>
          <p:cNvPr id="113" name="Google Shape;113;p12"/>
          <p:cNvSpPr/>
          <p:nvPr/>
        </p:nvSpPr>
        <p:spPr>
          <a:xfrm>
            <a:off x="2173489" y="1415751"/>
            <a:ext cx="1525800" cy="7122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Input #2</a:t>
            </a:r>
            <a:endParaRPr sz="1600">
              <a:solidFill>
                <a:srgbClr val="0C2E3A"/>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t/>
            </a:r>
            <a:endParaRPr sz="1600">
              <a:solidFill>
                <a:srgbClr val="0C2E3A"/>
              </a:solidFill>
              <a:latin typeface="Montserrat ExtraBold"/>
              <a:ea typeface="Montserrat ExtraBold"/>
              <a:cs typeface="Montserrat ExtraBold"/>
              <a:sym typeface="Montserrat ExtraBold"/>
            </a:endParaRPr>
          </a:p>
        </p:txBody>
      </p:sp>
      <p:sp>
        <p:nvSpPr>
          <p:cNvPr id="114" name="Google Shape;114;p12"/>
          <p:cNvSpPr/>
          <p:nvPr/>
        </p:nvSpPr>
        <p:spPr>
          <a:xfrm>
            <a:off x="886313" y="2383087"/>
            <a:ext cx="328800" cy="1047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15" name="Google Shape;115;p12"/>
          <p:cNvSpPr/>
          <p:nvPr/>
        </p:nvSpPr>
        <p:spPr>
          <a:xfrm>
            <a:off x="2763913" y="2427244"/>
            <a:ext cx="328800" cy="1047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16" name="Google Shape;116;p12"/>
          <p:cNvSpPr/>
          <p:nvPr/>
        </p:nvSpPr>
        <p:spPr>
          <a:xfrm>
            <a:off x="727938" y="2560775"/>
            <a:ext cx="2566800" cy="572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C2E3A"/>
                </a:solidFill>
                <a:latin typeface="Montserrat SemiBold"/>
                <a:ea typeface="Montserrat SemiBold"/>
                <a:cs typeface="Montserrat SemiBold"/>
                <a:sym typeface="Montserrat SemiBold"/>
              </a:rPr>
              <a:t>Design Builder</a:t>
            </a:r>
            <a:endParaRPr sz="1800">
              <a:solidFill>
                <a:srgbClr val="0C2E3A"/>
              </a:solidFill>
              <a:latin typeface="Montserrat SemiBold"/>
              <a:ea typeface="Montserrat SemiBold"/>
              <a:cs typeface="Montserrat SemiBold"/>
              <a:sym typeface="Montserrat SemiBold"/>
            </a:endParaRPr>
          </a:p>
        </p:txBody>
      </p:sp>
      <p:sp>
        <p:nvSpPr>
          <p:cNvPr id="117" name="Google Shape;117;p12"/>
          <p:cNvSpPr/>
          <p:nvPr/>
        </p:nvSpPr>
        <p:spPr>
          <a:xfrm>
            <a:off x="300850" y="3618925"/>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18" name="Google Shape;118;p12"/>
          <p:cNvSpPr/>
          <p:nvPr/>
        </p:nvSpPr>
        <p:spPr>
          <a:xfrm>
            <a:off x="300850" y="4017339"/>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19" name="Google Shape;119;p12"/>
          <p:cNvSpPr/>
          <p:nvPr/>
        </p:nvSpPr>
        <p:spPr>
          <a:xfrm>
            <a:off x="831700" y="3618925"/>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0" name="Google Shape;120;p12"/>
          <p:cNvSpPr/>
          <p:nvPr/>
        </p:nvSpPr>
        <p:spPr>
          <a:xfrm>
            <a:off x="1362550" y="3618925"/>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1" name="Google Shape;121;p12"/>
          <p:cNvSpPr/>
          <p:nvPr/>
        </p:nvSpPr>
        <p:spPr>
          <a:xfrm>
            <a:off x="831700" y="4017339"/>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2" name="Google Shape;122;p12"/>
          <p:cNvSpPr/>
          <p:nvPr/>
        </p:nvSpPr>
        <p:spPr>
          <a:xfrm>
            <a:off x="1362550" y="4017339"/>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3" name="Google Shape;123;p12"/>
          <p:cNvSpPr/>
          <p:nvPr/>
        </p:nvSpPr>
        <p:spPr>
          <a:xfrm>
            <a:off x="2178450" y="3614489"/>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4" name="Google Shape;124;p12"/>
          <p:cNvSpPr/>
          <p:nvPr/>
        </p:nvSpPr>
        <p:spPr>
          <a:xfrm>
            <a:off x="2178450" y="401290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5" name="Google Shape;125;p12"/>
          <p:cNvSpPr/>
          <p:nvPr/>
        </p:nvSpPr>
        <p:spPr>
          <a:xfrm>
            <a:off x="2709300" y="3614489"/>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6" name="Google Shape;126;p12"/>
          <p:cNvSpPr/>
          <p:nvPr/>
        </p:nvSpPr>
        <p:spPr>
          <a:xfrm>
            <a:off x="3240150" y="3614489"/>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7" name="Google Shape;127;p12"/>
          <p:cNvSpPr/>
          <p:nvPr/>
        </p:nvSpPr>
        <p:spPr>
          <a:xfrm>
            <a:off x="2709300" y="401290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8" name="Google Shape;128;p12"/>
          <p:cNvSpPr/>
          <p:nvPr/>
        </p:nvSpPr>
        <p:spPr>
          <a:xfrm>
            <a:off x="3240150" y="401290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29" name="Google Shape;129;p12"/>
          <p:cNvSpPr txBox="1"/>
          <p:nvPr/>
        </p:nvSpPr>
        <p:spPr>
          <a:xfrm>
            <a:off x="909138" y="4447974"/>
            <a:ext cx="2204400" cy="35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lt1"/>
                </a:solidFill>
                <a:latin typeface="Raleway"/>
                <a:ea typeface="Raleway"/>
                <a:cs typeface="Raleway"/>
                <a:sym typeface="Raleway"/>
              </a:rPr>
              <a:t>Implementations</a:t>
            </a:r>
            <a:endParaRPr i="1" sz="1600">
              <a:solidFill>
                <a:schemeClr val="lt1"/>
              </a:solidFill>
              <a:latin typeface="Raleway"/>
              <a:ea typeface="Raleway"/>
              <a:cs typeface="Raleway"/>
              <a:sym typeface="Raleway"/>
            </a:endParaRPr>
          </a:p>
        </p:txBody>
      </p:sp>
      <p:pic>
        <p:nvPicPr>
          <p:cNvPr id="130" name="Google Shape;130;p12"/>
          <p:cNvPicPr preferRelativeResize="0"/>
          <p:nvPr/>
        </p:nvPicPr>
        <p:blipFill>
          <a:blip r:embed="rId3">
            <a:alphaModFix/>
          </a:blip>
          <a:stretch>
            <a:fillRect/>
          </a:stretch>
        </p:blipFill>
        <p:spPr>
          <a:xfrm>
            <a:off x="1441763" y="3633839"/>
            <a:ext cx="328800" cy="308573"/>
          </a:xfrm>
          <a:prstGeom prst="rect">
            <a:avLst/>
          </a:prstGeom>
          <a:noFill/>
          <a:ln>
            <a:noFill/>
          </a:ln>
        </p:spPr>
      </p:pic>
      <p:pic>
        <p:nvPicPr>
          <p:cNvPr id="131" name="Google Shape;131;p12"/>
          <p:cNvPicPr preferRelativeResize="0"/>
          <p:nvPr/>
        </p:nvPicPr>
        <p:blipFill>
          <a:blip r:embed="rId4">
            <a:alphaModFix/>
          </a:blip>
          <a:stretch>
            <a:fillRect/>
          </a:stretch>
        </p:blipFill>
        <p:spPr>
          <a:xfrm>
            <a:off x="3307813" y="3629564"/>
            <a:ext cx="328800" cy="308250"/>
          </a:xfrm>
          <a:prstGeom prst="rect">
            <a:avLst/>
          </a:prstGeom>
          <a:noFill/>
          <a:ln>
            <a:noFill/>
          </a:ln>
        </p:spPr>
      </p:pic>
      <p:pic>
        <p:nvPicPr>
          <p:cNvPr id="132" name="Google Shape;132;p12"/>
          <p:cNvPicPr preferRelativeResize="0"/>
          <p:nvPr/>
        </p:nvPicPr>
        <p:blipFill>
          <a:blip r:embed="rId5">
            <a:alphaModFix/>
          </a:blip>
          <a:stretch>
            <a:fillRect/>
          </a:stretch>
        </p:blipFill>
        <p:spPr>
          <a:xfrm>
            <a:off x="2277088" y="3651889"/>
            <a:ext cx="257150" cy="267040"/>
          </a:xfrm>
          <a:prstGeom prst="rect">
            <a:avLst/>
          </a:prstGeom>
          <a:noFill/>
          <a:ln>
            <a:noFill/>
          </a:ln>
        </p:spPr>
      </p:pic>
      <p:pic>
        <p:nvPicPr>
          <p:cNvPr id="133" name="Google Shape;133;p12"/>
          <p:cNvPicPr preferRelativeResize="0"/>
          <p:nvPr/>
        </p:nvPicPr>
        <p:blipFill>
          <a:blip r:embed="rId6">
            <a:alphaModFix/>
          </a:blip>
          <a:stretch>
            <a:fillRect/>
          </a:stretch>
        </p:blipFill>
        <p:spPr>
          <a:xfrm>
            <a:off x="404336" y="3656316"/>
            <a:ext cx="257142" cy="261875"/>
          </a:xfrm>
          <a:prstGeom prst="rect">
            <a:avLst/>
          </a:prstGeom>
          <a:noFill/>
          <a:ln>
            <a:noFill/>
          </a:ln>
        </p:spPr>
      </p:pic>
      <p:pic>
        <p:nvPicPr>
          <p:cNvPr id="134" name="Google Shape;134;p12"/>
          <p:cNvPicPr preferRelativeResize="0"/>
          <p:nvPr/>
        </p:nvPicPr>
        <p:blipFill>
          <a:blip r:embed="rId5">
            <a:alphaModFix/>
          </a:blip>
          <a:stretch>
            <a:fillRect/>
          </a:stretch>
        </p:blipFill>
        <p:spPr>
          <a:xfrm>
            <a:off x="2274173" y="4055526"/>
            <a:ext cx="257150" cy="267040"/>
          </a:xfrm>
          <a:prstGeom prst="rect">
            <a:avLst/>
          </a:prstGeom>
          <a:noFill/>
          <a:ln>
            <a:noFill/>
          </a:ln>
        </p:spPr>
      </p:pic>
      <p:pic>
        <p:nvPicPr>
          <p:cNvPr id="135" name="Google Shape;135;p12"/>
          <p:cNvPicPr preferRelativeResize="0"/>
          <p:nvPr/>
        </p:nvPicPr>
        <p:blipFill>
          <a:blip r:embed="rId6">
            <a:alphaModFix/>
          </a:blip>
          <a:stretch>
            <a:fillRect/>
          </a:stretch>
        </p:blipFill>
        <p:spPr>
          <a:xfrm>
            <a:off x="401421" y="4059954"/>
            <a:ext cx="257142" cy="261875"/>
          </a:xfrm>
          <a:prstGeom prst="rect">
            <a:avLst/>
          </a:prstGeom>
          <a:noFill/>
          <a:ln>
            <a:noFill/>
          </a:ln>
        </p:spPr>
      </p:pic>
      <p:pic>
        <p:nvPicPr>
          <p:cNvPr id="136" name="Google Shape;136;p12"/>
          <p:cNvPicPr preferRelativeResize="0"/>
          <p:nvPr/>
        </p:nvPicPr>
        <p:blipFill>
          <a:blip r:embed="rId5">
            <a:alphaModFix/>
          </a:blip>
          <a:stretch>
            <a:fillRect/>
          </a:stretch>
        </p:blipFill>
        <p:spPr>
          <a:xfrm>
            <a:off x="2823270" y="3658821"/>
            <a:ext cx="257150" cy="267040"/>
          </a:xfrm>
          <a:prstGeom prst="rect">
            <a:avLst/>
          </a:prstGeom>
          <a:noFill/>
          <a:ln>
            <a:noFill/>
          </a:ln>
        </p:spPr>
      </p:pic>
      <p:pic>
        <p:nvPicPr>
          <p:cNvPr id="137" name="Google Shape;137;p12"/>
          <p:cNvPicPr preferRelativeResize="0"/>
          <p:nvPr/>
        </p:nvPicPr>
        <p:blipFill>
          <a:blip r:embed="rId6">
            <a:alphaModFix/>
          </a:blip>
          <a:stretch>
            <a:fillRect/>
          </a:stretch>
        </p:blipFill>
        <p:spPr>
          <a:xfrm>
            <a:off x="936643" y="3663249"/>
            <a:ext cx="257142" cy="261875"/>
          </a:xfrm>
          <a:prstGeom prst="rect">
            <a:avLst/>
          </a:prstGeom>
          <a:noFill/>
          <a:ln>
            <a:noFill/>
          </a:ln>
        </p:spPr>
      </p:pic>
      <p:pic>
        <p:nvPicPr>
          <p:cNvPr id="138" name="Google Shape;138;p12"/>
          <p:cNvPicPr preferRelativeResize="0"/>
          <p:nvPr/>
        </p:nvPicPr>
        <p:blipFill>
          <a:blip r:embed="rId5">
            <a:alphaModFix/>
          </a:blip>
          <a:stretch>
            <a:fillRect/>
          </a:stretch>
        </p:blipFill>
        <p:spPr>
          <a:xfrm>
            <a:off x="2820355" y="4062458"/>
            <a:ext cx="257150" cy="267040"/>
          </a:xfrm>
          <a:prstGeom prst="rect">
            <a:avLst/>
          </a:prstGeom>
          <a:noFill/>
          <a:ln>
            <a:noFill/>
          </a:ln>
        </p:spPr>
      </p:pic>
      <p:pic>
        <p:nvPicPr>
          <p:cNvPr id="139" name="Google Shape;139;p12"/>
          <p:cNvPicPr preferRelativeResize="0"/>
          <p:nvPr/>
        </p:nvPicPr>
        <p:blipFill>
          <a:blip r:embed="rId6">
            <a:alphaModFix/>
          </a:blip>
          <a:stretch>
            <a:fillRect/>
          </a:stretch>
        </p:blipFill>
        <p:spPr>
          <a:xfrm>
            <a:off x="933729" y="4066886"/>
            <a:ext cx="257142" cy="261875"/>
          </a:xfrm>
          <a:prstGeom prst="rect">
            <a:avLst/>
          </a:prstGeom>
          <a:noFill/>
          <a:ln>
            <a:noFill/>
          </a:ln>
        </p:spPr>
      </p:pic>
      <p:pic>
        <p:nvPicPr>
          <p:cNvPr id="140" name="Google Shape;140;p12"/>
          <p:cNvPicPr preferRelativeResize="0"/>
          <p:nvPr/>
        </p:nvPicPr>
        <p:blipFill>
          <a:blip r:embed="rId4">
            <a:alphaModFix/>
          </a:blip>
          <a:stretch>
            <a:fillRect/>
          </a:stretch>
        </p:blipFill>
        <p:spPr>
          <a:xfrm>
            <a:off x="3301313" y="4027989"/>
            <a:ext cx="328800" cy="308250"/>
          </a:xfrm>
          <a:prstGeom prst="rect">
            <a:avLst/>
          </a:prstGeom>
          <a:noFill/>
          <a:ln>
            <a:noFill/>
          </a:ln>
        </p:spPr>
      </p:pic>
      <p:sp>
        <p:nvSpPr>
          <p:cNvPr id="141" name="Google Shape;141;p12"/>
          <p:cNvSpPr/>
          <p:nvPr/>
        </p:nvSpPr>
        <p:spPr>
          <a:xfrm>
            <a:off x="496363" y="1810775"/>
            <a:ext cx="180000" cy="1878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42" name="Google Shape;142;p12"/>
          <p:cNvSpPr/>
          <p:nvPr/>
        </p:nvSpPr>
        <p:spPr>
          <a:xfrm rot="2700000">
            <a:off x="838190" y="1825336"/>
            <a:ext cx="146795" cy="158675"/>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43" name="Google Shape;143;p12"/>
          <p:cNvSpPr/>
          <p:nvPr/>
        </p:nvSpPr>
        <p:spPr>
          <a:xfrm>
            <a:off x="1146813" y="1810775"/>
            <a:ext cx="180000" cy="187800"/>
          </a:xfrm>
          <a:prstGeom prst="ellipse">
            <a:avLst/>
          </a:prstGeom>
          <a:solidFill>
            <a:srgbClr val="238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44" name="Google Shape;144;p12"/>
          <p:cNvSpPr/>
          <p:nvPr/>
        </p:nvSpPr>
        <p:spPr>
          <a:xfrm>
            <a:off x="1542063" y="1810775"/>
            <a:ext cx="180000" cy="187800"/>
          </a:xfrm>
          <a:prstGeom prst="ellipse">
            <a:avLst/>
          </a:prstGeom>
          <a:solidFill>
            <a:srgbClr val="FAB00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pic>
        <p:nvPicPr>
          <p:cNvPr id="145" name="Google Shape;145;p12"/>
          <p:cNvPicPr preferRelativeResize="0"/>
          <p:nvPr/>
        </p:nvPicPr>
        <p:blipFill>
          <a:blip r:embed="rId3">
            <a:alphaModFix/>
          </a:blip>
          <a:stretch>
            <a:fillRect/>
          </a:stretch>
        </p:blipFill>
        <p:spPr>
          <a:xfrm>
            <a:off x="1441025" y="4033919"/>
            <a:ext cx="328800" cy="308573"/>
          </a:xfrm>
          <a:prstGeom prst="rect">
            <a:avLst/>
          </a:prstGeom>
          <a:noFill/>
          <a:ln>
            <a:noFill/>
          </a:ln>
        </p:spPr>
      </p:pic>
      <p:sp>
        <p:nvSpPr>
          <p:cNvPr id="146" name="Google Shape;146;p12"/>
          <p:cNvSpPr/>
          <p:nvPr/>
        </p:nvSpPr>
        <p:spPr>
          <a:xfrm>
            <a:off x="2367538" y="1820439"/>
            <a:ext cx="180000" cy="1878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47" name="Google Shape;147;p12"/>
          <p:cNvSpPr/>
          <p:nvPr/>
        </p:nvSpPr>
        <p:spPr>
          <a:xfrm rot="2700000">
            <a:off x="2709365" y="1834999"/>
            <a:ext cx="146795" cy="158675"/>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48" name="Google Shape;148;p12"/>
          <p:cNvSpPr/>
          <p:nvPr/>
        </p:nvSpPr>
        <p:spPr>
          <a:xfrm>
            <a:off x="3017988" y="1820439"/>
            <a:ext cx="180000" cy="187800"/>
          </a:xfrm>
          <a:prstGeom prst="ellipse">
            <a:avLst/>
          </a:prstGeom>
          <a:solidFill>
            <a:srgbClr val="FB52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49" name="Google Shape;149;p12"/>
          <p:cNvSpPr/>
          <p:nvPr/>
        </p:nvSpPr>
        <p:spPr>
          <a:xfrm>
            <a:off x="3325213" y="1820439"/>
            <a:ext cx="180000" cy="187800"/>
          </a:xfrm>
          <a:prstGeom prst="ellipse">
            <a:avLst/>
          </a:prstGeom>
          <a:solidFill>
            <a:srgbClr val="82C9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50" name="Google Shape;150;p12"/>
          <p:cNvSpPr txBox="1"/>
          <p:nvPr/>
        </p:nvSpPr>
        <p:spPr>
          <a:xfrm>
            <a:off x="300850" y="1036725"/>
            <a:ext cx="1525800" cy="35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lt1"/>
                </a:solidFill>
                <a:latin typeface="Raleway"/>
                <a:ea typeface="Raleway"/>
                <a:cs typeface="Raleway"/>
                <a:sym typeface="Raleway"/>
              </a:rPr>
              <a:t>Instance #1</a:t>
            </a:r>
            <a:endParaRPr i="1" sz="1600">
              <a:solidFill>
                <a:schemeClr val="lt1"/>
              </a:solidFill>
              <a:latin typeface="Raleway"/>
              <a:ea typeface="Raleway"/>
              <a:cs typeface="Raleway"/>
              <a:sym typeface="Raleway"/>
            </a:endParaRPr>
          </a:p>
        </p:txBody>
      </p:sp>
      <p:sp>
        <p:nvSpPr>
          <p:cNvPr id="151" name="Google Shape;151;p12"/>
          <p:cNvSpPr txBox="1"/>
          <p:nvPr/>
        </p:nvSpPr>
        <p:spPr>
          <a:xfrm>
            <a:off x="2173550" y="1043171"/>
            <a:ext cx="1525800" cy="35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lt1"/>
                </a:solidFill>
                <a:latin typeface="Raleway"/>
                <a:ea typeface="Raleway"/>
                <a:cs typeface="Raleway"/>
                <a:sym typeface="Raleway"/>
              </a:rPr>
              <a:t>Instance #2</a:t>
            </a:r>
            <a:endParaRPr i="1" sz="1600">
              <a:solidFill>
                <a:schemeClr val="lt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Resources &amp; Examples of </a:t>
            </a:r>
            <a:endParaRPr sz="3200"/>
          </a:p>
          <a:p>
            <a:pPr indent="0" lvl="0" marL="0" rtl="0" algn="l">
              <a:spcBef>
                <a:spcPts val="0"/>
              </a:spcBef>
              <a:spcAft>
                <a:spcPts val="0"/>
              </a:spcAft>
              <a:buNone/>
            </a:pPr>
            <a:r>
              <a:rPr lang="en" sz="3200"/>
              <a:t>Design Driven Automation</a:t>
            </a:r>
            <a:endParaRPr sz="3200"/>
          </a:p>
        </p:txBody>
      </p:sp>
      <p:sp>
        <p:nvSpPr>
          <p:cNvPr id="157" name="Google Shape;157;p13"/>
          <p:cNvSpPr/>
          <p:nvPr/>
        </p:nvSpPr>
        <p:spPr>
          <a:xfrm>
            <a:off x="544475" y="1386563"/>
            <a:ext cx="2427600" cy="3351900"/>
          </a:xfrm>
          <a:prstGeom prst="roundRect">
            <a:avLst>
              <a:gd fmla="val 7909"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58" name="Google Shape;158;p13"/>
          <p:cNvSpPr/>
          <p:nvPr/>
        </p:nvSpPr>
        <p:spPr>
          <a:xfrm>
            <a:off x="3358200" y="1386563"/>
            <a:ext cx="2427600" cy="3351900"/>
          </a:xfrm>
          <a:prstGeom prst="roundRect">
            <a:avLst>
              <a:gd fmla="val 7909"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59" name="Google Shape;159;p13"/>
          <p:cNvSpPr/>
          <p:nvPr/>
        </p:nvSpPr>
        <p:spPr>
          <a:xfrm>
            <a:off x="6171925" y="1386563"/>
            <a:ext cx="2427600" cy="3351900"/>
          </a:xfrm>
          <a:prstGeom prst="roundRect">
            <a:avLst>
              <a:gd fmla="val 7909"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SemiBold"/>
              <a:ea typeface="Montserrat SemiBold"/>
              <a:cs typeface="Montserrat SemiBold"/>
              <a:sym typeface="Montserrat SemiBold"/>
            </a:endParaRPr>
          </a:p>
        </p:txBody>
      </p:sp>
      <p:sp>
        <p:nvSpPr>
          <p:cNvPr id="160" name="Google Shape;160;p13"/>
          <p:cNvSpPr txBox="1"/>
          <p:nvPr/>
        </p:nvSpPr>
        <p:spPr>
          <a:xfrm>
            <a:off x="6494925" y="5058625"/>
            <a:ext cx="16203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lt1"/>
                </a:solidFill>
                <a:latin typeface="Montserrat"/>
                <a:ea typeface="Montserrat"/>
                <a:cs typeface="Montserrat"/>
                <a:sym typeface="Montserrat"/>
              </a:rPr>
              <a:t>Physical</a:t>
            </a:r>
            <a:endParaRPr b="1" sz="1600">
              <a:solidFill>
                <a:schemeClr val="lt1"/>
              </a:solidFill>
              <a:latin typeface="Montserrat"/>
              <a:ea typeface="Montserrat"/>
              <a:cs typeface="Montserrat"/>
              <a:sym typeface="Montserrat"/>
            </a:endParaRPr>
          </a:p>
        </p:txBody>
      </p:sp>
      <p:pic>
        <p:nvPicPr>
          <p:cNvPr id="161" name="Google Shape;161;p13"/>
          <p:cNvPicPr preferRelativeResize="0"/>
          <p:nvPr/>
        </p:nvPicPr>
        <p:blipFill>
          <a:blip r:embed="rId3">
            <a:alphaModFix/>
          </a:blip>
          <a:stretch>
            <a:fillRect/>
          </a:stretch>
        </p:blipFill>
        <p:spPr>
          <a:xfrm>
            <a:off x="6646375" y="1610653"/>
            <a:ext cx="1478700" cy="500900"/>
          </a:xfrm>
          <a:prstGeom prst="rect">
            <a:avLst/>
          </a:prstGeom>
          <a:noFill/>
          <a:ln>
            <a:noFill/>
          </a:ln>
        </p:spPr>
      </p:pic>
      <p:pic>
        <p:nvPicPr>
          <p:cNvPr id="162" name="Google Shape;162;p13"/>
          <p:cNvPicPr preferRelativeResize="0"/>
          <p:nvPr/>
        </p:nvPicPr>
        <p:blipFill>
          <a:blip r:embed="rId4">
            <a:alphaModFix/>
          </a:blip>
          <a:stretch>
            <a:fillRect/>
          </a:stretch>
        </p:blipFill>
        <p:spPr>
          <a:xfrm>
            <a:off x="3556226" y="1702575"/>
            <a:ext cx="2031550" cy="317044"/>
          </a:xfrm>
          <a:prstGeom prst="rect">
            <a:avLst/>
          </a:prstGeom>
          <a:noFill/>
          <a:ln>
            <a:noFill/>
          </a:ln>
        </p:spPr>
      </p:pic>
      <p:sp>
        <p:nvSpPr>
          <p:cNvPr id="163" name="Google Shape;163;p13"/>
          <p:cNvSpPr txBox="1"/>
          <p:nvPr/>
        </p:nvSpPr>
        <p:spPr>
          <a:xfrm>
            <a:off x="544475" y="1588525"/>
            <a:ext cx="24276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rgbClr val="0C2E3A"/>
                </a:solidFill>
                <a:latin typeface="Montserrat ExtraBold"/>
                <a:ea typeface="Montserrat ExtraBold"/>
                <a:cs typeface="Montserrat ExtraBold"/>
                <a:sym typeface="Montserrat ExtraBold"/>
              </a:rPr>
              <a:t>Jeremy </a:t>
            </a:r>
            <a:br>
              <a:rPr lang="en" sz="1600">
                <a:solidFill>
                  <a:srgbClr val="0C2E3A"/>
                </a:solidFill>
                <a:latin typeface="Montserrat ExtraBold"/>
                <a:ea typeface="Montserrat ExtraBold"/>
                <a:cs typeface="Montserrat ExtraBold"/>
                <a:sym typeface="Montserrat ExtraBold"/>
              </a:rPr>
            </a:br>
            <a:r>
              <a:rPr lang="en" sz="1600">
                <a:solidFill>
                  <a:srgbClr val="0C2E3A"/>
                </a:solidFill>
                <a:latin typeface="Montserrat ExtraBold"/>
                <a:ea typeface="Montserrat ExtraBold"/>
                <a:cs typeface="Montserrat ExtraBold"/>
                <a:sym typeface="Montserrat ExtraBold"/>
              </a:rPr>
              <a:t>Schulman</a:t>
            </a:r>
            <a:endParaRPr/>
          </a:p>
        </p:txBody>
      </p:sp>
      <p:sp>
        <p:nvSpPr>
          <p:cNvPr id="164" name="Google Shape;164;p13"/>
          <p:cNvSpPr txBox="1"/>
          <p:nvPr/>
        </p:nvSpPr>
        <p:spPr>
          <a:xfrm>
            <a:off x="600425" y="2363175"/>
            <a:ext cx="2317500" cy="227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Design Driven Network Assurance</a:t>
            </a:r>
            <a:br>
              <a:rPr lang="en" sz="1500">
                <a:solidFill>
                  <a:srgbClr val="0C2E3A"/>
                </a:solidFill>
                <a:latin typeface="Montserrat"/>
                <a:ea typeface="Montserrat"/>
                <a:cs typeface="Montserrat"/>
                <a:sym typeface="Montserrat"/>
              </a:rPr>
            </a:br>
            <a:br>
              <a:rPr lang="en" sz="1500">
                <a:solidFill>
                  <a:srgbClr val="0C2E3A"/>
                </a:solidFill>
                <a:latin typeface="Montserrat"/>
                <a:ea typeface="Montserrat"/>
                <a:cs typeface="Montserrat"/>
                <a:sym typeface="Montserrat"/>
              </a:rPr>
            </a:br>
            <a:r>
              <a:rPr lang="en" sz="1500">
                <a:solidFill>
                  <a:srgbClr val="0C2E3A"/>
                </a:solidFill>
                <a:latin typeface="Montserrat"/>
                <a:ea typeface="Montserrat"/>
                <a:cs typeface="Montserrat"/>
                <a:sym typeface="Montserrat"/>
              </a:rPr>
              <a:t>Implemented at MLB</a:t>
            </a:r>
            <a:r>
              <a:rPr lang="en" sz="1500">
                <a:solidFill>
                  <a:srgbClr val="0C2E3A"/>
                </a:solidFill>
                <a:latin typeface="Montserrat ExtraBold"/>
                <a:ea typeface="Montserrat ExtraBold"/>
                <a:cs typeface="Montserrat ExtraBold"/>
                <a:sym typeface="Montserrat ExtraBold"/>
              </a:rPr>
              <a:t> </a:t>
            </a:r>
            <a:br>
              <a:rPr lang="en" sz="1500">
                <a:solidFill>
                  <a:srgbClr val="0C2E3A"/>
                </a:solidFill>
                <a:latin typeface="Montserrat ExtraBold"/>
                <a:ea typeface="Montserrat ExtraBold"/>
                <a:cs typeface="Montserrat ExtraBold"/>
                <a:sym typeface="Montserrat ExtraBold"/>
              </a:rPr>
            </a:br>
            <a:br>
              <a:rPr lang="en" sz="1500">
                <a:solidFill>
                  <a:srgbClr val="0C2E3A"/>
                </a:solidFill>
                <a:latin typeface="Montserrat ExtraBold"/>
                <a:ea typeface="Montserrat ExtraBold"/>
                <a:cs typeface="Montserrat ExtraBold"/>
                <a:sym typeface="Montserrat ExtraBold"/>
              </a:rPr>
            </a:br>
            <a:r>
              <a:rPr lang="en" sz="1500" u="sng">
                <a:solidFill>
                  <a:srgbClr val="0C2E3A"/>
                </a:solidFill>
                <a:latin typeface="Montserrat"/>
                <a:ea typeface="Montserrat"/>
                <a:cs typeface="Montserrat"/>
                <a:sym typeface="Montserrat"/>
              </a:rPr>
              <a:t>Presentations</a:t>
            </a:r>
            <a:endParaRPr sz="1500" u="sng">
              <a:solidFill>
                <a:srgbClr val="0C2E3A"/>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Autocon0</a:t>
            </a:r>
            <a:endParaRPr sz="1500">
              <a:solidFill>
                <a:srgbClr val="0C2E3A"/>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NANOG88</a:t>
            </a:r>
            <a:endParaRPr sz="1500">
              <a:solidFill>
                <a:srgbClr val="0C2E3A"/>
              </a:solidFill>
              <a:latin typeface="Montserrat"/>
              <a:ea typeface="Montserrat"/>
              <a:cs typeface="Montserrat"/>
              <a:sym typeface="Montserrat"/>
            </a:endParaRPr>
          </a:p>
        </p:txBody>
      </p:sp>
      <p:sp>
        <p:nvSpPr>
          <p:cNvPr id="165" name="Google Shape;165;p13"/>
          <p:cNvSpPr txBox="1"/>
          <p:nvPr/>
        </p:nvSpPr>
        <p:spPr>
          <a:xfrm>
            <a:off x="3386175" y="2495075"/>
            <a:ext cx="2317500"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AVD : Arista Validated Design</a:t>
            </a:r>
            <a:endParaRPr sz="1500">
              <a:solidFill>
                <a:srgbClr val="0C2E3A"/>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br>
              <a:rPr lang="en" sz="1500">
                <a:solidFill>
                  <a:srgbClr val="0C2E3A"/>
                </a:solidFill>
                <a:latin typeface="Montserrat ExtraBold"/>
                <a:ea typeface="Montserrat ExtraBold"/>
                <a:cs typeface="Montserrat ExtraBold"/>
                <a:sym typeface="Montserrat ExtraBold"/>
              </a:rPr>
            </a:br>
            <a:r>
              <a:rPr lang="en" sz="1500">
                <a:solidFill>
                  <a:srgbClr val="0C2E3A"/>
                </a:solidFill>
                <a:latin typeface="Montserrat"/>
                <a:ea typeface="Montserrat"/>
                <a:cs typeface="Montserrat"/>
                <a:sym typeface="Montserrat"/>
              </a:rPr>
              <a:t>Infrastructure as Code</a:t>
            </a:r>
            <a:endParaRPr sz="1500">
              <a:solidFill>
                <a:srgbClr val="0C2E3A"/>
              </a:solidFill>
              <a:latin typeface="Montserrat"/>
              <a:ea typeface="Montserrat"/>
              <a:cs typeface="Montserrat"/>
              <a:sym typeface="Montserrat"/>
            </a:endParaRPr>
          </a:p>
        </p:txBody>
      </p:sp>
      <p:sp>
        <p:nvSpPr>
          <p:cNvPr id="166" name="Google Shape;166;p13"/>
          <p:cNvSpPr txBox="1"/>
          <p:nvPr/>
        </p:nvSpPr>
        <p:spPr>
          <a:xfrm>
            <a:off x="3629100" y="4018650"/>
            <a:ext cx="188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https://avd.sh/</a:t>
            </a:r>
            <a:endParaRPr>
              <a:latin typeface="Montserrat"/>
              <a:ea typeface="Montserrat"/>
              <a:cs typeface="Montserrat"/>
              <a:sym typeface="Montserrat"/>
            </a:endParaRPr>
          </a:p>
        </p:txBody>
      </p:sp>
      <p:sp>
        <p:nvSpPr>
          <p:cNvPr id="167" name="Google Shape;167;p13"/>
          <p:cNvSpPr txBox="1"/>
          <p:nvPr/>
        </p:nvSpPr>
        <p:spPr>
          <a:xfrm>
            <a:off x="6226075" y="2495075"/>
            <a:ext cx="23175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MALT : Multi Abstraction Layer Topology</a:t>
            </a:r>
            <a:endParaRPr sz="1500">
              <a:solidFill>
                <a:srgbClr val="0C2E3A"/>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t/>
            </a:r>
            <a:endParaRPr sz="1500">
              <a:solidFill>
                <a:srgbClr val="0C2E3A"/>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t/>
            </a:r>
            <a:endParaRPr sz="1500">
              <a:solidFill>
                <a:srgbClr val="0C2E3A"/>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rPr lang="en" sz="1500" u="sng">
                <a:solidFill>
                  <a:srgbClr val="0C2E3A"/>
                </a:solidFill>
                <a:latin typeface="Montserrat"/>
                <a:ea typeface="Montserrat"/>
                <a:cs typeface="Montserrat"/>
                <a:sym typeface="Montserrat"/>
              </a:rPr>
              <a:t>Paper &amp; Presentations</a:t>
            </a:r>
            <a:endParaRPr sz="1500" u="sng">
              <a:solidFill>
                <a:srgbClr val="0C2E3A"/>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NSDI 2020</a:t>
            </a:r>
            <a:endParaRPr sz="1500">
              <a:solidFill>
                <a:srgbClr val="0C2E3A"/>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rgbClr val="0C2E3A"/>
                </a:solidFill>
                <a:latin typeface="Montserrat"/>
                <a:ea typeface="Montserrat"/>
                <a:cs typeface="Montserrat"/>
                <a:sym typeface="Montserrat"/>
              </a:rPr>
              <a:t>NANOG80</a:t>
            </a:r>
            <a:endParaRPr sz="1500">
              <a:solidFill>
                <a:srgbClr val="0C2E3A"/>
              </a:solidFill>
              <a:latin typeface="Montserrat ExtraBold"/>
              <a:ea typeface="Montserrat ExtraBold"/>
              <a:cs typeface="Montserrat ExtraBold"/>
              <a:sym typeface="Montserrat ExtraBold"/>
            </a:endParaRPr>
          </a:p>
          <a:p>
            <a:pPr indent="0" lvl="0" marL="0" rtl="0" algn="l">
              <a:lnSpc>
                <a:spcPct val="115000"/>
              </a:lnSpc>
              <a:spcBef>
                <a:spcPts val="0"/>
              </a:spcBef>
              <a:spcAft>
                <a:spcPts val="0"/>
              </a:spcAft>
              <a:buNone/>
            </a:pPr>
            <a:r>
              <a:t/>
            </a:r>
            <a:endParaRPr sz="1500">
              <a:solidFill>
                <a:srgbClr val="0C2E3A"/>
              </a:solidFill>
              <a:latin typeface="Montserrat ExtraBold"/>
              <a:ea typeface="Montserrat ExtraBold"/>
              <a:cs typeface="Montserrat ExtraBold"/>
              <a:sym typeface="Montserra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type="title"/>
          </p:nvPr>
        </p:nvSpPr>
        <p:spPr>
          <a:xfrm>
            <a:off x="311700" y="186525"/>
            <a:ext cx="8350800" cy="8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Common Challenges</a:t>
            </a:r>
            <a:endParaRPr sz="3200"/>
          </a:p>
        </p:txBody>
      </p:sp>
      <p:sp>
        <p:nvSpPr>
          <p:cNvPr id="173" name="Google Shape;173;p14"/>
          <p:cNvSpPr txBox="1"/>
          <p:nvPr/>
        </p:nvSpPr>
        <p:spPr>
          <a:xfrm>
            <a:off x="6494925" y="5058625"/>
            <a:ext cx="16203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lt1"/>
                </a:solidFill>
                <a:latin typeface="Montserrat"/>
                <a:ea typeface="Montserrat"/>
                <a:cs typeface="Montserrat"/>
                <a:sym typeface="Montserrat"/>
              </a:rPr>
              <a:t>Physical</a:t>
            </a:r>
            <a:endParaRPr b="1" sz="1600">
              <a:solidFill>
                <a:schemeClr val="lt1"/>
              </a:solidFill>
              <a:latin typeface="Montserrat"/>
              <a:ea typeface="Montserrat"/>
              <a:cs typeface="Montserrat"/>
              <a:sym typeface="Montserrat"/>
            </a:endParaRPr>
          </a:p>
        </p:txBody>
      </p:sp>
      <p:sp>
        <p:nvSpPr>
          <p:cNvPr id="174" name="Google Shape;174;p14"/>
          <p:cNvSpPr txBox="1"/>
          <p:nvPr/>
        </p:nvSpPr>
        <p:spPr>
          <a:xfrm>
            <a:off x="3922200" y="1361125"/>
            <a:ext cx="4995600" cy="3443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4"/>
              </a:buClr>
              <a:buSzPts val="2000"/>
              <a:buFont typeface="Montserrat"/>
              <a:buChar char="●"/>
            </a:pPr>
            <a:r>
              <a:rPr b="1" lang="en" sz="2000">
                <a:solidFill>
                  <a:schemeClr val="accent4"/>
                </a:solidFill>
                <a:latin typeface="Montserrat"/>
                <a:ea typeface="Montserrat"/>
                <a:cs typeface="Montserrat"/>
                <a:sym typeface="Montserrat"/>
              </a:rPr>
              <a:t>How to update the implementations when a design evolve ?</a:t>
            </a:r>
            <a:br>
              <a:rPr b="1" lang="en" sz="2000">
                <a:solidFill>
                  <a:schemeClr val="accent4"/>
                </a:solidFill>
                <a:latin typeface="Montserrat"/>
                <a:ea typeface="Montserrat"/>
                <a:cs typeface="Montserrat"/>
                <a:sym typeface="Montserrat"/>
              </a:rPr>
            </a:br>
            <a:endParaRPr b="1" sz="2000">
              <a:solidFill>
                <a:schemeClr val="accent4"/>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accent4"/>
              </a:buClr>
              <a:buSzPts val="2000"/>
              <a:buFont typeface="Montserrat"/>
              <a:buChar char="●"/>
            </a:pPr>
            <a:r>
              <a:rPr b="1" lang="en" sz="2000">
                <a:solidFill>
                  <a:schemeClr val="accent4"/>
                </a:solidFill>
                <a:latin typeface="Montserrat"/>
                <a:ea typeface="Montserrat"/>
                <a:cs typeface="Montserrat"/>
                <a:sym typeface="Montserrat"/>
              </a:rPr>
              <a:t>How to identify Drift from the Design ?</a:t>
            </a:r>
            <a:br>
              <a:rPr b="1" lang="en" sz="2000">
                <a:solidFill>
                  <a:schemeClr val="accent4"/>
                </a:solidFill>
                <a:latin typeface="Montserrat"/>
                <a:ea typeface="Montserrat"/>
                <a:cs typeface="Montserrat"/>
                <a:sym typeface="Montserrat"/>
              </a:rPr>
            </a:br>
            <a:endParaRPr b="1" sz="2000">
              <a:solidFill>
                <a:schemeClr val="accent4"/>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accent4"/>
              </a:buClr>
              <a:buSzPts val="2000"/>
              <a:buFont typeface="Montserrat"/>
              <a:buChar char="●"/>
            </a:pPr>
            <a:r>
              <a:rPr b="1" lang="en" sz="2000">
                <a:solidFill>
                  <a:schemeClr val="accent4"/>
                </a:solidFill>
                <a:latin typeface="Montserrat"/>
                <a:ea typeface="Montserrat"/>
                <a:cs typeface="Montserrat"/>
                <a:sym typeface="Montserrat"/>
              </a:rPr>
              <a:t>How to store the information about each implementation ?</a:t>
            </a:r>
            <a:endParaRPr b="1" sz="2000">
              <a:solidFill>
                <a:schemeClr val="accent4"/>
              </a:solidFill>
              <a:latin typeface="Montserrat"/>
              <a:ea typeface="Montserrat"/>
              <a:cs typeface="Montserrat"/>
              <a:sym typeface="Montserrat"/>
            </a:endParaRPr>
          </a:p>
        </p:txBody>
      </p:sp>
      <p:sp>
        <p:nvSpPr>
          <p:cNvPr id="175" name="Google Shape;175;p14"/>
          <p:cNvSpPr/>
          <p:nvPr/>
        </p:nvSpPr>
        <p:spPr>
          <a:xfrm>
            <a:off x="329125" y="379300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76" name="Google Shape;176;p14"/>
          <p:cNvSpPr/>
          <p:nvPr/>
        </p:nvSpPr>
        <p:spPr>
          <a:xfrm>
            <a:off x="329125" y="41914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77" name="Google Shape;177;p14"/>
          <p:cNvSpPr/>
          <p:nvPr/>
        </p:nvSpPr>
        <p:spPr>
          <a:xfrm>
            <a:off x="859975" y="379300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78" name="Google Shape;178;p14"/>
          <p:cNvSpPr/>
          <p:nvPr/>
        </p:nvSpPr>
        <p:spPr>
          <a:xfrm>
            <a:off x="1390825" y="3793000"/>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79" name="Google Shape;179;p14"/>
          <p:cNvSpPr/>
          <p:nvPr/>
        </p:nvSpPr>
        <p:spPr>
          <a:xfrm>
            <a:off x="859975" y="41914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0" name="Google Shape;180;p14"/>
          <p:cNvSpPr/>
          <p:nvPr/>
        </p:nvSpPr>
        <p:spPr>
          <a:xfrm>
            <a:off x="1390825" y="41914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1" name="Google Shape;181;p14"/>
          <p:cNvSpPr/>
          <p:nvPr/>
        </p:nvSpPr>
        <p:spPr>
          <a:xfrm>
            <a:off x="2206725" y="37885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2" name="Google Shape;182;p14"/>
          <p:cNvSpPr/>
          <p:nvPr/>
        </p:nvSpPr>
        <p:spPr>
          <a:xfrm>
            <a:off x="2206725" y="418697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3" name="Google Shape;183;p14"/>
          <p:cNvSpPr/>
          <p:nvPr/>
        </p:nvSpPr>
        <p:spPr>
          <a:xfrm>
            <a:off x="2737575" y="37885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4" name="Google Shape;184;p14"/>
          <p:cNvSpPr/>
          <p:nvPr/>
        </p:nvSpPr>
        <p:spPr>
          <a:xfrm>
            <a:off x="3268425" y="378856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5" name="Google Shape;185;p14"/>
          <p:cNvSpPr/>
          <p:nvPr/>
        </p:nvSpPr>
        <p:spPr>
          <a:xfrm>
            <a:off x="2737575" y="418697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186" name="Google Shape;186;p14"/>
          <p:cNvSpPr/>
          <p:nvPr/>
        </p:nvSpPr>
        <p:spPr>
          <a:xfrm>
            <a:off x="3268425" y="418697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187" name="Google Shape;187;p14"/>
          <p:cNvPicPr preferRelativeResize="0"/>
          <p:nvPr/>
        </p:nvPicPr>
        <p:blipFill>
          <a:blip r:embed="rId3">
            <a:alphaModFix/>
          </a:blip>
          <a:stretch>
            <a:fillRect/>
          </a:stretch>
        </p:blipFill>
        <p:spPr>
          <a:xfrm>
            <a:off x="1470038" y="3807914"/>
            <a:ext cx="328800" cy="308573"/>
          </a:xfrm>
          <a:prstGeom prst="rect">
            <a:avLst/>
          </a:prstGeom>
          <a:noFill/>
          <a:ln>
            <a:noFill/>
          </a:ln>
        </p:spPr>
      </p:pic>
      <p:pic>
        <p:nvPicPr>
          <p:cNvPr id="188" name="Google Shape;188;p14"/>
          <p:cNvPicPr preferRelativeResize="0"/>
          <p:nvPr/>
        </p:nvPicPr>
        <p:blipFill>
          <a:blip r:embed="rId4">
            <a:alphaModFix/>
          </a:blip>
          <a:stretch>
            <a:fillRect/>
          </a:stretch>
        </p:blipFill>
        <p:spPr>
          <a:xfrm>
            <a:off x="3336088" y="3803639"/>
            <a:ext cx="328800" cy="308250"/>
          </a:xfrm>
          <a:prstGeom prst="rect">
            <a:avLst/>
          </a:prstGeom>
          <a:noFill/>
          <a:ln>
            <a:noFill/>
          </a:ln>
        </p:spPr>
      </p:pic>
      <p:pic>
        <p:nvPicPr>
          <p:cNvPr id="189" name="Google Shape;189;p14"/>
          <p:cNvPicPr preferRelativeResize="0"/>
          <p:nvPr/>
        </p:nvPicPr>
        <p:blipFill>
          <a:blip r:embed="rId5">
            <a:alphaModFix/>
          </a:blip>
          <a:stretch>
            <a:fillRect/>
          </a:stretch>
        </p:blipFill>
        <p:spPr>
          <a:xfrm>
            <a:off x="2305363" y="3825964"/>
            <a:ext cx="257150" cy="267040"/>
          </a:xfrm>
          <a:prstGeom prst="rect">
            <a:avLst/>
          </a:prstGeom>
          <a:noFill/>
          <a:ln>
            <a:noFill/>
          </a:ln>
        </p:spPr>
      </p:pic>
      <p:pic>
        <p:nvPicPr>
          <p:cNvPr id="190" name="Google Shape;190;p14"/>
          <p:cNvPicPr preferRelativeResize="0"/>
          <p:nvPr/>
        </p:nvPicPr>
        <p:blipFill>
          <a:blip r:embed="rId6">
            <a:alphaModFix/>
          </a:blip>
          <a:stretch>
            <a:fillRect/>
          </a:stretch>
        </p:blipFill>
        <p:spPr>
          <a:xfrm>
            <a:off x="432611" y="3830391"/>
            <a:ext cx="257142" cy="261875"/>
          </a:xfrm>
          <a:prstGeom prst="rect">
            <a:avLst/>
          </a:prstGeom>
          <a:noFill/>
          <a:ln>
            <a:noFill/>
          </a:ln>
        </p:spPr>
      </p:pic>
      <p:pic>
        <p:nvPicPr>
          <p:cNvPr id="191" name="Google Shape;191;p14"/>
          <p:cNvPicPr preferRelativeResize="0"/>
          <p:nvPr/>
        </p:nvPicPr>
        <p:blipFill>
          <a:blip r:embed="rId5">
            <a:alphaModFix/>
          </a:blip>
          <a:stretch>
            <a:fillRect/>
          </a:stretch>
        </p:blipFill>
        <p:spPr>
          <a:xfrm>
            <a:off x="2302448" y="4229601"/>
            <a:ext cx="257150" cy="267040"/>
          </a:xfrm>
          <a:prstGeom prst="rect">
            <a:avLst/>
          </a:prstGeom>
          <a:noFill/>
          <a:ln>
            <a:noFill/>
          </a:ln>
        </p:spPr>
      </p:pic>
      <p:pic>
        <p:nvPicPr>
          <p:cNvPr id="192" name="Google Shape;192;p14"/>
          <p:cNvPicPr preferRelativeResize="0"/>
          <p:nvPr/>
        </p:nvPicPr>
        <p:blipFill>
          <a:blip r:embed="rId6">
            <a:alphaModFix/>
          </a:blip>
          <a:stretch>
            <a:fillRect/>
          </a:stretch>
        </p:blipFill>
        <p:spPr>
          <a:xfrm>
            <a:off x="429696" y="4234029"/>
            <a:ext cx="257142" cy="261875"/>
          </a:xfrm>
          <a:prstGeom prst="rect">
            <a:avLst/>
          </a:prstGeom>
          <a:noFill/>
          <a:ln>
            <a:noFill/>
          </a:ln>
        </p:spPr>
      </p:pic>
      <p:pic>
        <p:nvPicPr>
          <p:cNvPr id="193" name="Google Shape;193;p14"/>
          <p:cNvPicPr preferRelativeResize="0"/>
          <p:nvPr/>
        </p:nvPicPr>
        <p:blipFill>
          <a:blip r:embed="rId5">
            <a:alphaModFix/>
          </a:blip>
          <a:stretch>
            <a:fillRect/>
          </a:stretch>
        </p:blipFill>
        <p:spPr>
          <a:xfrm>
            <a:off x="2851545" y="3832896"/>
            <a:ext cx="257150" cy="267040"/>
          </a:xfrm>
          <a:prstGeom prst="rect">
            <a:avLst/>
          </a:prstGeom>
          <a:noFill/>
          <a:ln>
            <a:noFill/>
          </a:ln>
        </p:spPr>
      </p:pic>
      <p:pic>
        <p:nvPicPr>
          <p:cNvPr id="194" name="Google Shape;194;p14"/>
          <p:cNvPicPr preferRelativeResize="0"/>
          <p:nvPr/>
        </p:nvPicPr>
        <p:blipFill>
          <a:blip r:embed="rId6">
            <a:alphaModFix/>
          </a:blip>
          <a:stretch>
            <a:fillRect/>
          </a:stretch>
        </p:blipFill>
        <p:spPr>
          <a:xfrm>
            <a:off x="964918" y="3837324"/>
            <a:ext cx="257142" cy="261875"/>
          </a:xfrm>
          <a:prstGeom prst="rect">
            <a:avLst/>
          </a:prstGeom>
          <a:noFill/>
          <a:ln>
            <a:noFill/>
          </a:ln>
        </p:spPr>
      </p:pic>
      <p:pic>
        <p:nvPicPr>
          <p:cNvPr id="195" name="Google Shape;195;p14"/>
          <p:cNvPicPr preferRelativeResize="0"/>
          <p:nvPr/>
        </p:nvPicPr>
        <p:blipFill>
          <a:blip r:embed="rId5">
            <a:alphaModFix/>
          </a:blip>
          <a:stretch>
            <a:fillRect/>
          </a:stretch>
        </p:blipFill>
        <p:spPr>
          <a:xfrm>
            <a:off x="2848630" y="4236533"/>
            <a:ext cx="257150" cy="267040"/>
          </a:xfrm>
          <a:prstGeom prst="rect">
            <a:avLst/>
          </a:prstGeom>
          <a:noFill/>
          <a:ln>
            <a:noFill/>
          </a:ln>
        </p:spPr>
      </p:pic>
      <p:pic>
        <p:nvPicPr>
          <p:cNvPr id="196" name="Google Shape;196;p14"/>
          <p:cNvPicPr preferRelativeResize="0"/>
          <p:nvPr/>
        </p:nvPicPr>
        <p:blipFill>
          <a:blip r:embed="rId6">
            <a:alphaModFix/>
          </a:blip>
          <a:stretch>
            <a:fillRect/>
          </a:stretch>
        </p:blipFill>
        <p:spPr>
          <a:xfrm>
            <a:off x="962004" y="4240961"/>
            <a:ext cx="257142" cy="261875"/>
          </a:xfrm>
          <a:prstGeom prst="rect">
            <a:avLst/>
          </a:prstGeom>
          <a:noFill/>
          <a:ln>
            <a:noFill/>
          </a:ln>
        </p:spPr>
      </p:pic>
      <p:pic>
        <p:nvPicPr>
          <p:cNvPr id="197" name="Google Shape;197;p14"/>
          <p:cNvPicPr preferRelativeResize="0"/>
          <p:nvPr/>
        </p:nvPicPr>
        <p:blipFill>
          <a:blip r:embed="rId4">
            <a:alphaModFix/>
          </a:blip>
          <a:stretch>
            <a:fillRect/>
          </a:stretch>
        </p:blipFill>
        <p:spPr>
          <a:xfrm>
            <a:off x="3329588" y="4202064"/>
            <a:ext cx="328800" cy="308250"/>
          </a:xfrm>
          <a:prstGeom prst="rect">
            <a:avLst/>
          </a:prstGeom>
          <a:noFill/>
          <a:ln>
            <a:noFill/>
          </a:ln>
        </p:spPr>
      </p:pic>
      <p:pic>
        <p:nvPicPr>
          <p:cNvPr id="198" name="Google Shape;198;p14"/>
          <p:cNvPicPr preferRelativeResize="0"/>
          <p:nvPr/>
        </p:nvPicPr>
        <p:blipFill>
          <a:blip r:embed="rId3">
            <a:alphaModFix/>
          </a:blip>
          <a:stretch>
            <a:fillRect/>
          </a:stretch>
        </p:blipFill>
        <p:spPr>
          <a:xfrm>
            <a:off x="1469300" y="4207994"/>
            <a:ext cx="328800" cy="308573"/>
          </a:xfrm>
          <a:prstGeom prst="rect">
            <a:avLst/>
          </a:prstGeom>
          <a:noFill/>
          <a:ln>
            <a:noFill/>
          </a:ln>
        </p:spPr>
      </p:pic>
      <p:sp>
        <p:nvSpPr>
          <p:cNvPr id="199" name="Google Shape;199;p14"/>
          <p:cNvSpPr/>
          <p:nvPr/>
        </p:nvSpPr>
        <p:spPr>
          <a:xfrm>
            <a:off x="2205238" y="267391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00" name="Google Shape;200;p14"/>
          <p:cNvSpPr/>
          <p:nvPr/>
        </p:nvSpPr>
        <p:spPr>
          <a:xfrm>
            <a:off x="2205238" y="3072326"/>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01" name="Google Shape;201;p14"/>
          <p:cNvSpPr/>
          <p:nvPr/>
        </p:nvSpPr>
        <p:spPr>
          <a:xfrm>
            <a:off x="2736088" y="267391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02" name="Google Shape;202;p14"/>
          <p:cNvSpPr/>
          <p:nvPr/>
        </p:nvSpPr>
        <p:spPr>
          <a:xfrm>
            <a:off x="3266938" y="267391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03" name="Google Shape;203;p14"/>
          <p:cNvSpPr/>
          <p:nvPr/>
        </p:nvSpPr>
        <p:spPr>
          <a:xfrm>
            <a:off x="2736088" y="3072326"/>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04" name="Google Shape;204;p14"/>
          <p:cNvSpPr/>
          <p:nvPr/>
        </p:nvSpPr>
        <p:spPr>
          <a:xfrm>
            <a:off x="3266938" y="3072326"/>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205" name="Google Shape;205;p14"/>
          <p:cNvPicPr preferRelativeResize="0"/>
          <p:nvPr/>
        </p:nvPicPr>
        <p:blipFill>
          <a:blip r:embed="rId6">
            <a:alphaModFix/>
          </a:blip>
          <a:stretch>
            <a:fillRect/>
          </a:stretch>
        </p:blipFill>
        <p:spPr>
          <a:xfrm>
            <a:off x="2308723" y="2711304"/>
            <a:ext cx="257142" cy="261875"/>
          </a:xfrm>
          <a:prstGeom prst="rect">
            <a:avLst/>
          </a:prstGeom>
          <a:noFill/>
          <a:ln>
            <a:noFill/>
          </a:ln>
        </p:spPr>
      </p:pic>
      <p:pic>
        <p:nvPicPr>
          <p:cNvPr id="206" name="Google Shape;206;p14"/>
          <p:cNvPicPr preferRelativeResize="0"/>
          <p:nvPr/>
        </p:nvPicPr>
        <p:blipFill>
          <a:blip r:embed="rId6">
            <a:alphaModFix/>
          </a:blip>
          <a:stretch>
            <a:fillRect/>
          </a:stretch>
        </p:blipFill>
        <p:spPr>
          <a:xfrm>
            <a:off x="2305809" y="3114941"/>
            <a:ext cx="257142" cy="261875"/>
          </a:xfrm>
          <a:prstGeom prst="rect">
            <a:avLst/>
          </a:prstGeom>
          <a:noFill/>
          <a:ln>
            <a:noFill/>
          </a:ln>
        </p:spPr>
      </p:pic>
      <p:pic>
        <p:nvPicPr>
          <p:cNvPr id="207" name="Google Shape;207;p14"/>
          <p:cNvPicPr preferRelativeResize="0"/>
          <p:nvPr/>
        </p:nvPicPr>
        <p:blipFill>
          <a:blip r:embed="rId6">
            <a:alphaModFix/>
          </a:blip>
          <a:stretch>
            <a:fillRect/>
          </a:stretch>
        </p:blipFill>
        <p:spPr>
          <a:xfrm>
            <a:off x="2838116" y="3121874"/>
            <a:ext cx="257142" cy="261875"/>
          </a:xfrm>
          <a:prstGeom prst="rect">
            <a:avLst/>
          </a:prstGeom>
          <a:noFill/>
          <a:ln>
            <a:noFill/>
          </a:ln>
        </p:spPr>
      </p:pic>
      <p:pic>
        <p:nvPicPr>
          <p:cNvPr id="208" name="Google Shape;208;p14"/>
          <p:cNvPicPr preferRelativeResize="0"/>
          <p:nvPr/>
        </p:nvPicPr>
        <p:blipFill>
          <a:blip r:embed="rId3">
            <a:alphaModFix/>
          </a:blip>
          <a:stretch>
            <a:fillRect/>
          </a:stretch>
        </p:blipFill>
        <p:spPr>
          <a:xfrm>
            <a:off x="3345413" y="3088907"/>
            <a:ext cx="328800" cy="308573"/>
          </a:xfrm>
          <a:prstGeom prst="rect">
            <a:avLst/>
          </a:prstGeom>
          <a:noFill/>
          <a:ln>
            <a:noFill/>
          </a:ln>
        </p:spPr>
      </p:pic>
      <p:sp>
        <p:nvSpPr>
          <p:cNvPr id="209" name="Google Shape;209;p14"/>
          <p:cNvSpPr/>
          <p:nvPr/>
        </p:nvSpPr>
        <p:spPr>
          <a:xfrm>
            <a:off x="2205250" y="155926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10" name="Google Shape;210;p14"/>
          <p:cNvSpPr/>
          <p:nvPr/>
        </p:nvSpPr>
        <p:spPr>
          <a:xfrm>
            <a:off x="2205250" y="1957676"/>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11" name="Google Shape;211;p14"/>
          <p:cNvSpPr/>
          <p:nvPr/>
        </p:nvSpPr>
        <p:spPr>
          <a:xfrm>
            <a:off x="2736100" y="155926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12" name="Google Shape;212;p14"/>
          <p:cNvSpPr/>
          <p:nvPr/>
        </p:nvSpPr>
        <p:spPr>
          <a:xfrm>
            <a:off x="3266950" y="1559263"/>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13" name="Google Shape;213;p14"/>
          <p:cNvSpPr/>
          <p:nvPr/>
        </p:nvSpPr>
        <p:spPr>
          <a:xfrm>
            <a:off x="2736100" y="1957676"/>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14" name="Google Shape;214;p14"/>
          <p:cNvSpPr/>
          <p:nvPr/>
        </p:nvSpPr>
        <p:spPr>
          <a:xfrm>
            <a:off x="3266950" y="1957676"/>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215" name="Google Shape;215;p14"/>
          <p:cNvPicPr preferRelativeResize="0"/>
          <p:nvPr/>
        </p:nvPicPr>
        <p:blipFill>
          <a:blip r:embed="rId3">
            <a:alphaModFix/>
          </a:blip>
          <a:stretch>
            <a:fillRect/>
          </a:stretch>
        </p:blipFill>
        <p:spPr>
          <a:xfrm>
            <a:off x="3346163" y="1574177"/>
            <a:ext cx="328800" cy="308573"/>
          </a:xfrm>
          <a:prstGeom prst="rect">
            <a:avLst/>
          </a:prstGeom>
          <a:noFill/>
          <a:ln>
            <a:noFill/>
          </a:ln>
        </p:spPr>
      </p:pic>
      <p:pic>
        <p:nvPicPr>
          <p:cNvPr id="216" name="Google Shape;216;p14"/>
          <p:cNvPicPr preferRelativeResize="0"/>
          <p:nvPr/>
        </p:nvPicPr>
        <p:blipFill>
          <a:blip r:embed="rId6">
            <a:alphaModFix/>
          </a:blip>
          <a:stretch>
            <a:fillRect/>
          </a:stretch>
        </p:blipFill>
        <p:spPr>
          <a:xfrm>
            <a:off x="2308736" y="1596654"/>
            <a:ext cx="257142" cy="261875"/>
          </a:xfrm>
          <a:prstGeom prst="rect">
            <a:avLst/>
          </a:prstGeom>
          <a:noFill/>
          <a:ln>
            <a:noFill/>
          </a:ln>
        </p:spPr>
      </p:pic>
      <p:pic>
        <p:nvPicPr>
          <p:cNvPr id="217" name="Google Shape;217;p14"/>
          <p:cNvPicPr preferRelativeResize="0"/>
          <p:nvPr/>
        </p:nvPicPr>
        <p:blipFill>
          <a:blip r:embed="rId6">
            <a:alphaModFix/>
          </a:blip>
          <a:stretch>
            <a:fillRect/>
          </a:stretch>
        </p:blipFill>
        <p:spPr>
          <a:xfrm>
            <a:off x="2305821" y="2000291"/>
            <a:ext cx="257142" cy="261875"/>
          </a:xfrm>
          <a:prstGeom prst="rect">
            <a:avLst/>
          </a:prstGeom>
          <a:noFill/>
          <a:ln>
            <a:noFill/>
          </a:ln>
        </p:spPr>
      </p:pic>
      <p:pic>
        <p:nvPicPr>
          <p:cNvPr id="218" name="Google Shape;218;p14"/>
          <p:cNvPicPr preferRelativeResize="0"/>
          <p:nvPr/>
        </p:nvPicPr>
        <p:blipFill>
          <a:blip r:embed="rId6">
            <a:alphaModFix/>
          </a:blip>
          <a:stretch>
            <a:fillRect/>
          </a:stretch>
        </p:blipFill>
        <p:spPr>
          <a:xfrm>
            <a:off x="2841043" y="1603586"/>
            <a:ext cx="257142" cy="261875"/>
          </a:xfrm>
          <a:prstGeom prst="rect">
            <a:avLst/>
          </a:prstGeom>
          <a:noFill/>
          <a:ln>
            <a:noFill/>
          </a:ln>
        </p:spPr>
      </p:pic>
      <p:pic>
        <p:nvPicPr>
          <p:cNvPr id="219" name="Google Shape;219;p14"/>
          <p:cNvPicPr preferRelativeResize="0"/>
          <p:nvPr/>
        </p:nvPicPr>
        <p:blipFill>
          <a:blip r:embed="rId6">
            <a:alphaModFix/>
          </a:blip>
          <a:stretch>
            <a:fillRect/>
          </a:stretch>
        </p:blipFill>
        <p:spPr>
          <a:xfrm>
            <a:off x="2838129" y="2007224"/>
            <a:ext cx="257142" cy="261875"/>
          </a:xfrm>
          <a:prstGeom prst="rect">
            <a:avLst/>
          </a:prstGeom>
          <a:noFill/>
          <a:ln>
            <a:noFill/>
          </a:ln>
        </p:spPr>
      </p:pic>
      <p:pic>
        <p:nvPicPr>
          <p:cNvPr id="220" name="Google Shape;220;p14"/>
          <p:cNvPicPr preferRelativeResize="0"/>
          <p:nvPr/>
        </p:nvPicPr>
        <p:blipFill>
          <a:blip r:embed="rId3">
            <a:alphaModFix/>
          </a:blip>
          <a:stretch>
            <a:fillRect/>
          </a:stretch>
        </p:blipFill>
        <p:spPr>
          <a:xfrm>
            <a:off x="3345425" y="1974257"/>
            <a:ext cx="328800" cy="308573"/>
          </a:xfrm>
          <a:prstGeom prst="rect">
            <a:avLst/>
          </a:prstGeom>
          <a:noFill/>
          <a:ln>
            <a:noFill/>
          </a:ln>
        </p:spPr>
      </p:pic>
      <p:pic>
        <p:nvPicPr>
          <p:cNvPr id="221" name="Google Shape;221;p14"/>
          <p:cNvPicPr preferRelativeResize="0"/>
          <p:nvPr/>
        </p:nvPicPr>
        <p:blipFill>
          <a:blip r:embed="rId4">
            <a:alphaModFix/>
          </a:blip>
          <a:stretch>
            <a:fillRect/>
          </a:stretch>
        </p:blipFill>
        <p:spPr>
          <a:xfrm>
            <a:off x="3328113" y="2688989"/>
            <a:ext cx="328800" cy="308250"/>
          </a:xfrm>
          <a:prstGeom prst="rect">
            <a:avLst/>
          </a:prstGeom>
          <a:noFill/>
          <a:ln>
            <a:noFill/>
          </a:ln>
        </p:spPr>
      </p:pic>
      <p:pic>
        <p:nvPicPr>
          <p:cNvPr id="222" name="Google Shape;222;p14"/>
          <p:cNvPicPr preferRelativeResize="0"/>
          <p:nvPr/>
        </p:nvPicPr>
        <p:blipFill>
          <a:blip r:embed="rId5">
            <a:alphaModFix/>
          </a:blip>
          <a:stretch>
            <a:fillRect/>
          </a:stretch>
        </p:blipFill>
        <p:spPr>
          <a:xfrm>
            <a:off x="2839570" y="2709608"/>
            <a:ext cx="257150" cy="267040"/>
          </a:xfrm>
          <a:prstGeom prst="rect">
            <a:avLst/>
          </a:prstGeom>
          <a:noFill/>
          <a:ln>
            <a:noFill/>
          </a:ln>
        </p:spPr>
      </p:pic>
      <p:sp>
        <p:nvSpPr>
          <p:cNvPr id="223" name="Google Shape;223;p14"/>
          <p:cNvSpPr/>
          <p:nvPr/>
        </p:nvSpPr>
        <p:spPr>
          <a:xfrm>
            <a:off x="329113" y="2673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24" name="Google Shape;224;p14"/>
          <p:cNvSpPr/>
          <p:nvPr/>
        </p:nvSpPr>
        <p:spPr>
          <a:xfrm>
            <a:off x="329113" y="3072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25" name="Google Shape;225;p14"/>
          <p:cNvSpPr/>
          <p:nvPr/>
        </p:nvSpPr>
        <p:spPr>
          <a:xfrm>
            <a:off x="859963" y="2673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26" name="Google Shape;226;p14"/>
          <p:cNvSpPr/>
          <p:nvPr/>
        </p:nvSpPr>
        <p:spPr>
          <a:xfrm>
            <a:off x="1390813" y="26739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27" name="Google Shape;227;p14"/>
          <p:cNvSpPr/>
          <p:nvPr/>
        </p:nvSpPr>
        <p:spPr>
          <a:xfrm>
            <a:off x="859963" y="3072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28" name="Google Shape;228;p14"/>
          <p:cNvSpPr/>
          <p:nvPr/>
        </p:nvSpPr>
        <p:spPr>
          <a:xfrm>
            <a:off x="1390813" y="30723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229" name="Google Shape;229;p14"/>
          <p:cNvPicPr preferRelativeResize="0"/>
          <p:nvPr/>
        </p:nvPicPr>
        <p:blipFill>
          <a:blip r:embed="rId5">
            <a:alphaModFix/>
          </a:blip>
          <a:stretch>
            <a:fillRect/>
          </a:stretch>
        </p:blipFill>
        <p:spPr>
          <a:xfrm>
            <a:off x="427750" y="2711314"/>
            <a:ext cx="257150" cy="267040"/>
          </a:xfrm>
          <a:prstGeom prst="rect">
            <a:avLst/>
          </a:prstGeom>
          <a:noFill/>
          <a:ln>
            <a:noFill/>
          </a:ln>
        </p:spPr>
      </p:pic>
      <p:pic>
        <p:nvPicPr>
          <p:cNvPr id="230" name="Google Shape;230;p14"/>
          <p:cNvPicPr preferRelativeResize="0"/>
          <p:nvPr/>
        </p:nvPicPr>
        <p:blipFill>
          <a:blip r:embed="rId5">
            <a:alphaModFix/>
          </a:blip>
          <a:stretch>
            <a:fillRect/>
          </a:stretch>
        </p:blipFill>
        <p:spPr>
          <a:xfrm>
            <a:off x="424835" y="3114951"/>
            <a:ext cx="257150" cy="267040"/>
          </a:xfrm>
          <a:prstGeom prst="rect">
            <a:avLst/>
          </a:prstGeom>
          <a:noFill/>
          <a:ln>
            <a:noFill/>
          </a:ln>
        </p:spPr>
      </p:pic>
      <p:pic>
        <p:nvPicPr>
          <p:cNvPr id="231" name="Google Shape;231;p14"/>
          <p:cNvPicPr preferRelativeResize="0"/>
          <p:nvPr/>
        </p:nvPicPr>
        <p:blipFill>
          <a:blip r:embed="rId5">
            <a:alphaModFix/>
          </a:blip>
          <a:stretch>
            <a:fillRect/>
          </a:stretch>
        </p:blipFill>
        <p:spPr>
          <a:xfrm>
            <a:off x="973932" y="2718246"/>
            <a:ext cx="257150" cy="267040"/>
          </a:xfrm>
          <a:prstGeom prst="rect">
            <a:avLst/>
          </a:prstGeom>
          <a:noFill/>
          <a:ln>
            <a:noFill/>
          </a:ln>
        </p:spPr>
      </p:pic>
      <p:pic>
        <p:nvPicPr>
          <p:cNvPr id="232" name="Google Shape;232;p14"/>
          <p:cNvPicPr preferRelativeResize="0"/>
          <p:nvPr/>
        </p:nvPicPr>
        <p:blipFill>
          <a:blip r:embed="rId5">
            <a:alphaModFix/>
          </a:blip>
          <a:stretch>
            <a:fillRect/>
          </a:stretch>
        </p:blipFill>
        <p:spPr>
          <a:xfrm>
            <a:off x="971018" y="3121883"/>
            <a:ext cx="257150" cy="267040"/>
          </a:xfrm>
          <a:prstGeom prst="rect">
            <a:avLst/>
          </a:prstGeom>
          <a:noFill/>
          <a:ln>
            <a:noFill/>
          </a:ln>
        </p:spPr>
      </p:pic>
      <p:sp>
        <p:nvSpPr>
          <p:cNvPr id="233" name="Google Shape;233;p14"/>
          <p:cNvSpPr/>
          <p:nvPr/>
        </p:nvSpPr>
        <p:spPr>
          <a:xfrm>
            <a:off x="330588" y="15548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34" name="Google Shape;234;p14"/>
          <p:cNvSpPr/>
          <p:nvPr/>
        </p:nvSpPr>
        <p:spPr>
          <a:xfrm>
            <a:off x="330588" y="19532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35" name="Google Shape;235;p14"/>
          <p:cNvSpPr/>
          <p:nvPr/>
        </p:nvSpPr>
        <p:spPr>
          <a:xfrm>
            <a:off x="861438" y="15548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36" name="Google Shape;236;p14"/>
          <p:cNvSpPr/>
          <p:nvPr/>
        </p:nvSpPr>
        <p:spPr>
          <a:xfrm>
            <a:off x="1392288" y="1554814"/>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37" name="Google Shape;237;p14"/>
          <p:cNvSpPr/>
          <p:nvPr/>
        </p:nvSpPr>
        <p:spPr>
          <a:xfrm>
            <a:off x="861438" y="19532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sp>
        <p:nvSpPr>
          <p:cNvPr id="238" name="Google Shape;238;p14"/>
          <p:cNvSpPr/>
          <p:nvPr/>
        </p:nvSpPr>
        <p:spPr>
          <a:xfrm>
            <a:off x="1392288" y="1953228"/>
            <a:ext cx="464100" cy="338400"/>
          </a:xfrm>
          <a:prstGeom prst="rect">
            <a:avLst/>
          </a:prstGeom>
          <a:solidFill>
            <a:srgbClr val="FFFFFF"/>
          </a:solidFill>
          <a:ln cap="flat" cmpd="sng" w="9525">
            <a:solidFill>
              <a:srgbClr val="374F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800">
              <a:latin typeface="Montserrat"/>
              <a:ea typeface="Montserrat"/>
              <a:cs typeface="Montserrat"/>
              <a:sym typeface="Montserrat"/>
            </a:endParaRPr>
          </a:p>
        </p:txBody>
      </p:sp>
      <p:pic>
        <p:nvPicPr>
          <p:cNvPr id="239" name="Google Shape;239;p14"/>
          <p:cNvPicPr preferRelativeResize="0"/>
          <p:nvPr/>
        </p:nvPicPr>
        <p:blipFill>
          <a:blip r:embed="rId4">
            <a:alphaModFix/>
          </a:blip>
          <a:stretch>
            <a:fillRect/>
          </a:stretch>
        </p:blipFill>
        <p:spPr>
          <a:xfrm>
            <a:off x="1459950" y="1569889"/>
            <a:ext cx="328800" cy="308250"/>
          </a:xfrm>
          <a:prstGeom prst="rect">
            <a:avLst/>
          </a:prstGeom>
          <a:noFill/>
          <a:ln>
            <a:noFill/>
          </a:ln>
        </p:spPr>
      </p:pic>
      <p:pic>
        <p:nvPicPr>
          <p:cNvPr id="240" name="Google Shape;240;p14"/>
          <p:cNvPicPr preferRelativeResize="0"/>
          <p:nvPr/>
        </p:nvPicPr>
        <p:blipFill>
          <a:blip r:embed="rId5">
            <a:alphaModFix/>
          </a:blip>
          <a:stretch>
            <a:fillRect/>
          </a:stretch>
        </p:blipFill>
        <p:spPr>
          <a:xfrm>
            <a:off x="429225" y="1592214"/>
            <a:ext cx="257150" cy="267040"/>
          </a:xfrm>
          <a:prstGeom prst="rect">
            <a:avLst/>
          </a:prstGeom>
          <a:noFill/>
          <a:ln>
            <a:noFill/>
          </a:ln>
        </p:spPr>
      </p:pic>
      <p:pic>
        <p:nvPicPr>
          <p:cNvPr id="241" name="Google Shape;241;p14"/>
          <p:cNvPicPr preferRelativeResize="0"/>
          <p:nvPr/>
        </p:nvPicPr>
        <p:blipFill>
          <a:blip r:embed="rId5">
            <a:alphaModFix/>
          </a:blip>
          <a:stretch>
            <a:fillRect/>
          </a:stretch>
        </p:blipFill>
        <p:spPr>
          <a:xfrm>
            <a:off x="426310" y="1995851"/>
            <a:ext cx="257150" cy="267040"/>
          </a:xfrm>
          <a:prstGeom prst="rect">
            <a:avLst/>
          </a:prstGeom>
          <a:noFill/>
          <a:ln>
            <a:noFill/>
          </a:ln>
        </p:spPr>
      </p:pic>
      <p:pic>
        <p:nvPicPr>
          <p:cNvPr id="242" name="Google Shape;242;p14"/>
          <p:cNvPicPr preferRelativeResize="0"/>
          <p:nvPr/>
        </p:nvPicPr>
        <p:blipFill>
          <a:blip r:embed="rId4">
            <a:alphaModFix/>
          </a:blip>
          <a:stretch>
            <a:fillRect/>
          </a:stretch>
        </p:blipFill>
        <p:spPr>
          <a:xfrm>
            <a:off x="1453450" y="1968314"/>
            <a:ext cx="328800" cy="308250"/>
          </a:xfrm>
          <a:prstGeom prst="rect">
            <a:avLst/>
          </a:prstGeom>
          <a:noFill/>
          <a:ln>
            <a:noFill/>
          </a:ln>
        </p:spPr>
      </p:pic>
      <p:pic>
        <p:nvPicPr>
          <p:cNvPr id="243" name="Google Shape;243;p14"/>
          <p:cNvPicPr preferRelativeResize="0"/>
          <p:nvPr/>
        </p:nvPicPr>
        <p:blipFill>
          <a:blip r:embed="rId6">
            <a:alphaModFix/>
          </a:blip>
          <a:stretch>
            <a:fillRect/>
          </a:stretch>
        </p:blipFill>
        <p:spPr>
          <a:xfrm>
            <a:off x="966393" y="1576599"/>
            <a:ext cx="257142" cy="261875"/>
          </a:xfrm>
          <a:prstGeom prst="rect">
            <a:avLst/>
          </a:prstGeom>
          <a:noFill/>
          <a:ln>
            <a:noFill/>
          </a:ln>
        </p:spPr>
      </p:pic>
      <p:pic>
        <p:nvPicPr>
          <p:cNvPr id="244" name="Google Shape;244;p14"/>
          <p:cNvPicPr preferRelativeResize="0"/>
          <p:nvPr/>
        </p:nvPicPr>
        <p:blipFill>
          <a:blip r:embed="rId6">
            <a:alphaModFix/>
          </a:blip>
          <a:stretch>
            <a:fillRect/>
          </a:stretch>
        </p:blipFill>
        <p:spPr>
          <a:xfrm>
            <a:off x="963479" y="1980236"/>
            <a:ext cx="257142" cy="261875"/>
          </a:xfrm>
          <a:prstGeom prst="rect">
            <a:avLst/>
          </a:prstGeom>
          <a:noFill/>
          <a:ln>
            <a:noFill/>
          </a:ln>
        </p:spPr>
      </p:pic>
      <p:pic>
        <p:nvPicPr>
          <p:cNvPr id="245" name="Google Shape;245;p14"/>
          <p:cNvPicPr preferRelativeResize="0"/>
          <p:nvPr/>
        </p:nvPicPr>
        <p:blipFill>
          <a:blip r:embed="rId3">
            <a:alphaModFix/>
          </a:blip>
          <a:stretch>
            <a:fillRect/>
          </a:stretch>
        </p:blipFill>
        <p:spPr>
          <a:xfrm>
            <a:off x="1457375" y="2680452"/>
            <a:ext cx="328800" cy="308573"/>
          </a:xfrm>
          <a:prstGeom prst="rect">
            <a:avLst/>
          </a:prstGeom>
          <a:noFill/>
          <a:ln>
            <a:noFill/>
          </a:ln>
        </p:spPr>
      </p:pic>
      <p:pic>
        <p:nvPicPr>
          <p:cNvPr id="246" name="Google Shape;246;p14"/>
          <p:cNvPicPr preferRelativeResize="0"/>
          <p:nvPr/>
        </p:nvPicPr>
        <p:blipFill>
          <a:blip r:embed="rId3">
            <a:alphaModFix/>
          </a:blip>
          <a:stretch>
            <a:fillRect/>
          </a:stretch>
        </p:blipFill>
        <p:spPr>
          <a:xfrm>
            <a:off x="1456638" y="3080532"/>
            <a:ext cx="328800" cy="3085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psMill Theme 2024-03">
  <a:themeElements>
    <a:clrScheme name="Simple Light">
      <a:dk1>
        <a:srgbClr val="0C2E3A"/>
      </a:dk1>
      <a:lt1>
        <a:srgbClr val="FFFFFF"/>
      </a:lt1>
      <a:dk2>
        <a:srgbClr val="595959"/>
      </a:dk2>
      <a:lt2>
        <a:srgbClr val="EEEEEE"/>
      </a:lt2>
      <a:accent1>
        <a:srgbClr val="5C521D"/>
      </a:accent1>
      <a:accent2>
        <a:srgbClr val="B19505"/>
      </a:accent2>
      <a:accent3>
        <a:srgbClr val="DDBB09"/>
      </a:accent3>
      <a:accent4>
        <a:srgbClr val="FEE669"/>
      </a:accent4>
      <a:accent5>
        <a:srgbClr val="3E7A8A"/>
      </a:accent5>
      <a:accent6>
        <a:srgbClr val="64C4DD"/>
      </a:accent6>
      <a:hlink>
        <a:srgbClr val="0A69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