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2C8_26C7BF2E.xml" ContentType="application/vnd.ms-powerpoint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4"/>
  </p:sldMasterIdLst>
  <p:notesMasterIdLst>
    <p:notesMasterId r:id="rId32"/>
  </p:notesMasterIdLst>
  <p:handoutMasterIdLst>
    <p:handoutMasterId r:id="rId33"/>
  </p:handoutMasterIdLst>
  <p:sldIdLst>
    <p:sldId id="2147483346" r:id="rId5"/>
    <p:sldId id="2147483345" r:id="rId6"/>
    <p:sldId id="800" r:id="rId7"/>
    <p:sldId id="2147483342" r:id="rId8"/>
    <p:sldId id="2146847288" r:id="rId9"/>
    <p:sldId id="799" r:id="rId10"/>
    <p:sldId id="2147328963" r:id="rId11"/>
    <p:sldId id="2147328976" r:id="rId12"/>
    <p:sldId id="2146847266" r:id="rId13"/>
    <p:sldId id="2147483337" r:id="rId14"/>
    <p:sldId id="2147328833" r:id="rId15"/>
    <p:sldId id="2147328834" r:id="rId16"/>
    <p:sldId id="2147328837" r:id="rId17"/>
    <p:sldId id="2147471653" r:id="rId18"/>
    <p:sldId id="2147483279" r:id="rId19"/>
    <p:sldId id="2147483341" r:id="rId20"/>
    <p:sldId id="2147483325" r:id="rId21"/>
    <p:sldId id="712" r:id="rId22"/>
    <p:sldId id="2146847237" r:id="rId23"/>
    <p:sldId id="728" r:id="rId24"/>
    <p:sldId id="2147483326" r:id="rId25"/>
    <p:sldId id="2147483344" r:id="rId26"/>
    <p:sldId id="2147328606" r:id="rId27"/>
    <p:sldId id="2147328607" r:id="rId28"/>
    <p:sldId id="2147328616" r:id="rId29"/>
    <p:sldId id="2147483280" r:id="rId30"/>
    <p:sldId id="144894305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1255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orient="horz" pos="7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5A7C76-A5F8-A0F3-B555-6A73767E2D83}" name="Liliana Chirila" initials="LC" userId="S::lchirila@digitalrealty.com::4e55bce0-42e0-4e8a-b89d-9ce101899e6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6FB5"/>
    <a:srgbClr val="D89AFB"/>
    <a:srgbClr val="008D9A"/>
    <a:srgbClr val="8B01F1"/>
    <a:srgbClr val="3A006A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5A3E5-B77C-495A-7080-C71827E768B4}" v="10" dt="2024-07-04T09:31:44.749"/>
    <p1510:client id="{0464986E-5CDC-D05B-D6B8-084FED318425}" v="50" dt="2024-07-04T09:35:32.197"/>
    <p1510:client id="{2A0004E3-31AB-67EB-E402-79F15D92B0C0}" v="1" dt="2024-07-03T13:25:34.117"/>
    <p1510:client id="{3661C4F9-320A-EA4E-8D05-2FCF042CD241}" v="101" dt="2024-07-03T15:56:52.510"/>
    <p1510:client id="{47492A2C-D217-8A17-F9C2-B87C23CF04C6}" v="20" dt="2024-07-03T16:18:26.840"/>
    <p1510:client id="{4C489F9A-54EF-AD72-DF4F-FFA2F297B951}" v="22" dt="2024-07-03T16:51:33.999"/>
    <p1510:client id="{50772A26-2A69-0C6B-C5D2-70945EA610F0}" v="24" dt="2024-07-03T13:21:47.393"/>
    <p1510:client id="{59FC2F14-2943-05DF-180B-E2E3BC7874F6}" v="52" dt="2024-07-03T16:51:51.464"/>
    <p1510:client id="{A2F43C13-54F1-12EB-8291-5D28B9357AFD}" v="194" dt="2024-07-03T18:17:00.668"/>
    <p1510:client id="{AE957829-43BF-66C4-0D2F-6AFC6FC8F3AF}" v="93" dt="2024-07-03T17:06:14.420"/>
    <p1510:client id="{BA6CC84E-00D2-3DAF-20D4-3BCC8CC935AB}" v="6" dt="2024-07-03T13:22:55.924"/>
    <p1510:client id="{C556E607-4F9F-96FB-BB9D-D4B64D549334}" v="32" dt="2024-07-03T16:56:34.588"/>
    <p1510:client id="{ECC5B0E9-6694-9BBD-9412-F611B308B7B4}" v="30" dt="2024-07-03T17:39:09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3840"/>
        <p:guide pos="1255"/>
        <p:guide orient="horz" pos="2160"/>
        <p:guide orient="horz" pos="777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2C8_26C7BF2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6FB44B4-0BB2-47AF-9E1C-EE9A3AE7F384}" authorId="{275A7C76-A5F8-A0F3-B555-6A73767E2D83}" status="resolved" created="2024-07-03T16:38:28.53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50624814" sldId="712"/>
      <ac:picMk id="3" creationId="{3E4AF58A-F409-F25A-960A-DD4B999E9061}"/>
    </ac:deMkLst>
    <p188:replyLst>
      <p188:reply id="{B7B9FF5B-207E-4829-AFAC-7D9C5BA02A03}" authorId="{275A7C76-A5F8-A0F3-B555-6A73767E2D83}" created="2024-07-03T16:38:49.679">
        <p188:txBody>
          <a:bodyPr/>
          <a:lstStyle/>
          <a:p>
            <a:r>
              <a:rPr lang="en-US"/>
              <a:t>removing city network as they're gone</a:t>
            </a:r>
          </a:p>
        </p188:txBody>
      </p188:reply>
    </p188:replyLst>
    <p188:txBody>
      <a:bodyPr/>
      <a:lstStyle/>
      <a:p>
        <a:r>
          <a:rPr lang="en-US"/>
          <a:t>need map without Watford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FFFD52-4E12-EC8E-AAEF-39C3A0AD75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3ABF57-5B87-44D4-F162-2819D1168F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4898D0-32BC-4F94-B73D-13AC2973180F}" type="datetimeFigureOut">
              <a:rPr lang="en-GB" smtClean="0">
                <a:latin typeface="Arial" panose="020B0604020202020204" pitchFamily="34" charset="0"/>
              </a:rPr>
              <a:t>04/07/2024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A8452-D524-8034-26C6-AAB20B831C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1D46C-0051-0CFA-56AD-A9B54BCCD5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706D3-7BA1-4691-8510-215EF3DC7812}" type="slidenum">
              <a:rPr lang="en-GB" smtClean="0">
                <a:latin typeface="Arial" panose="020B0604020202020204" pitchFamily="34" charset="0"/>
              </a:rPr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193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5T11:23:28.30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5T11:29:07.378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65CA9E3-CD76-4ECB-83AE-AF5819DFEB96}" type="datetimeFigureOut">
              <a:rPr lang="en-GB" smtClean="0"/>
              <a:pPr/>
              <a:t>04/07/2024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9D9A469-41C0-4345-A332-60C64BEE914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6162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F4891F-CF12-4C4D-915B-BFE266D68D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0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1029">
              <a:defRPr/>
            </a:pPr>
            <a:r>
              <a:rPr lang="en-US"/>
              <a:t>So now we know Hybrid IT is top of mind for CIOs.  Let’s dig deeper. </a:t>
            </a:r>
            <a:r>
              <a:rPr lang="en-US" b="0" i="0">
                <a:effectLst/>
                <a:latin typeface="Roboto" panose="020F0502020204030204" pitchFamily="34" charset="0"/>
              </a:rPr>
              <a:t>DALL·E 3 Images</a:t>
            </a:r>
            <a:endParaRPr lang="en-US"/>
          </a:p>
          <a:p>
            <a:pPr defTabSz="971029">
              <a:defRPr/>
            </a:pPr>
            <a:endParaRPr lang="en-US"/>
          </a:p>
          <a:p>
            <a:pPr defTabSz="971029">
              <a:defRPr/>
            </a:pPr>
            <a:r>
              <a:rPr lang="en-US" b="1"/>
              <a:t>What are the implications?</a:t>
            </a:r>
          </a:p>
          <a:p>
            <a:pPr lvl="1" defTabSz="971029">
              <a:defRPr/>
            </a:pPr>
            <a:r>
              <a:rPr lang="en-US" b="1"/>
              <a:t>Clouds </a:t>
            </a:r>
            <a:r>
              <a:rPr lang="en-US"/>
              <a:t>– connected to more clouds</a:t>
            </a:r>
          </a:p>
          <a:p>
            <a:pPr lvl="1" defTabSz="971029">
              <a:defRPr/>
            </a:pPr>
            <a:r>
              <a:rPr lang="en-US" b="1"/>
              <a:t>Locations </a:t>
            </a:r>
            <a:r>
              <a:rPr lang="en-US"/>
              <a:t>– more locations where apps and data are located</a:t>
            </a:r>
          </a:p>
          <a:p>
            <a:pPr lvl="1" defTabSz="971029">
              <a:defRPr/>
            </a:pPr>
            <a:r>
              <a:rPr lang="en-US" b="1"/>
              <a:t>Applications</a:t>
            </a:r>
            <a:r>
              <a:rPr lang="en-US"/>
              <a:t> – more apps, SaaS</a:t>
            </a:r>
          </a:p>
          <a:p>
            <a:pPr lvl="1" defTabSz="971029">
              <a:defRPr/>
            </a:pPr>
            <a:r>
              <a:rPr lang="en-US" b="1"/>
              <a:t>Data &amp; Data Exchange </a:t>
            </a:r>
            <a:r>
              <a:rPr lang="en-US"/>
              <a:t>– more data to manage, more to move around and track</a:t>
            </a:r>
          </a:p>
          <a:p>
            <a:pPr lvl="1" defTabSz="971029">
              <a:defRPr/>
            </a:pPr>
            <a:r>
              <a:rPr lang="en-US" b="1"/>
              <a:t>Distributed Workflows </a:t>
            </a:r>
            <a:r>
              <a:rPr lang="en-US"/>
              <a:t>– more done in various places</a:t>
            </a:r>
          </a:p>
          <a:p>
            <a:pPr lvl="1" defTabSz="971029">
              <a:defRPr/>
            </a:pPr>
            <a:r>
              <a:rPr lang="en-US" b="1"/>
              <a:t>Security</a:t>
            </a:r>
            <a:r>
              <a:rPr lang="en-US"/>
              <a:t> – everyone is worried about it</a:t>
            </a:r>
          </a:p>
          <a:p>
            <a:pPr defTabSz="971029">
              <a:defRPr/>
            </a:pPr>
            <a:r>
              <a:rPr lang="en-US"/>
              <a:t>From the IT manager to the CIO, </a:t>
            </a:r>
            <a:r>
              <a:rPr lang="en-US" b="1"/>
              <a:t>everything is more complex</a:t>
            </a:r>
            <a:r>
              <a:rPr lang="en-US"/>
              <a:t>.  It’s not simple; it’s not in their data center, and it’s not like it used to be.  </a:t>
            </a:r>
          </a:p>
          <a:p>
            <a:pPr defTabSz="971029">
              <a:defRPr/>
            </a:pPr>
            <a:endParaRPr lang="en-US"/>
          </a:p>
          <a:p>
            <a:r>
              <a:rPr lang="en-US" b="1"/>
              <a:t>Typical issues using Internet to access the Cloud:</a:t>
            </a:r>
          </a:p>
          <a:p>
            <a:pPr lvl="1"/>
            <a:r>
              <a:rPr lang="en-US" b="0"/>
              <a:t>All my traffic is going over the Internet</a:t>
            </a:r>
          </a:p>
          <a:p>
            <a:pPr lvl="1"/>
            <a:r>
              <a:rPr lang="en-US" b="0"/>
              <a:t>I expose my workloads and application to security attacks</a:t>
            </a:r>
          </a:p>
          <a:p>
            <a:pPr lvl="1"/>
            <a:r>
              <a:rPr lang="en-US" b="0"/>
              <a:t>There is no guarantee about bandwidth and path taken by my traffic</a:t>
            </a:r>
          </a:p>
          <a:p>
            <a:pPr lvl="1"/>
            <a:r>
              <a:rPr lang="en-US" b="0"/>
              <a:t>Bandwidth on Internet is shared amongst many.</a:t>
            </a:r>
          </a:p>
          <a:p>
            <a:pPr lvl="1"/>
            <a:r>
              <a:rPr lang="en-US" b="0"/>
              <a:t>Latency is high</a:t>
            </a:r>
          </a:p>
          <a:p>
            <a:pPr lvl="1"/>
            <a:r>
              <a:rPr lang="en-US" b="0"/>
              <a:t>I am exposed to packet loss</a:t>
            </a:r>
          </a:p>
          <a:p>
            <a:pPr lvl="1"/>
            <a:r>
              <a:rPr lang="en-US" b="0"/>
              <a:t>Great number of hops (more chance of outages)</a:t>
            </a:r>
          </a:p>
          <a:p>
            <a:pPr lvl="1"/>
            <a:r>
              <a:rPr lang="en-US" b="0"/>
              <a:t>If I run IPsec, I create overhead for my traffic, lower throughput and network performance</a:t>
            </a:r>
          </a:p>
          <a:p>
            <a:pPr defTabSz="971029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298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71029">
              <a:defRPr/>
            </a:pPr>
            <a:r>
              <a:rPr lang="en-US"/>
              <a:t>1000W-1500W. </a:t>
            </a:r>
          </a:p>
          <a:p>
            <a:pPr defTabSz="971029">
              <a:defRPr/>
            </a:pPr>
            <a:endParaRPr lang="en-US"/>
          </a:p>
          <a:p>
            <a:pPr defTabSz="971029">
              <a:defRPr/>
            </a:pPr>
            <a:r>
              <a:rPr lang="en-US" b="1"/>
              <a:t>What are the implications?</a:t>
            </a:r>
          </a:p>
          <a:p>
            <a:pPr lvl="1" defTabSz="971029">
              <a:defRPr/>
            </a:pPr>
            <a:r>
              <a:rPr lang="en-US" b="1"/>
              <a:t>Clouds </a:t>
            </a:r>
            <a:r>
              <a:rPr lang="en-US"/>
              <a:t>– connected to more clouds</a:t>
            </a:r>
          </a:p>
          <a:p>
            <a:pPr lvl="1" defTabSz="971029">
              <a:defRPr/>
            </a:pPr>
            <a:r>
              <a:rPr lang="en-US" b="1"/>
              <a:t>Locations </a:t>
            </a:r>
            <a:r>
              <a:rPr lang="en-US"/>
              <a:t>– more locations where apps and data are located</a:t>
            </a:r>
          </a:p>
          <a:p>
            <a:pPr lvl="1" defTabSz="971029">
              <a:defRPr/>
            </a:pPr>
            <a:r>
              <a:rPr lang="en-US" b="1"/>
              <a:t>Applications</a:t>
            </a:r>
            <a:r>
              <a:rPr lang="en-US"/>
              <a:t> – more apps, SaaS</a:t>
            </a:r>
          </a:p>
          <a:p>
            <a:pPr lvl="1" defTabSz="971029">
              <a:defRPr/>
            </a:pPr>
            <a:r>
              <a:rPr lang="en-US" b="1"/>
              <a:t>Data &amp; Data Exchange </a:t>
            </a:r>
            <a:r>
              <a:rPr lang="en-US"/>
              <a:t>– more data to manage, more to move around and track</a:t>
            </a:r>
          </a:p>
          <a:p>
            <a:pPr lvl="1" defTabSz="971029">
              <a:defRPr/>
            </a:pPr>
            <a:r>
              <a:rPr lang="en-US" b="1"/>
              <a:t>Distributed Workflows </a:t>
            </a:r>
            <a:r>
              <a:rPr lang="en-US"/>
              <a:t>– more done in various places</a:t>
            </a:r>
          </a:p>
          <a:p>
            <a:pPr lvl="1" defTabSz="971029">
              <a:defRPr/>
            </a:pPr>
            <a:r>
              <a:rPr lang="en-US" b="1"/>
              <a:t>Security</a:t>
            </a:r>
            <a:r>
              <a:rPr lang="en-US"/>
              <a:t> – everyone is worried about it</a:t>
            </a:r>
          </a:p>
          <a:p>
            <a:pPr defTabSz="971029">
              <a:defRPr/>
            </a:pPr>
            <a:r>
              <a:rPr lang="en-US"/>
              <a:t>From the IT manager to the CIO, </a:t>
            </a:r>
            <a:r>
              <a:rPr lang="en-US" b="1"/>
              <a:t>everything is more complex</a:t>
            </a:r>
            <a:r>
              <a:rPr lang="en-US"/>
              <a:t>.  It’s not simple; it’s not in their data center, and it’s not like it used to be.  </a:t>
            </a:r>
          </a:p>
          <a:p>
            <a:pPr defTabSz="971029">
              <a:defRPr/>
            </a:pPr>
            <a:endParaRPr lang="en-US"/>
          </a:p>
          <a:p>
            <a:r>
              <a:rPr lang="en-US" b="1"/>
              <a:t>Typical issues using Internet to access the Cloud:</a:t>
            </a:r>
          </a:p>
          <a:p>
            <a:pPr lvl="1"/>
            <a:r>
              <a:rPr lang="en-US" b="0"/>
              <a:t>All my traffic is going over the Internet</a:t>
            </a:r>
          </a:p>
          <a:p>
            <a:pPr lvl="1"/>
            <a:r>
              <a:rPr lang="en-US" b="0"/>
              <a:t>I expose my workloads and application to security attacks</a:t>
            </a:r>
          </a:p>
          <a:p>
            <a:pPr lvl="1"/>
            <a:r>
              <a:rPr lang="en-US" b="0"/>
              <a:t>There is no guarantee about bandwidth and path taken by my traffic</a:t>
            </a:r>
          </a:p>
          <a:p>
            <a:pPr lvl="1"/>
            <a:r>
              <a:rPr lang="en-US" b="0"/>
              <a:t>Bandwidth on Internet is shared amongst many.</a:t>
            </a:r>
          </a:p>
          <a:p>
            <a:pPr lvl="1"/>
            <a:r>
              <a:rPr lang="en-US" b="0"/>
              <a:t>Latency is high</a:t>
            </a:r>
          </a:p>
          <a:p>
            <a:pPr lvl="1"/>
            <a:r>
              <a:rPr lang="en-US" b="0"/>
              <a:t>I am exposed to packet loss</a:t>
            </a:r>
          </a:p>
          <a:p>
            <a:pPr lvl="1"/>
            <a:r>
              <a:rPr lang="en-US" b="0"/>
              <a:t>Great number of hops (more chance of outages)</a:t>
            </a:r>
          </a:p>
          <a:p>
            <a:pPr lvl="1"/>
            <a:r>
              <a:rPr lang="en-US" b="0"/>
              <a:t>If I run IPsec, I create overhead for my traffic, lower throughput and network performance</a:t>
            </a:r>
          </a:p>
          <a:p>
            <a:pPr defTabSz="971029"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513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Protecting your data, protecting your critical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964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Take active path &amp; failover path to a different slide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9A469-41C0-4345-A332-60C64BEE91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759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Platform – that provide single interface to manage cross-connectivity across the globe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80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Setting up </a:t>
            </a:r>
            <a:r>
              <a:rPr lang="en-US" err="1"/>
              <a:t>ServiceFabric</a:t>
            </a:r>
            <a:r>
              <a:rPr lang="en-US"/>
              <a:t> Connect is </a:t>
            </a:r>
            <a:r>
              <a:rPr lang="en-US" b="1"/>
              <a:t>simply easy and quick.</a:t>
            </a:r>
          </a:p>
          <a:p>
            <a:endParaRPr lang="en-US"/>
          </a:p>
          <a:p>
            <a:r>
              <a:rPr lang="en-US" b="1"/>
              <a:t>Login into the </a:t>
            </a:r>
            <a:r>
              <a:rPr lang="en-US" b="1" err="1"/>
              <a:t>ServiceFabric</a:t>
            </a:r>
            <a:r>
              <a:rPr lang="en-US" b="1"/>
              <a:t> Portal </a:t>
            </a:r>
            <a:r>
              <a:rPr lang="en-US"/>
              <a:t>at servicefabric.digitalrealty.com</a:t>
            </a:r>
          </a:p>
          <a:p>
            <a:endParaRPr lang="en-US"/>
          </a:p>
          <a:p>
            <a:r>
              <a:rPr lang="en-US" b="1"/>
              <a:t>Create a Port or virtual Router (</a:t>
            </a:r>
            <a:r>
              <a:rPr lang="en-US" b="1" err="1"/>
              <a:t>vRouter</a:t>
            </a:r>
            <a:r>
              <a:rPr lang="en-US" b="1"/>
              <a:t>)</a:t>
            </a:r>
          </a:p>
          <a:p>
            <a:r>
              <a:rPr lang="en-US" b="1"/>
              <a:t>Build connections to other ports, </a:t>
            </a:r>
            <a:r>
              <a:rPr lang="en-US" b="1" err="1"/>
              <a:t>vRouters</a:t>
            </a:r>
            <a:r>
              <a:rPr lang="en-US" b="1"/>
              <a:t> or Cloud Providers </a:t>
            </a:r>
            <a:r>
              <a:rPr lang="en-US"/>
              <a:t>on the </a:t>
            </a:r>
            <a:r>
              <a:rPr lang="en-US" err="1"/>
              <a:t>ServiceFabric</a:t>
            </a:r>
            <a:r>
              <a:rPr lang="en-US"/>
              <a:t> platform</a:t>
            </a:r>
          </a:p>
          <a:p>
            <a:endParaRPr lang="en-US"/>
          </a:p>
          <a:p>
            <a:r>
              <a:rPr lang="en-US"/>
              <a:t>That’s it. 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166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Global, Open, Future Proofed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91706-AAFC-FA46-83AF-CFBE1B10E6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46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Workshop – Go to market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930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Fulfillment</a:t>
            </a:r>
            <a:endParaRPr lang="en-GB"/>
          </a:p>
          <a:p>
            <a:r>
              <a:rPr lang="en-GB"/>
              <a:t>joy </a:t>
            </a:r>
          </a:p>
          <a:p>
            <a:r>
              <a:rPr lang="en-GB"/>
              <a:t>purpose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973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like to begin with who we are</a:t>
            </a:r>
          </a:p>
          <a:p>
            <a:r>
              <a:rPr lang="en-US"/>
              <a:t>Digital Realty often people thought we were Digital Real-</a:t>
            </a:r>
            <a:r>
              <a:rPr lang="en-US" err="1"/>
              <a:t>ality</a:t>
            </a:r>
            <a:endParaRPr lang="en-US"/>
          </a:p>
          <a:p>
            <a:r>
              <a:rPr lang="en-US"/>
              <a:t>Journey of who we are</a:t>
            </a:r>
          </a:p>
          <a:p>
            <a:endParaRPr lang="en-US"/>
          </a:p>
          <a:p>
            <a:r>
              <a:rPr lang="en-US"/>
              <a:t>Digital Connexion - </a:t>
            </a:r>
            <a:r>
              <a:rPr lang="en-US" b="0" i="0">
                <a:solidFill>
                  <a:srgbClr val="565656"/>
                </a:solidFill>
                <a:effectLst/>
                <a:latin typeface="AeonikProTRIAL-Regular"/>
              </a:rPr>
              <a:t>Digital Connexion is a joint venture (JV) between Brookfield Asset Management (Brookfield) – JIO a subsidiary of Reliance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C4D5D-9D8C-0918-131D-84DCE13FB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50558-3CB4-D8BC-ABB1-7651AA6FC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5DD189-9E7F-833E-F3B2-7A47A4640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Cloud – </a:t>
            </a:r>
            <a:r>
              <a:rPr lang="en-US" err="1"/>
              <a:t>Hyperscaler</a:t>
            </a:r>
            <a:r>
              <a:rPr lang="en-US"/>
              <a:t>, we seen from 2010s onwards the beginning of Cloud </a:t>
            </a:r>
            <a:r>
              <a:rPr lang="en-US" err="1"/>
              <a:t>Computee</a:t>
            </a:r>
            <a:endParaRPr lang="en-US"/>
          </a:p>
          <a:p>
            <a:r>
              <a:rPr lang="en-US" b="0" i="0">
                <a:solidFill>
                  <a:srgbClr val="040C28"/>
                </a:solidFill>
                <a:effectLst/>
                <a:latin typeface="Google Sans"/>
              </a:rPr>
              <a:t>Software as a service</a:t>
            </a:r>
            <a:r>
              <a:rPr lang="en-US" b="0" i="0">
                <a:solidFill>
                  <a:srgbClr val="202124"/>
                </a:solidFill>
                <a:effectLst/>
                <a:latin typeface="Google Sans"/>
              </a:rPr>
              <a:t> (SaaS) allows users to connect to and use cloud-based apps over the Internet. Such as Office365, Emails, and OneDrive</a:t>
            </a:r>
          </a:p>
          <a:p>
            <a:r>
              <a:rPr lang="en-US" b="0" i="0">
                <a:solidFill>
                  <a:srgbClr val="202124"/>
                </a:solidFill>
                <a:effectLst/>
                <a:latin typeface="Google Sans"/>
              </a:rPr>
              <a:t>During Cloud Computer-  infrastructure as A Service such as virtual machine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040C28"/>
                </a:solidFill>
                <a:effectLst/>
                <a:latin typeface="Google Sans"/>
              </a:rPr>
              <a:t>Machine learning era started by a few in the early </a:t>
            </a:r>
            <a:r>
              <a:rPr lang="en-US" b="1" i="0">
                <a:solidFill>
                  <a:srgbClr val="040C28"/>
                </a:solidFill>
                <a:effectLst/>
                <a:latin typeface="Google Sans"/>
              </a:rPr>
              <a:t>2000s</a:t>
            </a:r>
            <a:r>
              <a:rPr lang="en-US" b="0" i="0">
                <a:solidFill>
                  <a:srgbClr val="040C28"/>
                </a:solidFill>
                <a:effectLst/>
                <a:latin typeface="Google Sans"/>
              </a:rPr>
              <a:t> marked a period of intense research focused on refining machine learning algorithms</a:t>
            </a:r>
            <a:r>
              <a:rPr lang="en-US" b="0" i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en-US" b="0" i="0">
              <a:solidFill>
                <a:srgbClr val="040C28"/>
              </a:solidFill>
              <a:effectLst/>
              <a:latin typeface="Google Sans"/>
            </a:endParaRPr>
          </a:p>
          <a:p>
            <a:r>
              <a:rPr lang="en-US"/>
              <a:t>Deep Learning between 2010’s to 2019, </a:t>
            </a:r>
            <a:r>
              <a:rPr lang="en-US" err="1"/>
              <a:t>leeting</a:t>
            </a:r>
            <a:r>
              <a:rPr lang="en-US"/>
              <a:t> AI sort through data and information in a manner that emulates human brain</a:t>
            </a:r>
          </a:p>
          <a:p>
            <a:r>
              <a:rPr lang="en-US"/>
              <a:t>In 2020</a:t>
            </a:r>
          </a:p>
          <a:p>
            <a:r>
              <a:rPr lang="en-US"/>
              <a:t>Generative AI - </a:t>
            </a:r>
            <a:r>
              <a:rPr lang="en-US" b="1" i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AI will increasingly be monitoring and refining business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7B5C1-EA09-AB7E-4246-8C7265E26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89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FA50F-B85D-C83D-BB31-D09C9D18C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C733F0-C12B-F7BC-840E-1894442DB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DE7DF-F998-ACAC-FCC0-13350775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/>
              <a:t>Bard becomes Gemini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="0" i="0" err="1">
                <a:solidFill>
                  <a:srgbClr val="4D5156"/>
                </a:solidFill>
                <a:effectLst/>
                <a:latin typeface="Google Sans"/>
              </a:rPr>
              <a:t>ChatGPT</a:t>
            </a:r>
            <a:r>
              <a:rPr lang="en-US" b="0" i="0">
                <a:solidFill>
                  <a:srgbClr val="4D5156"/>
                </a:solidFill>
                <a:effectLst/>
                <a:latin typeface="Google Sans"/>
              </a:rPr>
              <a:t> gained 1 million users in under a week when it first launched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="0" i="0" err="1">
                <a:solidFill>
                  <a:srgbClr val="4D5156"/>
                </a:solidFill>
                <a:effectLst/>
                <a:latin typeface="Google Sans"/>
              </a:rPr>
              <a:t>ChatGPT</a:t>
            </a:r>
            <a:r>
              <a:rPr lang="en-US" b="0" i="0">
                <a:solidFill>
                  <a:srgbClr val="4D5156"/>
                </a:solidFill>
                <a:effectLst/>
                <a:latin typeface="Google Sans"/>
              </a:rPr>
              <a:t>, the popular artificial intelligence chatbot, has reached 100 million users just two months after launching, according to analysts. It had about 590m visits in January from 100 million unique visitors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rgbClr val="4D5156"/>
                </a:solidFill>
                <a:effectLst/>
                <a:latin typeface="Google Sans"/>
              </a:rPr>
              <a:t>How are you responding to Digital Change?</a:t>
            </a:r>
            <a:endParaRPr lang="en-US"/>
          </a:p>
          <a:p>
            <a:pPr marL="181154" indent="-181154">
              <a:buFont typeface="Arial" panose="020B0604020202020204" pitchFamily="34" charset="0"/>
              <a:buChar char="•"/>
            </a:pPr>
            <a:endParaRPr lang="en-US"/>
          </a:p>
          <a:p>
            <a:pPr marL="181154" marR="0" lvl="0" indent="-18115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We see an impressive line of sight emerging for AI accelerate innovation, which will be driven by hybrid architecture optimized between public-private cloud services, with new AI Private Cloud 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endParaRPr lang="en-US"/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 err="1"/>
              <a:t>Quantrum</a:t>
            </a:r>
            <a:r>
              <a:rPr lang="en-US"/>
              <a:t> Computer As A Service – Which involves provide a service to banks using complex mathematical models to price financial products.</a:t>
            </a:r>
          </a:p>
          <a:p>
            <a:pPr marL="181154" indent="-181154">
              <a:buFont typeface="Arial" panose="020B0604020202020204" pitchFamily="34" charset="0"/>
              <a:buChar char="•"/>
            </a:pPr>
            <a:endParaRPr lang="en-US"/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/>
              <a:t>Google rename to </a:t>
            </a:r>
            <a:r>
              <a:rPr lang="en-US" err="1"/>
              <a:t>Gimini</a:t>
            </a:r>
            <a:endParaRPr lang="en-US"/>
          </a:p>
          <a:p>
            <a:pPr marL="181154" indent="-181154">
              <a:buFont typeface="Arial" panose="020B0604020202020204" pitchFamily="34" charset="0"/>
              <a:buChar char="•"/>
            </a:pPr>
            <a:endParaRPr lang="en-US"/>
          </a:p>
          <a:p>
            <a:pPr marL="181154" indent="-181154">
              <a:buFont typeface="Arial" panose="020B0604020202020204" pitchFamily="34" charset="0"/>
              <a:buChar char="•"/>
            </a:pPr>
            <a:r>
              <a:rPr lang="en-US"/>
              <a:t>Meta spent over 30-37 </a:t>
            </a:r>
            <a:r>
              <a:rPr lang="en-US" err="1"/>
              <a:t>bil</a:t>
            </a:r>
            <a:r>
              <a:rPr lang="en-US"/>
              <a:t> for investment in AI modwl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FD0DE-AB16-F338-F47B-9C561EDEB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27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Hybrid IT is a Result of evolving Digital Transformation</a:t>
            </a:r>
            <a:endParaRPr lang="en-GB" sz="3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81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/>
              <a:t>3 Pillars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="1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/>
              <a:t>Data Lakes - </a:t>
            </a:r>
            <a:r>
              <a:rPr lang="en-US" b="0"/>
              <a:t>AI does not work without access to huge amounts of data -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/>
              <a:t>Training </a:t>
            </a:r>
            <a:r>
              <a:rPr lang="en-US" b="0"/>
              <a:t>are huge deployments that utilize data lakes to create AI models that are the foundation to AI products and services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/>
              <a:t>Inference </a:t>
            </a:r>
            <a:r>
              <a:rPr lang="en-US" b="0"/>
              <a:t>are smaller, distributed deployments that actually serve AI products and services to end users using the trained models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/>
              <a:t>Key to understand what is driving AI demand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br>
              <a:rPr lang="en-US" b="1"/>
            </a:br>
            <a:r>
              <a:rPr lang="en-US" b="1"/>
              <a:t>Air Cool, Liquid Cool – with Inference Location / data sovereignty / latency sensitive require connectivity partner like yourself.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9A469-41C0-4345-A332-60C64BEE914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794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Data Warehouse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huge acceleration of AI demand as providers </a:t>
            </a:r>
            <a:r>
              <a:rPr lang="en-US" b="1"/>
              <a:t>race to train models - </a:t>
            </a:r>
            <a:r>
              <a:rPr lang="en-US"/>
              <a:t>underpin services going forward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Training is not location sensitive and requires vast amounts of cheap power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/>
              <a:t>Data training was affordable by huge enterprises.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478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As models mature, incremental demand for training will slow and start to shift towards inference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distributed to serve global users and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/>
              <a:t>PROXIMITY VALUE </a:t>
            </a:r>
            <a:r>
              <a:rPr lang="en-US"/>
              <a:t>– copilot is 3-+ products throughout all of </a:t>
            </a:r>
            <a:r>
              <a:rPr lang="en-US" err="1"/>
              <a:t>of</a:t>
            </a:r>
            <a:r>
              <a:rPr lang="en-US"/>
              <a:t> MSFT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must identify durable AI workloads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Seeing companies start providing TRAINING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87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Looking like the CLOUD DEMAND – we solved for that… but FASTER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AI demand will be from enterprises deploying inferencing to serve their users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Similar demand profile as the cloud with large enterprises building Private AI and smaller companies relying more heavily on cloud providers for AI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We are well positioned given </a:t>
            </a:r>
            <a:r>
              <a:rPr lang="en-US" b="1"/>
              <a:t>engineering heritage, interconnection capabilities, and global reach, and we can only do that with partnership like you.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Data </a:t>
            </a:r>
            <a:r>
              <a:rPr lang="en-GB" err="1"/>
              <a:t>Sovereighty</a:t>
            </a:r>
            <a:r>
              <a:rPr lang="en-GB"/>
              <a:t>  and Model Needs, legal and practical aspects of </a:t>
            </a:r>
            <a:r>
              <a:rPr lang="en-GB" err="1"/>
              <a:t>dataling</a:t>
            </a:r>
            <a:r>
              <a:rPr lang="en-GB"/>
              <a:t>, a different requirement for AI training vs inference phases.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To private AI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9A469-41C0-4345-A332-60C64BEE9148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8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7.emf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18829" y="2351312"/>
            <a:ext cx="5174150" cy="1549095"/>
          </a:xfrm>
        </p:spPr>
        <p:txBody>
          <a:bodyPr anchor="ctr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8203" y="4171068"/>
            <a:ext cx="4656137" cy="7717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CAB22D-B1F3-6175-33F6-F4FEA199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28103" y="5862638"/>
            <a:ext cx="1862137" cy="48736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Arial" panose="020B06040202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  <a:endParaRPr lang="en-GB"/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A7AF0290-22D4-AFDD-2D2C-4A1B74191F6C}"/>
              </a:ext>
            </a:extLst>
          </p:cNvPr>
          <p:cNvGrpSpPr/>
          <p:nvPr/>
        </p:nvGrpSpPr>
        <p:grpSpPr>
          <a:xfrm>
            <a:off x="9828103" y="508000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38762E-EB44-3DAF-E7C7-B482E812EC27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868E11-D2EE-B67B-56EE-402D318C3A3D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763078-2732-68C0-E57A-A09ED0DAE1D3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3ACBBC3-3CDE-D7AA-C721-58307E42E0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5938" y="1"/>
            <a:ext cx="3126367" cy="2055137"/>
          </a:xfrm>
          <a:custGeom>
            <a:avLst/>
            <a:gdLst>
              <a:gd name="connsiteX0" fmla="*/ 188439 w 3126367"/>
              <a:gd name="connsiteY0" fmla="*/ 0 h 2055137"/>
              <a:gd name="connsiteX1" fmla="*/ 3068477 w 3126367"/>
              <a:gd name="connsiteY1" fmla="*/ 0 h 2055137"/>
              <a:gd name="connsiteX2" fmla="*/ 3126367 w 3126367"/>
              <a:gd name="connsiteY2" fmla="*/ 156540 h 2055137"/>
              <a:gd name="connsiteX3" fmla="*/ 2943345 w 3126367"/>
              <a:gd name="connsiteY3" fmla="*/ 960056 h 2055137"/>
              <a:gd name="connsiteX4" fmla="*/ 1544246 w 3126367"/>
              <a:gd name="connsiteY4" fmla="*/ 715900 h 2055137"/>
              <a:gd name="connsiteX5" fmla="*/ 1239210 w 3126367"/>
              <a:gd name="connsiteY5" fmla="*/ 2055137 h 2055137"/>
              <a:gd name="connsiteX6" fmla="*/ 399852 w 3126367"/>
              <a:gd name="connsiteY6" fmla="*/ 1908592 h 2055137"/>
              <a:gd name="connsiteX7" fmla="*/ 0 w 3126367"/>
              <a:gd name="connsiteY7" fmla="*/ 827366 h 205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6367" h="2055137">
                <a:moveTo>
                  <a:pt x="188439" y="0"/>
                </a:moveTo>
                <a:lnTo>
                  <a:pt x="3068477" y="0"/>
                </a:lnTo>
                <a:lnTo>
                  <a:pt x="3126367" y="156540"/>
                </a:lnTo>
                <a:lnTo>
                  <a:pt x="2943345" y="960056"/>
                </a:lnTo>
                <a:lnTo>
                  <a:pt x="1544246" y="715900"/>
                </a:lnTo>
                <a:lnTo>
                  <a:pt x="1239210" y="2055137"/>
                </a:lnTo>
                <a:lnTo>
                  <a:pt x="399852" y="1908592"/>
                </a:lnTo>
                <a:lnTo>
                  <a:pt x="0" y="82736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2AE4DA1-B9CF-AE68-27B3-6D6AD7AC33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182" y="3771854"/>
            <a:ext cx="2821331" cy="3086145"/>
          </a:xfrm>
          <a:custGeom>
            <a:avLst/>
            <a:gdLst>
              <a:gd name="connsiteX0" fmla="*/ 488058 w 2821331"/>
              <a:gd name="connsiteY0" fmla="*/ 0 h 3086145"/>
              <a:gd name="connsiteX1" fmla="*/ 1327543 w 2821331"/>
              <a:gd name="connsiteY1" fmla="*/ 146544 h 3086145"/>
              <a:gd name="connsiteX2" fmla="*/ 1727395 w 2821331"/>
              <a:gd name="connsiteY2" fmla="*/ 1227771 h 3086145"/>
              <a:gd name="connsiteX3" fmla="*/ 1643891 w 2821331"/>
              <a:gd name="connsiteY3" fmla="*/ 1594323 h 3086145"/>
              <a:gd name="connsiteX4" fmla="*/ 2421479 w 2821331"/>
              <a:gd name="connsiteY4" fmla="*/ 1730191 h 3086145"/>
              <a:gd name="connsiteX5" fmla="*/ 2821331 w 2821331"/>
              <a:gd name="connsiteY5" fmla="*/ 2811291 h 3086145"/>
              <a:gd name="connsiteX6" fmla="*/ 2758736 w 2821331"/>
              <a:gd name="connsiteY6" fmla="*/ 3086145 h 3086145"/>
              <a:gd name="connsiteX7" fmla="*/ 348832 w 2821331"/>
              <a:gd name="connsiteY7" fmla="*/ 3086145 h 3086145"/>
              <a:gd name="connsiteX8" fmla="*/ 0 w 2821331"/>
              <a:gd name="connsiteY8" fmla="*/ 2142880 h 30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1331" h="3086145">
                <a:moveTo>
                  <a:pt x="488058" y="0"/>
                </a:moveTo>
                <a:lnTo>
                  <a:pt x="1327543" y="146544"/>
                </a:lnTo>
                <a:lnTo>
                  <a:pt x="1727395" y="1227771"/>
                </a:lnTo>
                <a:lnTo>
                  <a:pt x="1643891" y="1594323"/>
                </a:lnTo>
                <a:lnTo>
                  <a:pt x="2421479" y="1730191"/>
                </a:lnTo>
                <a:lnTo>
                  <a:pt x="2821331" y="2811291"/>
                </a:lnTo>
                <a:lnTo>
                  <a:pt x="2758736" y="3086145"/>
                </a:lnTo>
                <a:lnTo>
                  <a:pt x="348832" y="3086145"/>
                </a:lnTo>
                <a:lnTo>
                  <a:pt x="0" y="214288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3E92AC98-A729-C94B-CFD0-F87193FEAC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05086" y="0"/>
            <a:ext cx="2385891" cy="3227239"/>
          </a:xfrm>
          <a:custGeom>
            <a:avLst/>
            <a:gdLst>
              <a:gd name="connsiteX0" fmla="*/ 94728 w 2385891"/>
              <a:gd name="connsiteY0" fmla="*/ 0 h 3227239"/>
              <a:gd name="connsiteX1" fmla="*/ 1113645 w 2385891"/>
              <a:gd name="connsiteY1" fmla="*/ 0 h 3227239"/>
              <a:gd name="connsiteX2" fmla="*/ 1147699 w 2385891"/>
              <a:gd name="connsiteY2" fmla="*/ 24866 h 3227239"/>
              <a:gd name="connsiteX3" fmla="*/ 1190149 w 2385891"/>
              <a:gd name="connsiteY3" fmla="*/ 57531 h 3227239"/>
              <a:gd name="connsiteX4" fmla="*/ 1231583 w 2385891"/>
              <a:gd name="connsiteY4" fmla="*/ 90958 h 3227239"/>
              <a:gd name="connsiteX5" fmla="*/ 1272128 w 2385891"/>
              <a:gd name="connsiteY5" fmla="*/ 125528 h 3227239"/>
              <a:gd name="connsiteX6" fmla="*/ 1311655 w 2385891"/>
              <a:gd name="connsiteY6" fmla="*/ 160862 h 3227239"/>
              <a:gd name="connsiteX7" fmla="*/ 1350166 w 2385891"/>
              <a:gd name="connsiteY7" fmla="*/ 197212 h 3227239"/>
              <a:gd name="connsiteX8" fmla="*/ 1387787 w 2385891"/>
              <a:gd name="connsiteY8" fmla="*/ 234325 h 3227239"/>
              <a:gd name="connsiteX9" fmla="*/ 1424391 w 2385891"/>
              <a:gd name="connsiteY9" fmla="*/ 272327 h 3227239"/>
              <a:gd name="connsiteX10" fmla="*/ 1459852 w 2385891"/>
              <a:gd name="connsiteY10" fmla="*/ 311092 h 3227239"/>
              <a:gd name="connsiteX11" fmla="*/ 1494423 w 2385891"/>
              <a:gd name="connsiteY11" fmla="*/ 350747 h 3227239"/>
              <a:gd name="connsiteX12" fmla="*/ 1527977 w 2385891"/>
              <a:gd name="connsiteY12" fmla="*/ 391164 h 3227239"/>
              <a:gd name="connsiteX13" fmla="*/ 1560387 w 2385891"/>
              <a:gd name="connsiteY13" fmla="*/ 432344 h 3227239"/>
              <a:gd name="connsiteX14" fmla="*/ 1591653 w 2385891"/>
              <a:gd name="connsiteY14" fmla="*/ 474287 h 3227239"/>
              <a:gd name="connsiteX15" fmla="*/ 1621903 w 2385891"/>
              <a:gd name="connsiteY15" fmla="*/ 516864 h 3227239"/>
              <a:gd name="connsiteX16" fmla="*/ 1651135 w 2385891"/>
              <a:gd name="connsiteY16" fmla="*/ 560205 h 3227239"/>
              <a:gd name="connsiteX17" fmla="*/ 1679097 w 2385891"/>
              <a:gd name="connsiteY17" fmla="*/ 604308 h 3227239"/>
              <a:gd name="connsiteX18" fmla="*/ 1706042 w 2385891"/>
              <a:gd name="connsiteY18" fmla="*/ 649047 h 3227239"/>
              <a:gd name="connsiteX19" fmla="*/ 1731842 w 2385891"/>
              <a:gd name="connsiteY19" fmla="*/ 694421 h 3227239"/>
              <a:gd name="connsiteX20" fmla="*/ 1756500 w 2385891"/>
              <a:gd name="connsiteY20" fmla="*/ 740431 h 3227239"/>
              <a:gd name="connsiteX21" fmla="*/ 1779886 w 2385891"/>
              <a:gd name="connsiteY21" fmla="*/ 786949 h 3227239"/>
              <a:gd name="connsiteX22" fmla="*/ 1802128 w 2385891"/>
              <a:gd name="connsiteY22" fmla="*/ 834229 h 3227239"/>
              <a:gd name="connsiteX23" fmla="*/ 1823226 w 2385891"/>
              <a:gd name="connsiteY23" fmla="*/ 881891 h 3227239"/>
              <a:gd name="connsiteX24" fmla="*/ 1843054 w 2385891"/>
              <a:gd name="connsiteY24" fmla="*/ 930189 h 3227239"/>
              <a:gd name="connsiteX25" fmla="*/ 1861737 w 2385891"/>
              <a:gd name="connsiteY25" fmla="*/ 979121 h 3227239"/>
              <a:gd name="connsiteX26" fmla="*/ 1874320 w 2385891"/>
              <a:gd name="connsiteY26" fmla="*/ 1014709 h 3227239"/>
              <a:gd name="connsiteX27" fmla="*/ 2236423 w 2385891"/>
              <a:gd name="connsiteY27" fmla="*/ 1995528 h 3227239"/>
              <a:gd name="connsiteX28" fmla="*/ 2242906 w 2385891"/>
              <a:gd name="connsiteY28" fmla="*/ 2011415 h 3227239"/>
              <a:gd name="connsiteX29" fmla="*/ 2261589 w 2385891"/>
              <a:gd name="connsiteY29" fmla="*/ 2060221 h 3227239"/>
              <a:gd name="connsiteX30" fmla="*/ 2279002 w 2385891"/>
              <a:gd name="connsiteY30" fmla="*/ 2109535 h 3227239"/>
              <a:gd name="connsiteX31" fmla="*/ 2282052 w 2385891"/>
              <a:gd name="connsiteY31" fmla="*/ 2119322 h 3227239"/>
              <a:gd name="connsiteX32" fmla="*/ 2282815 w 2385891"/>
              <a:gd name="connsiteY32" fmla="*/ 2121228 h 3227239"/>
              <a:gd name="connsiteX33" fmla="*/ 2282687 w 2385891"/>
              <a:gd name="connsiteY33" fmla="*/ 2121228 h 3227239"/>
              <a:gd name="connsiteX34" fmla="*/ 2295143 w 2385891"/>
              <a:gd name="connsiteY34" fmla="*/ 2159357 h 3227239"/>
              <a:gd name="connsiteX35" fmla="*/ 2310014 w 2385891"/>
              <a:gd name="connsiteY35" fmla="*/ 2209688 h 3227239"/>
              <a:gd name="connsiteX36" fmla="*/ 2323486 w 2385891"/>
              <a:gd name="connsiteY36" fmla="*/ 2260401 h 3227239"/>
              <a:gd name="connsiteX37" fmla="*/ 2335814 w 2385891"/>
              <a:gd name="connsiteY37" fmla="*/ 2311622 h 3227239"/>
              <a:gd name="connsiteX38" fmla="*/ 2346872 w 2385891"/>
              <a:gd name="connsiteY38" fmla="*/ 2363223 h 3227239"/>
              <a:gd name="connsiteX39" fmla="*/ 2356532 w 2385891"/>
              <a:gd name="connsiteY39" fmla="*/ 2415079 h 3227239"/>
              <a:gd name="connsiteX40" fmla="*/ 2364793 w 2385891"/>
              <a:gd name="connsiteY40" fmla="*/ 2467444 h 3227239"/>
              <a:gd name="connsiteX41" fmla="*/ 2371784 w 2385891"/>
              <a:gd name="connsiteY41" fmla="*/ 2520190 h 3227239"/>
              <a:gd name="connsiteX42" fmla="*/ 2377376 w 2385891"/>
              <a:gd name="connsiteY42" fmla="*/ 2573063 h 3227239"/>
              <a:gd name="connsiteX43" fmla="*/ 2381570 w 2385891"/>
              <a:gd name="connsiteY43" fmla="*/ 2626444 h 3227239"/>
              <a:gd name="connsiteX44" fmla="*/ 2384493 w 2385891"/>
              <a:gd name="connsiteY44" fmla="*/ 2680080 h 3227239"/>
              <a:gd name="connsiteX45" fmla="*/ 2385891 w 2385891"/>
              <a:gd name="connsiteY45" fmla="*/ 2733843 h 3227239"/>
              <a:gd name="connsiteX46" fmla="*/ 2385891 w 2385891"/>
              <a:gd name="connsiteY46" fmla="*/ 2787986 h 3227239"/>
              <a:gd name="connsiteX47" fmla="*/ 2384493 w 2385891"/>
              <a:gd name="connsiteY47" fmla="*/ 2842257 h 3227239"/>
              <a:gd name="connsiteX48" fmla="*/ 2381570 w 2385891"/>
              <a:gd name="connsiteY48" fmla="*/ 2896783 h 3227239"/>
              <a:gd name="connsiteX49" fmla="*/ 2377249 w 2385891"/>
              <a:gd name="connsiteY49" fmla="*/ 2951562 h 3227239"/>
              <a:gd name="connsiteX50" fmla="*/ 2371402 w 2385891"/>
              <a:gd name="connsiteY50" fmla="*/ 3006468 h 3227239"/>
              <a:gd name="connsiteX51" fmla="*/ 2364157 w 2385891"/>
              <a:gd name="connsiteY51" fmla="*/ 3061502 h 3227239"/>
              <a:gd name="connsiteX52" fmla="*/ 2355387 w 2385891"/>
              <a:gd name="connsiteY52" fmla="*/ 3116663 h 3227239"/>
              <a:gd name="connsiteX53" fmla="*/ 2345092 w 2385891"/>
              <a:gd name="connsiteY53" fmla="*/ 3171951 h 3227239"/>
              <a:gd name="connsiteX54" fmla="*/ 2333272 w 2385891"/>
              <a:gd name="connsiteY54" fmla="*/ 3227239 h 3227239"/>
              <a:gd name="connsiteX55" fmla="*/ 1493787 w 2385891"/>
              <a:gd name="connsiteY55" fmla="*/ 3080694 h 3227239"/>
              <a:gd name="connsiteX56" fmla="*/ 1093935 w 2385891"/>
              <a:gd name="connsiteY56" fmla="*/ 1999468 h 3227239"/>
              <a:gd name="connsiteX57" fmla="*/ 1101307 w 2385891"/>
              <a:gd name="connsiteY57" fmla="*/ 1964897 h 3227239"/>
              <a:gd name="connsiteX58" fmla="*/ 1107790 w 2385891"/>
              <a:gd name="connsiteY58" fmla="*/ 1930326 h 3227239"/>
              <a:gd name="connsiteX59" fmla="*/ 1113255 w 2385891"/>
              <a:gd name="connsiteY59" fmla="*/ 1895882 h 3227239"/>
              <a:gd name="connsiteX60" fmla="*/ 1117830 w 2385891"/>
              <a:gd name="connsiteY60" fmla="*/ 1861566 h 3227239"/>
              <a:gd name="connsiteX61" fmla="*/ 1118720 w 2385891"/>
              <a:gd name="connsiteY61" fmla="*/ 1852669 h 3227239"/>
              <a:gd name="connsiteX62" fmla="*/ 1105247 w 2385891"/>
              <a:gd name="connsiteY62" fmla="*/ 1839959 h 3227239"/>
              <a:gd name="connsiteX63" fmla="*/ 1080463 w 2385891"/>
              <a:gd name="connsiteY63" fmla="*/ 1817844 h 3227239"/>
              <a:gd name="connsiteX64" fmla="*/ 1055171 w 2385891"/>
              <a:gd name="connsiteY64" fmla="*/ 1796364 h 3227239"/>
              <a:gd name="connsiteX65" fmla="*/ 1029243 w 2385891"/>
              <a:gd name="connsiteY65" fmla="*/ 1775393 h 3227239"/>
              <a:gd name="connsiteX66" fmla="*/ 1002806 w 2385891"/>
              <a:gd name="connsiteY66" fmla="*/ 1754930 h 3227239"/>
              <a:gd name="connsiteX67" fmla="*/ 975734 w 2385891"/>
              <a:gd name="connsiteY67" fmla="*/ 1735230 h 3227239"/>
              <a:gd name="connsiteX68" fmla="*/ 948027 w 2385891"/>
              <a:gd name="connsiteY68" fmla="*/ 1716038 h 3227239"/>
              <a:gd name="connsiteX69" fmla="*/ 919811 w 2385891"/>
              <a:gd name="connsiteY69" fmla="*/ 1697482 h 3227239"/>
              <a:gd name="connsiteX70" fmla="*/ 891087 w 2385891"/>
              <a:gd name="connsiteY70" fmla="*/ 1679688 h 3227239"/>
              <a:gd name="connsiteX71" fmla="*/ 861854 w 2385891"/>
              <a:gd name="connsiteY71" fmla="*/ 1662403 h 3227239"/>
              <a:gd name="connsiteX72" fmla="*/ 831986 w 2385891"/>
              <a:gd name="connsiteY72" fmla="*/ 1645880 h 3227239"/>
              <a:gd name="connsiteX73" fmla="*/ 801609 w 2385891"/>
              <a:gd name="connsiteY73" fmla="*/ 1629993 h 3227239"/>
              <a:gd name="connsiteX74" fmla="*/ 770724 w 2385891"/>
              <a:gd name="connsiteY74" fmla="*/ 1614741 h 3227239"/>
              <a:gd name="connsiteX75" fmla="*/ 739459 w 2385891"/>
              <a:gd name="connsiteY75" fmla="*/ 1600379 h 3227239"/>
              <a:gd name="connsiteX76" fmla="*/ 707557 w 2385891"/>
              <a:gd name="connsiteY76" fmla="*/ 1586525 h 3227239"/>
              <a:gd name="connsiteX77" fmla="*/ 675147 w 2385891"/>
              <a:gd name="connsiteY77" fmla="*/ 1573561 h 3227239"/>
              <a:gd name="connsiteX78" fmla="*/ 642355 w 2385891"/>
              <a:gd name="connsiteY78" fmla="*/ 1561232 h 3227239"/>
              <a:gd name="connsiteX79" fmla="*/ 609055 w 2385891"/>
              <a:gd name="connsiteY79" fmla="*/ 1549666 h 3227239"/>
              <a:gd name="connsiteX80" fmla="*/ 575247 w 2385891"/>
              <a:gd name="connsiteY80" fmla="*/ 1538990 h 3227239"/>
              <a:gd name="connsiteX81" fmla="*/ 541057 w 2385891"/>
              <a:gd name="connsiteY81" fmla="*/ 1528949 h 3227239"/>
              <a:gd name="connsiteX82" fmla="*/ 506360 w 2385891"/>
              <a:gd name="connsiteY82" fmla="*/ 1519798 h 3227239"/>
              <a:gd name="connsiteX83" fmla="*/ 471280 w 2385891"/>
              <a:gd name="connsiteY83" fmla="*/ 1511410 h 3227239"/>
              <a:gd name="connsiteX84" fmla="*/ 435820 w 2385891"/>
              <a:gd name="connsiteY84" fmla="*/ 1503784 h 3227239"/>
              <a:gd name="connsiteX85" fmla="*/ 399851 w 2385891"/>
              <a:gd name="connsiteY85" fmla="*/ 1497048 h 3227239"/>
              <a:gd name="connsiteX86" fmla="*/ 0 w 2385891"/>
              <a:gd name="connsiteY86" fmla="*/ 415948 h 322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385891" h="3227239">
                <a:moveTo>
                  <a:pt x="94728" y="0"/>
                </a:moveTo>
                <a:lnTo>
                  <a:pt x="1113645" y="0"/>
                </a:lnTo>
                <a:lnTo>
                  <a:pt x="1147699" y="24866"/>
                </a:lnTo>
                <a:lnTo>
                  <a:pt x="1190149" y="57531"/>
                </a:lnTo>
                <a:lnTo>
                  <a:pt x="1231583" y="90958"/>
                </a:lnTo>
                <a:lnTo>
                  <a:pt x="1272128" y="125528"/>
                </a:lnTo>
                <a:lnTo>
                  <a:pt x="1311655" y="160862"/>
                </a:lnTo>
                <a:lnTo>
                  <a:pt x="1350166" y="197212"/>
                </a:lnTo>
                <a:lnTo>
                  <a:pt x="1387787" y="234325"/>
                </a:lnTo>
                <a:lnTo>
                  <a:pt x="1424391" y="272327"/>
                </a:lnTo>
                <a:lnTo>
                  <a:pt x="1459852" y="311092"/>
                </a:lnTo>
                <a:lnTo>
                  <a:pt x="1494423" y="350747"/>
                </a:lnTo>
                <a:lnTo>
                  <a:pt x="1527977" y="391164"/>
                </a:lnTo>
                <a:lnTo>
                  <a:pt x="1560387" y="432344"/>
                </a:lnTo>
                <a:lnTo>
                  <a:pt x="1591653" y="474287"/>
                </a:lnTo>
                <a:lnTo>
                  <a:pt x="1621903" y="516864"/>
                </a:lnTo>
                <a:lnTo>
                  <a:pt x="1651135" y="560205"/>
                </a:lnTo>
                <a:lnTo>
                  <a:pt x="1679097" y="604308"/>
                </a:lnTo>
                <a:lnTo>
                  <a:pt x="1706042" y="649047"/>
                </a:lnTo>
                <a:lnTo>
                  <a:pt x="1731842" y="694421"/>
                </a:lnTo>
                <a:lnTo>
                  <a:pt x="1756500" y="740431"/>
                </a:lnTo>
                <a:lnTo>
                  <a:pt x="1779886" y="786949"/>
                </a:lnTo>
                <a:lnTo>
                  <a:pt x="1802128" y="834229"/>
                </a:lnTo>
                <a:lnTo>
                  <a:pt x="1823226" y="881891"/>
                </a:lnTo>
                <a:lnTo>
                  <a:pt x="1843054" y="930189"/>
                </a:lnTo>
                <a:lnTo>
                  <a:pt x="1861737" y="979121"/>
                </a:lnTo>
                <a:lnTo>
                  <a:pt x="1874320" y="1014709"/>
                </a:lnTo>
                <a:lnTo>
                  <a:pt x="2236423" y="1995528"/>
                </a:lnTo>
                <a:lnTo>
                  <a:pt x="2242906" y="2011415"/>
                </a:lnTo>
                <a:lnTo>
                  <a:pt x="2261589" y="2060221"/>
                </a:lnTo>
                <a:lnTo>
                  <a:pt x="2279002" y="2109535"/>
                </a:lnTo>
                <a:lnTo>
                  <a:pt x="2282052" y="2119322"/>
                </a:lnTo>
                <a:lnTo>
                  <a:pt x="2282815" y="2121228"/>
                </a:lnTo>
                <a:lnTo>
                  <a:pt x="2282687" y="2121228"/>
                </a:lnTo>
                <a:lnTo>
                  <a:pt x="2295143" y="2159357"/>
                </a:lnTo>
                <a:lnTo>
                  <a:pt x="2310014" y="2209688"/>
                </a:lnTo>
                <a:lnTo>
                  <a:pt x="2323486" y="2260401"/>
                </a:lnTo>
                <a:lnTo>
                  <a:pt x="2335814" y="2311622"/>
                </a:lnTo>
                <a:lnTo>
                  <a:pt x="2346872" y="2363223"/>
                </a:lnTo>
                <a:lnTo>
                  <a:pt x="2356532" y="2415079"/>
                </a:lnTo>
                <a:lnTo>
                  <a:pt x="2364793" y="2467444"/>
                </a:lnTo>
                <a:lnTo>
                  <a:pt x="2371784" y="2520190"/>
                </a:lnTo>
                <a:lnTo>
                  <a:pt x="2377376" y="2573063"/>
                </a:lnTo>
                <a:lnTo>
                  <a:pt x="2381570" y="2626444"/>
                </a:lnTo>
                <a:lnTo>
                  <a:pt x="2384493" y="2680080"/>
                </a:lnTo>
                <a:lnTo>
                  <a:pt x="2385891" y="2733843"/>
                </a:lnTo>
                <a:lnTo>
                  <a:pt x="2385891" y="2787986"/>
                </a:lnTo>
                <a:lnTo>
                  <a:pt x="2384493" y="2842257"/>
                </a:lnTo>
                <a:lnTo>
                  <a:pt x="2381570" y="2896783"/>
                </a:lnTo>
                <a:lnTo>
                  <a:pt x="2377249" y="2951562"/>
                </a:lnTo>
                <a:lnTo>
                  <a:pt x="2371402" y="3006468"/>
                </a:lnTo>
                <a:lnTo>
                  <a:pt x="2364157" y="3061502"/>
                </a:lnTo>
                <a:lnTo>
                  <a:pt x="2355387" y="3116663"/>
                </a:lnTo>
                <a:lnTo>
                  <a:pt x="2345092" y="3171951"/>
                </a:lnTo>
                <a:lnTo>
                  <a:pt x="2333272" y="3227239"/>
                </a:lnTo>
                <a:lnTo>
                  <a:pt x="1493787" y="3080694"/>
                </a:lnTo>
                <a:lnTo>
                  <a:pt x="1093935" y="1999468"/>
                </a:lnTo>
                <a:lnTo>
                  <a:pt x="1101307" y="1964897"/>
                </a:lnTo>
                <a:lnTo>
                  <a:pt x="1107790" y="1930326"/>
                </a:lnTo>
                <a:lnTo>
                  <a:pt x="1113255" y="1895882"/>
                </a:lnTo>
                <a:lnTo>
                  <a:pt x="1117830" y="1861566"/>
                </a:lnTo>
                <a:lnTo>
                  <a:pt x="1118720" y="1852669"/>
                </a:lnTo>
                <a:lnTo>
                  <a:pt x="1105247" y="1839959"/>
                </a:lnTo>
                <a:lnTo>
                  <a:pt x="1080463" y="1817844"/>
                </a:lnTo>
                <a:lnTo>
                  <a:pt x="1055171" y="1796364"/>
                </a:lnTo>
                <a:lnTo>
                  <a:pt x="1029243" y="1775393"/>
                </a:lnTo>
                <a:lnTo>
                  <a:pt x="1002806" y="1754930"/>
                </a:lnTo>
                <a:lnTo>
                  <a:pt x="975734" y="1735230"/>
                </a:lnTo>
                <a:lnTo>
                  <a:pt x="948027" y="1716038"/>
                </a:lnTo>
                <a:lnTo>
                  <a:pt x="919811" y="1697482"/>
                </a:lnTo>
                <a:lnTo>
                  <a:pt x="891087" y="1679688"/>
                </a:lnTo>
                <a:lnTo>
                  <a:pt x="861854" y="1662403"/>
                </a:lnTo>
                <a:lnTo>
                  <a:pt x="831986" y="1645880"/>
                </a:lnTo>
                <a:lnTo>
                  <a:pt x="801609" y="1629993"/>
                </a:lnTo>
                <a:lnTo>
                  <a:pt x="770724" y="1614741"/>
                </a:lnTo>
                <a:lnTo>
                  <a:pt x="739459" y="1600379"/>
                </a:lnTo>
                <a:lnTo>
                  <a:pt x="707557" y="1586525"/>
                </a:lnTo>
                <a:lnTo>
                  <a:pt x="675147" y="1573561"/>
                </a:lnTo>
                <a:lnTo>
                  <a:pt x="642355" y="1561232"/>
                </a:lnTo>
                <a:lnTo>
                  <a:pt x="609055" y="1549666"/>
                </a:lnTo>
                <a:lnTo>
                  <a:pt x="575247" y="1538990"/>
                </a:lnTo>
                <a:lnTo>
                  <a:pt x="541057" y="1528949"/>
                </a:lnTo>
                <a:lnTo>
                  <a:pt x="506360" y="1519798"/>
                </a:lnTo>
                <a:lnTo>
                  <a:pt x="471280" y="1511410"/>
                </a:lnTo>
                <a:lnTo>
                  <a:pt x="435820" y="1503784"/>
                </a:lnTo>
                <a:lnTo>
                  <a:pt x="399851" y="1497048"/>
                </a:lnTo>
                <a:lnTo>
                  <a:pt x="0" y="41594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F2B421D-861A-B336-4698-F670A5EE89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41291" y="4943957"/>
            <a:ext cx="3126368" cy="1914043"/>
          </a:xfrm>
          <a:custGeom>
            <a:avLst/>
            <a:gdLst>
              <a:gd name="connsiteX0" fmla="*/ 1887158 w 3126368"/>
              <a:gd name="connsiteY0" fmla="*/ 0 h 1914043"/>
              <a:gd name="connsiteX1" fmla="*/ 2726516 w 3126368"/>
              <a:gd name="connsiteY1" fmla="*/ 146544 h 1914043"/>
              <a:gd name="connsiteX2" fmla="*/ 3126368 w 3126368"/>
              <a:gd name="connsiteY2" fmla="*/ 1227771 h 1914043"/>
              <a:gd name="connsiteX3" fmla="*/ 3113022 w 3126368"/>
              <a:gd name="connsiteY3" fmla="*/ 1282804 h 1914043"/>
              <a:gd name="connsiteX4" fmla="*/ 3098406 w 3126368"/>
              <a:gd name="connsiteY4" fmla="*/ 1337330 h 1914043"/>
              <a:gd name="connsiteX5" fmla="*/ 3082264 w 3126368"/>
              <a:gd name="connsiteY5" fmla="*/ 1391220 h 1914043"/>
              <a:gd name="connsiteX6" fmla="*/ 3064979 w 3126368"/>
              <a:gd name="connsiteY6" fmla="*/ 1444474 h 1914043"/>
              <a:gd name="connsiteX7" fmla="*/ 3046295 w 3126368"/>
              <a:gd name="connsiteY7" fmla="*/ 1497219 h 1914043"/>
              <a:gd name="connsiteX8" fmla="*/ 3026340 w 3126368"/>
              <a:gd name="connsiteY8" fmla="*/ 1549203 h 1914043"/>
              <a:gd name="connsiteX9" fmla="*/ 3004988 w 3126368"/>
              <a:gd name="connsiteY9" fmla="*/ 1600423 h 1914043"/>
              <a:gd name="connsiteX10" fmla="*/ 2982619 w 3126368"/>
              <a:gd name="connsiteY10" fmla="*/ 1651136 h 1914043"/>
              <a:gd name="connsiteX11" fmla="*/ 2958851 w 3126368"/>
              <a:gd name="connsiteY11" fmla="*/ 1701086 h 1914043"/>
              <a:gd name="connsiteX12" fmla="*/ 2933940 w 3126368"/>
              <a:gd name="connsiteY12" fmla="*/ 1750400 h 1914043"/>
              <a:gd name="connsiteX13" fmla="*/ 2907885 w 3126368"/>
              <a:gd name="connsiteY13" fmla="*/ 1798824 h 1914043"/>
              <a:gd name="connsiteX14" fmla="*/ 2880559 w 3126368"/>
              <a:gd name="connsiteY14" fmla="*/ 1846740 h 1914043"/>
              <a:gd name="connsiteX15" fmla="*/ 2852216 w 3126368"/>
              <a:gd name="connsiteY15" fmla="*/ 1893767 h 1914043"/>
              <a:gd name="connsiteX16" fmla="*/ 2839237 w 3126368"/>
              <a:gd name="connsiteY16" fmla="*/ 1914043 h 1914043"/>
              <a:gd name="connsiteX17" fmla="*/ 5666 w 3126368"/>
              <a:gd name="connsiteY17" fmla="*/ 1914043 h 1914043"/>
              <a:gd name="connsiteX18" fmla="*/ 0 w 3126368"/>
              <a:gd name="connsiteY18" fmla="*/ 1898724 h 1914043"/>
              <a:gd name="connsiteX19" fmla="*/ 183022 w 3126368"/>
              <a:gd name="connsiteY19" fmla="*/ 1095081 h 1914043"/>
              <a:gd name="connsiteX20" fmla="*/ 219118 w 3126368"/>
              <a:gd name="connsiteY20" fmla="*/ 1100927 h 1914043"/>
              <a:gd name="connsiteX21" fmla="*/ 255341 w 3126368"/>
              <a:gd name="connsiteY21" fmla="*/ 1105884 h 1914043"/>
              <a:gd name="connsiteX22" fmla="*/ 291437 w 3126368"/>
              <a:gd name="connsiteY22" fmla="*/ 1109951 h 1914043"/>
              <a:gd name="connsiteX23" fmla="*/ 327406 w 3126368"/>
              <a:gd name="connsiteY23" fmla="*/ 1113128 h 1914043"/>
              <a:gd name="connsiteX24" fmla="*/ 363375 w 3126368"/>
              <a:gd name="connsiteY24" fmla="*/ 1115289 h 1914043"/>
              <a:gd name="connsiteX25" fmla="*/ 399343 w 3126368"/>
              <a:gd name="connsiteY25" fmla="*/ 1116687 h 1914043"/>
              <a:gd name="connsiteX26" fmla="*/ 435185 w 3126368"/>
              <a:gd name="connsiteY26" fmla="*/ 1117323 h 1914043"/>
              <a:gd name="connsiteX27" fmla="*/ 470773 w 3126368"/>
              <a:gd name="connsiteY27" fmla="*/ 1116941 h 1914043"/>
              <a:gd name="connsiteX28" fmla="*/ 506360 w 3126368"/>
              <a:gd name="connsiteY28" fmla="*/ 1115798 h 1914043"/>
              <a:gd name="connsiteX29" fmla="*/ 541821 w 3126368"/>
              <a:gd name="connsiteY29" fmla="*/ 1113764 h 1914043"/>
              <a:gd name="connsiteX30" fmla="*/ 577154 w 3126368"/>
              <a:gd name="connsiteY30" fmla="*/ 1110968 h 1914043"/>
              <a:gd name="connsiteX31" fmla="*/ 612361 w 3126368"/>
              <a:gd name="connsiteY31" fmla="*/ 1107281 h 1914043"/>
              <a:gd name="connsiteX32" fmla="*/ 647313 w 3126368"/>
              <a:gd name="connsiteY32" fmla="*/ 1102833 h 1914043"/>
              <a:gd name="connsiteX33" fmla="*/ 682137 w 3126368"/>
              <a:gd name="connsiteY33" fmla="*/ 1097622 h 1914043"/>
              <a:gd name="connsiteX34" fmla="*/ 716708 w 3126368"/>
              <a:gd name="connsiteY34" fmla="*/ 1091521 h 1914043"/>
              <a:gd name="connsiteX35" fmla="*/ 751025 w 3126368"/>
              <a:gd name="connsiteY35" fmla="*/ 1084658 h 1914043"/>
              <a:gd name="connsiteX36" fmla="*/ 785214 w 3126368"/>
              <a:gd name="connsiteY36" fmla="*/ 1077032 h 1914043"/>
              <a:gd name="connsiteX37" fmla="*/ 819149 w 3126368"/>
              <a:gd name="connsiteY37" fmla="*/ 1068644 h 1914043"/>
              <a:gd name="connsiteX38" fmla="*/ 852830 w 3126368"/>
              <a:gd name="connsiteY38" fmla="*/ 1059366 h 1914043"/>
              <a:gd name="connsiteX39" fmla="*/ 886257 w 3126368"/>
              <a:gd name="connsiteY39" fmla="*/ 1049452 h 1914043"/>
              <a:gd name="connsiteX40" fmla="*/ 919303 w 3126368"/>
              <a:gd name="connsiteY40" fmla="*/ 1038902 h 1914043"/>
              <a:gd name="connsiteX41" fmla="*/ 952094 w 3126368"/>
              <a:gd name="connsiteY41" fmla="*/ 1027464 h 1914043"/>
              <a:gd name="connsiteX42" fmla="*/ 984631 w 3126368"/>
              <a:gd name="connsiteY42" fmla="*/ 1015390 h 1914043"/>
              <a:gd name="connsiteX43" fmla="*/ 1016915 w 3126368"/>
              <a:gd name="connsiteY43" fmla="*/ 1002552 h 1914043"/>
              <a:gd name="connsiteX44" fmla="*/ 1048689 w 3126368"/>
              <a:gd name="connsiteY44" fmla="*/ 988953 h 1914043"/>
              <a:gd name="connsiteX45" fmla="*/ 1080210 w 3126368"/>
              <a:gd name="connsiteY45" fmla="*/ 974718 h 1914043"/>
              <a:gd name="connsiteX46" fmla="*/ 1111349 w 3126368"/>
              <a:gd name="connsiteY46" fmla="*/ 959720 h 1914043"/>
              <a:gd name="connsiteX47" fmla="*/ 1142234 w 3126368"/>
              <a:gd name="connsiteY47" fmla="*/ 944088 h 1914043"/>
              <a:gd name="connsiteX48" fmla="*/ 1172610 w 3126368"/>
              <a:gd name="connsiteY48" fmla="*/ 927819 h 1914043"/>
              <a:gd name="connsiteX49" fmla="*/ 1202605 w 3126368"/>
              <a:gd name="connsiteY49" fmla="*/ 910914 h 1914043"/>
              <a:gd name="connsiteX50" fmla="*/ 1232092 w 3126368"/>
              <a:gd name="connsiteY50" fmla="*/ 893248 h 1914043"/>
              <a:gd name="connsiteX51" fmla="*/ 1261325 w 3126368"/>
              <a:gd name="connsiteY51" fmla="*/ 874946 h 1914043"/>
              <a:gd name="connsiteX52" fmla="*/ 1289922 w 3126368"/>
              <a:gd name="connsiteY52" fmla="*/ 856008 h 1914043"/>
              <a:gd name="connsiteX53" fmla="*/ 1318265 w 3126368"/>
              <a:gd name="connsiteY53" fmla="*/ 836562 h 1914043"/>
              <a:gd name="connsiteX54" fmla="*/ 1345973 w 3126368"/>
              <a:gd name="connsiteY54" fmla="*/ 816353 h 1914043"/>
              <a:gd name="connsiteX55" fmla="*/ 1373298 w 3126368"/>
              <a:gd name="connsiteY55" fmla="*/ 795637 h 1914043"/>
              <a:gd name="connsiteX56" fmla="*/ 1400117 w 3126368"/>
              <a:gd name="connsiteY56" fmla="*/ 774157 h 1914043"/>
              <a:gd name="connsiteX57" fmla="*/ 1426426 w 3126368"/>
              <a:gd name="connsiteY57" fmla="*/ 752296 h 1914043"/>
              <a:gd name="connsiteX58" fmla="*/ 1452227 w 3126368"/>
              <a:gd name="connsiteY58" fmla="*/ 729673 h 1914043"/>
              <a:gd name="connsiteX59" fmla="*/ 1477392 w 3126368"/>
              <a:gd name="connsiteY59" fmla="*/ 706541 h 1914043"/>
              <a:gd name="connsiteX60" fmla="*/ 1502049 w 3126368"/>
              <a:gd name="connsiteY60" fmla="*/ 682773 h 1914043"/>
              <a:gd name="connsiteX61" fmla="*/ 1526198 w 3126368"/>
              <a:gd name="connsiteY61" fmla="*/ 658497 h 1914043"/>
              <a:gd name="connsiteX62" fmla="*/ 1549711 w 3126368"/>
              <a:gd name="connsiteY62" fmla="*/ 633713 h 1914043"/>
              <a:gd name="connsiteX63" fmla="*/ 1572716 w 3126368"/>
              <a:gd name="connsiteY63" fmla="*/ 608293 h 1914043"/>
              <a:gd name="connsiteX64" fmla="*/ 1595085 w 3126368"/>
              <a:gd name="connsiteY64" fmla="*/ 582492 h 1914043"/>
              <a:gd name="connsiteX65" fmla="*/ 1616819 w 3126368"/>
              <a:gd name="connsiteY65" fmla="*/ 556056 h 1914043"/>
              <a:gd name="connsiteX66" fmla="*/ 1637917 w 3126368"/>
              <a:gd name="connsiteY66" fmla="*/ 529111 h 1914043"/>
              <a:gd name="connsiteX67" fmla="*/ 1658381 w 3126368"/>
              <a:gd name="connsiteY67" fmla="*/ 501658 h 1914043"/>
              <a:gd name="connsiteX68" fmla="*/ 1678208 w 3126368"/>
              <a:gd name="connsiteY68" fmla="*/ 473569 h 1914043"/>
              <a:gd name="connsiteX69" fmla="*/ 1697273 w 3126368"/>
              <a:gd name="connsiteY69" fmla="*/ 445226 h 1914043"/>
              <a:gd name="connsiteX70" fmla="*/ 1715701 w 3126368"/>
              <a:gd name="connsiteY70" fmla="*/ 416247 h 1914043"/>
              <a:gd name="connsiteX71" fmla="*/ 1733496 w 3126368"/>
              <a:gd name="connsiteY71" fmla="*/ 386888 h 1914043"/>
              <a:gd name="connsiteX72" fmla="*/ 1750527 w 3126368"/>
              <a:gd name="connsiteY72" fmla="*/ 356893 h 1914043"/>
              <a:gd name="connsiteX73" fmla="*/ 1766795 w 3126368"/>
              <a:gd name="connsiteY73" fmla="*/ 326643 h 1914043"/>
              <a:gd name="connsiteX74" fmla="*/ 1782428 w 3126368"/>
              <a:gd name="connsiteY74" fmla="*/ 295886 h 1914043"/>
              <a:gd name="connsiteX75" fmla="*/ 1797172 w 3126368"/>
              <a:gd name="connsiteY75" fmla="*/ 264619 h 1914043"/>
              <a:gd name="connsiteX76" fmla="*/ 1811280 w 3126368"/>
              <a:gd name="connsiteY76" fmla="*/ 232972 h 1914043"/>
              <a:gd name="connsiteX77" fmla="*/ 1824498 w 3126368"/>
              <a:gd name="connsiteY77" fmla="*/ 200816 h 1914043"/>
              <a:gd name="connsiteX78" fmla="*/ 1837081 w 3126368"/>
              <a:gd name="connsiteY78" fmla="*/ 168405 h 1914043"/>
              <a:gd name="connsiteX79" fmla="*/ 1848774 w 3126368"/>
              <a:gd name="connsiteY79" fmla="*/ 135487 h 1914043"/>
              <a:gd name="connsiteX80" fmla="*/ 1859577 w 3126368"/>
              <a:gd name="connsiteY80" fmla="*/ 102187 h 1914043"/>
              <a:gd name="connsiteX81" fmla="*/ 1869618 w 3126368"/>
              <a:gd name="connsiteY81" fmla="*/ 68506 h 1914043"/>
              <a:gd name="connsiteX82" fmla="*/ 1878769 w 3126368"/>
              <a:gd name="connsiteY82" fmla="*/ 34444 h 191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3126368" h="1914043">
                <a:moveTo>
                  <a:pt x="1887158" y="0"/>
                </a:moveTo>
                <a:lnTo>
                  <a:pt x="2726516" y="146544"/>
                </a:lnTo>
                <a:lnTo>
                  <a:pt x="3126368" y="1227771"/>
                </a:lnTo>
                <a:lnTo>
                  <a:pt x="3113022" y="1282804"/>
                </a:lnTo>
                <a:lnTo>
                  <a:pt x="3098406" y="1337330"/>
                </a:lnTo>
                <a:lnTo>
                  <a:pt x="3082264" y="1391220"/>
                </a:lnTo>
                <a:lnTo>
                  <a:pt x="3064979" y="1444474"/>
                </a:lnTo>
                <a:lnTo>
                  <a:pt x="3046295" y="1497219"/>
                </a:lnTo>
                <a:lnTo>
                  <a:pt x="3026340" y="1549203"/>
                </a:lnTo>
                <a:lnTo>
                  <a:pt x="3004988" y="1600423"/>
                </a:lnTo>
                <a:lnTo>
                  <a:pt x="2982619" y="1651136"/>
                </a:lnTo>
                <a:lnTo>
                  <a:pt x="2958851" y="1701086"/>
                </a:lnTo>
                <a:lnTo>
                  <a:pt x="2933940" y="1750400"/>
                </a:lnTo>
                <a:lnTo>
                  <a:pt x="2907885" y="1798824"/>
                </a:lnTo>
                <a:lnTo>
                  <a:pt x="2880559" y="1846740"/>
                </a:lnTo>
                <a:lnTo>
                  <a:pt x="2852216" y="1893767"/>
                </a:lnTo>
                <a:lnTo>
                  <a:pt x="2839237" y="1914043"/>
                </a:lnTo>
                <a:lnTo>
                  <a:pt x="5666" y="1914043"/>
                </a:lnTo>
                <a:lnTo>
                  <a:pt x="0" y="1898724"/>
                </a:lnTo>
                <a:lnTo>
                  <a:pt x="183022" y="1095081"/>
                </a:lnTo>
                <a:lnTo>
                  <a:pt x="219118" y="1100927"/>
                </a:lnTo>
                <a:lnTo>
                  <a:pt x="255341" y="1105884"/>
                </a:lnTo>
                <a:lnTo>
                  <a:pt x="291437" y="1109951"/>
                </a:lnTo>
                <a:lnTo>
                  <a:pt x="327406" y="1113128"/>
                </a:lnTo>
                <a:lnTo>
                  <a:pt x="363375" y="1115289"/>
                </a:lnTo>
                <a:lnTo>
                  <a:pt x="399343" y="1116687"/>
                </a:lnTo>
                <a:lnTo>
                  <a:pt x="435185" y="1117323"/>
                </a:lnTo>
                <a:lnTo>
                  <a:pt x="470773" y="1116941"/>
                </a:lnTo>
                <a:lnTo>
                  <a:pt x="506360" y="1115798"/>
                </a:lnTo>
                <a:lnTo>
                  <a:pt x="541821" y="1113764"/>
                </a:lnTo>
                <a:lnTo>
                  <a:pt x="577154" y="1110968"/>
                </a:lnTo>
                <a:lnTo>
                  <a:pt x="612361" y="1107281"/>
                </a:lnTo>
                <a:lnTo>
                  <a:pt x="647313" y="1102833"/>
                </a:lnTo>
                <a:lnTo>
                  <a:pt x="682137" y="1097622"/>
                </a:lnTo>
                <a:lnTo>
                  <a:pt x="716708" y="1091521"/>
                </a:lnTo>
                <a:lnTo>
                  <a:pt x="751025" y="1084658"/>
                </a:lnTo>
                <a:lnTo>
                  <a:pt x="785214" y="1077032"/>
                </a:lnTo>
                <a:lnTo>
                  <a:pt x="819149" y="1068644"/>
                </a:lnTo>
                <a:lnTo>
                  <a:pt x="852830" y="1059366"/>
                </a:lnTo>
                <a:lnTo>
                  <a:pt x="886257" y="1049452"/>
                </a:lnTo>
                <a:lnTo>
                  <a:pt x="919303" y="1038902"/>
                </a:lnTo>
                <a:lnTo>
                  <a:pt x="952094" y="1027464"/>
                </a:lnTo>
                <a:lnTo>
                  <a:pt x="984631" y="1015390"/>
                </a:lnTo>
                <a:lnTo>
                  <a:pt x="1016915" y="1002552"/>
                </a:lnTo>
                <a:lnTo>
                  <a:pt x="1048689" y="988953"/>
                </a:lnTo>
                <a:lnTo>
                  <a:pt x="1080210" y="974718"/>
                </a:lnTo>
                <a:lnTo>
                  <a:pt x="1111349" y="959720"/>
                </a:lnTo>
                <a:lnTo>
                  <a:pt x="1142234" y="944088"/>
                </a:lnTo>
                <a:lnTo>
                  <a:pt x="1172610" y="927819"/>
                </a:lnTo>
                <a:lnTo>
                  <a:pt x="1202605" y="910914"/>
                </a:lnTo>
                <a:lnTo>
                  <a:pt x="1232092" y="893248"/>
                </a:lnTo>
                <a:lnTo>
                  <a:pt x="1261325" y="874946"/>
                </a:lnTo>
                <a:lnTo>
                  <a:pt x="1289922" y="856008"/>
                </a:lnTo>
                <a:lnTo>
                  <a:pt x="1318265" y="836562"/>
                </a:lnTo>
                <a:lnTo>
                  <a:pt x="1345973" y="816353"/>
                </a:lnTo>
                <a:lnTo>
                  <a:pt x="1373298" y="795637"/>
                </a:lnTo>
                <a:lnTo>
                  <a:pt x="1400117" y="774157"/>
                </a:lnTo>
                <a:lnTo>
                  <a:pt x="1426426" y="752296"/>
                </a:lnTo>
                <a:lnTo>
                  <a:pt x="1452227" y="729673"/>
                </a:lnTo>
                <a:lnTo>
                  <a:pt x="1477392" y="706541"/>
                </a:lnTo>
                <a:lnTo>
                  <a:pt x="1502049" y="682773"/>
                </a:lnTo>
                <a:lnTo>
                  <a:pt x="1526198" y="658497"/>
                </a:lnTo>
                <a:lnTo>
                  <a:pt x="1549711" y="633713"/>
                </a:lnTo>
                <a:lnTo>
                  <a:pt x="1572716" y="608293"/>
                </a:lnTo>
                <a:lnTo>
                  <a:pt x="1595085" y="582492"/>
                </a:lnTo>
                <a:lnTo>
                  <a:pt x="1616819" y="556056"/>
                </a:lnTo>
                <a:lnTo>
                  <a:pt x="1637917" y="529111"/>
                </a:lnTo>
                <a:lnTo>
                  <a:pt x="1658381" y="501658"/>
                </a:lnTo>
                <a:lnTo>
                  <a:pt x="1678208" y="473569"/>
                </a:lnTo>
                <a:lnTo>
                  <a:pt x="1697273" y="445226"/>
                </a:lnTo>
                <a:lnTo>
                  <a:pt x="1715701" y="416247"/>
                </a:lnTo>
                <a:lnTo>
                  <a:pt x="1733496" y="386888"/>
                </a:lnTo>
                <a:lnTo>
                  <a:pt x="1750527" y="356893"/>
                </a:lnTo>
                <a:lnTo>
                  <a:pt x="1766795" y="326643"/>
                </a:lnTo>
                <a:lnTo>
                  <a:pt x="1782428" y="295886"/>
                </a:lnTo>
                <a:lnTo>
                  <a:pt x="1797172" y="264619"/>
                </a:lnTo>
                <a:lnTo>
                  <a:pt x="1811280" y="232972"/>
                </a:lnTo>
                <a:lnTo>
                  <a:pt x="1824498" y="200816"/>
                </a:lnTo>
                <a:lnTo>
                  <a:pt x="1837081" y="168405"/>
                </a:lnTo>
                <a:lnTo>
                  <a:pt x="1848774" y="135487"/>
                </a:lnTo>
                <a:lnTo>
                  <a:pt x="1859577" y="102187"/>
                </a:lnTo>
                <a:lnTo>
                  <a:pt x="1869618" y="68506"/>
                </a:lnTo>
                <a:lnTo>
                  <a:pt x="1878769" y="3444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7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  <p15:guide id="2" pos="17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1268" y="2357721"/>
            <a:ext cx="8949007" cy="974724"/>
          </a:xfrm>
          <a:noFill/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1269" y="3590794"/>
            <a:ext cx="6137754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D97EF0F-FDCB-24E2-87C0-FABF9EE86D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A10B826E-E24B-47B7-8A39-26E09A2680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3938" y="6458114"/>
            <a:ext cx="381000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2B84FC-74B5-4947-B516-C0A6D0E0FB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88667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642" y="2363397"/>
            <a:ext cx="8957634" cy="974724"/>
          </a:xfrm>
          <a:noFill/>
        </p:spPr>
        <p:txBody>
          <a:bodyPr anchor="ctr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2642" y="3519880"/>
            <a:ext cx="6163633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85F87A-13EF-A083-C774-0DF483810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4974A-2DAF-456B-8E62-E111DA6D3C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450478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85F87A-13EF-A083-C774-0DF483810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FA42241-AF29-4984-B772-AC60AF3DEA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642" y="2363397"/>
            <a:ext cx="8957634" cy="974724"/>
          </a:xfrm>
          <a:noFill/>
        </p:spPr>
        <p:txBody>
          <a:bodyPr anchor="ctr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06E32D5-E39B-4315-9D71-6D19B59C20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2642" y="3519880"/>
            <a:ext cx="6163633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6AC6C-A601-4944-B52B-E6AAC6FA3F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0576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4C52F9-ADFC-275F-A8D1-3AA35C70E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B44B30-5E9D-4471-A435-F284166FD7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2642" y="2363397"/>
            <a:ext cx="8957634" cy="974724"/>
          </a:xfrm>
          <a:noFill/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D9DB0FA-CA85-4070-969D-FAD34706E0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2642" y="3519880"/>
            <a:ext cx="6163633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5C0BE58D-82B3-4471-9EC1-86B490FA47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3938" y="6458114"/>
            <a:ext cx="381000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C4F0D3-0A17-4ACE-9D73-8737857636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18524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CB38475-B39F-6E79-C385-063469C566EA}"/>
              </a:ext>
            </a:extLst>
          </p:cNvPr>
          <p:cNvSpPr/>
          <p:nvPr userDrawn="1"/>
        </p:nvSpPr>
        <p:spPr>
          <a:xfrm>
            <a:off x="2997187" y="0"/>
            <a:ext cx="3427729" cy="4594860"/>
          </a:xfrm>
          <a:custGeom>
            <a:avLst/>
            <a:gdLst/>
            <a:ahLst/>
            <a:cxnLst/>
            <a:rect l="l" t="t" r="r" b="b"/>
            <a:pathLst>
              <a:path w="3427729" h="4594860">
                <a:moveTo>
                  <a:pt x="2570657" y="0"/>
                </a:moveTo>
                <a:lnTo>
                  <a:pt x="1285328" y="0"/>
                </a:lnTo>
                <a:lnTo>
                  <a:pt x="1285328" y="1166926"/>
                </a:lnTo>
                <a:lnTo>
                  <a:pt x="2570657" y="1166926"/>
                </a:lnTo>
                <a:lnTo>
                  <a:pt x="2570657" y="0"/>
                </a:lnTo>
                <a:close/>
              </a:path>
              <a:path w="3427729" h="4594860">
                <a:moveTo>
                  <a:pt x="3427526" y="3309137"/>
                </a:moveTo>
                <a:lnTo>
                  <a:pt x="3379114" y="3308591"/>
                </a:lnTo>
                <a:lnTo>
                  <a:pt x="3330956" y="3306991"/>
                </a:lnTo>
                <a:lnTo>
                  <a:pt x="3283064" y="3304311"/>
                </a:lnTo>
                <a:lnTo>
                  <a:pt x="3235464" y="3300603"/>
                </a:lnTo>
                <a:lnTo>
                  <a:pt x="3188157" y="3295853"/>
                </a:lnTo>
                <a:lnTo>
                  <a:pt x="3141141" y="3290074"/>
                </a:lnTo>
                <a:lnTo>
                  <a:pt x="3094456" y="3283280"/>
                </a:lnTo>
                <a:lnTo>
                  <a:pt x="3048101" y="3275482"/>
                </a:lnTo>
                <a:lnTo>
                  <a:pt x="3002076" y="3266706"/>
                </a:lnTo>
                <a:lnTo>
                  <a:pt x="2956407" y="3256940"/>
                </a:lnTo>
                <a:lnTo>
                  <a:pt x="2911094" y="3246209"/>
                </a:lnTo>
                <a:lnTo>
                  <a:pt x="2866161" y="3234525"/>
                </a:lnTo>
                <a:lnTo>
                  <a:pt x="2821609" y="3221888"/>
                </a:lnTo>
                <a:lnTo>
                  <a:pt x="2777452" y="3208324"/>
                </a:lnTo>
                <a:lnTo>
                  <a:pt x="2733700" y="3193834"/>
                </a:lnTo>
                <a:lnTo>
                  <a:pt x="2690380" y="3178441"/>
                </a:lnTo>
                <a:lnTo>
                  <a:pt x="2647480" y="3162147"/>
                </a:lnTo>
                <a:lnTo>
                  <a:pt x="2605024" y="3144951"/>
                </a:lnTo>
                <a:lnTo>
                  <a:pt x="2563025" y="3126892"/>
                </a:lnTo>
                <a:lnTo>
                  <a:pt x="2521496" y="3107969"/>
                </a:lnTo>
                <a:lnTo>
                  <a:pt x="2480437" y="3088195"/>
                </a:lnTo>
                <a:lnTo>
                  <a:pt x="2439860" y="3067570"/>
                </a:lnTo>
                <a:lnTo>
                  <a:pt x="2399792" y="3046120"/>
                </a:lnTo>
                <a:lnTo>
                  <a:pt x="2360231" y="3023844"/>
                </a:lnTo>
                <a:lnTo>
                  <a:pt x="2321191" y="3000768"/>
                </a:lnTo>
                <a:lnTo>
                  <a:pt x="2282685" y="2976892"/>
                </a:lnTo>
                <a:lnTo>
                  <a:pt x="2244725" y="2952229"/>
                </a:lnTo>
                <a:lnTo>
                  <a:pt x="2207323" y="2926791"/>
                </a:lnTo>
                <a:lnTo>
                  <a:pt x="2170480" y="2900603"/>
                </a:lnTo>
                <a:lnTo>
                  <a:pt x="2134235" y="2873654"/>
                </a:lnTo>
                <a:lnTo>
                  <a:pt x="2098560" y="2845968"/>
                </a:lnTo>
                <a:lnTo>
                  <a:pt x="2063496" y="2817558"/>
                </a:lnTo>
                <a:lnTo>
                  <a:pt x="2029053" y="2788424"/>
                </a:lnTo>
                <a:lnTo>
                  <a:pt x="1995220" y="2758592"/>
                </a:lnTo>
                <a:lnTo>
                  <a:pt x="1962035" y="2728061"/>
                </a:lnTo>
                <a:lnTo>
                  <a:pt x="1929498" y="2696845"/>
                </a:lnTo>
                <a:lnTo>
                  <a:pt x="1897608" y="2664968"/>
                </a:lnTo>
                <a:lnTo>
                  <a:pt x="1866404" y="2632430"/>
                </a:lnTo>
                <a:lnTo>
                  <a:pt x="1835873" y="2599232"/>
                </a:lnTo>
                <a:lnTo>
                  <a:pt x="1806041" y="2565412"/>
                </a:lnTo>
                <a:lnTo>
                  <a:pt x="1776907" y="2530957"/>
                </a:lnTo>
                <a:lnTo>
                  <a:pt x="1748497" y="2495893"/>
                </a:lnTo>
                <a:lnTo>
                  <a:pt x="1720811" y="2460231"/>
                </a:lnTo>
                <a:lnTo>
                  <a:pt x="1693862" y="2423972"/>
                </a:lnTo>
                <a:lnTo>
                  <a:pt x="1667662" y="2387142"/>
                </a:lnTo>
                <a:lnTo>
                  <a:pt x="1642224" y="2349728"/>
                </a:lnTo>
                <a:lnTo>
                  <a:pt x="1617560" y="2311768"/>
                </a:lnTo>
                <a:lnTo>
                  <a:pt x="1593697" y="2273274"/>
                </a:lnTo>
                <a:lnTo>
                  <a:pt x="1570609" y="2234234"/>
                </a:lnTo>
                <a:lnTo>
                  <a:pt x="1548345" y="2194674"/>
                </a:lnTo>
                <a:lnTo>
                  <a:pt x="1526882" y="2154593"/>
                </a:lnTo>
                <a:lnTo>
                  <a:pt x="1506270" y="2114029"/>
                </a:lnTo>
                <a:lnTo>
                  <a:pt x="1486484" y="2072970"/>
                </a:lnTo>
                <a:lnTo>
                  <a:pt x="1467561" y="2031428"/>
                </a:lnTo>
                <a:lnTo>
                  <a:pt x="1449501" y="1989429"/>
                </a:lnTo>
                <a:lnTo>
                  <a:pt x="1432318" y="1946973"/>
                </a:lnTo>
                <a:lnTo>
                  <a:pt x="1416011" y="1904085"/>
                </a:lnTo>
                <a:lnTo>
                  <a:pt x="1400619" y="1860753"/>
                </a:lnTo>
                <a:lnTo>
                  <a:pt x="1386128" y="1817001"/>
                </a:lnTo>
                <a:lnTo>
                  <a:pt x="1372565" y="1772856"/>
                </a:lnTo>
                <a:lnTo>
                  <a:pt x="1359928" y="1728304"/>
                </a:lnTo>
                <a:lnTo>
                  <a:pt x="1348244" y="1683372"/>
                </a:lnTo>
                <a:lnTo>
                  <a:pt x="1337513" y="1638058"/>
                </a:lnTo>
                <a:lnTo>
                  <a:pt x="1327746" y="1592389"/>
                </a:lnTo>
                <a:lnTo>
                  <a:pt x="1318971" y="1546364"/>
                </a:lnTo>
                <a:lnTo>
                  <a:pt x="1311173" y="1499997"/>
                </a:lnTo>
                <a:lnTo>
                  <a:pt x="1304378" y="1453311"/>
                </a:lnTo>
                <a:lnTo>
                  <a:pt x="1298613" y="1406309"/>
                </a:lnTo>
                <a:lnTo>
                  <a:pt x="1293850" y="1358988"/>
                </a:lnTo>
                <a:lnTo>
                  <a:pt x="1290142" y="1311389"/>
                </a:lnTo>
                <a:lnTo>
                  <a:pt x="1287462" y="1263497"/>
                </a:lnTo>
                <a:lnTo>
                  <a:pt x="1285862" y="1215339"/>
                </a:lnTo>
                <a:lnTo>
                  <a:pt x="1285316" y="1166926"/>
                </a:lnTo>
                <a:lnTo>
                  <a:pt x="0" y="1166926"/>
                </a:lnTo>
                <a:lnTo>
                  <a:pt x="342" y="1215301"/>
                </a:lnTo>
                <a:lnTo>
                  <a:pt x="1346" y="1263535"/>
                </a:lnTo>
                <a:lnTo>
                  <a:pt x="3022" y="1311592"/>
                </a:lnTo>
                <a:lnTo>
                  <a:pt x="5346" y="1359484"/>
                </a:lnTo>
                <a:lnTo>
                  <a:pt x="8331" y="1407198"/>
                </a:lnTo>
                <a:lnTo>
                  <a:pt x="11976" y="1454746"/>
                </a:lnTo>
                <a:lnTo>
                  <a:pt x="16256" y="1502105"/>
                </a:lnTo>
                <a:lnTo>
                  <a:pt x="21196" y="1549285"/>
                </a:lnTo>
                <a:lnTo>
                  <a:pt x="26758" y="1596275"/>
                </a:lnTo>
                <a:lnTo>
                  <a:pt x="32956" y="1643062"/>
                </a:lnTo>
                <a:lnTo>
                  <a:pt x="39789" y="1689658"/>
                </a:lnTo>
                <a:lnTo>
                  <a:pt x="47244" y="1736039"/>
                </a:lnTo>
                <a:lnTo>
                  <a:pt x="55321" y="1782229"/>
                </a:lnTo>
                <a:lnTo>
                  <a:pt x="64020" y="1828203"/>
                </a:lnTo>
                <a:lnTo>
                  <a:pt x="73329" y="1873948"/>
                </a:lnTo>
                <a:lnTo>
                  <a:pt x="83235" y="1919478"/>
                </a:lnTo>
                <a:lnTo>
                  <a:pt x="93751" y="1964791"/>
                </a:lnTo>
                <a:lnTo>
                  <a:pt x="104863" y="2009863"/>
                </a:lnTo>
                <a:lnTo>
                  <a:pt x="116573" y="2054707"/>
                </a:lnTo>
                <a:lnTo>
                  <a:pt x="128866" y="2099310"/>
                </a:lnTo>
                <a:lnTo>
                  <a:pt x="141757" y="2143671"/>
                </a:lnTo>
                <a:lnTo>
                  <a:pt x="155219" y="2187791"/>
                </a:lnTo>
                <a:lnTo>
                  <a:pt x="169252" y="2231656"/>
                </a:lnTo>
                <a:lnTo>
                  <a:pt x="183870" y="2275255"/>
                </a:lnTo>
                <a:lnTo>
                  <a:pt x="199047" y="2318601"/>
                </a:lnTo>
                <a:lnTo>
                  <a:pt x="214782" y="2361679"/>
                </a:lnTo>
                <a:lnTo>
                  <a:pt x="231089" y="2404478"/>
                </a:lnTo>
                <a:lnTo>
                  <a:pt x="247942" y="2447023"/>
                </a:lnTo>
                <a:lnTo>
                  <a:pt x="265341" y="2489276"/>
                </a:lnTo>
                <a:lnTo>
                  <a:pt x="283298" y="2531249"/>
                </a:lnTo>
                <a:lnTo>
                  <a:pt x="301790" y="2572931"/>
                </a:lnTo>
                <a:lnTo>
                  <a:pt x="320814" y="2614320"/>
                </a:lnTo>
                <a:lnTo>
                  <a:pt x="340372" y="2655417"/>
                </a:lnTo>
                <a:lnTo>
                  <a:pt x="360451" y="2696210"/>
                </a:lnTo>
                <a:lnTo>
                  <a:pt x="381063" y="2736697"/>
                </a:lnTo>
                <a:lnTo>
                  <a:pt x="402183" y="2776880"/>
                </a:lnTo>
                <a:lnTo>
                  <a:pt x="423824" y="2816745"/>
                </a:lnTo>
                <a:lnTo>
                  <a:pt x="445985" y="2856293"/>
                </a:lnTo>
                <a:lnTo>
                  <a:pt x="468630" y="2895511"/>
                </a:lnTo>
                <a:lnTo>
                  <a:pt x="491794" y="2934411"/>
                </a:lnTo>
                <a:lnTo>
                  <a:pt x="515442" y="2972968"/>
                </a:lnTo>
                <a:lnTo>
                  <a:pt x="539584" y="3011195"/>
                </a:lnTo>
                <a:lnTo>
                  <a:pt x="564222" y="3049092"/>
                </a:lnTo>
                <a:lnTo>
                  <a:pt x="589330" y="3086633"/>
                </a:lnTo>
                <a:lnTo>
                  <a:pt x="614934" y="3123819"/>
                </a:lnTo>
                <a:lnTo>
                  <a:pt x="640994" y="3160661"/>
                </a:lnTo>
                <a:lnTo>
                  <a:pt x="667537" y="3197136"/>
                </a:lnTo>
                <a:lnTo>
                  <a:pt x="694537" y="3233242"/>
                </a:lnTo>
                <a:lnTo>
                  <a:pt x="722007" y="3268992"/>
                </a:lnTo>
                <a:lnTo>
                  <a:pt x="749922" y="3304375"/>
                </a:lnTo>
                <a:lnTo>
                  <a:pt x="778294" y="3339376"/>
                </a:lnTo>
                <a:lnTo>
                  <a:pt x="807110" y="3373983"/>
                </a:lnTo>
                <a:lnTo>
                  <a:pt x="836371" y="3408222"/>
                </a:lnTo>
                <a:lnTo>
                  <a:pt x="866076" y="3442068"/>
                </a:lnTo>
                <a:lnTo>
                  <a:pt x="896213" y="3475507"/>
                </a:lnTo>
                <a:lnTo>
                  <a:pt x="926782" y="3508565"/>
                </a:lnTo>
                <a:lnTo>
                  <a:pt x="957770" y="3541204"/>
                </a:lnTo>
                <a:lnTo>
                  <a:pt x="989177" y="3573449"/>
                </a:lnTo>
                <a:lnTo>
                  <a:pt x="1021003" y="3605276"/>
                </a:lnTo>
                <a:lnTo>
                  <a:pt x="1053249" y="3636683"/>
                </a:lnTo>
                <a:lnTo>
                  <a:pt x="1085888" y="3667683"/>
                </a:lnTo>
                <a:lnTo>
                  <a:pt x="1118946" y="3698240"/>
                </a:lnTo>
                <a:lnTo>
                  <a:pt x="1152385" y="3728377"/>
                </a:lnTo>
                <a:lnTo>
                  <a:pt x="1186230" y="3758082"/>
                </a:lnTo>
                <a:lnTo>
                  <a:pt x="1220470" y="3787343"/>
                </a:lnTo>
                <a:lnTo>
                  <a:pt x="1255090" y="3816159"/>
                </a:lnTo>
                <a:lnTo>
                  <a:pt x="1290078" y="3844531"/>
                </a:lnTo>
                <a:lnTo>
                  <a:pt x="1325460" y="3872458"/>
                </a:lnTo>
                <a:lnTo>
                  <a:pt x="1361211" y="3899916"/>
                </a:lnTo>
                <a:lnTo>
                  <a:pt x="1397317" y="3926916"/>
                </a:lnTo>
                <a:lnTo>
                  <a:pt x="1433804" y="3953459"/>
                </a:lnTo>
                <a:lnTo>
                  <a:pt x="1470634" y="3979519"/>
                </a:lnTo>
                <a:lnTo>
                  <a:pt x="1507832" y="4005122"/>
                </a:lnTo>
                <a:lnTo>
                  <a:pt x="1545374" y="4030230"/>
                </a:lnTo>
                <a:lnTo>
                  <a:pt x="1583258" y="4054868"/>
                </a:lnTo>
                <a:lnTo>
                  <a:pt x="1621485" y="4079011"/>
                </a:lnTo>
                <a:lnTo>
                  <a:pt x="1660042" y="4102658"/>
                </a:lnTo>
                <a:lnTo>
                  <a:pt x="1698942" y="4125823"/>
                </a:lnTo>
                <a:lnTo>
                  <a:pt x="1738160" y="4148480"/>
                </a:lnTo>
                <a:lnTo>
                  <a:pt x="1777707" y="4170629"/>
                </a:lnTo>
                <a:lnTo>
                  <a:pt x="1817573" y="4192270"/>
                </a:lnTo>
                <a:lnTo>
                  <a:pt x="1857756" y="4213390"/>
                </a:lnTo>
                <a:lnTo>
                  <a:pt x="1898243" y="4234002"/>
                </a:lnTo>
                <a:lnTo>
                  <a:pt x="1939036" y="4254081"/>
                </a:lnTo>
                <a:lnTo>
                  <a:pt x="1980133" y="4273639"/>
                </a:lnTo>
                <a:lnTo>
                  <a:pt x="2021522" y="4292676"/>
                </a:lnTo>
                <a:lnTo>
                  <a:pt x="2063203" y="4311154"/>
                </a:lnTo>
                <a:lnTo>
                  <a:pt x="2105177" y="4329112"/>
                </a:lnTo>
                <a:lnTo>
                  <a:pt x="2147443" y="4346511"/>
                </a:lnTo>
                <a:lnTo>
                  <a:pt x="2189975" y="4363364"/>
                </a:lnTo>
                <a:lnTo>
                  <a:pt x="2232774" y="4379671"/>
                </a:lnTo>
                <a:lnTo>
                  <a:pt x="2275852" y="4395406"/>
                </a:lnTo>
                <a:lnTo>
                  <a:pt x="2319197" y="4410583"/>
                </a:lnTo>
                <a:lnTo>
                  <a:pt x="2362809" y="4425200"/>
                </a:lnTo>
                <a:lnTo>
                  <a:pt x="2406662" y="4439234"/>
                </a:lnTo>
                <a:lnTo>
                  <a:pt x="2450782" y="4452696"/>
                </a:lnTo>
                <a:lnTo>
                  <a:pt x="2495143" y="4465586"/>
                </a:lnTo>
                <a:lnTo>
                  <a:pt x="2539746" y="4477880"/>
                </a:lnTo>
                <a:lnTo>
                  <a:pt x="2584589" y="4489589"/>
                </a:lnTo>
                <a:lnTo>
                  <a:pt x="2629662" y="4500702"/>
                </a:lnTo>
                <a:lnTo>
                  <a:pt x="2674975" y="4511218"/>
                </a:lnTo>
                <a:lnTo>
                  <a:pt x="2720505" y="4521136"/>
                </a:lnTo>
                <a:lnTo>
                  <a:pt x="2766263" y="4530433"/>
                </a:lnTo>
                <a:lnTo>
                  <a:pt x="2812224" y="4539132"/>
                </a:lnTo>
                <a:lnTo>
                  <a:pt x="2858414" y="4547209"/>
                </a:lnTo>
                <a:lnTo>
                  <a:pt x="2904794" y="4554664"/>
                </a:lnTo>
                <a:lnTo>
                  <a:pt x="2951391" y="4561497"/>
                </a:lnTo>
                <a:lnTo>
                  <a:pt x="2998190" y="4567694"/>
                </a:lnTo>
                <a:lnTo>
                  <a:pt x="3045168" y="4573270"/>
                </a:lnTo>
                <a:lnTo>
                  <a:pt x="3092348" y="4578197"/>
                </a:lnTo>
                <a:lnTo>
                  <a:pt x="3139706" y="4582477"/>
                </a:lnTo>
                <a:lnTo>
                  <a:pt x="3187255" y="4586122"/>
                </a:lnTo>
                <a:lnTo>
                  <a:pt x="3234969" y="4589107"/>
                </a:lnTo>
                <a:lnTo>
                  <a:pt x="3282861" y="4591443"/>
                </a:lnTo>
                <a:lnTo>
                  <a:pt x="3330930" y="4593107"/>
                </a:lnTo>
                <a:lnTo>
                  <a:pt x="3379152" y="4594110"/>
                </a:lnTo>
                <a:lnTo>
                  <a:pt x="3427526" y="4594453"/>
                </a:lnTo>
                <a:lnTo>
                  <a:pt x="3427526" y="3309137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C3AF563-CF91-A257-3686-F3DAC69B0226}"/>
              </a:ext>
            </a:extLst>
          </p:cNvPr>
          <p:cNvSpPr/>
          <p:nvPr userDrawn="1"/>
        </p:nvSpPr>
        <p:spPr>
          <a:xfrm>
            <a:off x="6427660" y="4594453"/>
            <a:ext cx="3427729" cy="2263140"/>
          </a:xfrm>
          <a:custGeom>
            <a:avLst/>
            <a:gdLst/>
            <a:ahLst/>
            <a:cxnLst/>
            <a:rect l="l" t="t" r="r" b="b"/>
            <a:pathLst>
              <a:path w="3427729" h="2263140">
                <a:moveTo>
                  <a:pt x="3427526" y="0"/>
                </a:moveTo>
                <a:lnTo>
                  <a:pt x="0" y="0"/>
                </a:lnTo>
                <a:lnTo>
                  <a:pt x="0" y="1285240"/>
                </a:lnTo>
                <a:lnTo>
                  <a:pt x="2142210" y="1285240"/>
                </a:lnTo>
                <a:lnTo>
                  <a:pt x="2142210" y="2263140"/>
                </a:lnTo>
                <a:lnTo>
                  <a:pt x="3427526" y="2263140"/>
                </a:lnTo>
                <a:lnTo>
                  <a:pt x="3427526" y="1285240"/>
                </a:lnTo>
                <a:lnTo>
                  <a:pt x="3427526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8275" y="1880641"/>
            <a:ext cx="8382000" cy="1841409"/>
          </a:xfrm>
          <a:noFill/>
        </p:spPr>
        <p:txBody>
          <a:bodyPr anchor="t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text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61969" y="4645818"/>
            <a:ext cx="3702169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3066311-27CB-9238-6065-D986C1A286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29C521DB-A3D9-48B1-BA26-72C5CFD0AF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3938" y="6458114"/>
            <a:ext cx="381000" cy="13530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81086-D7D6-4E70-BCC0-94662F190E6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41996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6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Statem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>
            <a:extLst>
              <a:ext uri="{FF2B5EF4-FFF2-40B4-BE49-F238E27FC236}">
                <a16:creationId xmlns:a16="http://schemas.microsoft.com/office/drawing/2014/main" id="{ECB38475-B39F-6E79-C385-063469C566EA}"/>
              </a:ext>
            </a:extLst>
          </p:cNvPr>
          <p:cNvSpPr/>
          <p:nvPr userDrawn="1"/>
        </p:nvSpPr>
        <p:spPr>
          <a:xfrm>
            <a:off x="564538" y="0"/>
            <a:ext cx="3427729" cy="4594860"/>
          </a:xfrm>
          <a:custGeom>
            <a:avLst/>
            <a:gdLst/>
            <a:ahLst/>
            <a:cxnLst/>
            <a:rect l="l" t="t" r="r" b="b"/>
            <a:pathLst>
              <a:path w="3427729" h="4594860">
                <a:moveTo>
                  <a:pt x="2570657" y="0"/>
                </a:moveTo>
                <a:lnTo>
                  <a:pt x="1285328" y="0"/>
                </a:lnTo>
                <a:lnTo>
                  <a:pt x="1285328" y="1166926"/>
                </a:lnTo>
                <a:lnTo>
                  <a:pt x="2570657" y="1166926"/>
                </a:lnTo>
                <a:lnTo>
                  <a:pt x="2570657" y="0"/>
                </a:lnTo>
                <a:close/>
              </a:path>
              <a:path w="3427729" h="4594860">
                <a:moveTo>
                  <a:pt x="3427526" y="3309137"/>
                </a:moveTo>
                <a:lnTo>
                  <a:pt x="3379114" y="3308591"/>
                </a:lnTo>
                <a:lnTo>
                  <a:pt x="3330956" y="3306991"/>
                </a:lnTo>
                <a:lnTo>
                  <a:pt x="3283064" y="3304311"/>
                </a:lnTo>
                <a:lnTo>
                  <a:pt x="3235464" y="3300603"/>
                </a:lnTo>
                <a:lnTo>
                  <a:pt x="3188157" y="3295853"/>
                </a:lnTo>
                <a:lnTo>
                  <a:pt x="3141141" y="3290074"/>
                </a:lnTo>
                <a:lnTo>
                  <a:pt x="3094456" y="3283280"/>
                </a:lnTo>
                <a:lnTo>
                  <a:pt x="3048101" y="3275482"/>
                </a:lnTo>
                <a:lnTo>
                  <a:pt x="3002076" y="3266706"/>
                </a:lnTo>
                <a:lnTo>
                  <a:pt x="2956407" y="3256940"/>
                </a:lnTo>
                <a:lnTo>
                  <a:pt x="2911094" y="3246209"/>
                </a:lnTo>
                <a:lnTo>
                  <a:pt x="2866161" y="3234525"/>
                </a:lnTo>
                <a:lnTo>
                  <a:pt x="2821609" y="3221888"/>
                </a:lnTo>
                <a:lnTo>
                  <a:pt x="2777452" y="3208324"/>
                </a:lnTo>
                <a:lnTo>
                  <a:pt x="2733700" y="3193834"/>
                </a:lnTo>
                <a:lnTo>
                  <a:pt x="2690380" y="3178441"/>
                </a:lnTo>
                <a:lnTo>
                  <a:pt x="2647480" y="3162147"/>
                </a:lnTo>
                <a:lnTo>
                  <a:pt x="2605024" y="3144951"/>
                </a:lnTo>
                <a:lnTo>
                  <a:pt x="2563025" y="3126892"/>
                </a:lnTo>
                <a:lnTo>
                  <a:pt x="2521496" y="3107969"/>
                </a:lnTo>
                <a:lnTo>
                  <a:pt x="2480437" y="3088195"/>
                </a:lnTo>
                <a:lnTo>
                  <a:pt x="2439860" y="3067570"/>
                </a:lnTo>
                <a:lnTo>
                  <a:pt x="2399792" y="3046120"/>
                </a:lnTo>
                <a:lnTo>
                  <a:pt x="2360231" y="3023844"/>
                </a:lnTo>
                <a:lnTo>
                  <a:pt x="2321191" y="3000768"/>
                </a:lnTo>
                <a:lnTo>
                  <a:pt x="2282685" y="2976892"/>
                </a:lnTo>
                <a:lnTo>
                  <a:pt x="2244725" y="2952229"/>
                </a:lnTo>
                <a:lnTo>
                  <a:pt x="2207323" y="2926791"/>
                </a:lnTo>
                <a:lnTo>
                  <a:pt x="2170480" y="2900603"/>
                </a:lnTo>
                <a:lnTo>
                  <a:pt x="2134235" y="2873654"/>
                </a:lnTo>
                <a:lnTo>
                  <a:pt x="2098560" y="2845968"/>
                </a:lnTo>
                <a:lnTo>
                  <a:pt x="2063496" y="2817558"/>
                </a:lnTo>
                <a:lnTo>
                  <a:pt x="2029053" y="2788424"/>
                </a:lnTo>
                <a:lnTo>
                  <a:pt x="1995220" y="2758592"/>
                </a:lnTo>
                <a:lnTo>
                  <a:pt x="1962035" y="2728061"/>
                </a:lnTo>
                <a:lnTo>
                  <a:pt x="1929498" y="2696845"/>
                </a:lnTo>
                <a:lnTo>
                  <a:pt x="1897608" y="2664968"/>
                </a:lnTo>
                <a:lnTo>
                  <a:pt x="1866404" y="2632430"/>
                </a:lnTo>
                <a:lnTo>
                  <a:pt x="1835873" y="2599232"/>
                </a:lnTo>
                <a:lnTo>
                  <a:pt x="1806041" y="2565412"/>
                </a:lnTo>
                <a:lnTo>
                  <a:pt x="1776907" y="2530957"/>
                </a:lnTo>
                <a:lnTo>
                  <a:pt x="1748497" y="2495893"/>
                </a:lnTo>
                <a:lnTo>
                  <a:pt x="1720811" y="2460231"/>
                </a:lnTo>
                <a:lnTo>
                  <a:pt x="1693862" y="2423972"/>
                </a:lnTo>
                <a:lnTo>
                  <a:pt x="1667662" y="2387142"/>
                </a:lnTo>
                <a:lnTo>
                  <a:pt x="1642224" y="2349728"/>
                </a:lnTo>
                <a:lnTo>
                  <a:pt x="1617560" y="2311768"/>
                </a:lnTo>
                <a:lnTo>
                  <a:pt x="1593697" y="2273274"/>
                </a:lnTo>
                <a:lnTo>
                  <a:pt x="1570609" y="2234234"/>
                </a:lnTo>
                <a:lnTo>
                  <a:pt x="1548345" y="2194674"/>
                </a:lnTo>
                <a:lnTo>
                  <a:pt x="1526882" y="2154593"/>
                </a:lnTo>
                <a:lnTo>
                  <a:pt x="1506270" y="2114029"/>
                </a:lnTo>
                <a:lnTo>
                  <a:pt x="1486484" y="2072970"/>
                </a:lnTo>
                <a:lnTo>
                  <a:pt x="1467561" y="2031428"/>
                </a:lnTo>
                <a:lnTo>
                  <a:pt x="1449501" y="1989429"/>
                </a:lnTo>
                <a:lnTo>
                  <a:pt x="1432318" y="1946973"/>
                </a:lnTo>
                <a:lnTo>
                  <a:pt x="1416011" y="1904085"/>
                </a:lnTo>
                <a:lnTo>
                  <a:pt x="1400619" y="1860753"/>
                </a:lnTo>
                <a:lnTo>
                  <a:pt x="1386128" y="1817001"/>
                </a:lnTo>
                <a:lnTo>
                  <a:pt x="1372565" y="1772856"/>
                </a:lnTo>
                <a:lnTo>
                  <a:pt x="1359928" y="1728304"/>
                </a:lnTo>
                <a:lnTo>
                  <a:pt x="1348244" y="1683372"/>
                </a:lnTo>
                <a:lnTo>
                  <a:pt x="1337513" y="1638058"/>
                </a:lnTo>
                <a:lnTo>
                  <a:pt x="1327746" y="1592389"/>
                </a:lnTo>
                <a:lnTo>
                  <a:pt x="1318971" y="1546364"/>
                </a:lnTo>
                <a:lnTo>
                  <a:pt x="1311173" y="1499997"/>
                </a:lnTo>
                <a:lnTo>
                  <a:pt x="1304378" y="1453311"/>
                </a:lnTo>
                <a:lnTo>
                  <a:pt x="1298613" y="1406309"/>
                </a:lnTo>
                <a:lnTo>
                  <a:pt x="1293850" y="1358988"/>
                </a:lnTo>
                <a:lnTo>
                  <a:pt x="1290142" y="1311389"/>
                </a:lnTo>
                <a:lnTo>
                  <a:pt x="1287462" y="1263497"/>
                </a:lnTo>
                <a:lnTo>
                  <a:pt x="1285862" y="1215339"/>
                </a:lnTo>
                <a:lnTo>
                  <a:pt x="1285316" y="1166926"/>
                </a:lnTo>
                <a:lnTo>
                  <a:pt x="0" y="1166926"/>
                </a:lnTo>
                <a:lnTo>
                  <a:pt x="342" y="1215301"/>
                </a:lnTo>
                <a:lnTo>
                  <a:pt x="1346" y="1263535"/>
                </a:lnTo>
                <a:lnTo>
                  <a:pt x="3022" y="1311592"/>
                </a:lnTo>
                <a:lnTo>
                  <a:pt x="5346" y="1359484"/>
                </a:lnTo>
                <a:lnTo>
                  <a:pt x="8331" y="1407198"/>
                </a:lnTo>
                <a:lnTo>
                  <a:pt x="11976" y="1454746"/>
                </a:lnTo>
                <a:lnTo>
                  <a:pt x="16256" y="1502105"/>
                </a:lnTo>
                <a:lnTo>
                  <a:pt x="21196" y="1549285"/>
                </a:lnTo>
                <a:lnTo>
                  <a:pt x="26758" y="1596275"/>
                </a:lnTo>
                <a:lnTo>
                  <a:pt x="32956" y="1643062"/>
                </a:lnTo>
                <a:lnTo>
                  <a:pt x="39789" y="1689658"/>
                </a:lnTo>
                <a:lnTo>
                  <a:pt x="47244" y="1736039"/>
                </a:lnTo>
                <a:lnTo>
                  <a:pt x="55321" y="1782229"/>
                </a:lnTo>
                <a:lnTo>
                  <a:pt x="64020" y="1828203"/>
                </a:lnTo>
                <a:lnTo>
                  <a:pt x="73329" y="1873948"/>
                </a:lnTo>
                <a:lnTo>
                  <a:pt x="83235" y="1919478"/>
                </a:lnTo>
                <a:lnTo>
                  <a:pt x="93751" y="1964791"/>
                </a:lnTo>
                <a:lnTo>
                  <a:pt x="104863" y="2009863"/>
                </a:lnTo>
                <a:lnTo>
                  <a:pt x="116573" y="2054707"/>
                </a:lnTo>
                <a:lnTo>
                  <a:pt x="128866" y="2099310"/>
                </a:lnTo>
                <a:lnTo>
                  <a:pt x="141757" y="2143671"/>
                </a:lnTo>
                <a:lnTo>
                  <a:pt x="155219" y="2187791"/>
                </a:lnTo>
                <a:lnTo>
                  <a:pt x="169252" y="2231656"/>
                </a:lnTo>
                <a:lnTo>
                  <a:pt x="183870" y="2275255"/>
                </a:lnTo>
                <a:lnTo>
                  <a:pt x="199047" y="2318601"/>
                </a:lnTo>
                <a:lnTo>
                  <a:pt x="214782" y="2361679"/>
                </a:lnTo>
                <a:lnTo>
                  <a:pt x="231089" y="2404478"/>
                </a:lnTo>
                <a:lnTo>
                  <a:pt x="247942" y="2447023"/>
                </a:lnTo>
                <a:lnTo>
                  <a:pt x="265341" y="2489276"/>
                </a:lnTo>
                <a:lnTo>
                  <a:pt x="283298" y="2531249"/>
                </a:lnTo>
                <a:lnTo>
                  <a:pt x="301790" y="2572931"/>
                </a:lnTo>
                <a:lnTo>
                  <a:pt x="320814" y="2614320"/>
                </a:lnTo>
                <a:lnTo>
                  <a:pt x="340372" y="2655417"/>
                </a:lnTo>
                <a:lnTo>
                  <a:pt x="360451" y="2696210"/>
                </a:lnTo>
                <a:lnTo>
                  <a:pt x="381063" y="2736697"/>
                </a:lnTo>
                <a:lnTo>
                  <a:pt x="402183" y="2776880"/>
                </a:lnTo>
                <a:lnTo>
                  <a:pt x="423824" y="2816745"/>
                </a:lnTo>
                <a:lnTo>
                  <a:pt x="445985" y="2856293"/>
                </a:lnTo>
                <a:lnTo>
                  <a:pt x="468630" y="2895511"/>
                </a:lnTo>
                <a:lnTo>
                  <a:pt x="491794" y="2934411"/>
                </a:lnTo>
                <a:lnTo>
                  <a:pt x="515442" y="2972968"/>
                </a:lnTo>
                <a:lnTo>
                  <a:pt x="539584" y="3011195"/>
                </a:lnTo>
                <a:lnTo>
                  <a:pt x="564222" y="3049092"/>
                </a:lnTo>
                <a:lnTo>
                  <a:pt x="589330" y="3086633"/>
                </a:lnTo>
                <a:lnTo>
                  <a:pt x="614934" y="3123819"/>
                </a:lnTo>
                <a:lnTo>
                  <a:pt x="640994" y="3160661"/>
                </a:lnTo>
                <a:lnTo>
                  <a:pt x="667537" y="3197136"/>
                </a:lnTo>
                <a:lnTo>
                  <a:pt x="694537" y="3233242"/>
                </a:lnTo>
                <a:lnTo>
                  <a:pt x="722007" y="3268992"/>
                </a:lnTo>
                <a:lnTo>
                  <a:pt x="749922" y="3304375"/>
                </a:lnTo>
                <a:lnTo>
                  <a:pt x="778294" y="3339376"/>
                </a:lnTo>
                <a:lnTo>
                  <a:pt x="807110" y="3373983"/>
                </a:lnTo>
                <a:lnTo>
                  <a:pt x="836371" y="3408222"/>
                </a:lnTo>
                <a:lnTo>
                  <a:pt x="866076" y="3442068"/>
                </a:lnTo>
                <a:lnTo>
                  <a:pt x="896213" y="3475507"/>
                </a:lnTo>
                <a:lnTo>
                  <a:pt x="926782" y="3508565"/>
                </a:lnTo>
                <a:lnTo>
                  <a:pt x="957770" y="3541204"/>
                </a:lnTo>
                <a:lnTo>
                  <a:pt x="989177" y="3573449"/>
                </a:lnTo>
                <a:lnTo>
                  <a:pt x="1021003" y="3605276"/>
                </a:lnTo>
                <a:lnTo>
                  <a:pt x="1053249" y="3636683"/>
                </a:lnTo>
                <a:lnTo>
                  <a:pt x="1085888" y="3667683"/>
                </a:lnTo>
                <a:lnTo>
                  <a:pt x="1118946" y="3698240"/>
                </a:lnTo>
                <a:lnTo>
                  <a:pt x="1152385" y="3728377"/>
                </a:lnTo>
                <a:lnTo>
                  <a:pt x="1186230" y="3758082"/>
                </a:lnTo>
                <a:lnTo>
                  <a:pt x="1220470" y="3787343"/>
                </a:lnTo>
                <a:lnTo>
                  <a:pt x="1255090" y="3816159"/>
                </a:lnTo>
                <a:lnTo>
                  <a:pt x="1290078" y="3844531"/>
                </a:lnTo>
                <a:lnTo>
                  <a:pt x="1325460" y="3872458"/>
                </a:lnTo>
                <a:lnTo>
                  <a:pt x="1361211" y="3899916"/>
                </a:lnTo>
                <a:lnTo>
                  <a:pt x="1397317" y="3926916"/>
                </a:lnTo>
                <a:lnTo>
                  <a:pt x="1433804" y="3953459"/>
                </a:lnTo>
                <a:lnTo>
                  <a:pt x="1470634" y="3979519"/>
                </a:lnTo>
                <a:lnTo>
                  <a:pt x="1507832" y="4005122"/>
                </a:lnTo>
                <a:lnTo>
                  <a:pt x="1545374" y="4030230"/>
                </a:lnTo>
                <a:lnTo>
                  <a:pt x="1583258" y="4054868"/>
                </a:lnTo>
                <a:lnTo>
                  <a:pt x="1621485" y="4079011"/>
                </a:lnTo>
                <a:lnTo>
                  <a:pt x="1660042" y="4102658"/>
                </a:lnTo>
                <a:lnTo>
                  <a:pt x="1698942" y="4125823"/>
                </a:lnTo>
                <a:lnTo>
                  <a:pt x="1738160" y="4148480"/>
                </a:lnTo>
                <a:lnTo>
                  <a:pt x="1777707" y="4170629"/>
                </a:lnTo>
                <a:lnTo>
                  <a:pt x="1817573" y="4192270"/>
                </a:lnTo>
                <a:lnTo>
                  <a:pt x="1857756" y="4213390"/>
                </a:lnTo>
                <a:lnTo>
                  <a:pt x="1898243" y="4234002"/>
                </a:lnTo>
                <a:lnTo>
                  <a:pt x="1939036" y="4254081"/>
                </a:lnTo>
                <a:lnTo>
                  <a:pt x="1980133" y="4273639"/>
                </a:lnTo>
                <a:lnTo>
                  <a:pt x="2021522" y="4292676"/>
                </a:lnTo>
                <a:lnTo>
                  <a:pt x="2063203" y="4311154"/>
                </a:lnTo>
                <a:lnTo>
                  <a:pt x="2105177" y="4329112"/>
                </a:lnTo>
                <a:lnTo>
                  <a:pt x="2147443" y="4346511"/>
                </a:lnTo>
                <a:lnTo>
                  <a:pt x="2189975" y="4363364"/>
                </a:lnTo>
                <a:lnTo>
                  <a:pt x="2232774" y="4379671"/>
                </a:lnTo>
                <a:lnTo>
                  <a:pt x="2275852" y="4395406"/>
                </a:lnTo>
                <a:lnTo>
                  <a:pt x="2319197" y="4410583"/>
                </a:lnTo>
                <a:lnTo>
                  <a:pt x="2362809" y="4425200"/>
                </a:lnTo>
                <a:lnTo>
                  <a:pt x="2406662" y="4439234"/>
                </a:lnTo>
                <a:lnTo>
                  <a:pt x="2450782" y="4452696"/>
                </a:lnTo>
                <a:lnTo>
                  <a:pt x="2495143" y="4465586"/>
                </a:lnTo>
                <a:lnTo>
                  <a:pt x="2539746" y="4477880"/>
                </a:lnTo>
                <a:lnTo>
                  <a:pt x="2584589" y="4489589"/>
                </a:lnTo>
                <a:lnTo>
                  <a:pt x="2629662" y="4500702"/>
                </a:lnTo>
                <a:lnTo>
                  <a:pt x="2674975" y="4511218"/>
                </a:lnTo>
                <a:lnTo>
                  <a:pt x="2720505" y="4521136"/>
                </a:lnTo>
                <a:lnTo>
                  <a:pt x="2766263" y="4530433"/>
                </a:lnTo>
                <a:lnTo>
                  <a:pt x="2812224" y="4539132"/>
                </a:lnTo>
                <a:lnTo>
                  <a:pt x="2858414" y="4547209"/>
                </a:lnTo>
                <a:lnTo>
                  <a:pt x="2904794" y="4554664"/>
                </a:lnTo>
                <a:lnTo>
                  <a:pt x="2951391" y="4561497"/>
                </a:lnTo>
                <a:lnTo>
                  <a:pt x="2998190" y="4567694"/>
                </a:lnTo>
                <a:lnTo>
                  <a:pt x="3045168" y="4573270"/>
                </a:lnTo>
                <a:lnTo>
                  <a:pt x="3092348" y="4578197"/>
                </a:lnTo>
                <a:lnTo>
                  <a:pt x="3139706" y="4582477"/>
                </a:lnTo>
                <a:lnTo>
                  <a:pt x="3187255" y="4586122"/>
                </a:lnTo>
                <a:lnTo>
                  <a:pt x="3234969" y="4589107"/>
                </a:lnTo>
                <a:lnTo>
                  <a:pt x="3282861" y="4591443"/>
                </a:lnTo>
                <a:lnTo>
                  <a:pt x="3330930" y="4593107"/>
                </a:lnTo>
                <a:lnTo>
                  <a:pt x="3379152" y="4594110"/>
                </a:lnTo>
                <a:lnTo>
                  <a:pt x="3427526" y="4594453"/>
                </a:lnTo>
                <a:lnTo>
                  <a:pt x="3427526" y="330913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8C3AF563-CF91-A257-3686-F3DAC69B0226}"/>
              </a:ext>
            </a:extLst>
          </p:cNvPr>
          <p:cNvSpPr/>
          <p:nvPr userDrawn="1"/>
        </p:nvSpPr>
        <p:spPr>
          <a:xfrm>
            <a:off x="3995011" y="4645411"/>
            <a:ext cx="3427729" cy="2263140"/>
          </a:xfrm>
          <a:custGeom>
            <a:avLst/>
            <a:gdLst/>
            <a:ahLst/>
            <a:cxnLst/>
            <a:rect l="l" t="t" r="r" b="b"/>
            <a:pathLst>
              <a:path w="3427729" h="2263140">
                <a:moveTo>
                  <a:pt x="3427526" y="0"/>
                </a:moveTo>
                <a:lnTo>
                  <a:pt x="0" y="0"/>
                </a:lnTo>
                <a:lnTo>
                  <a:pt x="0" y="1285240"/>
                </a:lnTo>
                <a:lnTo>
                  <a:pt x="2142210" y="1285240"/>
                </a:lnTo>
                <a:lnTo>
                  <a:pt x="2142210" y="2263140"/>
                </a:lnTo>
                <a:lnTo>
                  <a:pt x="3427526" y="2263140"/>
                </a:lnTo>
                <a:lnTo>
                  <a:pt x="3427526" y="1285240"/>
                </a:lnTo>
                <a:lnTo>
                  <a:pt x="3427526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75" y="1869804"/>
            <a:ext cx="6759872" cy="1841409"/>
          </a:xfrm>
          <a:noFill/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275" y="3478368"/>
            <a:ext cx="2574120" cy="4873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85F87A-13EF-A083-C774-0DF483810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25E00C7-D3D6-5B9D-D7EF-E47D3870F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BC4DF-C1CC-4012-87B1-20B943143AA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445565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6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5" y="918242"/>
            <a:ext cx="10482131" cy="762000"/>
          </a:xfr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4D72DF-025C-4982-9553-D6193824E49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135" y="2355010"/>
            <a:ext cx="10482131" cy="349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7175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5A15A-7B55-49CC-BEAD-51DBBBBA13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140274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F952129-A9FD-9AAC-1BE0-F05874DE5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549C122-DB1D-4091-8A6D-F375E324B6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4" y="926807"/>
            <a:ext cx="10482131" cy="762000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088FEB-B489-4E0C-B780-6C70A18E82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135" y="2352872"/>
            <a:ext cx="10482131" cy="35011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65225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527175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AC3E9A-59DC-4589-8C75-5A49AB5316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3938" y="6458114"/>
            <a:ext cx="381000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BD2286-F936-487A-92E5-06712E6DF5D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225904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0BA773C-3890-4BC9-B4D5-A1C78A7F9C4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8134" y="2454274"/>
            <a:ext cx="4851368" cy="34083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785BF90-53D1-4BA1-A7F6-E0B311D0115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72044" y="2455771"/>
            <a:ext cx="4851368" cy="34083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D5FA37C-FFCC-4B55-8EC6-6D7AFCF74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5" y="918242"/>
            <a:ext cx="10395277" cy="762000"/>
          </a:xfr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8FE218-F485-452F-A18E-20C70120FBA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607859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02F7A2-E485-58D8-4EF0-018DA9C06B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145170 h 6858000"/>
              <a:gd name="connsiteX1" fmla="*/ 931465 w 12192000"/>
              <a:gd name="connsiteY1" fmla="*/ 2145170 h 6858000"/>
              <a:gd name="connsiteX2" fmla="*/ 931465 w 12192000"/>
              <a:gd name="connsiteY2" fmla="*/ 4287659 h 6858000"/>
              <a:gd name="connsiteX3" fmla="*/ 3092333 w 12192000"/>
              <a:gd name="connsiteY3" fmla="*/ 4287659 h 6858000"/>
              <a:gd name="connsiteX4" fmla="*/ 3092333 w 12192000"/>
              <a:gd name="connsiteY4" fmla="*/ 5572696 h 6858000"/>
              <a:gd name="connsiteX5" fmla="*/ 3141168 w 12192000"/>
              <a:gd name="connsiteY5" fmla="*/ 5572150 h 6858000"/>
              <a:gd name="connsiteX6" fmla="*/ 3189745 w 12192000"/>
              <a:gd name="connsiteY6" fmla="*/ 5570550 h 6858000"/>
              <a:gd name="connsiteX7" fmla="*/ 3238055 w 12192000"/>
              <a:gd name="connsiteY7" fmla="*/ 5567870 h 6858000"/>
              <a:gd name="connsiteX8" fmla="*/ 3286069 w 12192000"/>
              <a:gd name="connsiteY8" fmla="*/ 5564162 h 6858000"/>
              <a:gd name="connsiteX9" fmla="*/ 3333802 w 12192000"/>
              <a:gd name="connsiteY9" fmla="*/ 5559399 h 6858000"/>
              <a:gd name="connsiteX10" fmla="*/ 3381215 w 12192000"/>
              <a:gd name="connsiteY10" fmla="*/ 5553634 h 6858000"/>
              <a:gd name="connsiteX11" fmla="*/ 3428306 w 12192000"/>
              <a:gd name="connsiteY11" fmla="*/ 5546839 h 6858000"/>
              <a:gd name="connsiteX12" fmla="*/ 3475077 w 12192000"/>
              <a:gd name="connsiteY12" fmla="*/ 5539041 h 6858000"/>
              <a:gd name="connsiteX13" fmla="*/ 3521504 w 12192000"/>
              <a:gd name="connsiteY13" fmla="*/ 5530266 h 6858000"/>
              <a:gd name="connsiteX14" fmla="*/ 3567571 w 12192000"/>
              <a:gd name="connsiteY14" fmla="*/ 5520499 h 6858000"/>
              <a:gd name="connsiteX15" fmla="*/ 3613266 w 12192000"/>
              <a:gd name="connsiteY15" fmla="*/ 5509768 h 6858000"/>
              <a:gd name="connsiteX16" fmla="*/ 3658604 w 12192000"/>
              <a:gd name="connsiteY16" fmla="*/ 5498084 h 6858000"/>
              <a:gd name="connsiteX17" fmla="*/ 3703544 w 12192000"/>
              <a:gd name="connsiteY17" fmla="*/ 5485447 h 6858000"/>
              <a:gd name="connsiteX18" fmla="*/ 3748073 w 12192000"/>
              <a:gd name="connsiteY18" fmla="*/ 5471884 h 6858000"/>
              <a:gd name="connsiteX19" fmla="*/ 3792207 w 12192000"/>
              <a:gd name="connsiteY19" fmla="*/ 5457393 h 6858000"/>
              <a:gd name="connsiteX20" fmla="*/ 3835916 w 12192000"/>
              <a:gd name="connsiteY20" fmla="*/ 5442001 h 6858000"/>
              <a:gd name="connsiteX21" fmla="*/ 3879178 w 12192000"/>
              <a:gd name="connsiteY21" fmla="*/ 5425694 h 6858000"/>
              <a:gd name="connsiteX22" fmla="*/ 3922004 w 12192000"/>
              <a:gd name="connsiteY22" fmla="*/ 5408511 h 6858000"/>
              <a:gd name="connsiteX23" fmla="*/ 3964369 w 12192000"/>
              <a:gd name="connsiteY23" fmla="*/ 5390451 h 6858000"/>
              <a:gd name="connsiteX24" fmla="*/ 4006273 w 12192000"/>
              <a:gd name="connsiteY24" fmla="*/ 5371528 h 6858000"/>
              <a:gd name="connsiteX25" fmla="*/ 4047690 w 12192000"/>
              <a:gd name="connsiteY25" fmla="*/ 5351742 h 6858000"/>
              <a:gd name="connsiteX26" fmla="*/ 4088608 w 12192000"/>
              <a:gd name="connsiteY26" fmla="*/ 5331130 h 6858000"/>
              <a:gd name="connsiteX27" fmla="*/ 4129038 w 12192000"/>
              <a:gd name="connsiteY27" fmla="*/ 5309667 h 6858000"/>
              <a:gd name="connsiteX28" fmla="*/ 4168944 w 12192000"/>
              <a:gd name="connsiteY28" fmla="*/ 5287403 h 6858000"/>
              <a:gd name="connsiteX29" fmla="*/ 4208310 w 12192000"/>
              <a:gd name="connsiteY29" fmla="*/ 5264315 h 6858000"/>
              <a:gd name="connsiteX30" fmla="*/ 4247152 w 12192000"/>
              <a:gd name="connsiteY30" fmla="*/ 5240452 h 6858000"/>
              <a:gd name="connsiteX31" fmla="*/ 4285443 w 12192000"/>
              <a:gd name="connsiteY31" fmla="*/ 5215788 h 6858000"/>
              <a:gd name="connsiteX32" fmla="*/ 4323184 w 12192000"/>
              <a:gd name="connsiteY32" fmla="*/ 5190350 h 6858000"/>
              <a:gd name="connsiteX33" fmla="*/ 4360335 w 12192000"/>
              <a:gd name="connsiteY33" fmla="*/ 5164150 h 6858000"/>
              <a:gd name="connsiteX34" fmla="*/ 4396909 w 12192000"/>
              <a:gd name="connsiteY34" fmla="*/ 5137201 h 6858000"/>
              <a:gd name="connsiteX35" fmla="*/ 4432882 w 12192000"/>
              <a:gd name="connsiteY35" fmla="*/ 5109515 h 6858000"/>
              <a:gd name="connsiteX36" fmla="*/ 4468251 w 12192000"/>
              <a:gd name="connsiteY36" fmla="*/ 5081105 h 6858000"/>
              <a:gd name="connsiteX37" fmla="*/ 4503008 w 12192000"/>
              <a:gd name="connsiteY37" fmla="*/ 5051971 h 6858000"/>
              <a:gd name="connsiteX38" fmla="*/ 4537123 w 12192000"/>
              <a:gd name="connsiteY38" fmla="*/ 5022139 h 6858000"/>
              <a:gd name="connsiteX39" fmla="*/ 4570597 w 12192000"/>
              <a:gd name="connsiteY39" fmla="*/ 4991608 h 6858000"/>
              <a:gd name="connsiteX40" fmla="*/ 4603430 w 12192000"/>
              <a:gd name="connsiteY40" fmla="*/ 4960404 h 6858000"/>
              <a:gd name="connsiteX41" fmla="*/ 4635585 w 12192000"/>
              <a:gd name="connsiteY41" fmla="*/ 4928514 h 6858000"/>
              <a:gd name="connsiteX42" fmla="*/ 4667073 w 12192000"/>
              <a:gd name="connsiteY42" fmla="*/ 4895977 h 6858000"/>
              <a:gd name="connsiteX43" fmla="*/ 4697858 w 12192000"/>
              <a:gd name="connsiteY43" fmla="*/ 4862792 h 6858000"/>
              <a:gd name="connsiteX44" fmla="*/ 4727963 w 12192000"/>
              <a:gd name="connsiteY44" fmla="*/ 4828959 h 6858000"/>
              <a:gd name="connsiteX45" fmla="*/ 4757339 w 12192000"/>
              <a:gd name="connsiteY45" fmla="*/ 4794516 h 6858000"/>
              <a:gd name="connsiteX46" fmla="*/ 4786008 w 12192000"/>
              <a:gd name="connsiteY46" fmla="*/ 4759452 h 6858000"/>
              <a:gd name="connsiteX47" fmla="*/ 4813935 w 12192000"/>
              <a:gd name="connsiteY47" fmla="*/ 4723777 h 6858000"/>
              <a:gd name="connsiteX48" fmla="*/ 4841121 w 12192000"/>
              <a:gd name="connsiteY48" fmla="*/ 4687532 h 6858000"/>
              <a:gd name="connsiteX49" fmla="*/ 4867535 w 12192000"/>
              <a:gd name="connsiteY49" fmla="*/ 4650689 h 6858000"/>
              <a:gd name="connsiteX50" fmla="*/ 4893195 w 12192000"/>
              <a:gd name="connsiteY50" fmla="*/ 4613287 h 6858000"/>
              <a:gd name="connsiteX51" fmla="*/ 4918075 w 12192000"/>
              <a:gd name="connsiteY51" fmla="*/ 4575327 h 6858000"/>
              <a:gd name="connsiteX52" fmla="*/ 4942158 w 12192000"/>
              <a:gd name="connsiteY52" fmla="*/ 4536821 h 6858000"/>
              <a:gd name="connsiteX53" fmla="*/ 4965434 w 12192000"/>
              <a:gd name="connsiteY53" fmla="*/ 4497781 h 6858000"/>
              <a:gd name="connsiteX54" fmla="*/ 4987905 w 12192000"/>
              <a:gd name="connsiteY54" fmla="*/ 4458220 h 6858000"/>
              <a:gd name="connsiteX55" fmla="*/ 5009542 w 12192000"/>
              <a:gd name="connsiteY55" fmla="*/ 4418152 h 6858000"/>
              <a:gd name="connsiteX56" fmla="*/ 5030347 w 12192000"/>
              <a:gd name="connsiteY56" fmla="*/ 4377575 h 6858000"/>
              <a:gd name="connsiteX57" fmla="*/ 5050293 w 12192000"/>
              <a:gd name="connsiteY57" fmla="*/ 4336516 h 6858000"/>
              <a:gd name="connsiteX58" fmla="*/ 5069380 w 12192000"/>
              <a:gd name="connsiteY58" fmla="*/ 4294987 h 6858000"/>
              <a:gd name="connsiteX59" fmla="*/ 5087599 w 12192000"/>
              <a:gd name="connsiteY59" fmla="*/ 4252988 h 6858000"/>
              <a:gd name="connsiteX60" fmla="*/ 5104943 w 12192000"/>
              <a:gd name="connsiteY60" fmla="*/ 4210532 h 6858000"/>
              <a:gd name="connsiteX61" fmla="*/ 5121381 w 12192000"/>
              <a:gd name="connsiteY61" fmla="*/ 4167632 h 6858000"/>
              <a:gd name="connsiteX62" fmla="*/ 5136906 w 12192000"/>
              <a:gd name="connsiteY62" fmla="*/ 4124312 h 6858000"/>
              <a:gd name="connsiteX63" fmla="*/ 5151523 w 12192000"/>
              <a:gd name="connsiteY63" fmla="*/ 4080560 h 6858000"/>
              <a:gd name="connsiteX64" fmla="*/ 5165204 w 12192000"/>
              <a:gd name="connsiteY64" fmla="*/ 4036403 h 6858000"/>
              <a:gd name="connsiteX65" fmla="*/ 5177951 w 12192000"/>
              <a:gd name="connsiteY65" fmla="*/ 3991851 h 6858000"/>
              <a:gd name="connsiteX66" fmla="*/ 5189738 w 12192000"/>
              <a:gd name="connsiteY66" fmla="*/ 3946918 h 6858000"/>
              <a:gd name="connsiteX67" fmla="*/ 5200562 w 12192000"/>
              <a:gd name="connsiteY67" fmla="*/ 3901605 h 6858000"/>
              <a:gd name="connsiteX68" fmla="*/ 5210414 w 12192000"/>
              <a:gd name="connsiteY68" fmla="*/ 3855936 h 6858000"/>
              <a:gd name="connsiteX69" fmla="*/ 5219266 w 12192000"/>
              <a:gd name="connsiteY69" fmla="*/ 3809911 h 6858000"/>
              <a:gd name="connsiteX70" fmla="*/ 5227132 w 12192000"/>
              <a:gd name="connsiteY70" fmla="*/ 3763556 h 6858000"/>
              <a:gd name="connsiteX71" fmla="*/ 5233986 w 12192000"/>
              <a:gd name="connsiteY71" fmla="*/ 3716871 h 6858000"/>
              <a:gd name="connsiteX72" fmla="*/ 5239801 w 12192000"/>
              <a:gd name="connsiteY72" fmla="*/ 3669855 h 6858000"/>
              <a:gd name="connsiteX73" fmla="*/ 5244605 w 12192000"/>
              <a:gd name="connsiteY73" fmla="*/ 3622548 h 6858000"/>
              <a:gd name="connsiteX74" fmla="*/ 5248346 w 12192000"/>
              <a:gd name="connsiteY74" fmla="*/ 3574948 h 6858000"/>
              <a:gd name="connsiteX75" fmla="*/ 5251049 w 12192000"/>
              <a:gd name="connsiteY75" fmla="*/ 3527056 h 6858000"/>
              <a:gd name="connsiteX76" fmla="*/ 5252663 w 12192000"/>
              <a:gd name="connsiteY76" fmla="*/ 3478898 h 6858000"/>
              <a:gd name="connsiteX77" fmla="*/ 5253214 w 12192000"/>
              <a:gd name="connsiteY77" fmla="*/ 3430486 h 6858000"/>
              <a:gd name="connsiteX78" fmla="*/ 6549733 w 12192000"/>
              <a:gd name="connsiteY78" fmla="*/ 3430486 h 6858000"/>
              <a:gd name="connsiteX79" fmla="*/ 6549387 w 12192000"/>
              <a:gd name="connsiteY79" fmla="*/ 3478860 h 6858000"/>
              <a:gd name="connsiteX80" fmla="*/ 6548374 w 12192000"/>
              <a:gd name="connsiteY80" fmla="*/ 3527082 h 6858000"/>
              <a:gd name="connsiteX81" fmla="*/ 6546684 w 12192000"/>
              <a:gd name="connsiteY81" fmla="*/ 3575151 h 6858000"/>
              <a:gd name="connsiteX82" fmla="*/ 6544339 w 12192000"/>
              <a:gd name="connsiteY82" fmla="*/ 3623043 h 6858000"/>
              <a:gd name="connsiteX83" fmla="*/ 6541328 w 12192000"/>
              <a:gd name="connsiteY83" fmla="*/ 3670757 h 6858000"/>
              <a:gd name="connsiteX84" fmla="*/ 6537652 w 12192000"/>
              <a:gd name="connsiteY84" fmla="*/ 3718306 h 6858000"/>
              <a:gd name="connsiteX85" fmla="*/ 6533335 w 12192000"/>
              <a:gd name="connsiteY85" fmla="*/ 3765664 h 6858000"/>
              <a:gd name="connsiteX86" fmla="*/ 6528351 w 12192000"/>
              <a:gd name="connsiteY86" fmla="*/ 3812844 h 6858000"/>
              <a:gd name="connsiteX87" fmla="*/ 6522741 w 12192000"/>
              <a:gd name="connsiteY87" fmla="*/ 3859822 h 6858000"/>
              <a:gd name="connsiteX88" fmla="*/ 6516489 w 12192000"/>
              <a:gd name="connsiteY88" fmla="*/ 3906621 h 6858000"/>
              <a:gd name="connsiteX89" fmla="*/ 6509596 w 12192000"/>
              <a:gd name="connsiteY89" fmla="*/ 3953218 h 6858000"/>
              <a:gd name="connsiteX90" fmla="*/ 6502077 w 12192000"/>
              <a:gd name="connsiteY90" fmla="*/ 3999598 h 6858000"/>
              <a:gd name="connsiteX91" fmla="*/ 6493929 w 12192000"/>
              <a:gd name="connsiteY91" fmla="*/ 4045788 h 6858000"/>
              <a:gd name="connsiteX92" fmla="*/ 6485154 w 12192000"/>
              <a:gd name="connsiteY92" fmla="*/ 4091749 h 6858000"/>
              <a:gd name="connsiteX93" fmla="*/ 6475764 w 12192000"/>
              <a:gd name="connsiteY93" fmla="*/ 4137507 h 6858000"/>
              <a:gd name="connsiteX94" fmla="*/ 6465772 w 12192000"/>
              <a:gd name="connsiteY94" fmla="*/ 4183037 h 6858000"/>
              <a:gd name="connsiteX95" fmla="*/ 6455164 w 12192000"/>
              <a:gd name="connsiteY95" fmla="*/ 4228350 h 6858000"/>
              <a:gd name="connsiteX96" fmla="*/ 6443955 w 12192000"/>
              <a:gd name="connsiteY96" fmla="*/ 4273423 h 6858000"/>
              <a:gd name="connsiteX97" fmla="*/ 6432143 w 12192000"/>
              <a:gd name="connsiteY97" fmla="*/ 4318266 h 6858000"/>
              <a:gd name="connsiteX98" fmla="*/ 6419743 w 12192000"/>
              <a:gd name="connsiteY98" fmla="*/ 4362869 h 6858000"/>
              <a:gd name="connsiteX99" fmla="*/ 6406740 w 12192000"/>
              <a:gd name="connsiteY99" fmla="*/ 4407230 h 6858000"/>
              <a:gd name="connsiteX100" fmla="*/ 6393161 w 12192000"/>
              <a:gd name="connsiteY100" fmla="*/ 4451350 h 6858000"/>
              <a:gd name="connsiteX101" fmla="*/ 6379005 w 12192000"/>
              <a:gd name="connsiteY101" fmla="*/ 4495203 h 6858000"/>
              <a:gd name="connsiteX102" fmla="*/ 6364260 w 12192000"/>
              <a:gd name="connsiteY102" fmla="*/ 4538815 h 6858000"/>
              <a:gd name="connsiteX103" fmla="*/ 6348951 w 12192000"/>
              <a:gd name="connsiteY103" fmla="*/ 4582160 h 6858000"/>
              <a:gd name="connsiteX104" fmla="*/ 6333079 w 12192000"/>
              <a:gd name="connsiteY104" fmla="*/ 4625238 h 6858000"/>
              <a:gd name="connsiteX105" fmla="*/ 6316629 w 12192000"/>
              <a:gd name="connsiteY105" fmla="*/ 4668037 h 6858000"/>
              <a:gd name="connsiteX106" fmla="*/ 6299629 w 12192000"/>
              <a:gd name="connsiteY106" fmla="*/ 4710569 h 6858000"/>
              <a:gd name="connsiteX107" fmla="*/ 6282078 w 12192000"/>
              <a:gd name="connsiteY107" fmla="*/ 4752835 h 6858000"/>
              <a:gd name="connsiteX108" fmla="*/ 6263965 w 12192000"/>
              <a:gd name="connsiteY108" fmla="*/ 4794809 h 6858000"/>
              <a:gd name="connsiteX109" fmla="*/ 6245312 w 12192000"/>
              <a:gd name="connsiteY109" fmla="*/ 4836490 h 6858000"/>
              <a:gd name="connsiteX110" fmla="*/ 6226122 w 12192000"/>
              <a:gd name="connsiteY110" fmla="*/ 4877879 h 6858000"/>
              <a:gd name="connsiteX111" fmla="*/ 6206394 w 12192000"/>
              <a:gd name="connsiteY111" fmla="*/ 4918976 h 6858000"/>
              <a:gd name="connsiteX112" fmla="*/ 6186140 w 12192000"/>
              <a:gd name="connsiteY112" fmla="*/ 4959769 h 6858000"/>
              <a:gd name="connsiteX113" fmla="*/ 6165348 w 12192000"/>
              <a:gd name="connsiteY113" fmla="*/ 5000256 h 6858000"/>
              <a:gd name="connsiteX114" fmla="*/ 6144044 w 12192000"/>
              <a:gd name="connsiteY114" fmla="*/ 5040439 h 6858000"/>
              <a:gd name="connsiteX115" fmla="*/ 6122214 w 12192000"/>
              <a:gd name="connsiteY115" fmla="*/ 5080305 h 6858000"/>
              <a:gd name="connsiteX116" fmla="*/ 6099861 w 12192000"/>
              <a:gd name="connsiteY116" fmla="*/ 5119852 h 6858000"/>
              <a:gd name="connsiteX117" fmla="*/ 6077018 w 12192000"/>
              <a:gd name="connsiteY117" fmla="*/ 5159070 h 6858000"/>
              <a:gd name="connsiteX118" fmla="*/ 6053652 w 12192000"/>
              <a:gd name="connsiteY118" fmla="*/ 5197970 h 6858000"/>
              <a:gd name="connsiteX119" fmla="*/ 6029798 w 12192000"/>
              <a:gd name="connsiteY119" fmla="*/ 5236527 h 6858000"/>
              <a:gd name="connsiteX120" fmla="*/ 6005445 w 12192000"/>
              <a:gd name="connsiteY120" fmla="*/ 5274754 h 6858000"/>
              <a:gd name="connsiteX121" fmla="*/ 5980593 w 12192000"/>
              <a:gd name="connsiteY121" fmla="*/ 5312638 h 6858000"/>
              <a:gd name="connsiteX122" fmla="*/ 5955266 w 12192000"/>
              <a:gd name="connsiteY122" fmla="*/ 5350180 h 6858000"/>
              <a:gd name="connsiteX123" fmla="*/ 5929439 w 12192000"/>
              <a:gd name="connsiteY123" fmla="*/ 5387378 h 6858000"/>
              <a:gd name="connsiteX124" fmla="*/ 5903151 w 12192000"/>
              <a:gd name="connsiteY124" fmla="*/ 5424208 h 6858000"/>
              <a:gd name="connsiteX125" fmla="*/ 5876378 w 12192000"/>
              <a:gd name="connsiteY125" fmla="*/ 5460695 h 6858000"/>
              <a:gd name="connsiteX126" fmla="*/ 5849143 w 12192000"/>
              <a:gd name="connsiteY126" fmla="*/ 5496801 h 6858000"/>
              <a:gd name="connsiteX127" fmla="*/ 5821432 w 12192000"/>
              <a:gd name="connsiteY127" fmla="*/ 5532552 h 6858000"/>
              <a:gd name="connsiteX128" fmla="*/ 5793274 w 12192000"/>
              <a:gd name="connsiteY128" fmla="*/ 5567934 h 6858000"/>
              <a:gd name="connsiteX129" fmla="*/ 5764655 w 12192000"/>
              <a:gd name="connsiteY129" fmla="*/ 5602922 h 6858000"/>
              <a:gd name="connsiteX130" fmla="*/ 5735588 w 12192000"/>
              <a:gd name="connsiteY130" fmla="*/ 5637542 h 6858000"/>
              <a:gd name="connsiteX131" fmla="*/ 5706072 w 12192000"/>
              <a:gd name="connsiteY131" fmla="*/ 5671782 h 6858000"/>
              <a:gd name="connsiteX132" fmla="*/ 5676108 w 12192000"/>
              <a:gd name="connsiteY132" fmla="*/ 5705627 h 6858000"/>
              <a:gd name="connsiteX133" fmla="*/ 5645708 w 12192000"/>
              <a:gd name="connsiteY133" fmla="*/ 5739066 h 6858000"/>
              <a:gd name="connsiteX134" fmla="*/ 5614873 w 12192000"/>
              <a:gd name="connsiteY134" fmla="*/ 5772124 h 6858000"/>
              <a:gd name="connsiteX135" fmla="*/ 5583615 w 12192000"/>
              <a:gd name="connsiteY135" fmla="*/ 5804763 h 6858000"/>
              <a:gd name="connsiteX136" fmla="*/ 5551934 w 12192000"/>
              <a:gd name="connsiteY136" fmla="*/ 5837009 h 6858000"/>
              <a:gd name="connsiteX137" fmla="*/ 5519831 w 12192000"/>
              <a:gd name="connsiteY137" fmla="*/ 5868835 h 6858000"/>
              <a:gd name="connsiteX138" fmla="*/ 5487304 w 12192000"/>
              <a:gd name="connsiteY138" fmla="*/ 5900242 h 6858000"/>
              <a:gd name="connsiteX139" fmla="*/ 5454380 w 12192000"/>
              <a:gd name="connsiteY139" fmla="*/ 5931230 h 6858000"/>
              <a:gd name="connsiteX140" fmla="*/ 5421034 w 12192000"/>
              <a:gd name="connsiteY140" fmla="*/ 5961799 h 6858000"/>
              <a:gd name="connsiteX141" fmla="*/ 5387303 w 12192000"/>
              <a:gd name="connsiteY141" fmla="*/ 5991936 h 6858000"/>
              <a:gd name="connsiteX142" fmla="*/ 5353163 w 12192000"/>
              <a:gd name="connsiteY142" fmla="*/ 6021641 h 6858000"/>
              <a:gd name="connsiteX143" fmla="*/ 5318625 w 12192000"/>
              <a:gd name="connsiteY143" fmla="*/ 6050902 h 6858000"/>
              <a:gd name="connsiteX144" fmla="*/ 5283703 w 12192000"/>
              <a:gd name="connsiteY144" fmla="*/ 6079718 h 6858000"/>
              <a:gd name="connsiteX145" fmla="*/ 5248410 w 12192000"/>
              <a:gd name="connsiteY145" fmla="*/ 6108090 h 6858000"/>
              <a:gd name="connsiteX146" fmla="*/ 5212720 w 12192000"/>
              <a:gd name="connsiteY146" fmla="*/ 6136005 h 6858000"/>
              <a:gd name="connsiteX147" fmla="*/ 5176657 w 12192000"/>
              <a:gd name="connsiteY147" fmla="*/ 6163475 h 6858000"/>
              <a:gd name="connsiteX148" fmla="*/ 5140237 w 12192000"/>
              <a:gd name="connsiteY148" fmla="*/ 6190475 h 6858000"/>
              <a:gd name="connsiteX149" fmla="*/ 5103432 w 12192000"/>
              <a:gd name="connsiteY149" fmla="*/ 6217018 h 6858000"/>
              <a:gd name="connsiteX150" fmla="*/ 5066281 w 12192000"/>
              <a:gd name="connsiteY150" fmla="*/ 6243078 h 6858000"/>
              <a:gd name="connsiteX151" fmla="*/ 5028758 w 12192000"/>
              <a:gd name="connsiteY151" fmla="*/ 6268682 h 6858000"/>
              <a:gd name="connsiteX152" fmla="*/ 4990889 w 12192000"/>
              <a:gd name="connsiteY152" fmla="*/ 6293790 h 6858000"/>
              <a:gd name="connsiteX153" fmla="*/ 4952675 w 12192000"/>
              <a:gd name="connsiteY153" fmla="*/ 6318428 h 6858000"/>
              <a:gd name="connsiteX154" fmla="*/ 4914116 w 12192000"/>
              <a:gd name="connsiteY154" fmla="*/ 6342570 h 6858000"/>
              <a:gd name="connsiteX155" fmla="*/ 4875222 w 12192000"/>
              <a:gd name="connsiteY155" fmla="*/ 6366218 h 6858000"/>
              <a:gd name="connsiteX156" fmla="*/ 4835983 w 12192000"/>
              <a:gd name="connsiteY156" fmla="*/ 6389383 h 6858000"/>
              <a:gd name="connsiteX157" fmla="*/ 4796423 w 12192000"/>
              <a:gd name="connsiteY157" fmla="*/ 6412027 h 6858000"/>
              <a:gd name="connsiteX158" fmla="*/ 4756531 w 12192000"/>
              <a:gd name="connsiteY158" fmla="*/ 6434188 h 6858000"/>
              <a:gd name="connsiteX159" fmla="*/ 4716318 w 12192000"/>
              <a:gd name="connsiteY159" fmla="*/ 6455829 h 6858000"/>
              <a:gd name="connsiteX160" fmla="*/ 4675785 w 12192000"/>
              <a:gd name="connsiteY160" fmla="*/ 6476949 h 6858000"/>
              <a:gd name="connsiteX161" fmla="*/ 4634946 w 12192000"/>
              <a:gd name="connsiteY161" fmla="*/ 6497561 h 6858000"/>
              <a:gd name="connsiteX162" fmla="*/ 4593796 w 12192000"/>
              <a:gd name="connsiteY162" fmla="*/ 6517640 h 6858000"/>
              <a:gd name="connsiteX163" fmla="*/ 4552341 w 12192000"/>
              <a:gd name="connsiteY163" fmla="*/ 6537198 h 6858000"/>
              <a:gd name="connsiteX164" fmla="*/ 4510592 w 12192000"/>
              <a:gd name="connsiteY164" fmla="*/ 6556222 h 6858000"/>
              <a:gd name="connsiteX165" fmla="*/ 4468547 w 12192000"/>
              <a:gd name="connsiteY165" fmla="*/ 6574714 h 6858000"/>
              <a:gd name="connsiteX166" fmla="*/ 4426207 w 12192000"/>
              <a:gd name="connsiteY166" fmla="*/ 6592671 h 6858000"/>
              <a:gd name="connsiteX167" fmla="*/ 4383573 w 12192000"/>
              <a:gd name="connsiteY167" fmla="*/ 6610070 h 6858000"/>
              <a:gd name="connsiteX168" fmla="*/ 4340670 w 12192000"/>
              <a:gd name="connsiteY168" fmla="*/ 6626923 h 6858000"/>
              <a:gd name="connsiteX169" fmla="*/ 4297498 w 12192000"/>
              <a:gd name="connsiteY169" fmla="*/ 6643230 h 6858000"/>
              <a:gd name="connsiteX170" fmla="*/ 4254045 w 12192000"/>
              <a:gd name="connsiteY170" fmla="*/ 6658965 h 6858000"/>
              <a:gd name="connsiteX171" fmla="*/ 4210322 w 12192000"/>
              <a:gd name="connsiteY171" fmla="*/ 6674142 h 6858000"/>
              <a:gd name="connsiteX172" fmla="*/ 4166330 w 12192000"/>
              <a:gd name="connsiteY172" fmla="*/ 6688760 h 6858000"/>
              <a:gd name="connsiteX173" fmla="*/ 4122095 w 12192000"/>
              <a:gd name="connsiteY173" fmla="*/ 6702793 h 6858000"/>
              <a:gd name="connsiteX174" fmla="*/ 4077590 w 12192000"/>
              <a:gd name="connsiteY174" fmla="*/ 6716255 h 6858000"/>
              <a:gd name="connsiteX175" fmla="*/ 4032843 w 12192000"/>
              <a:gd name="connsiteY175" fmla="*/ 6729146 h 6858000"/>
              <a:gd name="connsiteX176" fmla="*/ 3987851 w 12192000"/>
              <a:gd name="connsiteY176" fmla="*/ 6741439 h 6858000"/>
              <a:gd name="connsiteX177" fmla="*/ 3942617 w 12192000"/>
              <a:gd name="connsiteY177" fmla="*/ 6753149 h 6858000"/>
              <a:gd name="connsiteX178" fmla="*/ 3897152 w 12192000"/>
              <a:gd name="connsiteY178" fmla="*/ 6764261 h 6858000"/>
              <a:gd name="connsiteX179" fmla="*/ 3851443 w 12192000"/>
              <a:gd name="connsiteY179" fmla="*/ 6774777 h 6858000"/>
              <a:gd name="connsiteX180" fmla="*/ 3805517 w 12192000"/>
              <a:gd name="connsiteY180" fmla="*/ 6784683 h 6858000"/>
              <a:gd name="connsiteX181" fmla="*/ 3759360 w 12192000"/>
              <a:gd name="connsiteY181" fmla="*/ 6793992 h 6858000"/>
              <a:gd name="connsiteX182" fmla="*/ 3712998 w 12192000"/>
              <a:gd name="connsiteY182" fmla="*/ 6802691 h 6858000"/>
              <a:gd name="connsiteX183" fmla="*/ 3666406 w 12192000"/>
              <a:gd name="connsiteY183" fmla="*/ 6810769 h 6858000"/>
              <a:gd name="connsiteX184" fmla="*/ 3619622 w 12192000"/>
              <a:gd name="connsiteY184" fmla="*/ 6818223 h 6858000"/>
              <a:gd name="connsiteX185" fmla="*/ 3572618 w 12192000"/>
              <a:gd name="connsiteY185" fmla="*/ 6825056 h 6858000"/>
              <a:gd name="connsiteX186" fmla="*/ 3525412 w 12192000"/>
              <a:gd name="connsiteY186" fmla="*/ 6831254 h 6858000"/>
              <a:gd name="connsiteX187" fmla="*/ 3478024 w 12192000"/>
              <a:gd name="connsiteY187" fmla="*/ 6836816 h 6858000"/>
              <a:gd name="connsiteX188" fmla="*/ 3430433 w 12192000"/>
              <a:gd name="connsiteY188" fmla="*/ 6841757 h 6858000"/>
              <a:gd name="connsiteX189" fmla="*/ 3382662 w 12192000"/>
              <a:gd name="connsiteY189" fmla="*/ 6846036 h 6858000"/>
              <a:gd name="connsiteX190" fmla="*/ 3334699 w 12192000"/>
              <a:gd name="connsiteY190" fmla="*/ 6849681 h 6858000"/>
              <a:gd name="connsiteX191" fmla="*/ 3286569 w 12192000"/>
              <a:gd name="connsiteY191" fmla="*/ 6852666 h 6858000"/>
              <a:gd name="connsiteX192" fmla="*/ 3238259 w 12192000"/>
              <a:gd name="connsiteY192" fmla="*/ 6854990 h 6858000"/>
              <a:gd name="connsiteX193" fmla="*/ 3189772 w 12192000"/>
              <a:gd name="connsiteY193" fmla="*/ 6856666 h 6858000"/>
              <a:gd name="connsiteX194" fmla="*/ 3141129 w 12192000"/>
              <a:gd name="connsiteY194" fmla="*/ 6857670 h 6858000"/>
              <a:gd name="connsiteX195" fmla="*/ 3092333 w 12192000"/>
              <a:gd name="connsiteY195" fmla="*/ 6858000 h 6858000"/>
              <a:gd name="connsiteX196" fmla="*/ 3092333 w 12192000"/>
              <a:gd name="connsiteY196" fmla="*/ 5572899 h 6858000"/>
              <a:gd name="connsiteX197" fmla="*/ 0 w 12192000"/>
              <a:gd name="connsiteY197" fmla="*/ 5572899 h 6858000"/>
              <a:gd name="connsiteX198" fmla="*/ 0 w 12192000"/>
              <a:gd name="connsiteY198" fmla="*/ 4287659 h 6858000"/>
              <a:gd name="connsiteX199" fmla="*/ 10007107 w 12192000"/>
              <a:gd name="connsiteY199" fmla="*/ 1287183 h 6858000"/>
              <a:gd name="connsiteX200" fmla="*/ 10055915 w 12192000"/>
              <a:gd name="connsiteY200" fmla="*/ 1287513 h 6858000"/>
              <a:gd name="connsiteX201" fmla="*/ 10104558 w 12192000"/>
              <a:gd name="connsiteY201" fmla="*/ 1288516 h 6858000"/>
              <a:gd name="connsiteX202" fmla="*/ 10153034 w 12192000"/>
              <a:gd name="connsiteY202" fmla="*/ 1290193 h 6858000"/>
              <a:gd name="connsiteX203" fmla="*/ 10201342 w 12192000"/>
              <a:gd name="connsiteY203" fmla="*/ 1292517 h 6858000"/>
              <a:gd name="connsiteX204" fmla="*/ 10249485 w 12192000"/>
              <a:gd name="connsiteY204" fmla="*/ 1295514 h 6858000"/>
              <a:gd name="connsiteX205" fmla="*/ 10297435 w 12192000"/>
              <a:gd name="connsiteY205" fmla="*/ 1299146 h 6858000"/>
              <a:gd name="connsiteX206" fmla="*/ 10345206 w 12192000"/>
              <a:gd name="connsiteY206" fmla="*/ 1303439 h 6858000"/>
              <a:gd name="connsiteX207" fmla="*/ 10392798 w 12192000"/>
              <a:gd name="connsiteY207" fmla="*/ 1308366 h 6858000"/>
              <a:gd name="connsiteX208" fmla="*/ 10440198 w 12192000"/>
              <a:gd name="connsiteY208" fmla="*/ 1313929 h 6858000"/>
              <a:gd name="connsiteX209" fmla="*/ 10487393 w 12192000"/>
              <a:gd name="connsiteY209" fmla="*/ 1320139 h 6858000"/>
              <a:gd name="connsiteX210" fmla="*/ 10534395 w 12192000"/>
              <a:gd name="connsiteY210" fmla="*/ 1326972 h 6858000"/>
              <a:gd name="connsiteX211" fmla="*/ 10581192 w 12192000"/>
              <a:gd name="connsiteY211" fmla="*/ 1334427 h 6858000"/>
              <a:gd name="connsiteX212" fmla="*/ 10627771 w 12192000"/>
              <a:gd name="connsiteY212" fmla="*/ 1342504 h 6858000"/>
              <a:gd name="connsiteX213" fmla="*/ 10674146 w 12192000"/>
              <a:gd name="connsiteY213" fmla="*/ 1351191 h 6858000"/>
              <a:gd name="connsiteX214" fmla="*/ 10720304 w 12192000"/>
              <a:gd name="connsiteY214" fmla="*/ 1360500 h 6858000"/>
              <a:gd name="connsiteX215" fmla="*/ 10766230 w 12192000"/>
              <a:gd name="connsiteY215" fmla="*/ 1370406 h 6858000"/>
              <a:gd name="connsiteX216" fmla="*/ 10811926 w 12192000"/>
              <a:gd name="connsiteY216" fmla="*/ 1380921 h 6858000"/>
              <a:gd name="connsiteX217" fmla="*/ 10857404 w 12192000"/>
              <a:gd name="connsiteY217" fmla="*/ 1392034 h 6858000"/>
              <a:gd name="connsiteX218" fmla="*/ 10902638 w 12192000"/>
              <a:gd name="connsiteY218" fmla="*/ 1403743 h 6858000"/>
              <a:gd name="connsiteX219" fmla="*/ 10947629 w 12192000"/>
              <a:gd name="connsiteY219" fmla="*/ 1416050 h 6858000"/>
              <a:gd name="connsiteX220" fmla="*/ 10992377 w 12192000"/>
              <a:gd name="connsiteY220" fmla="*/ 1428927 h 6858000"/>
              <a:gd name="connsiteX221" fmla="*/ 11036868 w 12192000"/>
              <a:gd name="connsiteY221" fmla="*/ 1442389 h 6858000"/>
              <a:gd name="connsiteX222" fmla="*/ 11081116 w 12192000"/>
              <a:gd name="connsiteY222" fmla="*/ 1456436 h 6858000"/>
              <a:gd name="connsiteX223" fmla="*/ 11125095 w 12192000"/>
              <a:gd name="connsiteY223" fmla="*/ 1471041 h 6858000"/>
              <a:gd name="connsiteX224" fmla="*/ 11168818 w 12192000"/>
              <a:gd name="connsiteY224" fmla="*/ 1486217 h 6858000"/>
              <a:gd name="connsiteX225" fmla="*/ 11212273 w 12192000"/>
              <a:gd name="connsiteY225" fmla="*/ 1501965 h 6858000"/>
              <a:gd name="connsiteX226" fmla="*/ 11255457 w 12192000"/>
              <a:gd name="connsiteY226" fmla="*/ 1518259 h 6858000"/>
              <a:gd name="connsiteX227" fmla="*/ 11298361 w 12192000"/>
              <a:gd name="connsiteY227" fmla="*/ 1535112 h 6858000"/>
              <a:gd name="connsiteX228" fmla="*/ 11340982 w 12192000"/>
              <a:gd name="connsiteY228" fmla="*/ 1552524 h 6858000"/>
              <a:gd name="connsiteX229" fmla="*/ 11383321 w 12192000"/>
              <a:gd name="connsiteY229" fmla="*/ 1570469 h 6858000"/>
              <a:gd name="connsiteX230" fmla="*/ 11425365 w 12192000"/>
              <a:gd name="connsiteY230" fmla="*/ 1588960 h 6858000"/>
              <a:gd name="connsiteX231" fmla="*/ 11467116 w 12192000"/>
              <a:gd name="connsiteY231" fmla="*/ 1607985 h 6858000"/>
              <a:gd name="connsiteX232" fmla="*/ 11508571 w 12192000"/>
              <a:gd name="connsiteY232" fmla="*/ 1627543 h 6858000"/>
              <a:gd name="connsiteX233" fmla="*/ 11549718 w 12192000"/>
              <a:gd name="connsiteY233" fmla="*/ 1647621 h 6858000"/>
              <a:gd name="connsiteX234" fmla="*/ 11590572 w 12192000"/>
              <a:gd name="connsiteY234" fmla="*/ 1668233 h 6858000"/>
              <a:gd name="connsiteX235" fmla="*/ 11631092 w 12192000"/>
              <a:gd name="connsiteY235" fmla="*/ 1689366 h 6858000"/>
              <a:gd name="connsiteX236" fmla="*/ 11671305 w 12192000"/>
              <a:gd name="connsiteY236" fmla="*/ 1711007 h 6858000"/>
              <a:gd name="connsiteX237" fmla="*/ 11711198 w 12192000"/>
              <a:gd name="connsiteY237" fmla="*/ 1733156 h 6858000"/>
              <a:gd name="connsiteX238" fmla="*/ 11750770 w 12192000"/>
              <a:gd name="connsiteY238" fmla="*/ 1755813 h 6858000"/>
              <a:gd name="connsiteX239" fmla="*/ 11789996 w 12192000"/>
              <a:gd name="connsiteY239" fmla="*/ 1778965 h 6858000"/>
              <a:gd name="connsiteX240" fmla="*/ 11828902 w 12192000"/>
              <a:gd name="connsiteY240" fmla="*/ 1802625 h 6858000"/>
              <a:gd name="connsiteX241" fmla="*/ 11867462 w 12192000"/>
              <a:gd name="connsiteY241" fmla="*/ 1826768 h 6858000"/>
              <a:gd name="connsiteX242" fmla="*/ 11905677 w 12192000"/>
              <a:gd name="connsiteY242" fmla="*/ 1851393 h 6858000"/>
              <a:gd name="connsiteX243" fmla="*/ 11943545 w 12192000"/>
              <a:gd name="connsiteY243" fmla="*/ 1876513 h 6858000"/>
              <a:gd name="connsiteX244" fmla="*/ 11981054 w 12192000"/>
              <a:gd name="connsiteY244" fmla="*/ 1902104 h 6858000"/>
              <a:gd name="connsiteX245" fmla="*/ 12018218 w 12192000"/>
              <a:gd name="connsiteY245" fmla="*/ 1928177 h 6858000"/>
              <a:gd name="connsiteX246" fmla="*/ 12055010 w 12192000"/>
              <a:gd name="connsiteY246" fmla="*/ 1954707 h 6858000"/>
              <a:gd name="connsiteX247" fmla="*/ 12091444 w 12192000"/>
              <a:gd name="connsiteY247" fmla="*/ 1981708 h 6858000"/>
              <a:gd name="connsiteX248" fmla="*/ 12127507 w 12192000"/>
              <a:gd name="connsiteY248" fmla="*/ 2009178 h 6858000"/>
              <a:gd name="connsiteX249" fmla="*/ 12163184 w 12192000"/>
              <a:gd name="connsiteY249" fmla="*/ 2037092 h 6858000"/>
              <a:gd name="connsiteX250" fmla="*/ 12192000 w 12192000"/>
              <a:gd name="connsiteY250" fmla="*/ 2060249 h 6858000"/>
              <a:gd name="connsiteX251" fmla="*/ 12192000 w 12192000"/>
              <a:gd name="connsiteY251" fmla="*/ 4714710 h 6858000"/>
              <a:gd name="connsiteX252" fmla="*/ 12167975 w 12192000"/>
              <a:gd name="connsiteY252" fmla="*/ 4714710 h 6858000"/>
              <a:gd name="connsiteX253" fmla="*/ 12167438 w 12192000"/>
              <a:gd name="connsiteY253" fmla="*/ 4666285 h 6858000"/>
              <a:gd name="connsiteX254" fmla="*/ 12165811 w 12192000"/>
              <a:gd name="connsiteY254" fmla="*/ 4618126 h 6858000"/>
              <a:gd name="connsiteX255" fmla="*/ 12163120 w 12192000"/>
              <a:gd name="connsiteY255" fmla="*/ 4570247 h 6858000"/>
              <a:gd name="connsiteX256" fmla="*/ 12159367 w 12192000"/>
              <a:gd name="connsiteY256" fmla="*/ 4522635 h 6858000"/>
              <a:gd name="connsiteX257" fmla="*/ 12154576 w 12192000"/>
              <a:gd name="connsiteY257" fmla="*/ 4475327 h 6858000"/>
              <a:gd name="connsiteX258" fmla="*/ 12148746 w 12192000"/>
              <a:gd name="connsiteY258" fmla="*/ 4428312 h 6858000"/>
              <a:gd name="connsiteX259" fmla="*/ 12141893 w 12192000"/>
              <a:gd name="connsiteY259" fmla="*/ 4381627 h 6858000"/>
              <a:gd name="connsiteX260" fmla="*/ 12134040 w 12192000"/>
              <a:gd name="connsiteY260" fmla="*/ 4335272 h 6858000"/>
              <a:gd name="connsiteX261" fmla="*/ 12125174 w 12192000"/>
              <a:gd name="connsiteY261" fmla="*/ 4289247 h 6858000"/>
              <a:gd name="connsiteX262" fmla="*/ 12115323 w 12192000"/>
              <a:gd name="connsiteY262" fmla="*/ 4243578 h 6858000"/>
              <a:gd name="connsiteX263" fmla="*/ 12104499 w 12192000"/>
              <a:gd name="connsiteY263" fmla="*/ 4198264 h 6858000"/>
              <a:gd name="connsiteX264" fmla="*/ 12092713 w 12192000"/>
              <a:gd name="connsiteY264" fmla="*/ 4153331 h 6858000"/>
              <a:gd name="connsiteX265" fmla="*/ 12079966 w 12192000"/>
              <a:gd name="connsiteY265" fmla="*/ 4108780 h 6858000"/>
              <a:gd name="connsiteX266" fmla="*/ 12066284 w 12192000"/>
              <a:gd name="connsiteY266" fmla="*/ 4064622 h 6858000"/>
              <a:gd name="connsiteX267" fmla="*/ 12051679 w 12192000"/>
              <a:gd name="connsiteY267" fmla="*/ 4020870 h 6858000"/>
              <a:gd name="connsiteX268" fmla="*/ 12036140 w 12192000"/>
              <a:gd name="connsiteY268" fmla="*/ 3977551 h 6858000"/>
              <a:gd name="connsiteX269" fmla="*/ 12019704 w 12192000"/>
              <a:gd name="connsiteY269" fmla="*/ 3934650 h 6858000"/>
              <a:gd name="connsiteX270" fmla="*/ 12002371 w 12192000"/>
              <a:gd name="connsiteY270" fmla="*/ 3892194 h 6858000"/>
              <a:gd name="connsiteX271" fmla="*/ 11984155 w 12192000"/>
              <a:gd name="connsiteY271" fmla="*/ 3850195 h 6858000"/>
              <a:gd name="connsiteX272" fmla="*/ 11965054 w 12192000"/>
              <a:gd name="connsiteY272" fmla="*/ 3808666 h 6858000"/>
              <a:gd name="connsiteX273" fmla="*/ 11945108 w 12192000"/>
              <a:gd name="connsiteY273" fmla="*/ 3767607 h 6858000"/>
              <a:gd name="connsiteX274" fmla="*/ 11924303 w 12192000"/>
              <a:gd name="connsiteY274" fmla="*/ 3727031 h 6858000"/>
              <a:gd name="connsiteX275" fmla="*/ 11902666 w 12192000"/>
              <a:gd name="connsiteY275" fmla="*/ 3686962 h 6858000"/>
              <a:gd name="connsiteX276" fmla="*/ 11880196 w 12192000"/>
              <a:gd name="connsiteY276" fmla="*/ 3647402 h 6858000"/>
              <a:gd name="connsiteX277" fmla="*/ 11856919 w 12192000"/>
              <a:gd name="connsiteY277" fmla="*/ 3608362 h 6858000"/>
              <a:gd name="connsiteX278" fmla="*/ 11832835 w 12192000"/>
              <a:gd name="connsiteY278" fmla="*/ 3569855 h 6858000"/>
              <a:gd name="connsiteX279" fmla="*/ 11807957 w 12192000"/>
              <a:gd name="connsiteY279" fmla="*/ 3531895 h 6858000"/>
              <a:gd name="connsiteX280" fmla="*/ 11782297 w 12192000"/>
              <a:gd name="connsiteY280" fmla="*/ 3494494 h 6858000"/>
              <a:gd name="connsiteX281" fmla="*/ 11755881 w 12192000"/>
              <a:gd name="connsiteY281" fmla="*/ 3457651 h 6858000"/>
              <a:gd name="connsiteX282" fmla="*/ 11728697 w 12192000"/>
              <a:gd name="connsiteY282" fmla="*/ 3421392 h 6858000"/>
              <a:gd name="connsiteX283" fmla="*/ 11700769 w 12192000"/>
              <a:gd name="connsiteY283" fmla="*/ 3385731 h 6858000"/>
              <a:gd name="connsiteX284" fmla="*/ 11672112 w 12192000"/>
              <a:gd name="connsiteY284" fmla="*/ 3350666 h 6858000"/>
              <a:gd name="connsiteX285" fmla="*/ 11642724 w 12192000"/>
              <a:gd name="connsiteY285" fmla="*/ 3316224 h 6858000"/>
              <a:gd name="connsiteX286" fmla="*/ 11612632 w 12192000"/>
              <a:gd name="connsiteY286" fmla="*/ 3282391 h 6858000"/>
              <a:gd name="connsiteX287" fmla="*/ 11581835 w 12192000"/>
              <a:gd name="connsiteY287" fmla="*/ 3249206 h 6858000"/>
              <a:gd name="connsiteX288" fmla="*/ 11550347 w 12192000"/>
              <a:gd name="connsiteY288" fmla="*/ 3216669 h 6858000"/>
              <a:gd name="connsiteX289" fmla="*/ 11518192 w 12192000"/>
              <a:gd name="connsiteY289" fmla="*/ 3184779 h 6858000"/>
              <a:gd name="connsiteX290" fmla="*/ 11485370 w 12192000"/>
              <a:gd name="connsiteY290" fmla="*/ 3153575 h 6858000"/>
              <a:gd name="connsiteX291" fmla="*/ 11451883 w 12192000"/>
              <a:gd name="connsiteY291" fmla="*/ 3123044 h 6858000"/>
              <a:gd name="connsiteX292" fmla="*/ 11417768 w 12192000"/>
              <a:gd name="connsiteY292" fmla="*/ 3093213 h 6858000"/>
              <a:gd name="connsiteX293" fmla="*/ 11383013 w 12192000"/>
              <a:gd name="connsiteY293" fmla="*/ 3064078 h 6858000"/>
              <a:gd name="connsiteX294" fmla="*/ 11347643 w 12192000"/>
              <a:gd name="connsiteY294" fmla="*/ 3035669 h 6858000"/>
              <a:gd name="connsiteX295" fmla="*/ 11311671 w 12192000"/>
              <a:gd name="connsiteY295" fmla="*/ 3007982 h 6858000"/>
              <a:gd name="connsiteX296" fmla="*/ 11275096 w 12192000"/>
              <a:gd name="connsiteY296" fmla="*/ 2981033 h 6858000"/>
              <a:gd name="connsiteX297" fmla="*/ 11237945 w 12192000"/>
              <a:gd name="connsiteY297" fmla="*/ 2954832 h 6858000"/>
              <a:gd name="connsiteX298" fmla="*/ 11200218 w 12192000"/>
              <a:gd name="connsiteY298" fmla="*/ 2929394 h 6858000"/>
              <a:gd name="connsiteX299" fmla="*/ 11161927 w 12192000"/>
              <a:gd name="connsiteY299" fmla="*/ 2904744 h 6858000"/>
              <a:gd name="connsiteX300" fmla="*/ 11123084 w 12192000"/>
              <a:gd name="connsiteY300" fmla="*/ 2880868 h 6858000"/>
              <a:gd name="connsiteX301" fmla="*/ 11083704 w 12192000"/>
              <a:gd name="connsiteY301" fmla="*/ 2857779 h 6858000"/>
              <a:gd name="connsiteX302" fmla="*/ 11043799 w 12192000"/>
              <a:gd name="connsiteY302" fmla="*/ 2835516 h 6858000"/>
              <a:gd name="connsiteX303" fmla="*/ 11003381 w 12192000"/>
              <a:gd name="connsiteY303" fmla="*/ 2814053 h 6858000"/>
              <a:gd name="connsiteX304" fmla="*/ 10962451 w 12192000"/>
              <a:gd name="connsiteY304" fmla="*/ 2793441 h 6858000"/>
              <a:gd name="connsiteX305" fmla="*/ 10921034 w 12192000"/>
              <a:gd name="connsiteY305" fmla="*/ 2773654 h 6858000"/>
              <a:gd name="connsiteX306" fmla="*/ 10879143 w 12192000"/>
              <a:gd name="connsiteY306" fmla="*/ 2754731 h 6858000"/>
              <a:gd name="connsiteX307" fmla="*/ 10836765 w 12192000"/>
              <a:gd name="connsiteY307" fmla="*/ 2736672 h 6858000"/>
              <a:gd name="connsiteX308" fmla="*/ 10793952 w 12192000"/>
              <a:gd name="connsiteY308" fmla="*/ 2719489 h 6858000"/>
              <a:gd name="connsiteX309" fmla="*/ 10750677 w 12192000"/>
              <a:gd name="connsiteY309" fmla="*/ 2703196 h 6858000"/>
              <a:gd name="connsiteX310" fmla="*/ 10706968 w 12192000"/>
              <a:gd name="connsiteY310" fmla="*/ 2687790 h 6858000"/>
              <a:gd name="connsiteX311" fmla="*/ 10662848 w 12192000"/>
              <a:gd name="connsiteY311" fmla="*/ 2673300 h 6858000"/>
              <a:gd name="connsiteX312" fmla="*/ 10618305 w 12192000"/>
              <a:gd name="connsiteY312" fmla="*/ 2659735 h 6858000"/>
              <a:gd name="connsiteX313" fmla="*/ 10573364 w 12192000"/>
              <a:gd name="connsiteY313" fmla="*/ 2647111 h 6858000"/>
              <a:gd name="connsiteX314" fmla="*/ 10528041 w 12192000"/>
              <a:gd name="connsiteY314" fmla="*/ 2635415 h 6858000"/>
              <a:gd name="connsiteX315" fmla="*/ 10482345 w 12192000"/>
              <a:gd name="connsiteY315" fmla="*/ 2624683 h 6858000"/>
              <a:gd name="connsiteX316" fmla="*/ 10436265 w 12192000"/>
              <a:gd name="connsiteY316" fmla="*/ 2614930 h 6858000"/>
              <a:gd name="connsiteX317" fmla="*/ 10389852 w 12192000"/>
              <a:gd name="connsiteY317" fmla="*/ 2606141 h 6858000"/>
              <a:gd name="connsiteX318" fmla="*/ 10343080 w 12192000"/>
              <a:gd name="connsiteY318" fmla="*/ 2598343 h 6858000"/>
              <a:gd name="connsiteX319" fmla="*/ 10295988 w 12192000"/>
              <a:gd name="connsiteY319" fmla="*/ 2591562 h 6858000"/>
              <a:gd name="connsiteX320" fmla="*/ 10248575 w 12192000"/>
              <a:gd name="connsiteY320" fmla="*/ 2585783 h 6858000"/>
              <a:gd name="connsiteX321" fmla="*/ 10200843 w 12192000"/>
              <a:gd name="connsiteY321" fmla="*/ 2581033 h 6858000"/>
              <a:gd name="connsiteX322" fmla="*/ 10152829 w 12192000"/>
              <a:gd name="connsiteY322" fmla="*/ 2577312 h 6858000"/>
              <a:gd name="connsiteX323" fmla="*/ 10104519 w 12192000"/>
              <a:gd name="connsiteY323" fmla="*/ 2574645 h 6858000"/>
              <a:gd name="connsiteX324" fmla="*/ 10055941 w 12192000"/>
              <a:gd name="connsiteY324" fmla="*/ 2573032 h 6858000"/>
              <a:gd name="connsiteX325" fmla="*/ 10007107 w 12192000"/>
              <a:gd name="connsiteY325" fmla="*/ 2572499 h 6858000"/>
              <a:gd name="connsiteX326" fmla="*/ 6549733 w 12192000"/>
              <a:gd name="connsiteY326" fmla="*/ 0 h 6858000"/>
              <a:gd name="connsiteX327" fmla="*/ 10007107 w 12192000"/>
              <a:gd name="connsiteY327" fmla="*/ 0 h 6858000"/>
              <a:gd name="connsiteX328" fmla="*/ 10007107 w 12192000"/>
              <a:gd name="connsiteY328" fmla="*/ 1285252 h 6858000"/>
              <a:gd name="connsiteX329" fmla="*/ 7846264 w 12192000"/>
              <a:gd name="connsiteY329" fmla="*/ 1285252 h 6858000"/>
              <a:gd name="connsiteX330" fmla="*/ 7846264 w 12192000"/>
              <a:gd name="connsiteY330" fmla="*/ 3427742 h 6858000"/>
              <a:gd name="connsiteX331" fmla="*/ 6549733 w 12192000"/>
              <a:gd name="connsiteY331" fmla="*/ 3427742 h 6858000"/>
              <a:gd name="connsiteX332" fmla="*/ 6549733 w 12192000"/>
              <a:gd name="connsiteY332" fmla="*/ 12852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12192000" h="6858000">
                <a:moveTo>
                  <a:pt x="0" y="2145170"/>
                </a:moveTo>
                <a:lnTo>
                  <a:pt x="931465" y="2145170"/>
                </a:lnTo>
                <a:lnTo>
                  <a:pt x="931465" y="4287659"/>
                </a:lnTo>
                <a:lnTo>
                  <a:pt x="3092333" y="4287659"/>
                </a:lnTo>
                <a:lnTo>
                  <a:pt x="3092333" y="5572696"/>
                </a:lnTo>
                <a:lnTo>
                  <a:pt x="3141168" y="5572150"/>
                </a:lnTo>
                <a:lnTo>
                  <a:pt x="3189745" y="5570550"/>
                </a:lnTo>
                <a:lnTo>
                  <a:pt x="3238055" y="5567870"/>
                </a:lnTo>
                <a:lnTo>
                  <a:pt x="3286069" y="5564162"/>
                </a:lnTo>
                <a:lnTo>
                  <a:pt x="3333802" y="5559399"/>
                </a:lnTo>
                <a:lnTo>
                  <a:pt x="3381215" y="5553634"/>
                </a:lnTo>
                <a:lnTo>
                  <a:pt x="3428306" y="5546839"/>
                </a:lnTo>
                <a:lnTo>
                  <a:pt x="3475077" y="5539041"/>
                </a:lnTo>
                <a:lnTo>
                  <a:pt x="3521504" y="5530266"/>
                </a:lnTo>
                <a:lnTo>
                  <a:pt x="3567571" y="5520499"/>
                </a:lnTo>
                <a:lnTo>
                  <a:pt x="3613266" y="5509768"/>
                </a:lnTo>
                <a:lnTo>
                  <a:pt x="3658604" y="5498084"/>
                </a:lnTo>
                <a:lnTo>
                  <a:pt x="3703544" y="5485447"/>
                </a:lnTo>
                <a:lnTo>
                  <a:pt x="3748073" y="5471884"/>
                </a:lnTo>
                <a:lnTo>
                  <a:pt x="3792207" y="5457393"/>
                </a:lnTo>
                <a:lnTo>
                  <a:pt x="3835916" y="5442001"/>
                </a:lnTo>
                <a:lnTo>
                  <a:pt x="3879178" y="5425694"/>
                </a:lnTo>
                <a:lnTo>
                  <a:pt x="3922004" y="5408511"/>
                </a:lnTo>
                <a:lnTo>
                  <a:pt x="3964369" y="5390451"/>
                </a:lnTo>
                <a:lnTo>
                  <a:pt x="4006273" y="5371528"/>
                </a:lnTo>
                <a:lnTo>
                  <a:pt x="4047690" y="5351742"/>
                </a:lnTo>
                <a:lnTo>
                  <a:pt x="4088608" y="5331130"/>
                </a:lnTo>
                <a:lnTo>
                  <a:pt x="4129038" y="5309667"/>
                </a:lnTo>
                <a:lnTo>
                  <a:pt x="4168944" y="5287403"/>
                </a:lnTo>
                <a:lnTo>
                  <a:pt x="4208310" y="5264315"/>
                </a:lnTo>
                <a:lnTo>
                  <a:pt x="4247152" y="5240452"/>
                </a:lnTo>
                <a:lnTo>
                  <a:pt x="4285443" y="5215788"/>
                </a:lnTo>
                <a:lnTo>
                  <a:pt x="4323184" y="5190350"/>
                </a:lnTo>
                <a:lnTo>
                  <a:pt x="4360335" y="5164150"/>
                </a:lnTo>
                <a:lnTo>
                  <a:pt x="4396909" y="5137201"/>
                </a:lnTo>
                <a:lnTo>
                  <a:pt x="4432882" y="5109515"/>
                </a:lnTo>
                <a:lnTo>
                  <a:pt x="4468251" y="5081105"/>
                </a:lnTo>
                <a:lnTo>
                  <a:pt x="4503008" y="5051971"/>
                </a:lnTo>
                <a:lnTo>
                  <a:pt x="4537123" y="5022139"/>
                </a:lnTo>
                <a:lnTo>
                  <a:pt x="4570597" y="4991608"/>
                </a:lnTo>
                <a:lnTo>
                  <a:pt x="4603430" y="4960404"/>
                </a:lnTo>
                <a:lnTo>
                  <a:pt x="4635585" y="4928514"/>
                </a:lnTo>
                <a:lnTo>
                  <a:pt x="4667073" y="4895977"/>
                </a:lnTo>
                <a:lnTo>
                  <a:pt x="4697858" y="4862792"/>
                </a:lnTo>
                <a:lnTo>
                  <a:pt x="4727963" y="4828959"/>
                </a:lnTo>
                <a:lnTo>
                  <a:pt x="4757339" y="4794516"/>
                </a:lnTo>
                <a:lnTo>
                  <a:pt x="4786008" y="4759452"/>
                </a:lnTo>
                <a:lnTo>
                  <a:pt x="4813935" y="4723777"/>
                </a:lnTo>
                <a:lnTo>
                  <a:pt x="4841121" y="4687532"/>
                </a:lnTo>
                <a:lnTo>
                  <a:pt x="4867535" y="4650689"/>
                </a:lnTo>
                <a:lnTo>
                  <a:pt x="4893195" y="4613287"/>
                </a:lnTo>
                <a:lnTo>
                  <a:pt x="4918075" y="4575327"/>
                </a:lnTo>
                <a:lnTo>
                  <a:pt x="4942158" y="4536821"/>
                </a:lnTo>
                <a:lnTo>
                  <a:pt x="4965434" y="4497781"/>
                </a:lnTo>
                <a:lnTo>
                  <a:pt x="4987905" y="4458220"/>
                </a:lnTo>
                <a:lnTo>
                  <a:pt x="5009542" y="4418152"/>
                </a:lnTo>
                <a:lnTo>
                  <a:pt x="5030347" y="4377575"/>
                </a:lnTo>
                <a:lnTo>
                  <a:pt x="5050293" y="4336516"/>
                </a:lnTo>
                <a:lnTo>
                  <a:pt x="5069380" y="4294987"/>
                </a:lnTo>
                <a:lnTo>
                  <a:pt x="5087599" y="4252988"/>
                </a:lnTo>
                <a:lnTo>
                  <a:pt x="5104943" y="4210532"/>
                </a:lnTo>
                <a:lnTo>
                  <a:pt x="5121381" y="4167632"/>
                </a:lnTo>
                <a:lnTo>
                  <a:pt x="5136906" y="4124312"/>
                </a:lnTo>
                <a:lnTo>
                  <a:pt x="5151523" y="4080560"/>
                </a:lnTo>
                <a:lnTo>
                  <a:pt x="5165204" y="4036403"/>
                </a:lnTo>
                <a:lnTo>
                  <a:pt x="5177951" y="3991851"/>
                </a:lnTo>
                <a:lnTo>
                  <a:pt x="5189738" y="3946918"/>
                </a:lnTo>
                <a:lnTo>
                  <a:pt x="5200562" y="3901605"/>
                </a:lnTo>
                <a:lnTo>
                  <a:pt x="5210414" y="3855936"/>
                </a:lnTo>
                <a:lnTo>
                  <a:pt x="5219266" y="3809911"/>
                </a:lnTo>
                <a:lnTo>
                  <a:pt x="5227132" y="3763556"/>
                </a:lnTo>
                <a:lnTo>
                  <a:pt x="5233986" y="3716871"/>
                </a:lnTo>
                <a:lnTo>
                  <a:pt x="5239801" y="3669855"/>
                </a:lnTo>
                <a:lnTo>
                  <a:pt x="5244605" y="3622548"/>
                </a:lnTo>
                <a:lnTo>
                  <a:pt x="5248346" y="3574948"/>
                </a:lnTo>
                <a:lnTo>
                  <a:pt x="5251049" y="3527056"/>
                </a:lnTo>
                <a:lnTo>
                  <a:pt x="5252663" y="3478898"/>
                </a:lnTo>
                <a:lnTo>
                  <a:pt x="5253214" y="3430486"/>
                </a:lnTo>
                <a:lnTo>
                  <a:pt x="6549733" y="3430486"/>
                </a:lnTo>
                <a:lnTo>
                  <a:pt x="6549387" y="3478860"/>
                </a:lnTo>
                <a:lnTo>
                  <a:pt x="6548374" y="3527082"/>
                </a:lnTo>
                <a:lnTo>
                  <a:pt x="6546684" y="3575151"/>
                </a:lnTo>
                <a:lnTo>
                  <a:pt x="6544339" y="3623043"/>
                </a:lnTo>
                <a:lnTo>
                  <a:pt x="6541328" y="3670757"/>
                </a:lnTo>
                <a:lnTo>
                  <a:pt x="6537652" y="3718306"/>
                </a:lnTo>
                <a:lnTo>
                  <a:pt x="6533335" y="3765664"/>
                </a:lnTo>
                <a:lnTo>
                  <a:pt x="6528351" y="3812844"/>
                </a:lnTo>
                <a:lnTo>
                  <a:pt x="6522741" y="3859822"/>
                </a:lnTo>
                <a:lnTo>
                  <a:pt x="6516489" y="3906621"/>
                </a:lnTo>
                <a:lnTo>
                  <a:pt x="6509596" y="3953218"/>
                </a:lnTo>
                <a:lnTo>
                  <a:pt x="6502077" y="3999598"/>
                </a:lnTo>
                <a:lnTo>
                  <a:pt x="6493929" y="4045788"/>
                </a:lnTo>
                <a:lnTo>
                  <a:pt x="6485154" y="4091749"/>
                </a:lnTo>
                <a:lnTo>
                  <a:pt x="6475764" y="4137507"/>
                </a:lnTo>
                <a:lnTo>
                  <a:pt x="6465772" y="4183037"/>
                </a:lnTo>
                <a:lnTo>
                  <a:pt x="6455164" y="4228350"/>
                </a:lnTo>
                <a:lnTo>
                  <a:pt x="6443955" y="4273423"/>
                </a:lnTo>
                <a:lnTo>
                  <a:pt x="6432143" y="4318266"/>
                </a:lnTo>
                <a:lnTo>
                  <a:pt x="6419743" y="4362869"/>
                </a:lnTo>
                <a:lnTo>
                  <a:pt x="6406740" y="4407230"/>
                </a:lnTo>
                <a:lnTo>
                  <a:pt x="6393161" y="4451350"/>
                </a:lnTo>
                <a:lnTo>
                  <a:pt x="6379005" y="4495203"/>
                </a:lnTo>
                <a:lnTo>
                  <a:pt x="6364260" y="4538815"/>
                </a:lnTo>
                <a:lnTo>
                  <a:pt x="6348951" y="4582160"/>
                </a:lnTo>
                <a:lnTo>
                  <a:pt x="6333079" y="4625238"/>
                </a:lnTo>
                <a:lnTo>
                  <a:pt x="6316629" y="4668037"/>
                </a:lnTo>
                <a:lnTo>
                  <a:pt x="6299629" y="4710569"/>
                </a:lnTo>
                <a:lnTo>
                  <a:pt x="6282078" y="4752835"/>
                </a:lnTo>
                <a:lnTo>
                  <a:pt x="6263965" y="4794809"/>
                </a:lnTo>
                <a:lnTo>
                  <a:pt x="6245312" y="4836490"/>
                </a:lnTo>
                <a:lnTo>
                  <a:pt x="6226122" y="4877879"/>
                </a:lnTo>
                <a:lnTo>
                  <a:pt x="6206394" y="4918976"/>
                </a:lnTo>
                <a:lnTo>
                  <a:pt x="6186140" y="4959769"/>
                </a:lnTo>
                <a:lnTo>
                  <a:pt x="6165348" y="5000256"/>
                </a:lnTo>
                <a:lnTo>
                  <a:pt x="6144044" y="5040439"/>
                </a:lnTo>
                <a:lnTo>
                  <a:pt x="6122214" y="5080305"/>
                </a:lnTo>
                <a:lnTo>
                  <a:pt x="6099861" y="5119852"/>
                </a:lnTo>
                <a:lnTo>
                  <a:pt x="6077018" y="5159070"/>
                </a:lnTo>
                <a:lnTo>
                  <a:pt x="6053652" y="5197970"/>
                </a:lnTo>
                <a:lnTo>
                  <a:pt x="6029798" y="5236527"/>
                </a:lnTo>
                <a:lnTo>
                  <a:pt x="6005445" y="5274754"/>
                </a:lnTo>
                <a:lnTo>
                  <a:pt x="5980593" y="5312638"/>
                </a:lnTo>
                <a:lnTo>
                  <a:pt x="5955266" y="5350180"/>
                </a:lnTo>
                <a:lnTo>
                  <a:pt x="5929439" y="5387378"/>
                </a:lnTo>
                <a:lnTo>
                  <a:pt x="5903151" y="5424208"/>
                </a:lnTo>
                <a:lnTo>
                  <a:pt x="5876378" y="5460695"/>
                </a:lnTo>
                <a:lnTo>
                  <a:pt x="5849143" y="5496801"/>
                </a:lnTo>
                <a:lnTo>
                  <a:pt x="5821432" y="5532552"/>
                </a:lnTo>
                <a:lnTo>
                  <a:pt x="5793274" y="5567934"/>
                </a:lnTo>
                <a:lnTo>
                  <a:pt x="5764655" y="5602922"/>
                </a:lnTo>
                <a:lnTo>
                  <a:pt x="5735588" y="5637542"/>
                </a:lnTo>
                <a:lnTo>
                  <a:pt x="5706072" y="5671782"/>
                </a:lnTo>
                <a:lnTo>
                  <a:pt x="5676108" y="5705627"/>
                </a:lnTo>
                <a:lnTo>
                  <a:pt x="5645708" y="5739066"/>
                </a:lnTo>
                <a:lnTo>
                  <a:pt x="5614873" y="5772124"/>
                </a:lnTo>
                <a:lnTo>
                  <a:pt x="5583615" y="5804763"/>
                </a:lnTo>
                <a:lnTo>
                  <a:pt x="5551934" y="5837009"/>
                </a:lnTo>
                <a:lnTo>
                  <a:pt x="5519831" y="5868835"/>
                </a:lnTo>
                <a:lnTo>
                  <a:pt x="5487304" y="5900242"/>
                </a:lnTo>
                <a:lnTo>
                  <a:pt x="5454380" y="5931230"/>
                </a:lnTo>
                <a:lnTo>
                  <a:pt x="5421034" y="5961799"/>
                </a:lnTo>
                <a:lnTo>
                  <a:pt x="5387303" y="5991936"/>
                </a:lnTo>
                <a:lnTo>
                  <a:pt x="5353163" y="6021641"/>
                </a:lnTo>
                <a:lnTo>
                  <a:pt x="5318625" y="6050902"/>
                </a:lnTo>
                <a:lnTo>
                  <a:pt x="5283703" y="6079718"/>
                </a:lnTo>
                <a:lnTo>
                  <a:pt x="5248410" y="6108090"/>
                </a:lnTo>
                <a:lnTo>
                  <a:pt x="5212720" y="6136005"/>
                </a:lnTo>
                <a:lnTo>
                  <a:pt x="5176657" y="6163475"/>
                </a:lnTo>
                <a:lnTo>
                  <a:pt x="5140237" y="6190475"/>
                </a:lnTo>
                <a:lnTo>
                  <a:pt x="5103432" y="6217018"/>
                </a:lnTo>
                <a:lnTo>
                  <a:pt x="5066281" y="6243078"/>
                </a:lnTo>
                <a:lnTo>
                  <a:pt x="5028758" y="6268682"/>
                </a:lnTo>
                <a:lnTo>
                  <a:pt x="4990889" y="6293790"/>
                </a:lnTo>
                <a:lnTo>
                  <a:pt x="4952675" y="6318428"/>
                </a:lnTo>
                <a:lnTo>
                  <a:pt x="4914116" y="6342570"/>
                </a:lnTo>
                <a:lnTo>
                  <a:pt x="4875222" y="6366218"/>
                </a:lnTo>
                <a:lnTo>
                  <a:pt x="4835983" y="6389383"/>
                </a:lnTo>
                <a:lnTo>
                  <a:pt x="4796423" y="6412027"/>
                </a:lnTo>
                <a:lnTo>
                  <a:pt x="4756531" y="6434188"/>
                </a:lnTo>
                <a:lnTo>
                  <a:pt x="4716318" y="6455829"/>
                </a:lnTo>
                <a:lnTo>
                  <a:pt x="4675785" y="6476949"/>
                </a:lnTo>
                <a:lnTo>
                  <a:pt x="4634946" y="6497561"/>
                </a:lnTo>
                <a:lnTo>
                  <a:pt x="4593796" y="6517640"/>
                </a:lnTo>
                <a:lnTo>
                  <a:pt x="4552341" y="6537198"/>
                </a:lnTo>
                <a:lnTo>
                  <a:pt x="4510592" y="6556222"/>
                </a:lnTo>
                <a:lnTo>
                  <a:pt x="4468547" y="6574714"/>
                </a:lnTo>
                <a:lnTo>
                  <a:pt x="4426207" y="6592671"/>
                </a:lnTo>
                <a:lnTo>
                  <a:pt x="4383573" y="6610070"/>
                </a:lnTo>
                <a:lnTo>
                  <a:pt x="4340670" y="6626923"/>
                </a:lnTo>
                <a:lnTo>
                  <a:pt x="4297498" y="6643230"/>
                </a:lnTo>
                <a:lnTo>
                  <a:pt x="4254045" y="6658965"/>
                </a:lnTo>
                <a:lnTo>
                  <a:pt x="4210322" y="6674142"/>
                </a:lnTo>
                <a:lnTo>
                  <a:pt x="4166330" y="6688760"/>
                </a:lnTo>
                <a:lnTo>
                  <a:pt x="4122095" y="6702793"/>
                </a:lnTo>
                <a:lnTo>
                  <a:pt x="4077590" y="6716255"/>
                </a:lnTo>
                <a:lnTo>
                  <a:pt x="4032843" y="6729146"/>
                </a:lnTo>
                <a:lnTo>
                  <a:pt x="3987851" y="6741439"/>
                </a:lnTo>
                <a:lnTo>
                  <a:pt x="3942617" y="6753149"/>
                </a:lnTo>
                <a:lnTo>
                  <a:pt x="3897152" y="6764261"/>
                </a:lnTo>
                <a:lnTo>
                  <a:pt x="3851443" y="6774777"/>
                </a:lnTo>
                <a:lnTo>
                  <a:pt x="3805517" y="6784683"/>
                </a:lnTo>
                <a:lnTo>
                  <a:pt x="3759360" y="6793992"/>
                </a:lnTo>
                <a:lnTo>
                  <a:pt x="3712998" y="6802691"/>
                </a:lnTo>
                <a:lnTo>
                  <a:pt x="3666406" y="6810769"/>
                </a:lnTo>
                <a:lnTo>
                  <a:pt x="3619622" y="6818223"/>
                </a:lnTo>
                <a:lnTo>
                  <a:pt x="3572618" y="6825056"/>
                </a:lnTo>
                <a:lnTo>
                  <a:pt x="3525412" y="6831254"/>
                </a:lnTo>
                <a:lnTo>
                  <a:pt x="3478024" y="6836816"/>
                </a:lnTo>
                <a:lnTo>
                  <a:pt x="3430433" y="6841757"/>
                </a:lnTo>
                <a:lnTo>
                  <a:pt x="3382662" y="6846036"/>
                </a:lnTo>
                <a:lnTo>
                  <a:pt x="3334699" y="6849681"/>
                </a:lnTo>
                <a:lnTo>
                  <a:pt x="3286569" y="6852666"/>
                </a:lnTo>
                <a:lnTo>
                  <a:pt x="3238259" y="6854990"/>
                </a:lnTo>
                <a:lnTo>
                  <a:pt x="3189772" y="6856666"/>
                </a:lnTo>
                <a:lnTo>
                  <a:pt x="3141129" y="6857670"/>
                </a:lnTo>
                <a:lnTo>
                  <a:pt x="3092333" y="6858000"/>
                </a:lnTo>
                <a:lnTo>
                  <a:pt x="3092333" y="5572899"/>
                </a:lnTo>
                <a:lnTo>
                  <a:pt x="0" y="5572899"/>
                </a:lnTo>
                <a:lnTo>
                  <a:pt x="0" y="4287659"/>
                </a:lnTo>
                <a:close/>
                <a:moveTo>
                  <a:pt x="10007107" y="1287183"/>
                </a:moveTo>
                <a:lnTo>
                  <a:pt x="10055915" y="1287513"/>
                </a:lnTo>
                <a:lnTo>
                  <a:pt x="10104558" y="1288516"/>
                </a:lnTo>
                <a:lnTo>
                  <a:pt x="10153034" y="1290193"/>
                </a:lnTo>
                <a:lnTo>
                  <a:pt x="10201342" y="1292517"/>
                </a:lnTo>
                <a:lnTo>
                  <a:pt x="10249485" y="1295514"/>
                </a:lnTo>
                <a:lnTo>
                  <a:pt x="10297435" y="1299146"/>
                </a:lnTo>
                <a:lnTo>
                  <a:pt x="10345206" y="1303439"/>
                </a:lnTo>
                <a:lnTo>
                  <a:pt x="10392798" y="1308366"/>
                </a:lnTo>
                <a:lnTo>
                  <a:pt x="10440198" y="1313929"/>
                </a:lnTo>
                <a:lnTo>
                  <a:pt x="10487393" y="1320139"/>
                </a:lnTo>
                <a:lnTo>
                  <a:pt x="10534395" y="1326972"/>
                </a:lnTo>
                <a:lnTo>
                  <a:pt x="10581192" y="1334427"/>
                </a:lnTo>
                <a:lnTo>
                  <a:pt x="10627771" y="1342504"/>
                </a:lnTo>
                <a:lnTo>
                  <a:pt x="10674146" y="1351191"/>
                </a:lnTo>
                <a:lnTo>
                  <a:pt x="10720304" y="1360500"/>
                </a:lnTo>
                <a:lnTo>
                  <a:pt x="10766230" y="1370406"/>
                </a:lnTo>
                <a:lnTo>
                  <a:pt x="10811926" y="1380921"/>
                </a:lnTo>
                <a:lnTo>
                  <a:pt x="10857404" y="1392034"/>
                </a:lnTo>
                <a:lnTo>
                  <a:pt x="10902638" y="1403743"/>
                </a:lnTo>
                <a:lnTo>
                  <a:pt x="10947629" y="1416050"/>
                </a:lnTo>
                <a:lnTo>
                  <a:pt x="10992377" y="1428927"/>
                </a:lnTo>
                <a:lnTo>
                  <a:pt x="11036868" y="1442389"/>
                </a:lnTo>
                <a:lnTo>
                  <a:pt x="11081116" y="1456436"/>
                </a:lnTo>
                <a:lnTo>
                  <a:pt x="11125095" y="1471041"/>
                </a:lnTo>
                <a:lnTo>
                  <a:pt x="11168818" y="1486217"/>
                </a:lnTo>
                <a:lnTo>
                  <a:pt x="11212273" y="1501965"/>
                </a:lnTo>
                <a:lnTo>
                  <a:pt x="11255457" y="1518259"/>
                </a:lnTo>
                <a:lnTo>
                  <a:pt x="11298361" y="1535112"/>
                </a:lnTo>
                <a:lnTo>
                  <a:pt x="11340982" y="1552524"/>
                </a:lnTo>
                <a:lnTo>
                  <a:pt x="11383321" y="1570469"/>
                </a:lnTo>
                <a:lnTo>
                  <a:pt x="11425365" y="1588960"/>
                </a:lnTo>
                <a:lnTo>
                  <a:pt x="11467116" y="1607985"/>
                </a:lnTo>
                <a:lnTo>
                  <a:pt x="11508571" y="1627543"/>
                </a:lnTo>
                <a:lnTo>
                  <a:pt x="11549718" y="1647621"/>
                </a:lnTo>
                <a:lnTo>
                  <a:pt x="11590572" y="1668233"/>
                </a:lnTo>
                <a:lnTo>
                  <a:pt x="11631092" y="1689366"/>
                </a:lnTo>
                <a:lnTo>
                  <a:pt x="11671305" y="1711007"/>
                </a:lnTo>
                <a:lnTo>
                  <a:pt x="11711198" y="1733156"/>
                </a:lnTo>
                <a:lnTo>
                  <a:pt x="11750770" y="1755813"/>
                </a:lnTo>
                <a:lnTo>
                  <a:pt x="11789996" y="1778965"/>
                </a:lnTo>
                <a:lnTo>
                  <a:pt x="11828902" y="1802625"/>
                </a:lnTo>
                <a:lnTo>
                  <a:pt x="11867462" y="1826768"/>
                </a:lnTo>
                <a:lnTo>
                  <a:pt x="11905677" y="1851393"/>
                </a:lnTo>
                <a:lnTo>
                  <a:pt x="11943545" y="1876513"/>
                </a:lnTo>
                <a:lnTo>
                  <a:pt x="11981054" y="1902104"/>
                </a:lnTo>
                <a:lnTo>
                  <a:pt x="12018218" y="1928177"/>
                </a:lnTo>
                <a:lnTo>
                  <a:pt x="12055010" y="1954707"/>
                </a:lnTo>
                <a:lnTo>
                  <a:pt x="12091444" y="1981708"/>
                </a:lnTo>
                <a:lnTo>
                  <a:pt x="12127507" y="2009178"/>
                </a:lnTo>
                <a:lnTo>
                  <a:pt x="12163184" y="2037092"/>
                </a:lnTo>
                <a:lnTo>
                  <a:pt x="12192000" y="2060249"/>
                </a:lnTo>
                <a:lnTo>
                  <a:pt x="12192000" y="4714710"/>
                </a:lnTo>
                <a:lnTo>
                  <a:pt x="12167975" y="4714710"/>
                </a:lnTo>
                <a:lnTo>
                  <a:pt x="12167438" y="4666285"/>
                </a:lnTo>
                <a:lnTo>
                  <a:pt x="12165811" y="4618126"/>
                </a:lnTo>
                <a:lnTo>
                  <a:pt x="12163120" y="4570247"/>
                </a:lnTo>
                <a:lnTo>
                  <a:pt x="12159367" y="4522635"/>
                </a:lnTo>
                <a:lnTo>
                  <a:pt x="12154576" y="4475327"/>
                </a:lnTo>
                <a:lnTo>
                  <a:pt x="12148746" y="4428312"/>
                </a:lnTo>
                <a:lnTo>
                  <a:pt x="12141893" y="4381627"/>
                </a:lnTo>
                <a:lnTo>
                  <a:pt x="12134040" y="4335272"/>
                </a:lnTo>
                <a:lnTo>
                  <a:pt x="12125174" y="4289247"/>
                </a:lnTo>
                <a:lnTo>
                  <a:pt x="12115323" y="4243578"/>
                </a:lnTo>
                <a:lnTo>
                  <a:pt x="12104499" y="4198264"/>
                </a:lnTo>
                <a:lnTo>
                  <a:pt x="12092713" y="4153331"/>
                </a:lnTo>
                <a:lnTo>
                  <a:pt x="12079966" y="4108780"/>
                </a:lnTo>
                <a:lnTo>
                  <a:pt x="12066284" y="4064622"/>
                </a:lnTo>
                <a:lnTo>
                  <a:pt x="12051679" y="4020870"/>
                </a:lnTo>
                <a:lnTo>
                  <a:pt x="12036140" y="3977551"/>
                </a:lnTo>
                <a:lnTo>
                  <a:pt x="12019704" y="3934650"/>
                </a:lnTo>
                <a:lnTo>
                  <a:pt x="12002371" y="3892194"/>
                </a:lnTo>
                <a:lnTo>
                  <a:pt x="11984155" y="3850195"/>
                </a:lnTo>
                <a:lnTo>
                  <a:pt x="11965054" y="3808666"/>
                </a:lnTo>
                <a:lnTo>
                  <a:pt x="11945108" y="3767607"/>
                </a:lnTo>
                <a:lnTo>
                  <a:pt x="11924303" y="3727031"/>
                </a:lnTo>
                <a:lnTo>
                  <a:pt x="11902666" y="3686962"/>
                </a:lnTo>
                <a:lnTo>
                  <a:pt x="11880196" y="3647402"/>
                </a:lnTo>
                <a:lnTo>
                  <a:pt x="11856919" y="3608362"/>
                </a:lnTo>
                <a:lnTo>
                  <a:pt x="11832835" y="3569855"/>
                </a:lnTo>
                <a:lnTo>
                  <a:pt x="11807957" y="3531895"/>
                </a:lnTo>
                <a:lnTo>
                  <a:pt x="11782297" y="3494494"/>
                </a:lnTo>
                <a:lnTo>
                  <a:pt x="11755881" y="3457651"/>
                </a:lnTo>
                <a:lnTo>
                  <a:pt x="11728697" y="3421392"/>
                </a:lnTo>
                <a:lnTo>
                  <a:pt x="11700769" y="3385731"/>
                </a:lnTo>
                <a:lnTo>
                  <a:pt x="11672112" y="3350666"/>
                </a:lnTo>
                <a:lnTo>
                  <a:pt x="11642724" y="3316224"/>
                </a:lnTo>
                <a:lnTo>
                  <a:pt x="11612632" y="3282391"/>
                </a:lnTo>
                <a:lnTo>
                  <a:pt x="11581835" y="3249206"/>
                </a:lnTo>
                <a:lnTo>
                  <a:pt x="11550347" y="3216669"/>
                </a:lnTo>
                <a:lnTo>
                  <a:pt x="11518192" y="3184779"/>
                </a:lnTo>
                <a:lnTo>
                  <a:pt x="11485370" y="3153575"/>
                </a:lnTo>
                <a:lnTo>
                  <a:pt x="11451883" y="3123044"/>
                </a:lnTo>
                <a:lnTo>
                  <a:pt x="11417768" y="3093213"/>
                </a:lnTo>
                <a:lnTo>
                  <a:pt x="11383013" y="3064078"/>
                </a:lnTo>
                <a:lnTo>
                  <a:pt x="11347643" y="3035669"/>
                </a:lnTo>
                <a:lnTo>
                  <a:pt x="11311671" y="3007982"/>
                </a:lnTo>
                <a:lnTo>
                  <a:pt x="11275096" y="2981033"/>
                </a:lnTo>
                <a:lnTo>
                  <a:pt x="11237945" y="2954832"/>
                </a:lnTo>
                <a:lnTo>
                  <a:pt x="11200218" y="2929394"/>
                </a:lnTo>
                <a:lnTo>
                  <a:pt x="11161927" y="2904744"/>
                </a:lnTo>
                <a:lnTo>
                  <a:pt x="11123084" y="2880868"/>
                </a:lnTo>
                <a:lnTo>
                  <a:pt x="11083704" y="2857779"/>
                </a:lnTo>
                <a:lnTo>
                  <a:pt x="11043799" y="2835516"/>
                </a:lnTo>
                <a:lnTo>
                  <a:pt x="11003381" y="2814053"/>
                </a:lnTo>
                <a:lnTo>
                  <a:pt x="10962451" y="2793441"/>
                </a:lnTo>
                <a:lnTo>
                  <a:pt x="10921034" y="2773654"/>
                </a:lnTo>
                <a:lnTo>
                  <a:pt x="10879143" y="2754731"/>
                </a:lnTo>
                <a:lnTo>
                  <a:pt x="10836765" y="2736672"/>
                </a:lnTo>
                <a:lnTo>
                  <a:pt x="10793952" y="2719489"/>
                </a:lnTo>
                <a:lnTo>
                  <a:pt x="10750677" y="2703196"/>
                </a:lnTo>
                <a:lnTo>
                  <a:pt x="10706968" y="2687790"/>
                </a:lnTo>
                <a:lnTo>
                  <a:pt x="10662848" y="2673300"/>
                </a:lnTo>
                <a:lnTo>
                  <a:pt x="10618305" y="2659735"/>
                </a:lnTo>
                <a:lnTo>
                  <a:pt x="10573364" y="2647111"/>
                </a:lnTo>
                <a:lnTo>
                  <a:pt x="10528041" y="2635415"/>
                </a:lnTo>
                <a:lnTo>
                  <a:pt x="10482345" y="2624683"/>
                </a:lnTo>
                <a:lnTo>
                  <a:pt x="10436265" y="2614930"/>
                </a:lnTo>
                <a:lnTo>
                  <a:pt x="10389852" y="2606141"/>
                </a:lnTo>
                <a:lnTo>
                  <a:pt x="10343080" y="2598343"/>
                </a:lnTo>
                <a:lnTo>
                  <a:pt x="10295988" y="2591562"/>
                </a:lnTo>
                <a:lnTo>
                  <a:pt x="10248575" y="2585783"/>
                </a:lnTo>
                <a:lnTo>
                  <a:pt x="10200843" y="2581033"/>
                </a:lnTo>
                <a:lnTo>
                  <a:pt x="10152829" y="2577312"/>
                </a:lnTo>
                <a:lnTo>
                  <a:pt x="10104519" y="2574645"/>
                </a:lnTo>
                <a:lnTo>
                  <a:pt x="10055941" y="2573032"/>
                </a:lnTo>
                <a:lnTo>
                  <a:pt x="10007107" y="2572499"/>
                </a:lnTo>
                <a:close/>
                <a:moveTo>
                  <a:pt x="6549733" y="0"/>
                </a:moveTo>
                <a:lnTo>
                  <a:pt x="10007107" y="0"/>
                </a:lnTo>
                <a:lnTo>
                  <a:pt x="10007107" y="1285252"/>
                </a:lnTo>
                <a:lnTo>
                  <a:pt x="7846264" y="1285252"/>
                </a:lnTo>
                <a:lnTo>
                  <a:pt x="7846264" y="3427742"/>
                </a:lnTo>
                <a:lnTo>
                  <a:pt x="6549733" y="3427742"/>
                </a:lnTo>
                <a:lnTo>
                  <a:pt x="6549733" y="1285252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4C9B75A-8DF6-4A0F-BA41-73F2EC9A15A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8134" y="2454274"/>
            <a:ext cx="4851368" cy="34083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A1E5F02-9848-49FD-B774-515E277E8D9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372044" y="2455771"/>
            <a:ext cx="4851368" cy="34083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AD724E-0D7C-4C98-A284-E0DA837F3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5" y="918242"/>
            <a:ext cx="10395277" cy="762000"/>
          </a:xfr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95C151-04AA-4BB2-9F46-E211AC0B367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613645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0835" y="2075847"/>
            <a:ext cx="9015318" cy="1327274"/>
          </a:xfrm>
        </p:spPr>
        <p:txBody>
          <a:bodyPr anchor="ctr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0835" y="3630436"/>
            <a:ext cx="7158434" cy="7717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 style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CAB22D-B1F3-6175-33F6-F4FEA199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0834" y="4402138"/>
            <a:ext cx="5295819" cy="487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Arial" panose="020B06040202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  <a:endParaRPr lang="en-GB"/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A7AF0290-22D4-AFDD-2D2C-4A1B74191F6C}"/>
              </a:ext>
            </a:extLst>
          </p:cNvPr>
          <p:cNvGrpSpPr/>
          <p:nvPr/>
        </p:nvGrpSpPr>
        <p:grpSpPr>
          <a:xfrm>
            <a:off x="508000" y="508000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38762E-EB44-3DAF-E7C7-B482E812EC27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868E11-D2EE-B67B-56EE-402D318C3A3D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763078-2732-68C0-E57A-A09ED0DAE1D3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 flipV="1">
            <a:off x="508000" y="57992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59E70B-EB8E-F5EB-4072-C6BB628F1447}"/>
              </a:ext>
            </a:extLst>
          </p:cNvPr>
          <p:cNvSpPr/>
          <p:nvPr userDrawn="1"/>
        </p:nvSpPr>
        <p:spPr>
          <a:xfrm>
            <a:off x="11123882" y="5799680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140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Left Copy &amp; Wide Copy/Tab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890553-B6AE-4D7B-A9F9-362542568A1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8134" y="1968500"/>
            <a:ext cx="3265103" cy="38941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A168E07-AF57-48B9-A45C-5CD4898E9F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14020" y="1968500"/>
            <a:ext cx="6596246" cy="38941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C8AAAA-7BCF-4C3E-B99C-166DEF181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5" y="918242"/>
            <a:ext cx="10482131" cy="762000"/>
          </a:xfr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3C92C1-BEF5-4F3D-B6F3-74EBE0FD58F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20987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Left Copy &amp; Wide Copy/Table Righ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117CE7-18FF-4180-1518-AFCBAFDD19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145170 h 6858000"/>
              <a:gd name="connsiteX1" fmla="*/ 931465 w 12192000"/>
              <a:gd name="connsiteY1" fmla="*/ 2145170 h 6858000"/>
              <a:gd name="connsiteX2" fmla="*/ 931465 w 12192000"/>
              <a:gd name="connsiteY2" fmla="*/ 4287659 h 6858000"/>
              <a:gd name="connsiteX3" fmla="*/ 3092333 w 12192000"/>
              <a:gd name="connsiteY3" fmla="*/ 4287659 h 6858000"/>
              <a:gd name="connsiteX4" fmla="*/ 3092333 w 12192000"/>
              <a:gd name="connsiteY4" fmla="*/ 5572696 h 6858000"/>
              <a:gd name="connsiteX5" fmla="*/ 3141168 w 12192000"/>
              <a:gd name="connsiteY5" fmla="*/ 5572150 h 6858000"/>
              <a:gd name="connsiteX6" fmla="*/ 3189745 w 12192000"/>
              <a:gd name="connsiteY6" fmla="*/ 5570550 h 6858000"/>
              <a:gd name="connsiteX7" fmla="*/ 3238055 w 12192000"/>
              <a:gd name="connsiteY7" fmla="*/ 5567870 h 6858000"/>
              <a:gd name="connsiteX8" fmla="*/ 3286069 w 12192000"/>
              <a:gd name="connsiteY8" fmla="*/ 5564162 h 6858000"/>
              <a:gd name="connsiteX9" fmla="*/ 3333802 w 12192000"/>
              <a:gd name="connsiteY9" fmla="*/ 5559399 h 6858000"/>
              <a:gd name="connsiteX10" fmla="*/ 3381215 w 12192000"/>
              <a:gd name="connsiteY10" fmla="*/ 5553634 h 6858000"/>
              <a:gd name="connsiteX11" fmla="*/ 3428306 w 12192000"/>
              <a:gd name="connsiteY11" fmla="*/ 5546839 h 6858000"/>
              <a:gd name="connsiteX12" fmla="*/ 3475077 w 12192000"/>
              <a:gd name="connsiteY12" fmla="*/ 5539041 h 6858000"/>
              <a:gd name="connsiteX13" fmla="*/ 3521504 w 12192000"/>
              <a:gd name="connsiteY13" fmla="*/ 5530266 h 6858000"/>
              <a:gd name="connsiteX14" fmla="*/ 3567571 w 12192000"/>
              <a:gd name="connsiteY14" fmla="*/ 5520499 h 6858000"/>
              <a:gd name="connsiteX15" fmla="*/ 3613266 w 12192000"/>
              <a:gd name="connsiteY15" fmla="*/ 5509768 h 6858000"/>
              <a:gd name="connsiteX16" fmla="*/ 3658604 w 12192000"/>
              <a:gd name="connsiteY16" fmla="*/ 5498084 h 6858000"/>
              <a:gd name="connsiteX17" fmla="*/ 3703544 w 12192000"/>
              <a:gd name="connsiteY17" fmla="*/ 5485447 h 6858000"/>
              <a:gd name="connsiteX18" fmla="*/ 3748073 w 12192000"/>
              <a:gd name="connsiteY18" fmla="*/ 5471884 h 6858000"/>
              <a:gd name="connsiteX19" fmla="*/ 3792207 w 12192000"/>
              <a:gd name="connsiteY19" fmla="*/ 5457393 h 6858000"/>
              <a:gd name="connsiteX20" fmla="*/ 3835916 w 12192000"/>
              <a:gd name="connsiteY20" fmla="*/ 5442001 h 6858000"/>
              <a:gd name="connsiteX21" fmla="*/ 3879178 w 12192000"/>
              <a:gd name="connsiteY21" fmla="*/ 5425694 h 6858000"/>
              <a:gd name="connsiteX22" fmla="*/ 3922004 w 12192000"/>
              <a:gd name="connsiteY22" fmla="*/ 5408511 h 6858000"/>
              <a:gd name="connsiteX23" fmla="*/ 3964369 w 12192000"/>
              <a:gd name="connsiteY23" fmla="*/ 5390451 h 6858000"/>
              <a:gd name="connsiteX24" fmla="*/ 4006273 w 12192000"/>
              <a:gd name="connsiteY24" fmla="*/ 5371528 h 6858000"/>
              <a:gd name="connsiteX25" fmla="*/ 4047690 w 12192000"/>
              <a:gd name="connsiteY25" fmla="*/ 5351742 h 6858000"/>
              <a:gd name="connsiteX26" fmla="*/ 4088608 w 12192000"/>
              <a:gd name="connsiteY26" fmla="*/ 5331130 h 6858000"/>
              <a:gd name="connsiteX27" fmla="*/ 4129038 w 12192000"/>
              <a:gd name="connsiteY27" fmla="*/ 5309667 h 6858000"/>
              <a:gd name="connsiteX28" fmla="*/ 4168944 w 12192000"/>
              <a:gd name="connsiteY28" fmla="*/ 5287403 h 6858000"/>
              <a:gd name="connsiteX29" fmla="*/ 4208310 w 12192000"/>
              <a:gd name="connsiteY29" fmla="*/ 5264315 h 6858000"/>
              <a:gd name="connsiteX30" fmla="*/ 4247152 w 12192000"/>
              <a:gd name="connsiteY30" fmla="*/ 5240452 h 6858000"/>
              <a:gd name="connsiteX31" fmla="*/ 4285443 w 12192000"/>
              <a:gd name="connsiteY31" fmla="*/ 5215788 h 6858000"/>
              <a:gd name="connsiteX32" fmla="*/ 4323184 w 12192000"/>
              <a:gd name="connsiteY32" fmla="*/ 5190350 h 6858000"/>
              <a:gd name="connsiteX33" fmla="*/ 4360335 w 12192000"/>
              <a:gd name="connsiteY33" fmla="*/ 5164150 h 6858000"/>
              <a:gd name="connsiteX34" fmla="*/ 4396909 w 12192000"/>
              <a:gd name="connsiteY34" fmla="*/ 5137201 h 6858000"/>
              <a:gd name="connsiteX35" fmla="*/ 4432882 w 12192000"/>
              <a:gd name="connsiteY35" fmla="*/ 5109515 h 6858000"/>
              <a:gd name="connsiteX36" fmla="*/ 4468251 w 12192000"/>
              <a:gd name="connsiteY36" fmla="*/ 5081105 h 6858000"/>
              <a:gd name="connsiteX37" fmla="*/ 4503008 w 12192000"/>
              <a:gd name="connsiteY37" fmla="*/ 5051971 h 6858000"/>
              <a:gd name="connsiteX38" fmla="*/ 4537123 w 12192000"/>
              <a:gd name="connsiteY38" fmla="*/ 5022139 h 6858000"/>
              <a:gd name="connsiteX39" fmla="*/ 4570597 w 12192000"/>
              <a:gd name="connsiteY39" fmla="*/ 4991608 h 6858000"/>
              <a:gd name="connsiteX40" fmla="*/ 4603430 w 12192000"/>
              <a:gd name="connsiteY40" fmla="*/ 4960404 h 6858000"/>
              <a:gd name="connsiteX41" fmla="*/ 4635585 w 12192000"/>
              <a:gd name="connsiteY41" fmla="*/ 4928514 h 6858000"/>
              <a:gd name="connsiteX42" fmla="*/ 4667073 w 12192000"/>
              <a:gd name="connsiteY42" fmla="*/ 4895977 h 6858000"/>
              <a:gd name="connsiteX43" fmla="*/ 4697858 w 12192000"/>
              <a:gd name="connsiteY43" fmla="*/ 4862792 h 6858000"/>
              <a:gd name="connsiteX44" fmla="*/ 4727963 w 12192000"/>
              <a:gd name="connsiteY44" fmla="*/ 4828959 h 6858000"/>
              <a:gd name="connsiteX45" fmla="*/ 4757339 w 12192000"/>
              <a:gd name="connsiteY45" fmla="*/ 4794516 h 6858000"/>
              <a:gd name="connsiteX46" fmla="*/ 4786008 w 12192000"/>
              <a:gd name="connsiteY46" fmla="*/ 4759452 h 6858000"/>
              <a:gd name="connsiteX47" fmla="*/ 4813935 w 12192000"/>
              <a:gd name="connsiteY47" fmla="*/ 4723777 h 6858000"/>
              <a:gd name="connsiteX48" fmla="*/ 4841121 w 12192000"/>
              <a:gd name="connsiteY48" fmla="*/ 4687532 h 6858000"/>
              <a:gd name="connsiteX49" fmla="*/ 4867535 w 12192000"/>
              <a:gd name="connsiteY49" fmla="*/ 4650689 h 6858000"/>
              <a:gd name="connsiteX50" fmla="*/ 4893195 w 12192000"/>
              <a:gd name="connsiteY50" fmla="*/ 4613287 h 6858000"/>
              <a:gd name="connsiteX51" fmla="*/ 4918075 w 12192000"/>
              <a:gd name="connsiteY51" fmla="*/ 4575327 h 6858000"/>
              <a:gd name="connsiteX52" fmla="*/ 4942158 w 12192000"/>
              <a:gd name="connsiteY52" fmla="*/ 4536821 h 6858000"/>
              <a:gd name="connsiteX53" fmla="*/ 4965434 w 12192000"/>
              <a:gd name="connsiteY53" fmla="*/ 4497781 h 6858000"/>
              <a:gd name="connsiteX54" fmla="*/ 4987905 w 12192000"/>
              <a:gd name="connsiteY54" fmla="*/ 4458220 h 6858000"/>
              <a:gd name="connsiteX55" fmla="*/ 5009542 w 12192000"/>
              <a:gd name="connsiteY55" fmla="*/ 4418152 h 6858000"/>
              <a:gd name="connsiteX56" fmla="*/ 5030347 w 12192000"/>
              <a:gd name="connsiteY56" fmla="*/ 4377575 h 6858000"/>
              <a:gd name="connsiteX57" fmla="*/ 5050293 w 12192000"/>
              <a:gd name="connsiteY57" fmla="*/ 4336516 h 6858000"/>
              <a:gd name="connsiteX58" fmla="*/ 5069380 w 12192000"/>
              <a:gd name="connsiteY58" fmla="*/ 4294987 h 6858000"/>
              <a:gd name="connsiteX59" fmla="*/ 5087599 w 12192000"/>
              <a:gd name="connsiteY59" fmla="*/ 4252988 h 6858000"/>
              <a:gd name="connsiteX60" fmla="*/ 5104943 w 12192000"/>
              <a:gd name="connsiteY60" fmla="*/ 4210532 h 6858000"/>
              <a:gd name="connsiteX61" fmla="*/ 5121381 w 12192000"/>
              <a:gd name="connsiteY61" fmla="*/ 4167632 h 6858000"/>
              <a:gd name="connsiteX62" fmla="*/ 5136906 w 12192000"/>
              <a:gd name="connsiteY62" fmla="*/ 4124312 h 6858000"/>
              <a:gd name="connsiteX63" fmla="*/ 5151523 w 12192000"/>
              <a:gd name="connsiteY63" fmla="*/ 4080560 h 6858000"/>
              <a:gd name="connsiteX64" fmla="*/ 5165204 w 12192000"/>
              <a:gd name="connsiteY64" fmla="*/ 4036403 h 6858000"/>
              <a:gd name="connsiteX65" fmla="*/ 5177951 w 12192000"/>
              <a:gd name="connsiteY65" fmla="*/ 3991851 h 6858000"/>
              <a:gd name="connsiteX66" fmla="*/ 5189738 w 12192000"/>
              <a:gd name="connsiteY66" fmla="*/ 3946918 h 6858000"/>
              <a:gd name="connsiteX67" fmla="*/ 5200562 w 12192000"/>
              <a:gd name="connsiteY67" fmla="*/ 3901605 h 6858000"/>
              <a:gd name="connsiteX68" fmla="*/ 5210414 w 12192000"/>
              <a:gd name="connsiteY68" fmla="*/ 3855936 h 6858000"/>
              <a:gd name="connsiteX69" fmla="*/ 5219266 w 12192000"/>
              <a:gd name="connsiteY69" fmla="*/ 3809911 h 6858000"/>
              <a:gd name="connsiteX70" fmla="*/ 5227132 w 12192000"/>
              <a:gd name="connsiteY70" fmla="*/ 3763556 h 6858000"/>
              <a:gd name="connsiteX71" fmla="*/ 5233986 w 12192000"/>
              <a:gd name="connsiteY71" fmla="*/ 3716871 h 6858000"/>
              <a:gd name="connsiteX72" fmla="*/ 5239801 w 12192000"/>
              <a:gd name="connsiteY72" fmla="*/ 3669855 h 6858000"/>
              <a:gd name="connsiteX73" fmla="*/ 5244605 w 12192000"/>
              <a:gd name="connsiteY73" fmla="*/ 3622548 h 6858000"/>
              <a:gd name="connsiteX74" fmla="*/ 5248346 w 12192000"/>
              <a:gd name="connsiteY74" fmla="*/ 3574948 h 6858000"/>
              <a:gd name="connsiteX75" fmla="*/ 5251049 w 12192000"/>
              <a:gd name="connsiteY75" fmla="*/ 3527056 h 6858000"/>
              <a:gd name="connsiteX76" fmla="*/ 5252663 w 12192000"/>
              <a:gd name="connsiteY76" fmla="*/ 3478898 h 6858000"/>
              <a:gd name="connsiteX77" fmla="*/ 5253214 w 12192000"/>
              <a:gd name="connsiteY77" fmla="*/ 3430486 h 6858000"/>
              <a:gd name="connsiteX78" fmla="*/ 6549733 w 12192000"/>
              <a:gd name="connsiteY78" fmla="*/ 3430486 h 6858000"/>
              <a:gd name="connsiteX79" fmla="*/ 6549387 w 12192000"/>
              <a:gd name="connsiteY79" fmla="*/ 3478860 h 6858000"/>
              <a:gd name="connsiteX80" fmla="*/ 6548374 w 12192000"/>
              <a:gd name="connsiteY80" fmla="*/ 3527082 h 6858000"/>
              <a:gd name="connsiteX81" fmla="*/ 6546684 w 12192000"/>
              <a:gd name="connsiteY81" fmla="*/ 3575151 h 6858000"/>
              <a:gd name="connsiteX82" fmla="*/ 6544339 w 12192000"/>
              <a:gd name="connsiteY82" fmla="*/ 3623043 h 6858000"/>
              <a:gd name="connsiteX83" fmla="*/ 6541328 w 12192000"/>
              <a:gd name="connsiteY83" fmla="*/ 3670757 h 6858000"/>
              <a:gd name="connsiteX84" fmla="*/ 6537652 w 12192000"/>
              <a:gd name="connsiteY84" fmla="*/ 3718306 h 6858000"/>
              <a:gd name="connsiteX85" fmla="*/ 6533335 w 12192000"/>
              <a:gd name="connsiteY85" fmla="*/ 3765664 h 6858000"/>
              <a:gd name="connsiteX86" fmla="*/ 6528351 w 12192000"/>
              <a:gd name="connsiteY86" fmla="*/ 3812844 h 6858000"/>
              <a:gd name="connsiteX87" fmla="*/ 6522741 w 12192000"/>
              <a:gd name="connsiteY87" fmla="*/ 3859822 h 6858000"/>
              <a:gd name="connsiteX88" fmla="*/ 6516489 w 12192000"/>
              <a:gd name="connsiteY88" fmla="*/ 3906621 h 6858000"/>
              <a:gd name="connsiteX89" fmla="*/ 6509596 w 12192000"/>
              <a:gd name="connsiteY89" fmla="*/ 3953218 h 6858000"/>
              <a:gd name="connsiteX90" fmla="*/ 6502077 w 12192000"/>
              <a:gd name="connsiteY90" fmla="*/ 3999598 h 6858000"/>
              <a:gd name="connsiteX91" fmla="*/ 6493929 w 12192000"/>
              <a:gd name="connsiteY91" fmla="*/ 4045788 h 6858000"/>
              <a:gd name="connsiteX92" fmla="*/ 6485154 w 12192000"/>
              <a:gd name="connsiteY92" fmla="*/ 4091749 h 6858000"/>
              <a:gd name="connsiteX93" fmla="*/ 6475764 w 12192000"/>
              <a:gd name="connsiteY93" fmla="*/ 4137507 h 6858000"/>
              <a:gd name="connsiteX94" fmla="*/ 6465772 w 12192000"/>
              <a:gd name="connsiteY94" fmla="*/ 4183037 h 6858000"/>
              <a:gd name="connsiteX95" fmla="*/ 6455164 w 12192000"/>
              <a:gd name="connsiteY95" fmla="*/ 4228350 h 6858000"/>
              <a:gd name="connsiteX96" fmla="*/ 6443955 w 12192000"/>
              <a:gd name="connsiteY96" fmla="*/ 4273423 h 6858000"/>
              <a:gd name="connsiteX97" fmla="*/ 6432143 w 12192000"/>
              <a:gd name="connsiteY97" fmla="*/ 4318266 h 6858000"/>
              <a:gd name="connsiteX98" fmla="*/ 6419743 w 12192000"/>
              <a:gd name="connsiteY98" fmla="*/ 4362869 h 6858000"/>
              <a:gd name="connsiteX99" fmla="*/ 6406740 w 12192000"/>
              <a:gd name="connsiteY99" fmla="*/ 4407230 h 6858000"/>
              <a:gd name="connsiteX100" fmla="*/ 6393161 w 12192000"/>
              <a:gd name="connsiteY100" fmla="*/ 4451350 h 6858000"/>
              <a:gd name="connsiteX101" fmla="*/ 6379005 w 12192000"/>
              <a:gd name="connsiteY101" fmla="*/ 4495203 h 6858000"/>
              <a:gd name="connsiteX102" fmla="*/ 6364260 w 12192000"/>
              <a:gd name="connsiteY102" fmla="*/ 4538815 h 6858000"/>
              <a:gd name="connsiteX103" fmla="*/ 6348951 w 12192000"/>
              <a:gd name="connsiteY103" fmla="*/ 4582160 h 6858000"/>
              <a:gd name="connsiteX104" fmla="*/ 6333079 w 12192000"/>
              <a:gd name="connsiteY104" fmla="*/ 4625238 h 6858000"/>
              <a:gd name="connsiteX105" fmla="*/ 6316629 w 12192000"/>
              <a:gd name="connsiteY105" fmla="*/ 4668037 h 6858000"/>
              <a:gd name="connsiteX106" fmla="*/ 6299629 w 12192000"/>
              <a:gd name="connsiteY106" fmla="*/ 4710569 h 6858000"/>
              <a:gd name="connsiteX107" fmla="*/ 6282078 w 12192000"/>
              <a:gd name="connsiteY107" fmla="*/ 4752835 h 6858000"/>
              <a:gd name="connsiteX108" fmla="*/ 6263965 w 12192000"/>
              <a:gd name="connsiteY108" fmla="*/ 4794809 h 6858000"/>
              <a:gd name="connsiteX109" fmla="*/ 6245312 w 12192000"/>
              <a:gd name="connsiteY109" fmla="*/ 4836490 h 6858000"/>
              <a:gd name="connsiteX110" fmla="*/ 6226122 w 12192000"/>
              <a:gd name="connsiteY110" fmla="*/ 4877879 h 6858000"/>
              <a:gd name="connsiteX111" fmla="*/ 6206394 w 12192000"/>
              <a:gd name="connsiteY111" fmla="*/ 4918976 h 6858000"/>
              <a:gd name="connsiteX112" fmla="*/ 6186140 w 12192000"/>
              <a:gd name="connsiteY112" fmla="*/ 4959769 h 6858000"/>
              <a:gd name="connsiteX113" fmla="*/ 6165348 w 12192000"/>
              <a:gd name="connsiteY113" fmla="*/ 5000256 h 6858000"/>
              <a:gd name="connsiteX114" fmla="*/ 6144044 w 12192000"/>
              <a:gd name="connsiteY114" fmla="*/ 5040439 h 6858000"/>
              <a:gd name="connsiteX115" fmla="*/ 6122214 w 12192000"/>
              <a:gd name="connsiteY115" fmla="*/ 5080305 h 6858000"/>
              <a:gd name="connsiteX116" fmla="*/ 6099861 w 12192000"/>
              <a:gd name="connsiteY116" fmla="*/ 5119852 h 6858000"/>
              <a:gd name="connsiteX117" fmla="*/ 6077018 w 12192000"/>
              <a:gd name="connsiteY117" fmla="*/ 5159070 h 6858000"/>
              <a:gd name="connsiteX118" fmla="*/ 6053652 w 12192000"/>
              <a:gd name="connsiteY118" fmla="*/ 5197970 h 6858000"/>
              <a:gd name="connsiteX119" fmla="*/ 6029798 w 12192000"/>
              <a:gd name="connsiteY119" fmla="*/ 5236527 h 6858000"/>
              <a:gd name="connsiteX120" fmla="*/ 6005445 w 12192000"/>
              <a:gd name="connsiteY120" fmla="*/ 5274754 h 6858000"/>
              <a:gd name="connsiteX121" fmla="*/ 5980593 w 12192000"/>
              <a:gd name="connsiteY121" fmla="*/ 5312638 h 6858000"/>
              <a:gd name="connsiteX122" fmla="*/ 5955266 w 12192000"/>
              <a:gd name="connsiteY122" fmla="*/ 5350180 h 6858000"/>
              <a:gd name="connsiteX123" fmla="*/ 5929439 w 12192000"/>
              <a:gd name="connsiteY123" fmla="*/ 5387378 h 6858000"/>
              <a:gd name="connsiteX124" fmla="*/ 5903151 w 12192000"/>
              <a:gd name="connsiteY124" fmla="*/ 5424208 h 6858000"/>
              <a:gd name="connsiteX125" fmla="*/ 5876378 w 12192000"/>
              <a:gd name="connsiteY125" fmla="*/ 5460695 h 6858000"/>
              <a:gd name="connsiteX126" fmla="*/ 5849143 w 12192000"/>
              <a:gd name="connsiteY126" fmla="*/ 5496801 h 6858000"/>
              <a:gd name="connsiteX127" fmla="*/ 5821432 w 12192000"/>
              <a:gd name="connsiteY127" fmla="*/ 5532552 h 6858000"/>
              <a:gd name="connsiteX128" fmla="*/ 5793274 w 12192000"/>
              <a:gd name="connsiteY128" fmla="*/ 5567934 h 6858000"/>
              <a:gd name="connsiteX129" fmla="*/ 5764655 w 12192000"/>
              <a:gd name="connsiteY129" fmla="*/ 5602922 h 6858000"/>
              <a:gd name="connsiteX130" fmla="*/ 5735588 w 12192000"/>
              <a:gd name="connsiteY130" fmla="*/ 5637542 h 6858000"/>
              <a:gd name="connsiteX131" fmla="*/ 5706072 w 12192000"/>
              <a:gd name="connsiteY131" fmla="*/ 5671782 h 6858000"/>
              <a:gd name="connsiteX132" fmla="*/ 5676108 w 12192000"/>
              <a:gd name="connsiteY132" fmla="*/ 5705627 h 6858000"/>
              <a:gd name="connsiteX133" fmla="*/ 5645708 w 12192000"/>
              <a:gd name="connsiteY133" fmla="*/ 5739066 h 6858000"/>
              <a:gd name="connsiteX134" fmla="*/ 5614873 w 12192000"/>
              <a:gd name="connsiteY134" fmla="*/ 5772124 h 6858000"/>
              <a:gd name="connsiteX135" fmla="*/ 5583615 w 12192000"/>
              <a:gd name="connsiteY135" fmla="*/ 5804763 h 6858000"/>
              <a:gd name="connsiteX136" fmla="*/ 5551934 w 12192000"/>
              <a:gd name="connsiteY136" fmla="*/ 5837009 h 6858000"/>
              <a:gd name="connsiteX137" fmla="*/ 5519831 w 12192000"/>
              <a:gd name="connsiteY137" fmla="*/ 5868835 h 6858000"/>
              <a:gd name="connsiteX138" fmla="*/ 5487304 w 12192000"/>
              <a:gd name="connsiteY138" fmla="*/ 5900242 h 6858000"/>
              <a:gd name="connsiteX139" fmla="*/ 5454380 w 12192000"/>
              <a:gd name="connsiteY139" fmla="*/ 5931230 h 6858000"/>
              <a:gd name="connsiteX140" fmla="*/ 5421034 w 12192000"/>
              <a:gd name="connsiteY140" fmla="*/ 5961799 h 6858000"/>
              <a:gd name="connsiteX141" fmla="*/ 5387303 w 12192000"/>
              <a:gd name="connsiteY141" fmla="*/ 5991936 h 6858000"/>
              <a:gd name="connsiteX142" fmla="*/ 5353163 w 12192000"/>
              <a:gd name="connsiteY142" fmla="*/ 6021641 h 6858000"/>
              <a:gd name="connsiteX143" fmla="*/ 5318625 w 12192000"/>
              <a:gd name="connsiteY143" fmla="*/ 6050902 h 6858000"/>
              <a:gd name="connsiteX144" fmla="*/ 5283703 w 12192000"/>
              <a:gd name="connsiteY144" fmla="*/ 6079718 h 6858000"/>
              <a:gd name="connsiteX145" fmla="*/ 5248410 w 12192000"/>
              <a:gd name="connsiteY145" fmla="*/ 6108090 h 6858000"/>
              <a:gd name="connsiteX146" fmla="*/ 5212720 w 12192000"/>
              <a:gd name="connsiteY146" fmla="*/ 6136005 h 6858000"/>
              <a:gd name="connsiteX147" fmla="*/ 5176657 w 12192000"/>
              <a:gd name="connsiteY147" fmla="*/ 6163475 h 6858000"/>
              <a:gd name="connsiteX148" fmla="*/ 5140237 w 12192000"/>
              <a:gd name="connsiteY148" fmla="*/ 6190475 h 6858000"/>
              <a:gd name="connsiteX149" fmla="*/ 5103432 w 12192000"/>
              <a:gd name="connsiteY149" fmla="*/ 6217018 h 6858000"/>
              <a:gd name="connsiteX150" fmla="*/ 5066281 w 12192000"/>
              <a:gd name="connsiteY150" fmla="*/ 6243078 h 6858000"/>
              <a:gd name="connsiteX151" fmla="*/ 5028758 w 12192000"/>
              <a:gd name="connsiteY151" fmla="*/ 6268682 h 6858000"/>
              <a:gd name="connsiteX152" fmla="*/ 4990889 w 12192000"/>
              <a:gd name="connsiteY152" fmla="*/ 6293790 h 6858000"/>
              <a:gd name="connsiteX153" fmla="*/ 4952675 w 12192000"/>
              <a:gd name="connsiteY153" fmla="*/ 6318428 h 6858000"/>
              <a:gd name="connsiteX154" fmla="*/ 4914116 w 12192000"/>
              <a:gd name="connsiteY154" fmla="*/ 6342570 h 6858000"/>
              <a:gd name="connsiteX155" fmla="*/ 4875222 w 12192000"/>
              <a:gd name="connsiteY155" fmla="*/ 6366218 h 6858000"/>
              <a:gd name="connsiteX156" fmla="*/ 4835983 w 12192000"/>
              <a:gd name="connsiteY156" fmla="*/ 6389383 h 6858000"/>
              <a:gd name="connsiteX157" fmla="*/ 4796423 w 12192000"/>
              <a:gd name="connsiteY157" fmla="*/ 6412027 h 6858000"/>
              <a:gd name="connsiteX158" fmla="*/ 4756531 w 12192000"/>
              <a:gd name="connsiteY158" fmla="*/ 6434188 h 6858000"/>
              <a:gd name="connsiteX159" fmla="*/ 4716318 w 12192000"/>
              <a:gd name="connsiteY159" fmla="*/ 6455829 h 6858000"/>
              <a:gd name="connsiteX160" fmla="*/ 4675785 w 12192000"/>
              <a:gd name="connsiteY160" fmla="*/ 6476949 h 6858000"/>
              <a:gd name="connsiteX161" fmla="*/ 4634946 w 12192000"/>
              <a:gd name="connsiteY161" fmla="*/ 6497561 h 6858000"/>
              <a:gd name="connsiteX162" fmla="*/ 4593796 w 12192000"/>
              <a:gd name="connsiteY162" fmla="*/ 6517640 h 6858000"/>
              <a:gd name="connsiteX163" fmla="*/ 4552341 w 12192000"/>
              <a:gd name="connsiteY163" fmla="*/ 6537198 h 6858000"/>
              <a:gd name="connsiteX164" fmla="*/ 4510592 w 12192000"/>
              <a:gd name="connsiteY164" fmla="*/ 6556222 h 6858000"/>
              <a:gd name="connsiteX165" fmla="*/ 4468547 w 12192000"/>
              <a:gd name="connsiteY165" fmla="*/ 6574714 h 6858000"/>
              <a:gd name="connsiteX166" fmla="*/ 4426207 w 12192000"/>
              <a:gd name="connsiteY166" fmla="*/ 6592671 h 6858000"/>
              <a:gd name="connsiteX167" fmla="*/ 4383573 w 12192000"/>
              <a:gd name="connsiteY167" fmla="*/ 6610070 h 6858000"/>
              <a:gd name="connsiteX168" fmla="*/ 4340670 w 12192000"/>
              <a:gd name="connsiteY168" fmla="*/ 6626923 h 6858000"/>
              <a:gd name="connsiteX169" fmla="*/ 4297498 w 12192000"/>
              <a:gd name="connsiteY169" fmla="*/ 6643230 h 6858000"/>
              <a:gd name="connsiteX170" fmla="*/ 4254045 w 12192000"/>
              <a:gd name="connsiteY170" fmla="*/ 6658965 h 6858000"/>
              <a:gd name="connsiteX171" fmla="*/ 4210322 w 12192000"/>
              <a:gd name="connsiteY171" fmla="*/ 6674142 h 6858000"/>
              <a:gd name="connsiteX172" fmla="*/ 4166330 w 12192000"/>
              <a:gd name="connsiteY172" fmla="*/ 6688760 h 6858000"/>
              <a:gd name="connsiteX173" fmla="*/ 4122095 w 12192000"/>
              <a:gd name="connsiteY173" fmla="*/ 6702793 h 6858000"/>
              <a:gd name="connsiteX174" fmla="*/ 4077590 w 12192000"/>
              <a:gd name="connsiteY174" fmla="*/ 6716255 h 6858000"/>
              <a:gd name="connsiteX175" fmla="*/ 4032843 w 12192000"/>
              <a:gd name="connsiteY175" fmla="*/ 6729146 h 6858000"/>
              <a:gd name="connsiteX176" fmla="*/ 3987851 w 12192000"/>
              <a:gd name="connsiteY176" fmla="*/ 6741439 h 6858000"/>
              <a:gd name="connsiteX177" fmla="*/ 3942617 w 12192000"/>
              <a:gd name="connsiteY177" fmla="*/ 6753149 h 6858000"/>
              <a:gd name="connsiteX178" fmla="*/ 3897152 w 12192000"/>
              <a:gd name="connsiteY178" fmla="*/ 6764261 h 6858000"/>
              <a:gd name="connsiteX179" fmla="*/ 3851443 w 12192000"/>
              <a:gd name="connsiteY179" fmla="*/ 6774777 h 6858000"/>
              <a:gd name="connsiteX180" fmla="*/ 3805517 w 12192000"/>
              <a:gd name="connsiteY180" fmla="*/ 6784683 h 6858000"/>
              <a:gd name="connsiteX181" fmla="*/ 3759360 w 12192000"/>
              <a:gd name="connsiteY181" fmla="*/ 6793992 h 6858000"/>
              <a:gd name="connsiteX182" fmla="*/ 3712998 w 12192000"/>
              <a:gd name="connsiteY182" fmla="*/ 6802691 h 6858000"/>
              <a:gd name="connsiteX183" fmla="*/ 3666406 w 12192000"/>
              <a:gd name="connsiteY183" fmla="*/ 6810769 h 6858000"/>
              <a:gd name="connsiteX184" fmla="*/ 3619622 w 12192000"/>
              <a:gd name="connsiteY184" fmla="*/ 6818223 h 6858000"/>
              <a:gd name="connsiteX185" fmla="*/ 3572618 w 12192000"/>
              <a:gd name="connsiteY185" fmla="*/ 6825056 h 6858000"/>
              <a:gd name="connsiteX186" fmla="*/ 3525412 w 12192000"/>
              <a:gd name="connsiteY186" fmla="*/ 6831254 h 6858000"/>
              <a:gd name="connsiteX187" fmla="*/ 3478024 w 12192000"/>
              <a:gd name="connsiteY187" fmla="*/ 6836816 h 6858000"/>
              <a:gd name="connsiteX188" fmla="*/ 3430433 w 12192000"/>
              <a:gd name="connsiteY188" fmla="*/ 6841757 h 6858000"/>
              <a:gd name="connsiteX189" fmla="*/ 3382662 w 12192000"/>
              <a:gd name="connsiteY189" fmla="*/ 6846036 h 6858000"/>
              <a:gd name="connsiteX190" fmla="*/ 3334699 w 12192000"/>
              <a:gd name="connsiteY190" fmla="*/ 6849681 h 6858000"/>
              <a:gd name="connsiteX191" fmla="*/ 3286569 w 12192000"/>
              <a:gd name="connsiteY191" fmla="*/ 6852666 h 6858000"/>
              <a:gd name="connsiteX192" fmla="*/ 3238259 w 12192000"/>
              <a:gd name="connsiteY192" fmla="*/ 6854990 h 6858000"/>
              <a:gd name="connsiteX193" fmla="*/ 3189772 w 12192000"/>
              <a:gd name="connsiteY193" fmla="*/ 6856666 h 6858000"/>
              <a:gd name="connsiteX194" fmla="*/ 3141129 w 12192000"/>
              <a:gd name="connsiteY194" fmla="*/ 6857670 h 6858000"/>
              <a:gd name="connsiteX195" fmla="*/ 3092333 w 12192000"/>
              <a:gd name="connsiteY195" fmla="*/ 6858000 h 6858000"/>
              <a:gd name="connsiteX196" fmla="*/ 3092333 w 12192000"/>
              <a:gd name="connsiteY196" fmla="*/ 5572899 h 6858000"/>
              <a:gd name="connsiteX197" fmla="*/ 0 w 12192000"/>
              <a:gd name="connsiteY197" fmla="*/ 5572899 h 6858000"/>
              <a:gd name="connsiteX198" fmla="*/ 0 w 12192000"/>
              <a:gd name="connsiteY198" fmla="*/ 4287659 h 6858000"/>
              <a:gd name="connsiteX199" fmla="*/ 10007107 w 12192000"/>
              <a:gd name="connsiteY199" fmla="*/ 1287183 h 6858000"/>
              <a:gd name="connsiteX200" fmla="*/ 10055915 w 12192000"/>
              <a:gd name="connsiteY200" fmla="*/ 1287513 h 6858000"/>
              <a:gd name="connsiteX201" fmla="*/ 10104558 w 12192000"/>
              <a:gd name="connsiteY201" fmla="*/ 1288516 h 6858000"/>
              <a:gd name="connsiteX202" fmla="*/ 10153034 w 12192000"/>
              <a:gd name="connsiteY202" fmla="*/ 1290193 h 6858000"/>
              <a:gd name="connsiteX203" fmla="*/ 10201342 w 12192000"/>
              <a:gd name="connsiteY203" fmla="*/ 1292517 h 6858000"/>
              <a:gd name="connsiteX204" fmla="*/ 10249485 w 12192000"/>
              <a:gd name="connsiteY204" fmla="*/ 1295514 h 6858000"/>
              <a:gd name="connsiteX205" fmla="*/ 10297435 w 12192000"/>
              <a:gd name="connsiteY205" fmla="*/ 1299146 h 6858000"/>
              <a:gd name="connsiteX206" fmla="*/ 10345206 w 12192000"/>
              <a:gd name="connsiteY206" fmla="*/ 1303439 h 6858000"/>
              <a:gd name="connsiteX207" fmla="*/ 10392798 w 12192000"/>
              <a:gd name="connsiteY207" fmla="*/ 1308366 h 6858000"/>
              <a:gd name="connsiteX208" fmla="*/ 10440198 w 12192000"/>
              <a:gd name="connsiteY208" fmla="*/ 1313929 h 6858000"/>
              <a:gd name="connsiteX209" fmla="*/ 10487393 w 12192000"/>
              <a:gd name="connsiteY209" fmla="*/ 1320139 h 6858000"/>
              <a:gd name="connsiteX210" fmla="*/ 10534395 w 12192000"/>
              <a:gd name="connsiteY210" fmla="*/ 1326972 h 6858000"/>
              <a:gd name="connsiteX211" fmla="*/ 10581192 w 12192000"/>
              <a:gd name="connsiteY211" fmla="*/ 1334427 h 6858000"/>
              <a:gd name="connsiteX212" fmla="*/ 10627771 w 12192000"/>
              <a:gd name="connsiteY212" fmla="*/ 1342504 h 6858000"/>
              <a:gd name="connsiteX213" fmla="*/ 10674146 w 12192000"/>
              <a:gd name="connsiteY213" fmla="*/ 1351191 h 6858000"/>
              <a:gd name="connsiteX214" fmla="*/ 10720304 w 12192000"/>
              <a:gd name="connsiteY214" fmla="*/ 1360500 h 6858000"/>
              <a:gd name="connsiteX215" fmla="*/ 10766230 w 12192000"/>
              <a:gd name="connsiteY215" fmla="*/ 1370406 h 6858000"/>
              <a:gd name="connsiteX216" fmla="*/ 10811926 w 12192000"/>
              <a:gd name="connsiteY216" fmla="*/ 1380921 h 6858000"/>
              <a:gd name="connsiteX217" fmla="*/ 10857404 w 12192000"/>
              <a:gd name="connsiteY217" fmla="*/ 1392034 h 6858000"/>
              <a:gd name="connsiteX218" fmla="*/ 10902638 w 12192000"/>
              <a:gd name="connsiteY218" fmla="*/ 1403743 h 6858000"/>
              <a:gd name="connsiteX219" fmla="*/ 10947629 w 12192000"/>
              <a:gd name="connsiteY219" fmla="*/ 1416050 h 6858000"/>
              <a:gd name="connsiteX220" fmla="*/ 10992377 w 12192000"/>
              <a:gd name="connsiteY220" fmla="*/ 1428927 h 6858000"/>
              <a:gd name="connsiteX221" fmla="*/ 11036868 w 12192000"/>
              <a:gd name="connsiteY221" fmla="*/ 1442389 h 6858000"/>
              <a:gd name="connsiteX222" fmla="*/ 11081116 w 12192000"/>
              <a:gd name="connsiteY222" fmla="*/ 1456436 h 6858000"/>
              <a:gd name="connsiteX223" fmla="*/ 11125095 w 12192000"/>
              <a:gd name="connsiteY223" fmla="*/ 1471041 h 6858000"/>
              <a:gd name="connsiteX224" fmla="*/ 11168818 w 12192000"/>
              <a:gd name="connsiteY224" fmla="*/ 1486217 h 6858000"/>
              <a:gd name="connsiteX225" fmla="*/ 11212273 w 12192000"/>
              <a:gd name="connsiteY225" fmla="*/ 1501965 h 6858000"/>
              <a:gd name="connsiteX226" fmla="*/ 11255457 w 12192000"/>
              <a:gd name="connsiteY226" fmla="*/ 1518259 h 6858000"/>
              <a:gd name="connsiteX227" fmla="*/ 11298361 w 12192000"/>
              <a:gd name="connsiteY227" fmla="*/ 1535112 h 6858000"/>
              <a:gd name="connsiteX228" fmla="*/ 11340982 w 12192000"/>
              <a:gd name="connsiteY228" fmla="*/ 1552524 h 6858000"/>
              <a:gd name="connsiteX229" fmla="*/ 11383321 w 12192000"/>
              <a:gd name="connsiteY229" fmla="*/ 1570469 h 6858000"/>
              <a:gd name="connsiteX230" fmla="*/ 11425365 w 12192000"/>
              <a:gd name="connsiteY230" fmla="*/ 1588960 h 6858000"/>
              <a:gd name="connsiteX231" fmla="*/ 11467116 w 12192000"/>
              <a:gd name="connsiteY231" fmla="*/ 1607985 h 6858000"/>
              <a:gd name="connsiteX232" fmla="*/ 11508571 w 12192000"/>
              <a:gd name="connsiteY232" fmla="*/ 1627543 h 6858000"/>
              <a:gd name="connsiteX233" fmla="*/ 11549718 w 12192000"/>
              <a:gd name="connsiteY233" fmla="*/ 1647621 h 6858000"/>
              <a:gd name="connsiteX234" fmla="*/ 11590572 w 12192000"/>
              <a:gd name="connsiteY234" fmla="*/ 1668233 h 6858000"/>
              <a:gd name="connsiteX235" fmla="*/ 11631092 w 12192000"/>
              <a:gd name="connsiteY235" fmla="*/ 1689366 h 6858000"/>
              <a:gd name="connsiteX236" fmla="*/ 11671305 w 12192000"/>
              <a:gd name="connsiteY236" fmla="*/ 1711007 h 6858000"/>
              <a:gd name="connsiteX237" fmla="*/ 11711198 w 12192000"/>
              <a:gd name="connsiteY237" fmla="*/ 1733156 h 6858000"/>
              <a:gd name="connsiteX238" fmla="*/ 11750770 w 12192000"/>
              <a:gd name="connsiteY238" fmla="*/ 1755813 h 6858000"/>
              <a:gd name="connsiteX239" fmla="*/ 11789996 w 12192000"/>
              <a:gd name="connsiteY239" fmla="*/ 1778965 h 6858000"/>
              <a:gd name="connsiteX240" fmla="*/ 11828902 w 12192000"/>
              <a:gd name="connsiteY240" fmla="*/ 1802625 h 6858000"/>
              <a:gd name="connsiteX241" fmla="*/ 11867462 w 12192000"/>
              <a:gd name="connsiteY241" fmla="*/ 1826768 h 6858000"/>
              <a:gd name="connsiteX242" fmla="*/ 11905677 w 12192000"/>
              <a:gd name="connsiteY242" fmla="*/ 1851393 h 6858000"/>
              <a:gd name="connsiteX243" fmla="*/ 11943545 w 12192000"/>
              <a:gd name="connsiteY243" fmla="*/ 1876513 h 6858000"/>
              <a:gd name="connsiteX244" fmla="*/ 11981054 w 12192000"/>
              <a:gd name="connsiteY244" fmla="*/ 1902104 h 6858000"/>
              <a:gd name="connsiteX245" fmla="*/ 12018218 w 12192000"/>
              <a:gd name="connsiteY245" fmla="*/ 1928177 h 6858000"/>
              <a:gd name="connsiteX246" fmla="*/ 12055010 w 12192000"/>
              <a:gd name="connsiteY246" fmla="*/ 1954707 h 6858000"/>
              <a:gd name="connsiteX247" fmla="*/ 12091444 w 12192000"/>
              <a:gd name="connsiteY247" fmla="*/ 1981708 h 6858000"/>
              <a:gd name="connsiteX248" fmla="*/ 12127507 w 12192000"/>
              <a:gd name="connsiteY248" fmla="*/ 2009178 h 6858000"/>
              <a:gd name="connsiteX249" fmla="*/ 12163184 w 12192000"/>
              <a:gd name="connsiteY249" fmla="*/ 2037092 h 6858000"/>
              <a:gd name="connsiteX250" fmla="*/ 12192000 w 12192000"/>
              <a:gd name="connsiteY250" fmla="*/ 2060249 h 6858000"/>
              <a:gd name="connsiteX251" fmla="*/ 12192000 w 12192000"/>
              <a:gd name="connsiteY251" fmla="*/ 4714710 h 6858000"/>
              <a:gd name="connsiteX252" fmla="*/ 12167975 w 12192000"/>
              <a:gd name="connsiteY252" fmla="*/ 4714710 h 6858000"/>
              <a:gd name="connsiteX253" fmla="*/ 12167438 w 12192000"/>
              <a:gd name="connsiteY253" fmla="*/ 4666285 h 6858000"/>
              <a:gd name="connsiteX254" fmla="*/ 12165811 w 12192000"/>
              <a:gd name="connsiteY254" fmla="*/ 4618126 h 6858000"/>
              <a:gd name="connsiteX255" fmla="*/ 12163120 w 12192000"/>
              <a:gd name="connsiteY255" fmla="*/ 4570247 h 6858000"/>
              <a:gd name="connsiteX256" fmla="*/ 12159367 w 12192000"/>
              <a:gd name="connsiteY256" fmla="*/ 4522635 h 6858000"/>
              <a:gd name="connsiteX257" fmla="*/ 12154576 w 12192000"/>
              <a:gd name="connsiteY257" fmla="*/ 4475327 h 6858000"/>
              <a:gd name="connsiteX258" fmla="*/ 12148746 w 12192000"/>
              <a:gd name="connsiteY258" fmla="*/ 4428312 h 6858000"/>
              <a:gd name="connsiteX259" fmla="*/ 12141893 w 12192000"/>
              <a:gd name="connsiteY259" fmla="*/ 4381627 h 6858000"/>
              <a:gd name="connsiteX260" fmla="*/ 12134040 w 12192000"/>
              <a:gd name="connsiteY260" fmla="*/ 4335272 h 6858000"/>
              <a:gd name="connsiteX261" fmla="*/ 12125174 w 12192000"/>
              <a:gd name="connsiteY261" fmla="*/ 4289247 h 6858000"/>
              <a:gd name="connsiteX262" fmla="*/ 12115323 w 12192000"/>
              <a:gd name="connsiteY262" fmla="*/ 4243578 h 6858000"/>
              <a:gd name="connsiteX263" fmla="*/ 12104499 w 12192000"/>
              <a:gd name="connsiteY263" fmla="*/ 4198264 h 6858000"/>
              <a:gd name="connsiteX264" fmla="*/ 12092713 w 12192000"/>
              <a:gd name="connsiteY264" fmla="*/ 4153331 h 6858000"/>
              <a:gd name="connsiteX265" fmla="*/ 12079966 w 12192000"/>
              <a:gd name="connsiteY265" fmla="*/ 4108780 h 6858000"/>
              <a:gd name="connsiteX266" fmla="*/ 12066284 w 12192000"/>
              <a:gd name="connsiteY266" fmla="*/ 4064622 h 6858000"/>
              <a:gd name="connsiteX267" fmla="*/ 12051679 w 12192000"/>
              <a:gd name="connsiteY267" fmla="*/ 4020870 h 6858000"/>
              <a:gd name="connsiteX268" fmla="*/ 12036140 w 12192000"/>
              <a:gd name="connsiteY268" fmla="*/ 3977551 h 6858000"/>
              <a:gd name="connsiteX269" fmla="*/ 12019704 w 12192000"/>
              <a:gd name="connsiteY269" fmla="*/ 3934650 h 6858000"/>
              <a:gd name="connsiteX270" fmla="*/ 12002371 w 12192000"/>
              <a:gd name="connsiteY270" fmla="*/ 3892194 h 6858000"/>
              <a:gd name="connsiteX271" fmla="*/ 11984155 w 12192000"/>
              <a:gd name="connsiteY271" fmla="*/ 3850195 h 6858000"/>
              <a:gd name="connsiteX272" fmla="*/ 11965054 w 12192000"/>
              <a:gd name="connsiteY272" fmla="*/ 3808666 h 6858000"/>
              <a:gd name="connsiteX273" fmla="*/ 11945108 w 12192000"/>
              <a:gd name="connsiteY273" fmla="*/ 3767607 h 6858000"/>
              <a:gd name="connsiteX274" fmla="*/ 11924303 w 12192000"/>
              <a:gd name="connsiteY274" fmla="*/ 3727031 h 6858000"/>
              <a:gd name="connsiteX275" fmla="*/ 11902666 w 12192000"/>
              <a:gd name="connsiteY275" fmla="*/ 3686962 h 6858000"/>
              <a:gd name="connsiteX276" fmla="*/ 11880196 w 12192000"/>
              <a:gd name="connsiteY276" fmla="*/ 3647402 h 6858000"/>
              <a:gd name="connsiteX277" fmla="*/ 11856919 w 12192000"/>
              <a:gd name="connsiteY277" fmla="*/ 3608362 h 6858000"/>
              <a:gd name="connsiteX278" fmla="*/ 11832835 w 12192000"/>
              <a:gd name="connsiteY278" fmla="*/ 3569855 h 6858000"/>
              <a:gd name="connsiteX279" fmla="*/ 11807957 w 12192000"/>
              <a:gd name="connsiteY279" fmla="*/ 3531895 h 6858000"/>
              <a:gd name="connsiteX280" fmla="*/ 11782297 w 12192000"/>
              <a:gd name="connsiteY280" fmla="*/ 3494494 h 6858000"/>
              <a:gd name="connsiteX281" fmla="*/ 11755881 w 12192000"/>
              <a:gd name="connsiteY281" fmla="*/ 3457651 h 6858000"/>
              <a:gd name="connsiteX282" fmla="*/ 11728697 w 12192000"/>
              <a:gd name="connsiteY282" fmla="*/ 3421392 h 6858000"/>
              <a:gd name="connsiteX283" fmla="*/ 11700769 w 12192000"/>
              <a:gd name="connsiteY283" fmla="*/ 3385731 h 6858000"/>
              <a:gd name="connsiteX284" fmla="*/ 11672112 w 12192000"/>
              <a:gd name="connsiteY284" fmla="*/ 3350666 h 6858000"/>
              <a:gd name="connsiteX285" fmla="*/ 11642724 w 12192000"/>
              <a:gd name="connsiteY285" fmla="*/ 3316224 h 6858000"/>
              <a:gd name="connsiteX286" fmla="*/ 11612632 w 12192000"/>
              <a:gd name="connsiteY286" fmla="*/ 3282391 h 6858000"/>
              <a:gd name="connsiteX287" fmla="*/ 11581835 w 12192000"/>
              <a:gd name="connsiteY287" fmla="*/ 3249206 h 6858000"/>
              <a:gd name="connsiteX288" fmla="*/ 11550347 w 12192000"/>
              <a:gd name="connsiteY288" fmla="*/ 3216669 h 6858000"/>
              <a:gd name="connsiteX289" fmla="*/ 11518192 w 12192000"/>
              <a:gd name="connsiteY289" fmla="*/ 3184779 h 6858000"/>
              <a:gd name="connsiteX290" fmla="*/ 11485370 w 12192000"/>
              <a:gd name="connsiteY290" fmla="*/ 3153575 h 6858000"/>
              <a:gd name="connsiteX291" fmla="*/ 11451883 w 12192000"/>
              <a:gd name="connsiteY291" fmla="*/ 3123044 h 6858000"/>
              <a:gd name="connsiteX292" fmla="*/ 11417768 w 12192000"/>
              <a:gd name="connsiteY292" fmla="*/ 3093213 h 6858000"/>
              <a:gd name="connsiteX293" fmla="*/ 11383013 w 12192000"/>
              <a:gd name="connsiteY293" fmla="*/ 3064078 h 6858000"/>
              <a:gd name="connsiteX294" fmla="*/ 11347643 w 12192000"/>
              <a:gd name="connsiteY294" fmla="*/ 3035669 h 6858000"/>
              <a:gd name="connsiteX295" fmla="*/ 11311671 w 12192000"/>
              <a:gd name="connsiteY295" fmla="*/ 3007982 h 6858000"/>
              <a:gd name="connsiteX296" fmla="*/ 11275096 w 12192000"/>
              <a:gd name="connsiteY296" fmla="*/ 2981033 h 6858000"/>
              <a:gd name="connsiteX297" fmla="*/ 11237945 w 12192000"/>
              <a:gd name="connsiteY297" fmla="*/ 2954832 h 6858000"/>
              <a:gd name="connsiteX298" fmla="*/ 11200218 w 12192000"/>
              <a:gd name="connsiteY298" fmla="*/ 2929394 h 6858000"/>
              <a:gd name="connsiteX299" fmla="*/ 11161927 w 12192000"/>
              <a:gd name="connsiteY299" fmla="*/ 2904744 h 6858000"/>
              <a:gd name="connsiteX300" fmla="*/ 11123084 w 12192000"/>
              <a:gd name="connsiteY300" fmla="*/ 2880868 h 6858000"/>
              <a:gd name="connsiteX301" fmla="*/ 11083704 w 12192000"/>
              <a:gd name="connsiteY301" fmla="*/ 2857779 h 6858000"/>
              <a:gd name="connsiteX302" fmla="*/ 11043799 w 12192000"/>
              <a:gd name="connsiteY302" fmla="*/ 2835516 h 6858000"/>
              <a:gd name="connsiteX303" fmla="*/ 11003381 w 12192000"/>
              <a:gd name="connsiteY303" fmla="*/ 2814053 h 6858000"/>
              <a:gd name="connsiteX304" fmla="*/ 10962451 w 12192000"/>
              <a:gd name="connsiteY304" fmla="*/ 2793441 h 6858000"/>
              <a:gd name="connsiteX305" fmla="*/ 10921034 w 12192000"/>
              <a:gd name="connsiteY305" fmla="*/ 2773654 h 6858000"/>
              <a:gd name="connsiteX306" fmla="*/ 10879143 w 12192000"/>
              <a:gd name="connsiteY306" fmla="*/ 2754731 h 6858000"/>
              <a:gd name="connsiteX307" fmla="*/ 10836765 w 12192000"/>
              <a:gd name="connsiteY307" fmla="*/ 2736672 h 6858000"/>
              <a:gd name="connsiteX308" fmla="*/ 10793952 w 12192000"/>
              <a:gd name="connsiteY308" fmla="*/ 2719489 h 6858000"/>
              <a:gd name="connsiteX309" fmla="*/ 10750677 w 12192000"/>
              <a:gd name="connsiteY309" fmla="*/ 2703196 h 6858000"/>
              <a:gd name="connsiteX310" fmla="*/ 10706968 w 12192000"/>
              <a:gd name="connsiteY310" fmla="*/ 2687790 h 6858000"/>
              <a:gd name="connsiteX311" fmla="*/ 10662848 w 12192000"/>
              <a:gd name="connsiteY311" fmla="*/ 2673300 h 6858000"/>
              <a:gd name="connsiteX312" fmla="*/ 10618305 w 12192000"/>
              <a:gd name="connsiteY312" fmla="*/ 2659735 h 6858000"/>
              <a:gd name="connsiteX313" fmla="*/ 10573364 w 12192000"/>
              <a:gd name="connsiteY313" fmla="*/ 2647111 h 6858000"/>
              <a:gd name="connsiteX314" fmla="*/ 10528041 w 12192000"/>
              <a:gd name="connsiteY314" fmla="*/ 2635415 h 6858000"/>
              <a:gd name="connsiteX315" fmla="*/ 10482345 w 12192000"/>
              <a:gd name="connsiteY315" fmla="*/ 2624683 h 6858000"/>
              <a:gd name="connsiteX316" fmla="*/ 10436265 w 12192000"/>
              <a:gd name="connsiteY316" fmla="*/ 2614930 h 6858000"/>
              <a:gd name="connsiteX317" fmla="*/ 10389852 w 12192000"/>
              <a:gd name="connsiteY317" fmla="*/ 2606141 h 6858000"/>
              <a:gd name="connsiteX318" fmla="*/ 10343080 w 12192000"/>
              <a:gd name="connsiteY318" fmla="*/ 2598343 h 6858000"/>
              <a:gd name="connsiteX319" fmla="*/ 10295988 w 12192000"/>
              <a:gd name="connsiteY319" fmla="*/ 2591562 h 6858000"/>
              <a:gd name="connsiteX320" fmla="*/ 10248575 w 12192000"/>
              <a:gd name="connsiteY320" fmla="*/ 2585783 h 6858000"/>
              <a:gd name="connsiteX321" fmla="*/ 10200843 w 12192000"/>
              <a:gd name="connsiteY321" fmla="*/ 2581033 h 6858000"/>
              <a:gd name="connsiteX322" fmla="*/ 10152829 w 12192000"/>
              <a:gd name="connsiteY322" fmla="*/ 2577312 h 6858000"/>
              <a:gd name="connsiteX323" fmla="*/ 10104519 w 12192000"/>
              <a:gd name="connsiteY323" fmla="*/ 2574645 h 6858000"/>
              <a:gd name="connsiteX324" fmla="*/ 10055941 w 12192000"/>
              <a:gd name="connsiteY324" fmla="*/ 2573032 h 6858000"/>
              <a:gd name="connsiteX325" fmla="*/ 10007107 w 12192000"/>
              <a:gd name="connsiteY325" fmla="*/ 2572499 h 6858000"/>
              <a:gd name="connsiteX326" fmla="*/ 6549733 w 12192000"/>
              <a:gd name="connsiteY326" fmla="*/ 0 h 6858000"/>
              <a:gd name="connsiteX327" fmla="*/ 10007107 w 12192000"/>
              <a:gd name="connsiteY327" fmla="*/ 0 h 6858000"/>
              <a:gd name="connsiteX328" fmla="*/ 10007107 w 12192000"/>
              <a:gd name="connsiteY328" fmla="*/ 1285252 h 6858000"/>
              <a:gd name="connsiteX329" fmla="*/ 7846264 w 12192000"/>
              <a:gd name="connsiteY329" fmla="*/ 1285252 h 6858000"/>
              <a:gd name="connsiteX330" fmla="*/ 7846264 w 12192000"/>
              <a:gd name="connsiteY330" fmla="*/ 3427742 h 6858000"/>
              <a:gd name="connsiteX331" fmla="*/ 6549733 w 12192000"/>
              <a:gd name="connsiteY331" fmla="*/ 3427742 h 6858000"/>
              <a:gd name="connsiteX332" fmla="*/ 6549733 w 12192000"/>
              <a:gd name="connsiteY332" fmla="*/ 12852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12192000" h="6858000">
                <a:moveTo>
                  <a:pt x="0" y="2145170"/>
                </a:moveTo>
                <a:lnTo>
                  <a:pt x="931465" y="2145170"/>
                </a:lnTo>
                <a:lnTo>
                  <a:pt x="931465" y="4287659"/>
                </a:lnTo>
                <a:lnTo>
                  <a:pt x="3092333" y="4287659"/>
                </a:lnTo>
                <a:lnTo>
                  <a:pt x="3092333" y="5572696"/>
                </a:lnTo>
                <a:lnTo>
                  <a:pt x="3141168" y="5572150"/>
                </a:lnTo>
                <a:lnTo>
                  <a:pt x="3189745" y="5570550"/>
                </a:lnTo>
                <a:lnTo>
                  <a:pt x="3238055" y="5567870"/>
                </a:lnTo>
                <a:lnTo>
                  <a:pt x="3286069" y="5564162"/>
                </a:lnTo>
                <a:lnTo>
                  <a:pt x="3333802" y="5559399"/>
                </a:lnTo>
                <a:lnTo>
                  <a:pt x="3381215" y="5553634"/>
                </a:lnTo>
                <a:lnTo>
                  <a:pt x="3428306" y="5546839"/>
                </a:lnTo>
                <a:lnTo>
                  <a:pt x="3475077" y="5539041"/>
                </a:lnTo>
                <a:lnTo>
                  <a:pt x="3521504" y="5530266"/>
                </a:lnTo>
                <a:lnTo>
                  <a:pt x="3567571" y="5520499"/>
                </a:lnTo>
                <a:lnTo>
                  <a:pt x="3613266" y="5509768"/>
                </a:lnTo>
                <a:lnTo>
                  <a:pt x="3658604" y="5498084"/>
                </a:lnTo>
                <a:lnTo>
                  <a:pt x="3703544" y="5485447"/>
                </a:lnTo>
                <a:lnTo>
                  <a:pt x="3748073" y="5471884"/>
                </a:lnTo>
                <a:lnTo>
                  <a:pt x="3792207" y="5457393"/>
                </a:lnTo>
                <a:lnTo>
                  <a:pt x="3835916" y="5442001"/>
                </a:lnTo>
                <a:lnTo>
                  <a:pt x="3879178" y="5425694"/>
                </a:lnTo>
                <a:lnTo>
                  <a:pt x="3922004" y="5408511"/>
                </a:lnTo>
                <a:lnTo>
                  <a:pt x="3964369" y="5390451"/>
                </a:lnTo>
                <a:lnTo>
                  <a:pt x="4006273" y="5371528"/>
                </a:lnTo>
                <a:lnTo>
                  <a:pt x="4047690" y="5351742"/>
                </a:lnTo>
                <a:lnTo>
                  <a:pt x="4088608" y="5331130"/>
                </a:lnTo>
                <a:lnTo>
                  <a:pt x="4129038" y="5309667"/>
                </a:lnTo>
                <a:lnTo>
                  <a:pt x="4168944" y="5287403"/>
                </a:lnTo>
                <a:lnTo>
                  <a:pt x="4208310" y="5264315"/>
                </a:lnTo>
                <a:lnTo>
                  <a:pt x="4247152" y="5240452"/>
                </a:lnTo>
                <a:lnTo>
                  <a:pt x="4285443" y="5215788"/>
                </a:lnTo>
                <a:lnTo>
                  <a:pt x="4323184" y="5190350"/>
                </a:lnTo>
                <a:lnTo>
                  <a:pt x="4360335" y="5164150"/>
                </a:lnTo>
                <a:lnTo>
                  <a:pt x="4396909" y="5137201"/>
                </a:lnTo>
                <a:lnTo>
                  <a:pt x="4432882" y="5109515"/>
                </a:lnTo>
                <a:lnTo>
                  <a:pt x="4468251" y="5081105"/>
                </a:lnTo>
                <a:lnTo>
                  <a:pt x="4503008" y="5051971"/>
                </a:lnTo>
                <a:lnTo>
                  <a:pt x="4537123" y="5022139"/>
                </a:lnTo>
                <a:lnTo>
                  <a:pt x="4570597" y="4991608"/>
                </a:lnTo>
                <a:lnTo>
                  <a:pt x="4603430" y="4960404"/>
                </a:lnTo>
                <a:lnTo>
                  <a:pt x="4635585" y="4928514"/>
                </a:lnTo>
                <a:lnTo>
                  <a:pt x="4667073" y="4895977"/>
                </a:lnTo>
                <a:lnTo>
                  <a:pt x="4697858" y="4862792"/>
                </a:lnTo>
                <a:lnTo>
                  <a:pt x="4727963" y="4828959"/>
                </a:lnTo>
                <a:lnTo>
                  <a:pt x="4757339" y="4794516"/>
                </a:lnTo>
                <a:lnTo>
                  <a:pt x="4786008" y="4759452"/>
                </a:lnTo>
                <a:lnTo>
                  <a:pt x="4813935" y="4723777"/>
                </a:lnTo>
                <a:lnTo>
                  <a:pt x="4841121" y="4687532"/>
                </a:lnTo>
                <a:lnTo>
                  <a:pt x="4867535" y="4650689"/>
                </a:lnTo>
                <a:lnTo>
                  <a:pt x="4893195" y="4613287"/>
                </a:lnTo>
                <a:lnTo>
                  <a:pt x="4918075" y="4575327"/>
                </a:lnTo>
                <a:lnTo>
                  <a:pt x="4942158" y="4536821"/>
                </a:lnTo>
                <a:lnTo>
                  <a:pt x="4965434" y="4497781"/>
                </a:lnTo>
                <a:lnTo>
                  <a:pt x="4987905" y="4458220"/>
                </a:lnTo>
                <a:lnTo>
                  <a:pt x="5009542" y="4418152"/>
                </a:lnTo>
                <a:lnTo>
                  <a:pt x="5030347" y="4377575"/>
                </a:lnTo>
                <a:lnTo>
                  <a:pt x="5050293" y="4336516"/>
                </a:lnTo>
                <a:lnTo>
                  <a:pt x="5069380" y="4294987"/>
                </a:lnTo>
                <a:lnTo>
                  <a:pt x="5087599" y="4252988"/>
                </a:lnTo>
                <a:lnTo>
                  <a:pt x="5104943" y="4210532"/>
                </a:lnTo>
                <a:lnTo>
                  <a:pt x="5121381" y="4167632"/>
                </a:lnTo>
                <a:lnTo>
                  <a:pt x="5136906" y="4124312"/>
                </a:lnTo>
                <a:lnTo>
                  <a:pt x="5151523" y="4080560"/>
                </a:lnTo>
                <a:lnTo>
                  <a:pt x="5165204" y="4036403"/>
                </a:lnTo>
                <a:lnTo>
                  <a:pt x="5177951" y="3991851"/>
                </a:lnTo>
                <a:lnTo>
                  <a:pt x="5189738" y="3946918"/>
                </a:lnTo>
                <a:lnTo>
                  <a:pt x="5200562" y="3901605"/>
                </a:lnTo>
                <a:lnTo>
                  <a:pt x="5210414" y="3855936"/>
                </a:lnTo>
                <a:lnTo>
                  <a:pt x="5219266" y="3809911"/>
                </a:lnTo>
                <a:lnTo>
                  <a:pt x="5227132" y="3763556"/>
                </a:lnTo>
                <a:lnTo>
                  <a:pt x="5233986" y="3716871"/>
                </a:lnTo>
                <a:lnTo>
                  <a:pt x="5239801" y="3669855"/>
                </a:lnTo>
                <a:lnTo>
                  <a:pt x="5244605" y="3622548"/>
                </a:lnTo>
                <a:lnTo>
                  <a:pt x="5248346" y="3574948"/>
                </a:lnTo>
                <a:lnTo>
                  <a:pt x="5251049" y="3527056"/>
                </a:lnTo>
                <a:lnTo>
                  <a:pt x="5252663" y="3478898"/>
                </a:lnTo>
                <a:lnTo>
                  <a:pt x="5253214" y="3430486"/>
                </a:lnTo>
                <a:lnTo>
                  <a:pt x="6549733" y="3430486"/>
                </a:lnTo>
                <a:lnTo>
                  <a:pt x="6549387" y="3478860"/>
                </a:lnTo>
                <a:lnTo>
                  <a:pt x="6548374" y="3527082"/>
                </a:lnTo>
                <a:lnTo>
                  <a:pt x="6546684" y="3575151"/>
                </a:lnTo>
                <a:lnTo>
                  <a:pt x="6544339" y="3623043"/>
                </a:lnTo>
                <a:lnTo>
                  <a:pt x="6541328" y="3670757"/>
                </a:lnTo>
                <a:lnTo>
                  <a:pt x="6537652" y="3718306"/>
                </a:lnTo>
                <a:lnTo>
                  <a:pt x="6533335" y="3765664"/>
                </a:lnTo>
                <a:lnTo>
                  <a:pt x="6528351" y="3812844"/>
                </a:lnTo>
                <a:lnTo>
                  <a:pt x="6522741" y="3859822"/>
                </a:lnTo>
                <a:lnTo>
                  <a:pt x="6516489" y="3906621"/>
                </a:lnTo>
                <a:lnTo>
                  <a:pt x="6509596" y="3953218"/>
                </a:lnTo>
                <a:lnTo>
                  <a:pt x="6502077" y="3999598"/>
                </a:lnTo>
                <a:lnTo>
                  <a:pt x="6493929" y="4045788"/>
                </a:lnTo>
                <a:lnTo>
                  <a:pt x="6485154" y="4091749"/>
                </a:lnTo>
                <a:lnTo>
                  <a:pt x="6475764" y="4137507"/>
                </a:lnTo>
                <a:lnTo>
                  <a:pt x="6465772" y="4183037"/>
                </a:lnTo>
                <a:lnTo>
                  <a:pt x="6455164" y="4228350"/>
                </a:lnTo>
                <a:lnTo>
                  <a:pt x="6443955" y="4273423"/>
                </a:lnTo>
                <a:lnTo>
                  <a:pt x="6432143" y="4318266"/>
                </a:lnTo>
                <a:lnTo>
                  <a:pt x="6419743" y="4362869"/>
                </a:lnTo>
                <a:lnTo>
                  <a:pt x="6406740" y="4407230"/>
                </a:lnTo>
                <a:lnTo>
                  <a:pt x="6393161" y="4451350"/>
                </a:lnTo>
                <a:lnTo>
                  <a:pt x="6379005" y="4495203"/>
                </a:lnTo>
                <a:lnTo>
                  <a:pt x="6364260" y="4538815"/>
                </a:lnTo>
                <a:lnTo>
                  <a:pt x="6348951" y="4582160"/>
                </a:lnTo>
                <a:lnTo>
                  <a:pt x="6333079" y="4625238"/>
                </a:lnTo>
                <a:lnTo>
                  <a:pt x="6316629" y="4668037"/>
                </a:lnTo>
                <a:lnTo>
                  <a:pt x="6299629" y="4710569"/>
                </a:lnTo>
                <a:lnTo>
                  <a:pt x="6282078" y="4752835"/>
                </a:lnTo>
                <a:lnTo>
                  <a:pt x="6263965" y="4794809"/>
                </a:lnTo>
                <a:lnTo>
                  <a:pt x="6245312" y="4836490"/>
                </a:lnTo>
                <a:lnTo>
                  <a:pt x="6226122" y="4877879"/>
                </a:lnTo>
                <a:lnTo>
                  <a:pt x="6206394" y="4918976"/>
                </a:lnTo>
                <a:lnTo>
                  <a:pt x="6186140" y="4959769"/>
                </a:lnTo>
                <a:lnTo>
                  <a:pt x="6165348" y="5000256"/>
                </a:lnTo>
                <a:lnTo>
                  <a:pt x="6144044" y="5040439"/>
                </a:lnTo>
                <a:lnTo>
                  <a:pt x="6122214" y="5080305"/>
                </a:lnTo>
                <a:lnTo>
                  <a:pt x="6099861" y="5119852"/>
                </a:lnTo>
                <a:lnTo>
                  <a:pt x="6077018" y="5159070"/>
                </a:lnTo>
                <a:lnTo>
                  <a:pt x="6053652" y="5197970"/>
                </a:lnTo>
                <a:lnTo>
                  <a:pt x="6029798" y="5236527"/>
                </a:lnTo>
                <a:lnTo>
                  <a:pt x="6005445" y="5274754"/>
                </a:lnTo>
                <a:lnTo>
                  <a:pt x="5980593" y="5312638"/>
                </a:lnTo>
                <a:lnTo>
                  <a:pt x="5955266" y="5350180"/>
                </a:lnTo>
                <a:lnTo>
                  <a:pt x="5929439" y="5387378"/>
                </a:lnTo>
                <a:lnTo>
                  <a:pt x="5903151" y="5424208"/>
                </a:lnTo>
                <a:lnTo>
                  <a:pt x="5876378" y="5460695"/>
                </a:lnTo>
                <a:lnTo>
                  <a:pt x="5849143" y="5496801"/>
                </a:lnTo>
                <a:lnTo>
                  <a:pt x="5821432" y="5532552"/>
                </a:lnTo>
                <a:lnTo>
                  <a:pt x="5793274" y="5567934"/>
                </a:lnTo>
                <a:lnTo>
                  <a:pt x="5764655" y="5602922"/>
                </a:lnTo>
                <a:lnTo>
                  <a:pt x="5735588" y="5637542"/>
                </a:lnTo>
                <a:lnTo>
                  <a:pt x="5706072" y="5671782"/>
                </a:lnTo>
                <a:lnTo>
                  <a:pt x="5676108" y="5705627"/>
                </a:lnTo>
                <a:lnTo>
                  <a:pt x="5645708" y="5739066"/>
                </a:lnTo>
                <a:lnTo>
                  <a:pt x="5614873" y="5772124"/>
                </a:lnTo>
                <a:lnTo>
                  <a:pt x="5583615" y="5804763"/>
                </a:lnTo>
                <a:lnTo>
                  <a:pt x="5551934" y="5837009"/>
                </a:lnTo>
                <a:lnTo>
                  <a:pt x="5519831" y="5868835"/>
                </a:lnTo>
                <a:lnTo>
                  <a:pt x="5487304" y="5900242"/>
                </a:lnTo>
                <a:lnTo>
                  <a:pt x="5454380" y="5931230"/>
                </a:lnTo>
                <a:lnTo>
                  <a:pt x="5421034" y="5961799"/>
                </a:lnTo>
                <a:lnTo>
                  <a:pt x="5387303" y="5991936"/>
                </a:lnTo>
                <a:lnTo>
                  <a:pt x="5353163" y="6021641"/>
                </a:lnTo>
                <a:lnTo>
                  <a:pt x="5318625" y="6050902"/>
                </a:lnTo>
                <a:lnTo>
                  <a:pt x="5283703" y="6079718"/>
                </a:lnTo>
                <a:lnTo>
                  <a:pt x="5248410" y="6108090"/>
                </a:lnTo>
                <a:lnTo>
                  <a:pt x="5212720" y="6136005"/>
                </a:lnTo>
                <a:lnTo>
                  <a:pt x="5176657" y="6163475"/>
                </a:lnTo>
                <a:lnTo>
                  <a:pt x="5140237" y="6190475"/>
                </a:lnTo>
                <a:lnTo>
                  <a:pt x="5103432" y="6217018"/>
                </a:lnTo>
                <a:lnTo>
                  <a:pt x="5066281" y="6243078"/>
                </a:lnTo>
                <a:lnTo>
                  <a:pt x="5028758" y="6268682"/>
                </a:lnTo>
                <a:lnTo>
                  <a:pt x="4990889" y="6293790"/>
                </a:lnTo>
                <a:lnTo>
                  <a:pt x="4952675" y="6318428"/>
                </a:lnTo>
                <a:lnTo>
                  <a:pt x="4914116" y="6342570"/>
                </a:lnTo>
                <a:lnTo>
                  <a:pt x="4875222" y="6366218"/>
                </a:lnTo>
                <a:lnTo>
                  <a:pt x="4835983" y="6389383"/>
                </a:lnTo>
                <a:lnTo>
                  <a:pt x="4796423" y="6412027"/>
                </a:lnTo>
                <a:lnTo>
                  <a:pt x="4756531" y="6434188"/>
                </a:lnTo>
                <a:lnTo>
                  <a:pt x="4716318" y="6455829"/>
                </a:lnTo>
                <a:lnTo>
                  <a:pt x="4675785" y="6476949"/>
                </a:lnTo>
                <a:lnTo>
                  <a:pt x="4634946" y="6497561"/>
                </a:lnTo>
                <a:lnTo>
                  <a:pt x="4593796" y="6517640"/>
                </a:lnTo>
                <a:lnTo>
                  <a:pt x="4552341" y="6537198"/>
                </a:lnTo>
                <a:lnTo>
                  <a:pt x="4510592" y="6556222"/>
                </a:lnTo>
                <a:lnTo>
                  <a:pt x="4468547" y="6574714"/>
                </a:lnTo>
                <a:lnTo>
                  <a:pt x="4426207" y="6592671"/>
                </a:lnTo>
                <a:lnTo>
                  <a:pt x="4383573" y="6610070"/>
                </a:lnTo>
                <a:lnTo>
                  <a:pt x="4340670" y="6626923"/>
                </a:lnTo>
                <a:lnTo>
                  <a:pt x="4297498" y="6643230"/>
                </a:lnTo>
                <a:lnTo>
                  <a:pt x="4254045" y="6658965"/>
                </a:lnTo>
                <a:lnTo>
                  <a:pt x="4210322" y="6674142"/>
                </a:lnTo>
                <a:lnTo>
                  <a:pt x="4166330" y="6688760"/>
                </a:lnTo>
                <a:lnTo>
                  <a:pt x="4122095" y="6702793"/>
                </a:lnTo>
                <a:lnTo>
                  <a:pt x="4077590" y="6716255"/>
                </a:lnTo>
                <a:lnTo>
                  <a:pt x="4032843" y="6729146"/>
                </a:lnTo>
                <a:lnTo>
                  <a:pt x="3987851" y="6741439"/>
                </a:lnTo>
                <a:lnTo>
                  <a:pt x="3942617" y="6753149"/>
                </a:lnTo>
                <a:lnTo>
                  <a:pt x="3897152" y="6764261"/>
                </a:lnTo>
                <a:lnTo>
                  <a:pt x="3851443" y="6774777"/>
                </a:lnTo>
                <a:lnTo>
                  <a:pt x="3805517" y="6784683"/>
                </a:lnTo>
                <a:lnTo>
                  <a:pt x="3759360" y="6793992"/>
                </a:lnTo>
                <a:lnTo>
                  <a:pt x="3712998" y="6802691"/>
                </a:lnTo>
                <a:lnTo>
                  <a:pt x="3666406" y="6810769"/>
                </a:lnTo>
                <a:lnTo>
                  <a:pt x="3619622" y="6818223"/>
                </a:lnTo>
                <a:lnTo>
                  <a:pt x="3572618" y="6825056"/>
                </a:lnTo>
                <a:lnTo>
                  <a:pt x="3525412" y="6831254"/>
                </a:lnTo>
                <a:lnTo>
                  <a:pt x="3478024" y="6836816"/>
                </a:lnTo>
                <a:lnTo>
                  <a:pt x="3430433" y="6841757"/>
                </a:lnTo>
                <a:lnTo>
                  <a:pt x="3382662" y="6846036"/>
                </a:lnTo>
                <a:lnTo>
                  <a:pt x="3334699" y="6849681"/>
                </a:lnTo>
                <a:lnTo>
                  <a:pt x="3286569" y="6852666"/>
                </a:lnTo>
                <a:lnTo>
                  <a:pt x="3238259" y="6854990"/>
                </a:lnTo>
                <a:lnTo>
                  <a:pt x="3189772" y="6856666"/>
                </a:lnTo>
                <a:lnTo>
                  <a:pt x="3141129" y="6857670"/>
                </a:lnTo>
                <a:lnTo>
                  <a:pt x="3092333" y="6858000"/>
                </a:lnTo>
                <a:lnTo>
                  <a:pt x="3092333" y="5572899"/>
                </a:lnTo>
                <a:lnTo>
                  <a:pt x="0" y="5572899"/>
                </a:lnTo>
                <a:lnTo>
                  <a:pt x="0" y="4287659"/>
                </a:lnTo>
                <a:close/>
                <a:moveTo>
                  <a:pt x="10007107" y="1287183"/>
                </a:moveTo>
                <a:lnTo>
                  <a:pt x="10055915" y="1287513"/>
                </a:lnTo>
                <a:lnTo>
                  <a:pt x="10104558" y="1288516"/>
                </a:lnTo>
                <a:lnTo>
                  <a:pt x="10153034" y="1290193"/>
                </a:lnTo>
                <a:lnTo>
                  <a:pt x="10201342" y="1292517"/>
                </a:lnTo>
                <a:lnTo>
                  <a:pt x="10249485" y="1295514"/>
                </a:lnTo>
                <a:lnTo>
                  <a:pt x="10297435" y="1299146"/>
                </a:lnTo>
                <a:lnTo>
                  <a:pt x="10345206" y="1303439"/>
                </a:lnTo>
                <a:lnTo>
                  <a:pt x="10392798" y="1308366"/>
                </a:lnTo>
                <a:lnTo>
                  <a:pt x="10440198" y="1313929"/>
                </a:lnTo>
                <a:lnTo>
                  <a:pt x="10487393" y="1320139"/>
                </a:lnTo>
                <a:lnTo>
                  <a:pt x="10534395" y="1326972"/>
                </a:lnTo>
                <a:lnTo>
                  <a:pt x="10581192" y="1334427"/>
                </a:lnTo>
                <a:lnTo>
                  <a:pt x="10627771" y="1342504"/>
                </a:lnTo>
                <a:lnTo>
                  <a:pt x="10674146" y="1351191"/>
                </a:lnTo>
                <a:lnTo>
                  <a:pt x="10720304" y="1360500"/>
                </a:lnTo>
                <a:lnTo>
                  <a:pt x="10766230" y="1370406"/>
                </a:lnTo>
                <a:lnTo>
                  <a:pt x="10811926" y="1380921"/>
                </a:lnTo>
                <a:lnTo>
                  <a:pt x="10857404" y="1392034"/>
                </a:lnTo>
                <a:lnTo>
                  <a:pt x="10902638" y="1403743"/>
                </a:lnTo>
                <a:lnTo>
                  <a:pt x="10947629" y="1416050"/>
                </a:lnTo>
                <a:lnTo>
                  <a:pt x="10992377" y="1428927"/>
                </a:lnTo>
                <a:lnTo>
                  <a:pt x="11036868" y="1442389"/>
                </a:lnTo>
                <a:lnTo>
                  <a:pt x="11081116" y="1456436"/>
                </a:lnTo>
                <a:lnTo>
                  <a:pt x="11125095" y="1471041"/>
                </a:lnTo>
                <a:lnTo>
                  <a:pt x="11168818" y="1486217"/>
                </a:lnTo>
                <a:lnTo>
                  <a:pt x="11212273" y="1501965"/>
                </a:lnTo>
                <a:lnTo>
                  <a:pt x="11255457" y="1518259"/>
                </a:lnTo>
                <a:lnTo>
                  <a:pt x="11298361" y="1535112"/>
                </a:lnTo>
                <a:lnTo>
                  <a:pt x="11340982" y="1552524"/>
                </a:lnTo>
                <a:lnTo>
                  <a:pt x="11383321" y="1570469"/>
                </a:lnTo>
                <a:lnTo>
                  <a:pt x="11425365" y="1588960"/>
                </a:lnTo>
                <a:lnTo>
                  <a:pt x="11467116" y="1607985"/>
                </a:lnTo>
                <a:lnTo>
                  <a:pt x="11508571" y="1627543"/>
                </a:lnTo>
                <a:lnTo>
                  <a:pt x="11549718" y="1647621"/>
                </a:lnTo>
                <a:lnTo>
                  <a:pt x="11590572" y="1668233"/>
                </a:lnTo>
                <a:lnTo>
                  <a:pt x="11631092" y="1689366"/>
                </a:lnTo>
                <a:lnTo>
                  <a:pt x="11671305" y="1711007"/>
                </a:lnTo>
                <a:lnTo>
                  <a:pt x="11711198" y="1733156"/>
                </a:lnTo>
                <a:lnTo>
                  <a:pt x="11750770" y="1755813"/>
                </a:lnTo>
                <a:lnTo>
                  <a:pt x="11789996" y="1778965"/>
                </a:lnTo>
                <a:lnTo>
                  <a:pt x="11828902" y="1802625"/>
                </a:lnTo>
                <a:lnTo>
                  <a:pt x="11867462" y="1826768"/>
                </a:lnTo>
                <a:lnTo>
                  <a:pt x="11905677" y="1851393"/>
                </a:lnTo>
                <a:lnTo>
                  <a:pt x="11943545" y="1876513"/>
                </a:lnTo>
                <a:lnTo>
                  <a:pt x="11981054" y="1902104"/>
                </a:lnTo>
                <a:lnTo>
                  <a:pt x="12018218" y="1928177"/>
                </a:lnTo>
                <a:lnTo>
                  <a:pt x="12055010" y="1954707"/>
                </a:lnTo>
                <a:lnTo>
                  <a:pt x="12091444" y="1981708"/>
                </a:lnTo>
                <a:lnTo>
                  <a:pt x="12127507" y="2009178"/>
                </a:lnTo>
                <a:lnTo>
                  <a:pt x="12163184" y="2037092"/>
                </a:lnTo>
                <a:lnTo>
                  <a:pt x="12192000" y="2060249"/>
                </a:lnTo>
                <a:lnTo>
                  <a:pt x="12192000" y="4714710"/>
                </a:lnTo>
                <a:lnTo>
                  <a:pt x="12167975" y="4714710"/>
                </a:lnTo>
                <a:lnTo>
                  <a:pt x="12167438" y="4666285"/>
                </a:lnTo>
                <a:lnTo>
                  <a:pt x="12165811" y="4618126"/>
                </a:lnTo>
                <a:lnTo>
                  <a:pt x="12163120" y="4570247"/>
                </a:lnTo>
                <a:lnTo>
                  <a:pt x="12159367" y="4522635"/>
                </a:lnTo>
                <a:lnTo>
                  <a:pt x="12154576" y="4475327"/>
                </a:lnTo>
                <a:lnTo>
                  <a:pt x="12148746" y="4428312"/>
                </a:lnTo>
                <a:lnTo>
                  <a:pt x="12141893" y="4381627"/>
                </a:lnTo>
                <a:lnTo>
                  <a:pt x="12134040" y="4335272"/>
                </a:lnTo>
                <a:lnTo>
                  <a:pt x="12125174" y="4289247"/>
                </a:lnTo>
                <a:lnTo>
                  <a:pt x="12115323" y="4243578"/>
                </a:lnTo>
                <a:lnTo>
                  <a:pt x="12104499" y="4198264"/>
                </a:lnTo>
                <a:lnTo>
                  <a:pt x="12092713" y="4153331"/>
                </a:lnTo>
                <a:lnTo>
                  <a:pt x="12079966" y="4108780"/>
                </a:lnTo>
                <a:lnTo>
                  <a:pt x="12066284" y="4064622"/>
                </a:lnTo>
                <a:lnTo>
                  <a:pt x="12051679" y="4020870"/>
                </a:lnTo>
                <a:lnTo>
                  <a:pt x="12036140" y="3977551"/>
                </a:lnTo>
                <a:lnTo>
                  <a:pt x="12019704" y="3934650"/>
                </a:lnTo>
                <a:lnTo>
                  <a:pt x="12002371" y="3892194"/>
                </a:lnTo>
                <a:lnTo>
                  <a:pt x="11984155" y="3850195"/>
                </a:lnTo>
                <a:lnTo>
                  <a:pt x="11965054" y="3808666"/>
                </a:lnTo>
                <a:lnTo>
                  <a:pt x="11945108" y="3767607"/>
                </a:lnTo>
                <a:lnTo>
                  <a:pt x="11924303" y="3727031"/>
                </a:lnTo>
                <a:lnTo>
                  <a:pt x="11902666" y="3686962"/>
                </a:lnTo>
                <a:lnTo>
                  <a:pt x="11880196" y="3647402"/>
                </a:lnTo>
                <a:lnTo>
                  <a:pt x="11856919" y="3608362"/>
                </a:lnTo>
                <a:lnTo>
                  <a:pt x="11832835" y="3569855"/>
                </a:lnTo>
                <a:lnTo>
                  <a:pt x="11807957" y="3531895"/>
                </a:lnTo>
                <a:lnTo>
                  <a:pt x="11782297" y="3494494"/>
                </a:lnTo>
                <a:lnTo>
                  <a:pt x="11755881" y="3457651"/>
                </a:lnTo>
                <a:lnTo>
                  <a:pt x="11728697" y="3421392"/>
                </a:lnTo>
                <a:lnTo>
                  <a:pt x="11700769" y="3385731"/>
                </a:lnTo>
                <a:lnTo>
                  <a:pt x="11672112" y="3350666"/>
                </a:lnTo>
                <a:lnTo>
                  <a:pt x="11642724" y="3316224"/>
                </a:lnTo>
                <a:lnTo>
                  <a:pt x="11612632" y="3282391"/>
                </a:lnTo>
                <a:lnTo>
                  <a:pt x="11581835" y="3249206"/>
                </a:lnTo>
                <a:lnTo>
                  <a:pt x="11550347" y="3216669"/>
                </a:lnTo>
                <a:lnTo>
                  <a:pt x="11518192" y="3184779"/>
                </a:lnTo>
                <a:lnTo>
                  <a:pt x="11485370" y="3153575"/>
                </a:lnTo>
                <a:lnTo>
                  <a:pt x="11451883" y="3123044"/>
                </a:lnTo>
                <a:lnTo>
                  <a:pt x="11417768" y="3093213"/>
                </a:lnTo>
                <a:lnTo>
                  <a:pt x="11383013" y="3064078"/>
                </a:lnTo>
                <a:lnTo>
                  <a:pt x="11347643" y="3035669"/>
                </a:lnTo>
                <a:lnTo>
                  <a:pt x="11311671" y="3007982"/>
                </a:lnTo>
                <a:lnTo>
                  <a:pt x="11275096" y="2981033"/>
                </a:lnTo>
                <a:lnTo>
                  <a:pt x="11237945" y="2954832"/>
                </a:lnTo>
                <a:lnTo>
                  <a:pt x="11200218" y="2929394"/>
                </a:lnTo>
                <a:lnTo>
                  <a:pt x="11161927" y="2904744"/>
                </a:lnTo>
                <a:lnTo>
                  <a:pt x="11123084" y="2880868"/>
                </a:lnTo>
                <a:lnTo>
                  <a:pt x="11083704" y="2857779"/>
                </a:lnTo>
                <a:lnTo>
                  <a:pt x="11043799" y="2835516"/>
                </a:lnTo>
                <a:lnTo>
                  <a:pt x="11003381" y="2814053"/>
                </a:lnTo>
                <a:lnTo>
                  <a:pt x="10962451" y="2793441"/>
                </a:lnTo>
                <a:lnTo>
                  <a:pt x="10921034" y="2773654"/>
                </a:lnTo>
                <a:lnTo>
                  <a:pt x="10879143" y="2754731"/>
                </a:lnTo>
                <a:lnTo>
                  <a:pt x="10836765" y="2736672"/>
                </a:lnTo>
                <a:lnTo>
                  <a:pt x="10793952" y="2719489"/>
                </a:lnTo>
                <a:lnTo>
                  <a:pt x="10750677" y="2703196"/>
                </a:lnTo>
                <a:lnTo>
                  <a:pt x="10706968" y="2687790"/>
                </a:lnTo>
                <a:lnTo>
                  <a:pt x="10662848" y="2673300"/>
                </a:lnTo>
                <a:lnTo>
                  <a:pt x="10618305" y="2659735"/>
                </a:lnTo>
                <a:lnTo>
                  <a:pt x="10573364" y="2647111"/>
                </a:lnTo>
                <a:lnTo>
                  <a:pt x="10528041" y="2635415"/>
                </a:lnTo>
                <a:lnTo>
                  <a:pt x="10482345" y="2624683"/>
                </a:lnTo>
                <a:lnTo>
                  <a:pt x="10436265" y="2614930"/>
                </a:lnTo>
                <a:lnTo>
                  <a:pt x="10389852" y="2606141"/>
                </a:lnTo>
                <a:lnTo>
                  <a:pt x="10343080" y="2598343"/>
                </a:lnTo>
                <a:lnTo>
                  <a:pt x="10295988" y="2591562"/>
                </a:lnTo>
                <a:lnTo>
                  <a:pt x="10248575" y="2585783"/>
                </a:lnTo>
                <a:lnTo>
                  <a:pt x="10200843" y="2581033"/>
                </a:lnTo>
                <a:lnTo>
                  <a:pt x="10152829" y="2577312"/>
                </a:lnTo>
                <a:lnTo>
                  <a:pt x="10104519" y="2574645"/>
                </a:lnTo>
                <a:lnTo>
                  <a:pt x="10055941" y="2573032"/>
                </a:lnTo>
                <a:lnTo>
                  <a:pt x="10007107" y="2572499"/>
                </a:lnTo>
                <a:close/>
                <a:moveTo>
                  <a:pt x="6549733" y="0"/>
                </a:moveTo>
                <a:lnTo>
                  <a:pt x="10007107" y="0"/>
                </a:lnTo>
                <a:lnTo>
                  <a:pt x="10007107" y="1285252"/>
                </a:lnTo>
                <a:lnTo>
                  <a:pt x="7846264" y="1285252"/>
                </a:lnTo>
                <a:lnTo>
                  <a:pt x="7846264" y="3427742"/>
                </a:lnTo>
                <a:lnTo>
                  <a:pt x="6549733" y="3427742"/>
                </a:lnTo>
                <a:lnTo>
                  <a:pt x="6549733" y="1285252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3353E13-E956-458A-8973-F754B3F685E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8134" y="1968500"/>
            <a:ext cx="3265103" cy="38941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8BE5B5E-DF54-429F-A942-DEFDEFE3CD9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714020" y="1968500"/>
            <a:ext cx="6596246" cy="38941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869C24-D9D7-4C04-9E5E-DDFC07CD1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5" y="918242"/>
            <a:ext cx="10482131" cy="762000"/>
          </a:xfrm>
        </p:spPr>
        <p:txBody>
          <a:bodyPr/>
          <a:lstStyle>
            <a:lvl1pPr>
              <a:defRPr b="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FFA7D4-92BC-46B2-8EA4-94F9A6CB33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51468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rrow Copy and Wide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57E093-E8D0-40DF-9441-1866AA222DE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08000" y="2454274"/>
            <a:ext cx="3723856" cy="340836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755AB0-70A7-AEE7-A956-9585C0CFB75C}"/>
              </a:ext>
            </a:extLst>
          </p:cNvPr>
          <p:cNvSpPr/>
          <p:nvPr userDrawn="1"/>
        </p:nvSpPr>
        <p:spPr>
          <a:xfrm>
            <a:off x="4673064" y="993775"/>
            <a:ext cx="7010935" cy="5123080"/>
          </a:xfrm>
          <a:prstGeom prst="rect">
            <a:avLst/>
          </a:prstGeom>
          <a:solidFill>
            <a:schemeClr val="bg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EE690A-817D-D399-5D37-FB6EED78B3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926807"/>
            <a:ext cx="3724275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B12F61-3EF4-F549-F42B-CF4AAF69062C}"/>
              </a:ext>
            </a:extLst>
          </p:cNvPr>
          <p:cNvCxnSpPr>
            <a:cxnSpLocks/>
          </p:cNvCxnSpPr>
          <p:nvPr userDrawn="1"/>
        </p:nvCxnSpPr>
        <p:spPr>
          <a:xfrm>
            <a:off x="4673065" y="993775"/>
            <a:ext cx="702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5A38063-4E1C-A8AA-1783-10D9639BFDE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73063" y="995363"/>
            <a:ext cx="6991202" cy="485775"/>
          </a:xfrm>
          <a:prstGeom prst="rect">
            <a:avLst/>
          </a:prstGeom>
        </p:spPr>
        <p:txBody>
          <a:bodyPr lIns="108000" tIns="108000" rIns="108000" bIns="108000"/>
          <a:lstStyle>
            <a:lvl1pPr marL="0" indent="0">
              <a:lnSpc>
                <a:spcPct val="100000"/>
              </a:lnSpc>
              <a:buNone/>
              <a:defRPr sz="1600" b="1"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subtitle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35C5889-0FE3-4335-B242-1492363FCA2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164137" y="1559379"/>
            <a:ext cx="6075516" cy="430325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panose="020B0604020202020204" pitchFamily="34" charset="0"/>
              </a:defRPr>
            </a:lvl2pPr>
            <a:lvl3pPr marL="1162050" indent="-266700" defTabSz="1076325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latin typeface="Arial" panose="020B0604020202020204" pitchFamily="34" charset="0"/>
              </a:defRPr>
            </a:lvl3pPr>
            <a:lvl4pPr marL="1704975" indent="-2667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1419F-8FDE-488D-A971-02402C2804F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77484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6176A09E-81CA-4209-B870-E71FD7125E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4" y="926807"/>
            <a:ext cx="10482131" cy="762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Click to add title</a:t>
            </a:r>
            <a:endParaRPr lang="en-GB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F765916-B79D-4484-A442-41643AB9D3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135" y="2355010"/>
            <a:ext cx="10482131" cy="349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7175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B58DB4-1495-4453-8DB5-99AF4E7298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17405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Content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18C756-9E9A-D33D-3CA7-7B02F5149EC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145170 h 6858000"/>
              <a:gd name="connsiteX1" fmla="*/ 931465 w 12192000"/>
              <a:gd name="connsiteY1" fmla="*/ 2145170 h 6858000"/>
              <a:gd name="connsiteX2" fmla="*/ 931465 w 12192000"/>
              <a:gd name="connsiteY2" fmla="*/ 4287659 h 6858000"/>
              <a:gd name="connsiteX3" fmla="*/ 3092333 w 12192000"/>
              <a:gd name="connsiteY3" fmla="*/ 4287659 h 6858000"/>
              <a:gd name="connsiteX4" fmla="*/ 3092333 w 12192000"/>
              <a:gd name="connsiteY4" fmla="*/ 5572696 h 6858000"/>
              <a:gd name="connsiteX5" fmla="*/ 3141168 w 12192000"/>
              <a:gd name="connsiteY5" fmla="*/ 5572150 h 6858000"/>
              <a:gd name="connsiteX6" fmla="*/ 3189745 w 12192000"/>
              <a:gd name="connsiteY6" fmla="*/ 5570550 h 6858000"/>
              <a:gd name="connsiteX7" fmla="*/ 3238055 w 12192000"/>
              <a:gd name="connsiteY7" fmla="*/ 5567870 h 6858000"/>
              <a:gd name="connsiteX8" fmla="*/ 3286069 w 12192000"/>
              <a:gd name="connsiteY8" fmla="*/ 5564162 h 6858000"/>
              <a:gd name="connsiteX9" fmla="*/ 3333802 w 12192000"/>
              <a:gd name="connsiteY9" fmla="*/ 5559399 h 6858000"/>
              <a:gd name="connsiteX10" fmla="*/ 3381215 w 12192000"/>
              <a:gd name="connsiteY10" fmla="*/ 5553634 h 6858000"/>
              <a:gd name="connsiteX11" fmla="*/ 3428306 w 12192000"/>
              <a:gd name="connsiteY11" fmla="*/ 5546839 h 6858000"/>
              <a:gd name="connsiteX12" fmla="*/ 3475077 w 12192000"/>
              <a:gd name="connsiteY12" fmla="*/ 5539041 h 6858000"/>
              <a:gd name="connsiteX13" fmla="*/ 3521504 w 12192000"/>
              <a:gd name="connsiteY13" fmla="*/ 5530266 h 6858000"/>
              <a:gd name="connsiteX14" fmla="*/ 3567571 w 12192000"/>
              <a:gd name="connsiteY14" fmla="*/ 5520499 h 6858000"/>
              <a:gd name="connsiteX15" fmla="*/ 3613266 w 12192000"/>
              <a:gd name="connsiteY15" fmla="*/ 5509768 h 6858000"/>
              <a:gd name="connsiteX16" fmla="*/ 3658604 w 12192000"/>
              <a:gd name="connsiteY16" fmla="*/ 5498084 h 6858000"/>
              <a:gd name="connsiteX17" fmla="*/ 3703544 w 12192000"/>
              <a:gd name="connsiteY17" fmla="*/ 5485447 h 6858000"/>
              <a:gd name="connsiteX18" fmla="*/ 3748073 w 12192000"/>
              <a:gd name="connsiteY18" fmla="*/ 5471884 h 6858000"/>
              <a:gd name="connsiteX19" fmla="*/ 3792207 w 12192000"/>
              <a:gd name="connsiteY19" fmla="*/ 5457393 h 6858000"/>
              <a:gd name="connsiteX20" fmla="*/ 3835916 w 12192000"/>
              <a:gd name="connsiteY20" fmla="*/ 5442001 h 6858000"/>
              <a:gd name="connsiteX21" fmla="*/ 3879178 w 12192000"/>
              <a:gd name="connsiteY21" fmla="*/ 5425694 h 6858000"/>
              <a:gd name="connsiteX22" fmla="*/ 3922004 w 12192000"/>
              <a:gd name="connsiteY22" fmla="*/ 5408511 h 6858000"/>
              <a:gd name="connsiteX23" fmla="*/ 3964369 w 12192000"/>
              <a:gd name="connsiteY23" fmla="*/ 5390451 h 6858000"/>
              <a:gd name="connsiteX24" fmla="*/ 4006273 w 12192000"/>
              <a:gd name="connsiteY24" fmla="*/ 5371528 h 6858000"/>
              <a:gd name="connsiteX25" fmla="*/ 4047690 w 12192000"/>
              <a:gd name="connsiteY25" fmla="*/ 5351742 h 6858000"/>
              <a:gd name="connsiteX26" fmla="*/ 4088608 w 12192000"/>
              <a:gd name="connsiteY26" fmla="*/ 5331130 h 6858000"/>
              <a:gd name="connsiteX27" fmla="*/ 4129038 w 12192000"/>
              <a:gd name="connsiteY27" fmla="*/ 5309667 h 6858000"/>
              <a:gd name="connsiteX28" fmla="*/ 4168944 w 12192000"/>
              <a:gd name="connsiteY28" fmla="*/ 5287403 h 6858000"/>
              <a:gd name="connsiteX29" fmla="*/ 4208310 w 12192000"/>
              <a:gd name="connsiteY29" fmla="*/ 5264315 h 6858000"/>
              <a:gd name="connsiteX30" fmla="*/ 4247152 w 12192000"/>
              <a:gd name="connsiteY30" fmla="*/ 5240452 h 6858000"/>
              <a:gd name="connsiteX31" fmla="*/ 4285443 w 12192000"/>
              <a:gd name="connsiteY31" fmla="*/ 5215788 h 6858000"/>
              <a:gd name="connsiteX32" fmla="*/ 4323184 w 12192000"/>
              <a:gd name="connsiteY32" fmla="*/ 5190350 h 6858000"/>
              <a:gd name="connsiteX33" fmla="*/ 4360335 w 12192000"/>
              <a:gd name="connsiteY33" fmla="*/ 5164150 h 6858000"/>
              <a:gd name="connsiteX34" fmla="*/ 4396909 w 12192000"/>
              <a:gd name="connsiteY34" fmla="*/ 5137201 h 6858000"/>
              <a:gd name="connsiteX35" fmla="*/ 4432882 w 12192000"/>
              <a:gd name="connsiteY35" fmla="*/ 5109515 h 6858000"/>
              <a:gd name="connsiteX36" fmla="*/ 4468251 w 12192000"/>
              <a:gd name="connsiteY36" fmla="*/ 5081105 h 6858000"/>
              <a:gd name="connsiteX37" fmla="*/ 4503008 w 12192000"/>
              <a:gd name="connsiteY37" fmla="*/ 5051971 h 6858000"/>
              <a:gd name="connsiteX38" fmla="*/ 4537123 w 12192000"/>
              <a:gd name="connsiteY38" fmla="*/ 5022139 h 6858000"/>
              <a:gd name="connsiteX39" fmla="*/ 4570597 w 12192000"/>
              <a:gd name="connsiteY39" fmla="*/ 4991608 h 6858000"/>
              <a:gd name="connsiteX40" fmla="*/ 4603430 w 12192000"/>
              <a:gd name="connsiteY40" fmla="*/ 4960404 h 6858000"/>
              <a:gd name="connsiteX41" fmla="*/ 4635585 w 12192000"/>
              <a:gd name="connsiteY41" fmla="*/ 4928514 h 6858000"/>
              <a:gd name="connsiteX42" fmla="*/ 4667073 w 12192000"/>
              <a:gd name="connsiteY42" fmla="*/ 4895977 h 6858000"/>
              <a:gd name="connsiteX43" fmla="*/ 4697858 w 12192000"/>
              <a:gd name="connsiteY43" fmla="*/ 4862792 h 6858000"/>
              <a:gd name="connsiteX44" fmla="*/ 4727963 w 12192000"/>
              <a:gd name="connsiteY44" fmla="*/ 4828959 h 6858000"/>
              <a:gd name="connsiteX45" fmla="*/ 4757339 w 12192000"/>
              <a:gd name="connsiteY45" fmla="*/ 4794516 h 6858000"/>
              <a:gd name="connsiteX46" fmla="*/ 4786008 w 12192000"/>
              <a:gd name="connsiteY46" fmla="*/ 4759452 h 6858000"/>
              <a:gd name="connsiteX47" fmla="*/ 4813935 w 12192000"/>
              <a:gd name="connsiteY47" fmla="*/ 4723777 h 6858000"/>
              <a:gd name="connsiteX48" fmla="*/ 4841121 w 12192000"/>
              <a:gd name="connsiteY48" fmla="*/ 4687532 h 6858000"/>
              <a:gd name="connsiteX49" fmla="*/ 4867535 w 12192000"/>
              <a:gd name="connsiteY49" fmla="*/ 4650689 h 6858000"/>
              <a:gd name="connsiteX50" fmla="*/ 4893195 w 12192000"/>
              <a:gd name="connsiteY50" fmla="*/ 4613287 h 6858000"/>
              <a:gd name="connsiteX51" fmla="*/ 4918075 w 12192000"/>
              <a:gd name="connsiteY51" fmla="*/ 4575327 h 6858000"/>
              <a:gd name="connsiteX52" fmla="*/ 4942158 w 12192000"/>
              <a:gd name="connsiteY52" fmla="*/ 4536821 h 6858000"/>
              <a:gd name="connsiteX53" fmla="*/ 4965434 w 12192000"/>
              <a:gd name="connsiteY53" fmla="*/ 4497781 h 6858000"/>
              <a:gd name="connsiteX54" fmla="*/ 4987905 w 12192000"/>
              <a:gd name="connsiteY54" fmla="*/ 4458220 h 6858000"/>
              <a:gd name="connsiteX55" fmla="*/ 5009542 w 12192000"/>
              <a:gd name="connsiteY55" fmla="*/ 4418152 h 6858000"/>
              <a:gd name="connsiteX56" fmla="*/ 5030347 w 12192000"/>
              <a:gd name="connsiteY56" fmla="*/ 4377575 h 6858000"/>
              <a:gd name="connsiteX57" fmla="*/ 5050293 w 12192000"/>
              <a:gd name="connsiteY57" fmla="*/ 4336516 h 6858000"/>
              <a:gd name="connsiteX58" fmla="*/ 5069380 w 12192000"/>
              <a:gd name="connsiteY58" fmla="*/ 4294987 h 6858000"/>
              <a:gd name="connsiteX59" fmla="*/ 5087599 w 12192000"/>
              <a:gd name="connsiteY59" fmla="*/ 4252988 h 6858000"/>
              <a:gd name="connsiteX60" fmla="*/ 5104943 w 12192000"/>
              <a:gd name="connsiteY60" fmla="*/ 4210532 h 6858000"/>
              <a:gd name="connsiteX61" fmla="*/ 5121381 w 12192000"/>
              <a:gd name="connsiteY61" fmla="*/ 4167632 h 6858000"/>
              <a:gd name="connsiteX62" fmla="*/ 5136906 w 12192000"/>
              <a:gd name="connsiteY62" fmla="*/ 4124312 h 6858000"/>
              <a:gd name="connsiteX63" fmla="*/ 5151523 w 12192000"/>
              <a:gd name="connsiteY63" fmla="*/ 4080560 h 6858000"/>
              <a:gd name="connsiteX64" fmla="*/ 5165204 w 12192000"/>
              <a:gd name="connsiteY64" fmla="*/ 4036403 h 6858000"/>
              <a:gd name="connsiteX65" fmla="*/ 5177951 w 12192000"/>
              <a:gd name="connsiteY65" fmla="*/ 3991851 h 6858000"/>
              <a:gd name="connsiteX66" fmla="*/ 5189738 w 12192000"/>
              <a:gd name="connsiteY66" fmla="*/ 3946918 h 6858000"/>
              <a:gd name="connsiteX67" fmla="*/ 5200562 w 12192000"/>
              <a:gd name="connsiteY67" fmla="*/ 3901605 h 6858000"/>
              <a:gd name="connsiteX68" fmla="*/ 5210414 w 12192000"/>
              <a:gd name="connsiteY68" fmla="*/ 3855936 h 6858000"/>
              <a:gd name="connsiteX69" fmla="*/ 5219266 w 12192000"/>
              <a:gd name="connsiteY69" fmla="*/ 3809911 h 6858000"/>
              <a:gd name="connsiteX70" fmla="*/ 5227132 w 12192000"/>
              <a:gd name="connsiteY70" fmla="*/ 3763556 h 6858000"/>
              <a:gd name="connsiteX71" fmla="*/ 5233986 w 12192000"/>
              <a:gd name="connsiteY71" fmla="*/ 3716871 h 6858000"/>
              <a:gd name="connsiteX72" fmla="*/ 5239801 w 12192000"/>
              <a:gd name="connsiteY72" fmla="*/ 3669855 h 6858000"/>
              <a:gd name="connsiteX73" fmla="*/ 5244605 w 12192000"/>
              <a:gd name="connsiteY73" fmla="*/ 3622548 h 6858000"/>
              <a:gd name="connsiteX74" fmla="*/ 5248346 w 12192000"/>
              <a:gd name="connsiteY74" fmla="*/ 3574948 h 6858000"/>
              <a:gd name="connsiteX75" fmla="*/ 5251049 w 12192000"/>
              <a:gd name="connsiteY75" fmla="*/ 3527056 h 6858000"/>
              <a:gd name="connsiteX76" fmla="*/ 5252663 w 12192000"/>
              <a:gd name="connsiteY76" fmla="*/ 3478898 h 6858000"/>
              <a:gd name="connsiteX77" fmla="*/ 5253214 w 12192000"/>
              <a:gd name="connsiteY77" fmla="*/ 3430486 h 6858000"/>
              <a:gd name="connsiteX78" fmla="*/ 6549733 w 12192000"/>
              <a:gd name="connsiteY78" fmla="*/ 3430486 h 6858000"/>
              <a:gd name="connsiteX79" fmla="*/ 6549387 w 12192000"/>
              <a:gd name="connsiteY79" fmla="*/ 3478860 h 6858000"/>
              <a:gd name="connsiteX80" fmla="*/ 6548374 w 12192000"/>
              <a:gd name="connsiteY80" fmla="*/ 3527082 h 6858000"/>
              <a:gd name="connsiteX81" fmla="*/ 6546684 w 12192000"/>
              <a:gd name="connsiteY81" fmla="*/ 3575151 h 6858000"/>
              <a:gd name="connsiteX82" fmla="*/ 6544339 w 12192000"/>
              <a:gd name="connsiteY82" fmla="*/ 3623043 h 6858000"/>
              <a:gd name="connsiteX83" fmla="*/ 6541328 w 12192000"/>
              <a:gd name="connsiteY83" fmla="*/ 3670757 h 6858000"/>
              <a:gd name="connsiteX84" fmla="*/ 6537652 w 12192000"/>
              <a:gd name="connsiteY84" fmla="*/ 3718306 h 6858000"/>
              <a:gd name="connsiteX85" fmla="*/ 6533335 w 12192000"/>
              <a:gd name="connsiteY85" fmla="*/ 3765664 h 6858000"/>
              <a:gd name="connsiteX86" fmla="*/ 6528351 w 12192000"/>
              <a:gd name="connsiteY86" fmla="*/ 3812844 h 6858000"/>
              <a:gd name="connsiteX87" fmla="*/ 6522741 w 12192000"/>
              <a:gd name="connsiteY87" fmla="*/ 3859822 h 6858000"/>
              <a:gd name="connsiteX88" fmla="*/ 6516489 w 12192000"/>
              <a:gd name="connsiteY88" fmla="*/ 3906621 h 6858000"/>
              <a:gd name="connsiteX89" fmla="*/ 6509596 w 12192000"/>
              <a:gd name="connsiteY89" fmla="*/ 3953218 h 6858000"/>
              <a:gd name="connsiteX90" fmla="*/ 6502077 w 12192000"/>
              <a:gd name="connsiteY90" fmla="*/ 3999598 h 6858000"/>
              <a:gd name="connsiteX91" fmla="*/ 6493929 w 12192000"/>
              <a:gd name="connsiteY91" fmla="*/ 4045788 h 6858000"/>
              <a:gd name="connsiteX92" fmla="*/ 6485154 w 12192000"/>
              <a:gd name="connsiteY92" fmla="*/ 4091749 h 6858000"/>
              <a:gd name="connsiteX93" fmla="*/ 6475764 w 12192000"/>
              <a:gd name="connsiteY93" fmla="*/ 4137507 h 6858000"/>
              <a:gd name="connsiteX94" fmla="*/ 6465772 w 12192000"/>
              <a:gd name="connsiteY94" fmla="*/ 4183037 h 6858000"/>
              <a:gd name="connsiteX95" fmla="*/ 6455164 w 12192000"/>
              <a:gd name="connsiteY95" fmla="*/ 4228350 h 6858000"/>
              <a:gd name="connsiteX96" fmla="*/ 6443955 w 12192000"/>
              <a:gd name="connsiteY96" fmla="*/ 4273423 h 6858000"/>
              <a:gd name="connsiteX97" fmla="*/ 6432143 w 12192000"/>
              <a:gd name="connsiteY97" fmla="*/ 4318266 h 6858000"/>
              <a:gd name="connsiteX98" fmla="*/ 6419743 w 12192000"/>
              <a:gd name="connsiteY98" fmla="*/ 4362869 h 6858000"/>
              <a:gd name="connsiteX99" fmla="*/ 6406740 w 12192000"/>
              <a:gd name="connsiteY99" fmla="*/ 4407230 h 6858000"/>
              <a:gd name="connsiteX100" fmla="*/ 6393161 w 12192000"/>
              <a:gd name="connsiteY100" fmla="*/ 4451350 h 6858000"/>
              <a:gd name="connsiteX101" fmla="*/ 6379005 w 12192000"/>
              <a:gd name="connsiteY101" fmla="*/ 4495203 h 6858000"/>
              <a:gd name="connsiteX102" fmla="*/ 6364260 w 12192000"/>
              <a:gd name="connsiteY102" fmla="*/ 4538815 h 6858000"/>
              <a:gd name="connsiteX103" fmla="*/ 6348951 w 12192000"/>
              <a:gd name="connsiteY103" fmla="*/ 4582160 h 6858000"/>
              <a:gd name="connsiteX104" fmla="*/ 6333079 w 12192000"/>
              <a:gd name="connsiteY104" fmla="*/ 4625238 h 6858000"/>
              <a:gd name="connsiteX105" fmla="*/ 6316629 w 12192000"/>
              <a:gd name="connsiteY105" fmla="*/ 4668037 h 6858000"/>
              <a:gd name="connsiteX106" fmla="*/ 6299629 w 12192000"/>
              <a:gd name="connsiteY106" fmla="*/ 4710569 h 6858000"/>
              <a:gd name="connsiteX107" fmla="*/ 6282078 w 12192000"/>
              <a:gd name="connsiteY107" fmla="*/ 4752835 h 6858000"/>
              <a:gd name="connsiteX108" fmla="*/ 6263965 w 12192000"/>
              <a:gd name="connsiteY108" fmla="*/ 4794809 h 6858000"/>
              <a:gd name="connsiteX109" fmla="*/ 6245312 w 12192000"/>
              <a:gd name="connsiteY109" fmla="*/ 4836490 h 6858000"/>
              <a:gd name="connsiteX110" fmla="*/ 6226122 w 12192000"/>
              <a:gd name="connsiteY110" fmla="*/ 4877879 h 6858000"/>
              <a:gd name="connsiteX111" fmla="*/ 6206394 w 12192000"/>
              <a:gd name="connsiteY111" fmla="*/ 4918976 h 6858000"/>
              <a:gd name="connsiteX112" fmla="*/ 6186140 w 12192000"/>
              <a:gd name="connsiteY112" fmla="*/ 4959769 h 6858000"/>
              <a:gd name="connsiteX113" fmla="*/ 6165348 w 12192000"/>
              <a:gd name="connsiteY113" fmla="*/ 5000256 h 6858000"/>
              <a:gd name="connsiteX114" fmla="*/ 6144044 w 12192000"/>
              <a:gd name="connsiteY114" fmla="*/ 5040439 h 6858000"/>
              <a:gd name="connsiteX115" fmla="*/ 6122214 w 12192000"/>
              <a:gd name="connsiteY115" fmla="*/ 5080305 h 6858000"/>
              <a:gd name="connsiteX116" fmla="*/ 6099861 w 12192000"/>
              <a:gd name="connsiteY116" fmla="*/ 5119852 h 6858000"/>
              <a:gd name="connsiteX117" fmla="*/ 6077018 w 12192000"/>
              <a:gd name="connsiteY117" fmla="*/ 5159070 h 6858000"/>
              <a:gd name="connsiteX118" fmla="*/ 6053652 w 12192000"/>
              <a:gd name="connsiteY118" fmla="*/ 5197970 h 6858000"/>
              <a:gd name="connsiteX119" fmla="*/ 6029798 w 12192000"/>
              <a:gd name="connsiteY119" fmla="*/ 5236527 h 6858000"/>
              <a:gd name="connsiteX120" fmla="*/ 6005445 w 12192000"/>
              <a:gd name="connsiteY120" fmla="*/ 5274754 h 6858000"/>
              <a:gd name="connsiteX121" fmla="*/ 5980593 w 12192000"/>
              <a:gd name="connsiteY121" fmla="*/ 5312638 h 6858000"/>
              <a:gd name="connsiteX122" fmla="*/ 5955266 w 12192000"/>
              <a:gd name="connsiteY122" fmla="*/ 5350180 h 6858000"/>
              <a:gd name="connsiteX123" fmla="*/ 5929439 w 12192000"/>
              <a:gd name="connsiteY123" fmla="*/ 5387378 h 6858000"/>
              <a:gd name="connsiteX124" fmla="*/ 5903151 w 12192000"/>
              <a:gd name="connsiteY124" fmla="*/ 5424208 h 6858000"/>
              <a:gd name="connsiteX125" fmla="*/ 5876378 w 12192000"/>
              <a:gd name="connsiteY125" fmla="*/ 5460695 h 6858000"/>
              <a:gd name="connsiteX126" fmla="*/ 5849143 w 12192000"/>
              <a:gd name="connsiteY126" fmla="*/ 5496801 h 6858000"/>
              <a:gd name="connsiteX127" fmla="*/ 5821432 w 12192000"/>
              <a:gd name="connsiteY127" fmla="*/ 5532552 h 6858000"/>
              <a:gd name="connsiteX128" fmla="*/ 5793274 w 12192000"/>
              <a:gd name="connsiteY128" fmla="*/ 5567934 h 6858000"/>
              <a:gd name="connsiteX129" fmla="*/ 5764655 w 12192000"/>
              <a:gd name="connsiteY129" fmla="*/ 5602922 h 6858000"/>
              <a:gd name="connsiteX130" fmla="*/ 5735588 w 12192000"/>
              <a:gd name="connsiteY130" fmla="*/ 5637542 h 6858000"/>
              <a:gd name="connsiteX131" fmla="*/ 5706072 w 12192000"/>
              <a:gd name="connsiteY131" fmla="*/ 5671782 h 6858000"/>
              <a:gd name="connsiteX132" fmla="*/ 5676108 w 12192000"/>
              <a:gd name="connsiteY132" fmla="*/ 5705627 h 6858000"/>
              <a:gd name="connsiteX133" fmla="*/ 5645708 w 12192000"/>
              <a:gd name="connsiteY133" fmla="*/ 5739066 h 6858000"/>
              <a:gd name="connsiteX134" fmla="*/ 5614873 w 12192000"/>
              <a:gd name="connsiteY134" fmla="*/ 5772124 h 6858000"/>
              <a:gd name="connsiteX135" fmla="*/ 5583615 w 12192000"/>
              <a:gd name="connsiteY135" fmla="*/ 5804763 h 6858000"/>
              <a:gd name="connsiteX136" fmla="*/ 5551934 w 12192000"/>
              <a:gd name="connsiteY136" fmla="*/ 5837009 h 6858000"/>
              <a:gd name="connsiteX137" fmla="*/ 5519831 w 12192000"/>
              <a:gd name="connsiteY137" fmla="*/ 5868835 h 6858000"/>
              <a:gd name="connsiteX138" fmla="*/ 5487304 w 12192000"/>
              <a:gd name="connsiteY138" fmla="*/ 5900242 h 6858000"/>
              <a:gd name="connsiteX139" fmla="*/ 5454380 w 12192000"/>
              <a:gd name="connsiteY139" fmla="*/ 5931230 h 6858000"/>
              <a:gd name="connsiteX140" fmla="*/ 5421034 w 12192000"/>
              <a:gd name="connsiteY140" fmla="*/ 5961799 h 6858000"/>
              <a:gd name="connsiteX141" fmla="*/ 5387303 w 12192000"/>
              <a:gd name="connsiteY141" fmla="*/ 5991936 h 6858000"/>
              <a:gd name="connsiteX142" fmla="*/ 5353163 w 12192000"/>
              <a:gd name="connsiteY142" fmla="*/ 6021641 h 6858000"/>
              <a:gd name="connsiteX143" fmla="*/ 5318625 w 12192000"/>
              <a:gd name="connsiteY143" fmla="*/ 6050902 h 6858000"/>
              <a:gd name="connsiteX144" fmla="*/ 5283703 w 12192000"/>
              <a:gd name="connsiteY144" fmla="*/ 6079718 h 6858000"/>
              <a:gd name="connsiteX145" fmla="*/ 5248410 w 12192000"/>
              <a:gd name="connsiteY145" fmla="*/ 6108090 h 6858000"/>
              <a:gd name="connsiteX146" fmla="*/ 5212720 w 12192000"/>
              <a:gd name="connsiteY146" fmla="*/ 6136005 h 6858000"/>
              <a:gd name="connsiteX147" fmla="*/ 5176657 w 12192000"/>
              <a:gd name="connsiteY147" fmla="*/ 6163475 h 6858000"/>
              <a:gd name="connsiteX148" fmla="*/ 5140237 w 12192000"/>
              <a:gd name="connsiteY148" fmla="*/ 6190475 h 6858000"/>
              <a:gd name="connsiteX149" fmla="*/ 5103432 w 12192000"/>
              <a:gd name="connsiteY149" fmla="*/ 6217018 h 6858000"/>
              <a:gd name="connsiteX150" fmla="*/ 5066281 w 12192000"/>
              <a:gd name="connsiteY150" fmla="*/ 6243078 h 6858000"/>
              <a:gd name="connsiteX151" fmla="*/ 5028758 w 12192000"/>
              <a:gd name="connsiteY151" fmla="*/ 6268682 h 6858000"/>
              <a:gd name="connsiteX152" fmla="*/ 4990889 w 12192000"/>
              <a:gd name="connsiteY152" fmla="*/ 6293790 h 6858000"/>
              <a:gd name="connsiteX153" fmla="*/ 4952675 w 12192000"/>
              <a:gd name="connsiteY153" fmla="*/ 6318428 h 6858000"/>
              <a:gd name="connsiteX154" fmla="*/ 4914116 w 12192000"/>
              <a:gd name="connsiteY154" fmla="*/ 6342570 h 6858000"/>
              <a:gd name="connsiteX155" fmla="*/ 4875222 w 12192000"/>
              <a:gd name="connsiteY155" fmla="*/ 6366218 h 6858000"/>
              <a:gd name="connsiteX156" fmla="*/ 4835983 w 12192000"/>
              <a:gd name="connsiteY156" fmla="*/ 6389383 h 6858000"/>
              <a:gd name="connsiteX157" fmla="*/ 4796423 w 12192000"/>
              <a:gd name="connsiteY157" fmla="*/ 6412027 h 6858000"/>
              <a:gd name="connsiteX158" fmla="*/ 4756531 w 12192000"/>
              <a:gd name="connsiteY158" fmla="*/ 6434188 h 6858000"/>
              <a:gd name="connsiteX159" fmla="*/ 4716318 w 12192000"/>
              <a:gd name="connsiteY159" fmla="*/ 6455829 h 6858000"/>
              <a:gd name="connsiteX160" fmla="*/ 4675785 w 12192000"/>
              <a:gd name="connsiteY160" fmla="*/ 6476949 h 6858000"/>
              <a:gd name="connsiteX161" fmla="*/ 4634946 w 12192000"/>
              <a:gd name="connsiteY161" fmla="*/ 6497561 h 6858000"/>
              <a:gd name="connsiteX162" fmla="*/ 4593796 w 12192000"/>
              <a:gd name="connsiteY162" fmla="*/ 6517640 h 6858000"/>
              <a:gd name="connsiteX163" fmla="*/ 4552341 w 12192000"/>
              <a:gd name="connsiteY163" fmla="*/ 6537198 h 6858000"/>
              <a:gd name="connsiteX164" fmla="*/ 4510592 w 12192000"/>
              <a:gd name="connsiteY164" fmla="*/ 6556222 h 6858000"/>
              <a:gd name="connsiteX165" fmla="*/ 4468547 w 12192000"/>
              <a:gd name="connsiteY165" fmla="*/ 6574714 h 6858000"/>
              <a:gd name="connsiteX166" fmla="*/ 4426207 w 12192000"/>
              <a:gd name="connsiteY166" fmla="*/ 6592671 h 6858000"/>
              <a:gd name="connsiteX167" fmla="*/ 4383573 w 12192000"/>
              <a:gd name="connsiteY167" fmla="*/ 6610070 h 6858000"/>
              <a:gd name="connsiteX168" fmla="*/ 4340670 w 12192000"/>
              <a:gd name="connsiteY168" fmla="*/ 6626923 h 6858000"/>
              <a:gd name="connsiteX169" fmla="*/ 4297498 w 12192000"/>
              <a:gd name="connsiteY169" fmla="*/ 6643230 h 6858000"/>
              <a:gd name="connsiteX170" fmla="*/ 4254045 w 12192000"/>
              <a:gd name="connsiteY170" fmla="*/ 6658965 h 6858000"/>
              <a:gd name="connsiteX171" fmla="*/ 4210322 w 12192000"/>
              <a:gd name="connsiteY171" fmla="*/ 6674142 h 6858000"/>
              <a:gd name="connsiteX172" fmla="*/ 4166330 w 12192000"/>
              <a:gd name="connsiteY172" fmla="*/ 6688760 h 6858000"/>
              <a:gd name="connsiteX173" fmla="*/ 4122095 w 12192000"/>
              <a:gd name="connsiteY173" fmla="*/ 6702793 h 6858000"/>
              <a:gd name="connsiteX174" fmla="*/ 4077590 w 12192000"/>
              <a:gd name="connsiteY174" fmla="*/ 6716255 h 6858000"/>
              <a:gd name="connsiteX175" fmla="*/ 4032843 w 12192000"/>
              <a:gd name="connsiteY175" fmla="*/ 6729146 h 6858000"/>
              <a:gd name="connsiteX176" fmla="*/ 3987851 w 12192000"/>
              <a:gd name="connsiteY176" fmla="*/ 6741439 h 6858000"/>
              <a:gd name="connsiteX177" fmla="*/ 3942617 w 12192000"/>
              <a:gd name="connsiteY177" fmla="*/ 6753149 h 6858000"/>
              <a:gd name="connsiteX178" fmla="*/ 3897152 w 12192000"/>
              <a:gd name="connsiteY178" fmla="*/ 6764261 h 6858000"/>
              <a:gd name="connsiteX179" fmla="*/ 3851443 w 12192000"/>
              <a:gd name="connsiteY179" fmla="*/ 6774777 h 6858000"/>
              <a:gd name="connsiteX180" fmla="*/ 3805517 w 12192000"/>
              <a:gd name="connsiteY180" fmla="*/ 6784683 h 6858000"/>
              <a:gd name="connsiteX181" fmla="*/ 3759360 w 12192000"/>
              <a:gd name="connsiteY181" fmla="*/ 6793992 h 6858000"/>
              <a:gd name="connsiteX182" fmla="*/ 3712998 w 12192000"/>
              <a:gd name="connsiteY182" fmla="*/ 6802691 h 6858000"/>
              <a:gd name="connsiteX183" fmla="*/ 3666406 w 12192000"/>
              <a:gd name="connsiteY183" fmla="*/ 6810769 h 6858000"/>
              <a:gd name="connsiteX184" fmla="*/ 3619622 w 12192000"/>
              <a:gd name="connsiteY184" fmla="*/ 6818223 h 6858000"/>
              <a:gd name="connsiteX185" fmla="*/ 3572618 w 12192000"/>
              <a:gd name="connsiteY185" fmla="*/ 6825056 h 6858000"/>
              <a:gd name="connsiteX186" fmla="*/ 3525412 w 12192000"/>
              <a:gd name="connsiteY186" fmla="*/ 6831254 h 6858000"/>
              <a:gd name="connsiteX187" fmla="*/ 3478024 w 12192000"/>
              <a:gd name="connsiteY187" fmla="*/ 6836816 h 6858000"/>
              <a:gd name="connsiteX188" fmla="*/ 3430433 w 12192000"/>
              <a:gd name="connsiteY188" fmla="*/ 6841757 h 6858000"/>
              <a:gd name="connsiteX189" fmla="*/ 3382662 w 12192000"/>
              <a:gd name="connsiteY189" fmla="*/ 6846036 h 6858000"/>
              <a:gd name="connsiteX190" fmla="*/ 3334699 w 12192000"/>
              <a:gd name="connsiteY190" fmla="*/ 6849681 h 6858000"/>
              <a:gd name="connsiteX191" fmla="*/ 3286569 w 12192000"/>
              <a:gd name="connsiteY191" fmla="*/ 6852666 h 6858000"/>
              <a:gd name="connsiteX192" fmla="*/ 3238259 w 12192000"/>
              <a:gd name="connsiteY192" fmla="*/ 6854990 h 6858000"/>
              <a:gd name="connsiteX193" fmla="*/ 3189772 w 12192000"/>
              <a:gd name="connsiteY193" fmla="*/ 6856666 h 6858000"/>
              <a:gd name="connsiteX194" fmla="*/ 3141129 w 12192000"/>
              <a:gd name="connsiteY194" fmla="*/ 6857670 h 6858000"/>
              <a:gd name="connsiteX195" fmla="*/ 3092333 w 12192000"/>
              <a:gd name="connsiteY195" fmla="*/ 6858000 h 6858000"/>
              <a:gd name="connsiteX196" fmla="*/ 3092333 w 12192000"/>
              <a:gd name="connsiteY196" fmla="*/ 5572899 h 6858000"/>
              <a:gd name="connsiteX197" fmla="*/ 0 w 12192000"/>
              <a:gd name="connsiteY197" fmla="*/ 5572899 h 6858000"/>
              <a:gd name="connsiteX198" fmla="*/ 0 w 12192000"/>
              <a:gd name="connsiteY198" fmla="*/ 4287659 h 6858000"/>
              <a:gd name="connsiteX199" fmla="*/ 10007107 w 12192000"/>
              <a:gd name="connsiteY199" fmla="*/ 1287183 h 6858000"/>
              <a:gd name="connsiteX200" fmla="*/ 10055915 w 12192000"/>
              <a:gd name="connsiteY200" fmla="*/ 1287513 h 6858000"/>
              <a:gd name="connsiteX201" fmla="*/ 10104558 w 12192000"/>
              <a:gd name="connsiteY201" fmla="*/ 1288516 h 6858000"/>
              <a:gd name="connsiteX202" fmla="*/ 10153034 w 12192000"/>
              <a:gd name="connsiteY202" fmla="*/ 1290193 h 6858000"/>
              <a:gd name="connsiteX203" fmla="*/ 10201342 w 12192000"/>
              <a:gd name="connsiteY203" fmla="*/ 1292517 h 6858000"/>
              <a:gd name="connsiteX204" fmla="*/ 10249485 w 12192000"/>
              <a:gd name="connsiteY204" fmla="*/ 1295514 h 6858000"/>
              <a:gd name="connsiteX205" fmla="*/ 10297435 w 12192000"/>
              <a:gd name="connsiteY205" fmla="*/ 1299146 h 6858000"/>
              <a:gd name="connsiteX206" fmla="*/ 10345206 w 12192000"/>
              <a:gd name="connsiteY206" fmla="*/ 1303439 h 6858000"/>
              <a:gd name="connsiteX207" fmla="*/ 10392798 w 12192000"/>
              <a:gd name="connsiteY207" fmla="*/ 1308366 h 6858000"/>
              <a:gd name="connsiteX208" fmla="*/ 10440198 w 12192000"/>
              <a:gd name="connsiteY208" fmla="*/ 1313929 h 6858000"/>
              <a:gd name="connsiteX209" fmla="*/ 10487393 w 12192000"/>
              <a:gd name="connsiteY209" fmla="*/ 1320139 h 6858000"/>
              <a:gd name="connsiteX210" fmla="*/ 10534395 w 12192000"/>
              <a:gd name="connsiteY210" fmla="*/ 1326972 h 6858000"/>
              <a:gd name="connsiteX211" fmla="*/ 10581192 w 12192000"/>
              <a:gd name="connsiteY211" fmla="*/ 1334427 h 6858000"/>
              <a:gd name="connsiteX212" fmla="*/ 10627771 w 12192000"/>
              <a:gd name="connsiteY212" fmla="*/ 1342504 h 6858000"/>
              <a:gd name="connsiteX213" fmla="*/ 10674146 w 12192000"/>
              <a:gd name="connsiteY213" fmla="*/ 1351191 h 6858000"/>
              <a:gd name="connsiteX214" fmla="*/ 10720304 w 12192000"/>
              <a:gd name="connsiteY214" fmla="*/ 1360500 h 6858000"/>
              <a:gd name="connsiteX215" fmla="*/ 10766230 w 12192000"/>
              <a:gd name="connsiteY215" fmla="*/ 1370406 h 6858000"/>
              <a:gd name="connsiteX216" fmla="*/ 10811926 w 12192000"/>
              <a:gd name="connsiteY216" fmla="*/ 1380921 h 6858000"/>
              <a:gd name="connsiteX217" fmla="*/ 10857404 w 12192000"/>
              <a:gd name="connsiteY217" fmla="*/ 1392034 h 6858000"/>
              <a:gd name="connsiteX218" fmla="*/ 10902638 w 12192000"/>
              <a:gd name="connsiteY218" fmla="*/ 1403743 h 6858000"/>
              <a:gd name="connsiteX219" fmla="*/ 10947629 w 12192000"/>
              <a:gd name="connsiteY219" fmla="*/ 1416050 h 6858000"/>
              <a:gd name="connsiteX220" fmla="*/ 10992377 w 12192000"/>
              <a:gd name="connsiteY220" fmla="*/ 1428927 h 6858000"/>
              <a:gd name="connsiteX221" fmla="*/ 11036868 w 12192000"/>
              <a:gd name="connsiteY221" fmla="*/ 1442389 h 6858000"/>
              <a:gd name="connsiteX222" fmla="*/ 11081116 w 12192000"/>
              <a:gd name="connsiteY222" fmla="*/ 1456436 h 6858000"/>
              <a:gd name="connsiteX223" fmla="*/ 11125095 w 12192000"/>
              <a:gd name="connsiteY223" fmla="*/ 1471041 h 6858000"/>
              <a:gd name="connsiteX224" fmla="*/ 11168818 w 12192000"/>
              <a:gd name="connsiteY224" fmla="*/ 1486217 h 6858000"/>
              <a:gd name="connsiteX225" fmla="*/ 11212273 w 12192000"/>
              <a:gd name="connsiteY225" fmla="*/ 1501965 h 6858000"/>
              <a:gd name="connsiteX226" fmla="*/ 11255457 w 12192000"/>
              <a:gd name="connsiteY226" fmla="*/ 1518259 h 6858000"/>
              <a:gd name="connsiteX227" fmla="*/ 11298361 w 12192000"/>
              <a:gd name="connsiteY227" fmla="*/ 1535112 h 6858000"/>
              <a:gd name="connsiteX228" fmla="*/ 11340982 w 12192000"/>
              <a:gd name="connsiteY228" fmla="*/ 1552524 h 6858000"/>
              <a:gd name="connsiteX229" fmla="*/ 11383321 w 12192000"/>
              <a:gd name="connsiteY229" fmla="*/ 1570469 h 6858000"/>
              <a:gd name="connsiteX230" fmla="*/ 11425365 w 12192000"/>
              <a:gd name="connsiteY230" fmla="*/ 1588960 h 6858000"/>
              <a:gd name="connsiteX231" fmla="*/ 11467116 w 12192000"/>
              <a:gd name="connsiteY231" fmla="*/ 1607985 h 6858000"/>
              <a:gd name="connsiteX232" fmla="*/ 11508571 w 12192000"/>
              <a:gd name="connsiteY232" fmla="*/ 1627543 h 6858000"/>
              <a:gd name="connsiteX233" fmla="*/ 11549718 w 12192000"/>
              <a:gd name="connsiteY233" fmla="*/ 1647621 h 6858000"/>
              <a:gd name="connsiteX234" fmla="*/ 11590572 w 12192000"/>
              <a:gd name="connsiteY234" fmla="*/ 1668233 h 6858000"/>
              <a:gd name="connsiteX235" fmla="*/ 11631092 w 12192000"/>
              <a:gd name="connsiteY235" fmla="*/ 1689366 h 6858000"/>
              <a:gd name="connsiteX236" fmla="*/ 11671305 w 12192000"/>
              <a:gd name="connsiteY236" fmla="*/ 1711007 h 6858000"/>
              <a:gd name="connsiteX237" fmla="*/ 11711198 w 12192000"/>
              <a:gd name="connsiteY237" fmla="*/ 1733156 h 6858000"/>
              <a:gd name="connsiteX238" fmla="*/ 11750770 w 12192000"/>
              <a:gd name="connsiteY238" fmla="*/ 1755813 h 6858000"/>
              <a:gd name="connsiteX239" fmla="*/ 11789996 w 12192000"/>
              <a:gd name="connsiteY239" fmla="*/ 1778965 h 6858000"/>
              <a:gd name="connsiteX240" fmla="*/ 11828902 w 12192000"/>
              <a:gd name="connsiteY240" fmla="*/ 1802625 h 6858000"/>
              <a:gd name="connsiteX241" fmla="*/ 11867462 w 12192000"/>
              <a:gd name="connsiteY241" fmla="*/ 1826768 h 6858000"/>
              <a:gd name="connsiteX242" fmla="*/ 11905677 w 12192000"/>
              <a:gd name="connsiteY242" fmla="*/ 1851393 h 6858000"/>
              <a:gd name="connsiteX243" fmla="*/ 11943545 w 12192000"/>
              <a:gd name="connsiteY243" fmla="*/ 1876513 h 6858000"/>
              <a:gd name="connsiteX244" fmla="*/ 11981054 w 12192000"/>
              <a:gd name="connsiteY244" fmla="*/ 1902104 h 6858000"/>
              <a:gd name="connsiteX245" fmla="*/ 12018218 w 12192000"/>
              <a:gd name="connsiteY245" fmla="*/ 1928177 h 6858000"/>
              <a:gd name="connsiteX246" fmla="*/ 12055010 w 12192000"/>
              <a:gd name="connsiteY246" fmla="*/ 1954707 h 6858000"/>
              <a:gd name="connsiteX247" fmla="*/ 12091444 w 12192000"/>
              <a:gd name="connsiteY247" fmla="*/ 1981708 h 6858000"/>
              <a:gd name="connsiteX248" fmla="*/ 12127507 w 12192000"/>
              <a:gd name="connsiteY248" fmla="*/ 2009178 h 6858000"/>
              <a:gd name="connsiteX249" fmla="*/ 12163184 w 12192000"/>
              <a:gd name="connsiteY249" fmla="*/ 2037092 h 6858000"/>
              <a:gd name="connsiteX250" fmla="*/ 12192000 w 12192000"/>
              <a:gd name="connsiteY250" fmla="*/ 2060249 h 6858000"/>
              <a:gd name="connsiteX251" fmla="*/ 12192000 w 12192000"/>
              <a:gd name="connsiteY251" fmla="*/ 4714710 h 6858000"/>
              <a:gd name="connsiteX252" fmla="*/ 12167975 w 12192000"/>
              <a:gd name="connsiteY252" fmla="*/ 4714710 h 6858000"/>
              <a:gd name="connsiteX253" fmla="*/ 12167438 w 12192000"/>
              <a:gd name="connsiteY253" fmla="*/ 4666285 h 6858000"/>
              <a:gd name="connsiteX254" fmla="*/ 12165811 w 12192000"/>
              <a:gd name="connsiteY254" fmla="*/ 4618126 h 6858000"/>
              <a:gd name="connsiteX255" fmla="*/ 12163120 w 12192000"/>
              <a:gd name="connsiteY255" fmla="*/ 4570247 h 6858000"/>
              <a:gd name="connsiteX256" fmla="*/ 12159367 w 12192000"/>
              <a:gd name="connsiteY256" fmla="*/ 4522635 h 6858000"/>
              <a:gd name="connsiteX257" fmla="*/ 12154576 w 12192000"/>
              <a:gd name="connsiteY257" fmla="*/ 4475327 h 6858000"/>
              <a:gd name="connsiteX258" fmla="*/ 12148746 w 12192000"/>
              <a:gd name="connsiteY258" fmla="*/ 4428312 h 6858000"/>
              <a:gd name="connsiteX259" fmla="*/ 12141893 w 12192000"/>
              <a:gd name="connsiteY259" fmla="*/ 4381627 h 6858000"/>
              <a:gd name="connsiteX260" fmla="*/ 12134040 w 12192000"/>
              <a:gd name="connsiteY260" fmla="*/ 4335272 h 6858000"/>
              <a:gd name="connsiteX261" fmla="*/ 12125174 w 12192000"/>
              <a:gd name="connsiteY261" fmla="*/ 4289247 h 6858000"/>
              <a:gd name="connsiteX262" fmla="*/ 12115323 w 12192000"/>
              <a:gd name="connsiteY262" fmla="*/ 4243578 h 6858000"/>
              <a:gd name="connsiteX263" fmla="*/ 12104499 w 12192000"/>
              <a:gd name="connsiteY263" fmla="*/ 4198264 h 6858000"/>
              <a:gd name="connsiteX264" fmla="*/ 12092713 w 12192000"/>
              <a:gd name="connsiteY264" fmla="*/ 4153331 h 6858000"/>
              <a:gd name="connsiteX265" fmla="*/ 12079966 w 12192000"/>
              <a:gd name="connsiteY265" fmla="*/ 4108780 h 6858000"/>
              <a:gd name="connsiteX266" fmla="*/ 12066284 w 12192000"/>
              <a:gd name="connsiteY266" fmla="*/ 4064622 h 6858000"/>
              <a:gd name="connsiteX267" fmla="*/ 12051679 w 12192000"/>
              <a:gd name="connsiteY267" fmla="*/ 4020870 h 6858000"/>
              <a:gd name="connsiteX268" fmla="*/ 12036140 w 12192000"/>
              <a:gd name="connsiteY268" fmla="*/ 3977551 h 6858000"/>
              <a:gd name="connsiteX269" fmla="*/ 12019704 w 12192000"/>
              <a:gd name="connsiteY269" fmla="*/ 3934650 h 6858000"/>
              <a:gd name="connsiteX270" fmla="*/ 12002371 w 12192000"/>
              <a:gd name="connsiteY270" fmla="*/ 3892194 h 6858000"/>
              <a:gd name="connsiteX271" fmla="*/ 11984155 w 12192000"/>
              <a:gd name="connsiteY271" fmla="*/ 3850195 h 6858000"/>
              <a:gd name="connsiteX272" fmla="*/ 11965054 w 12192000"/>
              <a:gd name="connsiteY272" fmla="*/ 3808666 h 6858000"/>
              <a:gd name="connsiteX273" fmla="*/ 11945108 w 12192000"/>
              <a:gd name="connsiteY273" fmla="*/ 3767607 h 6858000"/>
              <a:gd name="connsiteX274" fmla="*/ 11924303 w 12192000"/>
              <a:gd name="connsiteY274" fmla="*/ 3727031 h 6858000"/>
              <a:gd name="connsiteX275" fmla="*/ 11902666 w 12192000"/>
              <a:gd name="connsiteY275" fmla="*/ 3686962 h 6858000"/>
              <a:gd name="connsiteX276" fmla="*/ 11880196 w 12192000"/>
              <a:gd name="connsiteY276" fmla="*/ 3647402 h 6858000"/>
              <a:gd name="connsiteX277" fmla="*/ 11856919 w 12192000"/>
              <a:gd name="connsiteY277" fmla="*/ 3608362 h 6858000"/>
              <a:gd name="connsiteX278" fmla="*/ 11832835 w 12192000"/>
              <a:gd name="connsiteY278" fmla="*/ 3569855 h 6858000"/>
              <a:gd name="connsiteX279" fmla="*/ 11807957 w 12192000"/>
              <a:gd name="connsiteY279" fmla="*/ 3531895 h 6858000"/>
              <a:gd name="connsiteX280" fmla="*/ 11782297 w 12192000"/>
              <a:gd name="connsiteY280" fmla="*/ 3494494 h 6858000"/>
              <a:gd name="connsiteX281" fmla="*/ 11755881 w 12192000"/>
              <a:gd name="connsiteY281" fmla="*/ 3457651 h 6858000"/>
              <a:gd name="connsiteX282" fmla="*/ 11728697 w 12192000"/>
              <a:gd name="connsiteY282" fmla="*/ 3421392 h 6858000"/>
              <a:gd name="connsiteX283" fmla="*/ 11700769 w 12192000"/>
              <a:gd name="connsiteY283" fmla="*/ 3385731 h 6858000"/>
              <a:gd name="connsiteX284" fmla="*/ 11672112 w 12192000"/>
              <a:gd name="connsiteY284" fmla="*/ 3350666 h 6858000"/>
              <a:gd name="connsiteX285" fmla="*/ 11642724 w 12192000"/>
              <a:gd name="connsiteY285" fmla="*/ 3316224 h 6858000"/>
              <a:gd name="connsiteX286" fmla="*/ 11612632 w 12192000"/>
              <a:gd name="connsiteY286" fmla="*/ 3282391 h 6858000"/>
              <a:gd name="connsiteX287" fmla="*/ 11581835 w 12192000"/>
              <a:gd name="connsiteY287" fmla="*/ 3249206 h 6858000"/>
              <a:gd name="connsiteX288" fmla="*/ 11550347 w 12192000"/>
              <a:gd name="connsiteY288" fmla="*/ 3216669 h 6858000"/>
              <a:gd name="connsiteX289" fmla="*/ 11518192 w 12192000"/>
              <a:gd name="connsiteY289" fmla="*/ 3184779 h 6858000"/>
              <a:gd name="connsiteX290" fmla="*/ 11485370 w 12192000"/>
              <a:gd name="connsiteY290" fmla="*/ 3153575 h 6858000"/>
              <a:gd name="connsiteX291" fmla="*/ 11451883 w 12192000"/>
              <a:gd name="connsiteY291" fmla="*/ 3123044 h 6858000"/>
              <a:gd name="connsiteX292" fmla="*/ 11417768 w 12192000"/>
              <a:gd name="connsiteY292" fmla="*/ 3093213 h 6858000"/>
              <a:gd name="connsiteX293" fmla="*/ 11383013 w 12192000"/>
              <a:gd name="connsiteY293" fmla="*/ 3064078 h 6858000"/>
              <a:gd name="connsiteX294" fmla="*/ 11347643 w 12192000"/>
              <a:gd name="connsiteY294" fmla="*/ 3035669 h 6858000"/>
              <a:gd name="connsiteX295" fmla="*/ 11311671 w 12192000"/>
              <a:gd name="connsiteY295" fmla="*/ 3007982 h 6858000"/>
              <a:gd name="connsiteX296" fmla="*/ 11275096 w 12192000"/>
              <a:gd name="connsiteY296" fmla="*/ 2981033 h 6858000"/>
              <a:gd name="connsiteX297" fmla="*/ 11237945 w 12192000"/>
              <a:gd name="connsiteY297" fmla="*/ 2954832 h 6858000"/>
              <a:gd name="connsiteX298" fmla="*/ 11200218 w 12192000"/>
              <a:gd name="connsiteY298" fmla="*/ 2929394 h 6858000"/>
              <a:gd name="connsiteX299" fmla="*/ 11161927 w 12192000"/>
              <a:gd name="connsiteY299" fmla="*/ 2904744 h 6858000"/>
              <a:gd name="connsiteX300" fmla="*/ 11123084 w 12192000"/>
              <a:gd name="connsiteY300" fmla="*/ 2880868 h 6858000"/>
              <a:gd name="connsiteX301" fmla="*/ 11083704 w 12192000"/>
              <a:gd name="connsiteY301" fmla="*/ 2857779 h 6858000"/>
              <a:gd name="connsiteX302" fmla="*/ 11043799 w 12192000"/>
              <a:gd name="connsiteY302" fmla="*/ 2835516 h 6858000"/>
              <a:gd name="connsiteX303" fmla="*/ 11003381 w 12192000"/>
              <a:gd name="connsiteY303" fmla="*/ 2814053 h 6858000"/>
              <a:gd name="connsiteX304" fmla="*/ 10962451 w 12192000"/>
              <a:gd name="connsiteY304" fmla="*/ 2793441 h 6858000"/>
              <a:gd name="connsiteX305" fmla="*/ 10921034 w 12192000"/>
              <a:gd name="connsiteY305" fmla="*/ 2773654 h 6858000"/>
              <a:gd name="connsiteX306" fmla="*/ 10879143 w 12192000"/>
              <a:gd name="connsiteY306" fmla="*/ 2754731 h 6858000"/>
              <a:gd name="connsiteX307" fmla="*/ 10836765 w 12192000"/>
              <a:gd name="connsiteY307" fmla="*/ 2736672 h 6858000"/>
              <a:gd name="connsiteX308" fmla="*/ 10793952 w 12192000"/>
              <a:gd name="connsiteY308" fmla="*/ 2719489 h 6858000"/>
              <a:gd name="connsiteX309" fmla="*/ 10750677 w 12192000"/>
              <a:gd name="connsiteY309" fmla="*/ 2703196 h 6858000"/>
              <a:gd name="connsiteX310" fmla="*/ 10706968 w 12192000"/>
              <a:gd name="connsiteY310" fmla="*/ 2687790 h 6858000"/>
              <a:gd name="connsiteX311" fmla="*/ 10662848 w 12192000"/>
              <a:gd name="connsiteY311" fmla="*/ 2673300 h 6858000"/>
              <a:gd name="connsiteX312" fmla="*/ 10618305 w 12192000"/>
              <a:gd name="connsiteY312" fmla="*/ 2659735 h 6858000"/>
              <a:gd name="connsiteX313" fmla="*/ 10573364 w 12192000"/>
              <a:gd name="connsiteY313" fmla="*/ 2647111 h 6858000"/>
              <a:gd name="connsiteX314" fmla="*/ 10528041 w 12192000"/>
              <a:gd name="connsiteY314" fmla="*/ 2635415 h 6858000"/>
              <a:gd name="connsiteX315" fmla="*/ 10482345 w 12192000"/>
              <a:gd name="connsiteY315" fmla="*/ 2624683 h 6858000"/>
              <a:gd name="connsiteX316" fmla="*/ 10436265 w 12192000"/>
              <a:gd name="connsiteY316" fmla="*/ 2614930 h 6858000"/>
              <a:gd name="connsiteX317" fmla="*/ 10389852 w 12192000"/>
              <a:gd name="connsiteY317" fmla="*/ 2606141 h 6858000"/>
              <a:gd name="connsiteX318" fmla="*/ 10343080 w 12192000"/>
              <a:gd name="connsiteY318" fmla="*/ 2598343 h 6858000"/>
              <a:gd name="connsiteX319" fmla="*/ 10295988 w 12192000"/>
              <a:gd name="connsiteY319" fmla="*/ 2591562 h 6858000"/>
              <a:gd name="connsiteX320" fmla="*/ 10248575 w 12192000"/>
              <a:gd name="connsiteY320" fmla="*/ 2585783 h 6858000"/>
              <a:gd name="connsiteX321" fmla="*/ 10200843 w 12192000"/>
              <a:gd name="connsiteY321" fmla="*/ 2581033 h 6858000"/>
              <a:gd name="connsiteX322" fmla="*/ 10152829 w 12192000"/>
              <a:gd name="connsiteY322" fmla="*/ 2577312 h 6858000"/>
              <a:gd name="connsiteX323" fmla="*/ 10104519 w 12192000"/>
              <a:gd name="connsiteY323" fmla="*/ 2574645 h 6858000"/>
              <a:gd name="connsiteX324" fmla="*/ 10055941 w 12192000"/>
              <a:gd name="connsiteY324" fmla="*/ 2573032 h 6858000"/>
              <a:gd name="connsiteX325" fmla="*/ 10007107 w 12192000"/>
              <a:gd name="connsiteY325" fmla="*/ 2572499 h 6858000"/>
              <a:gd name="connsiteX326" fmla="*/ 6549733 w 12192000"/>
              <a:gd name="connsiteY326" fmla="*/ 0 h 6858000"/>
              <a:gd name="connsiteX327" fmla="*/ 10007107 w 12192000"/>
              <a:gd name="connsiteY327" fmla="*/ 0 h 6858000"/>
              <a:gd name="connsiteX328" fmla="*/ 10007107 w 12192000"/>
              <a:gd name="connsiteY328" fmla="*/ 1285252 h 6858000"/>
              <a:gd name="connsiteX329" fmla="*/ 7846264 w 12192000"/>
              <a:gd name="connsiteY329" fmla="*/ 1285252 h 6858000"/>
              <a:gd name="connsiteX330" fmla="*/ 7846264 w 12192000"/>
              <a:gd name="connsiteY330" fmla="*/ 3427742 h 6858000"/>
              <a:gd name="connsiteX331" fmla="*/ 6549733 w 12192000"/>
              <a:gd name="connsiteY331" fmla="*/ 3427742 h 6858000"/>
              <a:gd name="connsiteX332" fmla="*/ 6549733 w 12192000"/>
              <a:gd name="connsiteY332" fmla="*/ 12852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12192000" h="6858000">
                <a:moveTo>
                  <a:pt x="0" y="2145170"/>
                </a:moveTo>
                <a:lnTo>
                  <a:pt x="931465" y="2145170"/>
                </a:lnTo>
                <a:lnTo>
                  <a:pt x="931465" y="4287659"/>
                </a:lnTo>
                <a:lnTo>
                  <a:pt x="3092333" y="4287659"/>
                </a:lnTo>
                <a:lnTo>
                  <a:pt x="3092333" y="5572696"/>
                </a:lnTo>
                <a:lnTo>
                  <a:pt x="3141168" y="5572150"/>
                </a:lnTo>
                <a:lnTo>
                  <a:pt x="3189745" y="5570550"/>
                </a:lnTo>
                <a:lnTo>
                  <a:pt x="3238055" y="5567870"/>
                </a:lnTo>
                <a:lnTo>
                  <a:pt x="3286069" y="5564162"/>
                </a:lnTo>
                <a:lnTo>
                  <a:pt x="3333802" y="5559399"/>
                </a:lnTo>
                <a:lnTo>
                  <a:pt x="3381215" y="5553634"/>
                </a:lnTo>
                <a:lnTo>
                  <a:pt x="3428306" y="5546839"/>
                </a:lnTo>
                <a:lnTo>
                  <a:pt x="3475077" y="5539041"/>
                </a:lnTo>
                <a:lnTo>
                  <a:pt x="3521504" y="5530266"/>
                </a:lnTo>
                <a:lnTo>
                  <a:pt x="3567571" y="5520499"/>
                </a:lnTo>
                <a:lnTo>
                  <a:pt x="3613266" y="5509768"/>
                </a:lnTo>
                <a:lnTo>
                  <a:pt x="3658604" y="5498084"/>
                </a:lnTo>
                <a:lnTo>
                  <a:pt x="3703544" y="5485447"/>
                </a:lnTo>
                <a:lnTo>
                  <a:pt x="3748073" y="5471884"/>
                </a:lnTo>
                <a:lnTo>
                  <a:pt x="3792207" y="5457393"/>
                </a:lnTo>
                <a:lnTo>
                  <a:pt x="3835916" y="5442001"/>
                </a:lnTo>
                <a:lnTo>
                  <a:pt x="3879178" y="5425694"/>
                </a:lnTo>
                <a:lnTo>
                  <a:pt x="3922004" y="5408511"/>
                </a:lnTo>
                <a:lnTo>
                  <a:pt x="3964369" y="5390451"/>
                </a:lnTo>
                <a:lnTo>
                  <a:pt x="4006273" y="5371528"/>
                </a:lnTo>
                <a:lnTo>
                  <a:pt x="4047690" y="5351742"/>
                </a:lnTo>
                <a:lnTo>
                  <a:pt x="4088608" y="5331130"/>
                </a:lnTo>
                <a:lnTo>
                  <a:pt x="4129038" y="5309667"/>
                </a:lnTo>
                <a:lnTo>
                  <a:pt x="4168944" y="5287403"/>
                </a:lnTo>
                <a:lnTo>
                  <a:pt x="4208310" y="5264315"/>
                </a:lnTo>
                <a:lnTo>
                  <a:pt x="4247152" y="5240452"/>
                </a:lnTo>
                <a:lnTo>
                  <a:pt x="4285443" y="5215788"/>
                </a:lnTo>
                <a:lnTo>
                  <a:pt x="4323184" y="5190350"/>
                </a:lnTo>
                <a:lnTo>
                  <a:pt x="4360335" y="5164150"/>
                </a:lnTo>
                <a:lnTo>
                  <a:pt x="4396909" y="5137201"/>
                </a:lnTo>
                <a:lnTo>
                  <a:pt x="4432882" y="5109515"/>
                </a:lnTo>
                <a:lnTo>
                  <a:pt x="4468251" y="5081105"/>
                </a:lnTo>
                <a:lnTo>
                  <a:pt x="4503008" y="5051971"/>
                </a:lnTo>
                <a:lnTo>
                  <a:pt x="4537123" y="5022139"/>
                </a:lnTo>
                <a:lnTo>
                  <a:pt x="4570597" y="4991608"/>
                </a:lnTo>
                <a:lnTo>
                  <a:pt x="4603430" y="4960404"/>
                </a:lnTo>
                <a:lnTo>
                  <a:pt x="4635585" y="4928514"/>
                </a:lnTo>
                <a:lnTo>
                  <a:pt x="4667073" y="4895977"/>
                </a:lnTo>
                <a:lnTo>
                  <a:pt x="4697858" y="4862792"/>
                </a:lnTo>
                <a:lnTo>
                  <a:pt x="4727963" y="4828959"/>
                </a:lnTo>
                <a:lnTo>
                  <a:pt x="4757339" y="4794516"/>
                </a:lnTo>
                <a:lnTo>
                  <a:pt x="4786008" y="4759452"/>
                </a:lnTo>
                <a:lnTo>
                  <a:pt x="4813935" y="4723777"/>
                </a:lnTo>
                <a:lnTo>
                  <a:pt x="4841121" y="4687532"/>
                </a:lnTo>
                <a:lnTo>
                  <a:pt x="4867535" y="4650689"/>
                </a:lnTo>
                <a:lnTo>
                  <a:pt x="4893195" y="4613287"/>
                </a:lnTo>
                <a:lnTo>
                  <a:pt x="4918075" y="4575327"/>
                </a:lnTo>
                <a:lnTo>
                  <a:pt x="4942158" y="4536821"/>
                </a:lnTo>
                <a:lnTo>
                  <a:pt x="4965434" y="4497781"/>
                </a:lnTo>
                <a:lnTo>
                  <a:pt x="4987905" y="4458220"/>
                </a:lnTo>
                <a:lnTo>
                  <a:pt x="5009542" y="4418152"/>
                </a:lnTo>
                <a:lnTo>
                  <a:pt x="5030347" y="4377575"/>
                </a:lnTo>
                <a:lnTo>
                  <a:pt x="5050293" y="4336516"/>
                </a:lnTo>
                <a:lnTo>
                  <a:pt x="5069380" y="4294987"/>
                </a:lnTo>
                <a:lnTo>
                  <a:pt x="5087599" y="4252988"/>
                </a:lnTo>
                <a:lnTo>
                  <a:pt x="5104943" y="4210532"/>
                </a:lnTo>
                <a:lnTo>
                  <a:pt x="5121381" y="4167632"/>
                </a:lnTo>
                <a:lnTo>
                  <a:pt x="5136906" y="4124312"/>
                </a:lnTo>
                <a:lnTo>
                  <a:pt x="5151523" y="4080560"/>
                </a:lnTo>
                <a:lnTo>
                  <a:pt x="5165204" y="4036403"/>
                </a:lnTo>
                <a:lnTo>
                  <a:pt x="5177951" y="3991851"/>
                </a:lnTo>
                <a:lnTo>
                  <a:pt x="5189738" y="3946918"/>
                </a:lnTo>
                <a:lnTo>
                  <a:pt x="5200562" y="3901605"/>
                </a:lnTo>
                <a:lnTo>
                  <a:pt x="5210414" y="3855936"/>
                </a:lnTo>
                <a:lnTo>
                  <a:pt x="5219266" y="3809911"/>
                </a:lnTo>
                <a:lnTo>
                  <a:pt x="5227132" y="3763556"/>
                </a:lnTo>
                <a:lnTo>
                  <a:pt x="5233986" y="3716871"/>
                </a:lnTo>
                <a:lnTo>
                  <a:pt x="5239801" y="3669855"/>
                </a:lnTo>
                <a:lnTo>
                  <a:pt x="5244605" y="3622548"/>
                </a:lnTo>
                <a:lnTo>
                  <a:pt x="5248346" y="3574948"/>
                </a:lnTo>
                <a:lnTo>
                  <a:pt x="5251049" y="3527056"/>
                </a:lnTo>
                <a:lnTo>
                  <a:pt x="5252663" y="3478898"/>
                </a:lnTo>
                <a:lnTo>
                  <a:pt x="5253214" y="3430486"/>
                </a:lnTo>
                <a:lnTo>
                  <a:pt x="6549733" y="3430486"/>
                </a:lnTo>
                <a:lnTo>
                  <a:pt x="6549387" y="3478860"/>
                </a:lnTo>
                <a:lnTo>
                  <a:pt x="6548374" y="3527082"/>
                </a:lnTo>
                <a:lnTo>
                  <a:pt x="6546684" y="3575151"/>
                </a:lnTo>
                <a:lnTo>
                  <a:pt x="6544339" y="3623043"/>
                </a:lnTo>
                <a:lnTo>
                  <a:pt x="6541328" y="3670757"/>
                </a:lnTo>
                <a:lnTo>
                  <a:pt x="6537652" y="3718306"/>
                </a:lnTo>
                <a:lnTo>
                  <a:pt x="6533335" y="3765664"/>
                </a:lnTo>
                <a:lnTo>
                  <a:pt x="6528351" y="3812844"/>
                </a:lnTo>
                <a:lnTo>
                  <a:pt x="6522741" y="3859822"/>
                </a:lnTo>
                <a:lnTo>
                  <a:pt x="6516489" y="3906621"/>
                </a:lnTo>
                <a:lnTo>
                  <a:pt x="6509596" y="3953218"/>
                </a:lnTo>
                <a:lnTo>
                  <a:pt x="6502077" y="3999598"/>
                </a:lnTo>
                <a:lnTo>
                  <a:pt x="6493929" y="4045788"/>
                </a:lnTo>
                <a:lnTo>
                  <a:pt x="6485154" y="4091749"/>
                </a:lnTo>
                <a:lnTo>
                  <a:pt x="6475764" y="4137507"/>
                </a:lnTo>
                <a:lnTo>
                  <a:pt x="6465772" y="4183037"/>
                </a:lnTo>
                <a:lnTo>
                  <a:pt x="6455164" y="4228350"/>
                </a:lnTo>
                <a:lnTo>
                  <a:pt x="6443955" y="4273423"/>
                </a:lnTo>
                <a:lnTo>
                  <a:pt x="6432143" y="4318266"/>
                </a:lnTo>
                <a:lnTo>
                  <a:pt x="6419743" y="4362869"/>
                </a:lnTo>
                <a:lnTo>
                  <a:pt x="6406740" y="4407230"/>
                </a:lnTo>
                <a:lnTo>
                  <a:pt x="6393161" y="4451350"/>
                </a:lnTo>
                <a:lnTo>
                  <a:pt x="6379005" y="4495203"/>
                </a:lnTo>
                <a:lnTo>
                  <a:pt x="6364260" y="4538815"/>
                </a:lnTo>
                <a:lnTo>
                  <a:pt x="6348951" y="4582160"/>
                </a:lnTo>
                <a:lnTo>
                  <a:pt x="6333079" y="4625238"/>
                </a:lnTo>
                <a:lnTo>
                  <a:pt x="6316629" y="4668037"/>
                </a:lnTo>
                <a:lnTo>
                  <a:pt x="6299629" y="4710569"/>
                </a:lnTo>
                <a:lnTo>
                  <a:pt x="6282078" y="4752835"/>
                </a:lnTo>
                <a:lnTo>
                  <a:pt x="6263965" y="4794809"/>
                </a:lnTo>
                <a:lnTo>
                  <a:pt x="6245312" y="4836490"/>
                </a:lnTo>
                <a:lnTo>
                  <a:pt x="6226122" y="4877879"/>
                </a:lnTo>
                <a:lnTo>
                  <a:pt x="6206394" y="4918976"/>
                </a:lnTo>
                <a:lnTo>
                  <a:pt x="6186140" y="4959769"/>
                </a:lnTo>
                <a:lnTo>
                  <a:pt x="6165348" y="5000256"/>
                </a:lnTo>
                <a:lnTo>
                  <a:pt x="6144044" y="5040439"/>
                </a:lnTo>
                <a:lnTo>
                  <a:pt x="6122214" y="5080305"/>
                </a:lnTo>
                <a:lnTo>
                  <a:pt x="6099861" y="5119852"/>
                </a:lnTo>
                <a:lnTo>
                  <a:pt x="6077018" y="5159070"/>
                </a:lnTo>
                <a:lnTo>
                  <a:pt x="6053652" y="5197970"/>
                </a:lnTo>
                <a:lnTo>
                  <a:pt x="6029798" y="5236527"/>
                </a:lnTo>
                <a:lnTo>
                  <a:pt x="6005445" y="5274754"/>
                </a:lnTo>
                <a:lnTo>
                  <a:pt x="5980593" y="5312638"/>
                </a:lnTo>
                <a:lnTo>
                  <a:pt x="5955266" y="5350180"/>
                </a:lnTo>
                <a:lnTo>
                  <a:pt x="5929439" y="5387378"/>
                </a:lnTo>
                <a:lnTo>
                  <a:pt x="5903151" y="5424208"/>
                </a:lnTo>
                <a:lnTo>
                  <a:pt x="5876378" y="5460695"/>
                </a:lnTo>
                <a:lnTo>
                  <a:pt x="5849143" y="5496801"/>
                </a:lnTo>
                <a:lnTo>
                  <a:pt x="5821432" y="5532552"/>
                </a:lnTo>
                <a:lnTo>
                  <a:pt x="5793274" y="5567934"/>
                </a:lnTo>
                <a:lnTo>
                  <a:pt x="5764655" y="5602922"/>
                </a:lnTo>
                <a:lnTo>
                  <a:pt x="5735588" y="5637542"/>
                </a:lnTo>
                <a:lnTo>
                  <a:pt x="5706072" y="5671782"/>
                </a:lnTo>
                <a:lnTo>
                  <a:pt x="5676108" y="5705627"/>
                </a:lnTo>
                <a:lnTo>
                  <a:pt x="5645708" y="5739066"/>
                </a:lnTo>
                <a:lnTo>
                  <a:pt x="5614873" y="5772124"/>
                </a:lnTo>
                <a:lnTo>
                  <a:pt x="5583615" y="5804763"/>
                </a:lnTo>
                <a:lnTo>
                  <a:pt x="5551934" y="5837009"/>
                </a:lnTo>
                <a:lnTo>
                  <a:pt x="5519831" y="5868835"/>
                </a:lnTo>
                <a:lnTo>
                  <a:pt x="5487304" y="5900242"/>
                </a:lnTo>
                <a:lnTo>
                  <a:pt x="5454380" y="5931230"/>
                </a:lnTo>
                <a:lnTo>
                  <a:pt x="5421034" y="5961799"/>
                </a:lnTo>
                <a:lnTo>
                  <a:pt x="5387303" y="5991936"/>
                </a:lnTo>
                <a:lnTo>
                  <a:pt x="5353163" y="6021641"/>
                </a:lnTo>
                <a:lnTo>
                  <a:pt x="5318625" y="6050902"/>
                </a:lnTo>
                <a:lnTo>
                  <a:pt x="5283703" y="6079718"/>
                </a:lnTo>
                <a:lnTo>
                  <a:pt x="5248410" y="6108090"/>
                </a:lnTo>
                <a:lnTo>
                  <a:pt x="5212720" y="6136005"/>
                </a:lnTo>
                <a:lnTo>
                  <a:pt x="5176657" y="6163475"/>
                </a:lnTo>
                <a:lnTo>
                  <a:pt x="5140237" y="6190475"/>
                </a:lnTo>
                <a:lnTo>
                  <a:pt x="5103432" y="6217018"/>
                </a:lnTo>
                <a:lnTo>
                  <a:pt x="5066281" y="6243078"/>
                </a:lnTo>
                <a:lnTo>
                  <a:pt x="5028758" y="6268682"/>
                </a:lnTo>
                <a:lnTo>
                  <a:pt x="4990889" y="6293790"/>
                </a:lnTo>
                <a:lnTo>
                  <a:pt x="4952675" y="6318428"/>
                </a:lnTo>
                <a:lnTo>
                  <a:pt x="4914116" y="6342570"/>
                </a:lnTo>
                <a:lnTo>
                  <a:pt x="4875222" y="6366218"/>
                </a:lnTo>
                <a:lnTo>
                  <a:pt x="4835983" y="6389383"/>
                </a:lnTo>
                <a:lnTo>
                  <a:pt x="4796423" y="6412027"/>
                </a:lnTo>
                <a:lnTo>
                  <a:pt x="4756531" y="6434188"/>
                </a:lnTo>
                <a:lnTo>
                  <a:pt x="4716318" y="6455829"/>
                </a:lnTo>
                <a:lnTo>
                  <a:pt x="4675785" y="6476949"/>
                </a:lnTo>
                <a:lnTo>
                  <a:pt x="4634946" y="6497561"/>
                </a:lnTo>
                <a:lnTo>
                  <a:pt x="4593796" y="6517640"/>
                </a:lnTo>
                <a:lnTo>
                  <a:pt x="4552341" y="6537198"/>
                </a:lnTo>
                <a:lnTo>
                  <a:pt x="4510592" y="6556222"/>
                </a:lnTo>
                <a:lnTo>
                  <a:pt x="4468547" y="6574714"/>
                </a:lnTo>
                <a:lnTo>
                  <a:pt x="4426207" y="6592671"/>
                </a:lnTo>
                <a:lnTo>
                  <a:pt x="4383573" y="6610070"/>
                </a:lnTo>
                <a:lnTo>
                  <a:pt x="4340670" y="6626923"/>
                </a:lnTo>
                <a:lnTo>
                  <a:pt x="4297498" y="6643230"/>
                </a:lnTo>
                <a:lnTo>
                  <a:pt x="4254045" y="6658965"/>
                </a:lnTo>
                <a:lnTo>
                  <a:pt x="4210322" y="6674142"/>
                </a:lnTo>
                <a:lnTo>
                  <a:pt x="4166330" y="6688760"/>
                </a:lnTo>
                <a:lnTo>
                  <a:pt x="4122095" y="6702793"/>
                </a:lnTo>
                <a:lnTo>
                  <a:pt x="4077590" y="6716255"/>
                </a:lnTo>
                <a:lnTo>
                  <a:pt x="4032843" y="6729146"/>
                </a:lnTo>
                <a:lnTo>
                  <a:pt x="3987851" y="6741439"/>
                </a:lnTo>
                <a:lnTo>
                  <a:pt x="3942617" y="6753149"/>
                </a:lnTo>
                <a:lnTo>
                  <a:pt x="3897152" y="6764261"/>
                </a:lnTo>
                <a:lnTo>
                  <a:pt x="3851443" y="6774777"/>
                </a:lnTo>
                <a:lnTo>
                  <a:pt x="3805517" y="6784683"/>
                </a:lnTo>
                <a:lnTo>
                  <a:pt x="3759360" y="6793992"/>
                </a:lnTo>
                <a:lnTo>
                  <a:pt x="3712998" y="6802691"/>
                </a:lnTo>
                <a:lnTo>
                  <a:pt x="3666406" y="6810769"/>
                </a:lnTo>
                <a:lnTo>
                  <a:pt x="3619622" y="6818223"/>
                </a:lnTo>
                <a:lnTo>
                  <a:pt x="3572618" y="6825056"/>
                </a:lnTo>
                <a:lnTo>
                  <a:pt x="3525412" y="6831254"/>
                </a:lnTo>
                <a:lnTo>
                  <a:pt x="3478024" y="6836816"/>
                </a:lnTo>
                <a:lnTo>
                  <a:pt x="3430433" y="6841757"/>
                </a:lnTo>
                <a:lnTo>
                  <a:pt x="3382662" y="6846036"/>
                </a:lnTo>
                <a:lnTo>
                  <a:pt x="3334699" y="6849681"/>
                </a:lnTo>
                <a:lnTo>
                  <a:pt x="3286569" y="6852666"/>
                </a:lnTo>
                <a:lnTo>
                  <a:pt x="3238259" y="6854990"/>
                </a:lnTo>
                <a:lnTo>
                  <a:pt x="3189772" y="6856666"/>
                </a:lnTo>
                <a:lnTo>
                  <a:pt x="3141129" y="6857670"/>
                </a:lnTo>
                <a:lnTo>
                  <a:pt x="3092333" y="6858000"/>
                </a:lnTo>
                <a:lnTo>
                  <a:pt x="3092333" y="5572899"/>
                </a:lnTo>
                <a:lnTo>
                  <a:pt x="0" y="5572899"/>
                </a:lnTo>
                <a:lnTo>
                  <a:pt x="0" y="4287659"/>
                </a:lnTo>
                <a:close/>
                <a:moveTo>
                  <a:pt x="10007107" y="1287183"/>
                </a:moveTo>
                <a:lnTo>
                  <a:pt x="10055915" y="1287513"/>
                </a:lnTo>
                <a:lnTo>
                  <a:pt x="10104558" y="1288516"/>
                </a:lnTo>
                <a:lnTo>
                  <a:pt x="10153034" y="1290193"/>
                </a:lnTo>
                <a:lnTo>
                  <a:pt x="10201342" y="1292517"/>
                </a:lnTo>
                <a:lnTo>
                  <a:pt x="10249485" y="1295514"/>
                </a:lnTo>
                <a:lnTo>
                  <a:pt x="10297435" y="1299146"/>
                </a:lnTo>
                <a:lnTo>
                  <a:pt x="10345206" y="1303439"/>
                </a:lnTo>
                <a:lnTo>
                  <a:pt x="10392798" y="1308366"/>
                </a:lnTo>
                <a:lnTo>
                  <a:pt x="10440198" y="1313929"/>
                </a:lnTo>
                <a:lnTo>
                  <a:pt x="10487393" y="1320139"/>
                </a:lnTo>
                <a:lnTo>
                  <a:pt x="10534395" y="1326972"/>
                </a:lnTo>
                <a:lnTo>
                  <a:pt x="10581192" y="1334427"/>
                </a:lnTo>
                <a:lnTo>
                  <a:pt x="10627771" y="1342504"/>
                </a:lnTo>
                <a:lnTo>
                  <a:pt x="10674146" y="1351191"/>
                </a:lnTo>
                <a:lnTo>
                  <a:pt x="10720304" y="1360500"/>
                </a:lnTo>
                <a:lnTo>
                  <a:pt x="10766230" y="1370406"/>
                </a:lnTo>
                <a:lnTo>
                  <a:pt x="10811926" y="1380921"/>
                </a:lnTo>
                <a:lnTo>
                  <a:pt x="10857404" y="1392034"/>
                </a:lnTo>
                <a:lnTo>
                  <a:pt x="10902638" y="1403743"/>
                </a:lnTo>
                <a:lnTo>
                  <a:pt x="10947629" y="1416050"/>
                </a:lnTo>
                <a:lnTo>
                  <a:pt x="10992377" y="1428927"/>
                </a:lnTo>
                <a:lnTo>
                  <a:pt x="11036868" y="1442389"/>
                </a:lnTo>
                <a:lnTo>
                  <a:pt x="11081116" y="1456436"/>
                </a:lnTo>
                <a:lnTo>
                  <a:pt x="11125095" y="1471041"/>
                </a:lnTo>
                <a:lnTo>
                  <a:pt x="11168818" y="1486217"/>
                </a:lnTo>
                <a:lnTo>
                  <a:pt x="11212273" y="1501965"/>
                </a:lnTo>
                <a:lnTo>
                  <a:pt x="11255457" y="1518259"/>
                </a:lnTo>
                <a:lnTo>
                  <a:pt x="11298361" y="1535112"/>
                </a:lnTo>
                <a:lnTo>
                  <a:pt x="11340982" y="1552524"/>
                </a:lnTo>
                <a:lnTo>
                  <a:pt x="11383321" y="1570469"/>
                </a:lnTo>
                <a:lnTo>
                  <a:pt x="11425365" y="1588960"/>
                </a:lnTo>
                <a:lnTo>
                  <a:pt x="11467116" y="1607985"/>
                </a:lnTo>
                <a:lnTo>
                  <a:pt x="11508571" y="1627543"/>
                </a:lnTo>
                <a:lnTo>
                  <a:pt x="11549718" y="1647621"/>
                </a:lnTo>
                <a:lnTo>
                  <a:pt x="11590572" y="1668233"/>
                </a:lnTo>
                <a:lnTo>
                  <a:pt x="11631092" y="1689366"/>
                </a:lnTo>
                <a:lnTo>
                  <a:pt x="11671305" y="1711007"/>
                </a:lnTo>
                <a:lnTo>
                  <a:pt x="11711198" y="1733156"/>
                </a:lnTo>
                <a:lnTo>
                  <a:pt x="11750770" y="1755813"/>
                </a:lnTo>
                <a:lnTo>
                  <a:pt x="11789996" y="1778965"/>
                </a:lnTo>
                <a:lnTo>
                  <a:pt x="11828902" y="1802625"/>
                </a:lnTo>
                <a:lnTo>
                  <a:pt x="11867462" y="1826768"/>
                </a:lnTo>
                <a:lnTo>
                  <a:pt x="11905677" y="1851393"/>
                </a:lnTo>
                <a:lnTo>
                  <a:pt x="11943545" y="1876513"/>
                </a:lnTo>
                <a:lnTo>
                  <a:pt x="11981054" y="1902104"/>
                </a:lnTo>
                <a:lnTo>
                  <a:pt x="12018218" y="1928177"/>
                </a:lnTo>
                <a:lnTo>
                  <a:pt x="12055010" y="1954707"/>
                </a:lnTo>
                <a:lnTo>
                  <a:pt x="12091444" y="1981708"/>
                </a:lnTo>
                <a:lnTo>
                  <a:pt x="12127507" y="2009178"/>
                </a:lnTo>
                <a:lnTo>
                  <a:pt x="12163184" y="2037092"/>
                </a:lnTo>
                <a:lnTo>
                  <a:pt x="12192000" y="2060249"/>
                </a:lnTo>
                <a:lnTo>
                  <a:pt x="12192000" y="4714710"/>
                </a:lnTo>
                <a:lnTo>
                  <a:pt x="12167975" y="4714710"/>
                </a:lnTo>
                <a:lnTo>
                  <a:pt x="12167438" y="4666285"/>
                </a:lnTo>
                <a:lnTo>
                  <a:pt x="12165811" y="4618126"/>
                </a:lnTo>
                <a:lnTo>
                  <a:pt x="12163120" y="4570247"/>
                </a:lnTo>
                <a:lnTo>
                  <a:pt x="12159367" y="4522635"/>
                </a:lnTo>
                <a:lnTo>
                  <a:pt x="12154576" y="4475327"/>
                </a:lnTo>
                <a:lnTo>
                  <a:pt x="12148746" y="4428312"/>
                </a:lnTo>
                <a:lnTo>
                  <a:pt x="12141893" y="4381627"/>
                </a:lnTo>
                <a:lnTo>
                  <a:pt x="12134040" y="4335272"/>
                </a:lnTo>
                <a:lnTo>
                  <a:pt x="12125174" y="4289247"/>
                </a:lnTo>
                <a:lnTo>
                  <a:pt x="12115323" y="4243578"/>
                </a:lnTo>
                <a:lnTo>
                  <a:pt x="12104499" y="4198264"/>
                </a:lnTo>
                <a:lnTo>
                  <a:pt x="12092713" y="4153331"/>
                </a:lnTo>
                <a:lnTo>
                  <a:pt x="12079966" y="4108780"/>
                </a:lnTo>
                <a:lnTo>
                  <a:pt x="12066284" y="4064622"/>
                </a:lnTo>
                <a:lnTo>
                  <a:pt x="12051679" y="4020870"/>
                </a:lnTo>
                <a:lnTo>
                  <a:pt x="12036140" y="3977551"/>
                </a:lnTo>
                <a:lnTo>
                  <a:pt x="12019704" y="3934650"/>
                </a:lnTo>
                <a:lnTo>
                  <a:pt x="12002371" y="3892194"/>
                </a:lnTo>
                <a:lnTo>
                  <a:pt x="11984155" y="3850195"/>
                </a:lnTo>
                <a:lnTo>
                  <a:pt x="11965054" y="3808666"/>
                </a:lnTo>
                <a:lnTo>
                  <a:pt x="11945108" y="3767607"/>
                </a:lnTo>
                <a:lnTo>
                  <a:pt x="11924303" y="3727031"/>
                </a:lnTo>
                <a:lnTo>
                  <a:pt x="11902666" y="3686962"/>
                </a:lnTo>
                <a:lnTo>
                  <a:pt x="11880196" y="3647402"/>
                </a:lnTo>
                <a:lnTo>
                  <a:pt x="11856919" y="3608362"/>
                </a:lnTo>
                <a:lnTo>
                  <a:pt x="11832835" y="3569855"/>
                </a:lnTo>
                <a:lnTo>
                  <a:pt x="11807957" y="3531895"/>
                </a:lnTo>
                <a:lnTo>
                  <a:pt x="11782297" y="3494494"/>
                </a:lnTo>
                <a:lnTo>
                  <a:pt x="11755881" y="3457651"/>
                </a:lnTo>
                <a:lnTo>
                  <a:pt x="11728697" y="3421392"/>
                </a:lnTo>
                <a:lnTo>
                  <a:pt x="11700769" y="3385731"/>
                </a:lnTo>
                <a:lnTo>
                  <a:pt x="11672112" y="3350666"/>
                </a:lnTo>
                <a:lnTo>
                  <a:pt x="11642724" y="3316224"/>
                </a:lnTo>
                <a:lnTo>
                  <a:pt x="11612632" y="3282391"/>
                </a:lnTo>
                <a:lnTo>
                  <a:pt x="11581835" y="3249206"/>
                </a:lnTo>
                <a:lnTo>
                  <a:pt x="11550347" y="3216669"/>
                </a:lnTo>
                <a:lnTo>
                  <a:pt x="11518192" y="3184779"/>
                </a:lnTo>
                <a:lnTo>
                  <a:pt x="11485370" y="3153575"/>
                </a:lnTo>
                <a:lnTo>
                  <a:pt x="11451883" y="3123044"/>
                </a:lnTo>
                <a:lnTo>
                  <a:pt x="11417768" y="3093213"/>
                </a:lnTo>
                <a:lnTo>
                  <a:pt x="11383013" y="3064078"/>
                </a:lnTo>
                <a:lnTo>
                  <a:pt x="11347643" y="3035669"/>
                </a:lnTo>
                <a:lnTo>
                  <a:pt x="11311671" y="3007982"/>
                </a:lnTo>
                <a:lnTo>
                  <a:pt x="11275096" y="2981033"/>
                </a:lnTo>
                <a:lnTo>
                  <a:pt x="11237945" y="2954832"/>
                </a:lnTo>
                <a:lnTo>
                  <a:pt x="11200218" y="2929394"/>
                </a:lnTo>
                <a:lnTo>
                  <a:pt x="11161927" y="2904744"/>
                </a:lnTo>
                <a:lnTo>
                  <a:pt x="11123084" y="2880868"/>
                </a:lnTo>
                <a:lnTo>
                  <a:pt x="11083704" y="2857779"/>
                </a:lnTo>
                <a:lnTo>
                  <a:pt x="11043799" y="2835516"/>
                </a:lnTo>
                <a:lnTo>
                  <a:pt x="11003381" y="2814053"/>
                </a:lnTo>
                <a:lnTo>
                  <a:pt x="10962451" y="2793441"/>
                </a:lnTo>
                <a:lnTo>
                  <a:pt x="10921034" y="2773654"/>
                </a:lnTo>
                <a:lnTo>
                  <a:pt x="10879143" y="2754731"/>
                </a:lnTo>
                <a:lnTo>
                  <a:pt x="10836765" y="2736672"/>
                </a:lnTo>
                <a:lnTo>
                  <a:pt x="10793952" y="2719489"/>
                </a:lnTo>
                <a:lnTo>
                  <a:pt x="10750677" y="2703196"/>
                </a:lnTo>
                <a:lnTo>
                  <a:pt x="10706968" y="2687790"/>
                </a:lnTo>
                <a:lnTo>
                  <a:pt x="10662848" y="2673300"/>
                </a:lnTo>
                <a:lnTo>
                  <a:pt x="10618305" y="2659735"/>
                </a:lnTo>
                <a:lnTo>
                  <a:pt x="10573364" y="2647111"/>
                </a:lnTo>
                <a:lnTo>
                  <a:pt x="10528041" y="2635415"/>
                </a:lnTo>
                <a:lnTo>
                  <a:pt x="10482345" y="2624683"/>
                </a:lnTo>
                <a:lnTo>
                  <a:pt x="10436265" y="2614930"/>
                </a:lnTo>
                <a:lnTo>
                  <a:pt x="10389852" y="2606141"/>
                </a:lnTo>
                <a:lnTo>
                  <a:pt x="10343080" y="2598343"/>
                </a:lnTo>
                <a:lnTo>
                  <a:pt x="10295988" y="2591562"/>
                </a:lnTo>
                <a:lnTo>
                  <a:pt x="10248575" y="2585783"/>
                </a:lnTo>
                <a:lnTo>
                  <a:pt x="10200843" y="2581033"/>
                </a:lnTo>
                <a:lnTo>
                  <a:pt x="10152829" y="2577312"/>
                </a:lnTo>
                <a:lnTo>
                  <a:pt x="10104519" y="2574645"/>
                </a:lnTo>
                <a:lnTo>
                  <a:pt x="10055941" y="2573032"/>
                </a:lnTo>
                <a:lnTo>
                  <a:pt x="10007107" y="2572499"/>
                </a:lnTo>
                <a:close/>
                <a:moveTo>
                  <a:pt x="6549733" y="0"/>
                </a:moveTo>
                <a:lnTo>
                  <a:pt x="10007107" y="0"/>
                </a:lnTo>
                <a:lnTo>
                  <a:pt x="10007107" y="1285252"/>
                </a:lnTo>
                <a:lnTo>
                  <a:pt x="7846264" y="1285252"/>
                </a:lnTo>
                <a:lnTo>
                  <a:pt x="7846264" y="3427742"/>
                </a:lnTo>
                <a:lnTo>
                  <a:pt x="6549733" y="3427742"/>
                </a:lnTo>
                <a:lnTo>
                  <a:pt x="6549733" y="1285252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19A0586-1C4D-4668-85F0-4DA0BC8C3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134" y="926807"/>
            <a:ext cx="10482131" cy="762000"/>
          </a:xfrm>
        </p:spPr>
        <p:txBody>
          <a:bodyPr/>
          <a:lstStyle>
            <a:lvl1pPr>
              <a:defRPr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br>
              <a:rPr lang="en-US"/>
            </a:br>
            <a:r>
              <a:rPr lang="en-US"/>
              <a:t>Click to add title</a:t>
            </a:r>
            <a:endParaRPr lang="en-GB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9E62C6-56B3-428A-80DE-3574BB5D8F5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8135" y="2355010"/>
            <a:ext cx="10482131" cy="34990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5225" indent="-266700" defTabSz="10763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7175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2650" indent="-2667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7FC7BD-8E50-4834-9CEB-F4D535E015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902151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850FF7-F23E-A81D-2E5A-978338B498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359726 w 6096000"/>
              <a:gd name="connsiteY0" fmla="*/ 5278897 h 6858000"/>
              <a:gd name="connsiteX1" fmla="*/ 4994975 w 6096000"/>
              <a:gd name="connsiteY1" fmla="*/ 5643648 h 6858000"/>
              <a:gd name="connsiteX2" fmla="*/ 4994975 w 6096000"/>
              <a:gd name="connsiteY2" fmla="*/ 5862464 h 6858000"/>
              <a:gd name="connsiteX3" fmla="*/ 4994800 w 6096000"/>
              <a:gd name="connsiteY3" fmla="*/ 5862639 h 6858000"/>
              <a:gd name="connsiteX4" fmla="*/ 5578542 w 6096000"/>
              <a:gd name="connsiteY4" fmla="*/ 5278897 h 6858000"/>
              <a:gd name="connsiteX5" fmla="*/ 499464 w 6096000"/>
              <a:gd name="connsiteY5" fmla="*/ 5278897 h 6858000"/>
              <a:gd name="connsiteX6" fmla="*/ 499464 w 6096000"/>
              <a:gd name="connsiteY6" fmla="*/ 5862639 h 6858000"/>
              <a:gd name="connsiteX7" fmla="*/ 1083206 w 6096000"/>
              <a:gd name="connsiteY7" fmla="*/ 5862639 h 6858000"/>
              <a:gd name="connsiteX8" fmla="*/ 1083206 w 6096000"/>
              <a:gd name="connsiteY8" fmla="*/ 5643648 h 6858000"/>
              <a:gd name="connsiteX9" fmla="*/ 718280 w 6096000"/>
              <a:gd name="connsiteY9" fmla="*/ 5643648 h 6858000"/>
              <a:gd name="connsiteX10" fmla="*/ 718280 w 6096000"/>
              <a:gd name="connsiteY10" fmla="*/ 5278897 h 6858000"/>
              <a:gd name="connsiteX11" fmla="*/ 499464 w 6096000"/>
              <a:gd name="connsiteY11" fmla="*/ 507999 h 6858000"/>
              <a:gd name="connsiteX12" fmla="*/ 499464 w 6096000"/>
              <a:gd name="connsiteY12" fmla="*/ 1091741 h 6858000"/>
              <a:gd name="connsiteX13" fmla="*/ 718280 w 6096000"/>
              <a:gd name="connsiteY13" fmla="*/ 1091741 h 6858000"/>
              <a:gd name="connsiteX14" fmla="*/ 718280 w 6096000"/>
              <a:gd name="connsiteY14" fmla="*/ 726815 h 6858000"/>
              <a:gd name="connsiteX15" fmla="*/ 1083206 w 6096000"/>
              <a:gd name="connsiteY15" fmla="*/ 726815 h 6858000"/>
              <a:gd name="connsiteX16" fmla="*/ 1083206 w 6096000"/>
              <a:gd name="connsiteY16" fmla="*/ 507999 h 6858000"/>
              <a:gd name="connsiteX17" fmla="*/ 4994974 w 6096000"/>
              <a:gd name="connsiteY17" fmla="*/ 507999 h 6858000"/>
              <a:gd name="connsiteX18" fmla="*/ 4994974 w 6096000"/>
              <a:gd name="connsiteY18" fmla="*/ 726815 h 6858000"/>
              <a:gd name="connsiteX19" fmla="*/ 5359725 w 6096000"/>
              <a:gd name="connsiteY19" fmla="*/ 1091566 h 6858000"/>
              <a:gd name="connsiteX20" fmla="*/ 5578541 w 6096000"/>
              <a:gd name="connsiteY20" fmla="*/ 1091566 h 6858000"/>
              <a:gd name="connsiteX21" fmla="*/ 4994974 w 6096000"/>
              <a:gd name="connsiteY21" fmla="*/ 507999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5359726" y="5278897"/>
                </a:moveTo>
                <a:cubicBezTo>
                  <a:pt x="5359726" y="5480061"/>
                  <a:pt x="5196139" y="5643648"/>
                  <a:pt x="4994975" y="5643648"/>
                </a:cubicBezTo>
                <a:lnTo>
                  <a:pt x="4994975" y="5862464"/>
                </a:lnTo>
                <a:lnTo>
                  <a:pt x="4994800" y="5862639"/>
                </a:lnTo>
                <a:cubicBezTo>
                  <a:pt x="5316732" y="5862639"/>
                  <a:pt x="5578542" y="5600654"/>
                  <a:pt x="5578542" y="5278897"/>
                </a:cubicBezTo>
                <a:close/>
                <a:moveTo>
                  <a:pt x="499464" y="5278897"/>
                </a:moveTo>
                <a:lnTo>
                  <a:pt x="499464" y="5862639"/>
                </a:lnTo>
                <a:lnTo>
                  <a:pt x="1083206" y="5862639"/>
                </a:lnTo>
                <a:lnTo>
                  <a:pt x="1083206" y="5643648"/>
                </a:lnTo>
                <a:lnTo>
                  <a:pt x="718280" y="5643648"/>
                </a:lnTo>
                <a:lnTo>
                  <a:pt x="718280" y="5278897"/>
                </a:lnTo>
                <a:close/>
                <a:moveTo>
                  <a:pt x="499464" y="507999"/>
                </a:moveTo>
                <a:lnTo>
                  <a:pt x="499464" y="1091741"/>
                </a:lnTo>
                <a:lnTo>
                  <a:pt x="718280" y="1091741"/>
                </a:lnTo>
                <a:lnTo>
                  <a:pt x="718280" y="726815"/>
                </a:lnTo>
                <a:lnTo>
                  <a:pt x="1083206" y="726815"/>
                </a:lnTo>
                <a:lnTo>
                  <a:pt x="1083206" y="507999"/>
                </a:lnTo>
                <a:close/>
                <a:moveTo>
                  <a:pt x="4994974" y="507999"/>
                </a:moveTo>
                <a:lnTo>
                  <a:pt x="4994974" y="726815"/>
                </a:lnTo>
                <a:cubicBezTo>
                  <a:pt x="5196138" y="726815"/>
                  <a:pt x="5359725" y="890402"/>
                  <a:pt x="5359725" y="1091566"/>
                </a:cubicBezTo>
                <a:lnTo>
                  <a:pt x="5578541" y="1091566"/>
                </a:lnTo>
                <a:cubicBezTo>
                  <a:pt x="5578716" y="769809"/>
                  <a:pt x="5316906" y="507999"/>
                  <a:pt x="4994974" y="507999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926807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7999" y="2454274"/>
            <a:ext cx="5171503" cy="3408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269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850FF7-F23E-A81D-2E5A-978338B4989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5359726 w 6096000"/>
              <a:gd name="connsiteY0" fmla="*/ 5278897 h 6858000"/>
              <a:gd name="connsiteX1" fmla="*/ 4994975 w 6096000"/>
              <a:gd name="connsiteY1" fmla="*/ 5643648 h 6858000"/>
              <a:gd name="connsiteX2" fmla="*/ 4994975 w 6096000"/>
              <a:gd name="connsiteY2" fmla="*/ 5862464 h 6858000"/>
              <a:gd name="connsiteX3" fmla="*/ 4994800 w 6096000"/>
              <a:gd name="connsiteY3" fmla="*/ 5862639 h 6858000"/>
              <a:gd name="connsiteX4" fmla="*/ 5578542 w 6096000"/>
              <a:gd name="connsiteY4" fmla="*/ 5278897 h 6858000"/>
              <a:gd name="connsiteX5" fmla="*/ 499464 w 6096000"/>
              <a:gd name="connsiteY5" fmla="*/ 5278897 h 6858000"/>
              <a:gd name="connsiteX6" fmla="*/ 499464 w 6096000"/>
              <a:gd name="connsiteY6" fmla="*/ 5862639 h 6858000"/>
              <a:gd name="connsiteX7" fmla="*/ 1083206 w 6096000"/>
              <a:gd name="connsiteY7" fmla="*/ 5862639 h 6858000"/>
              <a:gd name="connsiteX8" fmla="*/ 1083206 w 6096000"/>
              <a:gd name="connsiteY8" fmla="*/ 5643648 h 6858000"/>
              <a:gd name="connsiteX9" fmla="*/ 718280 w 6096000"/>
              <a:gd name="connsiteY9" fmla="*/ 5643648 h 6858000"/>
              <a:gd name="connsiteX10" fmla="*/ 718280 w 6096000"/>
              <a:gd name="connsiteY10" fmla="*/ 5278897 h 6858000"/>
              <a:gd name="connsiteX11" fmla="*/ 499464 w 6096000"/>
              <a:gd name="connsiteY11" fmla="*/ 507999 h 6858000"/>
              <a:gd name="connsiteX12" fmla="*/ 499464 w 6096000"/>
              <a:gd name="connsiteY12" fmla="*/ 1091741 h 6858000"/>
              <a:gd name="connsiteX13" fmla="*/ 718280 w 6096000"/>
              <a:gd name="connsiteY13" fmla="*/ 1091741 h 6858000"/>
              <a:gd name="connsiteX14" fmla="*/ 718280 w 6096000"/>
              <a:gd name="connsiteY14" fmla="*/ 726815 h 6858000"/>
              <a:gd name="connsiteX15" fmla="*/ 1083206 w 6096000"/>
              <a:gd name="connsiteY15" fmla="*/ 726815 h 6858000"/>
              <a:gd name="connsiteX16" fmla="*/ 1083206 w 6096000"/>
              <a:gd name="connsiteY16" fmla="*/ 507999 h 6858000"/>
              <a:gd name="connsiteX17" fmla="*/ 4994974 w 6096000"/>
              <a:gd name="connsiteY17" fmla="*/ 507999 h 6858000"/>
              <a:gd name="connsiteX18" fmla="*/ 4994974 w 6096000"/>
              <a:gd name="connsiteY18" fmla="*/ 726815 h 6858000"/>
              <a:gd name="connsiteX19" fmla="*/ 5359725 w 6096000"/>
              <a:gd name="connsiteY19" fmla="*/ 1091566 h 6858000"/>
              <a:gd name="connsiteX20" fmla="*/ 5578541 w 6096000"/>
              <a:gd name="connsiteY20" fmla="*/ 1091566 h 6858000"/>
              <a:gd name="connsiteX21" fmla="*/ 4994974 w 6096000"/>
              <a:gd name="connsiteY21" fmla="*/ 507999 h 6858000"/>
              <a:gd name="connsiteX22" fmla="*/ 0 w 6096000"/>
              <a:gd name="connsiteY22" fmla="*/ 0 h 6858000"/>
              <a:gd name="connsiteX23" fmla="*/ 6096000 w 6096000"/>
              <a:gd name="connsiteY23" fmla="*/ 0 h 6858000"/>
              <a:gd name="connsiteX24" fmla="*/ 6096000 w 6096000"/>
              <a:gd name="connsiteY24" fmla="*/ 6858000 h 6858000"/>
              <a:gd name="connsiteX25" fmla="*/ 0 w 6096000"/>
              <a:gd name="connsiteY2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858000">
                <a:moveTo>
                  <a:pt x="5359726" y="5278897"/>
                </a:moveTo>
                <a:cubicBezTo>
                  <a:pt x="5359726" y="5480061"/>
                  <a:pt x="5196139" y="5643648"/>
                  <a:pt x="4994975" y="5643648"/>
                </a:cubicBezTo>
                <a:lnTo>
                  <a:pt x="4994975" y="5862464"/>
                </a:lnTo>
                <a:lnTo>
                  <a:pt x="4994800" y="5862639"/>
                </a:lnTo>
                <a:cubicBezTo>
                  <a:pt x="5316732" y="5862639"/>
                  <a:pt x="5578542" y="5600654"/>
                  <a:pt x="5578542" y="5278897"/>
                </a:cubicBezTo>
                <a:close/>
                <a:moveTo>
                  <a:pt x="499464" y="5278897"/>
                </a:moveTo>
                <a:lnTo>
                  <a:pt x="499464" y="5862639"/>
                </a:lnTo>
                <a:lnTo>
                  <a:pt x="1083206" y="5862639"/>
                </a:lnTo>
                <a:lnTo>
                  <a:pt x="1083206" y="5643648"/>
                </a:lnTo>
                <a:lnTo>
                  <a:pt x="718280" y="5643648"/>
                </a:lnTo>
                <a:lnTo>
                  <a:pt x="718280" y="5278897"/>
                </a:lnTo>
                <a:close/>
                <a:moveTo>
                  <a:pt x="499464" y="507999"/>
                </a:moveTo>
                <a:lnTo>
                  <a:pt x="499464" y="1091741"/>
                </a:lnTo>
                <a:lnTo>
                  <a:pt x="718280" y="1091741"/>
                </a:lnTo>
                <a:lnTo>
                  <a:pt x="718280" y="726815"/>
                </a:lnTo>
                <a:lnTo>
                  <a:pt x="1083206" y="726815"/>
                </a:lnTo>
                <a:lnTo>
                  <a:pt x="1083206" y="507999"/>
                </a:lnTo>
                <a:close/>
                <a:moveTo>
                  <a:pt x="4994974" y="507999"/>
                </a:moveTo>
                <a:lnTo>
                  <a:pt x="4994974" y="726815"/>
                </a:lnTo>
                <a:cubicBezTo>
                  <a:pt x="5196138" y="726815"/>
                  <a:pt x="5359725" y="890402"/>
                  <a:pt x="5359725" y="1091566"/>
                </a:cubicBezTo>
                <a:lnTo>
                  <a:pt x="5578541" y="1091566"/>
                </a:lnTo>
                <a:cubicBezTo>
                  <a:pt x="5578716" y="769809"/>
                  <a:pt x="5316906" y="507999"/>
                  <a:pt x="4994974" y="507999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5567" y="926807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E3AE019-F759-E038-5149-F6267D597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6D346-7ED4-DF99-0350-1E3AC16B54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A9151D9-8270-4C79-952D-6799318D84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05566" y="2371966"/>
            <a:ext cx="5171503" cy="3408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68974-7F48-43F1-A68E-220C7837C0C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679677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Imag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32A779-9792-F87E-651E-62B386EF18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4102" y="1090666"/>
            <a:ext cx="4416158" cy="467443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926807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FD36A1-F03F-0974-D25F-5B2AB35D81F9}"/>
              </a:ext>
            </a:extLst>
          </p:cNvPr>
          <p:cNvGrpSpPr/>
          <p:nvPr userDrawn="1"/>
        </p:nvGrpSpPr>
        <p:grpSpPr>
          <a:xfrm>
            <a:off x="6100360" y="507099"/>
            <a:ext cx="5583640" cy="5843086"/>
            <a:chOff x="6595464" y="507999"/>
            <a:chExt cx="5583640" cy="584308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FBA5F5-82D5-630E-03F4-4015315A6F6F}"/>
                </a:ext>
              </a:extLst>
            </p:cNvPr>
            <p:cNvSpPr/>
            <p:nvPr/>
          </p:nvSpPr>
          <p:spPr>
            <a:xfrm>
              <a:off x="11595363" y="5766000"/>
              <a:ext cx="583741" cy="583741"/>
            </a:xfrm>
            <a:custGeom>
              <a:avLst/>
              <a:gdLst>
                <a:gd name="connsiteX0" fmla="*/ 175 w 583741"/>
                <a:gd name="connsiteY0" fmla="*/ 583567 h 583741"/>
                <a:gd name="connsiteX1" fmla="*/ 175 w 583741"/>
                <a:gd name="connsiteY1" fmla="*/ 364751 h 583741"/>
                <a:gd name="connsiteX2" fmla="*/ 364926 w 583741"/>
                <a:gd name="connsiteY2" fmla="*/ 0 h 583741"/>
                <a:gd name="connsiteX3" fmla="*/ 583742 w 583741"/>
                <a:gd name="connsiteY3" fmla="*/ 0 h 583741"/>
                <a:gd name="connsiteX4" fmla="*/ 0 w 583741"/>
                <a:gd name="connsiteY4" fmla="*/ 583742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741" h="583741">
                  <a:moveTo>
                    <a:pt x="175" y="583567"/>
                  </a:moveTo>
                  <a:lnTo>
                    <a:pt x="175" y="364751"/>
                  </a:lnTo>
                  <a:cubicBezTo>
                    <a:pt x="201339" y="364751"/>
                    <a:pt x="364926" y="201164"/>
                    <a:pt x="364926" y="0"/>
                  </a:cubicBezTo>
                  <a:lnTo>
                    <a:pt x="583742" y="0"/>
                  </a:lnTo>
                  <a:cubicBezTo>
                    <a:pt x="583742" y="321757"/>
                    <a:pt x="321932" y="583742"/>
                    <a:pt x="0" y="583742"/>
                  </a:cubicBez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9AEDF1-0550-30AD-8CC6-7E17F39AAFD2}"/>
                </a:ext>
              </a:extLst>
            </p:cNvPr>
            <p:cNvSpPr/>
            <p:nvPr/>
          </p:nvSpPr>
          <p:spPr>
            <a:xfrm>
              <a:off x="11595537" y="507999"/>
              <a:ext cx="583567" cy="583567"/>
            </a:xfrm>
            <a:custGeom>
              <a:avLst/>
              <a:gdLst>
                <a:gd name="connsiteX0" fmla="*/ 0 w 583567"/>
                <a:gd name="connsiteY0" fmla="*/ 0 h 583567"/>
                <a:gd name="connsiteX1" fmla="*/ 0 w 583567"/>
                <a:gd name="connsiteY1" fmla="*/ 218816 h 583567"/>
                <a:gd name="connsiteX2" fmla="*/ 364751 w 583567"/>
                <a:gd name="connsiteY2" fmla="*/ 583567 h 583567"/>
                <a:gd name="connsiteX3" fmla="*/ 583567 w 583567"/>
                <a:gd name="connsiteY3" fmla="*/ 583567 h 583567"/>
                <a:gd name="connsiteX4" fmla="*/ 0 w 583567"/>
                <a:gd name="connsiteY4" fmla="*/ 0 h 58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567" h="583567">
                  <a:moveTo>
                    <a:pt x="0" y="0"/>
                  </a:moveTo>
                  <a:lnTo>
                    <a:pt x="0" y="218816"/>
                  </a:lnTo>
                  <a:cubicBezTo>
                    <a:pt x="201164" y="218816"/>
                    <a:pt x="364751" y="382403"/>
                    <a:pt x="364751" y="583567"/>
                  </a:cubicBezTo>
                  <a:lnTo>
                    <a:pt x="583567" y="583567"/>
                  </a:lnTo>
                  <a:cubicBezTo>
                    <a:pt x="583742" y="261810"/>
                    <a:pt x="321932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8AF0AB-20AD-2C47-7ED1-00320D7A3A87}"/>
                </a:ext>
              </a:extLst>
            </p:cNvPr>
            <p:cNvSpPr/>
            <p:nvPr/>
          </p:nvSpPr>
          <p:spPr>
            <a:xfrm>
              <a:off x="6595464" y="5767344"/>
              <a:ext cx="583741" cy="583741"/>
            </a:xfrm>
            <a:custGeom>
              <a:avLst/>
              <a:gdLst>
                <a:gd name="connsiteX0" fmla="*/ 583742 w 583741"/>
                <a:gd name="connsiteY0" fmla="*/ 364751 h 583741"/>
                <a:gd name="connsiteX1" fmla="*/ 218816 w 583741"/>
                <a:gd name="connsiteY1" fmla="*/ 364751 h 583741"/>
                <a:gd name="connsiteX2" fmla="*/ 218816 w 583741"/>
                <a:gd name="connsiteY2" fmla="*/ 0 h 583741"/>
                <a:gd name="connsiteX3" fmla="*/ 0 w 583741"/>
                <a:gd name="connsiteY3" fmla="*/ 0 h 583741"/>
                <a:gd name="connsiteX4" fmla="*/ 0 w 583741"/>
                <a:gd name="connsiteY4" fmla="*/ 583742 h 583741"/>
                <a:gd name="connsiteX5" fmla="*/ 583742 w 583741"/>
                <a:gd name="connsiteY5" fmla="*/ 583742 h 583741"/>
                <a:gd name="connsiteX6" fmla="*/ 583742 w 583741"/>
                <a:gd name="connsiteY6" fmla="*/ 364751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741" h="583741">
                  <a:moveTo>
                    <a:pt x="583742" y="364751"/>
                  </a:moveTo>
                  <a:lnTo>
                    <a:pt x="218816" y="364751"/>
                  </a:lnTo>
                  <a:lnTo>
                    <a:pt x="218816" y="0"/>
                  </a:lnTo>
                  <a:lnTo>
                    <a:pt x="0" y="0"/>
                  </a:lnTo>
                  <a:lnTo>
                    <a:pt x="0" y="583742"/>
                  </a:lnTo>
                  <a:lnTo>
                    <a:pt x="583742" y="583742"/>
                  </a:lnTo>
                  <a:lnTo>
                    <a:pt x="583742" y="364751"/>
                  </a:ln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255A0A-600E-5E48-212F-A2060D8F9023}"/>
                </a:ext>
              </a:extLst>
            </p:cNvPr>
            <p:cNvSpPr/>
            <p:nvPr/>
          </p:nvSpPr>
          <p:spPr>
            <a:xfrm>
              <a:off x="6595464" y="507999"/>
              <a:ext cx="583741" cy="583741"/>
            </a:xfrm>
            <a:custGeom>
              <a:avLst/>
              <a:gdLst>
                <a:gd name="connsiteX0" fmla="*/ 218816 w 583741"/>
                <a:gd name="connsiteY0" fmla="*/ 218816 h 583741"/>
                <a:gd name="connsiteX1" fmla="*/ 583742 w 583741"/>
                <a:gd name="connsiteY1" fmla="*/ 218816 h 583741"/>
                <a:gd name="connsiteX2" fmla="*/ 583742 w 583741"/>
                <a:gd name="connsiteY2" fmla="*/ 0 h 583741"/>
                <a:gd name="connsiteX3" fmla="*/ 0 w 583741"/>
                <a:gd name="connsiteY3" fmla="*/ 0 h 583741"/>
                <a:gd name="connsiteX4" fmla="*/ 0 w 583741"/>
                <a:gd name="connsiteY4" fmla="*/ 583742 h 583741"/>
                <a:gd name="connsiteX5" fmla="*/ 218816 w 583741"/>
                <a:gd name="connsiteY5" fmla="*/ 583742 h 583741"/>
                <a:gd name="connsiteX6" fmla="*/ 218816 w 583741"/>
                <a:gd name="connsiteY6" fmla="*/ 218816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741" h="583741">
                  <a:moveTo>
                    <a:pt x="218816" y="218816"/>
                  </a:moveTo>
                  <a:lnTo>
                    <a:pt x="583742" y="218816"/>
                  </a:lnTo>
                  <a:lnTo>
                    <a:pt x="583742" y="0"/>
                  </a:lnTo>
                  <a:lnTo>
                    <a:pt x="0" y="0"/>
                  </a:lnTo>
                  <a:lnTo>
                    <a:pt x="0" y="583742"/>
                  </a:lnTo>
                  <a:lnTo>
                    <a:pt x="218816" y="583742"/>
                  </a:lnTo>
                  <a:lnTo>
                    <a:pt x="218816" y="218816"/>
                  </a:ln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CED437-B325-48CF-8864-7C1EE8BC6F8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08000" y="2462445"/>
            <a:ext cx="5171503" cy="3408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D6325-442A-4EF7-9BC5-6216994E5C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482537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2 Imag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32A779-9792-F87E-651E-62B386EF18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84102" y="1090666"/>
            <a:ext cx="3705451" cy="247030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926807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FD36A1-F03F-0974-D25F-5B2AB35D81F9}"/>
              </a:ext>
            </a:extLst>
          </p:cNvPr>
          <p:cNvGrpSpPr/>
          <p:nvPr userDrawn="1"/>
        </p:nvGrpSpPr>
        <p:grpSpPr>
          <a:xfrm>
            <a:off x="6100360" y="507099"/>
            <a:ext cx="5583640" cy="5843086"/>
            <a:chOff x="6595464" y="507999"/>
            <a:chExt cx="5583640" cy="584308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7FBA5F5-82D5-630E-03F4-4015315A6F6F}"/>
                </a:ext>
              </a:extLst>
            </p:cNvPr>
            <p:cNvSpPr/>
            <p:nvPr/>
          </p:nvSpPr>
          <p:spPr>
            <a:xfrm>
              <a:off x="11595363" y="5766000"/>
              <a:ext cx="583741" cy="583741"/>
            </a:xfrm>
            <a:custGeom>
              <a:avLst/>
              <a:gdLst>
                <a:gd name="connsiteX0" fmla="*/ 175 w 583741"/>
                <a:gd name="connsiteY0" fmla="*/ 583567 h 583741"/>
                <a:gd name="connsiteX1" fmla="*/ 175 w 583741"/>
                <a:gd name="connsiteY1" fmla="*/ 364751 h 583741"/>
                <a:gd name="connsiteX2" fmla="*/ 364926 w 583741"/>
                <a:gd name="connsiteY2" fmla="*/ 0 h 583741"/>
                <a:gd name="connsiteX3" fmla="*/ 583742 w 583741"/>
                <a:gd name="connsiteY3" fmla="*/ 0 h 583741"/>
                <a:gd name="connsiteX4" fmla="*/ 0 w 583741"/>
                <a:gd name="connsiteY4" fmla="*/ 583742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741" h="583741">
                  <a:moveTo>
                    <a:pt x="175" y="583567"/>
                  </a:moveTo>
                  <a:lnTo>
                    <a:pt x="175" y="364751"/>
                  </a:lnTo>
                  <a:cubicBezTo>
                    <a:pt x="201339" y="364751"/>
                    <a:pt x="364926" y="201164"/>
                    <a:pt x="364926" y="0"/>
                  </a:cubicBezTo>
                  <a:lnTo>
                    <a:pt x="583742" y="0"/>
                  </a:lnTo>
                  <a:cubicBezTo>
                    <a:pt x="583742" y="321757"/>
                    <a:pt x="321932" y="583742"/>
                    <a:pt x="0" y="583742"/>
                  </a:cubicBez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69AEDF1-0550-30AD-8CC6-7E17F39AAFD2}"/>
                </a:ext>
              </a:extLst>
            </p:cNvPr>
            <p:cNvSpPr/>
            <p:nvPr/>
          </p:nvSpPr>
          <p:spPr>
            <a:xfrm>
              <a:off x="11595537" y="507999"/>
              <a:ext cx="583567" cy="583567"/>
            </a:xfrm>
            <a:custGeom>
              <a:avLst/>
              <a:gdLst>
                <a:gd name="connsiteX0" fmla="*/ 0 w 583567"/>
                <a:gd name="connsiteY0" fmla="*/ 0 h 583567"/>
                <a:gd name="connsiteX1" fmla="*/ 0 w 583567"/>
                <a:gd name="connsiteY1" fmla="*/ 218816 h 583567"/>
                <a:gd name="connsiteX2" fmla="*/ 364751 w 583567"/>
                <a:gd name="connsiteY2" fmla="*/ 583567 h 583567"/>
                <a:gd name="connsiteX3" fmla="*/ 583567 w 583567"/>
                <a:gd name="connsiteY3" fmla="*/ 583567 h 583567"/>
                <a:gd name="connsiteX4" fmla="*/ 0 w 583567"/>
                <a:gd name="connsiteY4" fmla="*/ 0 h 58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567" h="583567">
                  <a:moveTo>
                    <a:pt x="0" y="0"/>
                  </a:moveTo>
                  <a:lnTo>
                    <a:pt x="0" y="218816"/>
                  </a:lnTo>
                  <a:cubicBezTo>
                    <a:pt x="201164" y="218816"/>
                    <a:pt x="364751" y="382403"/>
                    <a:pt x="364751" y="583567"/>
                  </a:cubicBezTo>
                  <a:lnTo>
                    <a:pt x="583567" y="583567"/>
                  </a:lnTo>
                  <a:cubicBezTo>
                    <a:pt x="583742" y="261810"/>
                    <a:pt x="321932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8AF0AB-20AD-2C47-7ED1-00320D7A3A87}"/>
                </a:ext>
              </a:extLst>
            </p:cNvPr>
            <p:cNvSpPr/>
            <p:nvPr/>
          </p:nvSpPr>
          <p:spPr>
            <a:xfrm>
              <a:off x="6595464" y="5767344"/>
              <a:ext cx="583741" cy="583741"/>
            </a:xfrm>
            <a:custGeom>
              <a:avLst/>
              <a:gdLst>
                <a:gd name="connsiteX0" fmla="*/ 583742 w 583741"/>
                <a:gd name="connsiteY0" fmla="*/ 364751 h 583741"/>
                <a:gd name="connsiteX1" fmla="*/ 218816 w 583741"/>
                <a:gd name="connsiteY1" fmla="*/ 364751 h 583741"/>
                <a:gd name="connsiteX2" fmla="*/ 218816 w 583741"/>
                <a:gd name="connsiteY2" fmla="*/ 0 h 583741"/>
                <a:gd name="connsiteX3" fmla="*/ 0 w 583741"/>
                <a:gd name="connsiteY3" fmla="*/ 0 h 583741"/>
                <a:gd name="connsiteX4" fmla="*/ 0 w 583741"/>
                <a:gd name="connsiteY4" fmla="*/ 583742 h 583741"/>
                <a:gd name="connsiteX5" fmla="*/ 583742 w 583741"/>
                <a:gd name="connsiteY5" fmla="*/ 583742 h 583741"/>
                <a:gd name="connsiteX6" fmla="*/ 583742 w 583741"/>
                <a:gd name="connsiteY6" fmla="*/ 364751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741" h="583741">
                  <a:moveTo>
                    <a:pt x="583742" y="364751"/>
                  </a:moveTo>
                  <a:lnTo>
                    <a:pt x="218816" y="364751"/>
                  </a:lnTo>
                  <a:lnTo>
                    <a:pt x="218816" y="0"/>
                  </a:lnTo>
                  <a:lnTo>
                    <a:pt x="0" y="0"/>
                  </a:lnTo>
                  <a:lnTo>
                    <a:pt x="0" y="583742"/>
                  </a:lnTo>
                  <a:lnTo>
                    <a:pt x="583742" y="583742"/>
                  </a:lnTo>
                  <a:lnTo>
                    <a:pt x="583742" y="364751"/>
                  </a:ln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0255A0A-600E-5E48-212F-A2060D8F9023}"/>
                </a:ext>
              </a:extLst>
            </p:cNvPr>
            <p:cNvSpPr/>
            <p:nvPr/>
          </p:nvSpPr>
          <p:spPr>
            <a:xfrm>
              <a:off x="6595464" y="507999"/>
              <a:ext cx="583741" cy="583741"/>
            </a:xfrm>
            <a:custGeom>
              <a:avLst/>
              <a:gdLst>
                <a:gd name="connsiteX0" fmla="*/ 218816 w 583741"/>
                <a:gd name="connsiteY0" fmla="*/ 218816 h 583741"/>
                <a:gd name="connsiteX1" fmla="*/ 583742 w 583741"/>
                <a:gd name="connsiteY1" fmla="*/ 218816 h 583741"/>
                <a:gd name="connsiteX2" fmla="*/ 583742 w 583741"/>
                <a:gd name="connsiteY2" fmla="*/ 0 h 583741"/>
                <a:gd name="connsiteX3" fmla="*/ 0 w 583741"/>
                <a:gd name="connsiteY3" fmla="*/ 0 h 583741"/>
                <a:gd name="connsiteX4" fmla="*/ 0 w 583741"/>
                <a:gd name="connsiteY4" fmla="*/ 583742 h 583741"/>
                <a:gd name="connsiteX5" fmla="*/ 218816 w 583741"/>
                <a:gd name="connsiteY5" fmla="*/ 583742 h 583741"/>
                <a:gd name="connsiteX6" fmla="*/ 218816 w 583741"/>
                <a:gd name="connsiteY6" fmla="*/ 218816 h 583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3741" h="583741">
                  <a:moveTo>
                    <a:pt x="218816" y="218816"/>
                  </a:moveTo>
                  <a:lnTo>
                    <a:pt x="583742" y="218816"/>
                  </a:lnTo>
                  <a:lnTo>
                    <a:pt x="583742" y="0"/>
                  </a:lnTo>
                  <a:lnTo>
                    <a:pt x="0" y="0"/>
                  </a:lnTo>
                  <a:lnTo>
                    <a:pt x="0" y="583742"/>
                  </a:lnTo>
                  <a:lnTo>
                    <a:pt x="218816" y="583742"/>
                  </a:lnTo>
                  <a:lnTo>
                    <a:pt x="218816" y="218816"/>
                  </a:lnTo>
                  <a:close/>
                </a:path>
              </a:pathLst>
            </a:custGeom>
            <a:solidFill>
              <a:srgbClr val="000000"/>
            </a:solidFill>
            <a:ln w="174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F939F9E-FC5B-9038-4F45-A253BF482E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48516" y="3306406"/>
            <a:ext cx="3667445" cy="245869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15104B-426E-4AE7-B750-0841A224FA0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08000" y="2462445"/>
            <a:ext cx="5171503" cy="34083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5C9D4-05D2-4568-90CA-0CBABC8F139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974776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Multiple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1481138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A8D56AB-8007-B4EF-2020-2D35E9BA7F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1357" y="3786280"/>
            <a:ext cx="3133725" cy="3071720"/>
          </a:xfrm>
          <a:custGeom>
            <a:avLst/>
            <a:gdLst>
              <a:gd name="connsiteX0" fmla="*/ 0 w 3133725"/>
              <a:gd name="connsiteY0" fmla="*/ 0 h 3071720"/>
              <a:gd name="connsiteX1" fmla="*/ 1175183 w 3133725"/>
              <a:gd name="connsiteY1" fmla="*/ 0 h 3071720"/>
              <a:gd name="connsiteX2" fmla="*/ 3133725 w 3133725"/>
              <a:gd name="connsiteY2" fmla="*/ 0 h 3071720"/>
              <a:gd name="connsiteX3" fmla="*/ 3133725 w 3133725"/>
              <a:gd name="connsiteY3" fmla="*/ 1175126 h 3071720"/>
              <a:gd name="connsiteX4" fmla="*/ 1175183 w 3133725"/>
              <a:gd name="connsiteY4" fmla="*/ 1175126 h 3071720"/>
              <a:gd name="connsiteX5" fmla="*/ 1175183 w 3133725"/>
              <a:gd name="connsiteY5" fmla="*/ 3071720 h 3071720"/>
              <a:gd name="connsiteX6" fmla="*/ 0 w 3133725"/>
              <a:gd name="connsiteY6" fmla="*/ 3071720 h 3071720"/>
              <a:gd name="connsiteX7" fmla="*/ 0 w 3133725"/>
              <a:gd name="connsiteY7" fmla="*/ 1175126 h 307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3725" h="3071720">
                <a:moveTo>
                  <a:pt x="0" y="0"/>
                </a:moveTo>
                <a:lnTo>
                  <a:pt x="1175183" y="0"/>
                </a:lnTo>
                <a:lnTo>
                  <a:pt x="3133725" y="0"/>
                </a:lnTo>
                <a:lnTo>
                  <a:pt x="3133725" y="1175126"/>
                </a:lnTo>
                <a:lnTo>
                  <a:pt x="1175183" y="1175126"/>
                </a:lnTo>
                <a:lnTo>
                  <a:pt x="1175183" y="3071720"/>
                </a:lnTo>
                <a:lnTo>
                  <a:pt x="0" y="3071720"/>
                </a:lnTo>
                <a:lnTo>
                  <a:pt x="0" y="117512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AA1E2FC-147E-0BC2-3CD2-1FE2B82317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081" y="3052154"/>
            <a:ext cx="3096420" cy="3096419"/>
          </a:xfrm>
          <a:custGeom>
            <a:avLst/>
            <a:gdLst>
              <a:gd name="connsiteX0" fmla="*/ 1935284 w 3096420"/>
              <a:gd name="connsiteY0" fmla="*/ 0 h 3096419"/>
              <a:gd name="connsiteX1" fmla="*/ 3096420 w 3096420"/>
              <a:gd name="connsiteY1" fmla="*/ 0 h 3096419"/>
              <a:gd name="connsiteX2" fmla="*/ 0 w 3096420"/>
              <a:gd name="connsiteY2" fmla="*/ 3096419 h 3096419"/>
              <a:gd name="connsiteX3" fmla="*/ 0 w 3096420"/>
              <a:gd name="connsiteY3" fmla="*/ 1935283 h 3096419"/>
              <a:gd name="connsiteX4" fmla="*/ 1935227 w 3096420"/>
              <a:gd name="connsiteY4" fmla="*/ 57 h 309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420" h="3096419">
                <a:moveTo>
                  <a:pt x="1935284" y="0"/>
                </a:moveTo>
                <a:lnTo>
                  <a:pt x="3096420" y="0"/>
                </a:lnTo>
                <a:cubicBezTo>
                  <a:pt x="3096420" y="1707328"/>
                  <a:pt x="1707386" y="3096419"/>
                  <a:pt x="0" y="3096419"/>
                </a:cubicBezTo>
                <a:lnTo>
                  <a:pt x="0" y="1935283"/>
                </a:lnTo>
                <a:cubicBezTo>
                  <a:pt x="1067095" y="1935283"/>
                  <a:pt x="1935227" y="1067151"/>
                  <a:pt x="1935227" y="5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C07BABD-2976-48B5-600E-0F35279AD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49674" y="-11575"/>
            <a:ext cx="3133725" cy="3071721"/>
          </a:xfrm>
          <a:custGeom>
            <a:avLst/>
            <a:gdLst>
              <a:gd name="connsiteX0" fmla="*/ 0 w 3133725"/>
              <a:gd name="connsiteY0" fmla="*/ 0 h 3071721"/>
              <a:gd name="connsiteX1" fmla="*/ 1175126 w 3133725"/>
              <a:gd name="connsiteY1" fmla="*/ 0 h 3071721"/>
              <a:gd name="connsiteX2" fmla="*/ 1175126 w 3133725"/>
              <a:gd name="connsiteY2" fmla="*/ 1896538 h 3071721"/>
              <a:gd name="connsiteX3" fmla="*/ 3133725 w 3133725"/>
              <a:gd name="connsiteY3" fmla="*/ 1896538 h 3071721"/>
              <a:gd name="connsiteX4" fmla="*/ 3133725 w 3133725"/>
              <a:gd name="connsiteY4" fmla="*/ 3071721 h 3071721"/>
              <a:gd name="connsiteX5" fmla="*/ 1175126 w 3133725"/>
              <a:gd name="connsiteY5" fmla="*/ 3071721 h 3071721"/>
              <a:gd name="connsiteX6" fmla="*/ 0 w 3133725"/>
              <a:gd name="connsiteY6" fmla="*/ 3071721 h 3071721"/>
              <a:gd name="connsiteX7" fmla="*/ 0 w 3133725"/>
              <a:gd name="connsiteY7" fmla="*/ 1896538 h 307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3725" h="3071721">
                <a:moveTo>
                  <a:pt x="0" y="0"/>
                </a:moveTo>
                <a:lnTo>
                  <a:pt x="1175126" y="0"/>
                </a:lnTo>
                <a:lnTo>
                  <a:pt x="1175126" y="1896538"/>
                </a:lnTo>
                <a:lnTo>
                  <a:pt x="3133725" y="1896538"/>
                </a:lnTo>
                <a:lnTo>
                  <a:pt x="3133725" y="3071721"/>
                </a:lnTo>
                <a:lnTo>
                  <a:pt x="1175126" y="3071721"/>
                </a:lnTo>
                <a:lnTo>
                  <a:pt x="0" y="3071721"/>
                </a:lnTo>
                <a:lnTo>
                  <a:pt x="0" y="189653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A8B55F-8345-412E-95D1-352AC23C06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758968" y="3419616"/>
            <a:ext cx="2715135" cy="268440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5C42BE-C74F-4A46-8895-CFB6748803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2607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1315" y="2075847"/>
            <a:ext cx="8988960" cy="1353153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D665E-1B93-C299-097E-ED14E2A9A3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1314" y="3630436"/>
            <a:ext cx="7132077" cy="7717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CAB22D-B1F3-6175-33F6-F4FEA199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1314" y="4402138"/>
            <a:ext cx="5269940" cy="487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  <a:endParaRPr lang="en-GB"/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A7AF0290-22D4-AFDD-2D2C-4A1B74191F6C}"/>
              </a:ext>
            </a:extLst>
          </p:cNvPr>
          <p:cNvGrpSpPr/>
          <p:nvPr/>
        </p:nvGrpSpPr>
        <p:grpSpPr>
          <a:xfrm>
            <a:off x="508000" y="508000"/>
            <a:ext cx="1862137" cy="658147"/>
            <a:chOff x="3043994" y="-2581296"/>
            <a:chExt cx="5043924" cy="1782707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38762E-EB44-3DAF-E7C7-B482E812EC27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868E11-D2EE-B67B-56EE-402D318C3A3D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763078-2732-68C0-E57A-A09ED0DAE1D3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 flipV="1">
            <a:off x="508000" y="57992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959E70B-EB8E-F5EB-4072-C6BB628F1447}"/>
              </a:ext>
            </a:extLst>
          </p:cNvPr>
          <p:cNvSpPr/>
          <p:nvPr userDrawn="1"/>
        </p:nvSpPr>
        <p:spPr>
          <a:xfrm>
            <a:off x="11123882" y="5799680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8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py + Multiple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A8D56AB-8007-B4EF-2020-2D35E9BA7F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311359" y="3786280"/>
            <a:ext cx="3133725" cy="3071720"/>
          </a:xfrm>
          <a:custGeom>
            <a:avLst/>
            <a:gdLst>
              <a:gd name="connsiteX0" fmla="*/ 0 w 3133725"/>
              <a:gd name="connsiteY0" fmla="*/ 0 h 3071720"/>
              <a:gd name="connsiteX1" fmla="*/ 1175183 w 3133725"/>
              <a:gd name="connsiteY1" fmla="*/ 0 h 3071720"/>
              <a:gd name="connsiteX2" fmla="*/ 3133725 w 3133725"/>
              <a:gd name="connsiteY2" fmla="*/ 0 h 3071720"/>
              <a:gd name="connsiteX3" fmla="*/ 3133725 w 3133725"/>
              <a:gd name="connsiteY3" fmla="*/ 1175126 h 3071720"/>
              <a:gd name="connsiteX4" fmla="*/ 1175183 w 3133725"/>
              <a:gd name="connsiteY4" fmla="*/ 1175126 h 3071720"/>
              <a:gd name="connsiteX5" fmla="*/ 1175183 w 3133725"/>
              <a:gd name="connsiteY5" fmla="*/ 3071720 h 3071720"/>
              <a:gd name="connsiteX6" fmla="*/ 0 w 3133725"/>
              <a:gd name="connsiteY6" fmla="*/ 3071720 h 3071720"/>
              <a:gd name="connsiteX7" fmla="*/ 0 w 3133725"/>
              <a:gd name="connsiteY7" fmla="*/ 1175126 h 307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3725" h="3071720">
                <a:moveTo>
                  <a:pt x="0" y="0"/>
                </a:moveTo>
                <a:lnTo>
                  <a:pt x="1175183" y="0"/>
                </a:lnTo>
                <a:lnTo>
                  <a:pt x="3133725" y="0"/>
                </a:lnTo>
                <a:lnTo>
                  <a:pt x="3133725" y="1175126"/>
                </a:lnTo>
                <a:lnTo>
                  <a:pt x="1175183" y="1175126"/>
                </a:lnTo>
                <a:lnTo>
                  <a:pt x="1175183" y="3071720"/>
                </a:lnTo>
                <a:lnTo>
                  <a:pt x="0" y="3071720"/>
                </a:lnTo>
                <a:lnTo>
                  <a:pt x="0" y="117512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AA1E2FC-147E-0BC2-3CD2-1FE2B82317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45083" y="3052154"/>
            <a:ext cx="3096420" cy="3096419"/>
          </a:xfrm>
          <a:custGeom>
            <a:avLst/>
            <a:gdLst>
              <a:gd name="connsiteX0" fmla="*/ 1935284 w 3096420"/>
              <a:gd name="connsiteY0" fmla="*/ 0 h 3096419"/>
              <a:gd name="connsiteX1" fmla="*/ 3096420 w 3096420"/>
              <a:gd name="connsiteY1" fmla="*/ 0 h 3096419"/>
              <a:gd name="connsiteX2" fmla="*/ 0 w 3096420"/>
              <a:gd name="connsiteY2" fmla="*/ 3096419 h 3096419"/>
              <a:gd name="connsiteX3" fmla="*/ 0 w 3096420"/>
              <a:gd name="connsiteY3" fmla="*/ 1935283 h 3096419"/>
              <a:gd name="connsiteX4" fmla="*/ 1935227 w 3096420"/>
              <a:gd name="connsiteY4" fmla="*/ 57 h 309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420" h="3096419">
                <a:moveTo>
                  <a:pt x="1935284" y="0"/>
                </a:moveTo>
                <a:lnTo>
                  <a:pt x="3096420" y="0"/>
                </a:lnTo>
                <a:cubicBezTo>
                  <a:pt x="3096420" y="1707328"/>
                  <a:pt x="1707386" y="3096419"/>
                  <a:pt x="0" y="3096419"/>
                </a:cubicBezTo>
                <a:lnTo>
                  <a:pt x="0" y="1935283"/>
                </a:lnTo>
                <a:cubicBezTo>
                  <a:pt x="1067095" y="1935283"/>
                  <a:pt x="1935227" y="1067151"/>
                  <a:pt x="1935227" y="57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6C07BABD-2976-48B5-600E-0F35279ADE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49676" y="-11575"/>
            <a:ext cx="3133725" cy="3071721"/>
          </a:xfrm>
          <a:custGeom>
            <a:avLst/>
            <a:gdLst>
              <a:gd name="connsiteX0" fmla="*/ 0 w 3133725"/>
              <a:gd name="connsiteY0" fmla="*/ 0 h 3071721"/>
              <a:gd name="connsiteX1" fmla="*/ 1175126 w 3133725"/>
              <a:gd name="connsiteY1" fmla="*/ 0 h 3071721"/>
              <a:gd name="connsiteX2" fmla="*/ 1175126 w 3133725"/>
              <a:gd name="connsiteY2" fmla="*/ 1896538 h 3071721"/>
              <a:gd name="connsiteX3" fmla="*/ 3133725 w 3133725"/>
              <a:gd name="connsiteY3" fmla="*/ 1896538 h 3071721"/>
              <a:gd name="connsiteX4" fmla="*/ 3133725 w 3133725"/>
              <a:gd name="connsiteY4" fmla="*/ 3071721 h 3071721"/>
              <a:gd name="connsiteX5" fmla="*/ 1175126 w 3133725"/>
              <a:gd name="connsiteY5" fmla="*/ 3071721 h 3071721"/>
              <a:gd name="connsiteX6" fmla="*/ 0 w 3133725"/>
              <a:gd name="connsiteY6" fmla="*/ 3071721 h 3071721"/>
              <a:gd name="connsiteX7" fmla="*/ 0 w 3133725"/>
              <a:gd name="connsiteY7" fmla="*/ 1896538 h 307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3725" h="3071721">
                <a:moveTo>
                  <a:pt x="0" y="0"/>
                </a:moveTo>
                <a:lnTo>
                  <a:pt x="1175126" y="0"/>
                </a:lnTo>
                <a:lnTo>
                  <a:pt x="1175126" y="1896538"/>
                </a:lnTo>
                <a:lnTo>
                  <a:pt x="3133725" y="1896538"/>
                </a:lnTo>
                <a:lnTo>
                  <a:pt x="3133725" y="3071721"/>
                </a:lnTo>
                <a:lnTo>
                  <a:pt x="1175126" y="3071721"/>
                </a:lnTo>
                <a:lnTo>
                  <a:pt x="0" y="3071721"/>
                </a:lnTo>
                <a:lnTo>
                  <a:pt x="0" y="189653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D56A237-6F44-22B1-95B9-B367F30CD9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15944-5D42-4C05-A38F-B7DBD60D8BB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758968" y="3419616"/>
            <a:ext cx="2715135" cy="26844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0C53BA-FC69-4DEE-98A9-952BD141816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B534E2-BBC0-9927-74B9-7DD407DD6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481138"/>
            <a:ext cx="5019102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214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+ 2 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481138"/>
            <a:ext cx="50191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9D9C97-6555-8EED-CDA6-14FDBB271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8373" y="3437983"/>
            <a:ext cx="3429016" cy="3438017"/>
          </a:xfrm>
          <a:custGeom>
            <a:avLst/>
            <a:gdLst>
              <a:gd name="connsiteX0" fmla="*/ 2143158 w 3429016"/>
              <a:gd name="connsiteY0" fmla="*/ 0 h 3438017"/>
              <a:gd name="connsiteX1" fmla="*/ 3429016 w 3429016"/>
              <a:gd name="connsiteY1" fmla="*/ 0 h 3438017"/>
              <a:gd name="connsiteX2" fmla="*/ 0 w 3429016"/>
              <a:gd name="connsiteY2" fmla="*/ 3438017 h 3438017"/>
              <a:gd name="connsiteX3" fmla="*/ 0 w 3429016"/>
              <a:gd name="connsiteY3" fmla="*/ 2148784 h 3438017"/>
              <a:gd name="connsiteX4" fmla="*/ 63 w 3429016"/>
              <a:gd name="connsiteY4" fmla="*/ 2148721 h 3438017"/>
              <a:gd name="connsiteX5" fmla="*/ 2143158 w 3429016"/>
              <a:gd name="connsiteY5" fmla="*/ 0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16" h="3438017">
                <a:moveTo>
                  <a:pt x="2143158" y="0"/>
                </a:moveTo>
                <a:lnTo>
                  <a:pt x="3429016" y="0"/>
                </a:lnTo>
                <a:cubicBezTo>
                  <a:pt x="3429016" y="1895744"/>
                  <a:pt x="1890782" y="3438017"/>
                  <a:pt x="0" y="3438017"/>
                </a:cubicBezTo>
                <a:lnTo>
                  <a:pt x="0" y="2148784"/>
                </a:lnTo>
                <a:lnTo>
                  <a:pt x="63" y="2148721"/>
                </a:lnTo>
                <a:cubicBezTo>
                  <a:pt x="1181778" y="2148721"/>
                  <a:pt x="2143158" y="1184817"/>
                  <a:pt x="214315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D7C8C9-DD4D-0802-CB83-D846B616E3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1313" y="-1"/>
            <a:ext cx="3428953" cy="3438017"/>
          </a:xfrm>
          <a:custGeom>
            <a:avLst/>
            <a:gdLst>
              <a:gd name="connsiteX0" fmla="*/ 0 w 3428953"/>
              <a:gd name="connsiteY0" fmla="*/ 0 h 3438017"/>
              <a:gd name="connsiteX1" fmla="*/ 1285857 w 3428953"/>
              <a:gd name="connsiteY1" fmla="*/ 0 h 3438017"/>
              <a:gd name="connsiteX2" fmla="*/ 3428953 w 3428953"/>
              <a:gd name="connsiteY2" fmla="*/ 0 h 3438017"/>
              <a:gd name="connsiteX3" fmla="*/ 3428953 w 3428953"/>
              <a:gd name="connsiteY3" fmla="*/ 1289296 h 3438017"/>
              <a:gd name="connsiteX4" fmla="*/ 1285857 w 3428953"/>
              <a:gd name="connsiteY4" fmla="*/ 1289296 h 3438017"/>
              <a:gd name="connsiteX5" fmla="*/ 1285857 w 3428953"/>
              <a:gd name="connsiteY5" fmla="*/ 3438017 h 3438017"/>
              <a:gd name="connsiteX6" fmla="*/ 0 w 3428953"/>
              <a:gd name="connsiteY6" fmla="*/ 3438017 h 3438017"/>
              <a:gd name="connsiteX7" fmla="*/ 0 w 3428953"/>
              <a:gd name="connsiteY7" fmla="*/ 1289296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8953" h="3438017">
                <a:moveTo>
                  <a:pt x="0" y="0"/>
                </a:moveTo>
                <a:lnTo>
                  <a:pt x="1285857" y="0"/>
                </a:lnTo>
                <a:lnTo>
                  <a:pt x="3428953" y="0"/>
                </a:lnTo>
                <a:lnTo>
                  <a:pt x="3428953" y="1289296"/>
                </a:lnTo>
                <a:lnTo>
                  <a:pt x="1285857" y="1289296"/>
                </a:lnTo>
                <a:lnTo>
                  <a:pt x="1285857" y="3438017"/>
                </a:lnTo>
                <a:lnTo>
                  <a:pt x="0" y="3438017"/>
                </a:lnTo>
                <a:lnTo>
                  <a:pt x="0" y="128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36FFC2-F19C-45CB-923A-44C167DBD48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60400" y="3114136"/>
            <a:ext cx="5019103" cy="275667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2CB27-0410-44EA-A1D3-680CFF8E18A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59293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4003411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py + 2 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9D9C97-6555-8EED-CDA6-14FDBB271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8373" y="3437983"/>
            <a:ext cx="3429016" cy="3438017"/>
          </a:xfrm>
          <a:custGeom>
            <a:avLst/>
            <a:gdLst>
              <a:gd name="connsiteX0" fmla="*/ 2143158 w 3429016"/>
              <a:gd name="connsiteY0" fmla="*/ 0 h 3438017"/>
              <a:gd name="connsiteX1" fmla="*/ 3429016 w 3429016"/>
              <a:gd name="connsiteY1" fmla="*/ 0 h 3438017"/>
              <a:gd name="connsiteX2" fmla="*/ 0 w 3429016"/>
              <a:gd name="connsiteY2" fmla="*/ 3438017 h 3438017"/>
              <a:gd name="connsiteX3" fmla="*/ 0 w 3429016"/>
              <a:gd name="connsiteY3" fmla="*/ 2148784 h 3438017"/>
              <a:gd name="connsiteX4" fmla="*/ 63 w 3429016"/>
              <a:gd name="connsiteY4" fmla="*/ 2148721 h 3438017"/>
              <a:gd name="connsiteX5" fmla="*/ 2143158 w 3429016"/>
              <a:gd name="connsiteY5" fmla="*/ 0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16" h="3438017">
                <a:moveTo>
                  <a:pt x="2143158" y="0"/>
                </a:moveTo>
                <a:lnTo>
                  <a:pt x="3429016" y="0"/>
                </a:lnTo>
                <a:cubicBezTo>
                  <a:pt x="3429016" y="1895744"/>
                  <a:pt x="1890782" y="3438017"/>
                  <a:pt x="0" y="3438017"/>
                </a:cubicBezTo>
                <a:lnTo>
                  <a:pt x="0" y="2148784"/>
                </a:lnTo>
                <a:lnTo>
                  <a:pt x="63" y="2148721"/>
                </a:lnTo>
                <a:cubicBezTo>
                  <a:pt x="1181778" y="2148721"/>
                  <a:pt x="2143158" y="1184817"/>
                  <a:pt x="214315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D7C8C9-DD4D-0802-CB83-D846B616E3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1313" y="-1"/>
            <a:ext cx="3428953" cy="3438017"/>
          </a:xfrm>
          <a:custGeom>
            <a:avLst/>
            <a:gdLst>
              <a:gd name="connsiteX0" fmla="*/ 0 w 3428953"/>
              <a:gd name="connsiteY0" fmla="*/ 0 h 3438017"/>
              <a:gd name="connsiteX1" fmla="*/ 1285857 w 3428953"/>
              <a:gd name="connsiteY1" fmla="*/ 0 h 3438017"/>
              <a:gd name="connsiteX2" fmla="*/ 3428953 w 3428953"/>
              <a:gd name="connsiteY2" fmla="*/ 0 h 3438017"/>
              <a:gd name="connsiteX3" fmla="*/ 3428953 w 3428953"/>
              <a:gd name="connsiteY3" fmla="*/ 1289296 h 3438017"/>
              <a:gd name="connsiteX4" fmla="*/ 1285857 w 3428953"/>
              <a:gd name="connsiteY4" fmla="*/ 1289296 h 3438017"/>
              <a:gd name="connsiteX5" fmla="*/ 1285857 w 3428953"/>
              <a:gd name="connsiteY5" fmla="*/ 3438017 h 3438017"/>
              <a:gd name="connsiteX6" fmla="*/ 0 w 3428953"/>
              <a:gd name="connsiteY6" fmla="*/ 3438017 h 3438017"/>
              <a:gd name="connsiteX7" fmla="*/ 0 w 3428953"/>
              <a:gd name="connsiteY7" fmla="*/ 1289296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8953" h="3438017">
                <a:moveTo>
                  <a:pt x="0" y="0"/>
                </a:moveTo>
                <a:lnTo>
                  <a:pt x="1285857" y="0"/>
                </a:lnTo>
                <a:lnTo>
                  <a:pt x="3428953" y="0"/>
                </a:lnTo>
                <a:lnTo>
                  <a:pt x="3428953" y="1289296"/>
                </a:lnTo>
                <a:lnTo>
                  <a:pt x="1285857" y="1289296"/>
                </a:lnTo>
                <a:lnTo>
                  <a:pt x="1285857" y="3438017"/>
                </a:lnTo>
                <a:lnTo>
                  <a:pt x="0" y="3438017"/>
                </a:lnTo>
                <a:lnTo>
                  <a:pt x="0" y="128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FF66304-E6C3-7357-E26F-D8B0697C0F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10A8A51-0EB5-4661-9C5A-0DBA7CBD3F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1481138"/>
            <a:ext cx="5019102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D93DFB-563C-40E5-85AB-52F88DEB591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60400" y="3114136"/>
            <a:ext cx="5019103" cy="27566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65225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1881188" indent="-180975"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1CC-A431-4C3E-9EEB-04B458C6D2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754963" y="6459293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885846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28A5-1C54-0639-734A-EDBBD30BD8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534" y="926807"/>
            <a:ext cx="10156168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73EC1-B500-E2B3-DB19-32C3E1335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D4D246-A3C0-4B71-AD0A-35608F3450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59293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216861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73EC1-B500-E2B3-DB19-32C3E1335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CD35FC9-93AA-0F8A-3FB2-86CA471AAA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59A32FE-F228-4473-8BE1-47BBDF665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533" y="926807"/>
            <a:ext cx="10178701" cy="762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42BC416-0E56-489E-8D48-BABC60EBC8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59293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910830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94D0F9-D63B-2858-BC69-E3F4E2BFD4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2145170 h 6858000"/>
              <a:gd name="connsiteX1" fmla="*/ 931465 w 12192000"/>
              <a:gd name="connsiteY1" fmla="*/ 2145170 h 6858000"/>
              <a:gd name="connsiteX2" fmla="*/ 931465 w 12192000"/>
              <a:gd name="connsiteY2" fmla="*/ 4287659 h 6858000"/>
              <a:gd name="connsiteX3" fmla="*/ 3092333 w 12192000"/>
              <a:gd name="connsiteY3" fmla="*/ 4287659 h 6858000"/>
              <a:gd name="connsiteX4" fmla="*/ 3092333 w 12192000"/>
              <a:gd name="connsiteY4" fmla="*/ 5572696 h 6858000"/>
              <a:gd name="connsiteX5" fmla="*/ 3141168 w 12192000"/>
              <a:gd name="connsiteY5" fmla="*/ 5572150 h 6858000"/>
              <a:gd name="connsiteX6" fmla="*/ 3189745 w 12192000"/>
              <a:gd name="connsiteY6" fmla="*/ 5570550 h 6858000"/>
              <a:gd name="connsiteX7" fmla="*/ 3238055 w 12192000"/>
              <a:gd name="connsiteY7" fmla="*/ 5567870 h 6858000"/>
              <a:gd name="connsiteX8" fmla="*/ 3286069 w 12192000"/>
              <a:gd name="connsiteY8" fmla="*/ 5564162 h 6858000"/>
              <a:gd name="connsiteX9" fmla="*/ 3333802 w 12192000"/>
              <a:gd name="connsiteY9" fmla="*/ 5559399 h 6858000"/>
              <a:gd name="connsiteX10" fmla="*/ 3381215 w 12192000"/>
              <a:gd name="connsiteY10" fmla="*/ 5553634 h 6858000"/>
              <a:gd name="connsiteX11" fmla="*/ 3428306 w 12192000"/>
              <a:gd name="connsiteY11" fmla="*/ 5546839 h 6858000"/>
              <a:gd name="connsiteX12" fmla="*/ 3475077 w 12192000"/>
              <a:gd name="connsiteY12" fmla="*/ 5539041 h 6858000"/>
              <a:gd name="connsiteX13" fmla="*/ 3521504 w 12192000"/>
              <a:gd name="connsiteY13" fmla="*/ 5530266 h 6858000"/>
              <a:gd name="connsiteX14" fmla="*/ 3567571 w 12192000"/>
              <a:gd name="connsiteY14" fmla="*/ 5520499 h 6858000"/>
              <a:gd name="connsiteX15" fmla="*/ 3613266 w 12192000"/>
              <a:gd name="connsiteY15" fmla="*/ 5509768 h 6858000"/>
              <a:gd name="connsiteX16" fmla="*/ 3658604 w 12192000"/>
              <a:gd name="connsiteY16" fmla="*/ 5498084 h 6858000"/>
              <a:gd name="connsiteX17" fmla="*/ 3703544 w 12192000"/>
              <a:gd name="connsiteY17" fmla="*/ 5485447 h 6858000"/>
              <a:gd name="connsiteX18" fmla="*/ 3748073 w 12192000"/>
              <a:gd name="connsiteY18" fmla="*/ 5471884 h 6858000"/>
              <a:gd name="connsiteX19" fmla="*/ 3792207 w 12192000"/>
              <a:gd name="connsiteY19" fmla="*/ 5457393 h 6858000"/>
              <a:gd name="connsiteX20" fmla="*/ 3835916 w 12192000"/>
              <a:gd name="connsiteY20" fmla="*/ 5442001 h 6858000"/>
              <a:gd name="connsiteX21" fmla="*/ 3879178 w 12192000"/>
              <a:gd name="connsiteY21" fmla="*/ 5425694 h 6858000"/>
              <a:gd name="connsiteX22" fmla="*/ 3922004 w 12192000"/>
              <a:gd name="connsiteY22" fmla="*/ 5408511 h 6858000"/>
              <a:gd name="connsiteX23" fmla="*/ 3964369 w 12192000"/>
              <a:gd name="connsiteY23" fmla="*/ 5390451 h 6858000"/>
              <a:gd name="connsiteX24" fmla="*/ 4006273 w 12192000"/>
              <a:gd name="connsiteY24" fmla="*/ 5371528 h 6858000"/>
              <a:gd name="connsiteX25" fmla="*/ 4047690 w 12192000"/>
              <a:gd name="connsiteY25" fmla="*/ 5351742 h 6858000"/>
              <a:gd name="connsiteX26" fmla="*/ 4088608 w 12192000"/>
              <a:gd name="connsiteY26" fmla="*/ 5331130 h 6858000"/>
              <a:gd name="connsiteX27" fmla="*/ 4129038 w 12192000"/>
              <a:gd name="connsiteY27" fmla="*/ 5309667 h 6858000"/>
              <a:gd name="connsiteX28" fmla="*/ 4168944 w 12192000"/>
              <a:gd name="connsiteY28" fmla="*/ 5287403 h 6858000"/>
              <a:gd name="connsiteX29" fmla="*/ 4208310 w 12192000"/>
              <a:gd name="connsiteY29" fmla="*/ 5264315 h 6858000"/>
              <a:gd name="connsiteX30" fmla="*/ 4247152 w 12192000"/>
              <a:gd name="connsiteY30" fmla="*/ 5240452 h 6858000"/>
              <a:gd name="connsiteX31" fmla="*/ 4285443 w 12192000"/>
              <a:gd name="connsiteY31" fmla="*/ 5215788 h 6858000"/>
              <a:gd name="connsiteX32" fmla="*/ 4323184 w 12192000"/>
              <a:gd name="connsiteY32" fmla="*/ 5190350 h 6858000"/>
              <a:gd name="connsiteX33" fmla="*/ 4360335 w 12192000"/>
              <a:gd name="connsiteY33" fmla="*/ 5164150 h 6858000"/>
              <a:gd name="connsiteX34" fmla="*/ 4396909 w 12192000"/>
              <a:gd name="connsiteY34" fmla="*/ 5137201 h 6858000"/>
              <a:gd name="connsiteX35" fmla="*/ 4432882 w 12192000"/>
              <a:gd name="connsiteY35" fmla="*/ 5109515 h 6858000"/>
              <a:gd name="connsiteX36" fmla="*/ 4468251 w 12192000"/>
              <a:gd name="connsiteY36" fmla="*/ 5081105 h 6858000"/>
              <a:gd name="connsiteX37" fmla="*/ 4503008 w 12192000"/>
              <a:gd name="connsiteY37" fmla="*/ 5051971 h 6858000"/>
              <a:gd name="connsiteX38" fmla="*/ 4537123 w 12192000"/>
              <a:gd name="connsiteY38" fmla="*/ 5022139 h 6858000"/>
              <a:gd name="connsiteX39" fmla="*/ 4570597 w 12192000"/>
              <a:gd name="connsiteY39" fmla="*/ 4991608 h 6858000"/>
              <a:gd name="connsiteX40" fmla="*/ 4603430 w 12192000"/>
              <a:gd name="connsiteY40" fmla="*/ 4960404 h 6858000"/>
              <a:gd name="connsiteX41" fmla="*/ 4635585 w 12192000"/>
              <a:gd name="connsiteY41" fmla="*/ 4928514 h 6858000"/>
              <a:gd name="connsiteX42" fmla="*/ 4667073 w 12192000"/>
              <a:gd name="connsiteY42" fmla="*/ 4895977 h 6858000"/>
              <a:gd name="connsiteX43" fmla="*/ 4697858 w 12192000"/>
              <a:gd name="connsiteY43" fmla="*/ 4862792 h 6858000"/>
              <a:gd name="connsiteX44" fmla="*/ 4727963 w 12192000"/>
              <a:gd name="connsiteY44" fmla="*/ 4828959 h 6858000"/>
              <a:gd name="connsiteX45" fmla="*/ 4757339 w 12192000"/>
              <a:gd name="connsiteY45" fmla="*/ 4794516 h 6858000"/>
              <a:gd name="connsiteX46" fmla="*/ 4786008 w 12192000"/>
              <a:gd name="connsiteY46" fmla="*/ 4759452 h 6858000"/>
              <a:gd name="connsiteX47" fmla="*/ 4813935 w 12192000"/>
              <a:gd name="connsiteY47" fmla="*/ 4723777 h 6858000"/>
              <a:gd name="connsiteX48" fmla="*/ 4841121 w 12192000"/>
              <a:gd name="connsiteY48" fmla="*/ 4687532 h 6858000"/>
              <a:gd name="connsiteX49" fmla="*/ 4867535 w 12192000"/>
              <a:gd name="connsiteY49" fmla="*/ 4650689 h 6858000"/>
              <a:gd name="connsiteX50" fmla="*/ 4893195 w 12192000"/>
              <a:gd name="connsiteY50" fmla="*/ 4613287 h 6858000"/>
              <a:gd name="connsiteX51" fmla="*/ 4918075 w 12192000"/>
              <a:gd name="connsiteY51" fmla="*/ 4575327 h 6858000"/>
              <a:gd name="connsiteX52" fmla="*/ 4942158 w 12192000"/>
              <a:gd name="connsiteY52" fmla="*/ 4536821 h 6858000"/>
              <a:gd name="connsiteX53" fmla="*/ 4965434 w 12192000"/>
              <a:gd name="connsiteY53" fmla="*/ 4497781 h 6858000"/>
              <a:gd name="connsiteX54" fmla="*/ 4987905 w 12192000"/>
              <a:gd name="connsiteY54" fmla="*/ 4458220 h 6858000"/>
              <a:gd name="connsiteX55" fmla="*/ 5009542 w 12192000"/>
              <a:gd name="connsiteY55" fmla="*/ 4418152 h 6858000"/>
              <a:gd name="connsiteX56" fmla="*/ 5030347 w 12192000"/>
              <a:gd name="connsiteY56" fmla="*/ 4377575 h 6858000"/>
              <a:gd name="connsiteX57" fmla="*/ 5050293 w 12192000"/>
              <a:gd name="connsiteY57" fmla="*/ 4336516 h 6858000"/>
              <a:gd name="connsiteX58" fmla="*/ 5069380 w 12192000"/>
              <a:gd name="connsiteY58" fmla="*/ 4294987 h 6858000"/>
              <a:gd name="connsiteX59" fmla="*/ 5087599 w 12192000"/>
              <a:gd name="connsiteY59" fmla="*/ 4252988 h 6858000"/>
              <a:gd name="connsiteX60" fmla="*/ 5104943 w 12192000"/>
              <a:gd name="connsiteY60" fmla="*/ 4210532 h 6858000"/>
              <a:gd name="connsiteX61" fmla="*/ 5121381 w 12192000"/>
              <a:gd name="connsiteY61" fmla="*/ 4167632 h 6858000"/>
              <a:gd name="connsiteX62" fmla="*/ 5136906 w 12192000"/>
              <a:gd name="connsiteY62" fmla="*/ 4124312 h 6858000"/>
              <a:gd name="connsiteX63" fmla="*/ 5151523 w 12192000"/>
              <a:gd name="connsiteY63" fmla="*/ 4080560 h 6858000"/>
              <a:gd name="connsiteX64" fmla="*/ 5165204 w 12192000"/>
              <a:gd name="connsiteY64" fmla="*/ 4036403 h 6858000"/>
              <a:gd name="connsiteX65" fmla="*/ 5177951 w 12192000"/>
              <a:gd name="connsiteY65" fmla="*/ 3991851 h 6858000"/>
              <a:gd name="connsiteX66" fmla="*/ 5189738 w 12192000"/>
              <a:gd name="connsiteY66" fmla="*/ 3946918 h 6858000"/>
              <a:gd name="connsiteX67" fmla="*/ 5200562 w 12192000"/>
              <a:gd name="connsiteY67" fmla="*/ 3901605 h 6858000"/>
              <a:gd name="connsiteX68" fmla="*/ 5210414 w 12192000"/>
              <a:gd name="connsiteY68" fmla="*/ 3855936 h 6858000"/>
              <a:gd name="connsiteX69" fmla="*/ 5219266 w 12192000"/>
              <a:gd name="connsiteY69" fmla="*/ 3809911 h 6858000"/>
              <a:gd name="connsiteX70" fmla="*/ 5227132 w 12192000"/>
              <a:gd name="connsiteY70" fmla="*/ 3763556 h 6858000"/>
              <a:gd name="connsiteX71" fmla="*/ 5233986 w 12192000"/>
              <a:gd name="connsiteY71" fmla="*/ 3716871 h 6858000"/>
              <a:gd name="connsiteX72" fmla="*/ 5239801 w 12192000"/>
              <a:gd name="connsiteY72" fmla="*/ 3669855 h 6858000"/>
              <a:gd name="connsiteX73" fmla="*/ 5244605 w 12192000"/>
              <a:gd name="connsiteY73" fmla="*/ 3622548 h 6858000"/>
              <a:gd name="connsiteX74" fmla="*/ 5248346 w 12192000"/>
              <a:gd name="connsiteY74" fmla="*/ 3574948 h 6858000"/>
              <a:gd name="connsiteX75" fmla="*/ 5251049 w 12192000"/>
              <a:gd name="connsiteY75" fmla="*/ 3527056 h 6858000"/>
              <a:gd name="connsiteX76" fmla="*/ 5252663 w 12192000"/>
              <a:gd name="connsiteY76" fmla="*/ 3478898 h 6858000"/>
              <a:gd name="connsiteX77" fmla="*/ 5253214 w 12192000"/>
              <a:gd name="connsiteY77" fmla="*/ 3430486 h 6858000"/>
              <a:gd name="connsiteX78" fmla="*/ 6549733 w 12192000"/>
              <a:gd name="connsiteY78" fmla="*/ 3430486 h 6858000"/>
              <a:gd name="connsiteX79" fmla="*/ 6549387 w 12192000"/>
              <a:gd name="connsiteY79" fmla="*/ 3478860 h 6858000"/>
              <a:gd name="connsiteX80" fmla="*/ 6548374 w 12192000"/>
              <a:gd name="connsiteY80" fmla="*/ 3527082 h 6858000"/>
              <a:gd name="connsiteX81" fmla="*/ 6546684 w 12192000"/>
              <a:gd name="connsiteY81" fmla="*/ 3575151 h 6858000"/>
              <a:gd name="connsiteX82" fmla="*/ 6544339 w 12192000"/>
              <a:gd name="connsiteY82" fmla="*/ 3623043 h 6858000"/>
              <a:gd name="connsiteX83" fmla="*/ 6541328 w 12192000"/>
              <a:gd name="connsiteY83" fmla="*/ 3670757 h 6858000"/>
              <a:gd name="connsiteX84" fmla="*/ 6537652 w 12192000"/>
              <a:gd name="connsiteY84" fmla="*/ 3718306 h 6858000"/>
              <a:gd name="connsiteX85" fmla="*/ 6533335 w 12192000"/>
              <a:gd name="connsiteY85" fmla="*/ 3765664 h 6858000"/>
              <a:gd name="connsiteX86" fmla="*/ 6528351 w 12192000"/>
              <a:gd name="connsiteY86" fmla="*/ 3812844 h 6858000"/>
              <a:gd name="connsiteX87" fmla="*/ 6522741 w 12192000"/>
              <a:gd name="connsiteY87" fmla="*/ 3859822 h 6858000"/>
              <a:gd name="connsiteX88" fmla="*/ 6516489 w 12192000"/>
              <a:gd name="connsiteY88" fmla="*/ 3906621 h 6858000"/>
              <a:gd name="connsiteX89" fmla="*/ 6509596 w 12192000"/>
              <a:gd name="connsiteY89" fmla="*/ 3953218 h 6858000"/>
              <a:gd name="connsiteX90" fmla="*/ 6502077 w 12192000"/>
              <a:gd name="connsiteY90" fmla="*/ 3999598 h 6858000"/>
              <a:gd name="connsiteX91" fmla="*/ 6493929 w 12192000"/>
              <a:gd name="connsiteY91" fmla="*/ 4045788 h 6858000"/>
              <a:gd name="connsiteX92" fmla="*/ 6485154 w 12192000"/>
              <a:gd name="connsiteY92" fmla="*/ 4091749 h 6858000"/>
              <a:gd name="connsiteX93" fmla="*/ 6475764 w 12192000"/>
              <a:gd name="connsiteY93" fmla="*/ 4137507 h 6858000"/>
              <a:gd name="connsiteX94" fmla="*/ 6465772 w 12192000"/>
              <a:gd name="connsiteY94" fmla="*/ 4183037 h 6858000"/>
              <a:gd name="connsiteX95" fmla="*/ 6455164 w 12192000"/>
              <a:gd name="connsiteY95" fmla="*/ 4228350 h 6858000"/>
              <a:gd name="connsiteX96" fmla="*/ 6443955 w 12192000"/>
              <a:gd name="connsiteY96" fmla="*/ 4273423 h 6858000"/>
              <a:gd name="connsiteX97" fmla="*/ 6432143 w 12192000"/>
              <a:gd name="connsiteY97" fmla="*/ 4318266 h 6858000"/>
              <a:gd name="connsiteX98" fmla="*/ 6419743 w 12192000"/>
              <a:gd name="connsiteY98" fmla="*/ 4362869 h 6858000"/>
              <a:gd name="connsiteX99" fmla="*/ 6406740 w 12192000"/>
              <a:gd name="connsiteY99" fmla="*/ 4407230 h 6858000"/>
              <a:gd name="connsiteX100" fmla="*/ 6393161 w 12192000"/>
              <a:gd name="connsiteY100" fmla="*/ 4451350 h 6858000"/>
              <a:gd name="connsiteX101" fmla="*/ 6379005 w 12192000"/>
              <a:gd name="connsiteY101" fmla="*/ 4495203 h 6858000"/>
              <a:gd name="connsiteX102" fmla="*/ 6364260 w 12192000"/>
              <a:gd name="connsiteY102" fmla="*/ 4538815 h 6858000"/>
              <a:gd name="connsiteX103" fmla="*/ 6348951 w 12192000"/>
              <a:gd name="connsiteY103" fmla="*/ 4582160 h 6858000"/>
              <a:gd name="connsiteX104" fmla="*/ 6333079 w 12192000"/>
              <a:gd name="connsiteY104" fmla="*/ 4625238 h 6858000"/>
              <a:gd name="connsiteX105" fmla="*/ 6316629 w 12192000"/>
              <a:gd name="connsiteY105" fmla="*/ 4668037 h 6858000"/>
              <a:gd name="connsiteX106" fmla="*/ 6299629 w 12192000"/>
              <a:gd name="connsiteY106" fmla="*/ 4710569 h 6858000"/>
              <a:gd name="connsiteX107" fmla="*/ 6282078 w 12192000"/>
              <a:gd name="connsiteY107" fmla="*/ 4752835 h 6858000"/>
              <a:gd name="connsiteX108" fmla="*/ 6263965 w 12192000"/>
              <a:gd name="connsiteY108" fmla="*/ 4794809 h 6858000"/>
              <a:gd name="connsiteX109" fmla="*/ 6245312 w 12192000"/>
              <a:gd name="connsiteY109" fmla="*/ 4836490 h 6858000"/>
              <a:gd name="connsiteX110" fmla="*/ 6226122 w 12192000"/>
              <a:gd name="connsiteY110" fmla="*/ 4877879 h 6858000"/>
              <a:gd name="connsiteX111" fmla="*/ 6206394 w 12192000"/>
              <a:gd name="connsiteY111" fmla="*/ 4918976 h 6858000"/>
              <a:gd name="connsiteX112" fmla="*/ 6186140 w 12192000"/>
              <a:gd name="connsiteY112" fmla="*/ 4959769 h 6858000"/>
              <a:gd name="connsiteX113" fmla="*/ 6165348 w 12192000"/>
              <a:gd name="connsiteY113" fmla="*/ 5000256 h 6858000"/>
              <a:gd name="connsiteX114" fmla="*/ 6144044 w 12192000"/>
              <a:gd name="connsiteY114" fmla="*/ 5040439 h 6858000"/>
              <a:gd name="connsiteX115" fmla="*/ 6122214 w 12192000"/>
              <a:gd name="connsiteY115" fmla="*/ 5080305 h 6858000"/>
              <a:gd name="connsiteX116" fmla="*/ 6099861 w 12192000"/>
              <a:gd name="connsiteY116" fmla="*/ 5119852 h 6858000"/>
              <a:gd name="connsiteX117" fmla="*/ 6077018 w 12192000"/>
              <a:gd name="connsiteY117" fmla="*/ 5159070 h 6858000"/>
              <a:gd name="connsiteX118" fmla="*/ 6053652 w 12192000"/>
              <a:gd name="connsiteY118" fmla="*/ 5197970 h 6858000"/>
              <a:gd name="connsiteX119" fmla="*/ 6029798 w 12192000"/>
              <a:gd name="connsiteY119" fmla="*/ 5236527 h 6858000"/>
              <a:gd name="connsiteX120" fmla="*/ 6005445 w 12192000"/>
              <a:gd name="connsiteY120" fmla="*/ 5274754 h 6858000"/>
              <a:gd name="connsiteX121" fmla="*/ 5980593 w 12192000"/>
              <a:gd name="connsiteY121" fmla="*/ 5312638 h 6858000"/>
              <a:gd name="connsiteX122" fmla="*/ 5955266 w 12192000"/>
              <a:gd name="connsiteY122" fmla="*/ 5350180 h 6858000"/>
              <a:gd name="connsiteX123" fmla="*/ 5929439 w 12192000"/>
              <a:gd name="connsiteY123" fmla="*/ 5387378 h 6858000"/>
              <a:gd name="connsiteX124" fmla="*/ 5903151 w 12192000"/>
              <a:gd name="connsiteY124" fmla="*/ 5424208 h 6858000"/>
              <a:gd name="connsiteX125" fmla="*/ 5876378 w 12192000"/>
              <a:gd name="connsiteY125" fmla="*/ 5460695 h 6858000"/>
              <a:gd name="connsiteX126" fmla="*/ 5849143 w 12192000"/>
              <a:gd name="connsiteY126" fmla="*/ 5496801 h 6858000"/>
              <a:gd name="connsiteX127" fmla="*/ 5821432 w 12192000"/>
              <a:gd name="connsiteY127" fmla="*/ 5532552 h 6858000"/>
              <a:gd name="connsiteX128" fmla="*/ 5793274 w 12192000"/>
              <a:gd name="connsiteY128" fmla="*/ 5567934 h 6858000"/>
              <a:gd name="connsiteX129" fmla="*/ 5764655 w 12192000"/>
              <a:gd name="connsiteY129" fmla="*/ 5602922 h 6858000"/>
              <a:gd name="connsiteX130" fmla="*/ 5735588 w 12192000"/>
              <a:gd name="connsiteY130" fmla="*/ 5637542 h 6858000"/>
              <a:gd name="connsiteX131" fmla="*/ 5706072 w 12192000"/>
              <a:gd name="connsiteY131" fmla="*/ 5671782 h 6858000"/>
              <a:gd name="connsiteX132" fmla="*/ 5676108 w 12192000"/>
              <a:gd name="connsiteY132" fmla="*/ 5705627 h 6858000"/>
              <a:gd name="connsiteX133" fmla="*/ 5645708 w 12192000"/>
              <a:gd name="connsiteY133" fmla="*/ 5739066 h 6858000"/>
              <a:gd name="connsiteX134" fmla="*/ 5614873 w 12192000"/>
              <a:gd name="connsiteY134" fmla="*/ 5772124 h 6858000"/>
              <a:gd name="connsiteX135" fmla="*/ 5583615 w 12192000"/>
              <a:gd name="connsiteY135" fmla="*/ 5804763 h 6858000"/>
              <a:gd name="connsiteX136" fmla="*/ 5551934 w 12192000"/>
              <a:gd name="connsiteY136" fmla="*/ 5837009 h 6858000"/>
              <a:gd name="connsiteX137" fmla="*/ 5519831 w 12192000"/>
              <a:gd name="connsiteY137" fmla="*/ 5868835 h 6858000"/>
              <a:gd name="connsiteX138" fmla="*/ 5487304 w 12192000"/>
              <a:gd name="connsiteY138" fmla="*/ 5900242 h 6858000"/>
              <a:gd name="connsiteX139" fmla="*/ 5454380 w 12192000"/>
              <a:gd name="connsiteY139" fmla="*/ 5931230 h 6858000"/>
              <a:gd name="connsiteX140" fmla="*/ 5421034 w 12192000"/>
              <a:gd name="connsiteY140" fmla="*/ 5961799 h 6858000"/>
              <a:gd name="connsiteX141" fmla="*/ 5387303 w 12192000"/>
              <a:gd name="connsiteY141" fmla="*/ 5991936 h 6858000"/>
              <a:gd name="connsiteX142" fmla="*/ 5353163 w 12192000"/>
              <a:gd name="connsiteY142" fmla="*/ 6021641 h 6858000"/>
              <a:gd name="connsiteX143" fmla="*/ 5318625 w 12192000"/>
              <a:gd name="connsiteY143" fmla="*/ 6050902 h 6858000"/>
              <a:gd name="connsiteX144" fmla="*/ 5283703 w 12192000"/>
              <a:gd name="connsiteY144" fmla="*/ 6079718 h 6858000"/>
              <a:gd name="connsiteX145" fmla="*/ 5248410 w 12192000"/>
              <a:gd name="connsiteY145" fmla="*/ 6108090 h 6858000"/>
              <a:gd name="connsiteX146" fmla="*/ 5212720 w 12192000"/>
              <a:gd name="connsiteY146" fmla="*/ 6136005 h 6858000"/>
              <a:gd name="connsiteX147" fmla="*/ 5176657 w 12192000"/>
              <a:gd name="connsiteY147" fmla="*/ 6163475 h 6858000"/>
              <a:gd name="connsiteX148" fmla="*/ 5140237 w 12192000"/>
              <a:gd name="connsiteY148" fmla="*/ 6190475 h 6858000"/>
              <a:gd name="connsiteX149" fmla="*/ 5103432 w 12192000"/>
              <a:gd name="connsiteY149" fmla="*/ 6217018 h 6858000"/>
              <a:gd name="connsiteX150" fmla="*/ 5066281 w 12192000"/>
              <a:gd name="connsiteY150" fmla="*/ 6243078 h 6858000"/>
              <a:gd name="connsiteX151" fmla="*/ 5028758 w 12192000"/>
              <a:gd name="connsiteY151" fmla="*/ 6268682 h 6858000"/>
              <a:gd name="connsiteX152" fmla="*/ 4990889 w 12192000"/>
              <a:gd name="connsiteY152" fmla="*/ 6293790 h 6858000"/>
              <a:gd name="connsiteX153" fmla="*/ 4952675 w 12192000"/>
              <a:gd name="connsiteY153" fmla="*/ 6318428 h 6858000"/>
              <a:gd name="connsiteX154" fmla="*/ 4914116 w 12192000"/>
              <a:gd name="connsiteY154" fmla="*/ 6342570 h 6858000"/>
              <a:gd name="connsiteX155" fmla="*/ 4875222 w 12192000"/>
              <a:gd name="connsiteY155" fmla="*/ 6366218 h 6858000"/>
              <a:gd name="connsiteX156" fmla="*/ 4835983 w 12192000"/>
              <a:gd name="connsiteY156" fmla="*/ 6389383 h 6858000"/>
              <a:gd name="connsiteX157" fmla="*/ 4796423 w 12192000"/>
              <a:gd name="connsiteY157" fmla="*/ 6412027 h 6858000"/>
              <a:gd name="connsiteX158" fmla="*/ 4756531 w 12192000"/>
              <a:gd name="connsiteY158" fmla="*/ 6434188 h 6858000"/>
              <a:gd name="connsiteX159" fmla="*/ 4716318 w 12192000"/>
              <a:gd name="connsiteY159" fmla="*/ 6455829 h 6858000"/>
              <a:gd name="connsiteX160" fmla="*/ 4675785 w 12192000"/>
              <a:gd name="connsiteY160" fmla="*/ 6476949 h 6858000"/>
              <a:gd name="connsiteX161" fmla="*/ 4634946 w 12192000"/>
              <a:gd name="connsiteY161" fmla="*/ 6497561 h 6858000"/>
              <a:gd name="connsiteX162" fmla="*/ 4593796 w 12192000"/>
              <a:gd name="connsiteY162" fmla="*/ 6517640 h 6858000"/>
              <a:gd name="connsiteX163" fmla="*/ 4552341 w 12192000"/>
              <a:gd name="connsiteY163" fmla="*/ 6537198 h 6858000"/>
              <a:gd name="connsiteX164" fmla="*/ 4510592 w 12192000"/>
              <a:gd name="connsiteY164" fmla="*/ 6556222 h 6858000"/>
              <a:gd name="connsiteX165" fmla="*/ 4468547 w 12192000"/>
              <a:gd name="connsiteY165" fmla="*/ 6574714 h 6858000"/>
              <a:gd name="connsiteX166" fmla="*/ 4426207 w 12192000"/>
              <a:gd name="connsiteY166" fmla="*/ 6592671 h 6858000"/>
              <a:gd name="connsiteX167" fmla="*/ 4383573 w 12192000"/>
              <a:gd name="connsiteY167" fmla="*/ 6610070 h 6858000"/>
              <a:gd name="connsiteX168" fmla="*/ 4340670 w 12192000"/>
              <a:gd name="connsiteY168" fmla="*/ 6626923 h 6858000"/>
              <a:gd name="connsiteX169" fmla="*/ 4297498 w 12192000"/>
              <a:gd name="connsiteY169" fmla="*/ 6643230 h 6858000"/>
              <a:gd name="connsiteX170" fmla="*/ 4254045 w 12192000"/>
              <a:gd name="connsiteY170" fmla="*/ 6658965 h 6858000"/>
              <a:gd name="connsiteX171" fmla="*/ 4210322 w 12192000"/>
              <a:gd name="connsiteY171" fmla="*/ 6674142 h 6858000"/>
              <a:gd name="connsiteX172" fmla="*/ 4166330 w 12192000"/>
              <a:gd name="connsiteY172" fmla="*/ 6688760 h 6858000"/>
              <a:gd name="connsiteX173" fmla="*/ 4122095 w 12192000"/>
              <a:gd name="connsiteY173" fmla="*/ 6702793 h 6858000"/>
              <a:gd name="connsiteX174" fmla="*/ 4077590 w 12192000"/>
              <a:gd name="connsiteY174" fmla="*/ 6716255 h 6858000"/>
              <a:gd name="connsiteX175" fmla="*/ 4032843 w 12192000"/>
              <a:gd name="connsiteY175" fmla="*/ 6729146 h 6858000"/>
              <a:gd name="connsiteX176" fmla="*/ 3987851 w 12192000"/>
              <a:gd name="connsiteY176" fmla="*/ 6741439 h 6858000"/>
              <a:gd name="connsiteX177" fmla="*/ 3942617 w 12192000"/>
              <a:gd name="connsiteY177" fmla="*/ 6753149 h 6858000"/>
              <a:gd name="connsiteX178" fmla="*/ 3897152 w 12192000"/>
              <a:gd name="connsiteY178" fmla="*/ 6764261 h 6858000"/>
              <a:gd name="connsiteX179" fmla="*/ 3851443 w 12192000"/>
              <a:gd name="connsiteY179" fmla="*/ 6774777 h 6858000"/>
              <a:gd name="connsiteX180" fmla="*/ 3805517 w 12192000"/>
              <a:gd name="connsiteY180" fmla="*/ 6784683 h 6858000"/>
              <a:gd name="connsiteX181" fmla="*/ 3759360 w 12192000"/>
              <a:gd name="connsiteY181" fmla="*/ 6793992 h 6858000"/>
              <a:gd name="connsiteX182" fmla="*/ 3712998 w 12192000"/>
              <a:gd name="connsiteY182" fmla="*/ 6802691 h 6858000"/>
              <a:gd name="connsiteX183" fmla="*/ 3666406 w 12192000"/>
              <a:gd name="connsiteY183" fmla="*/ 6810769 h 6858000"/>
              <a:gd name="connsiteX184" fmla="*/ 3619622 w 12192000"/>
              <a:gd name="connsiteY184" fmla="*/ 6818223 h 6858000"/>
              <a:gd name="connsiteX185" fmla="*/ 3572618 w 12192000"/>
              <a:gd name="connsiteY185" fmla="*/ 6825056 h 6858000"/>
              <a:gd name="connsiteX186" fmla="*/ 3525412 w 12192000"/>
              <a:gd name="connsiteY186" fmla="*/ 6831254 h 6858000"/>
              <a:gd name="connsiteX187" fmla="*/ 3478024 w 12192000"/>
              <a:gd name="connsiteY187" fmla="*/ 6836816 h 6858000"/>
              <a:gd name="connsiteX188" fmla="*/ 3430433 w 12192000"/>
              <a:gd name="connsiteY188" fmla="*/ 6841757 h 6858000"/>
              <a:gd name="connsiteX189" fmla="*/ 3382662 w 12192000"/>
              <a:gd name="connsiteY189" fmla="*/ 6846036 h 6858000"/>
              <a:gd name="connsiteX190" fmla="*/ 3334699 w 12192000"/>
              <a:gd name="connsiteY190" fmla="*/ 6849681 h 6858000"/>
              <a:gd name="connsiteX191" fmla="*/ 3286569 w 12192000"/>
              <a:gd name="connsiteY191" fmla="*/ 6852666 h 6858000"/>
              <a:gd name="connsiteX192" fmla="*/ 3238259 w 12192000"/>
              <a:gd name="connsiteY192" fmla="*/ 6854990 h 6858000"/>
              <a:gd name="connsiteX193" fmla="*/ 3189772 w 12192000"/>
              <a:gd name="connsiteY193" fmla="*/ 6856666 h 6858000"/>
              <a:gd name="connsiteX194" fmla="*/ 3141129 w 12192000"/>
              <a:gd name="connsiteY194" fmla="*/ 6857670 h 6858000"/>
              <a:gd name="connsiteX195" fmla="*/ 3092333 w 12192000"/>
              <a:gd name="connsiteY195" fmla="*/ 6858000 h 6858000"/>
              <a:gd name="connsiteX196" fmla="*/ 3092333 w 12192000"/>
              <a:gd name="connsiteY196" fmla="*/ 5572899 h 6858000"/>
              <a:gd name="connsiteX197" fmla="*/ 0 w 12192000"/>
              <a:gd name="connsiteY197" fmla="*/ 5572899 h 6858000"/>
              <a:gd name="connsiteX198" fmla="*/ 0 w 12192000"/>
              <a:gd name="connsiteY198" fmla="*/ 4287659 h 6858000"/>
              <a:gd name="connsiteX199" fmla="*/ 10007107 w 12192000"/>
              <a:gd name="connsiteY199" fmla="*/ 1287183 h 6858000"/>
              <a:gd name="connsiteX200" fmla="*/ 10055915 w 12192000"/>
              <a:gd name="connsiteY200" fmla="*/ 1287513 h 6858000"/>
              <a:gd name="connsiteX201" fmla="*/ 10104558 w 12192000"/>
              <a:gd name="connsiteY201" fmla="*/ 1288516 h 6858000"/>
              <a:gd name="connsiteX202" fmla="*/ 10153034 w 12192000"/>
              <a:gd name="connsiteY202" fmla="*/ 1290193 h 6858000"/>
              <a:gd name="connsiteX203" fmla="*/ 10201342 w 12192000"/>
              <a:gd name="connsiteY203" fmla="*/ 1292517 h 6858000"/>
              <a:gd name="connsiteX204" fmla="*/ 10249485 w 12192000"/>
              <a:gd name="connsiteY204" fmla="*/ 1295514 h 6858000"/>
              <a:gd name="connsiteX205" fmla="*/ 10297435 w 12192000"/>
              <a:gd name="connsiteY205" fmla="*/ 1299146 h 6858000"/>
              <a:gd name="connsiteX206" fmla="*/ 10345206 w 12192000"/>
              <a:gd name="connsiteY206" fmla="*/ 1303439 h 6858000"/>
              <a:gd name="connsiteX207" fmla="*/ 10392798 w 12192000"/>
              <a:gd name="connsiteY207" fmla="*/ 1308366 h 6858000"/>
              <a:gd name="connsiteX208" fmla="*/ 10440198 w 12192000"/>
              <a:gd name="connsiteY208" fmla="*/ 1313929 h 6858000"/>
              <a:gd name="connsiteX209" fmla="*/ 10487393 w 12192000"/>
              <a:gd name="connsiteY209" fmla="*/ 1320139 h 6858000"/>
              <a:gd name="connsiteX210" fmla="*/ 10534395 w 12192000"/>
              <a:gd name="connsiteY210" fmla="*/ 1326972 h 6858000"/>
              <a:gd name="connsiteX211" fmla="*/ 10581192 w 12192000"/>
              <a:gd name="connsiteY211" fmla="*/ 1334427 h 6858000"/>
              <a:gd name="connsiteX212" fmla="*/ 10627771 w 12192000"/>
              <a:gd name="connsiteY212" fmla="*/ 1342504 h 6858000"/>
              <a:gd name="connsiteX213" fmla="*/ 10674146 w 12192000"/>
              <a:gd name="connsiteY213" fmla="*/ 1351191 h 6858000"/>
              <a:gd name="connsiteX214" fmla="*/ 10720304 w 12192000"/>
              <a:gd name="connsiteY214" fmla="*/ 1360500 h 6858000"/>
              <a:gd name="connsiteX215" fmla="*/ 10766230 w 12192000"/>
              <a:gd name="connsiteY215" fmla="*/ 1370406 h 6858000"/>
              <a:gd name="connsiteX216" fmla="*/ 10811926 w 12192000"/>
              <a:gd name="connsiteY216" fmla="*/ 1380921 h 6858000"/>
              <a:gd name="connsiteX217" fmla="*/ 10857404 w 12192000"/>
              <a:gd name="connsiteY217" fmla="*/ 1392034 h 6858000"/>
              <a:gd name="connsiteX218" fmla="*/ 10902638 w 12192000"/>
              <a:gd name="connsiteY218" fmla="*/ 1403743 h 6858000"/>
              <a:gd name="connsiteX219" fmla="*/ 10947629 w 12192000"/>
              <a:gd name="connsiteY219" fmla="*/ 1416050 h 6858000"/>
              <a:gd name="connsiteX220" fmla="*/ 10992377 w 12192000"/>
              <a:gd name="connsiteY220" fmla="*/ 1428927 h 6858000"/>
              <a:gd name="connsiteX221" fmla="*/ 11036868 w 12192000"/>
              <a:gd name="connsiteY221" fmla="*/ 1442389 h 6858000"/>
              <a:gd name="connsiteX222" fmla="*/ 11081116 w 12192000"/>
              <a:gd name="connsiteY222" fmla="*/ 1456436 h 6858000"/>
              <a:gd name="connsiteX223" fmla="*/ 11125095 w 12192000"/>
              <a:gd name="connsiteY223" fmla="*/ 1471041 h 6858000"/>
              <a:gd name="connsiteX224" fmla="*/ 11168818 w 12192000"/>
              <a:gd name="connsiteY224" fmla="*/ 1486217 h 6858000"/>
              <a:gd name="connsiteX225" fmla="*/ 11212273 w 12192000"/>
              <a:gd name="connsiteY225" fmla="*/ 1501965 h 6858000"/>
              <a:gd name="connsiteX226" fmla="*/ 11255457 w 12192000"/>
              <a:gd name="connsiteY226" fmla="*/ 1518259 h 6858000"/>
              <a:gd name="connsiteX227" fmla="*/ 11298361 w 12192000"/>
              <a:gd name="connsiteY227" fmla="*/ 1535112 h 6858000"/>
              <a:gd name="connsiteX228" fmla="*/ 11340982 w 12192000"/>
              <a:gd name="connsiteY228" fmla="*/ 1552524 h 6858000"/>
              <a:gd name="connsiteX229" fmla="*/ 11383321 w 12192000"/>
              <a:gd name="connsiteY229" fmla="*/ 1570469 h 6858000"/>
              <a:gd name="connsiteX230" fmla="*/ 11425365 w 12192000"/>
              <a:gd name="connsiteY230" fmla="*/ 1588960 h 6858000"/>
              <a:gd name="connsiteX231" fmla="*/ 11467116 w 12192000"/>
              <a:gd name="connsiteY231" fmla="*/ 1607985 h 6858000"/>
              <a:gd name="connsiteX232" fmla="*/ 11508571 w 12192000"/>
              <a:gd name="connsiteY232" fmla="*/ 1627543 h 6858000"/>
              <a:gd name="connsiteX233" fmla="*/ 11549718 w 12192000"/>
              <a:gd name="connsiteY233" fmla="*/ 1647621 h 6858000"/>
              <a:gd name="connsiteX234" fmla="*/ 11590572 w 12192000"/>
              <a:gd name="connsiteY234" fmla="*/ 1668233 h 6858000"/>
              <a:gd name="connsiteX235" fmla="*/ 11631092 w 12192000"/>
              <a:gd name="connsiteY235" fmla="*/ 1689366 h 6858000"/>
              <a:gd name="connsiteX236" fmla="*/ 11671305 w 12192000"/>
              <a:gd name="connsiteY236" fmla="*/ 1711007 h 6858000"/>
              <a:gd name="connsiteX237" fmla="*/ 11711198 w 12192000"/>
              <a:gd name="connsiteY237" fmla="*/ 1733156 h 6858000"/>
              <a:gd name="connsiteX238" fmla="*/ 11750770 w 12192000"/>
              <a:gd name="connsiteY238" fmla="*/ 1755813 h 6858000"/>
              <a:gd name="connsiteX239" fmla="*/ 11789996 w 12192000"/>
              <a:gd name="connsiteY239" fmla="*/ 1778965 h 6858000"/>
              <a:gd name="connsiteX240" fmla="*/ 11828902 w 12192000"/>
              <a:gd name="connsiteY240" fmla="*/ 1802625 h 6858000"/>
              <a:gd name="connsiteX241" fmla="*/ 11867462 w 12192000"/>
              <a:gd name="connsiteY241" fmla="*/ 1826768 h 6858000"/>
              <a:gd name="connsiteX242" fmla="*/ 11905677 w 12192000"/>
              <a:gd name="connsiteY242" fmla="*/ 1851393 h 6858000"/>
              <a:gd name="connsiteX243" fmla="*/ 11943545 w 12192000"/>
              <a:gd name="connsiteY243" fmla="*/ 1876513 h 6858000"/>
              <a:gd name="connsiteX244" fmla="*/ 11981054 w 12192000"/>
              <a:gd name="connsiteY244" fmla="*/ 1902104 h 6858000"/>
              <a:gd name="connsiteX245" fmla="*/ 12018218 w 12192000"/>
              <a:gd name="connsiteY245" fmla="*/ 1928177 h 6858000"/>
              <a:gd name="connsiteX246" fmla="*/ 12055010 w 12192000"/>
              <a:gd name="connsiteY246" fmla="*/ 1954707 h 6858000"/>
              <a:gd name="connsiteX247" fmla="*/ 12091444 w 12192000"/>
              <a:gd name="connsiteY247" fmla="*/ 1981708 h 6858000"/>
              <a:gd name="connsiteX248" fmla="*/ 12127507 w 12192000"/>
              <a:gd name="connsiteY248" fmla="*/ 2009178 h 6858000"/>
              <a:gd name="connsiteX249" fmla="*/ 12163184 w 12192000"/>
              <a:gd name="connsiteY249" fmla="*/ 2037092 h 6858000"/>
              <a:gd name="connsiteX250" fmla="*/ 12192000 w 12192000"/>
              <a:gd name="connsiteY250" fmla="*/ 2060249 h 6858000"/>
              <a:gd name="connsiteX251" fmla="*/ 12192000 w 12192000"/>
              <a:gd name="connsiteY251" fmla="*/ 4714710 h 6858000"/>
              <a:gd name="connsiteX252" fmla="*/ 12167975 w 12192000"/>
              <a:gd name="connsiteY252" fmla="*/ 4714710 h 6858000"/>
              <a:gd name="connsiteX253" fmla="*/ 12167438 w 12192000"/>
              <a:gd name="connsiteY253" fmla="*/ 4666285 h 6858000"/>
              <a:gd name="connsiteX254" fmla="*/ 12165811 w 12192000"/>
              <a:gd name="connsiteY254" fmla="*/ 4618126 h 6858000"/>
              <a:gd name="connsiteX255" fmla="*/ 12163120 w 12192000"/>
              <a:gd name="connsiteY255" fmla="*/ 4570247 h 6858000"/>
              <a:gd name="connsiteX256" fmla="*/ 12159367 w 12192000"/>
              <a:gd name="connsiteY256" fmla="*/ 4522635 h 6858000"/>
              <a:gd name="connsiteX257" fmla="*/ 12154576 w 12192000"/>
              <a:gd name="connsiteY257" fmla="*/ 4475327 h 6858000"/>
              <a:gd name="connsiteX258" fmla="*/ 12148746 w 12192000"/>
              <a:gd name="connsiteY258" fmla="*/ 4428312 h 6858000"/>
              <a:gd name="connsiteX259" fmla="*/ 12141893 w 12192000"/>
              <a:gd name="connsiteY259" fmla="*/ 4381627 h 6858000"/>
              <a:gd name="connsiteX260" fmla="*/ 12134040 w 12192000"/>
              <a:gd name="connsiteY260" fmla="*/ 4335272 h 6858000"/>
              <a:gd name="connsiteX261" fmla="*/ 12125174 w 12192000"/>
              <a:gd name="connsiteY261" fmla="*/ 4289247 h 6858000"/>
              <a:gd name="connsiteX262" fmla="*/ 12115323 w 12192000"/>
              <a:gd name="connsiteY262" fmla="*/ 4243578 h 6858000"/>
              <a:gd name="connsiteX263" fmla="*/ 12104499 w 12192000"/>
              <a:gd name="connsiteY263" fmla="*/ 4198264 h 6858000"/>
              <a:gd name="connsiteX264" fmla="*/ 12092713 w 12192000"/>
              <a:gd name="connsiteY264" fmla="*/ 4153331 h 6858000"/>
              <a:gd name="connsiteX265" fmla="*/ 12079966 w 12192000"/>
              <a:gd name="connsiteY265" fmla="*/ 4108780 h 6858000"/>
              <a:gd name="connsiteX266" fmla="*/ 12066284 w 12192000"/>
              <a:gd name="connsiteY266" fmla="*/ 4064622 h 6858000"/>
              <a:gd name="connsiteX267" fmla="*/ 12051679 w 12192000"/>
              <a:gd name="connsiteY267" fmla="*/ 4020870 h 6858000"/>
              <a:gd name="connsiteX268" fmla="*/ 12036140 w 12192000"/>
              <a:gd name="connsiteY268" fmla="*/ 3977551 h 6858000"/>
              <a:gd name="connsiteX269" fmla="*/ 12019704 w 12192000"/>
              <a:gd name="connsiteY269" fmla="*/ 3934650 h 6858000"/>
              <a:gd name="connsiteX270" fmla="*/ 12002371 w 12192000"/>
              <a:gd name="connsiteY270" fmla="*/ 3892194 h 6858000"/>
              <a:gd name="connsiteX271" fmla="*/ 11984155 w 12192000"/>
              <a:gd name="connsiteY271" fmla="*/ 3850195 h 6858000"/>
              <a:gd name="connsiteX272" fmla="*/ 11965054 w 12192000"/>
              <a:gd name="connsiteY272" fmla="*/ 3808666 h 6858000"/>
              <a:gd name="connsiteX273" fmla="*/ 11945108 w 12192000"/>
              <a:gd name="connsiteY273" fmla="*/ 3767607 h 6858000"/>
              <a:gd name="connsiteX274" fmla="*/ 11924303 w 12192000"/>
              <a:gd name="connsiteY274" fmla="*/ 3727031 h 6858000"/>
              <a:gd name="connsiteX275" fmla="*/ 11902666 w 12192000"/>
              <a:gd name="connsiteY275" fmla="*/ 3686962 h 6858000"/>
              <a:gd name="connsiteX276" fmla="*/ 11880196 w 12192000"/>
              <a:gd name="connsiteY276" fmla="*/ 3647402 h 6858000"/>
              <a:gd name="connsiteX277" fmla="*/ 11856919 w 12192000"/>
              <a:gd name="connsiteY277" fmla="*/ 3608362 h 6858000"/>
              <a:gd name="connsiteX278" fmla="*/ 11832835 w 12192000"/>
              <a:gd name="connsiteY278" fmla="*/ 3569855 h 6858000"/>
              <a:gd name="connsiteX279" fmla="*/ 11807957 w 12192000"/>
              <a:gd name="connsiteY279" fmla="*/ 3531895 h 6858000"/>
              <a:gd name="connsiteX280" fmla="*/ 11782297 w 12192000"/>
              <a:gd name="connsiteY280" fmla="*/ 3494494 h 6858000"/>
              <a:gd name="connsiteX281" fmla="*/ 11755881 w 12192000"/>
              <a:gd name="connsiteY281" fmla="*/ 3457651 h 6858000"/>
              <a:gd name="connsiteX282" fmla="*/ 11728697 w 12192000"/>
              <a:gd name="connsiteY282" fmla="*/ 3421392 h 6858000"/>
              <a:gd name="connsiteX283" fmla="*/ 11700769 w 12192000"/>
              <a:gd name="connsiteY283" fmla="*/ 3385731 h 6858000"/>
              <a:gd name="connsiteX284" fmla="*/ 11672112 w 12192000"/>
              <a:gd name="connsiteY284" fmla="*/ 3350666 h 6858000"/>
              <a:gd name="connsiteX285" fmla="*/ 11642724 w 12192000"/>
              <a:gd name="connsiteY285" fmla="*/ 3316224 h 6858000"/>
              <a:gd name="connsiteX286" fmla="*/ 11612632 w 12192000"/>
              <a:gd name="connsiteY286" fmla="*/ 3282391 h 6858000"/>
              <a:gd name="connsiteX287" fmla="*/ 11581835 w 12192000"/>
              <a:gd name="connsiteY287" fmla="*/ 3249206 h 6858000"/>
              <a:gd name="connsiteX288" fmla="*/ 11550347 w 12192000"/>
              <a:gd name="connsiteY288" fmla="*/ 3216669 h 6858000"/>
              <a:gd name="connsiteX289" fmla="*/ 11518192 w 12192000"/>
              <a:gd name="connsiteY289" fmla="*/ 3184779 h 6858000"/>
              <a:gd name="connsiteX290" fmla="*/ 11485370 w 12192000"/>
              <a:gd name="connsiteY290" fmla="*/ 3153575 h 6858000"/>
              <a:gd name="connsiteX291" fmla="*/ 11451883 w 12192000"/>
              <a:gd name="connsiteY291" fmla="*/ 3123044 h 6858000"/>
              <a:gd name="connsiteX292" fmla="*/ 11417768 w 12192000"/>
              <a:gd name="connsiteY292" fmla="*/ 3093213 h 6858000"/>
              <a:gd name="connsiteX293" fmla="*/ 11383013 w 12192000"/>
              <a:gd name="connsiteY293" fmla="*/ 3064078 h 6858000"/>
              <a:gd name="connsiteX294" fmla="*/ 11347643 w 12192000"/>
              <a:gd name="connsiteY294" fmla="*/ 3035669 h 6858000"/>
              <a:gd name="connsiteX295" fmla="*/ 11311671 w 12192000"/>
              <a:gd name="connsiteY295" fmla="*/ 3007982 h 6858000"/>
              <a:gd name="connsiteX296" fmla="*/ 11275096 w 12192000"/>
              <a:gd name="connsiteY296" fmla="*/ 2981033 h 6858000"/>
              <a:gd name="connsiteX297" fmla="*/ 11237945 w 12192000"/>
              <a:gd name="connsiteY297" fmla="*/ 2954832 h 6858000"/>
              <a:gd name="connsiteX298" fmla="*/ 11200218 w 12192000"/>
              <a:gd name="connsiteY298" fmla="*/ 2929394 h 6858000"/>
              <a:gd name="connsiteX299" fmla="*/ 11161927 w 12192000"/>
              <a:gd name="connsiteY299" fmla="*/ 2904744 h 6858000"/>
              <a:gd name="connsiteX300" fmla="*/ 11123084 w 12192000"/>
              <a:gd name="connsiteY300" fmla="*/ 2880868 h 6858000"/>
              <a:gd name="connsiteX301" fmla="*/ 11083704 w 12192000"/>
              <a:gd name="connsiteY301" fmla="*/ 2857779 h 6858000"/>
              <a:gd name="connsiteX302" fmla="*/ 11043799 w 12192000"/>
              <a:gd name="connsiteY302" fmla="*/ 2835516 h 6858000"/>
              <a:gd name="connsiteX303" fmla="*/ 11003381 w 12192000"/>
              <a:gd name="connsiteY303" fmla="*/ 2814053 h 6858000"/>
              <a:gd name="connsiteX304" fmla="*/ 10962451 w 12192000"/>
              <a:gd name="connsiteY304" fmla="*/ 2793441 h 6858000"/>
              <a:gd name="connsiteX305" fmla="*/ 10921034 w 12192000"/>
              <a:gd name="connsiteY305" fmla="*/ 2773654 h 6858000"/>
              <a:gd name="connsiteX306" fmla="*/ 10879143 w 12192000"/>
              <a:gd name="connsiteY306" fmla="*/ 2754731 h 6858000"/>
              <a:gd name="connsiteX307" fmla="*/ 10836765 w 12192000"/>
              <a:gd name="connsiteY307" fmla="*/ 2736672 h 6858000"/>
              <a:gd name="connsiteX308" fmla="*/ 10793952 w 12192000"/>
              <a:gd name="connsiteY308" fmla="*/ 2719489 h 6858000"/>
              <a:gd name="connsiteX309" fmla="*/ 10750677 w 12192000"/>
              <a:gd name="connsiteY309" fmla="*/ 2703196 h 6858000"/>
              <a:gd name="connsiteX310" fmla="*/ 10706968 w 12192000"/>
              <a:gd name="connsiteY310" fmla="*/ 2687790 h 6858000"/>
              <a:gd name="connsiteX311" fmla="*/ 10662848 w 12192000"/>
              <a:gd name="connsiteY311" fmla="*/ 2673300 h 6858000"/>
              <a:gd name="connsiteX312" fmla="*/ 10618305 w 12192000"/>
              <a:gd name="connsiteY312" fmla="*/ 2659735 h 6858000"/>
              <a:gd name="connsiteX313" fmla="*/ 10573364 w 12192000"/>
              <a:gd name="connsiteY313" fmla="*/ 2647111 h 6858000"/>
              <a:gd name="connsiteX314" fmla="*/ 10528041 w 12192000"/>
              <a:gd name="connsiteY314" fmla="*/ 2635415 h 6858000"/>
              <a:gd name="connsiteX315" fmla="*/ 10482345 w 12192000"/>
              <a:gd name="connsiteY315" fmla="*/ 2624683 h 6858000"/>
              <a:gd name="connsiteX316" fmla="*/ 10436265 w 12192000"/>
              <a:gd name="connsiteY316" fmla="*/ 2614930 h 6858000"/>
              <a:gd name="connsiteX317" fmla="*/ 10389852 w 12192000"/>
              <a:gd name="connsiteY317" fmla="*/ 2606141 h 6858000"/>
              <a:gd name="connsiteX318" fmla="*/ 10343080 w 12192000"/>
              <a:gd name="connsiteY318" fmla="*/ 2598343 h 6858000"/>
              <a:gd name="connsiteX319" fmla="*/ 10295988 w 12192000"/>
              <a:gd name="connsiteY319" fmla="*/ 2591562 h 6858000"/>
              <a:gd name="connsiteX320" fmla="*/ 10248575 w 12192000"/>
              <a:gd name="connsiteY320" fmla="*/ 2585783 h 6858000"/>
              <a:gd name="connsiteX321" fmla="*/ 10200843 w 12192000"/>
              <a:gd name="connsiteY321" fmla="*/ 2581033 h 6858000"/>
              <a:gd name="connsiteX322" fmla="*/ 10152829 w 12192000"/>
              <a:gd name="connsiteY322" fmla="*/ 2577312 h 6858000"/>
              <a:gd name="connsiteX323" fmla="*/ 10104519 w 12192000"/>
              <a:gd name="connsiteY323" fmla="*/ 2574645 h 6858000"/>
              <a:gd name="connsiteX324" fmla="*/ 10055941 w 12192000"/>
              <a:gd name="connsiteY324" fmla="*/ 2573032 h 6858000"/>
              <a:gd name="connsiteX325" fmla="*/ 10007107 w 12192000"/>
              <a:gd name="connsiteY325" fmla="*/ 2572499 h 6858000"/>
              <a:gd name="connsiteX326" fmla="*/ 6549733 w 12192000"/>
              <a:gd name="connsiteY326" fmla="*/ 0 h 6858000"/>
              <a:gd name="connsiteX327" fmla="*/ 10007107 w 12192000"/>
              <a:gd name="connsiteY327" fmla="*/ 0 h 6858000"/>
              <a:gd name="connsiteX328" fmla="*/ 10007107 w 12192000"/>
              <a:gd name="connsiteY328" fmla="*/ 1285252 h 6858000"/>
              <a:gd name="connsiteX329" fmla="*/ 7846264 w 12192000"/>
              <a:gd name="connsiteY329" fmla="*/ 1285252 h 6858000"/>
              <a:gd name="connsiteX330" fmla="*/ 7846264 w 12192000"/>
              <a:gd name="connsiteY330" fmla="*/ 3427742 h 6858000"/>
              <a:gd name="connsiteX331" fmla="*/ 6549733 w 12192000"/>
              <a:gd name="connsiteY331" fmla="*/ 3427742 h 6858000"/>
              <a:gd name="connsiteX332" fmla="*/ 6549733 w 12192000"/>
              <a:gd name="connsiteY332" fmla="*/ 12852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</a:cxnLst>
            <a:rect l="l" t="t" r="r" b="b"/>
            <a:pathLst>
              <a:path w="12192000" h="6858000">
                <a:moveTo>
                  <a:pt x="0" y="2145170"/>
                </a:moveTo>
                <a:lnTo>
                  <a:pt x="931465" y="2145170"/>
                </a:lnTo>
                <a:lnTo>
                  <a:pt x="931465" y="4287659"/>
                </a:lnTo>
                <a:lnTo>
                  <a:pt x="3092333" y="4287659"/>
                </a:lnTo>
                <a:lnTo>
                  <a:pt x="3092333" y="5572696"/>
                </a:lnTo>
                <a:lnTo>
                  <a:pt x="3141168" y="5572150"/>
                </a:lnTo>
                <a:lnTo>
                  <a:pt x="3189745" y="5570550"/>
                </a:lnTo>
                <a:lnTo>
                  <a:pt x="3238055" y="5567870"/>
                </a:lnTo>
                <a:lnTo>
                  <a:pt x="3286069" y="5564162"/>
                </a:lnTo>
                <a:lnTo>
                  <a:pt x="3333802" y="5559399"/>
                </a:lnTo>
                <a:lnTo>
                  <a:pt x="3381215" y="5553634"/>
                </a:lnTo>
                <a:lnTo>
                  <a:pt x="3428306" y="5546839"/>
                </a:lnTo>
                <a:lnTo>
                  <a:pt x="3475077" y="5539041"/>
                </a:lnTo>
                <a:lnTo>
                  <a:pt x="3521504" y="5530266"/>
                </a:lnTo>
                <a:lnTo>
                  <a:pt x="3567571" y="5520499"/>
                </a:lnTo>
                <a:lnTo>
                  <a:pt x="3613266" y="5509768"/>
                </a:lnTo>
                <a:lnTo>
                  <a:pt x="3658604" y="5498084"/>
                </a:lnTo>
                <a:lnTo>
                  <a:pt x="3703544" y="5485447"/>
                </a:lnTo>
                <a:lnTo>
                  <a:pt x="3748073" y="5471884"/>
                </a:lnTo>
                <a:lnTo>
                  <a:pt x="3792207" y="5457393"/>
                </a:lnTo>
                <a:lnTo>
                  <a:pt x="3835916" y="5442001"/>
                </a:lnTo>
                <a:lnTo>
                  <a:pt x="3879178" y="5425694"/>
                </a:lnTo>
                <a:lnTo>
                  <a:pt x="3922004" y="5408511"/>
                </a:lnTo>
                <a:lnTo>
                  <a:pt x="3964369" y="5390451"/>
                </a:lnTo>
                <a:lnTo>
                  <a:pt x="4006273" y="5371528"/>
                </a:lnTo>
                <a:lnTo>
                  <a:pt x="4047690" y="5351742"/>
                </a:lnTo>
                <a:lnTo>
                  <a:pt x="4088608" y="5331130"/>
                </a:lnTo>
                <a:lnTo>
                  <a:pt x="4129038" y="5309667"/>
                </a:lnTo>
                <a:lnTo>
                  <a:pt x="4168944" y="5287403"/>
                </a:lnTo>
                <a:lnTo>
                  <a:pt x="4208310" y="5264315"/>
                </a:lnTo>
                <a:lnTo>
                  <a:pt x="4247152" y="5240452"/>
                </a:lnTo>
                <a:lnTo>
                  <a:pt x="4285443" y="5215788"/>
                </a:lnTo>
                <a:lnTo>
                  <a:pt x="4323184" y="5190350"/>
                </a:lnTo>
                <a:lnTo>
                  <a:pt x="4360335" y="5164150"/>
                </a:lnTo>
                <a:lnTo>
                  <a:pt x="4396909" y="5137201"/>
                </a:lnTo>
                <a:lnTo>
                  <a:pt x="4432882" y="5109515"/>
                </a:lnTo>
                <a:lnTo>
                  <a:pt x="4468251" y="5081105"/>
                </a:lnTo>
                <a:lnTo>
                  <a:pt x="4503008" y="5051971"/>
                </a:lnTo>
                <a:lnTo>
                  <a:pt x="4537123" y="5022139"/>
                </a:lnTo>
                <a:lnTo>
                  <a:pt x="4570597" y="4991608"/>
                </a:lnTo>
                <a:lnTo>
                  <a:pt x="4603430" y="4960404"/>
                </a:lnTo>
                <a:lnTo>
                  <a:pt x="4635585" y="4928514"/>
                </a:lnTo>
                <a:lnTo>
                  <a:pt x="4667073" y="4895977"/>
                </a:lnTo>
                <a:lnTo>
                  <a:pt x="4697858" y="4862792"/>
                </a:lnTo>
                <a:lnTo>
                  <a:pt x="4727963" y="4828959"/>
                </a:lnTo>
                <a:lnTo>
                  <a:pt x="4757339" y="4794516"/>
                </a:lnTo>
                <a:lnTo>
                  <a:pt x="4786008" y="4759452"/>
                </a:lnTo>
                <a:lnTo>
                  <a:pt x="4813935" y="4723777"/>
                </a:lnTo>
                <a:lnTo>
                  <a:pt x="4841121" y="4687532"/>
                </a:lnTo>
                <a:lnTo>
                  <a:pt x="4867535" y="4650689"/>
                </a:lnTo>
                <a:lnTo>
                  <a:pt x="4893195" y="4613287"/>
                </a:lnTo>
                <a:lnTo>
                  <a:pt x="4918075" y="4575327"/>
                </a:lnTo>
                <a:lnTo>
                  <a:pt x="4942158" y="4536821"/>
                </a:lnTo>
                <a:lnTo>
                  <a:pt x="4965434" y="4497781"/>
                </a:lnTo>
                <a:lnTo>
                  <a:pt x="4987905" y="4458220"/>
                </a:lnTo>
                <a:lnTo>
                  <a:pt x="5009542" y="4418152"/>
                </a:lnTo>
                <a:lnTo>
                  <a:pt x="5030347" y="4377575"/>
                </a:lnTo>
                <a:lnTo>
                  <a:pt x="5050293" y="4336516"/>
                </a:lnTo>
                <a:lnTo>
                  <a:pt x="5069380" y="4294987"/>
                </a:lnTo>
                <a:lnTo>
                  <a:pt x="5087599" y="4252988"/>
                </a:lnTo>
                <a:lnTo>
                  <a:pt x="5104943" y="4210532"/>
                </a:lnTo>
                <a:lnTo>
                  <a:pt x="5121381" y="4167632"/>
                </a:lnTo>
                <a:lnTo>
                  <a:pt x="5136906" y="4124312"/>
                </a:lnTo>
                <a:lnTo>
                  <a:pt x="5151523" y="4080560"/>
                </a:lnTo>
                <a:lnTo>
                  <a:pt x="5165204" y="4036403"/>
                </a:lnTo>
                <a:lnTo>
                  <a:pt x="5177951" y="3991851"/>
                </a:lnTo>
                <a:lnTo>
                  <a:pt x="5189738" y="3946918"/>
                </a:lnTo>
                <a:lnTo>
                  <a:pt x="5200562" y="3901605"/>
                </a:lnTo>
                <a:lnTo>
                  <a:pt x="5210414" y="3855936"/>
                </a:lnTo>
                <a:lnTo>
                  <a:pt x="5219266" y="3809911"/>
                </a:lnTo>
                <a:lnTo>
                  <a:pt x="5227132" y="3763556"/>
                </a:lnTo>
                <a:lnTo>
                  <a:pt x="5233986" y="3716871"/>
                </a:lnTo>
                <a:lnTo>
                  <a:pt x="5239801" y="3669855"/>
                </a:lnTo>
                <a:lnTo>
                  <a:pt x="5244605" y="3622548"/>
                </a:lnTo>
                <a:lnTo>
                  <a:pt x="5248346" y="3574948"/>
                </a:lnTo>
                <a:lnTo>
                  <a:pt x="5251049" y="3527056"/>
                </a:lnTo>
                <a:lnTo>
                  <a:pt x="5252663" y="3478898"/>
                </a:lnTo>
                <a:lnTo>
                  <a:pt x="5253214" y="3430486"/>
                </a:lnTo>
                <a:lnTo>
                  <a:pt x="6549733" y="3430486"/>
                </a:lnTo>
                <a:lnTo>
                  <a:pt x="6549387" y="3478860"/>
                </a:lnTo>
                <a:lnTo>
                  <a:pt x="6548374" y="3527082"/>
                </a:lnTo>
                <a:lnTo>
                  <a:pt x="6546684" y="3575151"/>
                </a:lnTo>
                <a:lnTo>
                  <a:pt x="6544339" y="3623043"/>
                </a:lnTo>
                <a:lnTo>
                  <a:pt x="6541328" y="3670757"/>
                </a:lnTo>
                <a:lnTo>
                  <a:pt x="6537652" y="3718306"/>
                </a:lnTo>
                <a:lnTo>
                  <a:pt x="6533335" y="3765664"/>
                </a:lnTo>
                <a:lnTo>
                  <a:pt x="6528351" y="3812844"/>
                </a:lnTo>
                <a:lnTo>
                  <a:pt x="6522741" y="3859822"/>
                </a:lnTo>
                <a:lnTo>
                  <a:pt x="6516489" y="3906621"/>
                </a:lnTo>
                <a:lnTo>
                  <a:pt x="6509596" y="3953218"/>
                </a:lnTo>
                <a:lnTo>
                  <a:pt x="6502077" y="3999598"/>
                </a:lnTo>
                <a:lnTo>
                  <a:pt x="6493929" y="4045788"/>
                </a:lnTo>
                <a:lnTo>
                  <a:pt x="6485154" y="4091749"/>
                </a:lnTo>
                <a:lnTo>
                  <a:pt x="6475764" y="4137507"/>
                </a:lnTo>
                <a:lnTo>
                  <a:pt x="6465772" y="4183037"/>
                </a:lnTo>
                <a:lnTo>
                  <a:pt x="6455164" y="4228350"/>
                </a:lnTo>
                <a:lnTo>
                  <a:pt x="6443955" y="4273423"/>
                </a:lnTo>
                <a:lnTo>
                  <a:pt x="6432143" y="4318266"/>
                </a:lnTo>
                <a:lnTo>
                  <a:pt x="6419743" y="4362869"/>
                </a:lnTo>
                <a:lnTo>
                  <a:pt x="6406740" y="4407230"/>
                </a:lnTo>
                <a:lnTo>
                  <a:pt x="6393161" y="4451350"/>
                </a:lnTo>
                <a:lnTo>
                  <a:pt x="6379005" y="4495203"/>
                </a:lnTo>
                <a:lnTo>
                  <a:pt x="6364260" y="4538815"/>
                </a:lnTo>
                <a:lnTo>
                  <a:pt x="6348951" y="4582160"/>
                </a:lnTo>
                <a:lnTo>
                  <a:pt x="6333079" y="4625238"/>
                </a:lnTo>
                <a:lnTo>
                  <a:pt x="6316629" y="4668037"/>
                </a:lnTo>
                <a:lnTo>
                  <a:pt x="6299629" y="4710569"/>
                </a:lnTo>
                <a:lnTo>
                  <a:pt x="6282078" y="4752835"/>
                </a:lnTo>
                <a:lnTo>
                  <a:pt x="6263965" y="4794809"/>
                </a:lnTo>
                <a:lnTo>
                  <a:pt x="6245312" y="4836490"/>
                </a:lnTo>
                <a:lnTo>
                  <a:pt x="6226122" y="4877879"/>
                </a:lnTo>
                <a:lnTo>
                  <a:pt x="6206394" y="4918976"/>
                </a:lnTo>
                <a:lnTo>
                  <a:pt x="6186140" y="4959769"/>
                </a:lnTo>
                <a:lnTo>
                  <a:pt x="6165348" y="5000256"/>
                </a:lnTo>
                <a:lnTo>
                  <a:pt x="6144044" y="5040439"/>
                </a:lnTo>
                <a:lnTo>
                  <a:pt x="6122214" y="5080305"/>
                </a:lnTo>
                <a:lnTo>
                  <a:pt x="6099861" y="5119852"/>
                </a:lnTo>
                <a:lnTo>
                  <a:pt x="6077018" y="5159070"/>
                </a:lnTo>
                <a:lnTo>
                  <a:pt x="6053652" y="5197970"/>
                </a:lnTo>
                <a:lnTo>
                  <a:pt x="6029798" y="5236527"/>
                </a:lnTo>
                <a:lnTo>
                  <a:pt x="6005445" y="5274754"/>
                </a:lnTo>
                <a:lnTo>
                  <a:pt x="5980593" y="5312638"/>
                </a:lnTo>
                <a:lnTo>
                  <a:pt x="5955266" y="5350180"/>
                </a:lnTo>
                <a:lnTo>
                  <a:pt x="5929439" y="5387378"/>
                </a:lnTo>
                <a:lnTo>
                  <a:pt x="5903151" y="5424208"/>
                </a:lnTo>
                <a:lnTo>
                  <a:pt x="5876378" y="5460695"/>
                </a:lnTo>
                <a:lnTo>
                  <a:pt x="5849143" y="5496801"/>
                </a:lnTo>
                <a:lnTo>
                  <a:pt x="5821432" y="5532552"/>
                </a:lnTo>
                <a:lnTo>
                  <a:pt x="5793274" y="5567934"/>
                </a:lnTo>
                <a:lnTo>
                  <a:pt x="5764655" y="5602922"/>
                </a:lnTo>
                <a:lnTo>
                  <a:pt x="5735588" y="5637542"/>
                </a:lnTo>
                <a:lnTo>
                  <a:pt x="5706072" y="5671782"/>
                </a:lnTo>
                <a:lnTo>
                  <a:pt x="5676108" y="5705627"/>
                </a:lnTo>
                <a:lnTo>
                  <a:pt x="5645708" y="5739066"/>
                </a:lnTo>
                <a:lnTo>
                  <a:pt x="5614873" y="5772124"/>
                </a:lnTo>
                <a:lnTo>
                  <a:pt x="5583615" y="5804763"/>
                </a:lnTo>
                <a:lnTo>
                  <a:pt x="5551934" y="5837009"/>
                </a:lnTo>
                <a:lnTo>
                  <a:pt x="5519831" y="5868835"/>
                </a:lnTo>
                <a:lnTo>
                  <a:pt x="5487304" y="5900242"/>
                </a:lnTo>
                <a:lnTo>
                  <a:pt x="5454380" y="5931230"/>
                </a:lnTo>
                <a:lnTo>
                  <a:pt x="5421034" y="5961799"/>
                </a:lnTo>
                <a:lnTo>
                  <a:pt x="5387303" y="5991936"/>
                </a:lnTo>
                <a:lnTo>
                  <a:pt x="5353163" y="6021641"/>
                </a:lnTo>
                <a:lnTo>
                  <a:pt x="5318625" y="6050902"/>
                </a:lnTo>
                <a:lnTo>
                  <a:pt x="5283703" y="6079718"/>
                </a:lnTo>
                <a:lnTo>
                  <a:pt x="5248410" y="6108090"/>
                </a:lnTo>
                <a:lnTo>
                  <a:pt x="5212720" y="6136005"/>
                </a:lnTo>
                <a:lnTo>
                  <a:pt x="5176657" y="6163475"/>
                </a:lnTo>
                <a:lnTo>
                  <a:pt x="5140237" y="6190475"/>
                </a:lnTo>
                <a:lnTo>
                  <a:pt x="5103432" y="6217018"/>
                </a:lnTo>
                <a:lnTo>
                  <a:pt x="5066281" y="6243078"/>
                </a:lnTo>
                <a:lnTo>
                  <a:pt x="5028758" y="6268682"/>
                </a:lnTo>
                <a:lnTo>
                  <a:pt x="4990889" y="6293790"/>
                </a:lnTo>
                <a:lnTo>
                  <a:pt x="4952675" y="6318428"/>
                </a:lnTo>
                <a:lnTo>
                  <a:pt x="4914116" y="6342570"/>
                </a:lnTo>
                <a:lnTo>
                  <a:pt x="4875222" y="6366218"/>
                </a:lnTo>
                <a:lnTo>
                  <a:pt x="4835983" y="6389383"/>
                </a:lnTo>
                <a:lnTo>
                  <a:pt x="4796423" y="6412027"/>
                </a:lnTo>
                <a:lnTo>
                  <a:pt x="4756531" y="6434188"/>
                </a:lnTo>
                <a:lnTo>
                  <a:pt x="4716318" y="6455829"/>
                </a:lnTo>
                <a:lnTo>
                  <a:pt x="4675785" y="6476949"/>
                </a:lnTo>
                <a:lnTo>
                  <a:pt x="4634946" y="6497561"/>
                </a:lnTo>
                <a:lnTo>
                  <a:pt x="4593796" y="6517640"/>
                </a:lnTo>
                <a:lnTo>
                  <a:pt x="4552341" y="6537198"/>
                </a:lnTo>
                <a:lnTo>
                  <a:pt x="4510592" y="6556222"/>
                </a:lnTo>
                <a:lnTo>
                  <a:pt x="4468547" y="6574714"/>
                </a:lnTo>
                <a:lnTo>
                  <a:pt x="4426207" y="6592671"/>
                </a:lnTo>
                <a:lnTo>
                  <a:pt x="4383573" y="6610070"/>
                </a:lnTo>
                <a:lnTo>
                  <a:pt x="4340670" y="6626923"/>
                </a:lnTo>
                <a:lnTo>
                  <a:pt x="4297498" y="6643230"/>
                </a:lnTo>
                <a:lnTo>
                  <a:pt x="4254045" y="6658965"/>
                </a:lnTo>
                <a:lnTo>
                  <a:pt x="4210322" y="6674142"/>
                </a:lnTo>
                <a:lnTo>
                  <a:pt x="4166330" y="6688760"/>
                </a:lnTo>
                <a:lnTo>
                  <a:pt x="4122095" y="6702793"/>
                </a:lnTo>
                <a:lnTo>
                  <a:pt x="4077590" y="6716255"/>
                </a:lnTo>
                <a:lnTo>
                  <a:pt x="4032843" y="6729146"/>
                </a:lnTo>
                <a:lnTo>
                  <a:pt x="3987851" y="6741439"/>
                </a:lnTo>
                <a:lnTo>
                  <a:pt x="3942617" y="6753149"/>
                </a:lnTo>
                <a:lnTo>
                  <a:pt x="3897152" y="6764261"/>
                </a:lnTo>
                <a:lnTo>
                  <a:pt x="3851443" y="6774777"/>
                </a:lnTo>
                <a:lnTo>
                  <a:pt x="3805517" y="6784683"/>
                </a:lnTo>
                <a:lnTo>
                  <a:pt x="3759360" y="6793992"/>
                </a:lnTo>
                <a:lnTo>
                  <a:pt x="3712998" y="6802691"/>
                </a:lnTo>
                <a:lnTo>
                  <a:pt x="3666406" y="6810769"/>
                </a:lnTo>
                <a:lnTo>
                  <a:pt x="3619622" y="6818223"/>
                </a:lnTo>
                <a:lnTo>
                  <a:pt x="3572618" y="6825056"/>
                </a:lnTo>
                <a:lnTo>
                  <a:pt x="3525412" y="6831254"/>
                </a:lnTo>
                <a:lnTo>
                  <a:pt x="3478024" y="6836816"/>
                </a:lnTo>
                <a:lnTo>
                  <a:pt x="3430433" y="6841757"/>
                </a:lnTo>
                <a:lnTo>
                  <a:pt x="3382662" y="6846036"/>
                </a:lnTo>
                <a:lnTo>
                  <a:pt x="3334699" y="6849681"/>
                </a:lnTo>
                <a:lnTo>
                  <a:pt x="3286569" y="6852666"/>
                </a:lnTo>
                <a:lnTo>
                  <a:pt x="3238259" y="6854990"/>
                </a:lnTo>
                <a:lnTo>
                  <a:pt x="3189772" y="6856666"/>
                </a:lnTo>
                <a:lnTo>
                  <a:pt x="3141129" y="6857670"/>
                </a:lnTo>
                <a:lnTo>
                  <a:pt x="3092333" y="6858000"/>
                </a:lnTo>
                <a:lnTo>
                  <a:pt x="3092333" y="5572899"/>
                </a:lnTo>
                <a:lnTo>
                  <a:pt x="0" y="5572899"/>
                </a:lnTo>
                <a:lnTo>
                  <a:pt x="0" y="4287659"/>
                </a:lnTo>
                <a:close/>
                <a:moveTo>
                  <a:pt x="10007107" y="1287183"/>
                </a:moveTo>
                <a:lnTo>
                  <a:pt x="10055915" y="1287513"/>
                </a:lnTo>
                <a:lnTo>
                  <a:pt x="10104558" y="1288516"/>
                </a:lnTo>
                <a:lnTo>
                  <a:pt x="10153034" y="1290193"/>
                </a:lnTo>
                <a:lnTo>
                  <a:pt x="10201342" y="1292517"/>
                </a:lnTo>
                <a:lnTo>
                  <a:pt x="10249485" y="1295514"/>
                </a:lnTo>
                <a:lnTo>
                  <a:pt x="10297435" y="1299146"/>
                </a:lnTo>
                <a:lnTo>
                  <a:pt x="10345206" y="1303439"/>
                </a:lnTo>
                <a:lnTo>
                  <a:pt x="10392798" y="1308366"/>
                </a:lnTo>
                <a:lnTo>
                  <a:pt x="10440198" y="1313929"/>
                </a:lnTo>
                <a:lnTo>
                  <a:pt x="10487393" y="1320139"/>
                </a:lnTo>
                <a:lnTo>
                  <a:pt x="10534395" y="1326972"/>
                </a:lnTo>
                <a:lnTo>
                  <a:pt x="10581192" y="1334427"/>
                </a:lnTo>
                <a:lnTo>
                  <a:pt x="10627771" y="1342504"/>
                </a:lnTo>
                <a:lnTo>
                  <a:pt x="10674146" y="1351191"/>
                </a:lnTo>
                <a:lnTo>
                  <a:pt x="10720304" y="1360500"/>
                </a:lnTo>
                <a:lnTo>
                  <a:pt x="10766230" y="1370406"/>
                </a:lnTo>
                <a:lnTo>
                  <a:pt x="10811926" y="1380921"/>
                </a:lnTo>
                <a:lnTo>
                  <a:pt x="10857404" y="1392034"/>
                </a:lnTo>
                <a:lnTo>
                  <a:pt x="10902638" y="1403743"/>
                </a:lnTo>
                <a:lnTo>
                  <a:pt x="10947629" y="1416050"/>
                </a:lnTo>
                <a:lnTo>
                  <a:pt x="10992377" y="1428927"/>
                </a:lnTo>
                <a:lnTo>
                  <a:pt x="11036868" y="1442389"/>
                </a:lnTo>
                <a:lnTo>
                  <a:pt x="11081116" y="1456436"/>
                </a:lnTo>
                <a:lnTo>
                  <a:pt x="11125095" y="1471041"/>
                </a:lnTo>
                <a:lnTo>
                  <a:pt x="11168818" y="1486217"/>
                </a:lnTo>
                <a:lnTo>
                  <a:pt x="11212273" y="1501965"/>
                </a:lnTo>
                <a:lnTo>
                  <a:pt x="11255457" y="1518259"/>
                </a:lnTo>
                <a:lnTo>
                  <a:pt x="11298361" y="1535112"/>
                </a:lnTo>
                <a:lnTo>
                  <a:pt x="11340982" y="1552524"/>
                </a:lnTo>
                <a:lnTo>
                  <a:pt x="11383321" y="1570469"/>
                </a:lnTo>
                <a:lnTo>
                  <a:pt x="11425365" y="1588960"/>
                </a:lnTo>
                <a:lnTo>
                  <a:pt x="11467116" y="1607985"/>
                </a:lnTo>
                <a:lnTo>
                  <a:pt x="11508571" y="1627543"/>
                </a:lnTo>
                <a:lnTo>
                  <a:pt x="11549718" y="1647621"/>
                </a:lnTo>
                <a:lnTo>
                  <a:pt x="11590572" y="1668233"/>
                </a:lnTo>
                <a:lnTo>
                  <a:pt x="11631092" y="1689366"/>
                </a:lnTo>
                <a:lnTo>
                  <a:pt x="11671305" y="1711007"/>
                </a:lnTo>
                <a:lnTo>
                  <a:pt x="11711198" y="1733156"/>
                </a:lnTo>
                <a:lnTo>
                  <a:pt x="11750770" y="1755813"/>
                </a:lnTo>
                <a:lnTo>
                  <a:pt x="11789996" y="1778965"/>
                </a:lnTo>
                <a:lnTo>
                  <a:pt x="11828902" y="1802625"/>
                </a:lnTo>
                <a:lnTo>
                  <a:pt x="11867462" y="1826768"/>
                </a:lnTo>
                <a:lnTo>
                  <a:pt x="11905677" y="1851393"/>
                </a:lnTo>
                <a:lnTo>
                  <a:pt x="11943545" y="1876513"/>
                </a:lnTo>
                <a:lnTo>
                  <a:pt x="11981054" y="1902104"/>
                </a:lnTo>
                <a:lnTo>
                  <a:pt x="12018218" y="1928177"/>
                </a:lnTo>
                <a:lnTo>
                  <a:pt x="12055010" y="1954707"/>
                </a:lnTo>
                <a:lnTo>
                  <a:pt x="12091444" y="1981708"/>
                </a:lnTo>
                <a:lnTo>
                  <a:pt x="12127507" y="2009178"/>
                </a:lnTo>
                <a:lnTo>
                  <a:pt x="12163184" y="2037092"/>
                </a:lnTo>
                <a:lnTo>
                  <a:pt x="12192000" y="2060249"/>
                </a:lnTo>
                <a:lnTo>
                  <a:pt x="12192000" y="4714710"/>
                </a:lnTo>
                <a:lnTo>
                  <a:pt x="12167975" y="4714710"/>
                </a:lnTo>
                <a:lnTo>
                  <a:pt x="12167438" y="4666285"/>
                </a:lnTo>
                <a:lnTo>
                  <a:pt x="12165811" y="4618126"/>
                </a:lnTo>
                <a:lnTo>
                  <a:pt x="12163120" y="4570247"/>
                </a:lnTo>
                <a:lnTo>
                  <a:pt x="12159367" y="4522635"/>
                </a:lnTo>
                <a:lnTo>
                  <a:pt x="12154576" y="4475327"/>
                </a:lnTo>
                <a:lnTo>
                  <a:pt x="12148746" y="4428312"/>
                </a:lnTo>
                <a:lnTo>
                  <a:pt x="12141893" y="4381627"/>
                </a:lnTo>
                <a:lnTo>
                  <a:pt x="12134040" y="4335272"/>
                </a:lnTo>
                <a:lnTo>
                  <a:pt x="12125174" y="4289247"/>
                </a:lnTo>
                <a:lnTo>
                  <a:pt x="12115323" y="4243578"/>
                </a:lnTo>
                <a:lnTo>
                  <a:pt x="12104499" y="4198264"/>
                </a:lnTo>
                <a:lnTo>
                  <a:pt x="12092713" y="4153331"/>
                </a:lnTo>
                <a:lnTo>
                  <a:pt x="12079966" y="4108780"/>
                </a:lnTo>
                <a:lnTo>
                  <a:pt x="12066284" y="4064622"/>
                </a:lnTo>
                <a:lnTo>
                  <a:pt x="12051679" y="4020870"/>
                </a:lnTo>
                <a:lnTo>
                  <a:pt x="12036140" y="3977551"/>
                </a:lnTo>
                <a:lnTo>
                  <a:pt x="12019704" y="3934650"/>
                </a:lnTo>
                <a:lnTo>
                  <a:pt x="12002371" y="3892194"/>
                </a:lnTo>
                <a:lnTo>
                  <a:pt x="11984155" y="3850195"/>
                </a:lnTo>
                <a:lnTo>
                  <a:pt x="11965054" y="3808666"/>
                </a:lnTo>
                <a:lnTo>
                  <a:pt x="11945108" y="3767607"/>
                </a:lnTo>
                <a:lnTo>
                  <a:pt x="11924303" y="3727031"/>
                </a:lnTo>
                <a:lnTo>
                  <a:pt x="11902666" y="3686962"/>
                </a:lnTo>
                <a:lnTo>
                  <a:pt x="11880196" y="3647402"/>
                </a:lnTo>
                <a:lnTo>
                  <a:pt x="11856919" y="3608362"/>
                </a:lnTo>
                <a:lnTo>
                  <a:pt x="11832835" y="3569855"/>
                </a:lnTo>
                <a:lnTo>
                  <a:pt x="11807957" y="3531895"/>
                </a:lnTo>
                <a:lnTo>
                  <a:pt x="11782297" y="3494494"/>
                </a:lnTo>
                <a:lnTo>
                  <a:pt x="11755881" y="3457651"/>
                </a:lnTo>
                <a:lnTo>
                  <a:pt x="11728697" y="3421392"/>
                </a:lnTo>
                <a:lnTo>
                  <a:pt x="11700769" y="3385731"/>
                </a:lnTo>
                <a:lnTo>
                  <a:pt x="11672112" y="3350666"/>
                </a:lnTo>
                <a:lnTo>
                  <a:pt x="11642724" y="3316224"/>
                </a:lnTo>
                <a:lnTo>
                  <a:pt x="11612632" y="3282391"/>
                </a:lnTo>
                <a:lnTo>
                  <a:pt x="11581835" y="3249206"/>
                </a:lnTo>
                <a:lnTo>
                  <a:pt x="11550347" y="3216669"/>
                </a:lnTo>
                <a:lnTo>
                  <a:pt x="11518192" y="3184779"/>
                </a:lnTo>
                <a:lnTo>
                  <a:pt x="11485370" y="3153575"/>
                </a:lnTo>
                <a:lnTo>
                  <a:pt x="11451883" y="3123044"/>
                </a:lnTo>
                <a:lnTo>
                  <a:pt x="11417768" y="3093213"/>
                </a:lnTo>
                <a:lnTo>
                  <a:pt x="11383013" y="3064078"/>
                </a:lnTo>
                <a:lnTo>
                  <a:pt x="11347643" y="3035669"/>
                </a:lnTo>
                <a:lnTo>
                  <a:pt x="11311671" y="3007982"/>
                </a:lnTo>
                <a:lnTo>
                  <a:pt x="11275096" y="2981033"/>
                </a:lnTo>
                <a:lnTo>
                  <a:pt x="11237945" y="2954832"/>
                </a:lnTo>
                <a:lnTo>
                  <a:pt x="11200218" y="2929394"/>
                </a:lnTo>
                <a:lnTo>
                  <a:pt x="11161927" y="2904744"/>
                </a:lnTo>
                <a:lnTo>
                  <a:pt x="11123084" y="2880868"/>
                </a:lnTo>
                <a:lnTo>
                  <a:pt x="11083704" y="2857779"/>
                </a:lnTo>
                <a:lnTo>
                  <a:pt x="11043799" y="2835516"/>
                </a:lnTo>
                <a:lnTo>
                  <a:pt x="11003381" y="2814053"/>
                </a:lnTo>
                <a:lnTo>
                  <a:pt x="10962451" y="2793441"/>
                </a:lnTo>
                <a:lnTo>
                  <a:pt x="10921034" y="2773654"/>
                </a:lnTo>
                <a:lnTo>
                  <a:pt x="10879143" y="2754731"/>
                </a:lnTo>
                <a:lnTo>
                  <a:pt x="10836765" y="2736672"/>
                </a:lnTo>
                <a:lnTo>
                  <a:pt x="10793952" y="2719489"/>
                </a:lnTo>
                <a:lnTo>
                  <a:pt x="10750677" y="2703196"/>
                </a:lnTo>
                <a:lnTo>
                  <a:pt x="10706968" y="2687790"/>
                </a:lnTo>
                <a:lnTo>
                  <a:pt x="10662848" y="2673300"/>
                </a:lnTo>
                <a:lnTo>
                  <a:pt x="10618305" y="2659735"/>
                </a:lnTo>
                <a:lnTo>
                  <a:pt x="10573364" y="2647111"/>
                </a:lnTo>
                <a:lnTo>
                  <a:pt x="10528041" y="2635415"/>
                </a:lnTo>
                <a:lnTo>
                  <a:pt x="10482345" y="2624683"/>
                </a:lnTo>
                <a:lnTo>
                  <a:pt x="10436265" y="2614930"/>
                </a:lnTo>
                <a:lnTo>
                  <a:pt x="10389852" y="2606141"/>
                </a:lnTo>
                <a:lnTo>
                  <a:pt x="10343080" y="2598343"/>
                </a:lnTo>
                <a:lnTo>
                  <a:pt x="10295988" y="2591562"/>
                </a:lnTo>
                <a:lnTo>
                  <a:pt x="10248575" y="2585783"/>
                </a:lnTo>
                <a:lnTo>
                  <a:pt x="10200843" y="2581033"/>
                </a:lnTo>
                <a:lnTo>
                  <a:pt x="10152829" y="2577312"/>
                </a:lnTo>
                <a:lnTo>
                  <a:pt x="10104519" y="2574645"/>
                </a:lnTo>
                <a:lnTo>
                  <a:pt x="10055941" y="2573032"/>
                </a:lnTo>
                <a:lnTo>
                  <a:pt x="10007107" y="2572499"/>
                </a:lnTo>
                <a:close/>
                <a:moveTo>
                  <a:pt x="6549733" y="0"/>
                </a:moveTo>
                <a:lnTo>
                  <a:pt x="10007107" y="0"/>
                </a:lnTo>
                <a:lnTo>
                  <a:pt x="10007107" y="1285252"/>
                </a:lnTo>
                <a:lnTo>
                  <a:pt x="7846264" y="1285252"/>
                </a:lnTo>
                <a:lnTo>
                  <a:pt x="7846264" y="3427742"/>
                </a:lnTo>
                <a:lnTo>
                  <a:pt x="6549733" y="3427742"/>
                </a:lnTo>
                <a:lnTo>
                  <a:pt x="6549733" y="1285252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>
            <a:noAutofit/>
          </a:bodyPr>
          <a:lstStyle/>
          <a:p>
            <a:endParaRPr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E73EC1-B500-E2B3-DB19-32C3E1335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B30BDC-05C2-450A-9053-870C6376C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0534" y="926807"/>
            <a:ext cx="10156168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25ADB3-DCA2-40AA-886F-27CC9B42CC3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59293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93518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C0BD1-998A-D8D3-0BAB-97BDB7C09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7887E3-8E3E-41BA-9C05-0A254C6291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59293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7849069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C0BD1-998A-D8D3-0BAB-97BDB7C093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7A0C409-2F83-CDC4-5ACD-B1A6C2491E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D6F529-8E0F-498E-A2EF-578EEBE4B0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59293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508345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5774" y="2454275"/>
            <a:ext cx="5190227" cy="883846"/>
          </a:xfrm>
          <a:noFill/>
        </p:spPr>
        <p:txBody>
          <a:bodyPr anchor="t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text </a:t>
            </a:r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11251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D1614-E350-E04E-80A6-6CE83BA5B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5774" y="3888647"/>
            <a:ext cx="5190227" cy="487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938C26-1EE6-24C4-BFD4-63780C7F2785}"/>
              </a:ext>
            </a:extLst>
          </p:cNvPr>
          <p:cNvSpPr/>
          <p:nvPr userDrawn="1"/>
        </p:nvSpPr>
        <p:spPr>
          <a:xfrm>
            <a:off x="6475599" y="5796481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38FF18-D680-689A-6B67-CA2D19C92BDA}"/>
              </a:ext>
            </a:extLst>
          </p:cNvPr>
          <p:cNvSpPr/>
          <p:nvPr userDrawn="1"/>
        </p:nvSpPr>
        <p:spPr>
          <a:xfrm>
            <a:off x="6475599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20" name="Graphic 11">
            <a:extLst>
              <a:ext uri="{FF2B5EF4-FFF2-40B4-BE49-F238E27FC236}">
                <a16:creationId xmlns:a16="http://schemas.microsoft.com/office/drawing/2014/main" id="{DDEDE608-BFE3-38F5-5DAC-C0E31744617C}"/>
              </a:ext>
            </a:extLst>
          </p:cNvPr>
          <p:cNvGrpSpPr/>
          <p:nvPr userDrawn="1"/>
        </p:nvGrpSpPr>
        <p:grpSpPr>
          <a:xfrm>
            <a:off x="515403" y="5691853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60B51E4-F577-E8C8-B6E1-FD2EDB4B5125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BFC2AC-C513-62B6-B898-9A824442C130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46617A9-EE88-602B-BB89-3346BD684661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23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746" y="995363"/>
            <a:ext cx="5244255" cy="4597450"/>
          </a:xfrm>
          <a:noFill/>
        </p:spPr>
        <p:txBody>
          <a:bodyPr anchor="ctr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text</a:t>
            </a:r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6466720" y="5796481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6466720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A0B0973-D6F3-B1FA-121F-8D7D08ADD874}"/>
              </a:ext>
            </a:extLst>
          </p:cNvPr>
          <p:cNvSpPr/>
          <p:nvPr userDrawn="1"/>
        </p:nvSpPr>
        <p:spPr>
          <a:xfrm>
            <a:off x="511251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rgbClr val="000000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20" name="Graphic 11">
            <a:extLst>
              <a:ext uri="{FF2B5EF4-FFF2-40B4-BE49-F238E27FC236}">
                <a16:creationId xmlns:a16="http://schemas.microsoft.com/office/drawing/2014/main" id="{B8F2527E-0F3D-27A0-7D5C-A7E8094860B7}"/>
              </a:ext>
            </a:extLst>
          </p:cNvPr>
          <p:cNvGrpSpPr/>
          <p:nvPr userDrawn="1"/>
        </p:nvGrpSpPr>
        <p:grpSpPr>
          <a:xfrm>
            <a:off x="515403" y="5691853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A5EC41-2521-B750-36EA-CF126223BA69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6132F54-EE2B-BC45-F64D-897BFB49204C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4991D52-C716-3087-7C17-682F0818CE04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57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9638358-344B-1B86-B841-B7518BC2F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4229024 w 6096000"/>
              <a:gd name="connsiteY0" fmla="*/ 3870700 h 6946032"/>
              <a:gd name="connsiteX1" fmla="*/ 3592425 w 6096000"/>
              <a:gd name="connsiteY1" fmla="*/ 4507298 h 6946032"/>
              <a:gd name="connsiteX2" fmla="*/ 3592425 w 6096000"/>
              <a:gd name="connsiteY2" fmla="*/ 4889196 h 6946032"/>
              <a:gd name="connsiteX3" fmla="*/ 3592120 w 6096000"/>
              <a:gd name="connsiteY3" fmla="*/ 4889501 h 6946032"/>
              <a:gd name="connsiteX4" fmla="*/ 4610922 w 6096000"/>
              <a:gd name="connsiteY4" fmla="*/ 3870700 h 6946032"/>
              <a:gd name="connsiteX5" fmla="*/ 1564017 w 6096000"/>
              <a:gd name="connsiteY5" fmla="*/ 3870700 h 6946032"/>
              <a:gd name="connsiteX6" fmla="*/ 1564017 w 6096000"/>
              <a:gd name="connsiteY6" fmla="*/ 4889500 h 6946032"/>
              <a:gd name="connsiteX7" fmla="*/ 2582817 w 6096000"/>
              <a:gd name="connsiteY7" fmla="*/ 4889500 h 6946032"/>
              <a:gd name="connsiteX8" fmla="*/ 2582817 w 6096000"/>
              <a:gd name="connsiteY8" fmla="*/ 4507603 h 6946032"/>
              <a:gd name="connsiteX9" fmla="*/ 1945915 w 6096000"/>
              <a:gd name="connsiteY9" fmla="*/ 4507603 h 6946032"/>
              <a:gd name="connsiteX10" fmla="*/ 1945915 w 6096000"/>
              <a:gd name="connsiteY10" fmla="*/ 3870700 h 6946032"/>
              <a:gd name="connsiteX11" fmla="*/ 1564554 w 6096000"/>
              <a:gd name="connsiteY11" fmla="*/ 1817552 h 6946032"/>
              <a:gd name="connsiteX12" fmla="*/ 1564554 w 6096000"/>
              <a:gd name="connsiteY12" fmla="*/ 2835814 h 6946032"/>
              <a:gd name="connsiteX13" fmla="*/ 1946250 w 6096000"/>
              <a:gd name="connsiteY13" fmla="*/ 2835814 h 6946032"/>
              <a:gd name="connsiteX14" fmla="*/ 1946250 w 6096000"/>
              <a:gd name="connsiteY14" fmla="*/ 2199247 h 6946032"/>
              <a:gd name="connsiteX15" fmla="*/ 2582817 w 6096000"/>
              <a:gd name="connsiteY15" fmla="*/ 2199247 h 6946032"/>
              <a:gd name="connsiteX16" fmla="*/ 2582817 w 6096000"/>
              <a:gd name="connsiteY16" fmla="*/ 1817552 h 6946032"/>
              <a:gd name="connsiteX17" fmla="*/ 3592120 w 6096000"/>
              <a:gd name="connsiteY17" fmla="*/ 1817551 h 6946032"/>
              <a:gd name="connsiteX18" fmla="*/ 3592120 w 6096000"/>
              <a:gd name="connsiteY18" fmla="*/ 2199563 h 6946032"/>
              <a:gd name="connsiteX19" fmla="*/ 4228908 w 6096000"/>
              <a:gd name="connsiteY19" fmla="*/ 2836351 h 6946032"/>
              <a:gd name="connsiteX20" fmla="*/ 4610920 w 6096000"/>
              <a:gd name="connsiteY20" fmla="*/ 2836351 h 6946032"/>
              <a:gd name="connsiteX21" fmla="*/ 3592120 w 6096000"/>
              <a:gd name="connsiteY21" fmla="*/ 1817551 h 6946032"/>
              <a:gd name="connsiteX22" fmla="*/ 0 w 6096000"/>
              <a:gd name="connsiteY22" fmla="*/ 0 h 6946032"/>
              <a:gd name="connsiteX23" fmla="*/ 6096000 w 6096000"/>
              <a:gd name="connsiteY23" fmla="*/ 0 h 6946032"/>
              <a:gd name="connsiteX24" fmla="*/ 6096000 w 6096000"/>
              <a:gd name="connsiteY24" fmla="*/ 6946032 h 6946032"/>
              <a:gd name="connsiteX25" fmla="*/ 0 w 6096000"/>
              <a:gd name="connsiteY25" fmla="*/ 6946032 h 694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6000" h="6946032">
                <a:moveTo>
                  <a:pt x="4229024" y="3870700"/>
                </a:moveTo>
                <a:cubicBezTo>
                  <a:pt x="4229024" y="4221790"/>
                  <a:pt x="3943515" y="4507298"/>
                  <a:pt x="3592425" y="4507298"/>
                </a:cubicBezTo>
                <a:lnTo>
                  <a:pt x="3592425" y="4889196"/>
                </a:lnTo>
                <a:lnTo>
                  <a:pt x="3592120" y="4889501"/>
                </a:lnTo>
                <a:cubicBezTo>
                  <a:pt x="4153986" y="4889501"/>
                  <a:pt x="4610922" y="4432261"/>
                  <a:pt x="4610922" y="3870700"/>
                </a:cubicBezTo>
                <a:close/>
                <a:moveTo>
                  <a:pt x="1564017" y="3870700"/>
                </a:moveTo>
                <a:lnTo>
                  <a:pt x="1564017" y="4889500"/>
                </a:lnTo>
                <a:lnTo>
                  <a:pt x="2582817" y="4889500"/>
                </a:lnTo>
                <a:lnTo>
                  <a:pt x="2582817" y="4507603"/>
                </a:lnTo>
                <a:lnTo>
                  <a:pt x="1945915" y="4507603"/>
                </a:lnTo>
                <a:lnTo>
                  <a:pt x="1945915" y="3870700"/>
                </a:lnTo>
                <a:close/>
                <a:moveTo>
                  <a:pt x="1564554" y="1817552"/>
                </a:moveTo>
                <a:lnTo>
                  <a:pt x="1564554" y="2835814"/>
                </a:lnTo>
                <a:lnTo>
                  <a:pt x="1946250" y="2835814"/>
                </a:lnTo>
                <a:lnTo>
                  <a:pt x="1946250" y="2199247"/>
                </a:lnTo>
                <a:lnTo>
                  <a:pt x="2582817" y="2199247"/>
                </a:lnTo>
                <a:lnTo>
                  <a:pt x="2582817" y="1817552"/>
                </a:lnTo>
                <a:close/>
                <a:moveTo>
                  <a:pt x="3592120" y="1817551"/>
                </a:moveTo>
                <a:lnTo>
                  <a:pt x="3592120" y="2199563"/>
                </a:lnTo>
                <a:cubicBezTo>
                  <a:pt x="3943315" y="2199563"/>
                  <a:pt x="4228908" y="2485157"/>
                  <a:pt x="4228908" y="2836351"/>
                </a:cubicBezTo>
                <a:lnTo>
                  <a:pt x="4610920" y="2836351"/>
                </a:lnTo>
                <a:cubicBezTo>
                  <a:pt x="4611225" y="2274623"/>
                  <a:pt x="4154154" y="1817551"/>
                  <a:pt x="3592120" y="181755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946032"/>
                </a:lnTo>
                <a:lnTo>
                  <a:pt x="0" y="694603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CAB22D-B1F3-6175-33F6-F4FEA19967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664" y="5862638"/>
            <a:ext cx="2404590" cy="487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Arial" panose="020B06040202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  <a:endParaRPr lang="en-GB"/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A7AF0290-22D4-AFDD-2D2C-4A1B74191F6C}"/>
              </a:ext>
            </a:extLst>
          </p:cNvPr>
          <p:cNvGrpSpPr/>
          <p:nvPr/>
        </p:nvGrpSpPr>
        <p:grpSpPr>
          <a:xfrm>
            <a:off x="918200" y="507999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B38762E-EB44-3DAF-E7C7-B482E812EC27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868E11-D2EE-B67B-56EE-402D318C3A3D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5763078-2732-68C0-E57A-A09ED0DAE1D3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B9921698-7775-4C83-B821-EC6CAFE8A3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2663" y="2351312"/>
            <a:ext cx="5083466" cy="1549095"/>
          </a:xfrm>
        </p:spPr>
        <p:txBody>
          <a:bodyPr anchor="t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6763287-410D-4BDD-B52C-1288B8A634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2663" y="4171068"/>
            <a:ext cx="4664699" cy="7717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81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l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A4659-E7DC-D5E3-91E8-530A93665E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4400" y="2454275"/>
            <a:ext cx="5181601" cy="883846"/>
          </a:xfrm>
          <a:noFill/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text 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D1614-E350-E04E-80A6-6CE83BA5BD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888647"/>
            <a:ext cx="5181601" cy="4873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add text </a:t>
            </a:r>
          </a:p>
          <a:p>
            <a:pPr lvl="1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A78F9AE-D179-7200-864A-FFB6D6E72712}"/>
              </a:ext>
            </a:extLst>
          </p:cNvPr>
          <p:cNvSpPr/>
          <p:nvPr userDrawn="1"/>
        </p:nvSpPr>
        <p:spPr>
          <a:xfrm>
            <a:off x="6102731" y="5796481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9A7C21-9472-D137-B748-B78FA127326D}"/>
              </a:ext>
            </a:extLst>
          </p:cNvPr>
          <p:cNvSpPr/>
          <p:nvPr userDrawn="1"/>
        </p:nvSpPr>
        <p:spPr>
          <a:xfrm>
            <a:off x="6102731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8013BD70-8FF7-484E-A1F9-41846B53DE33}"/>
              </a:ext>
            </a:extLst>
          </p:cNvPr>
          <p:cNvGrpSpPr/>
          <p:nvPr userDrawn="1"/>
        </p:nvGrpSpPr>
        <p:grpSpPr>
          <a:xfrm>
            <a:off x="515403" y="5691853"/>
            <a:ext cx="1862137" cy="658147"/>
            <a:chOff x="3043994" y="-2581296"/>
            <a:chExt cx="5043924" cy="1782707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DA3620D-8125-7B0A-7ECD-0A076DA8DC36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1B7032-4672-2FEF-F0B7-19263B94EDC5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E393F10-1EFB-EBEF-6FA2-3D611E84A08B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FB5B9E-BABA-35EB-54E1-58B21B0F8A81}"/>
              </a:ext>
            </a:extLst>
          </p:cNvPr>
          <p:cNvSpPr/>
          <p:nvPr userDrawn="1"/>
        </p:nvSpPr>
        <p:spPr>
          <a:xfrm>
            <a:off x="511251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978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ide Clo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A78F9AE-D179-7200-864A-FFB6D6E72712}"/>
              </a:ext>
            </a:extLst>
          </p:cNvPr>
          <p:cNvSpPr/>
          <p:nvPr userDrawn="1"/>
        </p:nvSpPr>
        <p:spPr>
          <a:xfrm>
            <a:off x="6102731" y="5796481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D9A7C21-9472-D137-B748-B78FA127326D}"/>
              </a:ext>
            </a:extLst>
          </p:cNvPr>
          <p:cNvSpPr/>
          <p:nvPr userDrawn="1"/>
        </p:nvSpPr>
        <p:spPr>
          <a:xfrm>
            <a:off x="6102731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8013BD70-8FF7-484E-A1F9-41846B53DE33}"/>
              </a:ext>
            </a:extLst>
          </p:cNvPr>
          <p:cNvGrpSpPr/>
          <p:nvPr userDrawn="1"/>
        </p:nvGrpSpPr>
        <p:grpSpPr>
          <a:xfrm>
            <a:off x="515403" y="5691853"/>
            <a:ext cx="1862137" cy="658147"/>
            <a:chOff x="3043994" y="-2581296"/>
            <a:chExt cx="5043924" cy="1782707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DA3620D-8125-7B0A-7ECD-0A076DA8DC36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1B7032-4672-2FEF-F0B7-19263B94EDC5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E393F10-1EFB-EBEF-6FA2-3D611E84A08B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grpFill/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FB5B9E-BABA-35EB-54E1-58B21B0F8A81}"/>
              </a:ext>
            </a:extLst>
          </p:cNvPr>
          <p:cNvSpPr/>
          <p:nvPr userDrawn="1"/>
        </p:nvSpPr>
        <p:spPr>
          <a:xfrm>
            <a:off x="511251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C39A863-88E3-45B3-917E-FCDCDC998C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1746" y="995363"/>
            <a:ext cx="5244255" cy="4597450"/>
          </a:xfrm>
          <a:noFill/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text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13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5E4E624-064F-5745-A2B5-608CAA6290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5E4E624-064F-5745-A2B5-608CAA6290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88DF04F-7491-43EB-9993-A3C46AA90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90622" y="6400716"/>
            <a:ext cx="697687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cap="all" baseline="0">
                <a:solidFill>
                  <a:srgbClr val="1D48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HPe Strategy Briefing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3386CE-5EB5-4C44-BEFE-F3EC7F45B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926" y="6400716"/>
            <a:ext cx="40750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1">
                <a:solidFill>
                  <a:srgbClr val="1D48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|  </a:t>
            </a:r>
            <a:fld id="{6A7E8A26-D27D-BD4B-80C5-E0815EC7F7BE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152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9847385" y="0"/>
            <a:ext cx="2344615" cy="508000"/>
          </a:xfrm>
          <a:custGeom>
            <a:avLst/>
            <a:gdLst/>
            <a:ahLst/>
            <a:cxnLst/>
            <a:rect l="l" t="t" r="r" b="b"/>
            <a:pathLst>
              <a:path w="2286000" h="508000">
                <a:moveTo>
                  <a:pt x="2286000" y="0"/>
                </a:moveTo>
                <a:lnTo>
                  <a:pt x="0" y="0"/>
                </a:lnTo>
                <a:lnTo>
                  <a:pt x="0" y="508000"/>
                </a:lnTo>
                <a:lnTo>
                  <a:pt x="2286000" y="508000"/>
                </a:lnTo>
                <a:lnTo>
                  <a:pt x="2286000" y="0"/>
                </a:lnTo>
                <a:close/>
              </a:path>
            </a:pathLst>
          </a:custGeom>
          <a:solidFill>
            <a:srgbClr val="4EBA76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9847385" cy="508000"/>
          </a:xfrm>
          <a:custGeom>
            <a:avLst/>
            <a:gdLst/>
            <a:ahLst/>
            <a:cxnLst/>
            <a:rect l="l" t="t" r="r" b="b"/>
            <a:pathLst>
              <a:path w="9601200" h="508000">
                <a:moveTo>
                  <a:pt x="9601200" y="0"/>
                </a:moveTo>
                <a:lnTo>
                  <a:pt x="0" y="0"/>
                </a:lnTo>
                <a:lnTo>
                  <a:pt x="0" y="508000"/>
                </a:lnTo>
                <a:lnTo>
                  <a:pt x="9601200" y="508000"/>
                </a:lnTo>
                <a:lnTo>
                  <a:pt x="9601200" y="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g object 19"/>
          <p:cNvSpPr/>
          <p:nvPr/>
        </p:nvSpPr>
        <p:spPr>
          <a:xfrm>
            <a:off x="903967" y="6332614"/>
            <a:ext cx="503441" cy="216535"/>
          </a:xfrm>
          <a:custGeom>
            <a:avLst/>
            <a:gdLst/>
            <a:ahLst/>
            <a:cxnLst/>
            <a:rect l="l" t="t" r="r" b="b"/>
            <a:pathLst>
              <a:path w="490855" h="216534">
                <a:moveTo>
                  <a:pt x="77901" y="216446"/>
                </a:moveTo>
                <a:lnTo>
                  <a:pt x="61188" y="183756"/>
                </a:lnTo>
                <a:lnTo>
                  <a:pt x="58699" y="178892"/>
                </a:lnTo>
                <a:lnTo>
                  <a:pt x="63893" y="176390"/>
                </a:lnTo>
                <a:lnTo>
                  <a:pt x="67970" y="172745"/>
                </a:lnTo>
                <a:lnTo>
                  <a:pt x="71945" y="166370"/>
                </a:lnTo>
                <a:lnTo>
                  <a:pt x="73914" y="163195"/>
                </a:lnTo>
                <a:lnTo>
                  <a:pt x="75387" y="157695"/>
                </a:lnTo>
                <a:lnTo>
                  <a:pt x="75387" y="144995"/>
                </a:lnTo>
                <a:lnTo>
                  <a:pt x="54114" y="120980"/>
                </a:lnTo>
                <a:lnTo>
                  <a:pt x="54114" y="146850"/>
                </a:lnTo>
                <a:lnTo>
                  <a:pt x="54114" y="156032"/>
                </a:lnTo>
                <a:lnTo>
                  <a:pt x="52654" y="159639"/>
                </a:lnTo>
                <a:lnTo>
                  <a:pt x="46799" y="165023"/>
                </a:lnTo>
                <a:lnTo>
                  <a:pt x="42887" y="166370"/>
                </a:lnTo>
                <a:lnTo>
                  <a:pt x="20866" y="166370"/>
                </a:lnTo>
                <a:lnTo>
                  <a:pt x="20866" y="136461"/>
                </a:lnTo>
                <a:lnTo>
                  <a:pt x="42887" y="136461"/>
                </a:lnTo>
                <a:lnTo>
                  <a:pt x="46799" y="137807"/>
                </a:lnTo>
                <a:lnTo>
                  <a:pt x="52654" y="143179"/>
                </a:lnTo>
                <a:lnTo>
                  <a:pt x="54114" y="146850"/>
                </a:lnTo>
                <a:lnTo>
                  <a:pt x="54114" y="120980"/>
                </a:lnTo>
                <a:lnTo>
                  <a:pt x="52920" y="120396"/>
                </a:lnTo>
                <a:lnTo>
                  <a:pt x="46685" y="119075"/>
                </a:lnTo>
                <a:lnTo>
                  <a:pt x="0" y="119075"/>
                </a:lnTo>
                <a:lnTo>
                  <a:pt x="0" y="216446"/>
                </a:lnTo>
                <a:lnTo>
                  <a:pt x="20866" y="216446"/>
                </a:lnTo>
                <a:lnTo>
                  <a:pt x="20866" y="183756"/>
                </a:lnTo>
                <a:lnTo>
                  <a:pt x="38531" y="183756"/>
                </a:lnTo>
                <a:lnTo>
                  <a:pt x="54800" y="216446"/>
                </a:lnTo>
                <a:lnTo>
                  <a:pt x="77901" y="216446"/>
                </a:lnTo>
                <a:close/>
              </a:path>
              <a:path w="490855" h="216534">
                <a:moveTo>
                  <a:pt x="82905" y="49517"/>
                </a:moveTo>
                <a:lnTo>
                  <a:pt x="67068" y="11150"/>
                </a:lnTo>
                <a:lnTo>
                  <a:pt x="61620" y="8140"/>
                </a:lnTo>
                <a:lnTo>
                  <a:pt x="61620" y="40055"/>
                </a:lnTo>
                <a:lnTo>
                  <a:pt x="61620" y="58978"/>
                </a:lnTo>
                <a:lnTo>
                  <a:pt x="59182" y="66560"/>
                </a:lnTo>
                <a:lnTo>
                  <a:pt x="49453" y="77965"/>
                </a:lnTo>
                <a:lnTo>
                  <a:pt x="42608" y="80822"/>
                </a:lnTo>
                <a:lnTo>
                  <a:pt x="20866" y="80822"/>
                </a:lnTo>
                <a:lnTo>
                  <a:pt x="20866" y="18224"/>
                </a:lnTo>
                <a:lnTo>
                  <a:pt x="42608" y="18224"/>
                </a:lnTo>
                <a:lnTo>
                  <a:pt x="49453" y="21069"/>
                </a:lnTo>
                <a:lnTo>
                  <a:pt x="59182" y="32473"/>
                </a:lnTo>
                <a:lnTo>
                  <a:pt x="61620" y="40055"/>
                </a:lnTo>
                <a:lnTo>
                  <a:pt x="61620" y="8140"/>
                </a:lnTo>
                <a:lnTo>
                  <a:pt x="33794" y="838"/>
                </a:lnTo>
                <a:lnTo>
                  <a:pt x="0" y="838"/>
                </a:lnTo>
                <a:lnTo>
                  <a:pt x="0" y="98209"/>
                </a:lnTo>
                <a:lnTo>
                  <a:pt x="33794" y="98209"/>
                </a:lnTo>
                <a:lnTo>
                  <a:pt x="72821" y="82143"/>
                </a:lnTo>
                <a:lnTo>
                  <a:pt x="82537" y="56426"/>
                </a:lnTo>
                <a:lnTo>
                  <a:pt x="82905" y="49517"/>
                </a:lnTo>
                <a:close/>
              </a:path>
              <a:path w="490855" h="216534">
                <a:moveTo>
                  <a:pt x="114757" y="838"/>
                </a:moveTo>
                <a:lnTo>
                  <a:pt x="93891" y="838"/>
                </a:lnTo>
                <a:lnTo>
                  <a:pt x="93891" y="98209"/>
                </a:lnTo>
                <a:lnTo>
                  <a:pt x="114757" y="98209"/>
                </a:lnTo>
                <a:lnTo>
                  <a:pt x="114757" y="838"/>
                </a:lnTo>
                <a:close/>
              </a:path>
              <a:path w="490855" h="216534">
                <a:moveTo>
                  <a:pt x="154686" y="198501"/>
                </a:moveTo>
                <a:lnTo>
                  <a:pt x="108635" y="198501"/>
                </a:lnTo>
                <a:lnTo>
                  <a:pt x="108635" y="175971"/>
                </a:lnTo>
                <a:lnTo>
                  <a:pt x="144805" y="175971"/>
                </a:lnTo>
                <a:lnTo>
                  <a:pt x="144805" y="158851"/>
                </a:lnTo>
                <a:lnTo>
                  <a:pt x="108635" y="158851"/>
                </a:lnTo>
                <a:lnTo>
                  <a:pt x="108635" y="137020"/>
                </a:lnTo>
                <a:lnTo>
                  <a:pt x="153149" y="137020"/>
                </a:lnTo>
                <a:lnTo>
                  <a:pt x="153149" y="119075"/>
                </a:lnTo>
                <a:lnTo>
                  <a:pt x="87769" y="119075"/>
                </a:lnTo>
                <a:lnTo>
                  <a:pt x="87769" y="216446"/>
                </a:lnTo>
                <a:lnTo>
                  <a:pt x="154686" y="216446"/>
                </a:lnTo>
                <a:lnTo>
                  <a:pt x="154686" y="198501"/>
                </a:lnTo>
                <a:close/>
              </a:path>
              <a:path w="490855" h="216534">
                <a:moveTo>
                  <a:pt x="217004" y="44094"/>
                </a:moveTo>
                <a:lnTo>
                  <a:pt x="173456" y="44094"/>
                </a:lnTo>
                <a:lnTo>
                  <a:pt x="173456" y="60642"/>
                </a:lnTo>
                <a:lnTo>
                  <a:pt x="197662" y="60642"/>
                </a:lnTo>
                <a:lnTo>
                  <a:pt x="197662" y="61899"/>
                </a:lnTo>
                <a:lnTo>
                  <a:pt x="196735" y="68300"/>
                </a:lnTo>
                <a:lnTo>
                  <a:pt x="193954" y="73139"/>
                </a:lnTo>
                <a:lnTo>
                  <a:pt x="184683" y="79730"/>
                </a:lnTo>
                <a:lnTo>
                  <a:pt x="179349" y="81368"/>
                </a:lnTo>
                <a:lnTo>
                  <a:pt x="165074" y="81368"/>
                </a:lnTo>
                <a:lnTo>
                  <a:pt x="158597" y="78447"/>
                </a:lnTo>
                <a:lnTo>
                  <a:pt x="149237" y="66763"/>
                </a:lnTo>
                <a:lnTo>
                  <a:pt x="146888" y="59067"/>
                </a:lnTo>
                <a:lnTo>
                  <a:pt x="146888" y="43307"/>
                </a:lnTo>
                <a:lnTo>
                  <a:pt x="167944" y="17665"/>
                </a:lnTo>
                <a:lnTo>
                  <a:pt x="179158" y="17665"/>
                </a:lnTo>
                <a:lnTo>
                  <a:pt x="184035" y="19265"/>
                </a:lnTo>
                <a:lnTo>
                  <a:pt x="191820" y="25666"/>
                </a:lnTo>
                <a:lnTo>
                  <a:pt x="194424" y="29997"/>
                </a:lnTo>
                <a:lnTo>
                  <a:pt x="195719" y="35471"/>
                </a:lnTo>
                <a:lnTo>
                  <a:pt x="216306" y="35471"/>
                </a:lnTo>
                <a:lnTo>
                  <a:pt x="188480" y="1485"/>
                </a:lnTo>
                <a:lnTo>
                  <a:pt x="181571" y="0"/>
                </a:lnTo>
                <a:lnTo>
                  <a:pt x="173875" y="0"/>
                </a:lnTo>
                <a:lnTo>
                  <a:pt x="135343" y="15976"/>
                </a:lnTo>
                <a:lnTo>
                  <a:pt x="125603" y="49517"/>
                </a:lnTo>
                <a:lnTo>
                  <a:pt x="125971" y="56680"/>
                </a:lnTo>
                <a:lnTo>
                  <a:pt x="154660" y="97002"/>
                </a:lnTo>
                <a:lnTo>
                  <a:pt x="162750" y="99047"/>
                </a:lnTo>
                <a:lnTo>
                  <a:pt x="178333" y="99047"/>
                </a:lnTo>
                <a:lnTo>
                  <a:pt x="183934" y="97840"/>
                </a:lnTo>
                <a:lnTo>
                  <a:pt x="193586" y="93014"/>
                </a:lnTo>
                <a:lnTo>
                  <a:pt x="197434" y="89903"/>
                </a:lnTo>
                <a:lnTo>
                  <a:pt x="200304" y="86106"/>
                </a:lnTo>
                <a:lnTo>
                  <a:pt x="202539" y="98209"/>
                </a:lnTo>
                <a:lnTo>
                  <a:pt x="217004" y="98209"/>
                </a:lnTo>
                <a:lnTo>
                  <a:pt x="217004" y="86106"/>
                </a:lnTo>
                <a:lnTo>
                  <a:pt x="217004" y="81368"/>
                </a:lnTo>
                <a:lnTo>
                  <a:pt x="217004" y="44094"/>
                </a:lnTo>
                <a:close/>
              </a:path>
              <a:path w="490855" h="216534">
                <a:moveTo>
                  <a:pt x="252056" y="838"/>
                </a:moveTo>
                <a:lnTo>
                  <a:pt x="231190" y="838"/>
                </a:lnTo>
                <a:lnTo>
                  <a:pt x="231190" y="98209"/>
                </a:lnTo>
                <a:lnTo>
                  <a:pt x="252056" y="98209"/>
                </a:lnTo>
                <a:lnTo>
                  <a:pt x="252056" y="838"/>
                </a:lnTo>
                <a:close/>
              </a:path>
              <a:path w="490855" h="216534">
                <a:moveTo>
                  <a:pt x="256260" y="216446"/>
                </a:moveTo>
                <a:lnTo>
                  <a:pt x="248539" y="195160"/>
                </a:lnTo>
                <a:lnTo>
                  <a:pt x="242430" y="178333"/>
                </a:lnTo>
                <a:lnTo>
                  <a:pt x="229006" y="141325"/>
                </a:lnTo>
                <a:lnTo>
                  <a:pt x="220929" y="119075"/>
                </a:lnTo>
                <a:lnTo>
                  <a:pt x="220649" y="119075"/>
                </a:lnTo>
                <a:lnTo>
                  <a:pt x="220649" y="178333"/>
                </a:lnTo>
                <a:lnTo>
                  <a:pt x="194919" y="178333"/>
                </a:lnTo>
                <a:lnTo>
                  <a:pt x="207721" y="141325"/>
                </a:lnTo>
                <a:lnTo>
                  <a:pt x="220649" y="178333"/>
                </a:lnTo>
                <a:lnTo>
                  <a:pt x="220649" y="119075"/>
                </a:lnTo>
                <a:lnTo>
                  <a:pt x="195897" y="119075"/>
                </a:lnTo>
                <a:lnTo>
                  <a:pt x="160286" y="216446"/>
                </a:lnTo>
                <a:lnTo>
                  <a:pt x="181851" y="216446"/>
                </a:lnTo>
                <a:lnTo>
                  <a:pt x="189357" y="195160"/>
                </a:lnTo>
                <a:lnTo>
                  <a:pt x="226364" y="195160"/>
                </a:lnTo>
                <a:lnTo>
                  <a:pt x="233870" y="216446"/>
                </a:lnTo>
                <a:lnTo>
                  <a:pt x="256260" y="216446"/>
                </a:lnTo>
                <a:close/>
              </a:path>
              <a:path w="490855" h="216534">
                <a:moveTo>
                  <a:pt x="325145" y="198501"/>
                </a:moveTo>
                <a:lnTo>
                  <a:pt x="283667" y="198501"/>
                </a:lnTo>
                <a:lnTo>
                  <a:pt x="283667" y="119075"/>
                </a:lnTo>
                <a:lnTo>
                  <a:pt x="262801" y="119075"/>
                </a:lnTo>
                <a:lnTo>
                  <a:pt x="262801" y="216446"/>
                </a:lnTo>
                <a:lnTo>
                  <a:pt x="325145" y="216446"/>
                </a:lnTo>
                <a:lnTo>
                  <a:pt x="325145" y="198501"/>
                </a:lnTo>
                <a:close/>
              </a:path>
              <a:path w="490855" h="216534">
                <a:moveTo>
                  <a:pt x="337604" y="838"/>
                </a:moveTo>
                <a:lnTo>
                  <a:pt x="260540" y="838"/>
                </a:lnTo>
                <a:lnTo>
                  <a:pt x="260540" y="18770"/>
                </a:lnTo>
                <a:lnTo>
                  <a:pt x="288645" y="18770"/>
                </a:lnTo>
                <a:lnTo>
                  <a:pt x="288645" y="98209"/>
                </a:lnTo>
                <a:lnTo>
                  <a:pt x="309511" y="98209"/>
                </a:lnTo>
                <a:lnTo>
                  <a:pt x="309511" y="18770"/>
                </a:lnTo>
                <a:lnTo>
                  <a:pt x="337604" y="18770"/>
                </a:lnTo>
                <a:lnTo>
                  <a:pt x="337604" y="838"/>
                </a:lnTo>
                <a:close/>
              </a:path>
              <a:path w="490855" h="216534">
                <a:moveTo>
                  <a:pt x="385356" y="119075"/>
                </a:moveTo>
                <a:lnTo>
                  <a:pt x="308292" y="119075"/>
                </a:lnTo>
                <a:lnTo>
                  <a:pt x="308292" y="137020"/>
                </a:lnTo>
                <a:lnTo>
                  <a:pt x="336384" y="137020"/>
                </a:lnTo>
                <a:lnTo>
                  <a:pt x="336384" y="216446"/>
                </a:lnTo>
                <a:lnTo>
                  <a:pt x="357251" y="216446"/>
                </a:lnTo>
                <a:lnTo>
                  <a:pt x="357251" y="137020"/>
                </a:lnTo>
                <a:lnTo>
                  <a:pt x="385356" y="137020"/>
                </a:lnTo>
                <a:lnTo>
                  <a:pt x="385356" y="119075"/>
                </a:lnTo>
                <a:close/>
              </a:path>
              <a:path w="490855" h="216534">
                <a:moveTo>
                  <a:pt x="421347" y="98209"/>
                </a:moveTo>
                <a:lnTo>
                  <a:pt x="413626" y="76923"/>
                </a:lnTo>
                <a:lnTo>
                  <a:pt x="407517" y="60096"/>
                </a:lnTo>
                <a:lnTo>
                  <a:pt x="394093" y="23088"/>
                </a:lnTo>
                <a:lnTo>
                  <a:pt x="386016" y="838"/>
                </a:lnTo>
                <a:lnTo>
                  <a:pt x="385737" y="838"/>
                </a:lnTo>
                <a:lnTo>
                  <a:pt x="385737" y="60096"/>
                </a:lnTo>
                <a:lnTo>
                  <a:pt x="360006" y="60096"/>
                </a:lnTo>
                <a:lnTo>
                  <a:pt x="372795" y="23088"/>
                </a:lnTo>
                <a:lnTo>
                  <a:pt x="385737" y="60096"/>
                </a:lnTo>
                <a:lnTo>
                  <a:pt x="385737" y="838"/>
                </a:lnTo>
                <a:lnTo>
                  <a:pt x="360972" y="838"/>
                </a:lnTo>
                <a:lnTo>
                  <a:pt x="325361" y="98209"/>
                </a:lnTo>
                <a:lnTo>
                  <a:pt x="346925" y="98209"/>
                </a:lnTo>
                <a:lnTo>
                  <a:pt x="354444" y="76923"/>
                </a:lnTo>
                <a:lnTo>
                  <a:pt x="391439" y="76923"/>
                </a:lnTo>
                <a:lnTo>
                  <a:pt x="398957" y="98209"/>
                </a:lnTo>
                <a:lnTo>
                  <a:pt x="421347" y="98209"/>
                </a:lnTo>
                <a:close/>
              </a:path>
              <a:path w="490855" h="216534">
                <a:moveTo>
                  <a:pt x="474002" y="204292"/>
                </a:moveTo>
                <a:lnTo>
                  <a:pt x="463245" y="204292"/>
                </a:lnTo>
                <a:lnTo>
                  <a:pt x="463245" y="205879"/>
                </a:lnTo>
                <a:lnTo>
                  <a:pt x="467779" y="205879"/>
                </a:lnTo>
                <a:lnTo>
                  <a:pt x="467779" y="216458"/>
                </a:lnTo>
                <a:lnTo>
                  <a:pt x="469480" y="216458"/>
                </a:lnTo>
                <a:lnTo>
                  <a:pt x="469480" y="205879"/>
                </a:lnTo>
                <a:lnTo>
                  <a:pt x="474002" y="205879"/>
                </a:lnTo>
                <a:lnTo>
                  <a:pt x="474002" y="204292"/>
                </a:lnTo>
                <a:close/>
              </a:path>
              <a:path w="490855" h="216534">
                <a:moveTo>
                  <a:pt x="480275" y="119075"/>
                </a:moveTo>
                <a:lnTo>
                  <a:pt x="457047" y="119075"/>
                </a:lnTo>
                <a:lnTo>
                  <a:pt x="434098" y="158991"/>
                </a:lnTo>
                <a:lnTo>
                  <a:pt x="412254" y="119075"/>
                </a:lnTo>
                <a:lnTo>
                  <a:pt x="387908" y="119075"/>
                </a:lnTo>
                <a:lnTo>
                  <a:pt x="423659" y="180276"/>
                </a:lnTo>
                <a:lnTo>
                  <a:pt x="423659" y="216446"/>
                </a:lnTo>
                <a:lnTo>
                  <a:pt x="444525" y="216446"/>
                </a:lnTo>
                <a:lnTo>
                  <a:pt x="444525" y="180276"/>
                </a:lnTo>
                <a:lnTo>
                  <a:pt x="456958" y="158991"/>
                </a:lnTo>
                <a:lnTo>
                  <a:pt x="480275" y="119075"/>
                </a:lnTo>
                <a:close/>
              </a:path>
              <a:path w="490855" h="216534">
                <a:moveTo>
                  <a:pt x="490220" y="80264"/>
                </a:moveTo>
                <a:lnTo>
                  <a:pt x="448754" y="80264"/>
                </a:lnTo>
                <a:lnTo>
                  <a:pt x="448754" y="838"/>
                </a:lnTo>
                <a:lnTo>
                  <a:pt x="427888" y="838"/>
                </a:lnTo>
                <a:lnTo>
                  <a:pt x="427888" y="98209"/>
                </a:lnTo>
                <a:lnTo>
                  <a:pt x="490220" y="98209"/>
                </a:lnTo>
                <a:lnTo>
                  <a:pt x="490220" y="80264"/>
                </a:lnTo>
                <a:close/>
              </a:path>
              <a:path w="490855" h="216534">
                <a:moveTo>
                  <a:pt x="490232" y="204292"/>
                </a:moveTo>
                <a:lnTo>
                  <a:pt x="487832" y="204292"/>
                </a:lnTo>
                <a:lnTo>
                  <a:pt x="482955" y="214325"/>
                </a:lnTo>
                <a:lnTo>
                  <a:pt x="479044" y="206235"/>
                </a:lnTo>
                <a:lnTo>
                  <a:pt x="478116" y="204292"/>
                </a:lnTo>
                <a:lnTo>
                  <a:pt x="475767" y="204292"/>
                </a:lnTo>
                <a:lnTo>
                  <a:pt x="475767" y="216458"/>
                </a:lnTo>
                <a:lnTo>
                  <a:pt x="477354" y="216458"/>
                </a:lnTo>
                <a:lnTo>
                  <a:pt x="477354" y="206235"/>
                </a:lnTo>
                <a:lnTo>
                  <a:pt x="482231" y="216458"/>
                </a:lnTo>
                <a:lnTo>
                  <a:pt x="483641" y="216458"/>
                </a:lnTo>
                <a:lnTo>
                  <a:pt x="484670" y="214325"/>
                </a:lnTo>
                <a:lnTo>
                  <a:pt x="488607" y="206235"/>
                </a:lnTo>
                <a:lnTo>
                  <a:pt x="488607" y="216458"/>
                </a:lnTo>
                <a:lnTo>
                  <a:pt x="490232" y="216458"/>
                </a:lnTo>
                <a:lnTo>
                  <a:pt x="490232" y="206235"/>
                </a:lnTo>
                <a:lnTo>
                  <a:pt x="490232" y="20429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g object 20"/>
          <p:cNvSpPr/>
          <p:nvPr/>
        </p:nvSpPr>
        <p:spPr>
          <a:xfrm>
            <a:off x="468921" y="6279660"/>
            <a:ext cx="331503" cy="323215"/>
          </a:xfrm>
          <a:custGeom>
            <a:avLst/>
            <a:gdLst/>
            <a:ahLst/>
            <a:cxnLst/>
            <a:rect l="l" t="t" r="r" b="b"/>
            <a:pathLst>
              <a:path w="323215" h="323215">
                <a:moveTo>
                  <a:pt x="107734" y="0"/>
                </a:moveTo>
                <a:lnTo>
                  <a:pt x="0" y="0"/>
                </a:lnTo>
                <a:lnTo>
                  <a:pt x="0" y="107734"/>
                </a:lnTo>
                <a:lnTo>
                  <a:pt x="40398" y="107734"/>
                </a:lnTo>
                <a:lnTo>
                  <a:pt x="40398" y="40398"/>
                </a:lnTo>
                <a:lnTo>
                  <a:pt x="107734" y="40398"/>
                </a:lnTo>
                <a:lnTo>
                  <a:pt x="107734" y="0"/>
                </a:lnTo>
                <a:close/>
              </a:path>
              <a:path w="323215" h="323215">
                <a:moveTo>
                  <a:pt x="40398" y="215455"/>
                </a:moveTo>
                <a:lnTo>
                  <a:pt x="0" y="215455"/>
                </a:lnTo>
                <a:lnTo>
                  <a:pt x="0" y="323176"/>
                </a:lnTo>
                <a:lnTo>
                  <a:pt x="107734" y="323176"/>
                </a:lnTo>
                <a:lnTo>
                  <a:pt x="107734" y="282778"/>
                </a:lnTo>
                <a:lnTo>
                  <a:pt x="40398" y="282778"/>
                </a:lnTo>
                <a:lnTo>
                  <a:pt x="40398" y="215455"/>
                </a:lnTo>
                <a:close/>
              </a:path>
              <a:path w="323215" h="323215">
                <a:moveTo>
                  <a:pt x="215455" y="0"/>
                </a:moveTo>
                <a:lnTo>
                  <a:pt x="215455" y="40398"/>
                </a:lnTo>
                <a:lnTo>
                  <a:pt x="241635" y="45697"/>
                </a:lnTo>
                <a:lnTo>
                  <a:pt x="263037" y="60140"/>
                </a:lnTo>
                <a:lnTo>
                  <a:pt x="277479" y="81546"/>
                </a:lnTo>
                <a:lnTo>
                  <a:pt x="282778" y="107734"/>
                </a:lnTo>
                <a:lnTo>
                  <a:pt x="323176" y="107734"/>
                </a:lnTo>
                <a:lnTo>
                  <a:pt x="314698" y="65836"/>
                </a:lnTo>
                <a:lnTo>
                  <a:pt x="291590" y="31588"/>
                </a:lnTo>
                <a:lnTo>
                  <a:pt x="257345" y="8478"/>
                </a:lnTo>
                <a:lnTo>
                  <a:pt x="215455" y="0"/>
                </a:lnTo>
                <a:close/>
              </a:path>
              <a:path w="323215" h="323215">
                <a:moveTo>
                  <a:pt x="323176" y="215455"/>
                </a:moveTo>
                <a:lnTo>
                  <a:pt x="282778" y="215455"/>
                </a:lnTo>
                <a:lnTo>
                  <a:pt x="277479" y="241635"/>
                </a:lnTo>
                <a:lnTo>
                  <a:pt x="263037" y="263037"/>
                </a:lnTo>
                <a:lnTo>
                  <a:pt x="241635" y="277479"/>
                </a:lnTo>
                <a:lnTo>
                  <a:pt x="215455" y="282778"/>
                </a:lnTo>
                <a:lnTo>
                  <a:pt x="215455" y="323176"/>
                </a:lnTo>
                <a:lnTo>
                  <a:pt x="257345" y="314698"/>
                </a:lnTo>
                <a:lnTo>
                  <a:pt x="291590" y="291590"/>
                </a:lnTo>
                <a:lnTo>
                  <a:pt x="314698" y="257345"/>
                </a:lnTo>
                <a:lnTo>
                  <a:pt x="323176" y="215455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g object 21"/>
          <p:cNvSpPr/>
          <p:nvPr/>
        </p:nvSpPr>
        <p:spPr>
          <a:xfrm>
            <a:off x="468924" y="191718"/>
            <a:ext cx="628487" cy="126364"/>
          </a:xfrm>
          <a:custGeom>
            <a:avLst/>
            <a:gdLst/>
            <a:ahLst/>
            <a:cxnLst/>
            <a:rect l="l" t="t" r="r" b="b"/>
            <a:pathLst>
              <a:path w="612775" h="126364">
                <a:moveTo>
                  <a:pt x="89242" y="30581"/>
                </a:moveTo>
                <a:lnTo>
                  <a:pt x="87553" y="23850"/>
                </a:lnTo>
                <a:lnTo>
                  <a:pt x="81915" y="14262"/>
                </a:lnTo>
                <a:lnTo>
                  <a:pt x="80784" y="12331"/>
                </a:lnTo>
                <a:lnTo>
                  <a:pt x="75946" y="7874"/>
                </a:lnTo>
                <a:lnTo>
                  <a:pt x="73393" y="6604"/>
                </a:lnTo>
                <a:lnTo>
                  <a:pt x="73393" y="30949"/>
                </a:lnTo>
                <a:lnTo>
                  <a:pt x="73393" y="45669"/>
                </a:lnTo>
                <a:lnTo>
                  <a:pt x="70954" y="51549"/>
                </a:lnTo>
                <a:lnTo>
                  <a:pt x="61226" y="60337"/>
                </a:lnTo>
                <a:lnTo>
                  <a:pt x="54686" y="62534"/>
                </a:lnTo>
                <a:lnTo>
                  <a:pt x="15494" y="62534"/>
                </a:lnTo>
                <a:lnTo>
                  <a:pt x="15494" y="14262"/>
                </a:lnTo>
                <a:lnTo>
                  <a:pt x="54864" y="14262"/>
                </a:lnTo>
                <a:lnTo>
                  <a:pt x="61366" y="16421"/>
                </a:lnTo>
                <a:lnTo>
                  <a:pt x="70993" y="25095"/>
                </a:lnTo>
                <a:lnTo>
                  <a:pt x="73393" y="30949"/>
                </a:lnTo>
                <a:lnTo>
                  <a:pt x="73393" y="6604"/>
                </a:lnTo>
                <a:lnTo>
                  <a:pt x="63360" y="1574"/>
                </a:lnTo>
                <a:lnTo>
                  <a:pt x="56108" y="12"/>
                </a:lnTo>
                <a:lnTo>
                  <a:pt x="0" y="12"/>
                </a:lnTo>
                <a:lnTo>
                  <a:pt x="0" y="124701"/>
                </a:lnTo>
                <a:lnTo>
                  <a:pt x="15494" y="124701"/>
                </a:lnTo>
                <a:lnTo>
                  <a:pt x="15494" y="76784"/>
                </a:lnTo>
                <a:lnTo>
                  <a:pt x="56108" y="76784"/>
                </a:lnTo>
                <a:lnTo>
                  <a:pt x="63334" y="75209"/>
                </a:lnTo>
                <a:lnTo>
                  <a:pt x="75793" y="68922"/>
                </a:lnTo>
                <a:lnTo>
                  <a:pt x="80632" y="64439"/>
                </a:lnTo>
                <a:lnTo>
                  <a:pt x="81749" y="62534"/>
                </a:lnTo>
                <a:lnTo>
                  <a:pt x="87528" y="52793"/>
                </a:lnTo>
                <a:lnTo>
                  <a:pt x="89242" y="46024"/>
                </a:lnTo>
                <a:lnTo>
                  <a:pt x="89242" y="30581"/>
                </a:lnTo>
                <a:close/>
              </a:path>
              <a:path w="612775" h="126364">
                <a:moveTo>
                  <a:pt x="114706" y="0"/>
                </a:moveTo>
                <a:lnTo>
                  <a:pt x="100101" y="0"/>
                </a:lnTo>
                <a:lnTo>
                  <a:pt x="100101" y="124701"/>
                </a:lnTo>
                <a:lnTo>
                  <a:pt x="114706" y="124701"/>
                </a:lnTo>
                <a:lnTo>
                  <a:pt x="114706" y="0"/>
                </a:lnTo>
                <a:close/>
              </a:path>
              <a:path w="612775" h="126364">
                <a:moveTo>
                  <a:pt x="215353" y="111340"/>
                </a:moveTo>
                <a:lnTo>
                  <a:pt x="206857" y="111340"/>
                </a:lnTo>
                <a:lnTo>
                  <a:pt x="206197" y="110629"/>
                </a:lnTo>
                <a:lnTo>
                  <a:pt x="204838" y="109143"/>
                </a:lnTo>
                <a:lnTo>
                  <a:pt x="204838" y="83197"/>
                </a:lnTo>
                <a:lnTo>
                  <a:pt x="204838" y="65557"/>
                </a:lnTo>
                <a:lnTo>
                  <a:pt x="176555" y="33312"/>
                </a:lnTo>
                <a:lnTo>
                  <a:pt x="168325" y="32778"/>
                </a:lnTo>
                <a:lnTo>
                  <a:pt x="160515" y="33248"/>
                </a:lnTo>
                <a:lnTo>
                  <a:pt x="129844" y="61112"/>
                </a:lnTo>
                <a:lnTo>
                  <a:pt x="144449" y="61112"/>
                </a:lnTo>
                <a:lnTo>
                  <a:pt x="145402" y="56476"/>
                </a:lnTo>
                <a:lnTo>
                  <a:pt x="147929" y="52768"/>
                </a:lnTo>
                <a:lnTo>
                  <a:pt x="156121" y="47180"/>
                </a:lnTo>
                <a:lnTo>
                  <a:pt x="161315" y="45783"/>
                </a:lnTo>
                <a:lnTo>
                  <a:pt x="174739" y="45783"/>
                </a:lnTo>
                <a:lnTo>
                  <a:pt x="180289" y="47447"/>
                </a:lnTo>
                <a:lnTo>
                  <a:pt x="188252" y="54102"/>
                </a:lnTo>
                <a:lnTo>
                  <a:pt x="190233" y="58737"/>
                </a:lnTo>
                <a:lnTo>
                  <a:pt x="190233" y="70904"/>
                </a:lnTo>
                <a:lnTo>
                  <a:pt x="190233" y="83197"/>
                </a:lnTo>
                <a:lnTo>
                  <a:pt x="190233" y="95377"/>
                </a:lnTo>
                <a:lnTo>
                  <a:pt x="187680" y="101574"/>
                </a:lnTo>
                <a:lnTo>
                  <a:pt x="177469" y="110959"/>
                </a:lnTo>
                <a:lnTo>
                  <a:pt x="170459" y="113309"/>
                </a:lnTo>
                <a:lnTo>
                  <a:pt x="155498" y="113309"/>
                </a:lnTo>
                <a:lnTo>
                  <a:pt x="150685" y="111937"/>
                </a:lnTo>
                <a:lnTo>
                  <a:pt x="143560" y="106476"/>
                </a:lnTo>
                <a:lnTo>
                  <a:pt x="141782" y="102857"/>
                </a:lnTo>
                <a:lnTo>
                  <a:pt x="141782" y="88252"/>
                </a:lnTo>
                <a:lnTo>
                  <a:pt x="148551" y="83197"/>
                </a:lnTo>
                <a:lnTo>
                  <a:pt x="190233" y="83197"/>
                </a:lnTo>
                <a:lnTo>
                  <a:pt x="190233" y="70904"/>
                </a:lnTo>
                <a:lnTo>
                  <a:pt x="163512" y="70904"/>
                </a:lnTo>
                <a:lnTo>
                  <a:pt x="155130" y="71361"/>
                </a:lnTo>
                <a:lnTo>
                  <a:pt x="127000" y="90081"/>
                </a:lnTo>
                <a:lnTo>
                  <a:pt x="127000" y="107429"/>
                </a:lnTo>
                <a:lnTo>
                  <a:pt x="130048" y="113893"/>
                </a:lnTo>
                <a:lnTo>
                  <a:pt x="142290" y="123393"/>
                </a:lnTo>
                <a:lnTo>
                  <a:pt x="150393" y="125768"/>
                </a:lnTo>
                <a:lnTo>
                  <a:pt x="160489" y="125768"/>
                </a:lnTo>
                <a:lnTo>
                  <a:pt x="169875" y="124828"/>
                </a:lnTo>
                <a:lnTo>
                  <a:pt x="178079" y="121996"/>
                </a:lnTo>
                <a:lnTo>
                  <a:pt x="185102" y="117259"/>
                </a:lnTo>
                <a:lnTo>
                  <a:pt x="188582" y="113309"/>
                </a:lnTo>
                <a:lnTo>
                  <a:pt x="190944" y="110629"/>
                </a:lnTo>
                <a:lnTo>
                  <a:pt x="191071" y="115265"/>
                </a:lnTo>
                <a:lnTo>
                  <a:pt x="192379" y="118770"/>
                </a:lnTo>
                <a:lnTo>
                  <a:pt x="197358" y="123520"/>
                </a:lnTo>
                <a:lnTo>
                  <a:pt x="201523" y="124701"/>
                </a:lnTo>
                <a:lnTo>
                  <a:pt x="215353" y="124701"/>
                </a:lnTo>
                <a:lnTo>
                  <a:pt x="215353" y="111340"/>
                </a:lnTo>
                <a:close/>
              </a:path>
              <a:path w="612775" h="126364">
                <a:moveTo>
                  <a:pt x="264718" y="111353"/>
                </a:moveTo>
                <a:lnTo>
                  <a:pt x="245186" y="111353"/>
                </a:lnTo>
                <a:lnTo>
                  <a:pt x="242595" y="110540"/>
                </a:lnTo>
                <a:lnTo>
                  <a:pt x="239623" y="107340"/>
                </a:lnTo>
                <a:lnTo>
                  <a:pt x="238887" y="104635"/>
                </a:lnTo>
                <a:lnTo>
                  <a:pt x="238887" y="47218"/>
                </a:lnTo>
                <a:lnTo>
                  <a:pt x="261861" y="47218"/>
                </a:lnTo>
                <a:lnTo>
                  <a:pt x="261861" y="33858"/>
                </a:lnTo>
                <a:lnTo>
                  <a:pt x="238887" y="33858"/>
                </a:lnTo>
                <a:lnTo>
                  <a:pt x="238887" y="8382"/>
                </a:lnTo>
                <a:lnTo>
                  <a:pt x="224282" y="8382"/>
                </a:lnTo>
                <a:lnTo>
                  <a:pt x="224282" y="109207"/>
                </a:lnTo>
                <a:lnTo>
                  <a:pt x="226085" y="115214"/>
                </a:lnTo>
                <a:lnTo>
                  <a:pt x="233337" y="122809"/>
                </a:lnTo>
                <a:lnTo>
                  <a:pt x="239420" y="124714"/>
                </a:lnTo>
                <a:lnTo>
                  <a:pt x="264718" y="124714"/>
                </a:lnTo>
                <a:lnTo>
                  <a:pt x="264718" y="111353"/>
                </a:lnTo>
                <a:close/>
              </a:path>
              <a:path w="612775" h="126364">
                <a:moveTo>
                  <a:pt x="314210" y="12"/>
                </a:moveTo>
                <a:lnTo>
                  <a:pt x="297459" y="12"/>
                </a:lnTo>
                <a:lnTo>
                  <a:pt x="289140" y="12"/>
                </a:lnTo>
                <a:lnTo>
                  <a:pt x="283121" y="1943"/>
                </a:lnTo>
                <a:lnTo>
                  <a:pt x="275640" y="9664"/>
                </a:lnTo>
                <a:lnTo>
                  <a:pt x="273761" y="15633"/>
                </a:lnTo>
                <a:lnTo>
                  <a:pt x="273761" y="124714"/>
                </a:lnTo>
                <a:lnTo>
                  <a:pt x="288378" y="124714"/>
                </a:lnTo>
                <a:lnTo>
                  <a:pt x="288378" y="47218"/>
                </a:lnTo>
                <a:lnTo>
                  <a:pt x="314032" y="47218"/>
                </a:lnTo>
                <a:lnTo>
                  <a:pt x="314032" y="33858"/>
                </a:lnTo>
                <a:lnTo>
                  <a:pt x="288378" y="33858"/>
                </a:lnTo>
                <a:lnTo>
                  <a:pt x="288378" y="19786"/>
                </a:lnTo>
                <a:lnTo>
                  <a:pt x="289140" y="17233"/>
                </a:lnTo>
                <a:lnTo>
                  <a:pt x="292239" y="14147"/>
                </a:lnTo>
                <a:lnTo>
                  <a:pt x="294792" y="13373"/>
                </a:lnTo>
                <a:lnTo>
                  <a:pt x="314210" y="13373"/>
                </a:lnTo>
                <a:lnTo>
                  <a:pt x="314210" y="12"/>
                </a:lnTo>
                <a:close/>
              </a:path>
              <a:path w="612775" h="126364">
                <a:moveTo>
                  <a:pt x="406501" y="70129"/>
                </a:moveTo>
                <a:lnTo>
                  <a:pt x="404596" y="62052"/>
                </a:lnTo>
                <a:lnTo>
                  <a:pt x="397002" y="48044"/>
                </a:lnTo>
                <a:lnTo>
                  <a:pt x="394792" y="45783"/>
                </a:lnTo>
                <a:lnTo>
                  <a:pt x="391680" y="42583"/>
                </a:lnTo>
                <a:lnTo>
                  <a:pt x="391541" y="42506"/>
                </a:lnTo>
                <a:lnTo>
                  <a:pt x="391541" y="72859"/>
                </a:lnTo>
                <a:lnTo>
                  <a:pt x="391541" y="85686"/>
                </a:lnTo>
                <a:lnTo>
                  <a:pt x="367372" y="112763"/>
                </a:lnTo>
                <a:lnTo>
                  <a:pt x="355485" y="112763"/>
                </a:lnTo>
                <a:lnTo>
                  <a:pt x="331317" y="85686"/>
                </a:lnTo>
                <a:lnTo>
                  <a:pt x="331317" y="72859"/>
                </a:lnTo>
                <a:lnTo>
                  <a:pt x="355485" y="45783"/>
                </a:lnTo>
                <a:lnTo>
                  <a:pt x="367372" y="45783"/>
                </a:lnTo>
                <a:lnTo>
                  <a:pt x="391541" y="72859"/>
                </a:lnTo>
                <a:lnTo>
                  <a:pt x="391541" y="42506"/>
                </a:lnTo>
                <a:lnTo>
                  <a:pt x="378028" y="34747"/>
                </a:lnTo>
                <a:lnTo>
                  <a:pt x="370217" y="32778"/>
                </a:lnTo>
                <a:lnTo>
                  <a:pt x="352640" y="32778"/>
                </a:lnTo>
                <a:lnTo>
                  <a:pt x="318262" y="62052"/>
                </a:lnTo>
                <a:lnTo>
                  <a:pt x="316357" y="70129"/>
                </a:lnTo>
                <a:lnTo>
                  <a:pt x="316357" y="88417"/>
                </a:lnTo>
                <a:lnTo>
                  <a:pt x="344830" y="123812"/>
                </a:lnTo>
                <a:lnTo>
                  <a:pt x="352640" y="125768"/>
                </a:lnTo>
                <a:lnTo>
                  <a:pt x="370217" y="125768"/>
                </a:lnTo>
                <a:lnTo>
                  <a:pt x="378028" y="123812"/>
                </a:lnTo>
                <a:lnTo>
                  <a:pt x="391680" y="115976"/>
                </a:lnTo>
                <a:lnTo>
                  <a:pt x="394804" y="112763"/>
                </a:lnTo>
                <a:lnTo>
                  <a:pt x="397002" y="110515"/>
                </a:lnTo>
                <a:lnTo>
                  <a:pt x="404596" y="96494"/>
                </a:lnTo>
                <a:lnTo>
                  <a:pt x="406501" y="88417"/>
                </a:lnTo>
                <a:lnTo>
                  <a:pt x="406501" y="70129"/>
                </a:lnTo>
                <a:close/>
              </a:path>
              <a:path w="612775" h="126364">
                <a:moveTo>
                  <a:pt x="466877" y="33858"/>
                </a:moveTo>
                <a:lnTo>
                  <a:pt x="455422" y="33858"/>
                </a:lnTo>
                <a:lnTo>
                  <a:pt x="449656" y="35102"/>
                </a:lnTo>
                <a:lnTo>
                  <a:pt x="441337" y="40093"/>
                </a:lnTo>
                <a:lnTo>
                  <a:pt x="437959" y="43421"/>
                </a:lnTo>
                <a:lnTo>
                  <a:pt x="435343" y="47574"/>
                </a:lnTo>
                <a:lnTo>
                  <a:pt x="433387" y="33858"/>
                </a:lnTo>
                <a:lnTo>
                  <a:pt x="420738" y="33858"/>
                </a:lnTo>
                <a:lnTo>
                  <a:pt x="420738" y="124714"/>
                </a:lnTo>
                <a:lnTo>
                  <a:pt x="435343" y="124714"/>
                </a:lnTo>
                <a:lnTo>
                  <a:pt x="435343" y="69837"/>
                </a:lnTo>
                <a:lnTo>
                  <a:pt x="437210" y="62661"/>
                </a:lnTo>
                <a:lnTo>
                  <a:pt x="444703" y="51015"/>
                </a:lnTo>
                <a:lnTo>
                  <a:pt x="450900" y="48107"/>
                </a:lnTo>
                <a:lnTo>
                  <a:pt x="466877" y="48107"/>
                </a:lnTo>
                <a:lnTo>
                  <a:pt x="466877" y="33858"/>
                </a:lnTo>
                <a:close/>
              </a:path>
              <a:path w="612775" h="126364">
                <a:moveTo>
                  <a:pt x="612559" y="72339"/>
                </a:moveTo>
                <a:lnTo>
                  <a:pt x="592048" y="35191"/>
                </a:lnTo>
                <a:lnTo>
                  <a:pt x="578180" y="32791"/>
                </a:lnTo>
                <a:lnTo>
                  <a:pt x="568058" y="33870"/>
                </a:lnTo>
                <a:lnTo>
                  <a:pt x="559422" y="37109"/>
                </a:lnTo>
                <a:lnTo>
                  <a:pt x="552284" y="42519"/>
                </a:lnTo>
                <a:lnTo>
                  <a:pt x="546646" y="50076"/>
                </a:lnTo>
                <a:lnTo>
                  <a:pt x="544156" y="44373"/>
                </a:lnTo>
                <a:lnTo>
                  <a:pt x="540385" y="40068"/>
                </a:lnTo>
                <a:lnTo>
                  <a:pt x="530288" y="34251"/>
                </a:lnTo>
                <a:lnTo>
                  <a:pt x="524497" y="32791"/>
                </a:lnTo>
                <a:lnTo>
                  <a:pt x="517969" y="32791"/>
                </a:lnTo>
                <a:lnTo>
                  <a:pt x="510032" y="33629"/>
                </a:lnTo>
                <a:lnTo>
                  <a:pt x="502958" y="36169"/>
                </a:lnTo>
                <a:lnTo>
                  <a:pt x="496760" y="40398"/>
                </a:lnTo>
                <a:lnTo>
                  <a:pt x="491426" y="46329"/>
                </a:lnTo>
                <a:lnTo>
                  <a:pt x="489458" y="33858"/>
                </a:lnTo>
                <a:lnTo>
                  <a:pt x="476808" y="33858"/>
                </a:lnTo>
                <a:lnTo>
                  <a:pt x="476808" y="124714"/>
                </a:lnTo>
                <a:lnTo>
                  <a:pt x="491426" y="124714"/>
                </a:lnTo>
                <a:lnTo>
                  <a:pt x="491426" y="67652"/>
                </a:lnTo>
                <a:lnTo>
                  <a:pt x="493585" y="60261"/>
                </a:lnTo>
                <a:lnTo>
                  <a:pt x="502259" y="48971"/>
                </a:lnTo>
                <a:lnTo>
                  <a:pt x="508101" y="46151"/>
                </a:lnTo>
                <a:lnTo>
                  <a:pt x="522478" y="46151"/>
                </a:lnTo>
                <a:lnTo>
                  <a:pt x="527888" y="48463"/>
                </a:lnTo>
                <a:lnTo>
                  <a:pt x="535482" y="57734"/>
                </a:lnTo>
                <a:lnTo>
                  <a:pt x="537387" y="64439"/>
                </a:lnTo>
                <a:lnTo>
                  <a:pt x="537387" y="124714"/>
                </a:lnTo>
                <a:lnTo>
                  <a:pt x="551992" y="124714"/>
                </a:lnTo>
                <a:lnTo>
                  <a:pt x="551992" y="66814"/>
                </a:lnTo>
                <a:lnTo>
                  <a:pt x="554151" y="59512"/>
                </a:lnTo>
                <a:lnTo>
                  <a:pt x="562825" y="48831"/>
                </a:lnTo>
                <a:lnTo>
                  <a:pt x="568794" y="46151"/>
                </a:lnTo>
                <a:lnTo>
                  <a:pt x="583285" y="46151"/>
                </a:lnTo>
                <a:lnTo>
                  <a:pt x="588594" y="48463"/>
                </a:lnTo>
                <a:lnTo>
                  <a:pt x="596074" y="57734"/>
                </a:lnTo>
                <a:lnTo>
                  <a:pt x="597954" y="64439"/>
                </a:lnTo>
                <a:lnTo>
                  <a:pt x="597954" y="124714"/>
                </a:lnTo>
                <a:lnTo>
                  <a:pt x="612559" y="124714"/>
                </a:lnTo>
                <a:lnTo>
                  <a:pt x="612559" y="723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g object 22"/>
          <p:cNvSpPr/>
          <p:nvPr/>
        </p:nvSpPr>
        <p:spPr>
          <a:xfrm>
            <a:off x="1680959" y="190499"/>
            <a:ext cx="83364" cy="126364"/>
          </a:xfrm>
          <a:custGeom>
            <a:avLst/>
            <a:gdLst/>
            <a:ahLst/>
            <a:cxnLst/>
            <a:rect l="l" t="t" r="r" b="b"/>
            <a:pathLst>
              <a:path w="81280" h="126364">
                <a:moveTo>
                  <a:pt x="73025" y="22313"/>
                </a:moveTo>
                <a:lnTo>
                  <a:pt x="69176" y="15824"/>
                </a:lnTo>
                <a:lnTo>
                  <a:pt x="68961" y="15468"/>
                </a:lnTo>
                <a:lnTo>
                  <a:pt x="70192" y="15240"/>
                </a:lnTo>
                <a:lnTo>
                  <a:pt x="71170" y="14706"/>
                </a:lnTo>
                <a:lnTo>
                  <a:pt x="71755" y="14046"/>
                </a:lnTo>
                <a:lnTo>
                  <a:pt x="72593" y="13093"/>
                </a:lnTo>
                <a:lnTo>
                  <a:pt x="72948" y="12103"/>
                </a:lnTo>
                <a:lnTo>
                  <a:pt x="72821" y="9207"/>
                </a:lnTo>
                <a:lnTo>
                  <a:pt x="72440" y="8318"/>
                </a:lnTo>
                <a:lnTo>
                  <a:pt x="71907" y="7848"/>
                </a:lnTo>
                <a:lnTo>
                  <a:pt x="70751" y="6832"/>
                </a:lnTo>
                <a:lnTo>
                  <a:pt x="70751" y="9829"/>
                </a:lnTo>
                <a:lnTo>
                  <a:pt x="70726" y="12103"/>
                </a:lnTo>
                <a:lnTo>
                  <a:pt x="70472" y="12674"/>
                </a:lnTo>
                <a:lnTo>
                  <a:pt x="69151" y="13766"/>
                </a:lnTo>
                <a:lnTo>
                  <a:pt x="68287" y="14046"/>
                </a:lnTo>
                <a:lnTo>
                  <a:pt x="63398" y="14046"/>
                </a:lnTo>
                <a:lnTo>
                  <a:pt x="63398" y="7848"/>
                </a:lnTo>
                <a:lnTo>
                  <a:pt x="68287" y="7848"/>
                </a:lnTo>
                <a:lnTo>
                  <a:pt x="69151" y="8115"/>
                </a:lnTo>
                <a:lnTo>
                  <a:pt x="70472" y="9207"/>
                </a:lnTo>
                <a:lnTo>
                  <a:pt x="70751" y="9829"/>
                </a:lnTo>
                <a:lnTo>
                  <a:pt x="70751" y="6832"/>
                </a:lnTo>
                <a:lnTo>
                  <a:pt x="70396" y="6515"/>
                </a:lnTo>
                <a:lnTo>
                  <a:pt x="69024" y="6057"/>
                </a:lnTo>
                <a:lnTo>
                  <a:pt x="61328" y="6057"/>
                </a:lnTo>
                <a:lnTo>
                  <a:pt x="61328" y="22313"/>
                </a:lnTo>
                <a:lnTo>
                  <a:pt x="63398" y="22313"/>
                </a:lnTo>
                <a:lnTo>
                  <a:pt x="63398" y="15824"/>
                </a:lnTo>
                <a:lnTo>
                  <a:pt x="66890" y="15824"/>
                </a:lnTo>
                <a:lnTo>
                  <a:pt x="70662" y="22313"/>
                </a:lnTo>
                <a:lnTo>
                  <a:pt x="73025" y="22313"/>
                </a:lnTo>
                <a:close/>
              </a:path>
              <a:path w="81280" h="126364">
                <a:moveTo>
                  <a:pt x="79794" y="102971"/>
                </a:moveTo>
                <a:lnTo>
                  <a:pt x="26708" y="102971"/>
                </a:lnTo>
                <a:lnTo>
                  <a:pt x="26708" y="1371"/>
                </a:lnTo>
                <a:lnTo>
                  <a:pt x="0" y="1371"/>
                </a:lnTo>
                <a:lnTo>
                  <a:pt x="0" y="102971"/>
                </a:lnTo>
                <a:lnTo>
                  <a:pt x="0" y="125831"/>
                </a:lnTo>
                <a:lnTo>
                  <a:pt x="79794" y="125831"/>
                </a:lnTo>
                <a:lnTo>
                  <a:pt x="79794" y="102971"/>
                </a:lnTo>
                <a:close/>
              </a:path>
              <a:path w="81280" h="126364">
                <a:moveTo>
                  <a:pt x="81000" y="11531"/>
                </a:moveTo>
                <a:lnTo>
                  <a:pt x="80378" y="9118"/>
                </a:lnTo>
                <a:lnTo>
                  <a:pt x="78765" y="6362"/>
                </a:lnTo>
                <a:lnTo>
                  <a:pt x="78765" y="11531"/>
                </a:lnTo>
                <a:lnTo>
                  <a:pt x="78765" y="16878"/>
                </a:lnTo>
                <a:lnTo>
                  <a:pt x="68935" y="26454"/>
                </a:lnTo>
                <a:lnTo>
                  <a:pt x="64325" y="26454"/>
                </a:lnTo>
                <a:lnTo>
                  <a:pt x="54508" y="16878"/>
                </a:lnTo>
                <a:lnTo>
                  <a:pt x="54521" y="11531"/>
                </a:lnTo>
                <a:lnTo>
                  <a:pt x="64325" y="1930"/>
                </a:lnTo>
                <a:lnTo>
                  <a:pt x="68935" y="1930"/>
                </a:lnTo>
                <a:lnTo>
                  <a:pt x="78765" y="11531"/>
                </a:lnTo>
                <a:lnTo>
                  <a:pt x="78765" y="6362"/>
                </a:lnTo>
                <a:lnTo>
                  <a:pt x="77851" y="4787"/>
                </a:lnTo>
                <a:lnTo>
                  <a:pt x="76136" y="3098"/>
                </a:lnTo>
                <a:lnTo>
                  <a:pt x="74066" y="1930"/>
                </a:lnTo>
                <a:lnTo>
                  <a:pt x="71755" y="622"/>
                </a:lnTo>
                <a:lnTo>
                  <a:pt x="69316" y="0"/>
                </a:lnTo>
                <a:lnTo>
                  <a:pt x="63944" y="0"/>
                </a:lnTo>
                <a:lnTo>
                  <a:pt x="52349" y="16878"/>
                </a:lnTo>
                <a:lnTo>
                  <a:pt x="52984" y="19265"/>
                </a:lnTo>
                <a:lnTo>
                  <a:pt x="55499" y="23583"/>
                </a:lnTo>
                <a:lnTo>
                  <a:pt x="57213" y="25285"/>
                </a:lnTo>
                <a:lnTo>
                  <a:pt x="61531" y="27749"/>
                </a:lnTo>
                <a:lnTo>
                  <a:pt x="63944" y="28371"/>
                </a:lnTo>
                <a:lnTo>
                  <a:pt x="69316" y="28371"/>
                </a:lnTo>
                <a:lnTo>
                  <a:pt x="71755" y="27749"/>
                </a:lnTo>
                <a:lnTo>
                  <a:pt x="74053" y="26454"/>
                </a:lnTo>
                <a:lnTo>
                  <a:pt x="76136" y="25285"/>
                </a:lnTo>
                <a:lnTo>
                  <a:pt x="77851" y="23583"/>
                </a:lnTo>
                <a:lnTo>
                  <a:pt x="80378" y="19265"/>
                </a:lnTo>
                <a:lnTo>
                  <a:pt x="80987" y="16878"/>
                </a:lnTo>
                <a:lnTo>
                  <a:pt x="81000" y="11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g object 23"/>
          <p:cNvSpPr/>
          <p:nvPr/>
        </p:nvSpPr>
        <p:spPr>
          <a:xfrm>
            <a:off x="1119150" y="190715"/>
            <a:ext cx="331503" cy="127000"/>
          </a:xfrm>
          <a:custGeom>
            <a:avLst/>
            <a:gdLst/>
            <a:ahLst/>
            <a:cxnLst/>
            <a:rect l="l" t="t" r="r" b="b"/>
            <a:pathLst>
              <a:path w="323215" h="127000">
                <a:moveTo>
                  <a:pt x="106133" y="63385"/>
                </a:moveTo>
                <a:lnTo>
                  <a:pt x="94107" y="24384"/>
                </a:lnTo>
                <a:lnTo>
                  <a:pt x="78892" y="10655"/>
                </a:lnTo>
                <a:lnTo>
                  <a:pt x="78892" y="63385"/>
                </a:lnTo>
                <a:lnTo>
                  <a:pt x="78308" y="72021"/>
                </a:lnTo>
                <a:lnTo>
                  <a:pt x="51269" y="102768"/>
                </a:lnTo>
                <a:lnTo>
                  <a:pt x="43281" y="103454"/>
                </a:lnTo>
                <a:lnTo>
                  <a:pt x="26720" y="103454"/>
                </a:lnTo>
                <a:lnTo>
                  <a:pt x="26720" y="23329"/>
                </a:lnTo>
                <a:lnTo>
                  <a:pt x="43281" y="23329"/>
                </a:lnTo>
                <a:lnTo>
                  <a:pt x="76555" y="47040"/>
                </a:lnTo>
                <a:lnTo>
                  <a:pt x="78892" y="63385"/>
                </a:lnTo>
                <a:lnTo>
                  <a:pt x="78892" y="10655"/>
                </a:lnTo>
                <a:lnTo>
                  <a:pt x="43281" y="1066"/>
                </a:lnTo>
                <a:lnTo>
                  <a:pt x="0" y="1066"/>
                </a:lnTo>
                <a:lnTo>
                  <a:pt x="0" y="125717"/>
                </a:lnTo>
                <a:lnTo>
                  <a:pt x="43281" y="125717"/>
                </a:lnTo>
                <a:lnTo>
                  <a:pt x="83070" y="113449"/>
                </a:lnTo>
                <a:lnTo>
                  <a:pt x="93192" y="103454"/>
                </a:lnTo>
                <a:lnTo>
                  <a:pt x="94107" y="102400"/>
                </a:lnTo>
                <a:lnTo>
                  <a:pt x="98399" y="95707"/>
                </a:lnTo>
                <a:lnTo>
                  <a:pt x="101777" y="88379"/>
                </a:lnTo>
                <a:lnTo>
                  <a:pt x="104203" y="80556"/>
                </a:lnTo>
                <a:lnTo>
                  <a:pt x="105651" y="72224"/>
                </a:lnTo>
                <a:lnTo>
                  <a:pt x="106133" y="63385"/>
                </a:lnTo>
                <a:close/>
              </a:path>
              <a:path w="323215" h="127000">
                <a:moveTo>
                  <a:pt x="146926" y="1066"/>
                </a:moveTo>
                <a:lnTo>
                  <a:pt x="120218" y="1066"/>
                </a:lnTo>
                <a:lnTo>
                  <a:pt x="120218" y="125730"/>
                </a:lnTo>
                <a:lnTo>
                  <a:pt x="146926" y="125730"/>
                </a:lnTo>
                <a:lnTo>
                  <a:pt x="146926" y="1066"/>
                </a:lnTo>
                <a:close/>
              </a:path>
              <a:path w="323215" h="127000">
                <a:moveTo>
                  <a:pt x="277812" y="56451"/>
                </a:moveTo>
                <a:lnTo>
                  <a:pt x="222072" y="56451"/>
                </a:lnTo>
                <a:lnTo>
                  <a:pt x="222072" y="77647"/>
                </a:lnTo>
                <a:lnTo>
                  <a:pt x="253060" y="77647"/>
                </a:lnTo>
                <a:lnTo>
                  <a:pt x="253060" y="79248"/>
                </a:lnTo>
                <a:lnTo>
                  <a:pt x="251866" y="87439"/>
                </a:lnTo>
                <a:lnTo>
                  <a:pt x="248310" y="93637"/>
                </a:lnTo>
                <a:lnTo>
                  <a:pt x="236435" y="102069"/>
                </a:lnTo>
                <a:lnTo>
                  <a:pt x="229603" y="104178"/>
                </a:lnTo>
                <a:lnTo>
                  <a:pt x="221894" y="104178"/>
                </a:lnTo>
                <a:lnTo>
                  <a:pt x="190309" y="79959"/>
                </a:lnTo>
                <a:lnTo>
                  <a:pt x="188061" y="63398"/>
                </a:lnTo>
                <a:lnTo>
                  <a:pt x="188061" y="55435"/>
                </a:lnTo>
                <a:lnTo>
                  <a:pt x="215011" y="22618"/>
                </a:lnTo>
                <a:lnTo>
                  <a:pt x="229374" y="22618"/>
                </a:lnTo>
                <a:lnTo>
                  <a:pt x="235610" y="24663"/>
                </a:lnTo>
                <a:lnTo>
                  <a:pt x="245579" y="32854"/>
                </a:lnTo>
                <a:lnTo>
                  <a:pt x="248907" y="38404"/>
                </a:lnTo>
                <a:lnTo>
                  <a:pt x="250558" y="45415"/>
                </a:lnTo>
                <a:lnTo>
                  <a:pt x="276923" y="45415"/>
                </a:lnTo>
                <a:lnTo>
                  <a:pt x="256971" y="9499"/>
                </a:lnTo>
                <a:lnTo>
                  <a:pt x="222605" y="0"/>
                </a:lnTo>
                <a:lnTo>
                  <a:pt x="213474" y="495"/>
                </a:lnTo>
                <a:lnTo>
                  <a:pt x="177393" y="17297"/>
                </a:lnTo>
                <a:lnTo>
                  <a:pt x="161277" y="54165"/>
                </a:lnTo>
                <a:lnTo>
                  <a:pt x="160807" y="63398"/>
                </a:lnTo>
                <a:lnTo>
                  <a:pt x="161264" y="72555"/>
                </a:lnTo>
                <a:lnTo>
                  <a:pt x="177101" y="109474"/>
                </a:lnTo>
                <a:lnTo>
                  <a:pt x="211556" y="126301"/>
                </a:lnTo>
                <a:lnTo>
                  <a:pt x="220116" y="126784"/>
                </a:lnTo>
                <a:lnTo>
                  <a:pt x="228307" y="126784"/>
                </a:lnTo>
                <a:lnTo>
                  <a:pt x="235483" y="125247"/>
                </a:lnTo>
                <a:lnTo>
                  <a:pt x="247827" y="119075"/>
                </a:lnTo>
                <a:lnTo>
                  <a:pt x="252755" y="115100"/>
                </a:lnTo>
                <a:lnTo>
                  <a:pt x="256438" y="110236"/>
                </a:lnTo>
                <a:lnTo>
                  <a:pt x="259283" y="125717"/>
                </a:lnTo>
                <a:lnTo>
                  <a:pt x="277812" y="125717"/>
                </a:lnTo>
                <a:lnTo>
                  <a:pt x="277812" y="56451"/>
                </a:lnTo>
                <a:close/>
              </a:path>
              <a:path w="323215" h="127000">
                <a:moveTo>
                  <a:pt x="322681" y="1066"/>
                </a:moveTo>
                <a:lnTo>
                  <a:pt x="295973" y="1066"/>
                </a:lnTo>
                <a:lnTo>
                  <a:pt x="295973" y="125730"/>
                </a:lnTo>
                <a:lnTo>
                  <a:pt x="322681" y="125730"/>
                </a:lnTo>
                <a:lnTo>
                  <a:pt x="322681" y="1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g object 24"/>
          <p:cNvSpPr/>
          <p:nvPr/>
        </p:nvSpPr>
        <p:spPr>
          <a:xfrm>
            <a:off x="1461242" y="191783"/>
            <a:ext cx="211667" cy="125095"/>
          </a:xfrm>
          <a:custGeom>
            <a:avLst/>
            <a:gdLst/>
            <a:ahLst/>
            <a:cxnLst/>
            <a:rect l="l" t="t" r="r" b="b"/>
            <a:pathLst>
              <a:path w="206375" h="125095">
                <a:moveTo>
                  <a:pt x="98653" y="0"/>
                </a:moveTo>
                <a:lnTo>
                  <a:pt x="0" y="0"/>
                </a:lnTo>
                <a:lnTo>
                  <a:pt x="0" y="22860"/>
                </a:lnTo>
                <a:lnTo>
                  <a:pt x="35966" y="22860"/>
                </a:lnTo>
                <a:lnTo>
                  <a:pt x="35966" y="124460"/>
                </a:lnTo>
                <a:lnTo>
                  <a:pt x="62687" y="124460"/>
                </a:lnTo>
                <a:lnTo>
                  <a:pt x="62687" y="22860"/>
                </a:lnTo>
                <a:lnTo>
                  <a:pt x="98653" y="22860"/>
                </a:lnTo>
                <a:lnTo>
                  <a:pt x="98653" y="0"/>
                </a:lnTo>
                <a:close/>
              </a:path>
              <a:path w="206375" h="125095">
                <a:moveTo>
                  <a:pt x="205867" y="124650"/>
                </a:moveTo>
                <a:lnTo>
                  <a:pt x="195973" y="97409"/>
                </a:lnTo>
                <a:lnTo>
                  <a:pt x="188150" y="75857"/>
                </a:lnTo>
                <a:lnTo>
                  <a:pt x="170967" y="28486"/>
                </a:lnTo>
                <a:lnTo>
                  <a:pt x="160629" y="0"/>
                </a:lnTo>
                <a:lnTo>
                  <a:pt x="160274" y="0"/>
                </a:lnTo>
                <a:lnTo>
                  <a:pt x="160274" y="75857"/>
                </a:lnTo>
                <a:lnTo>
                  <a:pt x="127330" y="75857"/>
                </a:lnTo>
                <a:lnTo>
                  <a:pt x="143713" y="28486"/>
                </a:lnTo>
                <a:lnTo>
                  <a:pt x="160274" y="75857"/>
                </a:lnTo>
                <a:lnTo>
                  <a:pt x="160274" y="0"/>
                </a:lnTo>
                <a:lnTo>
                  <a:pt x="128574" y="0"/>
                </a:lnTo>
                <a:lnTo>
                  <a:pt x="82994" y="124650"/>
                </a:lnTo>
                <a:lnTo>
                  <a:pt x="110591" y="124650"/>
                </a:lnTo>
                <a:lnTo>
                  <a:pt x="120205" y="97409"/>
                </a:lnTo>
                <a:lnTo>
                  <a:pt x="167576" y="97409"/>
                </a:lnTo>
                <a:lnTo>
                  <a:pt x="177190" y="124650"/>
                </a:lnTo>
                <a:lnTo>
                  <a:pt x="205867" y="124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10202"/>
                </a:solidFill>
                <a:latin typeface="Aeonik Pro Medium"/>
                <a:cs typeface="Aeonik Pro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243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+ 2  Image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F45B-D232-FD6E-B853-2DB6477CD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481138"/>
            <a:ext cx="5171502" cy="762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D6047-A25C-7D70-1F8B-67AEFAF6A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2941638"/>
            <a:ext cx="5171502" cy="2435224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  <a:lvl6pPr>
              <a:defRPr>
                <a:latin typeface="Arial" panose="020B0604020202020204" pitchFamily="34" charset="0"/>
              </a:defRPr>
            </a:lvl6pPr>
            <a:lvl7pPr>
              <a:defRPr>
                <a:latin typeface="Arial" panose="020B0604020202020204" pitchFamily="34" charset="0"/>
              </a:defRPr>
            </a:lvl7pPr>
            <a:lvl8pPr>
              <a:defRPr>
                <a:latin typeface="Arial" panose="020B0604020202020204" pitchFamily="34" charset="0"/>
              </a:defRPr>
            </a:lvl8pPr>
            <a:lvl9pPr>
              <a:defRPr>
                <a:latin typeface="Arial" panose="020B0604020202020204" pitchFamily="3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  <a:endParaRPr lang="en-GB"/>
          </a:p>
          <a:p>
            <a:pPr lvl="4"/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84AE2E5-313F-8ADE-BDDC-06E38B7E9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49D9C97-6555-8EED-CDA6-14FDBB271B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8373" y="3437983"/>
            <a:ext cx="3429016" cy="3438017"/>
          </a:xfrm>
          <a:custGeom>
            <a:avLst/>
            <a:gdLst>
              <a:gd name="connsiteX0" fmla="*/ 2143158 w 3429016"/>
              <a:gd name="connsiteY0" fmla="*/ 0 h 3438017"/>
              <a:gd name="connsiteX1" fmla="*/ 3429016 w 3429016"/>
              <a:gd name="connsiteY1" fmla="*/ 0 h 3438017"/>
              <a:gd name="connsiteX2" fmla="*/ 0 w 3429016"/>
              <a:gd name="connsiteY2" fmla="*/ 3438017 h 3438017"/>
              <a:gd name="connsiteX3" fmla="*/ 0 w 3429016"/>
              <a:gd name="connsiteY3" fmla="*/ 2148784 h 3438017"/>
              <a:gd name="connsiteX4" fmla="*/ 63 w 3429016"/>
              <a:gd name="connsiteY4" fmla="*/ 2148721 h 3438017"/>
              <a:gd name="connsiteX5" fmla="*/ 2143158 w 3429016"/>
              <a:gd name="connsiteY5" fmla="*/ 0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29016" h="3438017">
                <a:moveTo>
                  <a:pt x="2143158" y="0"/>
                </a:moveTo>
                <a:lnTo>
                  <a:pt x="3429016" y="0"/>
                </a:lnTo>
                <a:cubicBezTo>
                  <a:pt x="3429016" y="1895744"/>
                  <a:pt x="1890782" y="3438017"/>
                  <a:pt x="0" y="3438017"/>
                </a:cubicBezTo>
                <a:lnTo>
                  <a:pt x="0" y="2148784"/>
                </a:lnTo>
                <a:lnTo>
                  <a:pt x="63" y="2148721"/>
                </a:lnTo>
                <a:cubicBezTo>
                  <a:pt x="1181778" y="2148721"/>
                  <a:pt x="2143158" y="1184817"/>
                  <a:pt x="214315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4D7C8C9-DD4D-0802-CB83-D846B616E3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81313" y="-1"/>
            <a:ext cx="3428953" cy="3438017"/>
          </a:xfrm>
          <a:custGeom>
            <a:avLst/>
            <a:gdLst>
              <a:gd name="connsiteX0" fmla="*/ 0 w 3428953"/>
              <a:gd name="connsiteY0" fmla="*/ 0 h 3438017"/>
              <a:gd name="connsiteX1" fmla="*/ 1285857 w 3428953"/>
              <a:gd name="connsiteY1" fmla="*/ 0 h 3438017"/>
              <a:gd name="connsiteX2" fmla="*/ 3428953 w 3428953"/>
              <a:gd name="connsiteY2" fmla="*/ 0 h 3438017"/>
              <a:gd name="connsiteX3" fmla="*/ 3428953 w 3428953"/>
              <a:gd name="connsiteY3" fmla="*/ 1289296 h 3438017"/>
              <a:gd name="connsiteX4" fmla="*/ 1285857 w 3428953"/>
              <a:gd name="connsiteY4" fmla="*/ 1289296 h 3438017"/>
              <a:gd name="connsiteX5" fmla="*/ 1285857 w 3428953"/>
              <a:gd name="connsiteY5" fmla="*/ 3438017 h 3438017"/>
              <a:gd name="connsiteX6" fmla="*/ 0 w 3428953"/>
              <a:gd name="connsiteY6" fmla="*/ 3438017 h 3438017"/>
              <a:gd name="connsiteX7" fmla="*/ 0 w 3428953"/>
              <a:gd name="connsiteY7" fmla="*/ 1289296 h 343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8953" h="3438017">
                <a:moveTo>
                  <a:pt x="0" y="0"/>
                </a:moveTo>
                <a:lnTo>
                  <a:pt x="1285857" y="0"/>
                </a:lnTo>
                <a:lnTo>
                  <a:pt x="3428953" y="0"/>
                </a:lnTo>
                <a:lnTo>
                  <a:pt x="3428953" y="1289296"/>
                </a:lnTo>
                <a:lnTo>
                  <a:pt x="1285857" y="1289296"/>
                </a:lnTo>
                <a:lnTo>
                  <a:pt x="1285857" y="3438017"/>
                </a:lnTo>
                <a:lnTo>
                  <a:pt x="0" y="3438017"/>
                </a:lnTo>
                <a:lnTo>
                  <a:pt x="0" y="128929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08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C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6E2D36-A1BC-55A2-2605-90CB06C9E6CA}"/>
              </a:ext>
            </a:extLst>
          </p:cNvPr>
          <p:cNvSpPr/>
          <p:nvPr userDrawn="1"/>
        </p:nvSpPr>
        <p:spPr>
          <a:xfrm>
            <a:off x="-4019" y="629920"/>
            <a:ext cx="3722577" cy="6228080"/>
          </a:xfrm>
          <a:prstGeom prst="rect">
            <a:avLst/>
          </a:prstGeom>
          <a:solidFill>
            <a:srgbClr val="F4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176565-059A-CE80-9BF1-5B48C5B6E054}"/>
              </a:ext>
            </a:extLst>
          </p:cNvPr>
          <p:cNvSpPr/>
          <p:nvPr userDrawn="1"/>
        </p:nvSpPr>
        <p:spPr>
          <a:xfrm>
            <a:off x="0" y="0"/>
            <a:ext cx="12192000" cy="652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49469-378B-64BA-0A5D-0633C0C7A91F}"/>
              </a:ext>
            </a:extLst>
          </p:cNvPr>
          <p:cNvSpPr/>
          <p:nvPr userDrawn="1"/>
        </p:nvSpPr>
        <p:spPr>
          <a:xfrm>
            <a:off x="10153094" y="2473"/>
            <a:ext cx="2038906" cy="649872"/>
          </a:xfrm>
          <a:prstGeom prst="rect">
            <a:avLst/>
          </a:prstGeom>
          <a:solidFill>
            <a:srgbClr val="1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35">
            <a:extLst>
              <a:ext uri="{FF2B5EF4-FFF2-40B4-BE49-F238E27FC236}">
                <a16:creationId xmlns:a16="http://schemas.microsoft.com/office/drawing/2014/main" id="{F7FE3129-46A5-2397-292A-3D9D84B3B662}"/>
              </a:ext>
            </a:extLst>
          </p:cNvPr>
          <p:cNvSpPr txBox="1"/>
          <p:nvPr userDrawn="1"/>
        </p:nvSpPr>
        <p:spPr>
          <a:xfrm>
            <a:off x="10374804" y="109004"/>
            <a:ext cx="1595485" cy="4334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spcBef>
                <a:spcPts val="100"/>
              </a:spcBef>
            </a:pPr>
            <a:r>
              <a:rPr lang="en-US" sz="1600" b="1" kern="0" err="1">
                <a:solidFill>
                  <a:srgbClr val="FFFFFF"/>
                </a:solidFill>
                <a:latin typeface="+mn-lt"/>
                <a:cs typeface="Aeonik Pro Black"/>
              </a:rPr>
              <a:t>PDx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®</a:t>
            </a:r>
            <a:r>
              <a:rPr lang="en-US" sz="1600" b="1" kern="0">
                <a:solidFill>
                  <a:srgbClr val="FFFFFF"/>
                </a:solidFill>
                <a:latin typeface="+mn-lt"/>
                <a:cs typeface="Aeonik Pro Black"/>
              </a:rPr>
              <a:t> Use Case</a:t>
            </a:r>
          </a:p>
          <a:p>
            <a:pPr marL="12700" algn="l">
              <a:spcBef>
                <a:spcPts val="100"/>
              </a:spcBef>
            </a:pPr>
            <a:r>
              <a:rPr lang="en-US" sz="1050" b="0" kern="0">
                <a:solidFill>
                  <a:srgbClr val="FFFFFF"/>
                </a:solidFill>
                <a:latin typeface="+mn-lt"/>
                <a:cs typeface="Aeonik Pro Medium"/>
              </a:rPr>
              <a:t>Logical View</a:t>
            </a:r>
            <a:endParaRPr sz="1050" b="0" kern="0">
              <a:solidFill>
                <a:sysClr val="windowText" lastClr="000000"/>
              </a:solidFill>
              <a:latin typeface="+mn-lt"/>
              <a:cs typeface="Aeonik Pro Medium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45712BA-43FA-72FA-8CDF-1A25161A36E8}"/>
              </a:ext>
            </a:extLst>
          </p:cNvPr>
          <p:cNvGrpSpPr/>
          <p:nvPr userDrawn="1"/>
        </p:nvGrpSpPr>
        <p:grpSpPr>
          <a:xfrm>
            <a:off x="121930" y="5998748"/>
            <a:ext cx="3459193" cy="566099"/>
            <a:chOff x="121930" y="6191639"/>
            <a:chExt cx="3459193" cy="5660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13B0AD7-C56F-7BAD-182D-E116D6555B99}"/>
                </a:ext>
              </a:extLst>
            </p:cNvPr>
            <p:cNvGrpSpPr/>
            <p:nvPr userDrawn="1"/>
          </p:nvGrpSpPr>
          <p:grpSpPr>
            <a:xfrm>
              <a:off x="131455" y="6191639"/>
              <a:ext cx="3449668" cy="566099"/>
              <a:chOff x="4928273" y="5849742"/>
              <a:chExt cx="3890140" cy="569167"/>
            </a:xfrm>
          </p:grpSpPr>
          <p:sp>
            <p:nvSpPr>
              <p:cNvPr id="54" name="Rectangle: Rounded Corners 95">
                <a:extLst>
                  <a:ext uri="{FF2B5EF4-FFF2-40B4-BE49-F238E27FC236}">
                    <a16:creationId xmlns:a16="http://schemas.microsoft.com/office/drawing/2014/main" id="{DBBE0CA1-5578-BCFA-3001-7DFDDF883172}"/>
                  </a:ext>
                </a:extLst>
              </p:cNvPr>
              <p:cNvSpPr/>
              <p:nvPr/>
            </p:nvSpPr>
            <p:spPr>
              <a:xfrm>
                <a:off x="4928273" y="5849742"/>
                <a:ext cx="3890140" cy="56916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25BD028-DE21-8F1C-C229-4D95C55327A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720449" y="5855348"/>
                <a:ext cx="0" cy="36774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1052CC3-CB6A-D528-439F-C143E7625E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6469972" y="5856270"/>
                <a:ext cx="0" cy="18387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1314329-3F41-33B5-2BF9-1BF0D2691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1930" y="6563360"/>
              <a:ext cx="345919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BF7C56-3938-99E2-49D5-5B278E213F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99922" y="6562975"/>
              <a:ext cx="0" cy="1934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74D4CA7C-02CD-BC0E-4A05-C2665F7356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455" y="6385560"/>
              <a:ext cx="1590043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C6657B2-09E1-CD83-FC03-604475441A69}"/>
              </a:ext>
            </a:extLst>
          </p:cNvPr>
          <p:cNvSpPr txBox="1"/>
          <p:nvPr userDrawn="1"/>
        </p:nvSpPr>
        <p:spPr>
          <a:xfrm>
            <a:off x="188259" y="6656663"/>
            <a:ext cx="3392864" cy="9233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"/>
              <a:t>© 2024 Digital Realty Trust</a:t>
            </a:r>
            <a:r>
              <a:rPr lang="en-US" sz="600" baseline="30000"/>
              <a:t>®</a:t>
            </a:r>
            <a:r>
              <a:rPr lang="en-US" sz="600"/>
              <a:t> Inc.</a:t>
            </a:r>
            <a:endParaRPr lang="en-US" sz="600" b="1">
              <a:solidFill>
                <a:schemeClr val="bg1"/>
              </a:solidFill>
              <a:latin typeface="Aeonik Pro Black" panose="020B05030303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8C8E7-D58C-7537-02BD-10545B8BA65E}"/>
              </a:ext>
            </a:extLst>
          </p:cNvPr>
          <p:cNvSpPr txBox="1"/>
          <p:nvPr userDrawn="1"/>
        </p:nvSpPr>
        <p:spPr>
          <a:xfrm>
            <a:off x="2588232" y="6413905"/>
            <a:ext cx="1257575" cy="10772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700" b="0"/>
              <a:t>A</a:t>
            </a:r>
            <a:r>
              <a:rPr lang="en-US" sz="700" b="1"/>
              <a:t> </a:t>
            </a:r>
            <a:r>
              <a:rPr lang="en-US" sz="700" b="1" err="1"/>
              <a:t>PDx</a:t>
            </a:r>
            <a:r>
              <a:rPr lang="en-US" sz="700" b="1" baseline="30000"/>
              <a:t>®</a:t>
            </a:r>
            <a:r>
              <a:rPr lang="en-US" sz="700" b="1"/>
              <a:t> </a:t>
            </a:r>
            <a:r>
              <a:rPr lang="en-US" sz="700" b="0"/>
              <a:t>Solution</a:t>
            </a:r>
            <a:endParaRPr lang="en-US" sz="700" b="0">
              <a:solidFill>
                <a:schemeClr val="bg1"/>
              </a:solidFill>
              <a:latin typeface="Aeonik Pro Medium" panose="020B05030303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42D5F-DF87-2E36-2480-B90EDB19F2C5}"/>
              </a:ext>
            </a:extLst>
          </p:cNvPr>
          <p:cNvSpPr txBox="1"/>
          <p:nvPr userDrawn="1"/>
        </p:nvSpPr>
        <p:spPr>
          <a:xfrm>
            <a:off x="4405640" y="6048188"/>
            <a:ext cx="7064110" cy="636999"/>
          </a:xfrm>
          <a:prstGeom prst="rect">
            <a:avLst/>
          </a:prstGeom>
        </p:spPr>
        <p:txBody>
          <a:bodyPr wrap="none" lIns="0" tIns="0" rIns="0" bIns="0" numCol="2" spcCol="274320">
            <a:noAutofit/>
          </a:bodyPr>
          <a:lstStyle/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 err="1">
                <a:solidFill>
                  <a:srgbClr val="231F20"/>
                </a:solidFill>
                <a:latin typeface="Aeonik Pro Medium"/>
                <a:ea typeface="+mn-ea"/>
                <a:cs typeface="Aeonik Pro Medium"/>
              </a:rPr>
              <a:t>PlatformDIGITAL</a:t>
            </a: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  <a:cs typeface="Aeonik Pro Medium"/>
              </a:rPr>
              <a:t>®, the company’s global data center platform, provides customers with a secure data meeting place and a proven Pervasive Datacenter Architecture (</a:t>
            </a:r>
            <a:r>
              <a:rPr lang="en-US" sz="450" kern="0" err="1">
                <a:solidFill>
                  <a:srgbClr val="231F20"/>
                </a:solidFill>
                <a:latin typeface="Aeonik Pro Medium"/>
                <a:ea typeface="+mn-ea"/>
                <a:cs typeface="Aeonik Pro Medium"/>
              </a:rPr>
              <a:t>PDx</a:t>
            </a: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  <a:cs typeface="Aeonik Pro Medium"/>
              </a:rPr>
              <a:t>®) solution methodology for powering innovation and efficiently managing Data Gravity challenges. 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CLOUD - Massive compute and storage facilities provided by large hyperscale cloud service providers (CSPs) that provide IaaS, PaaS, and SaaS.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CORE - Digital Realty’s </a:t>
            </a:r>
            <a:r>
              <a:rPr lang="en-US" sz="450" kern="0" err="1">
                <a:solidFill>
                  <a:srgbClr val="231F20"/>
                </a:solidFill>
                <a:latin typeface="Aeonik Pro Medium"/>
                <a:ea typeface="+mn-ea"/>
              </a:rPr>
              <a:t>PlatformDIGITAL</a:t>
            </a: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® Colocation featuring Digital Infrastructure Hub.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EDGE – Remote on-premises locations for Enterprises where data may be collected, processed, and managed. 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IaaS / PaaS – Infrastructure-as-a-Service / Platform-as-a-Service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SDN – Software-Defined Network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SD-WAN – Software-Defined Wide Area Network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VPN – Virtual Private Network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HPC – High-Performance Compute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CPE – Customer Provided Equipment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PPE – Partner Provided Equipment 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GPU – Graphics Processing Unit</a:t>
            </a:r>
          </a:p>
          <a:p>
            <a:pPr marL="228600" indent="-137160">
              <a:lnSpc>
                <a:spcPct val="88393"/>
              </a:lnSpc>
              <a:spcAft>
                <a:spcPts val="200"/>
              </a:spcAft>
              <a:buFont typeface="+mj-lt"/>
              <a:buAutoNum type="arabicPeriod"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HD or Std – High-Density or Standard Cabinet</a:t>
            </a:r>
          </a:p>
          <a:p>
            <a:pPr marL="228600" marR="0" lvl="0" indent="-137160" algn="l" defTabSz="914400" rtl="0" eaLnBrk="1" fontAlgn="auto" latinLnBrk="0" hangingPunct="1">
              <a:lnSpc>
                <a:spcPct val="88393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50" kern="0">
                <a:solidFill>
                  <a:srgbClr val="231F20"/>
                </a:solidFill>
                <a:latin typeface="Aeonik Pro Medium"/>
                <a:ea typeface="+mn-ea"/>
              </a:rPr>
              <a:t>BI – Business Intelligence Analytics Tools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73A20-A658-760B-A978-D1F753203110}"/>
              </a:ext>
            </a:extLst>
          </p:cNvPr>
          <p:cNvSpPr txBox="1"/>
          <p:nvPr userDrawn="1"/>
        </p:nvSpPr>
        <p:spPr>
          <a:xfrm rot="16200000">
            <a:off x="3899141" y="6331233"/>
            <a:ext cx="704590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900" b="1">
                <a:latin typeface="Aeonik Pro Black" panose="020B0503030300000000" pitchFamily="34" charset="0"/>
              </a:rPr>
              <a:t>NOTES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10752E-E6FA-77C6-9531-E370AB24DB29}"/>
              </a:ext>
            </a:extLst>
          </p:cNvPr>
          <p:cNvCxnSpPr>
            <a:cxnSpLocks/>
          </p:cNvCxnSpPr>
          <p:nvPr userDrawn="1"/>
        </p:nvCxnSpPr>
        <p:spPr>
          <a:xfrm>
            <a:off x="4368792" y="6048188"/>
            <a:ext cx="0" cy="7045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C3164C-3043-1427-D75C-22DF2ED6A13B}"/>
              </a:ext>
            </a:extLst>
          </p:cNvPr>
          <p:cNvCxnSpPr>
            <a:cxnSpLocks/>
          </p:cNvCxnSpPr>
          <p:nvPr userDrawn="1"/>
        </p:nvCxnSpPr>
        <p:spPr>
          <a:xfrm>
            <a:off x="8026392" y="6048188"/>
            <a:ext cx="0" cy="70459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black and white logo&#10;&#10;Description automatically generated">
            <a:extLst>
              <a:ext uri="{FF2B5EF4-FFF2-40B4-BE49-F238E27FC236}">
                <a16:creationId xmlns:a16="http://schemas.microsoft.com/office/drawing/2014/main" id="{F9B8D01B-8E21-CC69-97C1-D9D089EE7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5295" y="6107223"/>
            <a:ext cx="1314501" cy="46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4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04.07.2024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9638358-344B-1B86-B841-B7518BC2FB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8E68154-4809-44D8-BB23-FDF349BB02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664" y="5862638"/>
            <a:ext cx="2404590" cy="4873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Arial" panose="020B0604020202020204" pitchFamily="34" charset="0"/>
              </a:defRPr>
            </a:lvl1pPr>
            <a:lvl2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Arial" panose="020B0604020202020204" pitchFamily="34" charset="0"/>
              </a:defRPr>
            </a:lvl2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Date</a:t>
            </a:r>
            <a:endParaRPr lang="en-GB"/>
          </a:p>
        </p:txBody>
      </p:sp>
      <p:grpSp>
        <p:nvGrpSpPr>
          <p:cNvPr id="12" name="Graphic 11">
            <a:extLst>
              <a:ext uri="{FF2B5EF4-FFF2-40B4-BE49-F238E27FC236}">
                <a16:creationId xmlns:a16="http://schemas.microsoft.com/office/drawing/2014/main" id="{A92DDB3D-854E-49C7-86A0-1DC4C2498372}"/>
              </a:ext>
            </a:extLst>
          </p:cNvPr>
          <p:cNvGrpSpPr/>
          <p:nvPr userDrawn="1"/>
        </p:nvGrpSpPr>
        <p:grpSpPr>
          <a:xfrm>
            <a:off x="918200" y="507999"/>
            <a:ext cx="1862137" cy="658147"/>
            <a:chOff x="3043994" y="-2581296"/>
            <a:chExt cx="5043924" cy="1782707"/>
          </a:xfrm>
          <a:solidFill>
            <a:srgbClr val="000000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B3019C-E235-4CEE-A320-035D0C9CCB3C}"/>
                </a:ext>
              </a:extLst>
            </p:cNvPr>
            <p:cNvSpPr/>
            <p:nvPr/>
          </p:nvSpPr>
          <p:spPr>
            <a:xfrm>
              <a:off x="7939113" y="-1162329"/>
              <a:ext cx="148806" cy="67069"/>
            </a:xfrm>
            <a:custGeom>
              <a:avLst/>
              <a:gdLst>
                <a:gd name="connsiteX0" fmla="*/ 59324 w 148806"/>
                <a:gd name="connsiteY0" fmla="*/ 0 h 67069"/>
                <a:gd name="connsiteX1" fmla="*/ 59324 w 148806"/>
                <a:gd name="connsiteY1" fmla="*/ 8725 h 67069"/>
                <a:gd name="connsiteX2" fmla="*/ 34366 w 148806"/>
                <a:gd name="connsiteY2" fmla="*/ 8725 h 67069"/>
                <a:gd name="connsiteX3" fmla="*/ 34366 w 148806"/>
                <a:gd name="connsiteY3" fmla="*/ 67069 h 67069"/>
                <a:gd name="connsiteX4" fmla="*/ 24909 w 148806"/>
                <a:gd name="connsiteY4" fmla="*/ 67069 h 67069"/>
                <a:gd name="connsiteX5" fmla="*/ 24909 w 148806"/>
                <a:gd name="connsiteY5" fmla="*/ 8725 h 67069"/>
                <a:gd name="connsiteX6" fmla="*/ 0 w 148806"/>
                <a:gd name="connsiteY6" fmla="*/ 8725 h 67069"/>
                <a:gd name="connsiteX7" fmla="*/ 0 w 148806"/>
                <a:gd name="connsiteY7" fmla="*/ 0 h 67069"/>
                <a:gd name="connsiteX8" fmla="*/ 59324 w 148806"/>
                <a:gd name="connsiteY8" fmla="*/ 0 h 67069"/>
                <a:gd name="connsiteX9" fmla="*/ 82004 w 148806"/>
                <a:gd name="connsiteY9" fmla="*/ 0 h 67069"/>
                <a:gd name="connsiteX10" fmla="*/ 108695 w 148806"/>
                <a:gd name="connsiteY10" fmla="*/ 55348 h 67069"/>
                <a:gd name="connsiteX11" fmla="*/ 135634 w 148806"/>
                <a:gd name="connsiteY11" fmla="*/ 0 h 67069"/>
                <a:gd name="connsiteX12" fmla="*/ 148806 w 148806"/>
                <a:gd name="connsiteY12" fmla="*/ 0 h 67069"/>
                <a:gd name="connsiteX13" fmla="*/ 148806 w 148806"/>
                <a:gd name="connsiteY13" fmla="*/ 67069 h 67069"/>
                <a:gd name="connsiteX14" fmla="*/ 139843 w 148806"/>
                <a:gd name="connsiteY14" fmla="*/ 67069 h 67069"/>
                <a:gd name="connsiteX15" fmla="*/ 139843 w 148806"/>
                <a:gd name="connsiteY15" fmla="*/ 10721 h 67069"/>
                <a:gd name="connsiteX16" fmla="*/ 112409 w 148806"/>
                <a:gd name="connsiteY16" fmla="*/ 67069 h 67069"/>
                <a:gd name="connsiteX17" fmla="*/ 104685 w 148806"/>
                <a:gd name="connsiteY17" fmla="*/ 67069 h 67069"/>
                <a:gd name="connsiteX18" fmla="*/ 77795 w 148806"/>
                <a:gd name="connsiteY18" fmla="*/ 10721 h 67069"/>
                <a:gd name="connsiteX19" fmla="*/ 77795 w 148806"/>
                <a:gd name="connsiteY19" fmla="*/ 67069 h 67069"/>
                <a:gd name="connsiteX20" fmla="*/ 69030 w 148806"/>
                <a:gd name="connsiteY20" fmla="*/ 67069 h 67069"/>
                <a:gd name="connsiteX21" fmla="*/ 69030 w 148806"/>
                <a:gd name="connsiteY21" fmla="*/ 0 h 67069"/>
                <a:gd name="connsiteX22" fmla="*/ 82004 w 148806"/>
                <a:gd name="connsiteY22" fmla="*/ 0 h 6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8806" h="67069">
                  <a:moveTo>
                    <a:pt x="59324" y="0"/>
                  </a:moveTo>
                  <a:lnTo>
                    <a:pt x="59324" y="8725"/>
                  </a:lnTo>
                  <a:lnTo>
                    <a:pt x="34366" y="8725"/>
                  </a:lnTo>
                  <a:lnTo>
                    <a:pt x="34366" y="67069"/>
                  </a:lnTo>
                  <a:lnTo>
                    <a:pt x="24909" y="67069"/>
                  </a:lnTo>
                  <a:lnTo>
                    <a:pt x="24909" y="8725"/>
                  </a:lnTo>
                  <a:lnTo>
                    <a:pt x="0" y="8725"/>
                  </a:lnTo>
                  <a:lnTo>
                    <a:pt x="0" y="0"/>
                  </a:lnTo>
                  <a:lnTo>
                    <a:pt x="59324" y="0"/>
                  </a:lnTo>
                  <a:close/>
                  <a:moveTo>
                    <a:pt x="82004" y="0"/>
                  </a:moveTo>
                  <a:lnTo>
                    <a:pt x="108695" y="55348"/>
                  </a:lnTo>
                  <a:lnTo>
                    <a:pt x="135634" y="0"/>
                  </a:lnTo>
                  <a:lnTo>
                    <a:pt x="148806" y="0"/>
                  </a:lnTo>
                  <a:lnTo>
                    <a:pt x="148806" y="67069"/>
                  </a:lnTo>
                  <a:lnTo>
                    <a:pt x="139843" y="67069"/>
                  </a:lnTo>
                  <a:lnTo>
                    <a:pt x="139843" y="10721"/>
                  </a:lnTo>
                  <a:lnTo>
                    <a:pt x="112409" y="67069"/>
                  </a:lnTo>
                  <a:lnTo>
                    <a:pt x="104685" y="67069"/>
                  </a:lnTo>
                  <a:lnTo>
                    <a:pt x="77795" y="10721"/>
                  </a:lnTo>
                  <a:lnTo>
                    <a:pt x="77795" y="67069"/>
                  </a:lnTo>
                  <a:lnTo>
                    <a:pt x="69030" y="67069"/>
                  </a:lnTo>
                  <a:lnTo>
                    <a:pt x="69030" y="0"/>
                  </a:lnTo>
                  <a:lnTo>
                    <a:pt x="82004" y="0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A314F7D-C90E-43B1-82C0-485462B32635}"/>
                </a:ext>
              </a:extLst>
            </p:cNvPr>
            <p:cNvSpPr/>
            <p:nvPr/>
          </p:nvSpPr>
          <p:spPr>
            <a:xfrm>
              <a:off x="5383799" y="-2289229"/>
              <a:ext cx="2704120" cy="1193968"/>
            </a:xfrm>
            <a:custGeom>
              <a:avLst/>
              <a:gdLst>
                <a:gd name="connsiteX0" fmla="*/ 2274092 w 2704120"/>
                <a:gd name="connsiteY0" fmla="*/ 656839 h 1193968"/>
                <a:gd name="connsiteX1" fmla="*/ 2394573 w 2704120"/>
                <a:gd name="connsiteY1" fmla="*/ 877063 h 1193968"/>
                <a:gd name="connsiteX2" fmla="*/ 2521145 w 2704120"/>
                <a:gd name="connsiteY2" fmla="*/ 656839 h 1193968"/>
                <a:gd name="connsiteX3" fmla="*/ 2649302 w 2704120"/>
                <a:gd name="connsiteY3" fmla="*/ 656839 h 1193968"/>
                <a:gd name="connsiteX4" fmla="*/ 2452115 w 2704120"/>
                <a:gd name="connsiteY4" fmla="*/ 994464 h 1193968"/>
                <a:gd name="connsiteX5" fmla="*/ 2452115 w 2704120"/>
                <a:gd name="connsiteY5" fmla="*/ 1193969 h 1193968"/>
                <a:gd name="connsiteX6" fmla="*/ 2336982 w 2704120"/>
                <a:gd name="connsiteY6" fmla="*/ 1193969 h 1193968"/>
                <a:gd name="connsiteX7" fmla="*/ 2336982 w 2704120"/>
                <a:gd name="connsiteY7" fmla="*/ 994464 h 1193968"/>
                <a:gd name="connsiteX8" fmla="*/ 2139794 w 2704120"/>
                <a:gd name="connsiteY8" fmla="*/ 656839 h 1193968"/>
                <a:gd name="connsiteX9" fmla="*/ 2274092 w 2704120"/>
                <a:gd name="connsiteY9" fmla="*/ 656839 h 1193968"/>
                <a:gd name="connsiteX10" fmla="*/ 2125681 w 2704120"/>
                <a:gd name="connsiteY10" fmla="*/ 656839 h 1193968"/>
                <a:gd name="connsiteX11" fmla="*/ 2125681 w 2704120"/>
                <a:gd name="connsiteY11" fmla="*/ 755824 h 1193968"/>
                <a:gd name="connsiteX12" fmla="*/ 1970700 w 2704120"/>
                <a:gd name="connsiteY12" fmla="*/ 755824 h 1193968"/>
                <a:gd name="connsiteX13" fmla="*/ 1970700 w 2704120"/>
                <a:gd name="connsiteY13" fmla="*/ 1193969 h 1193968"/>
                <a:gd name="connsiteX14" fmla="*/ 1855601 w 2704120"/>
                <a:gd name="connsiteY14" fmla="*/ 1193969 h 1193968"/>
                <a:gd name="connsiteX15" fmla="*/ 1855601 w 2704120"/>
                <a:gd name="connsiteY15" fmla="*/ 755824 h 1193968"/>
                <a:gd name="connsiteX16" fmla="*/ 1700604 w 2704120"/>
                <a:gd name="connsiteY16" fmla="*/ 755824 h 1193968"/>
                <a:gd name="connsiteX17" fmla="*/ 1700604 w 2704120"/>
                <a:gd name="connsiteY17" fmla="*/ 656839 h 1193968"/>
                <a:gd name="connsiteX18" fmla="*/ 2125681 w 2704120"/>
                <a:gd name="connsiteY18" fmla="*/ 656839 h 1193968"/>
                <a:gd name="connsiteX19" fmla="*/ 1564797 w 2704120"/>
                <a:gd name="connsiteY19" fmla="*/ 656839 h 1193968"/>
                <a:gd name="connsiteX20" fmla="*/ 1449703 w 2704120"/>
                <a:gd name="connsiteY20" fmla="*/ 656839 h 1193968"/>
                <a:gd name="connsiteX21" fmla="*/ 1449703 w 2704120"/>
                <a:gd name="connsiteY21" fmla="*/ 1193969 h 1193968"/>
                <a:gd name="connsiteX22" fmla="*/ 1793538 w 2704120"/>
                <a:gd name="connsiteY22" fmla="*/ 1193969 h 1193968"/>
                <a:gd name="connsiteX23" fmla="*/ 1793538 w 2704120"/>
                <a:gd name="connsiteY23" fmla="*/ 1094984 h 1193968"/>
                <a:gd name="connsiteX24" fmla="*/ 1564797 w 2704120"/>
                <a:gd name="connsiteY24" fmla="*/ 1094984 h 1193968"/>
                <a:gd name="connsiteX25" fmla="*/ 1564797 w 2704120"/>
                <a:gd name="connsiteY25" fmla="*/ 656839 h 1193968"/>
                <a:gd name="connsiteX26" fmla="*/ 1080603 w 2704120"/>
                <a:gd name="connsiteY26" fmla="*/ 656839 h 1193968"/>
                <a:gd name="connsiteX27" fmla="*/ 1218724 w 2704120"/>
                <a:gd name="connsiteY27" fmla="*/ 656839 h 1193968"/>
                <a:gd name="connsiteX28" fmla="*/ 1413623 w 2704120"/>
                <a:gd name="connsiteY28" fmla="*/ 1193969 h 1193968"/>
                <a:gd name="connsiteX29" fmla="*/ 1290087 w 2704120"/>
                <a:gd name="connsiteY29" fmla="*/ 1193969 h 1193968"/>
                <a:gd name="connsiteX30" fmla="*/ 1248648 w 2704120"/>
                <a:gd name="connsiteY30" fmla="*/ 1076567 h 1193968"/>
                <a:gd name="connsiteX31" fmla="*/ 1044543 w 2704120"/>
                <a:gd name="connsiteY31" fmla="*/ 1076567 h 1193968"/>
                <a:gd name="connsiteX32" fmla="*/ 1003105 w 2704120"/>
                <a:gd name="connsiteY32" fmla="*/ 1193969 h 1193968"/>
                <a:gd name="connsiteX33" fmla="*/ 884169 w 2704120"/>
                <a:gd name="connsiteY33" fmla="*/ 1193969 h 1193968"/>
                <a:gd name="connsiteX34" fmla="*/ 1080603 w 2704120"/>
                <a:gd name="connsiteY34" fmla="*/ 656839 h 1193968"/>
                <a:gd name="connsiteX35" fmla="*/ 1217189 w 2704120"/>
                <a:gd name="connsiteY35" fmla="*/ 983723 h 1193968"/>
                <a:gd name="connsiteX36" fmla="*/ 1145826 w 2704120"/>
                <a:gd name="connsiteY36" fmla="*/ 779613 h 1193968"/>
                <a:gd name="connsiteX37" fmla="*/ 1075235 w 2704120"/>
                <a:gd name="connsiteY37" fmla="*/ 983723 h 1193968"/>
                <a:gd name="connsiteX38" fmla="*/ 1217189 w 2704120"/>
                <a:gd name="connsiteY38" fmla="*/ 983723 h 1193968"/>
                <a:gd name="connsiteX39" fmla="*/ 844830 w 2704120"/>
                <a:gd name="connsiteY39" fmla="*/ 656839 h 1193968"/>
                <a:gd name="connsiteX40" fmla="*/ 844830 w 2704120"/>
                <a:gd name="connsiteY40" fmla="*/ 755824 h 1193968"/>
                <a:gd name="connsiteX41" fmla="*/ 599287 w 2704120"/>
                <a:gd name="connsiteY41" fmla="*/ 755824 h 1193968"/>
                <a:gd name="connsiteX42" fmla="*/ 599287 w 2704120"/>
                <a:gd name="connsiteY42" fmla="*/ 876295 h 1193968"/>
                <a:gd name="connsiteX43" fmla="*/ 798792 w 2704120"/>
                <a:gd name="connsiteY43" fmla="*/ 876295 h 1193968"/>
                <a:gd name="connsiteX44" fmla="*/ 798792 w 2704120"/>
                <a:gd name="connsiteY44" fmla="*/ 970675 h 1193968"/>
                <a:gd name="connsiteX45" fmla="*/ 599287 w 2704120"/>
                <a:gd name="connsiteY45" fmla="*/ 970675 h 1193968"/>
                <a:gd name="connsiteX46" fmla="*/ 599287 w 2704120"/>
                <a:gd name="connsiteY46" fmla="*/ 1094984 h 1193968"/>
                <a:gd name="connsiteX47" fmla="*/ 853273 w 2704120"/>
                <a:gd name="connsiteY47" fmla="*/ 1094984 h 1193968"/>
                <a:gd name="connsiteX48" fmla="*/ 853273 w 2704120"/>
                <a:gd name="connsiteY48" fmla="*/ 1193969 h 1193968"/>
                <a:gd name="connsiteX49" fmla="*/ 484188 w 2704120"/>
                <a:gd name="connsiteY49" fmla="*/ 1193969 h 1193968"/>
                <a:gd name="connsiteX50" fmla="*/ 484188 w 2704120"/>
                <a:gd name="connsiteY50" fmla="*/ 656839 h 1193968"/>
                <a:gd name="connsiteX51" fmla="*/ 844830 w 2704120"/>
                <a:gd name="connsiteY51" fmla="*/ 656839 h 1193968"/>
                <a:gd name="connsiteX52" fmla="*/ 321898 w 2704120"/>
                <a:gd name="connsiteY52" fmla="*/ 678707 h 1193968"/>
                <a:gd name="connsiteX53" fmla="*/ 391339 w 2704120"/>
                <a:gd name="connsiteY53" fmla="*/ 741245 h 1193968"/>
                <a:gd name="connsiteX54" fmla="*/ 415891 w 2704120"/>
                <a:gd name="connsiteY54" fmla="*/ 835630 h 1193968"/>
                <a:gd name="connsiteX55" fmla="*/ 391339 w 2704120"/>
                <a:gd name="connsiteY55" fmla="*/ 926553 h 1193968"/>
                <a:gd name="connsiteX56" fmla="*/ 323814 w 2704120"/>
                <a:gd name="connsiteY56" fmla="*/ 986788 h 1193968"/>
                <a:gd name="connsiteX57" fmla="*/ 429702 w 2704120"/>
                <a:gd name="connsiteY57" fmla="*/ 1193969 h 1193968"/>
                <a:gd name="connsiteX58" fmla="*/ 302327 w 2704120"/>
                <a:gd name="connsiteY58" fmla="*/ 1193969 h 1193968"/>
                <a:gd name="connsiteX59" fmla="*/ 212548 w 2704120"/>
                <a:gd name="connsiteY59" fmla="*/ 1013648 h 1193968"/>
                <a:gd name="connsiteX60" fmla="*/ 115098 w 2704120"/>
                <a:gd name="connsiteY60" fmla="*/ 1013648 h 1193968"/>
                <a:gd name="connsiteX61" fmla="*/ 115098 w 2704120"/>
                <a:gd name="connsiteY61" fmla="*/ 1193969 h 1193968"/>
                <a:gd name="connsiteX62" fmla="*/ 0 w 2704120"/>
                <a:gd name="connsiteY62" fmla="*/ 1193969 h 1193968"/>
                <a:gd name="connsiteX63" fmla="*/ 0 w 2704120"/>
                <a:gd name="connsiteY63" fmla="*/ 656839 h 1193968"/>
                <a:gd name="connsiteX64" fmla="*/ 218689 w 2704120"/>
                <a:gd name="connsiteY64" fmla="*/ 656839 h 1193968"/>
                <a:gd name="connsiteX65" fmla="*/ 321898 w 2704120"/>
                <a:gd name="connsiteY65" fmla="*/ 678707 h 1193968"/>
                <a:gd name="connsiteX66" fmla="*/ 209483 w 2704120"/>
                <a:gd name="connsiteY66" fmla="*/ 917728 h 1193968"/>
                <a:gd name="connsiteX67" fmla="*/ 274319 w 2704120"/>
                <a:gd name="connsiteY67" fmla="*/ 895479 h 1193968"/>
                <a:gd name="connsiteX68" fmla="*/ 298495 w 2704120"/>
                <a:gd name="connsiteY68" fmla="*/ 835630 h 1193968"/>
                <a:gd name="connsiteX69" fmla="*/ 274319 w 2704120"/>
                <a:gd name="connsiteY69" fmla="*/ 775008 h 1193968"/>
                <a:gd name="connsiteX70" fmla="*/ 209483 w 2704120"/>
                <a:gd name="connsiteY70" fmla="*/ 752753 h 1193968"/>
                <a:gd name="connsiteX71" fmla="*/ 115098 w 2704120"/>
                <a:gd name="connsiteY71" fmla="*/ 752753 h 1193968"/>
                <a:gd name="connsiteX72" fmla="*/ 115098 w 2704120"/>
                <a:gd name="connsiteY72" fmla="*/ 917728 h 1193968"/>
                <a:gd name="connsiteX73" fmla="*/ 209483 w 2704120"/>
                <a:gd name="connsiteY73" fmla="*/ 917728 h 1193968"/>
                <a:gd name="connsiteX74" fmla="*/ 2475389 w 2704120"/>
                <a:gd name="connsiteY74" fmla="*/ 442750 h 1193968"/>
                <a:gd name="connsiteX75" fmla="*/ 2475389 w 2704120"/>
                <a:gd name="connsiteY75" fmla="*/ 4605 h 1193968"/>
                <a:gd name="connsiteX76" fmla="*/ 2360306 w 2704120"/>
                <a:gd name="connsiteY76" fmla="*/ 4605 h 1193968"/>
                <a:gd name="connsiteX77" fmla="*/ 2360306 w 2704120"/>
                <a:gd name="connsiteY77" fmla="*/ 541735 h 1193968"/>
                <a:gd name="connsiteX78" fmla="*/ 2704120 w 2704120"/>
                <a:gd name="connsiteY78" fmla="*/ 541735 h 1193968"/>
                <a:gd name="connsiteX79" fmla="*/ 2704120 w 2704120"/>
                <a:gd name="connsiteY79" fmla="*/ 442750 h 1193968"/>
                <a:gd name="connsiteX80" fmla="*/ 2475389 w 2704120"/>
                <a:gd name="connsiteY80" fmla="*/ 442750 h 1193968"/>
                <a:gd name="connsiteX81" fmla="*/ 1991211 w 2704120"/>
                <a:gd name="connsiteY81" fmla="*/ 4605 h 1193968"/>
                <a:gd name="connsiteX82" fmla="*/ 2129346 w 2704120"/>
                <a:gd name="connsiteY82" fmla="*/ 4605 h 1193968"/>
                <a:gd name="connsiteX83" fmla="*/ 2324255 w 2704120"/>
                <a:gd name="connsiteY83" fmla="*/ 541735 h 1193968"/>
                <a:gd name="connsiteX84" fmla="*/ 2200704 w 2704120"/>
                <a:gd name="connsiteY84" fmla="*/ 541735 h 1193968"/>
                <a:gd name="connsiteX85" fmla="*/ 2159256 w 2704120"/>
                <a:gd name="connsiteY85" fmla="*/ 424334 h 1193968"/>
                <a:gd name="connsiteX86" fmla="*/ 1955150 w 2704120"/>
                <a:gd name="connsiteY86" fmla="*/ 424334 h 1193968"/>
                <a:gd name="connsiteX87" fmla="*/ 1913712 w 2704120"/>
                <a:gd name="connsiteY87" fmla="*/ 541735 h 1193968"/>
                <a:gd name="connsiteX88" fmla="*/ 1794776 w 2704120"/>
                <a:gd name="connsiteY88" fmla="*/ 541735 h 1193968"/>
                <a:gd name="connsiteX89" fmla="*/ 1991211 w 2704120"/>
                <a:gd name="connsiteY89" fmla="*/ 4605 h 1193968"/>
                <a:gd name="connsiteX90" fmla="*/ 2127811 w 2704120"/>
                <a:gd name="connsiteY90" fmla="*/ 331485 h 1193968"/>
                <a:gd name="connsiteX91" fmla="*/ 2056453 w 2704120"/>
                <a:gd name="connsiteY91" fmla="*/ 127379 h 1193968"/>
                <a:gd name="connsiteX92" fmla="*/ 1985843 w 2704120"/>
                <a:gd name="connsiteY92" fmla="*/ 331485 h 1193968"/>
                <a:gd name="connsiteX93" fmla="*/ 2127811 w 2704120"/>
                <a:gd name="connsiteY93" fmla="*/ 331485 h 1193968"/>
                <a:gd name="connsiteX94" fmla="*/ 1862306 w 2704120"/>
                <a:gd name="connsiteY94" fmla="*/ 4605 h 1193968"/>
                <a:gd name="connsiteX95" fmla="*/ 1862306 w 2704120"/>
                <a:gd name="connsiteY95" fmla="*/ 103590 h 1193968"/>
                <a:gd name="connsiteX96" fmla="*/ 1707305 w 2704120"/>
                <a:gd name="connsiteY96" fmla="*/ 103590 h 1193968"/>
                <a:gd name="connsiteX97" fmla="*/ 1707305 w 2704120"/>
                <a:gd name="connsiteY97" fmla="*/ 541735 h 1193968"/>
                <a:gd name="connsiteX98" fmla="*/ 1592206 w 2704120"/>
                <a:gd name="connsiteY98" fmla="*/ 541735 h 1193968"/>
                <a:gd name="connsiteX99" fmla="*/ 1592206 w 2704120"/>
                <a:gd name="connsiteY99" fmla="*/ 103590 h 1193968"/>
                <a:gd name="connsiteX100" fmla="*/ 1437204 w 2704120"/>
                <a:gd name="connsiteY100" fmla="*/ 103590 h 1193968"/>
                <a:gd name="connsiteX101" fmla="*/ 1437204 w 2704120"/>
                <a:gd name="connsiteY101" fmla="*/ 4605 h 1193968"/>
                <a:gd name="connsiteX102" fmla="*/ 1862306 w 2704120"/>
                <a:gd name="connsiteY102" fmla="*/ 4605 h 1193968"/>
                <a:gd name="connsiteX103" fmla="*/ 1390393 w 2704120"/>
                <a:gd name="connsiteY103" fmla="*/ 4605 h 1193968"/>
                <a:gd name="connsiteX104" fmla="*/ 1390393 w 2704120"/>
                <a:gd name="connsiteY104" fmla="*/ 541735 h 1193968"/>
                <a:gd name="connsiteX105" fmla="*/ 1275300 w 2704120"/>
                <a:gd name="connsiteY105" fmla="*/ 541735 h 1193968"/>
                <a:gd name="connsiteX106" fmla="*/ 1275300 w 2704120"/>
                <a:gd name="connsiteY106" fmla="*/ 4605 h 1193968"/>
                <a:gd name="connsiteX107" fmla="*/ 1390393 w 2704120"/>
                <a:gd name="connsiteY107" fmla="*/ 4605 h 1193968"/>
                <a:gd name="connsiteX108" fmla="*/ 817590 w 2704120"/>
                <a:gd name="connsiteY108" fmla="*/ 33763 h 1193968"/>
                <a:gd name="connsiteX109" fmla="*/ 959161 w 2704120"/>
                <a:gd name="connsiteY109" fmla="*/ 0 h 1193968"/>
                <a:gd name="connsiteX110" fmla="*/ 1073488 w 2704120"/>
                <a:gd name="connsiteY110" fmla="*/ 24557 h 1193968"/>
                <a:gd name="connsiteX111" fmla="*/ 1155210 w 2704120"/>
                <a:gd name="connsiteY111" fmla="*/ 93617 h 1193968"/>
                <a:gd name="connsiteX112" fmla="*/ 1193191 w 2704120"/>
                <a:gd name="connsiteY112" fmla="*/ 195672 h 1193968"/>
                <a:gd name="connsiteX113" fmla="*/ 1079628 w 2704120"/>
                <a:gd name="connsiteY113" fmla="*/ 195672 h 1193968"/>
                <a:gd name="connsiteX114" fmla="*/ 1036655 w 2704120"/>
                <a:gd name="connsiteY114" fmla="*/ 123923 h 1193968"/>
                <a:gd name="connsiteX115" fmla="*/ 956086 w 2704120"/>
                <a:gd name="connsiteY115" fmla="*/ 97455 h 1193968"/>
                <a:gd name="connsiteX116" fmla="*/ 878588 w 2704120"/>
                <a:gd name="connsiteY116" fmla="*/ 119704 h 1193968"/>
                <a:gd name="connsiteX117" fmla="*/ 827944 w 2704120"/>
                <a:gd name="connsiteY117" fmla="*/ 181856 h 1193968"/>
                <a:gd name="connsiteX118" fmla="*/ 810295 w 2704120"/>
                <a:gd name="connsiteY118" fmla="*/ 273170 h 1193968"/>
                <a:gd name="connsiteX119" fmla="*/ 849044 w 2704120"/>
                <a:gd name="connsiteY119" fmla="*/ 400545 h 1193968"/>
                <a:gd name="connsiteX120" fmla="*/ 956086 w 2704120"/>
                <a:gd name="connsiteY120" fmla="*/ 448886 h 1193968"/>
                <a:gd name="connsiteX121" fmla="*/ 1044330 w 2704120"/>
                <a:gd name="connsiteY121" fmla="*/ 421650 h 1193968"/>
                <a:gd name="connsiteX122" fmla="*/ 1090374 w 2704120"/>
                <a:gd name="connsiteY122" fmla="*/ 341463 h 1193968"/>
                <a:gd name="connsiteX123" fmla="*/ 1090374 w 2704120"/>
                <a:gd name="connsiteY123" fmla="*/ 334555 h 1193968"/>
                <a:gd name="connsiteX124" fmla="*/ 956854 w 2704120"/>
                <a:gd name="connsiteY124" fmla="*/ 334555 h 1193968"/>
                <a:gd name="connsiteX125" fmla="*/ 956854 w 2704120"/>
                <a:gd name="connsiteY125" fmla="*/ 243246 h 1193968"/>
                <a:gd name="connsiteX126" fmla="*/ 1197029 w 2704120"/>
                <a:gd name="connsiteY126" fmla="*/ 243246 h 1193968"/>
                <a:gd name="connsiteX127" fmla="*/ 1197029 w 2704120"/>
                <a:gd name="connsiteY127" fmla="*/ 541735 h 1193968"/>
                <a:gd name="connsiteX128" fmla="*/ 1117228 w 2704120"/>
                <a:gd name="connsiteY128" fmla="*/ 541735 h 1193968"/>
                <a:gd name="connsiteX129" fmla="*/ 1104947 w 2704120"/>
                <a:gd name="connsiteY129" fmla="*/ 474978 h 1193968"/>
                <a:gd name="connsiteX130" fmla="*/ 1041265 w 2704120"/>
                <a:gd name="connsiteY130" fmla="*/ 526389 h 1193968"/>
                <a:gd name="connsiteX131" fmla="*/ 948416 w 2704120"/>
                <a:gd name="connsiteY131" fmla="*/ 546341 h 1193968"/>
                <a:gd name="connsiteX132" fmla="*/ 814514 w 2704120"/>
                <a:gd name="connsiteY132" fmla="*/ 512578 h 1193968"/>
                <a:gd name="connsiteX133" fmla="*/ 724740 w 2704120"/>
                <a:gd name="connsiteY133" fmla="*/ 416663 h 1193968"/>
                <a:gd name="connsiteX134" fmla="*/ 692899 w 2704120"/>
                <a:gd name="connsiteY134" fmla="*/ 273170 h 1193968"/>
                <a:gd name="connsiteX135" fmla="*/ 725126 w 2704120"/>
                <a:gd name="connsiteY135" fmla="*/ 129296 h 1193968"/>
                <a:gd name="connsiteX136" fmla="*/ 817590 w 2704120"/>
                <a:gd name="connsiteY136" fmla="*/ 33763 h 1193968"/>
                <a:gd name="connsiteX137" fmla="*/ 633044 w 2704120"/>
                <a:gd name="connsiteY137" fmla="*/ 4605 h 1193968"/>
                <a:gd name="connsiteX138" fmla="*/ 633044 w 2704120"/>
                <a:gd name="connsiteY138" fmla="*/ 541735 h 1193968"/>
                <a:gd name="connsiteX139" fmla="*/ 517946 w 2704120"/>
                <a:gd name="connsiteY139" fmla="*/ 541735 h 1193968"/>
                <a:gd name="connsiteX140" fmla="*/ 517946 w 2704120"/>
                <a:gd name="connsiteY140" fmla="*/ 4605 h 1193968"/>
                <a:gd name="connsiteX141" fmla="*/ 633044 w 2704120"/>
                <a:gd name="connsiteY141" fmla="*/ 4605 h 1193968"/>
                <a:gd name="connsiteX142" fmla="*/ 186466 w 2704120"/>
                <a:gd name="connsiteY142" fmla="*/ 4605 h 1193968"/>
                <a:gd name="connsiteX143" fmla="*/ 328806 w 2704120"/>
                <a:gd name="connsiteY143" fmla="*/ 38754 h 1193968"/>
                <a:gd name="connsiteX144" fmla="*/ 423948 w 2704120"/>
                <a:gd name="connsiteY144" fmla="*/ 133901 h 1193968"/>
                <a:gd name="connsiteX145" fmla="*/ 457329 w 2704120"/>
                <a:gd name="connsiteY145" fmla="*/ 273170 h 1193968"/>
                <a:gd name="connsiteX146" fmla="*/ 423948 w 2704120"/>
                <a:gd name="connsiteY146" fmla="*/ 412439 h 1193968"/>
                <a:gd name="connsiteX147" fmla="*/ 328806 w 2704120"/>
                <a:gd name="connsiteY147" fmla="*/ 507586 h 1193968"/>
                <a:gd name="connsiteX148" fmla="*/ 186466 w 2704120"/>
                <a:gd name="connsiteY148" fmla="*/ 541735 h 1193968"/>
                <a:gd name="connsiteX149" fmla="*/ 0 w 2704120"/>
                <a:gd name="connsiteY149" fmla="*/ 541735 h 1193968"/>
                <a:gd name="connsiteX150" fmla="*/ 0 w 2704120"/>
                <a:gd name="connsiteY150" fmla="*/ 4605 h 1193968"/>
                <a:gd name="connsiteX151" fmla="*/ 186466 w 2704120"/>
                <a:gd name="connsiteY151" fmla="*/ 4605 h 1193968"/>
                <a:gd name="connsiteX152" fmla="*/ 299644 w 2704120"/>
                <a:gd name="connsiteY152" fmla="*/ 398628 h 1193968"/>
                <a:gd name="connsiteX153" fmla="*/ 339928 w 2704120"/>
                <a:gd name="connsiteY153" fmla="*/ 273170 h 1193968"/>
                <a:gd name="connsiteX154" fmla="*/ 299644 w 2704120"/>
                <a:gd name="connsiteY154" fmla="*/ 147712 h 1193968"/>
                <a:gd name="connsiteX155" fmla="*/ 186466 w 2704120"/>
                <a:gd name="connsiteY155" fmla="*/ 100520 h 1193968"/>
                <a:gd name="connsiteX156" fmla="*/ 115098 w 2704120"/>
                <a:gd name="connsiteY156" fmla="*/ 100520 h 1193968"/>
                <a:gd name="connsiteX157" fmla="*/ 115098 w 2704120"/>
                <a:gd name="connsiteY157" fmla="*/ 445816 h 1193968"/>
                <a:gd name="connsiteX158" fmla="*/ 186466 w 2704120"/>
                <a:gd name="connsiteY158" fmla="*/ 445816 h 1193968"/>
                <a:gd name="connsiteX159" fmla="*/ 299644 w 2704120"/>
                <a:gd name="connsiteY159" fmla="*/ 398628 h 119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2704120" h="1193968">
                  <a:moveTo>
                    <a:pt x="2274092" y="656839"/>
                  </a:moveTo>
                  <a:lnTo>
                    <a:pt x="2394573" y="877063"/>
                  </a:lnTo>
                  <a:lnTo>
                    <a:pt x="2521145" y="656839"/>
                  </a:lnTo>
                  <a:lnTo>
                    <a:pt x="2649302" y="656839"/>
                  </a:lnTo>
                  <a:lnTo>
                    <a:pt x="2452115" y="994464"/>
                  </a:lnTo>
                  <a:lnTo>
                    <a:pt x="2452115" y="1193969"/>
                  </a:lnTo>
                  <a:lnTo>
                    <a:pt x="2336982" y="1193969"/>
                  </a:lnTo>
                  <a:lnTo>
                    <a:pt x="2336982" y="994464"/>
                  </a:lnTo>
                  <a:lnTo>
                    <a:pt x="2139794" y="656839"/>
                  </a:lnTo>
                  <a:lnTo>
                    <a:pt x="2274092" y="656839"/>
                  </a:lnTo>
                  <a:close/>
                  <a:moveTo>
                    <a:pt x="2125681" y="656839"/>
                  </a:moveTo>
                  <a:lnTo>
                    <a:pt x="2125681" y="755824"/>
                  </a:lnTo>
                  <a:lnTo>
                    <a:pt x="1970700" y="755824"/>
                  </a:lnTo>
                  <a:lnTo>
                    <a:pt x="1970700" y="1193969"/>
                  </a:lnTo>
                  <a:lnTo>
                    <a:pt x="1855601" y="1193969"/>
                  </a:lnTo>
                  <a:lnTo>
                    <a:pt x="1855601" y="755824"/>
                  </a:lnTo>
                  <a:lnTo>
                    <a:pt x="1700604" y="755824"/>
                  </a:lnTo>
                  <a:lnTo>
                    <a:pt x="1700604" y="656839"/>
                  </a:lnTo>
                  <a:lnTo>
                    <a:pt x="2125681" y="656839"/>
                  </a:lnTo>
                  <a:close/>
                  <a:moveTo>
                    <a:pt x="1564797" y="656839"/>
                  </a:moveTo>
                  <a:lnTo>
                    <a:pt x="1449703" y="656839"/>
                  </a:lnTo>
                  <a:lnTo>
                    <a:pt x="1449703" y="1193969"/>
                  </a:lnTo>
                  <a:lnTo>
                    <a:pt x="1793538" y="1193969"/>
                  </a:lnTo>
                  <a:lnTo>
                    <a:pt x="1793538" y="1094984"/>
                  </a:lnTo>
                  <a:lnTo>
                    <a:pt x="1564797" y="1094984"/>
                  </a:lnTo>
                  <a:lnTo>
                    <a:pt x="1564797" y="656839"/>
                  </a:lnTo>
                  <a:close/>
                  <a:moveTo>
                    <a:pt x="1080603" y="656839"/>
                  </a:moveTo>
                  <a:lnTo>
                    <a:pt x="1218724" y="656839"/>
                  </a:lnTo>
                  <a:lnTo>
                    <a:pt x="1413623" y="1193969"/>
                  </a:lnTo>
                  <a:lnTo>
                    <a:pt x="1290087" y="1193969"/>
                  </a:lnTo>
                  <a:lnTo>
                    <a:pt x="1248648" y="1076567"/>
                  </a:lnTo>
                  <a:lnTo>
                    <a:pt x="1044543" y="1076567"/>
                  </a:lnTo>
                  <a:lnTo>
                    <a:pt x="1003105" y="1193969"/>
                  </a:lnTo>
                  <a:lnTo>
                    <a:pt x="884169" y="1193969"/>
                  </a:lnTo>
                  <a:lnTo>
                    <a:pt x="1080603" y="656839"/>
                  </a:lnTo>
                  <a:close/>
                  <a:moveTo>
                    <a:pt x="1217189" y="983723"/>
                  </a:moveTo>
                  <a:lnTo>
                    <a:pt x="1145826" y="779613"/>
                  </a:lnTo>
                  <a:lnTo>
                    <a:pt x="1075235" y="983723"/>
                  </a:lnTo>
                  <a:lnTo>
                    <a:pt x="1217189" y="983723"/>
                  </a:lnTo>
                  <a:close/>
                  <a:moveTo>
                    <a:pt x="844830" y="656839"/>
                  </a:moveTo>
                  <a:lnTo>
                    <a:pt x="844830" y="755824"/>
                  </a:lnTo>
                  <a:lnTo>
                    <a:pt x="599287" y="755824"/>
                  </a:lnTo>
                  <a:lnTo>
                    <a:pt x="599287" y="876295"/>
                  </a:lnTo>
                  <a:lnTo>
                    <a:pt x="798792" y="876295"/>
                  </a:lnTo>
                  <a:lnTo>
                    <a:pt x="798792" y="970675"/>
                  </a:lnTo>
                  <a:lnTo>
                    <a:pt x="599287" y="970675"/>
                  </a:lnTo>
                  <a:lnTo>
                    <a:pt x="599287" y="1094984"/>
                  </a:lnTo>
                  <a:lnTo>
                    <a:pt x="853273" y="1094984"/>
                  </a:lnTo>
                  <a:lnTo>
                    <a:pt x="853273" y="1193969"/>
                  </a:lnTo>
                  <a:lnTo>
                    <a:pt x="484188" y="1193969"/>
                  </a:lnTo>
                  <a:lnTo>
                    <a:pt x="484188" y="656839"/>
                  </a:lnTo>
                  <a:lnTo>
                    <a:pt x="844830" y="656839"/>
                  </a:lnTo>
                  <a:close/>
                  <a:moveTo>
                    <a:pt x="321898" y="678707"/>
                  </a:moveTo>
                  <a:cubicBezTo>
                    <a:pt x="351822" y="693290"/>
                    <a:pt x="374968" y="714133"/>
                    <a:pt x="391339" y="741245"/>
                  </a:cubicBezTo>
                  <a:cubicBezTo>
                    <a:pt x="407710" y="768357"/>
                    <a:pt x="415891" y="799817"/>
                    <a:pt x="415891" y="835630"/>
                  </a:cubicBezTo>
                  <a:cubicBezTo>
                    <a:pt x="415891" y="869897"/>
                    <a:pt x="407710" y="900208"/>
                    <a:pt x="391339" y="926553"/>
                  </a:cubicBezTo>
                  <a:cubicBezTo>
                    <a:pt x="374968" y="952902"/>
                    <a:pt x="352461" y="972977"/>
                    <a:pt x="323814" y="986788"/>
                  </a:cubicBezTo>
                  <a:lnTo>
                    <a:pt x="429702" y="1193969"/>
                  </a:lnTo>
                  <a:lnTo>
                    <a:pt x="302327" y="1193969"/>
                  </a:lnTo>
                  <a:lnTo>
                    <a:pt x="212548" y="1013648"/>
                  </a:lnTo>
                  <a:lnTo>
                    <a:pt x="115098" y="1013648"/>
                  </a:lnTo>
                  <a:lnTo>
                    <a:pt x="115098" y="1193969"/>
                  </a:lnTo>
                  <a:lnTo>
                    <a:pt x="0" y="1193969"/>
                  </a:lnTo>
                  <a:lnTo>
                    <a:pt x="0" y="656839"/>
                  </a:lnTo>
                  <a:lnTo>
                    <a:pt x="218689" y="656839"/>
                  </a:lnTo>
                  <a:cubicBezTo>
                    <a:pt x="257567" y="656839"/>
                    <a:pt x="291973" y="664128"/>
                    <a:pt x="321898" y="678707"/>
                  </a:cubicBezTo>
                  <a:close/>
                  <a:moveTo>
                    <a:pt x="209483" y="917728"/>
                  </a:moveTo>
                  <a:cubicBezTo>
                    <a:pt x="236595" y="917728"/>
                    <a:pt x="258206" y="910315"/>
                    <a:pt x="274319" y="895479"/>
                  </a:cubicBezTo>
                  <a:cubicBezTo>
                    <a:pt x="290438" y="880643"/>
                    <a:pt x="298495" y="860691"/>
                    <a:pt x="298495" y="835630"/>
                  </a:cubicBezTo>
                  <a:cubicBezTo>
                    <a:pt x="298495" y="810048"/>
                    <a:pt x="290438" y="789844"/>
                    <a:pt x="274319" y="775008"/>
                  </a:cubicBezTo>
                  <a:cubicBezTo>
                    <a:pt x="258206" y="760172"/>
                    <a:pt x="236595" y="752753"/>
                    <a:pt x="209483" y="752753"/>
                  </a:cubicBezTo>
                  <a:lnTo>
                    <a:pt x="115098" y="752753"/>
                  </a:lnTo>
                  <a:lnTo>
                    <a:pt x="115098" y="917728"/>
                  </a:lnTo>
                  <a:lnTo>
                    <a:pt x="209483" y="917728"/>
                  </a:lnTo>
                  <a:close/>
                  <a:moveTo>
                    <a:pt x="2475389" y="442750"/>
                  </a:moveTo>
                  <a:lnTo>
                    <a:pt x="2475389" y="4605"/>
                  </a:lnTo>
                  <a:lnTo>
                    <a:pt x="2360306" y="4605"/>
                  </a:lnTo>
                  <a:lnTo>
                    <a:pt x="2360306" y="541735"/>
                  </a:lnTo>
                  <a:lnTo>
                    <a:pt x="2704120" y="541735"/>
                  </a:lnTo>
                  <a:lnTo>
                    <a:pt x="2704120" y="442750"/>
                  </a:lnTo>
                  <a:lnTo>
                    <a:pt x="2475389" y="442750"/>
                  </a:lnTo>
                  <a:close/>
                  <a:moveTo>
                    <a:pt x="1991211" y="4605"/>
                  </a:moveTo>
                  <a:lnTo>
                    <a:pt x="2129346" y="4605"/>
                  </a:lnTo>
                  <a:lnTo>
                    <a:pt x="2324255" y="541735"/>
                  </a:lnTo>
                  <a:lnTo>
                    <a:pt x="2200704" y="541735"/>
                  </a:lnTo>
                  <a:lnTo>
                    <a:pt x="2159256" y="424334"/>
                  </a:lnTo>
                  <a:lnTo>
                    <a:pt x="1955150" y="424334"/>
                  </a:lnTo>
                  <a:lnTo>
                    <a:pt x="1913712" y="541735"/>
                  </a:lnTo>
                  <a:lnTo>
                    <a:pt x="1794776" y="541735"/>
                  </a:lnTo>
                  <a:lnTo>
                    <a:pt x="1991211" y="4605"/>
                  </a:lnTo>
                  <a:close/>
                  <a:moveTo>
                    <a:pt x="2127811" y="331485"/>
                  </a:moveTo>
                  <a:lnTo>
                    <a:pt x="2056453" y="127379"/>
                  </a:lnTo>
                  <a:lnTo>
                    <a:pt x="1985843" y="331485"/>
                  </a:lnTo>
                  <a:lnTo>
                    <a:pt x="2127811" y="331485"/>
                  </a:lnTo>
                  <a:close/>
                  <a:moveTo>
                    <a:pt x="1862306" y="4605"/>
                  </a:moveTo>
                  <a:lnTo>
                    <a:pt x="1862306" y="103590"/>
                  </a:lnTo>
                  <a:lnTo>
                    <a:pt x="1707305" y="103590"/>
                  </a:lnTo>
                  <a:lnTo>
                    <a:pt x="1707305" y="541735"/>
                  </a:lnTo>
                  <a:lnTo>
                    <a:pt x="1592206" y="541735"/>
                  </a:lnTo>
                  <a:lnTo>
                    <a:pt x="1592206" y="103590"/>
                  </a:lnTo>
                  <a:lnTo>
                    <a:pt x="1437204" y="103590"/>
                  </a:lnTo>
                  <a:lnTo>
                    <a:pt x="1437204" y="4605"/>
                  </a:lnTo>
                  <a:lnTo>
                    <a:pt x="1862306" y="4605"/>
                  </a:lnTo>
                  <a:close/>
                  <a:moveTo>
                    <a:pt x="1390393" y="4605"/>
                  </a:moveTo>
                  <a:lnTo>
                    <a:pt x="1390393" y="541735"/>
                  </a:lnTo>
                  <a:lnTo>
                    <a:pt x="1275300" y="541735"/>
                  </a:lnTo>
                  <a:lnTo>
                    <a:pt x="1275300" y="4605"/>
                  </a:lnTo>
                  <a:lnTo>
                    <a:pt x="1390393" y="4605"/>
                  </a:lnTo>
                  <a:close/>
                  <a:moveTo>
                    <a:pt x="817590" y="33763"/>
                  </a:moveTo>
                  <a:cubicBezTo>
                    <a:pt x="857740" y="11256"/>
                    <a:pt x="904932" y="0"/>
                    <a:pt x="959161" y="0"/>
                  </a:cubicBezTo>
                  <a:cubicBezTo>
                    <a:pt x="1001620" y="0"/>
                    <a:pt x="1039730" y="8186"/>
                    <a:pt x="1073488" y="24557"/>
                  </a:cubicBezTo>
                  <a:cubicBezTo>
                    <a:pt x="1107255" y="40923"/>
                    <a:pt x="1134491" y="63945"/>
                    <a:pt x="1155210" y="93617"/>
                  </a:cubicBezTo>
                  <a:cubicBezTo>
                    <a:pt x="1175929" y="123284"/>
                    <a:pt x="1188591" y="157304"/>
                    <a:pt x="1193191" y="195672"/>
                  </a:cubicBezTo>
                  <a:lnTo>
                    <a:pt x="1079628" y="195672"/>
                  </a:lnTo>
                  <a:cubicBezTo>
                    <a:pt x="1072462" y="165485"/>
                    <a:pt x="1058146" y="141572"/>
                    <a:pt x="1036655" y="123923"/>
                  </a:cubicBezTo>
                  <a:cubicBezTo>
                    <a:pt x="1015173" y="106274"/>
                    <a:pt x="988318" y="97455"/>
                    <a:pt x="956086" y="97455"/>
                  </a:cubicBezTo>
                  <a:cubicBezTo>
                    <a:pt x="926419" y="97455"/>
                    <a:pt x="900585" y="104868"/>
                    <a:pt x="878588" y="119704"/>
                  </a:cubicBezTo>
                  <a:cubicBezTo>
                    <a:pt x="856591" y="134540"/>
                    <a:pt x="839710" y="155259"/>
                    <a:pt x="827944" y="181856"/>
                  </a:cubicBezTo>
                  <a:cubicBezTo>
                    <a:pt x="816178" y="208458"/>
                    <a:pt x="810295" y="238898"/>
                    <a:pt x="810295" y="273170"/>
                  </a:cubicBezTo>
                  <a:cubicBezTo>
                    <a:pt x="810295" y="325859"/>
                    <a:pt x="823215" y="368317"/>
                    <a:pt x="849044" y="400545"/>
                  </a:cubicBezTo>
                  <a:cubicBezTo>
                    <a:pt x="874879" y="432772"/>
                    <a:pt x="910563" y="448886"/>
                    <a:pt x="956086" y="448886"/>
                  </a:cubicBezTo>
                  <a:cubicBezTo>
                    <a:pt x="989339" y="448886"/>
                    <a:pt x="1018753" y="439809"/>
                    <a:pt x="1044330" y="421650"/>
                  </a:cubicBezTo>
                  <a:cubicBezTo>
                    <a:pt x="1069912" y="403486"/>
                    <a:pt x="1085253" y="376756"/>
                    <a:pt x="1090374" y="341463"/>
                  </a:cubicBezTo>
                  <a:lnTo>
                    <a:pt x="1090374" y="334555"/>
                  </a:lnTo>
                  <a:lnTo>
                    <a:pt x="956854" y="334555"/>
                  </a:lnTo>
                  <a:lnTo>
                    <a:pt x="956854" y="243246"/>
                  </a:lnTo>
                  <a:lnTo>
                    <a:pt x="1197029" y="243246"/>
                  </a:lnTo>
                  <a:lnTo>
                    <a:pt x="1197029" y="541735"/>
                  </a:lnTo>
                  <a:lnTo>
                    <a:pt x="1117228" y="541735"/>
                  </a:lnTo>
                  <a:lnTo>
                    <a:pt x="1104947" y="474978"/>
                  </a:lnTo>
                  <a:cubicBezTo>
                    <a:pt x="1089096" y="495949"/>
                    <a:pt x="1067862" y="513088"/>
                    <a:pt x="1041265" y="526389"/>
                  </a:cubicBezTo>
                  <a:cubicBezTo>
                    <a:pt x="1014663" y="539690"/>
                    <a:pt x="983713" y="546341"/>
                    <a:pt x="948416" y="546341"/>
                  </a:cubicBezTo>
                  <a:cubicBezTo>
                    <a:pt x="897772" y="546341"/>
                    <a:pt x="853140" y="535085"/>
                    <a:pt x="814514" y="512578"/>
                  </a:cubicBezTo>
                  <a:cubicBezTo>
                    <a:pt x="775894" y="490066"/>
                    <a:pt x="745969" y="458097"/>
                    <a:pt x="724740" y="416663"/>
                  </a:cubicBezTo>
                  <a:cubicBezTo>
                    <a:pt x="703511" y="375225"/>
                    <a:pt x="692899" y="327394"/>
                    <a:pt x="692899" y="273170"/>
                  </a:cubicBezTo>
                  <a:cubicBezTo>
                    <a:pt x="692899" y="218436"/>
                    <a:pt x="703640" y="170476"/>
                    <a:pt x="725126" y="129296"/>
                  </a:cubicBezTo>
                  <a:cubicBezTo>
                    <a:pt x="746608" y="88115"/>
                    <a:pt x="777429" y="56269"/>
                    <a:pt x="817590" y="33763"/>
                  </a:cubicBezTo>
                  <a:close/>
                  <a:moveTo>
                    <a:pt x="633044" y="4605"/>
                  </a:moveTo>
                  <a:lnTo>
                    <a:pt x="633044" y="541735"/>
                  </a:lnTo>
                  <a:lnTo>
                    <a:pt x="517946" y="541735"/>
                  </a:lnTo>
                  <a:lnTo>
                    <a:pt x="517946" y="4605"/>
                  </a:lnTo>
                  <a:lnTo>
                    <a:pt x="633044" y="4605"/>
                  </a:lnTo>
                  <a:close/>
                  <a:moveTo>
                    <a:pt x="186466" y="4605"/>
                  </a:moveTo>
                  <a:cubicBezTo>
                    <a:pt x="240175" y="4605"/>
                    <a:pt x="287620" y="15985"/>
                    <a:pt x="328806" y="38754"/>
                  </a:cubicBezTo>
                  <a:cubicBezTo>
                    <a:pt x="369981" y="61513"/>
                    <a:pt x="401699" y="93231"/>
                    <a:pt x="423948" y="133901"/>
                  </a:cubicBezTo>
                  <a:cubicBezTo>
                    <a:pt x="446207" y="174567"/>
                    <a:pt x="457329" y="220991"/>
                    <a:pt x="457329" y="273170"/>
                  </a:cubicBezTo>
                  <a:cubicBezTo>
                    <a:pt x="457329" y="325349"/>
                    <a:pt x="446207" y="371769"/>
                    <a:pt x="423948" y="412439"/>
                  </a:cubicBezTo>
                  <a:cubicBezTo>
                    <a:pt x="401699" y="453110"/>
                    <a:pt x="369981" y="484822"/>
                    <a:pt x="328806" y="507586"/>
                  </a:cubicBezTo>
                  <a:cubicBezTo>
                    <a:pt x="287620" y="530351"/>
                    <a:pt x="240175" y="541735"/>
                    <a:pt x="186466" y="541735"/>
                  </a:cubicBezTo>
                  <a:lnTo>
                    <a:pt x="0" y="541735"/>
                  </a:lnTo>
                  <a:lnTo>
                    <a:pt x="0" y="4605"/>
                  </a:lnTo>
                  <a:lnTo>
                    <a:pt x="186466" y="4605"/>
                  </a:lnTo>
                  <a:close/>
                  <a:moveTo>
                    <a:pt x="299644" y="398628"/>
                  </a:moveTo>
                  <a:cubicBezTo>
                    <a:pt x="326498" y="367169"/>
                    <a:pt x="339928" y="325349"/>
                    <a:pt x="339928" y="273170"/>
                  </a:cubicBezTo>
                  <a:cubicBezTo>
                    <a:pt x="339928" y="220991"/>
                    <a:pt x="326498" y="179172"/>
                    <a:pt x="299644" y="147712"/>
                  </a:cubicBezTo>
                  <a:cubicBezTo>
                    <a:pt x="272789" y="116252"/>
                    <a:pt x="235060" y="100520"/>
                    <a:pt x="186466" y="100520"/>
                  </a:cubicBezTo>
                  <a:lnTo>
                    <a:pt x="115098" y="100520"/>
                  </a:lnTo>
                  <a:lnTo>
                    <a:pt x="115098" y="445816"/>
                  </a:lnTo>
                  <a:lnTo>
                    <a:pt x="186466" y="445816"/>
                  </a:lnTo>
                  <a:cubicBezTo>
                    <a:pt x="235060" y="445816"/>
                    <a:pt x="272789" y="430088"/>
                    <a:pt x="299644" y="398628"/>
                  </a:cubicBez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065BD2-8A1C-40F6-9707-A812FB8C167A}"/>
                </a:ext>
              </a:extLst>
            </p:cNvPr>
            <p:cNvSpPr/>
            <p:nvPr/>
          </p:nvSpPr>
          <p:spPr>
            <a:xfrm>
              <a:off x="3043994" y="-2581296"/>
              <a:ext cx="1782707" cy="1782707"/>
            </a:xfrm>
            <a:custGeom>
              <a:avLst/>
              <a:gdLst>
                <a:gd name="connsiteX0" fmla="*/ 1188472 w 1782707"/>
                <a:gd name="connsiteY0" fmla="*/ 1782708 h 1782707"/>
                <a:gd name="connsiteX1" fmla="*/ 1188472 w 1782707"/>
                <a:gd name="connsiteY1" fmla="*/ 1559870 h 1782707"/>
                <a:gd name="connsiteX2" fmla="*/ 1559870 w 1782707"/>
                <a:gd name="connsiteY2" fmla="*/ 1188472 h 1782707"/>
                <a:gd name="connsiteX3" fmla="*/ 1782708 w 1782707"/>
                <a:gd name="connsiteY3" fmla="*/ 1188472 h 1782707"/>
                <a:gd name="connsiteX4" fmla="*/ 1188472 w 1782707"/>
                <a:gd name="connsiteY4" fmla="*/ 1782708 h 1782707"/>
                <a:gd name="connsiteX5" fmla="*/ 1188472 w 1782707"/>
                <a:gd name="connsiteY5" fmla="*/ 0 h 1782707"/>
                <a:gd name="connsiteX6" fmla="*/ 1188472 w 1782707"/>
                <a:gd name="connsiteY6" fmla="*/ 222839 h 1782707"/>
                <a:gd name="connsiteX7" fmla="*/ 1559870 w 1782707"/>
                <a:gd name="connsiteY7" fmla="*/ 594236 h 1782707"/>
                <a:gd name="connsiteX8" fmla="*/ 1782708 w 1782707"/>
                <a:gd name="connsiteY8" fmla="*/ 594236 h 1782707"/>
                <a:gd name="connsiteX9" fmla="*/ 1188472 w 1782707"/>
                <a:gd name="connsiteY9" fmla="*/ 0 h 1782707"/>
                <a:gd name="connsiteX10" fmla="*/ 594236 w 1782707"/>
                <a:gd name="connsiteY10" fmla="*/ 1559870 h 1782707"/>
                <a:gd name="connsiteX11" fmla="*/ 222839 w 1782707"/>
                <a:gd name="connsiteY11" fmla="*/ 1559870 h 1782707"/>
                <a:gd name="connsiteX12" fmla="*/ 222839 w 1782707"/>
                <a:gd name="connsiteY12" fmla="*/ 1188472 h 1782707"/>
                <a:gd name="connsiteX13" fmla="*/ 0 w 1782707"/>
                <a:gd name="connsiteY13" fmla="*/ 1188472 h 1782707"/>
                <a:gd name="connsiteX14" fmla="*/ 0 w 1782707"/>
                <a:gd name="connsiteY14" fmla="*/ 1782708 h 1782707"/>
                <a:gd name="connsiteX15" fmla="*/ 594236 w 1782707"/>
                <a:gd name="connsiteY15" fmla="*/ 1782708 h 1782707"/>
                <a:gd name="connsiteX16" fmla="*/ 594236 w 1782707"/>
                <a:gd name="connsiteY16" fmla="*/ 1559870 h 1782707"/>
                <a:gd name="connsiteX17" fmla="*/ 222839 w 1782707"/>
                <a:gd name="connsiteY17" fmla="*/ 222839 h 1782707"/>
                <a:gd name="connsiteX18" fmla="*/ 594236 w 1782707"/>
                <a:gd name="connsiteY18" fmla="*/ 222839 h 1782707"/>
                <a:gd name="connsiteX19" fmla="*/ 594236 w 1782707"/>
                <a:gd name="connsiteY19" fmla="*/ 0 h 1782707"/>
                <a:gd name="connsiteX20" fmla="*/ 0 w 1782707"/>
                <a:gd name="connsiteY20" fmla="*/ 0 h 1782707"/>
                <a:gd name="connsiteX21" fmla="*/ 0 w 1782707"/>
                <a:gd name="connsiteY21" fmla="*/ 594236 h 1782707"/>
                <a:gd name="connsiteX22" fmla="*/ 222839 w 1782707"/>
                <a:gd name="connsiteY22" fmla="*/ 594236 h 1782707"/>
                <a:gd name="connsiteX23" fmla="*/ 222839 w 1782707"/>
                <a:gd name="connsiteY23" fmla="*/ 222839 h 17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82707" h="1782707">
                  <a:moveTo>
                    <a:pt x="1188472" y="1782708"/>
                  </a:moveTo>
                  <a:lnTo>
                    <a:pt x="1188472" y="1559870"/>
                  </a:lnTo>
                  <a:cubicBezTo>
                    <a:pt x="1393261" y="1559870"/>
                    <a:pt x="1559870" y="1393261"/>
                    <a:pt x="1559870" y="1188472"/>
                  </a:cubicBezTo>
                  <a:lnTo>
                    <a:pt x="1782708" y="1188472"/>
                  </a:lnTo>
                  <a:cubicBezTo>
                    <a:pt x="1782708" y="1516134"/>
                    <a:pt x="1516134" y="1782708"/>
                    <a:pt x="1188472" y="1782708"/>
                  </a:cubicBezTo>
                  <a:close/>
                  <a:moveTo>
                    <a:pt x="1188472" y="0"/>
                  </a:moveTo>
                  <a:lnTo>
                    <a:pt x="1188472" y="222839"/>
                  </a:lnTo>
                  <a:cubicBezTo>
                    <a:pt x="1393261" y="222839"/>
                    <a:pt x="1559870" y="389447"/>
                    <a:pt x="1559870" y="594236"/>
                  </a:cubicBezTo>
                  <a:lnTo>
                    <a:pt x="1782708" y="594236"/>
                  </a:lnTo>
                  <a:cubicBezTo>
                    <a:pt x="1782708" y="266574"/>
                    <a:pt x="1516134" y="0"/>
                    <a:pt x="1188472" y="0"/>
                  </a:cubicBezTo>
                  <a:close/>
                  <a:moveTo>
                    <a:pt x="594236" y="1559870"/>
                  </a:moveTo>
                  <a:lnTo>
                    <a:pt x="222839" y="1559870"/>
                  </a:lnTo>
                  <a:lnTo>
                    <a:pt x="222839" y="1188472"/>
                  </a:lnTo>
                  <a:lnTo>
                    <a:pt x="0" y="1188472"/>
                  </a:lnTo>
                  <a:lnTo>
                    <a:pt x="0" y="1782708"/>
                  </a:lnTo>
                  <a:lnTo>
                    <a:pt x="594236" y="1782708"/>
                  </a:lnTo>
                  <a:lnTo>
                    <a:pt x="594236" y="1559870"/>
                  </a:lnTo>
                  <a:close/>
                  <a:moveTo>
                    <a:pt x="222839" y="222839"/>
                  </a:moveTo>
                  <a:lnTo>
                    <a:pt x="594236" y="222839"/>
                  </a:lnTo>
                  <a:lnTo>
                    <a:pt x="594236" y="0"/>
                  </a:lnTo>
                  <a:lnTo>
                    <a:pt x="0" y="0"/>
                  </a:lnTo>
                  <a:lnTo>
                    <a:pt x="0" y="594236"/>
                  </a:lnTo>
                  <a:lnTo>
                    <a:pt x="222839" y="594236"/>
                  </a:lnTo>
                  <a:lnTo>
                    <a:pt x="222839" y="222839"/>
                  </a:lnTo>
                  <a:close/>
                </a:path>
              </a:pathLst>
            </a:custGeom>
            <a:solidFill>
              <a:srgbClr val="000000"/>
            </a:solidFill>
            <a:ln w="49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Arial" panose="020B0604020202020204" pitchFamily="34" charset="0"/>
              </a:endParaRP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E6935119-365E-48C4-B243-AD39473B44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2663" y="2351312"/>
            <a:ext cx="5083466" cy="1549095"/>
          </a:xfrm>
        </p:spPr>
        <p:txBody>
          <a:bodyPr anchor="t"/>
          <a:lstStyle>
            <a:lvl1pPr algn="l">
              <a:defRPr sz="4400">
                <a:latin typeface="Arial" panose="020B0604020202020204" pitchFamily="34" charset="0"/>
              </a:defRPr>
            </a:lvl1pPr>
          </a:lstStyle>
          <a:p>
            <a:r>
              <a:rPr lang="en-US"/>
              <a:t>Click to add title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24E6D35-2E3F-48E9-9502-9830DE1F192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2663" y="4171068"/>
            <a:ext cx="4664699" cy="77170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00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91BA85-8A81-5408-AB06-29AFA5E1DFE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0138" y="1357314"/>
            <a:ext cx="6137048" cy="3894136"/>
          </a:xfrm>
          <a:prstGeom prst="rect">
            <a:avLst/>
          </a:prstGeom>
          <a:noFill/>
        </p:spPr>
        <p:txBody>
          <a:bodyPr anchor="ctr"/>
          <a:lstStyle>
            <a:lvl1pPr>
              <a:spcBef>
                <a:spcPts val="200"/>
              </a:spcBef>
              <a:spcAft>
                <a:spcPts val="20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-342900"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4400" b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 sz="4400" b="0">
                <a:solidFill>
                  <a:schemeClr val="tx1">
                    <a:alpha val="20000"/>
                  </a:schemeClr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>
              <a:lnSpc>
                <a:spcPct val="100000"/>
              </a:lnSpc>
              <a:spcAft>
                <a:spcPts val="0"/>
              </a:spcAft>
              <a:defRPr b="0">
                <a:solidFill>
                  <a:schemeClr val="tx1">
                    <a:alpha val="20000"/>
                  </a:schemeClr>
                </a:solidFill>
                <a:latin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/>
              <a:t>Click to add contents</a:t>
            </a:r>
          </a:p>
          <a:p>
            <a:pPr lvl="3"/>
            <a:r>
              <a:rPr lang="en-US"/>
              <a:t>Click to add contents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0E01A-8D58-82F6-7310-4452B62B8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0C83F-DE74-4D9A-B3A9-76BD69AA3FB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356645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Extend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tx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80E01A-8D58-82F6-7310-4452B62B8C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666505A-3282-4901-A020-81E05BF960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4741" y="1431351"/>
            <a:ext cx="4433587" cy="405447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 sz="2100">
                <a:solidFill>
                  <a:schemeClr val="tx1"/>
                </a:solidFill>
              </a:defRPr>
            </a:lvl1pPr>
            <a:lvl2pPr marL="361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contents</a:t>
            </a:r>
          </a:p>
          <a:p>
            <a:pPr lvl="1"/>
            <a:r>
              <a:rPr lang="en-US"/>
              <a:t>Add detail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68219EE-09CF-443F-97DE-1EE9712B08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7710" y="1431350"/>
            <a:ext cx="4433587" cy="405447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 sz="2100">
                <a:solidFill>
                  <a:schemeClr val="tx1"/>
                </a:solidFill>
              </a:defRPr>
            </a:lvl1pPr>
            <a:lvl2pPr marL="361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contents</a:t>
            </a:r>
          </a:p>
          <a:p>
            <a:pPr lvl="1"/>
            <a:r>
              <a:rPr lang="en-US"/>
              <a:t>Add detail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52C58C-344C-475F-B295-28148BA4D16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4373"/>
            <a:ext cx="1386568" cy="135305"/>
          </a:xfrm>
        </p:spPr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80302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985F87A-13EF-A083-C774-0DF483810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48096A-8E21-8335-BEBB-83AE6E031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CB8E9-03DD-4CD9-BED8-1044A437AB4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70138" y="1357314"/>
            <a:ext cx="6519862" cy="3894136"/>
          </a:xfrm>
          <a:prstGeom prst="rect">
            <a:avLst/>
          </a:prstGeom>
          <a:noFill/>
        </p:spPr>
        <p:txBody>
          <a:bodyPr anchor="ctr"/>
          <a:lstStyle>
            <a:lvl1pPr>
              <a:spcBef>
                <a:spcPts val="200"/>
              </a:spcBef>
              <a:spcAft>
                <a:spcPts val="200"/>
              </a:spcAft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-342900"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  <a:defRPr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 sz="4400" b="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742950" indent="-7429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  <a:defRPr lang="en-US" sz="4400" b="0" kern="1200" dirty="0" smtClean="0">
                <a:solidFill>
                  <a:schemeClr val="bg1">
                    <a:lumMod val="95000"/>
                    <a:alpha val="20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>
              <a:lnSpc>
                <a:spcPct val="100000"/>
              </a:lnSpc>
              <a:spcBef>
                <a:spcPts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>
              <a:lnSpc>
                <a:spcPct val="100000"/>
              </a:lnSpc>
              <a:spcAft>
                <a:spcPts val="0"/>
              </a:spcAft>
              <a:defRPr b="0">
                <a:solidFill>
                  <a:schemeClr val="tx1">
                    <a:alpha val="20000"/>
                  </a:schemeClr>
                </a:solidFill>
                <a:latin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/>
            <a:r>
              <a:rPr lang="en-US"/>
              <a:t>Click to add contents</a:t>
            </a:r>
          </a:p>
          <a:p>
            <a:pPr lvl="3"/>
            <a:r>
              <a:rPr lang="en-US"/>
              <a:t>Click to add contents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E01EC0-4181-4C60-9E6E-8C7535DDDD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55079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s Page Exte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F5D5F3E-8C23-F277-2463-6650F50964A4}"/>
              </a:ext>
            </a:extLst>
          </p:cNvPr>
          <p:cNvSpPr/>
          <p:nvPr/>
        </p:nvSpPr>
        <p:spPr>
          <a:xfrm>
            <a:off x="11123882" y="5311233"/>
            <a:ext cx="550321" cy="550320"/>
          </a:xfrm>
          <a:custGeom>
            <a:avLst/>
            <a:gdLst>
              <a:gd name="connsiteX0" fmla="*/ 284 w 947568"/>
              <a:gd name="connsiteY0" fmla="*/ 947284 h 947567"/>
              <a:gd name="connsiteX1" fmla="*/ 284 w 947568"/>
              <a:gd name="connsiteY1" fmla="*/ 592088 h 947567"/>
              <a:gd name="connsiteX2" fmla="*/ 592372 w 947568"/>
              <a:gd name="connsiteY2" fmla="*/ 0 h 947567"/>
              <a:gd name="connsiteX3" fmla="*/ 947568 w 947568"/>
              <a:gd name="connsiteY3" fmla="*/ 0 h 947567"/>
              <a:gd name="connsiteX4" fmla="*/ 0 w 947568"/>
              <a:gd name="connsiteY4" fmla="*/ 947568 h 94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568" h="947567">
                <a:moveTo>
                  <a:pt x="284" y="947284"/>
                </a:moveTo>
                <a:lnTo>
                  <a:pt x="284" y="592088"/>
                </a:lnTo>
                <a:cubicBezTo>
                  <a:pt x="326826" y="592088"/>
                  <a:pt x="592372" y="326542"/>
                  <a:pt x="592372" y="0"/>
                </a:cubicBezTo>
                <a:lnTo>
                  <a:pt x="947568" y="0"/>
                </a:lnTo>
                <a:cubicBezTo>
                  <a:pt x="947568" y="522297"/>
                  <a:pt x="522581" y="947568"/>
                  <a:pt x="0" y="947568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B1B46D9-A198-3F8E-44D8-478B0CC4D934}"/>
              </a:ext>
            </a:extLst>
          </p:cNvPr>
          <p:cNvSpPr/>
          <p:nvPr/>
        </p:nvSpPr>
        <p:spPr>
          <a:xfrm>
            <a:off x="11124047" y="508000"/>
            <a:ext cx="550156" cy="550156"/>
          </a:xfrm>
          <a:custGeom>
            <a:avLst/>
            <a:gdLst>
              <a:gd name="connsiteX0" fmla="*/ 0 w 947284"/>
              <a:gd name="connsiteY0" fmla="*/ 0 h 947284"/>
              <a:gd name="connsiteX1" fmla="*/ 0 w 947284"/>
              <a:gd name="connsiteY1" fmla="*/ 355196 h 947284"/>
              <a:gd name="connsiteX2" fmla="*/ 592088 w 947284"/>
              <a:gd name="connsiteY2" fmla="*/ 947284 h 947284"/>
              <a:gd name="connsiteX3" fmla="*/ 947284 w 947284"/>
              <a:gd name="connsiteY3" fmla="*/ 947284 h 947284"/>
              <a:gd name="connsiteX4" fmla="*/ 0 w 947284"/>
              <a:gd name="connsiteY4" fmla="*/ 0 h 947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7284" h="947284">
                <a:moveTo>
                  <a:pt x="0" y="0"/>
                </a:moveTo>
                <a:lnTo>
                  <a:pt x="0" y="355196"/>
                </a:lnTo>
                <a:cubicBezTo>
                  <a:pt x="326542" y="355196"/>
                  <a:pt x="592088" y="620742"/>
                  <a:pt x="592088" y="947284"/>
                </a:cubicBezTo>
                <a:lnTo>
                  <a:pt x="947284" y="947284"/>
                </a:lnTo>
                <a:cubicBezTo>
                  <a:pt x="947568" y="424987"/>
                  <a:pt x="522581" y="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11CB26E-FE46-4F6A-D3FE-038486E9864A}"/>
              </a:ext>
            </a:extLst>
          </p:cNvPr>
          <p:cNvSpPr/>
          <p:nvPr/>
        </p:nvSpPr>
        <p:spPr>
          <a:xfrm>
            <a:off x="508000" y="5311232"/>
            <a:ext cx="550321" cy="550321"/>
          </a:xfrm>
          <a:custGeom>
            <a:avLst/>
            <a:gdLst>
              <a:gd name="connsiteX0" fmla="*/ 947568 w 947568"/>
              <a:gd name="connsiteY0" fmla="*/ 592088 h 947568"/>
              <a:gd name="connsiteX1" fmla="*/ 355196 w 947568"/>
              <a:gd name="connsiteY1" fmla="*/ 592088 h 947568"/>
              <a:gd name="connsiteX2" fmla="*/ 355196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947568 w 947568"/>
              <a:gd name="connsiteY5" fmla="*/ 947568 h 947568"/>
              <a:gd name="connsiteX6" fmla="*/ 947568 w 947568"/>
              <a:gd name="connsiteY6" fmla="*/ 592088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947568" y="592088"/>
                </a:moveTo>
                <a:lnTo>
                  <a:pt x="355196" y="592088"/>
                </a:lnTo>
                <a:lnTo>
                  <a:pt x="355196" y="0"/>
                </a:lnTo>
                <a:lnTo>
                  <a:pt x="0" y="0"/>
                </a:lnTo>
                <a:lnTo>
                  <a:pt x="0" y="947568"/>
                </a:lnTo>
                <a:lnTo>
                  <a:pt x="947568" y="947568"/>
                </a:lnTo>
                <a:lnTo>
                  <a:pt x="947568" y="592088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0C3EC74-8E7A-2D64-527E-D7662017813D}"/>
              </a:ext>
            </a:extLst>
          </p:cNvPr>
          <p:cNvSpPr/>
          <p:nvPr/>
        </p:nvSpPr>
        <p:spPr>
          <a:xfrm>
            <a:off x="508000" y="508000"/>
            <a:ext cx="550800" cy="550800"/>
          </a:xfrm>
          <a:custGeom>
            <a:avLst/>
            <a:gdLst>
              <a:gd name="connsiteX0" fmla="*/ 355196 w 947568"/>
              <a:gd name="connsiteY0" fmla="*/ 355196 h 947568"/>
              <a:gd name="connsiteX1" fmla="*/ 947568 w 947568"/>
              <a:gd name="connsiteY1" fmla="*/ 355196 h 947568"/>
              <a:gd name="connsiteX2" fmla="*/ 947568 w 947568"/>
              <a:gd name="connsiteY2" fmla="*/ 0 h 947568"/>
              <a:gd name="connsiteX3" fmla="*/ 0 w 947568"/>
              <a:gd name="connsiteY3" fmla="*/ 0 h 947568"/>
              <a:gd name="connsiteX4" fmla="*/ 0 w 947568"/>
              <a:gd name="connsiteY4" fmla="*/ 947568 h 947568"/>
              <a:gd name="connsiteX5" fmla="*/ 355196 w 947568"/>
              <a:gd name="connsiteY5" fmla="*/ 947568 h 947568"/>
              <a:gd name="connsiteX6" fmla="*/ 355196 w 947568"/>
              <a:gd name="connsiteY6" fmla="*/ 355196 h 94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7568" h="947568">
                <a:moveTo>
                  <a:pt x="355196" y="355196"/>
                </a:moveTo>
                <a:lnTo>
                  <a:pt x="947568" y="355196"/>
                </a:lnTo>
                <a:lnTo>
                  <a:pt x="947568" y="0"/>
                </a:lnTo>
                <a:lnTo>
                  <a:pt x="0" y="0"/>
                </a:lnTo>
                <a:lnTo>
                  <a:pt x="0" y="947568"/>
                </a:lnTo>
                <a:lnTo>
                  <a:pt x="355196" y="947568"/>
                </a:lnTo>
                <a:lnTo>
                  <a:pt x="355196" y="355196"/>
                </a:lnTo>
                <a:close/>
              </a:path>
            </a:pathLst>
          </a:custGeom>
          <a:solidFill>
            <a:schemeClr val="bg1"/>
          </a:solidFill>
          <a:ln w="28289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248096A-8E21-8335-BEBB-83AE6E031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D3410B3-CFAB-4386-A900-9195AB3E4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4741" y="1431351"/>
            <a:ext cx="4433587" cy="405447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 sz="2100">
                <a:solidFill>
                  <a:schemeClr val="bg1"/>
                </a:solidFill>
              </a:defRPr>
            </a:lvl1pPr>
            <a:lvl2pPr marL="361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1798E58-C51C-4D5A-AB79-7363E1EF74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7710" y="1431350"/>
            <a:ext cx="4433587" cy="4054475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  <a:defRPr sz="2100">
                <a:solidFill>
                  <a:schemeClr val="bg1"/>
                </a:solidFill>
              </a:defRPr>
            </a:lvl1pPr>
            <a:lvl2pPr marL="36195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C7D46DAF-CF06-4F01-80D9-D11A99C12A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93938" y="6458114"/>
            <a:ext cx="381000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B0B54-5DA7-41BF-AF66-64439D460F6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9754963" y="6462468"/>
            <a:ext cx="1386568" cy="1353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426604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726FD-F895-0DCB-2661-B376182C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926807"/>
            <a:ext cx="11183266" cy="76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add title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6227-6D01-87AC-A780-C0CDA9B1F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968500"/>
            <a:ext cx="11183266" cy="38941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B8D94-D66B-90F9-6A84-05282053B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3938" y="6458114"/>
            <a:ext cx="381000" cy="1353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CD602E07-C281-4409-A9EA-EC31ABE6903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14A5CE8-703F-5ECC-9023-AFCD2C7F2BA0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08001" y="6422025"/>
            <a:ext cx="1260544" cy="18900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D0A8D-A722-4D0D-A1FD-D822E4829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4963" y="6464373"/>
            <a:ext cx="1386568" cy="135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13339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1" r:id="rId25"/>
    <p:sldLayoutId id="2147483792" r:id="rId26"/>
    <p:sldLayoutId id="2147483793" r:id="rId27"/>
    <p:sldLayoutId id="2147483794" r:id="rId28"/>
    <p:sldLayoutId id="2147483795" r:id="rId29"/>
    <p:sldLayoutId id="2147483796" r:id="rId30"/>
    <p:sldLayoutId id="2147483797" r:id="rId31"/>
    <p:sldLayoutId id="2147483798" r:id="rId32"/>
    <p:sldLayoutId id="2147483799" r:id="rId33"/>
    <p:sldLayoutId id="2147483800" r:id="rId34"/>
    <p:sldLayoutId id="2147483801" r:id="rId35"/>
    <p:sldLayoutId id="2147483802" r:id="rId36"/>
    <p:sldLayoutId id="2147483803" r:id="rId37"/>
    <p:sldLayoutId id="2147483804" r:id="rId38"/>
    <p:sldLayoutId id="2147483805" r:id="rId39"/>
    <p:sldLayoutId id="2147483806" r:id="rId40"/>
    <p:sldLayoutId id="2147483807" r:id="rId41"/>
    <p:sldLayoutId id="2147483808" r:id="rId42"/>
    <p:sldLayoutId id="2147483809" r:id="rId43"/>
    <p:sldLayoutId id="2147483811" r:id="rId44"/>
    <p:sldLayoutId id="2147483812" r:id="rId45"/>
    <p:sldLayoutId id="2147483813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449263" indent="-180975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077913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□"/>
        <a:defRPr sz="1400" b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1290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−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1558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FontTx/>
        <a:buNone/>
        <a:defRPr sz="1400" b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200"/>
        </a:spcBef>
        <a:buFontTx/>
        <a:buNone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21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Tx/>
        <a:buNone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3" userDrawn="1">
          <p15:clr>
            <a:srgbClr val="F26B43"/>
          </p15:clr>
        </p15:guide>
        <p15:guide id="3" pos="320">
          <p15:clr>
            <a:srgbClr val="F26B43"/>
          </p15:clr>
        </p15:guide>
        <p15:guide id="4" pos="906">
          <p15:clr>
            <a:srgbClr val="F26B43"/>
          </p15:clr>
        </p15:guide>
        <p15:guide id="5" pos="1493">
          <p15:clr>
            <a:srgbClr val="F26B43"/>
          </p15:clr>
        </p15:guide>
        <p15:guide id="6" pos="2080">
          <p15:clr>
            <a:srgbClr val="F26B43"/>
          </p15:clr>
        </p15:guide>
        <p15:guide id="7" pos="2666">
          <p15:clr>
            <a:srgbClr val="F26B43"/>
          </p15:clr>
        </p15:guide>
        <p15:guide id="8" pos="3253">
          <p15:clr>
            <a:srgbClr val="F26B43"/>
          </p15:clr>
        </p15:guide>
        <p15:guide id="9" pos="3840">
          <p15:clr>
            <a:srgbClr val="F26B43"/>
          </p15:clr>
        </p15:guide>
        <p15:guide id="10" pos="4426">
          <p15:clr>
            <a:srgbClr val="F26B43"/>
          </p15:clr>
        </p15:guide>
        <p15:guide id="11" pos="5013">
          <p15:clr>
            <a:srgbClr val="F26B43"/>
          </p15:clr>
        </p15:guide>
        <p15:guide id="12" pos="5600">
          <p15:clr>
            <a:srgbClr val="F26B43"/>
          </p15:clr>
        </p15:guide>
        <p15:guide id="13" pos="6186">
          <p15:clr>
            <a:srgbClr val="F26B43"/>
          </p15:clr>
        </p15:guide>
        <p15:guide id="14" pos="6773">
          <p15:clr>
            <a:srgbClr val="F26B43"/>
          </p15:clr>
        </p15:guide>
        <p15:guide id="15" pos="7355" userDrawn="1">
          <p15:clr>
            <a:srgbClr val="F26B43"/>
          </p15:clr>
        </p15:guide>
        <p15:guide id="16" orient="horz">
          <p15:clr>
            <a:srgbClr val="F26B43"/>
          </p15:clr>
        </p15:guide>
        <p15:guide id="17" orient="horz" pos="4320">
          <p15:clr>
            <a:srgbClr val="F26B43"/>
          </p15:clr>
        </p15:guide>
        <p15:guide id="18" orient="horz" pos="320">
          <p15:clr>
            <a:srgbClr val="F26B43"/>
          </p15:clr>
        </p15:guide>
        <p15:guide id="19" orient="horz" pos="626">
          <p15:clr>
            <a:srgbClr val="F26B43"/>
          </p15:clr>
        </p15:guide>
        <p15:guide id="20" orient="horz" pos="933">
          <p15:clr>
            <a:srgbClr val="F26B43"/>
          </p15:clr>
        </p15:guide>
        <p15:guide id="21" orient="horz" pos="1240">
          <p15:clr>
            <a:srgbClr val="F26B43"/>
          </p15:clr>
        </p15:guide>
        <p15:guide id="22" orient="horz" pos="1546">
          <p15:clr>
            <a:srgbClr val="F26B43"/>
          </p15:clr>
        </p15:guide>
        <p15:guide id="23" orient="horz" pos="1853">
          <p15:clr>
            <a:srgbClr val="F26B43"/>
          </p15:clr>
        </p15:guide>
        <p15:guide id="24" orient="horz" pos="2160">
          <p15:clr>
            <a:srgbClr val="F26B43"/>
          </p15:clr>
        </p15:guide>
        <p15:guide id="25" orient="horz" pos="2466">
          <p15:clr>
            <a:srgbClr val="F26B43"/>
          </p15:clr>
        </p15:guide>
        <p15:guide id="26" orient="horz" pos="2773">
          <p15:clr>
            <a:srgbClr val="F26B43"/>
          </p15:clr>
        </p15:guide>
        <p15:guide id="27" orient="horz" pos="3080">
          <p15:clr>
            <a:srgbClr val="F26B43"/>
          </p15:clr>
        </p15:guide>
        <p15:guide id="28" orient="horz" pos="3386">
          <p15:clr>
            <a:srgbClr val="F26B43"/>
          </p15:clr>
        </p15:guide>
        <p15:guide id="29" orient="horz" pos="3693">
          <p15:clr>
            <a:srgbClr val="F26B43"/>
          </p15:clr>
        </p15:guide>
        <p15:guide id="30" orient="horz" pos="4000">
          <p15:clr>
            <a:srgbClr val="F26B43"/>
          </p15:clr>
        </p15:guide>
        <p15:guide id="31" pos="166">
          <p15:clr>
            <a:srgbClr val="F26B43"/>
          </p15:clr>
        </p15:guide>
        <p15:guide id="32" pos="7514">
          <p15:clr>
            <a:srgbClr val="F26B43"/>
          </p15:clr>
        </p15:guide>
        <p15:guide id="33" orient="horz" pos="4133">
          <p15:clr>
            <a:srgbClr val="F26B43"/>
          </p15:clr>
        </p15:guide>
        <p15:guide id="34" pos="574">
          <p15:clr>
            <a:srgbClr val="F26B43"/>
          </p15:clr>
        </p15:guide>
        <p15:guide id="35" pos="17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sv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sv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70.sv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17" Type="http://schemas.openxmlformats.org/officeDocument/2006/relationships/image" Target="../media/image93.svg"/><Relationship Id="rId25" Type="http://schemas.openxmlformats.org/officeDocument/2006/relationships/image" Target="../media/image101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62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23" Type="http://schemas.openxmlformats.org/officeDocument/2006/relationships/image" Target="../media/image99.svg"/><Relationship Id="rId28" Type="http://schemas.openxmlformats.org/officeDocument/2006/relationships/image" Target="../media/image61.png"/><Relationship Id="rId10" Type="http://schemas.openxmlformats.org/officeDocument/2006/relationships/image" Target="../media/image86.png"/><Relationship Id="rId19" Type="http://schemas.openxmlformats.org/officeDocument/2006/relationships/image" Target="../media/image95.svg"/><Relationship Id="rId31" Type="http://schemas.openxmlformats.org/officeDocument/2006/relationships/image" Target="../media/image105.svg"/><Relationship Id="rId4" Type="http://schemas.openxmlformats.org/officeDocument/2006/relationships/image" Target="../media/image80.png"/><Relationship Id="rId9" Type="http://schemas.openxmlformats.org/officeDocument/2006/relationships/image" Target="../media/image85.sv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players.brightcove.net/4119874066001/192e5ad4-6820-4ab9-9dac-2e883b35e94a_default/index.html?videoId=6327843206112" TargetMode="Externa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svg"/><Relationship Id="rId18" Type="http://schemas.openxmlformats.org/officeDocument/2006/relationships/image" Target="../media/image84.png"/><Relationship Id="rId26" Type="http://schemas.openxmlformats.org/officeDocument/2006/relationships/image" Target="../media/image90.png"/><Relationship Id="rId3" Type="http://schemas.openxmlformats.org/officeDocument/2006/relationships/image" Target="../media/image79.png"/><Relationship Id="rId21" Type="http://schemas.openxmlformats.org/officeDocument/2006/relationships/image" Target="../media/image115.svg"/><Relationship Id="rId7" Type="http://schemas.openxmlformats.org/officeDocument/2006/relationships/image" Target="../media/image62.svg"/><Relationship Id="rId12" Type="http://schemas.openxmlformats.org/officeDocument/2006/relationships/image" Target="../media/image112.png"/><Relationship Id="rId17" Type="http://schemas.openxmlformats.org/officeDocument/2006/relationships/image" Target="../media/image83.svg"/><Relationship Id="rId25" Type="http://schemas.openxmlformats.org/officeDocument/2006/relationships/image" Target="../media/image116.svg"/><Relationship Id="rId33" Type="http://schemas.openxmlformats.org/officeDocument/2006/relationships/image" Target="../media/image95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2.png"/><Relationship Id="rId20" Type="http://schemas.openxmlformats.org/officeDocument/2006/relationships/image" Target="../media/image114.png"/><Relationship Id="rId29" Type="http://schemas.openxmlformats.org/officeDocument/2006/relationships/image" Target="../media/image118.sv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1.png"/><Relationship Id="rId11" Type="http://schemas.openxmlformats.org/officeDocument/2006/relationships/image" Target="../media/image111.svg"/><Relationship Id="rId24" Type="http://schemas.openxmlformats.org/officeDocument/2006/relationships/image" Target="../media/image88.png"/><Relationship Id="rId32" Type="http://schemas.openxmlformats.org/officeDocument/2006/relationships/image" Target="../media/image94.png"/><Relationship Id="rId5" Type="http://schemas.openxmlformats.org/officeDocument/2006/relationships/image" Target="../media/image97.svg"/><Relationship Id="rId15" Type="http://schemas.openxmlformats.org/officeDocument/2006/relationships/image" Target="../media/image81.svg"/><Relationship Id="rId23" Type="http://schemas.openxmlformats.org/officeDocument/2006/relationships/image" Target="../media/image87.png"/><Relationship Id="rId28" Type="http://schemas.openxmlformats.org/officeDocument/2006/relationships/image" Target="../media/image92.png"/><Relationship Id="rId10" Type="http://schemas.openxmlformats.org/officeDocument/2006/relationships/image" Target="../media/image110.png"/><Relationship Id="rId19" Type="http://schemas.openxmlformats.org/officeDocument/2006/relationships/image" Target="../media/image85.svg"/><Relationship Id="rId31" Type="http://schemas.openxmlformats.org/officeDocument/2006/relationships/image" Target="../media/image103.pn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80.png"/><Relationship Id="rId22" Type="http://schemas.openxmlformats.org/officeDocument/2006/relationships/image" Target="../media/image86.png"/><Relationship Id="rId27" Type="http://schemas.openxmlformats.org/officeDocument/2006/relationships/image" Target="../media/image117.svg"/><Relationship Id="rId30" Type="http://schemas.openxmlformats.org/officeDocument/2006/relationships/image" Target="../media/image102.png"/><Relationship Id="rId8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1.png"/><Relationship Id="rId3" Type="http://schemas.microsoft.com/office/2018/10/relationships/comments" Target="../comments/modernComment_2C8_26C7BF2E.xml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30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9.png"/><Relationship Id="rId20" Type="http://schemas.openxmlformats.org/officeDocument/2006/relationships/image" Target="../media/image1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5" Type="http://schemas.openxmlformats.org/officeDocument/2006/relationships/image" Target="../media/image6.svg"/><Relationship Id="rId15" Type="http://schemas.openxmlformats.org/officeDocument/2006/relationships/image" Target="../media/image128.svg"/><Relationship Id="rId10" Type="http://schemas.openxmlformats.org/officeDocument/2006/relationships/image" Target="../media/image123.png"/><Relationship Id="rId19" Type="http://schemas.openxmlformats.org/officeDocument/2006/relationships/image" Target="../media/image132.svg"/><Relationship Id="rId4" Type="http://schemas.openxmlformats.org/officeDocument/2006/relationships/image" Target="../media/image5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0.sv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9.jpe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9" Type="http://schemas.openxmlformats.org/officeDocument/2006/relationships/image" Target="../media/image185.png"/><Relationship Id="rId21" Type="http://schemas.openxmlformats.org/officeDocument/2006/relationships/image" Target="../media/image167.png"/><Relationship Id="rId34" Type="http://schemas.openxmlformats.org/officeDocument/2006/relationships/image" Target="../media/image180.png"/><Relationship Id="rId42" Type="http://schemas.openxmlformats.org/officeDocument/2006/relationships/image" Target="../media/image188.png"/><Relationship Id="rId47" Type="http://schemas.openxmlformats.org/officeDocument/2006/relationships/image" Target="../media/image193.png"/><Relationship Id="rId50" Type="http://schemas.openxmlformats.org/officeDocument/2006/relationships/image" Target="../media/image196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6" Type="http://schemas.openxmlformats.org/officeDocument/2006/relationships/image" Target="../media/image162.png"/><Relationship Id="rId29" Type="http://schemas.openxmlformats.org/officeDocument/2006/relationships/image" Target="../media/image175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32" Type="http://schemas.openxmlformats.org/officeDocument/2006/relationships/image" Target="../media/image178.png"/><Relationship Id="rId37" Type="http://schemas.openxmlformats.org/officeDocument/2006/relationships/image" Target="../media/image183.png"/><Relationship Id="rId40" Type="http://schemas.openxmlformats.org/officeDocument/2006/relationships/image" Target="../media/image186.png"/><Relationship Id="rId45" Type="http://schemas.openxmlformats.org/officeDocument/2006/relationships/image" Target="../media/image191.png"/><Relationship Id="rId5" Type="http://schemas.openxmlformats.org/officeDocument/2006/relationships/image" Target="../media/image151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174.png"/><Relationship Id="rId36" Type="http://schemas.openxmlformats.org/officeDocument/2006/relationships/image" Target="../media/image182.png"/><Relationship Id="rId49" Type="http://schemas.openxmlformats.org/officeDocument/2006/relationships/image" Target="../media/image195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31" Type="http://schemas.openxmlformats.org/officeDocument/2006/relationships/image" Target="../media/image177.png"/><Relationship Id="rId44" Type="http://schemas.openxmlformats.org/officeDocument/2006/relationships/image" Target="../media/image190.png"/><Relationship Id="rId52" Type="http://schemas.openxmlformats.org/officeDocument/2006/relationships/image" Target="../media/image198.png"/><Relationship Id="rId4" Type="http://schemas.openxmlformats.org/officeDocument/2006/relationships/image" Target="../media/image150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Relationship Id="rId30" Type="http://schemas.openxmlformats.org/officeDocument/2006/relationships/image" Target="../media/image176.png"/><Relationship Id="rId35" Type="http://schemas.openxmlformats.org/officeDocument/2006/relationships/image" Target="../media/image181.png"/><Relationship Id="rId43" Type="http://schemas.openxmlformats.org/officeDocument/2006/relationships/image" Target="../media/image189.png"/><Relationship Id="rId48" Type="http://schemas.openxmlformats.org/officeDocument/2006/relationships/image" Target="../media/image194.png"/><Relationship Id="rId8" Type="http://schemas.openxmlformats.org/officeDocument/2006/relationships/image" Target="../media/image154.png"/><Relationship Id="rId51" Type="http://schemas.openxmlformats.org/officeDocument/2006/relationships/image" Target="../media/image197.png"/><Relationship Id="rId3" Type="http://schemas.openxmlformats.org/officeDocument/2006/relationships/image" Target="../media/image149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33" Type="http://schemas.openxmlformats.org/officeDocument/2006/relationships/image" Target="../media/image179.png"/><Relationship Id="rId38" Type="http://schemas.openxmlformats.org/officeDocument/2006/relationships/image" Target="../media/image184.png"/><Relationship Id="rId46" Type="http://schemas.openxmlformats.org/officeDocument/2006/relationships/image" Target="../media/image192.png"/><Relationship Id="rId20" Type="http://schemas.openxmlformats.org/officeDocument/2006/relationships/image" Target="../media/image166.png"/><Relationship Id="rId41" Type="http://schemas.openxmlformats.org/officeDocument/2006/relationships/image" Target="../media/image18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0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customXml" Target="../ink/ink1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svg"/><Relationship Id="rId9" Type="http://schemas.openxmlformats.org/officeDocument/2006/relationships/image" Target="../media/image4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5D1BE-152D-4690-8AF1-E04D142C2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6866" y="2639323"/>
            <a:ext cx="5534643" cy="1578244"/>
          </a:xfrm>
        </p:spPr>
        <p:txBody>
          <a:bodyPr/>
          <a:lstStyle/>
          <a:p>
            <a:pPr algn="ctr"/>
            <a:r>
              <a:rPr lang="en-GB" sz="2800" b="1" dirty="0">
                <a:latin typeface="Arial"/>
                <a:cs typeface="Arial"/>
              </a:rPr>
              <a:t>The Role of Data Centres in Powering AI, Compute, Security &amp; Connectivity</a:t>
            </a:r>
            <a:br>
              <a:rPr lang="en-GB" dirty="0">
                <a:latin typeface="Arial"/>
                <a:cs typeface="Arial"/>
              </a:rPr>
            </a:br>
            <a:endParaRPr lang="en-GB"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7027A2-9085-4E25-8CD8-8F9708B20E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39260" y="5706566"/>
            <a:ext cx="1944797" cy="487362"/>
          </a:xfrm>
        </p:spPr>
        <p:txBody>
          <a:bodyPr/>
          <a:lstStyle/>
          <a:p>
            <a:r>
              <a:rPr lang="en-GB"/>
              <a:t>The meeting place     for companies, technologies and data</a:t>
            </a:r>
          </a:p>
        </p:txBody>
      </p:sp>
      <p:pic>
        <p:nvPicPr>
          <p:cNvPr id="7" name="Picture 7" descr="A picture containing sky, outdoor, outdoor object, ride&#10;&#10;Description automatically generated">
            <a:extLst>
              <a:ext uri="{FF2B5EF4-FFF2-40B4-BE49-F238E27FC236}">
                <a16:creationId xmlns:a16="http://schemas.microsoft.com/office/drawing/2014/main" id="{B6B4B495-AD85-8F3D-0763-281D99BD66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1439" b="21439"/>
          <a:stretch/>
        </p:blipFill>
        <p:spPr>
          <a:xfrm>
            <a:off x="365137" y="-1809"/>
            <a:ext cx="3318202" cy="2287454"/>
          </a:xfr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424EE79C-3038-2FD1-EFCF-74B898047E3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25085" b="25085"/>
          <a:stretch/>
        </p:blipFill>
        <p:spPr>
          <a:xfrm>
            <a:off x="6767005" y="4142881"/>
            <a:ext cx="3154322" cy="2448431"/>
          </a:xfrm>
        </p:spPr>
      </p:pic>
      <p:pic>
        <p:nvPicPr>
          <p:cNvPr id="2" name="Picture 5" descr="A picture containing sky, outdoor, building&#10;&#10;Description automatically generated">
            <a:extLst>
              <a:ext uri="{FF2B5EF4-FFF2-40B4-BE49-F238E27FC236}">
                <a16:creationId xmlns:a16="http://schemas.microsoft.com/office/drawing/2014/main" id="{031B43BB-E14C-8A3E-6DE6-926C92958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147" y="-3682"/>
            <a:ext cx="2743200" cy="2834785"/>
          </a:xfrm>
          <a:prstGeom prst="rect">
            <a:avLst/>
          </a:prstGeom>
        </p:spPr>
      </p:pic>
      <p:pic>
        <p:nvPicPr>
          <p:cNvPr id="4" name="Picture 3" descr="A building in the city&#10;&#10;Description automatically generated">
            <a:extLst>
              <a:ext uri="{FF2B5EF4-FFF2-40B4-BE49-F238E27FC236}">
                <a16:creationId xmlns:a16="http://schemas.microsoft.com/office/drawing/2014/main" id="{13A536D2-DF4F-E59D-2081-11210E9E1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7" y="3435541"/>
            <a:ext cx="2518960" cy="290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04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C48008F4-08F9-D68C-294F-19FF736FFF2F}"/>
              </a:ext>
            </a:extLst>
          </p:cNvPr>
          <p:cNvSpPr/>
          <p:nvPr/>
        </p:nvSpPr>
        <p:spPr>
          <a:xfrm>
            <a:off x="174171" y="725537"/>
            <a:ext cx="11797870" cy="2907037"/>
          </a:xfrm>
          <a:prstGeom prst="roundRect">
            <a:avLst>
              <a:gd name="adj" fmla="val 433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2377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Cloud Architecture Evolution: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We’ve Seen This Before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2625024-BECD-61BC-346D-230D19B5B019}"/>
              </a:ext>
            </a:extLst>
          </p:cNvPr>
          <p:cNvGrpSpPr/>
          <p:nvPr/>
        </p:nvGrpSpPr>
        <p:grpSpPr>
          <a:xfrm>
            <a:off x="7921336" y="545033"/>
            <a:ext cx="1150608" cy="1017398"/>
            <a:chOff x="8105230" y="5678680"/>
            <a:chExt cx="1762973" cy="155886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9E5E5B8-391C-A816-EC32-5495B98A0F47}"/>
                </a:ext>
              </a:extLst>
            </p:cNvPr>
            <p:cNvGrpSpPr/>
            <p:nvPr/>
          </p:nvGrpSpPr>
          <p:grpSpPr>
            <a:xfrm>
              <a:off x="8105230" y="5678680"/>
              <a:ext cx="1762973" cy="1558867"/>
              <a:chOff x="4916125" y="-608763"/>
              <a:chExt cx="2350519" cy="2078392"/>
            </a:xfrm>
          </p:grpSpPr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CF4FF5CE-E5E5-9FD3-4335-98BFB48633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4916125" y="-499593"/>
                <a:ext cx="1758136" cy="1758136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2BC7A0F3-FDD5-632E-E18E-BA46A6E1A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456550" y="-608763"/>
                <a:ext cx="1810094" cy="1810094"/>
              </a:xfrm>
              <a:prstGeom prst="rect">
                <a:avLst/>
              </a:prstGeom>
            </p:spPr>
          </p:pic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5528E8CE-641C-F76E-8071-3716E9F27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048940" y="-580979"/>
                <a:ext cx="2050608" cy="2050608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5C2990-5352-188B-19F1-2623E4D2ED49}"/>
                </a:ext>
              </a:extLst>
            </p:cNvPr>
            <p:cNvSpPr txBox="1"/>
            <p:nvPr/>
          </p:nvSpPr>
          <p:spPr>
            <a:xfrm>
              <a:off x="8545748" y="6279389"/>
              <a:ext cx="856225" cy="51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Public </a:t>
              </a:r>
              <a:b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Clouds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8CC821-40CD-761D-228D-B3ED5DC1D796}"/>
              </a:ext>
            </a:extLst>
          </p:cNvPr>
          <p:cNvGrpSpPr/>
          <p:nvPr/>
        </p:nvGrpSpPr>
        <p:grpSpPr>
          <a:xfrm>
            <a:off x="3600660" y="990767"/>
            <a:ext cx="1178564" cy="1042116"/>
            <a:chOff x="4916125" y="-608763"/>
            <a:chExt cx="2350519" cy="2078392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1C749FE-FA0D-4C61-F664-1EB51A1ED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16125" y="-499593"/>
              <a:ext cx="1758136" cy="1758136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7BFAC28-9BB4-7545-A47B-6221C1B45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56550" y="-608763"/>
              <a:ext cx="1810094" cy="1810094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984EF45-4B55-DFCB-11E5-C5D40C4B7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48940" y="-580979"/>
              <a:ext cx="2050608" cy="2050608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7B2F241-70E2-3B18-4D41-AC598DDDFD47}"/>
              </a:ext>
            </a:extLst>
          </p:cNvPr>
          <p:cNvSpPr txBox="1"/>
          <p:nvPr/>
        </p:nvSpPr>
        <p:spPr>
          <a:xfrm>
            <a:off x="3656938" y="1384921"/>
            <a:ext cx="11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Public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Clouds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A3558F-6A04-757E-B85D-4AA65A9E97F3}"/>
              </a:ext>
            </a:extLst>
          </p:cNvPr>
          <p:cNvSpPr txBox="1"/>
          <p:nvPr/>
        </p:nvSpPr>
        <p:spPr>
          <a:xfrm>
            <a:off x="2715304" y="1660033"/>
            <a:ext cx="63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Public Internet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520CB1D-86C8-2160-7611-028522C60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3386" y="1266694"/>
            <a:ext cx="379878" cy="379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8C7380-AA5B-1CB2-188E-744327F83A47}"/>
              </a:ext>
            </a:extLst>
          </p:cNvPr>
          <p:cNvSpPr txBox="1"/>
          <p:nvPr/>
        </p:nvSpPr>
        <p:spPr>
          <a:xfrm>
            <a:off x="1078121" y="1208973"/>
            <a:ext cx="10752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Non-Cloud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Dedicated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On-Prem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245060-5FE7-4D5B-CB3D-19E01DE95430}"/>
              </a:ext>
            </a:extLst>
          </p:cNvPr>
          <p:cNvGrpSpPr/>
          <p:nvPr/>
        </p:nvGrpSpPr>
        <p:grpSpPr>
          <a:xfrm>
            <a:off x="10121132" y="1252355"/>
            <a:ext cx="1003798" cy="1003796"/>
            <a:chOff x="8262417" y="3412338"/>
            <a:chExt cx="1538029" cy="1538028"/>
          </a:xfrm>
        </p:grpSpPr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4A8AA5B3-7346-4931-5EDA-F56B4A8E7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62417" y="3412338"/>
              <a:ext cx="1538029" cy="153802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69E8D9-77D7-8096-464F-90A84525DD0E}"/>
                </a:ext>
              </a:extLst>
            </p:cNvPr>
            <p:cNvSpPr txBox="1"/>
            <p:nvPr/>
          </p:nvSpPr>
          <p:spPr>
            <a:xfrm>
              <a:off x="8524492" y="4007398"/>
              <a:ext cx="1067779" cy="51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Private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Cloud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1887878-7A83-DB49-8D15-3199B04CDC56}"/>
              </a:ext>
            </a:extLst>
          </p:cNvPr>
          <p:cNvSpPr txBox="1"/>
          <p:nvPr/>
        </p:nvSpPr>
        <p:spPr>
          <a:xfrm>
            <a:off x="10299898" y="921698"/>
            <a:ext cx="104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Colocation/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Hosting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994C97-4B27-66B4-177B-6506CB273B55}"/>
              </a:ext>
            </a:extLst>
          </p:cNvPr>
          <p:cNvCxnSpPr>
            <a:cxnSpLocks/>
          </p:cNvCxnSpPr>
          <p:nvPr/>
        </p:nvCxnSpPr>
        <p:spPr>
          <a:xfrm flipH="1">
            <a:off x="8743571" y="1788403"/>
            <a:ext cx="486880" cy="0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A9376CA-A213-60CA-6D91-7FB4E02E90A8}"/>
              </a:ext>
            </a:extLst>
          </p:cNvPr>
          <p:cNvCxnSpPr>
            <a:cxnSpLocks/>
          </p:cNvCxnSpPr>
          <p:nvPr/>
        </p:nvCxnSpPr>
        <p:spPr>
          <a:xfrm>
            <a:off x="8854330" y="1365802"/>
            <a:ext cx="376121" cy="222925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32">
            <a:extLst>
              <a:ext uri="{FF2B5EF4-FFF2-40B4-BE49-F238E27FC236}">
                <a16:creationId xmlns:a16="http://schemas.microsoft.com/office/drawing/2014/main" id="{15C47D75-3A05-04DA-82DF-6016A796E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0889" y="1562645"/>
            <a:ext cx="407676" cy="4076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1DE3778-9EE4-E107-367D-51F1F2D04398}"/>
              </a:ext>
            </a:extLst>
          </p:cNvPr>
          <p:cNvSpPr txBox="1"/>
          <p:nvPr/>
        </p:nvSpPr>
        <p:spPr>
          <a:xfrm>
            <a:off x="7285194" y="1524217"/>
            <a:ext cx="10495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Non-Cloud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Dedicated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On-Prem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119124D1-7C27-462A-D577-CFE82F2397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7517" y="882441"/>
            <a:ext cx="484534" cy="48453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706F329-0283-877E-73D5-F96D7B12A032}"/>
              </a:ext>
            </a:extLst>
          </p:cNvPr>
          <p:cNvSpPr txBox="1"/>
          <p:nvPr/>
        </p:nvSpPr>
        <p:spPr>
          <a:xfrm>
            <a:off x="8926775" y="1889463"/>
            <a:ext cx="1134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7700EC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Software-Defined Network Fabric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7700E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5" name="Graphic 54">
            <a:extLst>
              <a:ext uri="{FF2B5EF4-FFF2-40B4-BE49-F238E27FC236}">
                <a16:creationId xmlns:a16="http://schemas.microsoft.com/office/drawing/2014/main" id="{D03232C8-7E28-79F3-B775-0F57B62BAC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68643"/>
          <a:stretch/>
        </p:blipFill>
        <p:spPr>
          <a:xfrm rot="19406547">
            <a:off x="8559667" y="1188805"/>
            <a:ext cx="484534" cy="15193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B87C08-D647-C1C5-C1E2-37D0E804992D}"/>
              </a:ext>
            </a:extLst>
          </p:cNvPr>
          <p:cNvSpPr txBox="1"/>
          <p:nvPr/>
        </p:nvSpPr>
        <p:spPr>
          <a:xfrm rot="19423933">
            <a:off x="8770638" y="879264"/>
            <a:ext cx="7184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Cloud </a:t>
            </a:r>
            <a:r>
              <a:rPr lang="en-US" sz="700">
                <a:solidFill>
                  <a:prstClr val="black"/>
                </a:solidFill>
                <a:latin typeface="Arial" panose="020B0604020202020204"/>
                <a:cs typeface="Arial"/>
              </a:rPr>
              <a:t> </a:t>
            </a:r>
            <a:endParaRPr lang="en-US" sz="700">
              <a:solidFill>
                <a:prstClr val="black"/>
              </a:solidFill>
              <a:latin typeface="Arial" panose="020B0604020202020204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sz="700">
                <a:solidFill>
                  <a:prstClr val="black"/>
                </a:solidFill>
                <a:latin typeface="Arial" panose="020B0604020202020204"/>
                <a:cs typeface="Arial"/>
              </a:rPr>
              <a:t>On-Ramps</a:t>
            </a:r>
            <a:endParaRPr lang="en-US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sp>
        <p:nvSpPr>
          <p:cNvPr id="57" name="Shape 4904">
            <a:extLst>
              <a:ext uri="{FF2B5EF4-FFF2-40B4-BE49-F238E27FC236}">
                <a16:creationId xmlns:a16="http://schemas.microsoft.com/office/drawing/2014/main" id="{0E915166-436C-C181-7142-1289C0052274}"/>
              </a:ext>
            </a:extLst>
          </p:cNvPr>
          <p:cNvSpPr/>
          <p:nvPr/>
        </p:nvSpPr>
        <p:spPr>
          <a:xfrm>
            <a:off x="9350632" y="1660920"/>
            <a:ext cx="286518" cy="2344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11" y="66666"/>
                </a:moveTo>
                <a:cubicBezTo>
                  <a:pt x="7894" y="66666"/>
                  <a:pt x="5455" y="63677"/>
                  <a:pt x="5455" y="60000"/>
                </a:cubicBezTo>
                <a:cubicBezTo>
                  <a:pt x="5455" y="56322"/>
                  <a:pt x="7894" y="53333"/>
                  <a:pt x="10911" y="53333"/>
                </a:cubicBezTo>
                <a:cubicBezTo>
                  <a:pt x="13916" y="53333"/>
                  <a:pt x="16361" y="56322"/>
                  <a:pt x="16361" y="60000"/>
                </a:cubicBezTo>
                <a:cubicBezTo>
                  <a:pt x="16361" y="63677"/>
                  <a:pt x="13916" y="66666"/>
                  <a:pt x="10911" y="66666"/>
                </a:cubicBezTo>
                <a:moveTo>
                  <a:pt x="119200" y="57644"/>
                </a:moveTo>
                <a:lnTo>
                  <a:pt x="102838" y="37644"/>
                </a:lnTo>
                <a:cubicBezTo>
                  <a:pt x="102344" y="37038"/>
                  <a:pt x="101661" y="36666"/>
                  <a:pt x="100911" y="36666"/>
                </a:cubicBezTo>
                <a:cubicBezTo>
                  <a:pt x="99400" y="36666"/>
                  <a:pt x="98183" y="38161"/>
                  <a:pt x="98183" y="40000"/>
                </a:cubicBezTo>
                <a:cubicBezTo>
                  <a:pt x="98183" y="40922"/>
                  <a:pt x="98488" y="41755"/>
                  <a:pt x="98983" y="42355"/>
                </a:cubicBezTo>
                <a:lnTo>
                  <a:pt x="110688" y="56666"/>
                </a:lnTo>
                <a:lnTo>
                  <a:pt x="44766" y="56666"/>
                </a:lnTo>
                <a:lnTo>
                  <a:pt x="81816" y="11377"/>
                </a:lnTo>
                <a:lnTo>
                  <a:pt x="81816" y="30000"/>
                </a:lnTo>
                <a:cubicBezTo>
                  <a:pt x="81816" y="31844"/>
                  <a:pt x="83038" y="33333"/>
                  <a:pt x="84544" y="33333"/>
                </a:cubicBezTo>
                <a:cubicBezTo>
                  <a:pt x="86050" y="33333"/>
                  <a:pt x="87272" y="31844"/>
                  <a:pt x="87272" y="30000"/>
                </a:cubicBezTo>
                <a:lnTo>
                  <a:pt x="87272" y="3333"/>
                </a:lnTo>
                <a:cubicBezTo>
                  <a:pt x="87272" y="1494"/>
                  <a:pt x="86050" y="0"/>
                  <a:pt x="84544" y="0"/>
                </a:cubicBezTo>
                <a:lnTo>
                  <a:pt x="62727" y="0"/>
                </a:lnTo>
                <a:cubicBezTo>
                  <a:pt x="61222" y="0"/>
                  <a:pt x="60000" y="1494"/>
                  <a:pt x="60000" y="3333"/>
                </a:cubicBezTo>
                <a:cubicBezTo>
                  <a:pt x="60000" y="5177"/>
                  <a:pt x="61222" y="6666"/>
                  <a:pt x="62727" y="6666"/>
                </a:cubicBezTo>
                <a:lnTo>
                  <a:pt x="77961" y="6666"/>
                </a:lnTo>
                <a:lnTo>
                  <a:pt x="37050" y="56666"/>
                </a:lnTo>
                <a:lnTo>
                  <a:pt x="21433" y="56666"/>
                </a:lnTo>
                <a:cubicBezTo>
                  <a:pt x="20216" y="50927"/>
                  <a:pt x="15983" y="46666"/>
                  <a:pt x="10911" y="46666"/>
                </a:cubicBezTo>
                <a:cubicBezTo>
                  <a:pt x="4883" y="46666"/>
                  <a:pt x="0" y="52638"/>
                  <a:pt x="0" y="60000"/>
                </a:cubicBezTo>
                <a:cubicBezTo>
                  <a:pt x="0" y="67361"/>
                  <a:pt x="4883" y="73333"/>
                  <a:pt x="10911" y="73333"/>
                </a:cubicBezTo>
                <a:cubicBezTo>
                  <a:pt x="15983" y="73333"/>
                  <a:pt x="20216" y="69077"/>
                  <a:pt x="21433" y="63333"/>
                </a:cubicBezTo>
                <a:lnTo>
                  <a:pt x="37050" y="63333"/>
                </a:lnTo>
                <a:lnTo>
                  <a:pt x="77961" y="113333"/>
                </a:lnTo>
                <a:lnTo>
                  <a:pt x="62727" y="113333"/>
                </a:lnTo>
                <a:cubicBezTo>
                  <a:pt x="61222" y="113333"/>
                  <a:pt x="60000" y="114827"/>
                  <a:pt x="60000" y="116666"/>
                </a:cubicBezTo>
                <a:cubicBezTo>
                  <a:pt x="60000" y="118511"/>
                  <a:pt x="61222" y="120000"/>
                  <a:pt x="62727" y="120000"/>
                </a:cubicBezTo>
                <a:lnTo>
                  <a:pt x="84544" y="120000"/>
                </a:lnTo>
                <a:cubicBezTo>
                  <a:pt x="86050" y="120000"/>
                  <a:pt x="87272" y="118511"/>
                  <a:pt x="87272" y="116666"/>
                </a:cubicBezTo>
                <a:lnTo>
                  <a:pt x="87272" y="90000"/>
                </a:lnTo>
                <a:cubicBezTo>
                  <a:pt x="87272" y="88161"/>
                  <a:pt x="86050" y="86666"/>
                  <a:pt x="84544" y="86666"/>
                </a:cubicBezTo>
                <a:cubicBezTo>
                  <a:pt x="83038" y="86666"/>
                  <a:pt x="81816" y="88161"/>
                  <a:pt x="81816" y="90000"/>
                </a:cubicBezTo>
                <a:lnTo>
                  <a:pt x="81816" y="108622"/>
                </a:lnTo>
                <a:lnTo>
                  <a:pt x="44766" y="63333"/>
                </a:lnTo>
                <a:lnTo>
                  <a:pt x="110688" y="63333"/>
                </a:lnTo>
                <a:lnTo>
                  <a:pt x="98983" y="77644"/>
                </a:lnTo>
                <a:cubicBezTo>
                  <a:pt x="98488" y="78250"/>
                  <a:pt x="98183" y="79083"/>
                  <a:pt x="98183" y="80000"/>
                </a:cubicBezTo>
                <a:cubicBezTo>
                  <a:pt x="98183" y="81844"/>
                  <a:pt x="99400" y="83333"/>
                  <a:pt x="100911" y="83333"/>
                </a:cubicBezTo>
                <a:cubicBezTo>
                  <a:pt x="101661" y="83333"/>
                  <a:pt x="102344" y="82961"/>
                  <a:pt x="102838" y="82355"/>
                </a:cubicBezTo>
                <a:lnTo>
                  <a:pt x="119200" y="62355"/>
                </a:lnTo>
                <a:cubicBezTo>
                  <a:pt x="119694" y="61755"/>
                  <a:pt x="120000" y="60922"/>
                  <a:pt x="120000" y="60000"/>
                </a:cubicBezTo>
                <a:cubicBezTo>
                  <a:pt x="120000" y="59083"/>
                  <a:pt x="119694" y="58250"/>
                  <a:pt x="119200" y="57644"/>
                </a:cubicBezTo>
              </a:path>
            </a:pathLst>
          </a:custGeom>
          <a:solidFill>
            <a:srgbClr val="7700EC"/>
          </a:solidFill>
          <a:ln>
            <a:noFill/>
          </a:ln>
        </p:spPr>
        <p:txBody>
          <a:bodyPr lIns="19033" tIns="19033" rIns="19033" bIns="19033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EA0EAB7-B314-B49C-D33E-FB2638519BCA}"/>
              </a:ext>
            </a:extLst>
          </p:cNvPr>
          <p:cNvCxnSpPr>
            <a:cxnSpLocks/>
          </p:cNvCxnSpPr>
          <p:nvPr/>
        </p:nvCxnSpPr>
        <p:spPr>
          <a:xfrm flipH="1">
            <a:off x="9334757" y="1128372"/>
            <a:ext cx="575529" cy="0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bg1">
                <a:lumMod val="6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Shape 4822">
            <a:extLst>
              <a:ext uri="{FF2B5EF4-FFF2-40B4-BE49-F238E27FC236}">
                <a16:creationId xmlns:a16="http://schemas.microsoft.com/office/drawing/2014/main" id="{258D26B6-A3A8-3D6D-C432-2D3E724A291B}"/>
              </a:ext>
            </a:extLst>
          </p:cNvPr>
          <p:cNvSpPr/>
          <p:nvPr/>
        </p:nvSpPr>
        <p:spPr>
          <a:xfrm>
            <a:off x="2881161" y="1343696"/>
            <a:ext cx="284322" cy="2843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400" y="21783"/>
                </a:moveTo>
                <a:cubicBezTo>
                  <a:pt x="101877" y="21783"/>
                  <a:pt x="98216" y="18122"/>
                  <a:pt x="98216" y="13600"/>
                </a:cubicBezTo>
                <a:cubicBezTo>
                  <a:pt x="98216" y="9077"/>
                  <a:pt x="101877" y="5416"/>
                  <a:pt x="106400" y="5416"/>
                </a:cubicBezTo>
                <a:cubicBezTo>
                  <a:pt x="110922" y="5416"/>
                  <a:pt x="114583" y="9077"/>
                  <a:pt x="114583" y="13600"/>
                </a:cubicBezTo>
                <a:cubicBezTo>
                  <a:pt x="114583" y="18122"/>
                  <a:pt x="110922" y="21783"/>
                  <a:pt x="106400" y="21783"/>
                </a:cubicBezTo>
                <a:moveTo>
                  <a:pt x="60022" y="68161"/>
                </a:moveTo>
                <a:cubicBezTo>
                  <a:pt x="55505" y="68161"/>
                  <a:pt x="51838" y="64494"/>
                  <a:pt x="51838" y="59972"/>
                </a:cubicBezTo>
                <a:cubicBezTo>
                  <a:pt x="51838" y="55450"/>
                  <a:pt x="55505" y="51788"/>
                  <a:pt x="60022" y="51788"/>
                </a:cubicBezTo>
                <a:cubicBezTo>
                  <a:pt x="64544" y="51788"/>
                  <a:pt x="68211" y="55450"/>
                  <a:pt x="68211" y="59972"/>
                </a:cubicBezTo>
                <a:cubicBezTo>
                  <a:pt x="68211" y="64494"/>
                  <a:pt x="64544" y="68161"/>
                  <a:pt x="60022" y="68161"/>
                </a:cubicBezTo>
                <a:moveTo>
                  <a:pt x="21833" y="106350"/>
                </a:moveTo>
                <a:cubicBezTo>
                  <a:pt x="21833" y="110866"/>
                  <a:pt x="18172" y="114533"/>
                  <a:pt x="13650" y="114533"/>
                </a:cubicBezTo>
                <a:cubicBezTo>
                  <a:pt x="9127" y="114533"/>
                  <a:pt x="5466" y="110866"/>
                  <a:pt x="5466" y="106350"/>
                </a:cubicBezTo>
                <a:cubicBezTo>
                  <a:pt x="5466" y="101827"/>
                  <a:pt x="9127" y="98161"/>
                  <a:pt x="13650" y="98161"/>
                </a:cubicBezTo>
                <a:cubicBezTo>
                  <a:pt x="18172" y="98161"/>
                  <a:pt x="21833" y="101827"/>
                  <a:pt x="21833" y="106350"/>
                </a:cubicBezTo>
                <a:moveTo>
                  <a:pt x="106377" y="0"/>
                </a:moveTo>
                <a:cubicBezTo>
                  <a:pt x="98850" y="0"/>
                  <a:pt x="92750" y="6100"/>
                  <a:pt x="92750" y="13622"/>
                </a:cubicBezTo>
                <a:cubicBezTo>
                  <a:pt x="92750" y="20222"/>
                  <a:pt x="97438" y="25722"/>
                  <a:pt x="103666" y="26977"/>
                </a:cubicBezTo>
                <a:lnTo>
                  <a:pt x="103666" y="57255"/>
                </a:lnTo>
                <a:lnTo>
                  <a:pt x="73350" y="57255"/>
                </a:lnTo>
                <a:cubicBezTo>
                  <a:pt x="72077" y="51038"/>
                  <a:pt x="66583" y="46372"/>
                  <a:pt x="60000" y="46372"/>
                </a:cubicBezTo>
                <a:cubicBezTo>
                  <a:pt x="53416" y="46372"/>
                  <a:pt x="47922" y="51038"/>
                  <a:pt x="46655" y="57255"/>
                </a:cubicBezTo>
                <a:lnTo>
                  <a:pt x="13644" y="57255"/>
                </a:lnTo>
                <a:cubicBezTo>
                  <a:pt x="12133" y="57255"/>
                  <a:pt x="10916" y="58472"/>
                  <a:pt x="10916" y="59977"/>
                </a:cubicBezTo>
                <a:lnTo>
                  <a:pt x="10916" y="93022"/>
                </a:lnTo>
                <a:cubicBezTo>
                  <a:pt x="4688" y="94277"/>
                  <a:pt x="0" y="99777"/>
                  <a:pt x="0" y="106372"/>
                </a:cubicBezTo>
                <a:cubicBezTo>
                  <a:pt x="0" y="113900"/>
                  <a:pt x="6100" y="120000"/>
                  <a:pt x="13627" y="120000"/>
                </a:cubicBezTo>
                <a:cubicBezTo>
                  <a:pt x="21150" y="120000"/>
                  <a:pt x="27250" y="113900"/>
                  <a:pt x="27250" y="106372"/>
                </a:cubicBezTo>
                <a:cubicBezTo>
                  <a:pt x="27250" y="99783"/>
                  <a:pt x="22583" y="94294"/>
                  <a:pt x="16372" y="93022"/>
                </a:cubicBezTo>
                <a:lnTo>
                  <a:pt x="16372" y="62705"/>
                </a:lnTo>
                <a:lnTo>
                  <a:pt x="46650" y="62705"/>
                </a:lnTo>
                <a:cubicBezTo>
                  <a:pt x="47905" y="68933"/>
                  <a:pt x="53405" y="73627"/>
                  <a:pt x="60000" y="73627"/>
                </a:cubicBezTo>
                <a:cubicBezTo>
                  <a:pt x="66600" y="73627"/>
                  <a:pt x="72100" y="68933"/>
                  <a:pt x="73350" y="62705"/>
                </a:cubicBezTo>
                <a:lnTo>
                  <a:pt x="106394" y="62705"/>
                </a:lnTo>
                <a:cubicBezTo>
                  <a:pt x="107900" y="62705"/>
                  <a:pt x="109122" y="61488"/>
                  <a:pt x="109122" y="59977"/>
                </a:cubicBezTo>
                <a:lnTo>
                  <a:pt x="109122" y="26972"/>
                </a:lnTo>
                <a:cubicBezTo>
                  <a:pt x="115327" y="25700"/>
                  <a:pt x="120000" y="20211"/>
                  <a:pt x="120000" y="13622"/>
                </a:cubicBezTo>
                <a:cubicBezTo>
                  <a:pt x="120000" y="6100"/>
                  <a:pt x="113900" y="0"/>
                  <a:pt x="106377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19033" tIns="19033" rIns="19033" bIns="19033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91B61EB-6890-0BD6-84D3-F49CDD2EF26E}"/>
              </a:ext>
            </a:extLst>
          </p:cNvPr>
          <p:cNvCxnSpPr>
            <a:cxnSpLocks/>
          </p:cNvCxnSpPr>
          <p:nvPr/>
        </p:nvCxnSpPr>
        <p:spPr>
          <a:xfrm rot="5400000" flipH="1">
            <a:off x="2596640" y="1303943"/>
            <a:ext cx="1" cy="364662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>
                <a:lumMod val="20000"/>
                <a:lumOff val="80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ight Arrow 64">
            <a:extLst>
              <a:ext uri="{FF2B5EF4-FFF2-40B4-BE49-F238E27FC236}">
                <a16:creationId xmlns:a16="http://schemas.microsoft.com/office/drawing/2014/main" id="{540B61D2-D030-8D58-42E5-B01A04493BF8}"/>
              </a:ext>
            </a:extLst>
          </p:cNvPr>
          <p:cNvSpPr/>
          <p:nvPr/>
        </p:nvSpPr>
        <p:spPr>
          <a:xfrm>
            <a:off x="5861394" y="1598973"/>
            <a:ext cx="472708" cy="550797"/>
          </a:xfrm>
          <a:prstGeom prst="rightArrow">
            <a:avLst>
              <a:gd name="adj1" fmla="val 50000"/>
              <a:gd name="adj2" fmla="val 5781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B2EAAD7-CDC9-5F68-D978-AD506995E77A}"/>
              </a:ext>
            </a:extLst>
          </p:cNvPr>
          <p:cNvSpPr txBox="1">
            <a:spLocks/>
          </p:cNvSpPr>
          <p:nvPr/>
        </p:nvSpPr>
        <p:spPr>
          <a:xfrm>
            <a:off x="501628" y="238222"/>
            <a:ext cx="11319430" cy="448492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AI Enablement: Applying Cloud Learnings to Accelerate AI</a:t>
            </a:r>
          </a:p>
        </p:txBody>
      </p:sp>
      <p:sp>
        <p:nvSpPr>
          <p:cNvPr id="89" name="object 3">
            <a:extLst>
              <a:ext uri="{FF2B5EF4-FFF2-40B4-BE49-F238E27FC236}">
                <a16:creationId xmlns:a16="http://schemas.microsoft.com/office/drawing/2014/main" id="{EA8551AF-4DD1-6547-D56E-8CD122336949}"/>
              </a:ext>
            </a:extLst>
          </p:cNvPr>
          <p:cNvSpPr/>
          <p:nvPr/>
        </p:nvSpPr>
        <p:spPr>
          <a:xfrm>
            <a:off x="576975" y="2650305"/>
            <a:ext cx="4813904" cy="861949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91440" tIns="45720" rIns="91440" bIns="4572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Limited, unsecure access options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Initially built for single cloud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Quickly evolving regulations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Complex to deploy multi-cloud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46B4B728-CCC1-86B3-F4A4-2B05DD0CC312}"/>
              </a:ext>
            </a:extLst>
          </p:cNvPr>
          <p:cNvCxnSpPr>
            <a:cxnSpLocks/>
          </p:cNvCxnSpPr>
          <p:nvPr/>
        </p:nvCxnSpPr>
        <p:spPr>
          <a:xfrm rot="5400000" flipH="1">
            <a:off x="3511040" y="1303943"/>
            <a:ext cx="1" cy="364662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>
                <a:lumMod val="20000"/>
                <a:lumOff val="80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bject 3">
            <a:extLst>
              <a:ext uri="{FF2B5EF4-FFF2-40B4-BE49-F238E27FC236}">
                <a16:creationId xmlns:a16="http://schemas.microsoft.com/office/drawing/2014/main" id="{D3709E23-28FF-80C9-6DFF-DA89244941F1}"/>
              </a:ext>
            </a:extLst>
          </p:cNvPr>
          <p:cNvSpPr/>
          <p:nvPr/>
        </p:nvSpPr>
        <p:spPr>
          <a:xfrm>
            <a:off x="576977" y="2368759"/>
            <a:ext cx="4813904" cy="281546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700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Cloud Challenges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604831B8-AC35-E852-9DA4-BACDDC85E4FF}"/>
              </a:ext>
            </a:extLst>
          </p:cNvPr>
          <p:cNvCxnSpPr>
            <a:cxnSpLocks/>
          </p:cNvCxnSpPr>
          <p:nvPr/>
        </p:nvCxnSpPr>
        <p:spPr>
          <a:xfrm>
            <a:off x="576975" y="2358883"/>
            <a:ext cx="481390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8F74B7B-9A58-BBA6-4367-EF925C6F35C3}"/>
              </a:ext>
            </a:extLst>
          </p:cNvPr>
          <p:cNvCxnSpPr>
            <a:cxnSpLocks/>
          </p:cNvCxnSpPr>
          <p:nvPr/>
        </p:nvCxnSpPr>
        <p:spPr>
          <a:xfrm>
            <a:off x="576975" y="2650305"/>
            <a:ext cx="481390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88BC4BDC-24B2-DA74-77F5-B2A1789010D8}"/>
              </a:ext>
            </a:extLst>
          </p:cNvPr>
          <p:cNvCxnSpPr>
            <a:cxnSpLocks/>
          </p:cNvCxnSpPr>
          <p:nvPr/>
        </p:nvCxnSpPr>
        <p:spPr>
          <a:xfrm flipH="1">
            <a:off x="9767020" y="1365802"/>
            <a:ext cx="376121" cy="222925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4BFF24F-F94D-8CC2-0CA1-B6435A279DB4}"/>
              </a:ext>
            </a:extLst>
          </p:cNvPr>
          <p:cNvCxnSpPr>
            <a:cxnSpLocks/>
          </p:cNvCxnSpPr>
          <p:nvPr/>
        </p:nvCxnSpPr>
        <p:spPr>
          <a:xfrm flipH="1">
            <a:off x="9762746" y="1788403"/>
            <a:ext cx="486880" cy="0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bject 3">
            <a:extLst>
              <a:ext uri="{FF2B5EF4-FFF2-40B4-BE49-F238E27FC236}">
                <a16:creationId xmlns:a16="http://schemas.microsoft.com/office/drawing/2014/main" id="{76EE71C7-1AC3-9513-6275-F06A5AACC4F2}"/>
              </a:ext>
            </a:extLst>
          </p:cNvPr>
          <p:cNvSpPr/>
          <p:nvPr/>
        </p:nvSpPr>
        <p:spPr>
          <a:xfrm>
            <a:off x="6794895" y="2650305"/>
            <a:ext cx="4813904" cy="861949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91440" tIns="45720" rIns="91440" bIns="4572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Distributed, performant, secure access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Mature service portfolio, including multi-cloud support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100">
                <a:solidFill>
                  <a:prstClr val="black"/>
                </a:solidFill>
              </a:rPr>
              <a:t>Distributed AZs meet regulatory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Software-defined network fabrics remove complexity</a:t>
            </a:r>
          </a:p>
        </p:txBody>
      </p:sp>
      <p:sp>
        <p:nvSpPr>
          <p:cNvPr id="111" name="object 3">
            <a:extLst>
              <a:ext uri="{FF2B5EF4-FFF2-40B4-BE49-F238E27FC236}">
                <a16:creationId xmlns:a16="http://schemas.microsoft.com/office/drawing/2014/main" id="{6141C954-1B24-B710-F01D-92EE7E398925}"/>
              </a:ext>
            </a:extLst>
          </p:cNvPr>
          <p:cNvSpPr/>
          <p:nvPr/>
        </p:nvSpPr>
        <p:spPr>
          <a:xfrm>
            <a:off x="6794897" y="2368759"/>
            <a:ext cx="4813904" cy="281546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700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Evolved Cloud Solutions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69AE711-4DDD-BB01-6305-928D34603051}"/>
              </a:ext>
            </a:extLst>
          </p:cNvPr>
          <p:cNvCxnSpPr>
            <a:cxnSpLocks/>
          </p:cNvCxnSpPr>
          <p:nvPr/>
        </p:nvCxnSpPr>
        <p:spPr>
          <a:xfrm>
            <a:off x="6794895" y="2358883"/>
            <a:ext cx="481390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9DA61FF7-311A-9655-2BEF-97983C14AFA8}"/>
              </a:ext>
            </a:extLst>
          </p:cNvPr>
          <p:cNvCxnSpPr>
            <a:cxnSpLocks/>
          </p:cNvCxnSpPr>
          <p:nvPr/>
        </p:nvCxnSpPr>
        <p:spPr>
          <a:xfrm>
            <a:off x="6794895" y="2650305"/>
            <a:ext cx="481390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: Rounded Corners 6">
            <a:extLst>
              <a:ext uri="{FF2B5EF4-FFF2-40B4-BE49-F238E27FC236}">
                <a16:creationId xmlns:a16="http://schemas.microsoft.com/office/drawing/2014/main" id="{106202EE-0D91-715E-5EE5-7615734446E0}"/>
              </a:ext>
            </a:extLst>
          </p:cNvPr>
          <p:cNvSpPr/>
          <p:nvPr/>
        </p:nvSpPr>
        <p:spPr>
          <a:xfrm>
            <a:off x="174171" y="3808372"/>
            <a:ext cx="11797870" cy="2907037"/>
          </a:xfrm>
          <a:prstGeom prst="roundRect">
            <a:avLst>
              <a:gd name="adj" fmla="val 4335"/>
            </a:avLst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Ins="237744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 Architecture Evolution: 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 See Where This Is Going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C2AAE26-A22C-916D-B962-23C5BEC5BCC0}"/>
              </a:ext>
            </a:extLst>
          </p:cNvPr>
          <p:cNvSpPr txBox="1"/>
          <p:nvPr/>
        </p:nvSpPr>
        <p:spPr>
          <a:xfrm>
            <a:off x="2539039" y="4754697"/>
            <a:ext cx="63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Public Internet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1F00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Shape 4822">
            <a:extLst>
              <a:ext uri="{FF2B5EF4-FFF2-40B4-BE49-F238E27FC236}">
                <a16:creationId xmlns:a16="http://schemas.microsoft.com/office/drawing/2014/main" id="{B10A83D4-871C-87B6-E546-26EB0DF04EA0}"/>
              </a:ext>
            </a:extLst>
          </p:cNvPr>
          <p:cNvSpPr/>
          <p:nvPr/>
        </p:nvSpPr>
        <p:spPr>
          <a:xfrm>
            <a:off x="2714717" y="4447483"/>
            <a:ext cx="284322" cy="28432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6400" y="21783"/>
                </a:moveTo>
                <a:cubicBezTo>
                  <a:pt x="101877" y="21783"/>
                  <a:pt x="98216" y="18122"/>
                  <a:pt x="98216" y="13600"/>
                </a:cubicBezTo>
                <a:cubicBezTo>
                  <a:pt x="98216" y="9077"/>
                  <a:pt x="101877" y="5416"/>
                  <a:pt x="106400" y="5416"/>
                </a:cubicBezTo>
                <a:cubicBezTo>
                  <a:pt x="110922" y="5416"/>
                  <a:pt x="114583" y="9077"/>
                  <a:pt x="114583" y="13600"/>
                </a:cubicBezTo>
                <a:cubicBezTo>
                  <a:pt x="114583" y="18122"/>
                  <a:pt x="110922" y="21783"/>
                  <a:pt x="106400" y="21783"/>
                </a:cubicBezTo>
                <a:moveTo>
                  <a:pt x="60022" y="68161"/>
                </a:moveTo>
                <a:cubicBezTo>
                  <a:pt x="55505" y="68161"/>
                  <a:pt x="51838" y="64494"/>
                  <a:pt x="51838" y="59972"/>
                </a:cubicBezTo>
                <a:cubicBezTo>
                  <a:pt x="51838" y="55450"/>
                  <a:pt x="55505" y="51788"/>
                  <a:pt x="60022" y="51788"/>
                </a:cubicBezTo>
                <a:cubicBezTo>
                  <a:pt x="64544" y="51788"/>
                  <a:pt x="68211" y="55450"/>
                  <a:pt x="68211" y="59972"/>
                </a:cubicBezTo>
                <a:cubicBezTo>
                  <a:pt x="68211" y="64494"/>
                  <a:pt x="64544" y="68161"/>
                  <a:pt x="60022" y="68161"/>
                </a:cubicBezTo>
                <a:moveTo>
                  <a:pt x="21833" y="106350"/>
                </a:moveTo>
                <a:cubicBezTo>
                  <a:pt x="21833" y="110866"/>
                  <a:pt x="18172" y="114533"/>
                  <a:pt x="13650" y="114533"/>
                </a:cubicBezTo>
                <a:cubicBezTo>
                  <a:pt x="9127" y="114533"/>
                  <a:pt x="5466" y="110866"/>
                  <a:pt x="5466" y="106350"/>
                </a:cubicBezTo>
                <a:cubicBezTo>
                  <a:pt x="5466" y="101827"/>
                  <a:pt x="9127" y="98161"/>
                  <a:pt x="13650" y="98161"/>
                </a:cubicBezTo>
                <a:cubicBezTo>
                  <a:pt x="18172" y="98161"/>
                  <a:pt x="21833" y="101827"/>
                  <a:pt x="21833" y="106350"/>
                </a:cubicBezTo>
                <a:moveTo>
                  <a:pt x="106377" y="0"/>
                </a:moveTo>
                <a:cubicBezTo>
                  <a:pt x="98850" y="0"/>
                  <a:pt x="92750" y="6100"/>
                  <a:pt x="92750" y="13622"/>
                </a:cubicBezTo>
                <a:cubicBezTo>
                  <a:pt x="92750" y="20222"/>
                  <a:pt x="97438" y="25722"/>
                  <a:pt x="103666" y="26977"/>
                </a:cubicBezTo>
                <a:lnTo>
                  <a:pt x="103666" y="57255"/>
                </a:lnTo>
                <a:lnTo>
                  <a:pt x="73350" y="57255"/>
                </a:lnTo>
                <a:cubicBezTo>
                  <a:pt x="72077" y="51038"/>
                  <a:pt x="66583" y="46372"/>
                  <a:pt x="60000" y="46372"/>
                </a:cubicBezTo>
                <a:cubicBezTo>
                  <a:pt x="53416" y="46372"/>
                  <a:pt x="47922" y="51038"/>
                  <a:pt x="46655" y="57255"/>
                </a:cubicBezTo>
                <a:lnTo>
                  <a:pt x="13644" y="57255"/>
                </a:lnTo>
                <a:cubicBezTo>
                  <a:pt x="12133" y="57255"/>
                  <a:pt x="10916" y="58472"/>
                  <a:pt x="10916" y="59977"/>
                </a:cubicBezTo>
                <a:lnTo>
                  <a:pt x="10916" y="93022"/>
                </a:lnTo>
                <a:cubicBezTo>
                  <a:pt x="4688" y="94277"/>
                  <a:pt x="0" y="99777"/>
                  <a:pt x="0" y="106372"/>
                </a:cubicBezTo>
                <a:cubicBezTo>
                  <a:pt x="0" y="113900"/>
                  <a:pt x="6100" y="120000"/>
                  <a:pt x="13627" y="120000"/>
                </a:cubicBezTo>
                <a:cubicBezTo>
                  <a:pt x="21150" y="120000"/>
                  <a:pt x="27250" y="113900"/>
                  <a:pt x="27250" y="106372"/>
                </a:cubicBezTo>
                <a:cubicBezTo>
                  <a:pt x="27250" y="99783"/>
                  <a:pt x="22583" y="94294"/>
                  <a:pt x="16372" y="93022"/>
                </a:cubicBezTo>
                <a:lnTo>
                  <a:pt x="16372" y="62705"/>
                </a:lnTo>
                <a:lnTo>
                  <a:pt x="46650" y="62705"/>
                </a:lnTo>
                <a:cubicBezTo>
                  <a:pt x="47905" y="68933"/>
                  <a:pt x="53405" y="73627"/>
                  <a:pt x="60000" y="73627"/>
                </a:cubicBezTo>
                <a:cubicBezTo>
                  <a:pt x="66600" y="73627"/>
                  <a:pt x="72100" y="68933"/>
                  <a:pt x="73350" y="62705"/>
                </a:cubicBezTo>
                <a:lnTo>
                  <a:pt x="106394" y="62705"/>
                </a:lnTo>
                <a:cubicBezTo>
                  <a:pt x="107900" y="62705"/>
                  <a:pt x="109122" y="61488"/>
                  <a:pt x="109122" y="59977"/>
                </a:cubicBezTo>
                <a:lnTo>
                  <a:pt x="109122" y="26972"/>
                </a:lnTo>
                <a:cubicBezTo>
                  <a:pt x="115327" y="25700"/>
                  <a:pt x="120000" y="20211"/>
                  <a:pt x="120000" y="13622"/>
                </a:cubicBezTo>
                <a:cubicBezTo>
                  <a:pt x="120000" y="6100"/>
                  <a:pt x="113900" y="0"/>
                  <a:pt x="106377" y="0"/>
                </a:cubicBezTo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19033" tIns="19033" rIns="19033" bIns="19033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BD10043B-6C25-41EB-0F5A-C29AAA12E43C}"/>
              </a:ext>
            </a:extLst>
          </p:cNvPr>
          <p:cNvCxnSpPr>
            <a:cxnSpLocks/>
          </p:cNvCxnSpPr>
          <p:nvPr/>
        </p:nvCxnSpPr>
        <p:spPr>
          <a:xfrm rot="5400000" flipH="1">
            <a:off x="2390428" y="4407315"/>
            <a:ext cx="1" cy="364662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>
                <a:lumMod val="20000"/>
                <a:lumOff val="80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ight Arrow 144">
            <a:extLst>
              <a:ext uri="{FF2B5EF4-FFF2-40B4-BE49-F238E27FC236}">
                <a16:creationId xmlns:a16="http://schemas.microsoft.com/office/drawing/2014/main" id="{6450754F-C6A3-550A-3930-EA87EC9C427D}"/>
              </a:ext>
            </a:extLst>
          </p:cNvPr>
          <p:cNvSpPr/>
          <p:nvPr/>
        </p:nvSpPr>
        <p:spPr>
          <a:xfrm>
            <a:off x="5861394" y="4681808"/>
            <a:ext cx="472708" cy="550797"/>
          </a:xfrm>
          <a:prstGeom prst="rightArrow">
            <a:avLst>
              <a:gd name="adj1" fmla="val 50000"/>
              <a:gd name="adj2" fmla="val 57816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object 3">
            <a:extLst>
              <a:ext uri="{FF2B5EF4-FFF2-40B4-BE49-F238E27FC236}">
                <a16:creationId xmlns:a16="http://schemas.microsoft.com/office/drawing/2014/main" id="{6360D781-4456-4E64-2E92-8CE35ECF1A4E}"/>
              </a:ext>
            </a:extLst>
          </p:cNvPr>
          <p:cNvSpPr/>
          <p:nvPr/>
        </p:nvSpPr>
        <p:spPr>
          <a:xfrm>
            <a:off x="501628" y="5757854"/>
            <a:ext cx="4889251" cy="861949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91440" tIns="45720" rIns="91440" bIns="4572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Limited, unsecure access options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Initially built for single AI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Quickly evolving regulations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Immature use cases limit GPU utilization</a:t>
            </a:r>
          </a:p>
        </p:txBody>
      </p: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72D0BF6D-B4AD-B6D5-6A05-DB43A1199DAC}"/>
              </a:ext>
            </a:extLst>
          </p:cNvPr>
          <p:cNvCxnSpPr>
            <a:cxnSpLocks/>
          </p:cNvCxnSpPr>
          <p:nvPr/>
        </p:nvCxnSpPr>
        <p:spPr>
          <a:xfrm rot="5400000" flipH="1">
            <a:off x="3323326" y="4407315"/>
            <a:ext cx="1" cy="364662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>
                <a:lumMod val="20000"/>
                <a:lumOff val="80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bject 3">
            <a:extLst>
              <a:ext uri="{FF2B5EF4-FFF2-40B4-BE49-F238E27FC236}">
                <a16:creationId xmlns:a16="http://schemas.microsoft.com/office/drawing/2014/main" id="{31B1889B-C5A7-CD46-9FA3-76E20A0A555D}"/>
              </a:ext>
            </a:extLst>
          </p:cNvPr>
          <p:cNvSpPr/>
          <p:nvPr/>
        </p:nvSpPr>
        <p:spPr>
          <a:xfrm>
            <a:off x="501630" y="5476308"/>
            <a:ext cx="4889251" cy="281546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700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AI Challenges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1A2C6FA-3A59-5B59-0730-F1C823FB1BF7}"/>
              </a:ext>
            </a:extLst>
          </p:cNvPr>
          <p:cNvCxnSpPr>
            <a:cxnSpLocks/>
          </p:cNvCxnSpPr>
          <p:nvPr/>
        </p:nvCxnSpPr>
        <p:spPr>
          <a:xfrm>
            <a:off x="501628" y="5466432"/>
            <a:ext cx="488925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891F9A2-1C5F-77B6-D189-2AD27AC90999}"/>
              </a:ext>
            </a:extLst>
          </p:cNvPr>
          <p:cNvCxnSpPr>
            <a:cxnSpLocks/>
          </p:cNvCxnSpPr>
          <p:nvPr/>
        </p:nvCxnSpPr>
        <p:spPr>
          <a:xfrm>
            <a:off x="501628" y="5757854"/>
            <a:ext cx="4889253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bject 3">
            <a:extLst>
              <a:ext uri="{FF2B5EF4-FFF2-40B4-BE49-F238E27FC236}">
                <a16:creationId xmlns:a16="http://schemas.microsoft.com/office/drawing/2014/main" id="{638DD524-76A2-9160-B80D-2CDDF47DD1C2}"/>
              </a:ext>
            </a:extLst>
          </p:cNvPr>
          <p:cNvSpPr/>
          <p:nvPr/>
        </p:nvSpPr>
        <p:spPr>
          <a:xfrm>
            <a:off x="6794895" y="5757854"/>
            <a:ext cx="4848584" cy="861949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91440" tIns="45720" rIns="91440" bIns="45720" rtlCol="0" anchor="ctr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Private network &amp; interconnects enable performant, distributed access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Workflow </a:t>
            </a: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optimization increases infrastructure utilization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Hybrid AI meets latency, security</a:t>
            </a:r>
            <a:r>
              <a:rPr lang="en-US" sz="1100">
                <a:solidFill>
                  <a:prstClr val="black"/>
                </a:solidFill>
                <a:latin typeface="Arial" panose="020B0604020202020204"/>
              </a:rPr>
              <a:t>, &amp; regulatory requirements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Distributed inferencing unlocks enterprise data lakes &amp; warehouses</a:t>
            </a:r>
          </a:p>
        </p:txBody>
      </p:sp>
      <p:sp>
        <p:nvSpPr>
          <p:cNvPr id="154" name="object 3">
            <a:extLst>
              <a:ext uri="{FF2B5EF4-FFF2-40B4-BE49-F238E27FC236}">
                <a16:creationId xmlns:a16="http://schemas.microsoft.com/office/drawing/2014/main" id="{8A5BFAD6-B1DA-F74B-AE9A-D70DA5092F37}"/>
              </a:ext>
            </a:extLst>
          </p:cNvPr>
          <p:cNvSpPr/>
          <p:nvPr/>
        </p:nvSpPr>
        <p:spPr>
          <a:xfrm>
            <a:off x="6794897" y="5476308"/>
            <a:ext cx="4848584" cy="281546"/>
          </a:xfrm>
          <a:custGeom>
            <a:avLst/>
            <a:gdLst/>
            <a:ahLst/>
            <a:cxnLst/>
            <a:rect l="l" t="t" r="r" b="b"/>
            <a:pathLst>
              <a:path w="5029200" h="6350000">
                <a:moveTo>
                  <a:pt x="5029200" y="0"/>
                </a:moveTo>
                <a:lnTo>
                  <a:pt x="0" y="0"/>
                </a:lnTo>
                <a:lnTo>
                  <a:pt x="0" y="6350000"/>
                </a:lnTo>
                <a:lnTo>
                  <a:pt x="5029200" y="6350000"/>
                </a:lnTo>
                <a:lnTo>
                  <a:pt x="5029200" y="0"/>
                </a:lnTo>
                <a:close/>
              </a:path>
            </a:pathLst>
          </a:custGeom>
          <a:solidFill>
            <a:srgbClr val="F3F4F4"/>
          </a:solidFill>
        </p:spPr>
        <p:txBody>
          <a:bodyPr wrap="square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700E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AI Solutions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37593994-9727-AE10-CA66-9EF759AE1F93}"/>
              </a:ext>
            </a:extLst>
          </p:cNvPr>
          <p:cNvCxnSpPr>
            <a:cxnSpLocks/>
          </p:cNvCxnSpPr>
          <p:nvPr/>
        </p:nvCxnSpPr>
        <p:spPr>
          <a:xfrm>
            <a:off x="6794895" y="5466432"/>
            <a:ext cx="48485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94783A0D-CE81-37AE-1982-7CF5169914EF}"/>
              </a:ext>
            </a:extLst>
          </p:cNvPr>
          <p:cNvCxnSpPr>
            <a:cxnSpLocks/>
          </p:cNvCxnSpPr>
          <p:nvPr/>
        </p:nvCxnSpPr>
        <p:spPr>
          <a:xfrm>
            <a:off x="6794895" y="5757854"/>
            <a:ext cx="484858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D15E413D-636C-CEC2-D0EE-7A201014C794}"/>
              </a:ext>
            </a:extLst>
          </p:cNvPr>
          <p:cNvSpPr txBox="1"/>
          <p:nvPr/>
        </p:nvSpPr>
        <p:spPr>
          <a:xfrm>
            <a:off x="740126" y="4404980"/>
            <a:ext cx="104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Colocation/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Hosting</a:t>
            </a:r>
          </a:p>
        </p:txBody>
      </p:sp>
      <p:pic>
        <p:nvPicPr>
          <p:cNvPr id="158" name="Graphic 157">
            <a:extLst>
              <a:ext uri="{FF2B5EF4-FFF2-40B4-BE49-F238E27FC236}">
                <a16:creationId xmlns:a16="http://schemas.microsoft.com/office/drawing/2014/main" id="{696BE988-6727-7FCD-8819-7DAAF49FB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1607" y="4347379"/>
            <a:ext cx="484534" cy="484534"/>
          </a:xfrm>
          <a:prstGeom prst="rect">
            <a:avLst/>
          </a:prstGeom>
        </p:spPr>
      </p:pic>
      <p:sp>
        <p:nvSpPr>
          <p:cNvPr id="159" name="Graphic 53">
            <a:extLst>
              <a:ext uri="{FF2B5EF4-FFF2-40B4-BE49-F238E27FC236}">
                <a16:creationId xmlns:a16="http://schemas.microsoft.com/office/drawing/2014/main" id="{53860F09-6D4A-50B8-1B57-BBB9CD6F2937}"/>
              </a:ext>
            </a:extLst>
          </p:cNvPr>
          <p:cNvSpPr>
            <a:spLocks/>
          </p:cNvSpPr>
          <p:nvPr/>
        </p:nvSpPr>
        <p:spPr>
          <a:xfrm>
            <a:off x="9856816" y="4003586"/>
            <a:ext cx="401212" cy="382566"/>
          </a:xfrm>
          <a:custGeom>
            <a:avLst/>
            <a:gdLst>
              <a:gd name="connsiteX0" fmla="*/ 5748388 w 6446531"/>
              <a:gd name="connsiteY0" fmla="*/ 3302128 h 6446520"/>
              <a:gd name="connsiteX1" fmla="*/ 6092660 w 6446531"/>
              <a:gd name="connsiteY1" fmla="*/ 3577139 h 6446520"/>
              <a:gd name="connsiteX2" fmla="*/ 6446532 w 6446531"/>
              <a:gd name="connsiteY2" fmla="*/ 3223255 h 6446520"/>
              <a:gd name="connsiteX3" fmla="*/ 6092660 w 6446531"/>
              <a:gd name="connsiteY3" fmla="*/ 2869371 h 6446520"/>
              <a:gd name="connsiteX4" fmla="*/ 5748388 w 6446531"/>
              <a:gd name="connsiteY4" fmla="*/ 3144382 h 6446520"/>
              <a:gd name="connsiteX5" fmla="*/ 5047500 w 6446531"/>
              <a:gd name="connsiteY5" fmla="*/ 3144382 h 6446520"/>
              <a:gd name="connsiteX6" fmla="*/ 5047500 w 6446531"/>
              <a:gd name="connsiteY6" fmla="*/ 2362570 h 6446520"/>
              <a:gd name="connsiteX7" fmla="*/ 5775134 w 6446531"/>
              <a:gd name="connsiteY7" fmla="*/ 2362570 h 6446520"/>
              <a:gd name="connsiteX8" fmla="*/ 5854001 w 6446531"/>
              <a:gd name="connsiteY8" fmla="*/ 2283697 h 6446520"/>
              <a:gd name="connsiteX9" fmla="*/ 5854001 w 6446531"/>
              <a:gd name="connsiteY9" fmla="*/ 1802277 h 6446520"/>
              <a:gd name="connsiteX10" fmla="*/ 6129007 w 6446531"/>
              <a:gd name="connsiteY10" fmla="*/ 1458017 h 6446520"/>
              <a:gd name="connsiteX11" fmla="*/ 5775134 w 6446531"/>
              <a:gd name="connsiteY11" fmla="*/ 1104133 h 6446520"/>
              <a:gd name="connsiteX12" fmla="*/ 5421250 w 6446531"/>
              <a:gd name="connsiteY12" fmla="*/ 1458017 h 6446520"/>
              <a:gd name="connsiteX13" fmla="*/ 5696267 w 6446531"/>
              <a:gd name="connsiteY13" fmla="*/ 1802277 h 6446520"/>
              <a:gd name="connsiteX14" fmla="*/ 5696267 w 6446531"/>
              <a:gd name="connsiteY14" fmla="*/ 2205522 h 6446520"/>
              <a:gd name="connsiteX15" fmla="*/ 5047495 w 6446531"/>
              <a:gd name="connsiteY15" fmla="*/ 2205545 h 6446520"/>
              <a:gd name="connsiteX16" fmla="*/ 5047495 w 6446531"/>
              <a:gd name="connsiteY16" fmla="*/ 1833155 h 6446520"/>
              <a:gd name="connsiteX17" fmla="*/ 4613377 w 6446531"/>
              <a:gd name="connsiteY17" fmla="*/ 1399038 h 6446520"/>
              <a:gd name="connsiteX18" fmla="*/ 4240988 w 6446531"/>
              <a:gd name="connsiteY18" fmla="*/ 1399038 h 6446520"/>
              <a:gd name="connsiteX19" fmla="*/ 4240988 w 6446531"/>
              <a:gd name="connsiteY19" fmla="*/ 750272 h 6446520"/>
              <a:gd name="connsiteX20" fmla="*/ 4644233 w 6446531"/>
              <a:gd name="connsiteY20" fmla="*/ 750272 h 6446520"/>
              <a:gd name="connsiteX21" fmla="*/ 4988493 w 6446531"/>
              <a:gd name="connsiteY21" fmla="*/ 1025283 h 6446520"/>
              <a:gd name="connsiteX22" fmla="*/ 5342377 w 6446531"/>
              <a:gd name="connsiteY22" fmla="*/ 671399 h 6446520"/>
              <a:gd name="connsiteX23" fmla="*/ 4988493 w 6446531"/>
              <a:gd name="connsiteY23" fmla="*/ 317514 h 6446520"/>
              <a:gd name="connsiteX24" fmla="*/ 4644233 w 6446531"/>
              <a:gd name="connsiteY24" fmla="*/ 592526 h 6446520"/>
              <a:gd name="connsiteX25" fmla="*/ 4162812 w 6446531"/>
              <a:gd name="connsiteY25" fmla="*/ 592526 h 6446520"/>
              <a:gd name="connsiteX26" fmla="*/ 4083940 w 6446531"/>
              <a:gd name="connsiteY26" fmla="*/ 671399 h 6446520"/>
              <a:gd name="connsiteX27" fmla="*/ 4083963 w 6446531"/>
              <a:gd name="connsiteY27" fmla="*/ 1399033 h 6446520"/>
              <a:gd name="connsiteX28" fmla="*/ 3302151 w 6446531"/>
              <a:gd name="connsiteY28" fmla="*/ 1399033 h 6446520"/>
              <a:gd name="connsiteX29" fmla="*/ 3302151 w 6446531"/>
              <a:gd name="connsiteY29" fmla="*/ 698145 h 6446520"/>
              <a:gd name="connsiteX30" fmla="*/ 3577162 w 6446531"/>
              <a:gd name="connsiteY30" fmla="*/ 353884 h 6446520"/>
              <a:gd name="connsiteX31" fmla="*/ 3223278 w 6446531"/>
              <a:gd name="connsiteY31" fmla="*/ 0 h 6446520"/>
              <a:gd name="connsiteX32" fmla="*/ 2869394 w 6446531"/>
              <a:gd name="connsiteY32" fmla="*/ 353884 h 6446520"/>
              <a:gd name="connsiteX33" fmla="*/ 3144405 w 6446531"/>
              <a:gd name="connsiteY33" fmla="*/ 698145 h 6446520"/>
              <a:gd name="connsiteX34" fmla="*/ 3144405 w 6446531"/>
              <a:gd name="connsiteY34" fmla="*/ 1399033 h 6446520"/>
              <a:gd name="connsiteX35" fmla="*/ 2362593 w 6446531"/>
              <a:gd name="connsiteY35" fmla="*/ 1399033 h 6446520"/>
              <a:gd name="connsiteX36" fmla="*/ 2362593 w 6446531"/>
              <a:gd name="connsiteY36" fmla="*/ 671399 h 6446520"/>
              <a:gd name="connsiteX37" fmla="*/ 2283720 w 6446531"/>
              <a:gd name="connsiteY37" fmla="*/ 592526 h 6446520"/>
              <a:gd name="connsiteX38" fmla="*/ 1802300 w 6446531"/>
              <a:gd name="connsiteY38" fmla="*/ 592526 h 6446520"/>
              <a:gd name="connsiteX39" fmla="*/ 1458040 w 6446531"/>
              <a:gd name="connsiteY39" fmla="*/ 317514 h 6446520"/>
              <a:gd name="connsiteX40" fmla="*/ 1104156 w 6446531"/>
              <a:gd name="connsiteY40" fmla="*/ 671399 h 6446520"/>
              <a:gd name="connsiteX41" fmla="*/ 1458040 w 6446531"/>
              <a:gd name="connsiteY41" fmla="*/ 1025283 h 6446520"/>
              <a:gd name="connsiteX42" fmla="*/ 1802300 w 6446531"/>
              <a:gd name="connsiteY42" fmla="*/ 750272 h 6446520"/>
              <a:gd name="connsiteX43" fmla="*/ 2205545 w 6446531"/>
              <a:gd name="connsiteY43" fmla="*/ 750272 h 6446520"/>
              <a:gd name="connsiteX44" fmla="*/ 2205545 w 6446531"/>
              <a:gd name="connsiteY44" fmla="*/ 1399038 h 6446520"/>
              <a:gd name="connsiteX45" fmla="*/ 1833155 w 6446531"/>
              <a:gd name="connsiteY45" fmla="*/ 1399038 h 6446520"/>
              <a:gd name="connsiteX46" fmla="*/ 1399038 w 6446531"/>
              <a:gd name="connsiteY46" fmla="*/ 1833155 h 6446520"/>
              <a:gd name="connsiteX47" fmla="*/ 1399038 w 6446531"/>
              <a:gd name="connsiteY47" fmla="*/ 2205545 h 6446520"/>
              <a:gd name="connsiteX48" fmla="*/ 750272 w 6446531"/>
              <a:gd name="connsiteY48" fmla="*/ 2205545 h 6446520"/>
              <a:gd name="connsiteX49" fmla="*/ 750272 w 6446531"/>
              <a:gd name="connsiteY49" fmla="*/ 1802300 h 6446520"/>
              <a:gd name="connsiteX50" fmla="*/ 1025283 w 6446531"/>
              <a:gd name="connsiteY50" fmla="*/ 1458040 h 6446520"/>
              <a:gd name="connsiteX51" fmla="*/ 671399 w 6446531"/>
              <a:gd name="connsiteY51" fmla="*/ 1104156 h 6446520"/>
              <a:gd name="connsiteX52" fmla="*/ 317514 w 6446531"/>
              <a:gd name="connsiteY52" fmla="*/ 1458040 h 6446520"/>
              <a:gd name="connsiteX53" fmla="*/ 592526 w 6446531"/>
              <a:gd name="connsiteY53" fmla="*/ 1802300 h 6446520"/>
              <a:gd name="connsiteX54" fmla="*/ 592526 w 6446531"/>
              <a:gd name="connsiteY54" fmla="*/ 2283720 h 6446520"/>
              <a:gd name="connsiteX55" fmla="*/ 671399 w 6446531"/>
              <a:gd name="connsiteY55" fmla="*/ 2362593 h 6446520"/>
              <a:gd name="connsiteX56" fmla="*/ 1399033 w 6446531"/>
              <a:gd name="connsiteY56" fmla="*/ 2362570 h 6446520"/>
              <a:gd name="connsiteX57" fmla="*/ 1399033 w 6446531"/>
              <a:gd name="connsiteY57" fmla="*/ 3145068 h 6446520"/>
              <a:gd name="connsiteX58" fmla="*/ 698145 w 6446531"/>
              <a:gd name="connsiteY58" fmla="*/ 3145068 h 6446520"/>
              <a:gd name="connsiteX59" fmla="*/ 353884 w 6446531"/>
              <a:gd name="connsiteY59" fmla="*/ 2870057 h 6446520"/>
              <a:gd name="connsiteX60" fmla="*/ 0 w 6446531"/>
              <a:gd name="connsiteY60" fmla="*/ 3223249 h 6446520"/>
              <a:gd name="connsiteX61" fmla="*/ 353884 w 6446531"/>
              <a:gd name="connsiteY61" fmla="*/ 3577133 h 6446520"/>
              <a:gd name="connsiteX62" fmla="*/ 698145 w 6446531"/>
              <a:gd name="connsiteY62" fmla="*/ 3302122 h 6446520"/>
              <a:gd name="connsiteX63" fmla="*/ 1399033 w 6446531"/>
              <a:gd name="connsiteY63" fmla="*/ 3302122 h 6446520"/>
              <a:gd name="connsiteX64" fmla="*/ 1399033 w 6446531"/>
              <a:gd name="connsiteY64" fmla="*/ 4084620 h 6446520"/>
              <a:gd name="connsiteX65" fmla="*/ 671399 w 6446531"/>
              <a:gd name="connsiteY65" fmla="*/ 4084597 h 6446520"/>
              <a:gd name="connsiteX66" fmla="*/ 592526 w 6446531"/>
              <a:gd name="connsiteY66" fmla="*/ 4163470 h 6446520"/>
              <a:gd name="connsiteX67" fmla="*/ 592526 w 6446531"/>
              <a:gd name="connsiteY67" fmla="*/ 4644890 h 6446520"/>
              <a:gd name="connsiteX68" fmla="*/ 317514 w 6446531"/>
              <a:gd name="connsiteY68" fmla="*/ 4989150 h 6446520"/>
              <a:gd name="connsiteX69" fmla="*/ 671399 w 6446531"/>
              <a:gd name="connsiteY69" fmla="*/ 5343034 h 6446520"/>
              <a:gd name="connsiteX70" fmla="*/ 1025283 w 6446531"/>
              <a:gd name="connsiteY70" fmla="*/ 4989150 h 6446520"/>
              <a:gd name="connsiteX71" fmla="*/ 750272 w 6446531"/>
              <a:gd name="connsiteY71" fmla="*/ 4644890 h 6446520"/>
              <a:gd name="connsiteX72" fmla="*/ 750272 w 6446531"/>
              <a:gd name="connsiteY72" fmla="*/ 4241645 h 6446520"/>
              <a:gd name="connsiteX73" fmla="*/ 1399038 w 6446531"/>
              <a:gd name="connsiteY73" fmla="*/ 4241645 h 6446520"/>
              <a:gd name="connsiteX74" fmla="*/ 1399038 w 6446531"/>
              <a:gd name="connsiteY74" fmla="*/ 4614035 h 6446520"/>
              <a:gd name="connsiteX75" fmla="*/ 1833155 w 6446531"/>
              <a:gd name="connsiteY75" fmla="*/ 5048152 h 6446520"/>
              <a:gd name="connsiteX76" fmla="*/ 2205545 w 6446531"/>
              <a:gd name="connsiteY76" fmla="*/ 5048152 h 6446520"/>
              <a:gd name="connsiteX77" fmla="*/ 2205545 w 6446531"/>
              <a:gd name="connsiteY77" fmla="*/ 5696941 h 6446520"/>
              <a:gd name="connsiteX78" fmla="*/ 1802300 w 6446531"/>
              <a:gd name="connsiteY78" fmla="*/ 5696941 h 6446520"/>
              <a:gd name="connsiteX79" fmla="*/ 1458040 w 6446531"/>
              <a:gd name="connsiteY79" fmla="*/ 5421907 h 6446520"/>
              <a:gd name="connsiteX80" fmla="*/ 1104156 w 6446531"/>
              <a:gd name="connsiteY80" fmla="*/ 5775809 h 6446520"/>
              <a:gd name="connsiteX81" fmla="*/ 1458040 w 6446531"/>
              <a:gd name="connsiteY81" fmla="*/ 6129682 h 6446520"/>
              <a:gd name="connsiteX82" fmla="*/ 1802300 w 6446531"/>
              <a:gd name="connsiteY82" fmla="*/ 5854675 h 6446520"/>
              <a:gd name="connsiteX83" fmla="*/ 2283720 w 6446531"/>
              <a:gd name="connsiteY83" fmla="*/ 5854675 h 6446520"/>
              <a:gd name="connsiteX84" fmla="*/ 2362593 w 6446531"/>
              <a:gd name="connsiteY84" fmla="*/ 5775809 h 6446520"/>
              <a:gd name="connsiteX85" fmla="*/ 2362570 w 6446531"/>
              <a:gd name="connsiteY85" fmla="*/ 5047472 h 6446520"/>
              <a:gd name="connsiteX86" fmla="*/ 3145068 w 6446531"/>
              <a:gd name="connsiteY86" fmla="*/ 5047472 h 6446520"/>
              <a:gd name="connsiteX87" fmla="*/ 3145068 w 6446531"/>
              <a:gd name="connsiteY87" fmla="*/ 5748376 h 6446520"/>
              <a:gd name="connsiteX88" fmla="*/ 2870057 w 6446531"/>
              <a:gd name="connsiteY88" fmla="*/ 6092648 h 6446520"/>
              <a:gd name="connsiteX89" fmla="*/ 3223941 w 6446531"/>
              <a:gd name="connsiteY89" fmla="*/ 6446521 h 6446520"/>
              <a:gd name="connsiteX90" fmla="*/ 3577825 w 6446531"/>
              <a:gd name="connsiteY90" fmla="*/ 6092648 h 6446520"/>
              <a:gd name="connsiteX91" fmla="*/ 3302813 w 6446531"/>
              <a:gd name="connsiteY91" fmla="*/ 5748376 h 6446520"/>
              <a:gd name="connsiteX92" fmla="*/ 3302813 w 6446531"/>
              <a:gd name="connsiteY92" fmla="*/ 5047472 h 6446520"/>
              <a:gd name="connsiteX93" fmla="*/ 4085311 w 6446531"/>
              <a:gd name="connsiteY93" fmla="*/ 5047472 h 6446520"/>
              <a:gd name="connsiteX94" fmla="*/ 4085311 w 6446531"/>
              <a:gd name="connsiteY94" fmla="*/ 5775123 h 6446520"/>
              <a:gd name="connsiteX95" fmla="*/ 4164184 w 6446531"/>
              <a:gd name="connsiteY95" fmla="*/ 5853989 h 6446520"/>
              <a:gd name="connsiteX96" fmla="*/ 4645604 w 6446531"/>
              <a:gd name="connsiteY96" fmla="*/ 5853989 h 6446520"/>
              <a:gd name="connsiteX97" fmla="*/ 4989865 w 6446531"/>
              <a:gd name="connsiteY97" fmla="*/ 6128995 h 6446520"/>
              <a:gd name="connsiteX98" fmla="*/ 5343749 w 6446531"/>
              <a:gd name="connsiteY98" fmla="*/ 5775123 h 6446520"/>
              <a:gd name="connsiteX99" fmla="*/ 4989865 w 6446531"/>
              <a:gd name="connsiteY99" fmla="*/ 5421221 h 6446520"/>
              <a:gd name="connsiteX100" fmla="*/ 4645604 w 6446531"/>
              <a:gd name="connsiteY100" fmla="*/ 5696255 h 6446520"/>
              <a:gd name="connsiteX101" fmla="*/ 4242360 w 6446531"/>
              <a:gd name="connsiteY101" fmla="*/ 5696255 h 6446520"/>
              <a:gd name="connsiteX102" fmla="*/ 4242337 w 6446531"/>
              <a:gd name="connsiteY102" fmla="*/ 5047466 h 6446520"/>
              <a:gd name="connsiteX103" fmla="*/ 4614726 w 6446531"/>
              <a:gd name="connsiteY103" fmla="*/ 5047466 h 6446520"/>
              <a:gd name="connsiteX104" fmla="*/ 5048843 w 6446531"/>
              <a:gd name="connsiteY104" fmla="*/ 4613349 h 6446520"/>
              <a:gd name="connsiteX105" fmla="*/ 5048843 w 6446531"/>
              <a:gd name="connsiteY105" fmla="*/ 4240960 h 6446520"/>
              <a:gd name="connsiteX106" fmla="*/ 5697639 w 6446531"/>
              <a:gd name="connsiteY106" fmla="*/ 4240960 h 6446520"/>
              <a:gd name="connsiteX107" fmla="*/ 5697639 w 6446531"/>
              <a:gd name="connsiteY107" fmla="*/ 4644204 h 6446520"/>
              <a:gd name="connsiteX108" fmla="*/ 5422599 w 6446531"/>
              <a:gd name="connsiteY108" fmla="*/ 4988464 h 6446520"/>
              <a:gd name="connsiteX109" fmla="*/ 5776505 w 6446531"/>
              <a:gd name="connsiteY109" fmla="*/ 5342349 h 6446520"/>
              <a:gd name="connsiteX110" fmla="*/ 6130379 w 6446531"/>
              <a:gd name="connsiteY110" fmla="*/ 4988464 h 6446520"/>
              <a:gd name="connsiteX111" fmla="*/ 5855373 w 6446531"/>
              <a:gd name="connsiteY111" fmla="*/ 4644204 h 6446520"/>
              <a:gd name="connsiteX112" fmla="*/ 5855316 w 6446531"/>
              <a:gd name="connsiteY112" fmla="*/ 4162784 h 6446520"/>
              <a:gd name="connsiteX113" fmla="*/ 5776448 w 6446531"/>
              <a:gd name="connsiteY113" fmla="*/ 4083911 h 6446520"/>
              <a:gd name="connsiteX114" fmla="*/ 5047454 w 6446531"/>
              <a:gd name="connsiteY114" fmla="*/ 4083934 h 6446520"/>
              <a:gd name="connsiteX115" fmla="*/ 5047454 w 6446531"/>
              <a:gd name="connsiteY115" fmla="*/ 3302122 h 6446520"/>
              <a:gd name="connsiteX116" fmla="*/ 6092660 w 6446531"/>
              <a:gd name="connsiteY116" fmla="*/ 3026425 h 6446520"/>
              <a:gd name="connsiteX117" fmla="*/ 6289484 w 6446531"/>
              <a:gd name="connsiteY117" fmla="*/ 3223255 h 6446520"/>
              <a:gd name="connsiteX118" fmla="*/ 6092660 w 6446531"/>
              <a:gd name="connsiteY118" fmla="*/ 3420085 h 6446520"/>
              <a:gd name="connsiteX119" fmla="*/ 5895835 w 6446531"/>
              <a:gd name="connsiteY119" fmla="*/ 3223255 h 6446520"/>
              <a:gd name="connsiteX120" fmla="*/ 6092660 w 6446531"/>
              <a:gd name="connsiteY120" fmla="*/ 3026425 h 6446520"/>
              <a:gd name="connsiteX121" fmla="*/ 5578309 w 6446531"/>
              <a:gd name="connsiteY121" fmla="*/ 1457314 h 6446520"/>
              <a:gd name="connsiteX122" fmla="*/ 5775134 w 6446531"/>
              <a:gd name="connsiteY122" fmla="*/ 1260484 h 6446520"/>
              <a:gd name="connsiteX123" fmla="*/ 5971959 w 6446531"/>
              <a:gd name="connsiteY123" fmla="*/ 1457314 h 6446520"/>
              <a:gd name="connsiteX124" fmla="*/ 5775134 w 6446531"/>
              <a:gd name="connsiteY124" fmla="*/ 1654144 h 6446520"/>
              <a:gd name="connsiteX125" fmla="*/ 5578309 w 6446531"/>
              <a:gd name="connsiteY125" fmla="*/ 1457314 h 6446520"/>
              <a:gd name="connsiteX126" fmla="*/ 4989196 w 6446531"/>
              <a:gd name="connsiteY126" fmla="*/ 475249 h 6446520"/>
              <a:gd name="connsiteX127" fmla="*/ 5186026 w 6446531"/>
              <a:gd name="connsiteY127" fmla="*/ 672079 h 6446520"/>
              <a:gd name="connsiteX128" fmla="*/ 4989196 w 6446531"/>
              <a:gd name="connsiteY128" fmla="*/ 868909 h 6446520"/>
              <a:gd name="connsiteX129" fmla="*/ 4792366 w 6446531"/>
              <a:gd name="connsiteY129" fmla="*/ 672079 h 6446520"/>
              <a:gd name="connsiteX130" fmla="*/ 4989196 w 6446531"/>
              <a:gd name="connsiteY130" fmla="*/ 475249 h 6446520"/>
              <a:gd name="connsiteX131" fmla="*/ 3026436 w 6446531"/>
              <a:gd name="connsiteY131" fmla="*/ 353873 h 6446520"/>
              <a:gd name="connsiteX132" fmla="*/ 3223266 w 6446531"/>
              <a:gd name="connsiteY132" fmla="*/ 157043 h 6446520"/>
              <a:gd name="connsiteX133" fmla="*/ 3420097 w 6446531"/>
              <a:gd name="connsiteY133" fmla="*/ 353873 h 6446520"/>
              <a:gd name="connsiteX134" fmla="*/ 3223266 w 6446531"/>
              <a:gd name="connsiteY134" fmla="*/ 550704 h 6446520"/>
              <a:gd name="connsiteX135" fmla="*/ 3026436 w 6446531"/>
              <a:gd name="connsiteY135" fmla="*/ 353873 h 6446520"/>
              <a:gd name="connsiteX136" fmla="*/ 1457326 w 6446531"/>
              <a:gd name="connsiteY136" fmla="*/ 868223 h 6446520"/>
              <a:gd name="connsiteX137" fmla="*/ 1260495 w 6446531"/>
              <a:gd name="connsiteY137" fmla="*/ 671393 h 6446520"/>
              <a:gd name="connsiteX138" fmla="*/ 1457326 w 6446531"/>
              <a:gd name="connsiteY138" fmla="*/ 474563 h 6446520"/>
              <a:gd name="connsiteX139" fmla="*/ 1654156 w 6446531"/>
              <a:gd name="connsiteY139" fmla="*/ 671393 h 6446520"/>
              <a:gd name="connsiteX140" fmla="*/ 1457326 w 6446531"/>
              <a:gd name="connsiteY140" fmla="*/ 868223 h 6446520"/>
              <a:gd name="connsiteX141" fmla="*/ 475260 w 6446531"/>
              <a:gd name="connsiteY141" fmla="*/ 1457326 h 6446520"/>
              <a:gd name="connsiteX142" fmla="*/ 672090 w 6446531"/>
              <a:gd name="connsiteY142" fmla="*/ 1260495 h 6446520"/>
              <a:gd name="connsiteX143" fmla="*/ 868921 w 6446531"/>
              <a:gd name="connsiteY143" fmla="*/ 1457326 h 6446520"/>
              <a:gd name="connsiteX144" fmla="*/ 672090 w 6446531"/>
              <a:gd name="connsiteY144" fmla="*/ 1654156 h 6446520"/>
              <a:gd name="connsiteX145" fmla="*/ 475260 w 6446531"/>
              <a:gd name="connsiteY145" fmla="*/ 1457326 h 6446520"/>
              <a:gd name="connsiteX146" fmla="*/ 353885 w 6446531"/>
              <a:gd name="connsiteY146" fmla="*/ 3420085 h 6446520"/>
              <a:gd name="connsiteX147" fmla="*/ 157054 w 6446531"/>
              <a:gd name="connsiteY147" fmla="*/ 3223255 h 6446520"/>
              <a:gd name="connsiteX148" fmla="*/ 353885 w 6446531"/>
              <a:gd name="connsiteY148" fmla="*/ 3026425 h 6446520"/>
              <a:gd name="connsiteX149" fmla="*/ 550715 w 6446531"/>
              <a:gd name="connsiteY149" fmla="*/ 3223255 h 6446520"/>
              <a:gd name="connsiteX150" fmla="*/ 353885 w 6446531"/>
              <a:gd name="connsiteY150" fmla="*/ 3420085 h 6446520"/>
              <a:gd name="connsiteX151" fmla="*/ 868235 w 6446531"/>
              <a:gd name="connsiteY151" fmla="*/ 4989196 h 6446520"/>
              <a:gd name="connsiteX152" fmla="*/ 671404 w 6446531"/>
              <a:gd name="connsiteY152" fmla="*/ 5186026 h 6446520"/>
              <a:gd name="connsiteX153" fmla="*/ 474574 w 6446531"/>
              <a:gd name="connsiteY153" fmla="*/ 4989196 h 6446520"/>
              <a:gd name="connsiteX154" fmla="*/ 671404 w 6446531"/>
              <a:gd name="connsiteY154" fmla="*/ 4792366 h 6446520"/>
              <a:gd name="connsiteX155" fmla="*/ 868235 w 6446531"/>
              <a:gd name="connsiteY155" fmla="*/ 4989196 h 6446520"/>
              <a:gd name="connsiteX156" fmla="*/ 1457337 w 6446531"/>
              <a:gd name="connsiteY156" fmla="*/ 5971261 h 6446520"/>
              <a:gd name="connsiteX157" fmla="*/ 1260507 w 6446531"/>
              <a:gd name="connsiteY157" fmla="*/ 5774437 h 6446520"/>
              <a:gd name="connsiteX158" fmla="*/ 1457337 w 6446531"/>
              <a:gd name="connsiteY158" fmla="*/ 5577612 h 6446520"/>
              <a:gd name="connsiteX159" fmla="*/ 1654167 w 6446531"/>
              <a:gd name="connsiteY159" fmla="*/ 5774437 h 6446520"/>
              <a:gd name="connsiteX160" fmla="*/ 1457337 w 6446531"/>
              <a:gd name="connsiteY160" fmla="*/ 5971261 h 6446520"/>
              <a:gd name="connsiteX161" fmla="*/ 3420097 w 6446531"/>
              <a:gd name="connsiteY161" fmla="*/ 6092648 h 6446520"/>
              <a:gd name="connsiteX162" fmla="*/ 3223266 w 6446531"/>
              <a:gd name="connsiteY162" fmla="*/ 6289473 h 6446520"/>
              <a:gd name="connsiteX163" fmla="*/ 3026436 w 6446531"/>
              <a:gd name="connsiteY163" fmla="*/ 6092648 h 6446520"/>
              <a:gd name="connsiteX164" fmla="*/ 3223266 w 6446531"/>
              <a:gd name="connsiteY164" fmla="*/ 5895824 h 6446520"/>
              <a:gd name="connsiteX165" fmla="*/ 3420097 w 6446531"/>
              <a:gd name="connsiteY165" fmla="*/ 6092648 h 6446520"/>
              <a:gd name="connsiteX166" fmla="*/ 4989207 w 6446531"/>
              <a:gd name="connsiteY166" fmla="*/ 5578298 h 6446520"/>
              <a:gd name="connsiteX167" fmla="*/ 5186038 w 6446531"/>
              <a:gd name="connsiteY167" fmla="*/ 5775123 h 6446520"/>
              <a:gd name="connsiteX168" fmla="*/ 4989207 w 6446531"/>
              <a:gd name="connsiteY168" fmla="*/ 5971947 h 6446520"/>
              <a:gd name="connsiteX169" fmla="*/ 4792377 w 6446531"/>
              <a:gd name="connsiteY169" fmla="*/ 5775123 h 6446520"/>
              <a:gd name="connsiteX170" fmla="*/ 4989207 w 6446531"/>
              <a:gd name="connsiteY170" fmla="*/ 5578298 h 6446520"/>
              <a:gd name="connsiteX171" fmla="*/ 4890446 w 6446531"/>
              <a:gd name="connsiteY171" fmla="*/ 4613366 h 6446520"/>
              <a:gd name="connsiteX172" fmla="*/ 4613383 w 6446531"/>
              <a:gd name="connsiteY172" fmla="*/ 4890429 h 6446520"/>
              <a:gd name="connsiteX173" fmla="*/ 1833150 w 6446531"/>
              <a:gd name="connsiteY173" fmla="*/ 4890429 h 6446520"/>
              <a:gd name="connsiteX174" fmla="*/ 1556087 w 6446531"/>
              <a:gd name="connsiteY174" fmla="*/ 4613366 h 6446520"/>
              <a:gd name="connsiteX175" fmla="*/ 1556087 w 6446531"/>
              <a:gd name="connsiteY175" fmla="*/ 1833133 h 6446520"/>
              <a:gd name="connsiteX176" fmla="*/ 1833150 w 6446531"/>
              <a:gd name="connsiteY176" fmla="*/ 1556069 h 6446520"/>
              <a:gd name="connsiteX177" fmla="*/ 4614069 w 6446531"/>
              <a:gd name="connsiteY177" fmla="*/ 1556069 h 6446520"/>
              <a:gd name="connsiteX178" fmla="*/ 4891132 w 6446531"/>
              <a:gd name="connsiteY178" fmla="*/ 1833133 h 6446520"/>
              <a:gd name="connsiteX179" fmla="*/ 4891109 w 6446531"/>
              <a:gd name="connsiteY179" fmla="*/ 4613366 h 6446520"/>
              <a:gd name="connsiteX180" fmla="*/ 5971273 w 6446531"/>
              <a:gd name="connsiteY180" fmla="*/ 4989196 h 6446520"/>
              <a:gd name="connsiteX181" fmla="*/ 5774448 w 6446531"/>
              <a:gd name="connsiteY181" fmla="*/ 5186026 h 6446520"/>
              <a:gd name="connsiteX182" fmla="*/ 5577624 w 6446531"/>
              <a:gd name="connsiteY182" fmla="*/ 4989196 h 6446520"/>
              <a:gd name="connsiteX183" fmla="*/ 5774448 w 6446531"/>
              <a:gd name="connsiteY183" fmla="*/ 4792366 h 6446520"/>
              <a:gd name="connsiteX184" fmla="*/ 5971273 w 6446531"/>
              <a:gd name="connsiteY184" fmla="*/ 4989196 h 6446520"/>
              <a:gd name="connsiteX185" fmla="*/ 4464565 w 6446531"/>
              <a:gd name="connsiteY185" fmla="*/ 2824125 h 6446520"/>
              <a:gd name="connsiteX186" fmla="*/ 4225895 w 6446531"/>
              <a:gd name="connsiteY186" fmla="*/ 2522367 h 6446520"/>
              <a:gd name="connsiteX187" fmla="*/ 4104519 w 6446531"/>
              <a:gd name="connsiteY187" fmla="*/ 2269993 h 6446520"/>
              <a:gd name="connsiteX188" fmla="*/ 3749966 w 6446531"/>
              <a:gd name="connsiteY188" fmla="*/ 2194561 h 6446520"/>
              <a:gd name="connsiteX189" fmla="*/ 3464662 w 6446531"/>
              <a:gd name="connsiteY189" fmla="*/ 2005274 h 6446520"/>
              <a:gd name="connsiteX190" fmla="*/ 3221889 w 6446531"/>
              <a:gd name="connsiteY190" fmla="*/ 2128730 h 6446520"/>
              <a:gd name="connsiteX191" fmla="*/ 2979116 w 6446531"/>
              <a:gd name="connsiteY191" fmla="*/ 2005274 h 6446520"/>
              <a:gd name="connsiteX192" fmla="*/ 2693812 w 6446531"/>
              <a:gd name="connsiteY192" fmla="*/ 2194561 h 6446520"/>
              <a:gd name="connsiteX193" fmla="*/ 2339259 w 6446531"/>
              <a:gd name="connsiteY193" fmla="*/ 2269993 h 6446520"/>
              <a:gd name="connsiteX194" fmla="*/ 2217884 w 6446531"/>
              <a:gd name="connsiteY194" fmla="*/ 2522367 h 6446520"/>
              <a:gd name="connsiteX195" fmla="*/ 1979214 w 6446531"/>
              <a:gd name="connsiteY195" fmla="*/ 2824125 h 6446520"/>
              <a:gd name="connsiteX196" fmla="*/ 2074540 w 6446531"/>
              <a:gd name="connsiteY196" fmla="*/ 3213660 h 6446520"/>
              <a:gd name="connsiteX197" fmla="*/ 2058086 w 6446531"/>
              <a:gd name="connsiteY197" fmla="*/ 3552450 h 6446520"/>
              <a:gd name="connsiteX198" fmla="*/ 2253534 w 6446531"/>
              <a:gd name="connsiteY198" fmla="*/ 3780828 h 6446520"/>
              <a:gd name="connsiteX199" fmla="*/ 2263135 w 6446531"/>
              <a:gd name="connsiteY199" fmla="*/ 3892607 h 6446520"/>
              <a:gd name="connsiteX200" fmla="*/ 2584781 w 6446531"/>
              <a:gd name="connsiteY200" fmla="*/ 4175163 h 6446520"/>
              <a:gd name="connsiteX201" fmla="*/ 2931790 w 6446531"/>
              <a:gd name="connsiteY201" fmla="*/ 4441939 h 6446520"/>
              <a:gd name="connsiteX202" fmla="*/ 3221895 w 6446531"/>
              <a:gd name="connsiteY202" fmla="*/ 4286942 h 6446520"/>
              <a:gd name="connsiteX203" fmla="*/ 3512000 w 6446531"/>
              <a:gd name="connsiteY203" fmla="*/ 4441939 h 6446520"/>
              <a:gd name="connsiteX204" fmla="*/ 3859009 w 6446531"/>
              <a:gd name="connsiteY204" fmla="*/ 4175163 h 6446520"/>
              <a:gd name="connsiteX205" fmla="*/ 4180655 w 6446531"/>
              <a:gd name="connsiteY205" fmla="*/ 3892607 h 6446520"/>
              <a:gd name="connsiteX206" fmla="*/ 4190256 w 6446531"/>
              <a:gd name="connsiteY206" fmla="*/ 3780828 h 6446520"/>
              <a:gd name="connsiteX207" fmla="*/ 4385698 w 6446531"/>
              <a:gd name="connsiteY207" fmla="*/ 3552450 h 6446520"/>
              <a:gd name="connsiteX208" fmla="*/ 4369250 w 6446531"/>
              <a:gd name="connsiteY208" fmla="*/ 3213660 h 6446520"/>
              <a:gd name="connsiteX209" fmla="*/ 4464576 w 6446531"/>
              <a:gd name="connsiteY209" fmla="*/ 2824125 h 6446520"/>
              <a:gd name="connsiteX210" fmla="*/ 2931801 w 6446531"/>
              <a:gd name="connsiteY210" fmla="*/ 4284194 h 6446520"/>
              <a:gd name="connsiteX211" fmla="*/ 2724701 w 6446531"/>
              <a:gd name="connsiteY211" fmla="*/ 4087363 h 6446520"/>
              <a:gd name="connsiteX212" fmla="*/ 2648577 w 6446531"/>
              <a:gd name="connsiteY212" fmla="*/ 4022224 h 6446520"/>
              <a:gd name="connsiteX213" fmla="*/ 2416783 w 6446531"/>
              <a:gd name="connsiteY213" fmla="*/ 3856934 h 6446520"/>
              <a:gd name="connsiteX214" fmla="*/ 2516212 w 6446531"/>
              <a:gd name="connsiteY214" fmla="*/ 3617596 h 6446520"/>
              <a:gd name="connsiteX215" fmla="*/ 2551194 w 6446531"/>
              <a:gd name="connsiteY215" fmla="*/ 3511983 h 6446520"/>
              <a:gd name="connsiteX216" fmla="*/ 2481254 w 6446531"/>
              <a:gd name="connsiteY216" fmla="*/ 3468783 h 6446520"/>
              <a:gd name="connsiteX217" fmla="*/ 2445604 w 6446531"/>
              <a:gd name="connsiteY217" fmla="*/ 3477024 h 6446520"/>
              <a:gd name="connsiteX218" fmla="*/ 2298151 w 6446531"/>
              <a:gd name="connsiteY218" fmla="*/ 3623785 h 6446520"/>
              <a:gd name="connsiteX219" fmla="*/ 2207625 w 6446531"/>
              <a:gd name="connsiteY219" fmla="*/ 3499661 h 6446520"/>
              <a:gd name="connsiteX220" fmla="*/ 2239166 w 6446531"/>
              <a:gd name="connsiteY220" fmla="*/ 3243177 h 6446520"/>
              <a:gd name="connsiteX221" fmla="*/ 2224770 w 6446531"/>
              <a:gd name="connsiteY221" fmla="*/ 3138256 h 6446520"/>
              <a:gd name="connsiteX222" fmla="*/ 2134936 w 6446531"/>
              <a:gd name="connsiteY222" fmla="*/ 2855026 h 6446520"/>
              <a:gd name="connsiteX223" fmla="*/ 2242607 w 6446531"/>
              <a:gd name="connsiteY223" fmla="*/ 2686319 h 6446520"/>
              <a:gd name="connsiteX224" fmla="*/ 2357130 w 6446531"/>
              <a:gd name="connsiteY224" fmla="*/ 2854329 h 6446520"/>
              <a:gd name="connsiteX225" fmla="*/ 2467543 w 6446531"/>
              <a:gd name="connsiteY225" fmla="*/ 2844036 h 6446520"/>
              <a:gd name="connsiteX226" fmla="*/ 2457251 w 6446531"/>
              <a:gd name="connsiteY226" fmla="*/ 2733622 h 6446520"/>
              <a:gd name="connsiteX227" fmla="*/ 2375635 w 6446531"/>
              <a:gd name="connsiteY227" fmla="*/ 2548468 h 6446520"/>
              <a:gd name="connsiteX228" fmla="*/ 2443523 w 6446531"/>
              <a:gd name="connsiteY228" fmla="*/ 2387310 h 6446520"/>
              <a:gd name="connsiteX229" fmla="*/ 2697258 w 6446531"/>
              <a:gd name="connsiteY229" fmla="*/ 2364673 h 6446520"/>
              <a:gd name="connsiteX230" fmla="*/ 2771999 w 6446531"/>
              <a:gd name="connsiteY230" fmla="*/ 2372909 h 6446520"/>
              <a:gd name="connsiteX231" fmla="*/ 2819325 w 6446531"/>
              <a:gd name="connsiteY231" fmla="*/ 2313936 h 6446520"/>
              <a:gd name="connsiteX232" fmla="*/ 2980482 w 6446531"/>
              <a:gd name="connsiteY232" fmla="*/ 2160322 h 6446520"/>
              <a:gd name="connsiteX233" fmla="*/ 3145080 w 6446531"/>
              <a:gd name="connsiteY233" fmla="*/ 2353718 h 6446520"/>
              <a:gd name="connsiteX234" fmla="*/ 3145080 w 6446531"/>
              <a:gd name="connsiteY234" fmla="*/ 3763031 h 6446520"/>
              <a:gd name="connsiteX235" fmla="*/ 3024373 w 6446531"/>
              <a:gd name="connsiteY235" fmla="*/ 3721889 h 6446520"/>
              <a:gd name="connsiteX236" fmla="*/ 2916702 w 6446531"/>
              <a:gd name="connsiteY236" fmla="*/ 3693091 h 6446520"/>
              <a:gd name="connsiteX237" fmla="*/ 2887905 w 6446531"/>
              <a:gd name="connsiteY237" fmla="*/ 3800761 h 6446520"/>
              <a:gd name="connsiteX238" fmla="*/ 3113533 w 6446531"/>
              <a:gd name="connsiteY238" fmla="*/ 3925577 h 6446520"/>
              <a:gd name="connsiteX239" fmla="*/ 3145080 w 6446531"/>
              <a:gd name="connsiteY239" fmla="*/ 3922142 h 6446520"/>
              <a:gd name="connsiteX240" fmla="*/ 3145080 w 6446531"/>
              <a:gd name="connsiteY240" fmla="*/ 4036665 h 6446520"/>
              <a:gd name="connsiteX241" fmla="*/ 2931796 w 6446531"/>
              <a:gd name="connsiteY241" fmla="*/ 4284194 h 6446520"/>
              <a:gd name="connsiteX242" fmla="*/ 4220420 w 6446531"/>
              <a:gd name="connsiteY242" fmla="*/ 3139593 h 6446520"/>
              <a:gd name="connsiteX243" fmla="*/ 4206018 w 6446531"/>
              <a:gd name="connsiteY243" fmla="*/ 3244515 h 6446520"/>
              <a:gd name="connsiteX244" fmla="*/ 4237565 w 6446531"/>
              <a:gd name="connsiteY244" fmla="*/ 3500998 h 6446520"/>
              <a:gd name="connsiteX245" fmla="*/ 4147039 w 6446531"/>
              <a:gd name="connsiteY245" fmla="*/ 3625122 h 6446520"/>
              <a:gd name="connsiteX246" fmla="*/ 3999586 w 6446531"/>
              <a:gd name="connsiteY246" fmla="*/ 3478361 h 6446520"/>
              <a:gd name="connsiteX247" fmla="*/ 3893973 w 6446531"/>
              <a:gd name="connsiteY247" fmla="*/ 3513343 h 6446520"/>
              <a:gd name="connsiteX248" fmla="*/ 3928955 w 6446531"/>
              <a:gd name="connsiteY248" fmla="*/ 3618956 h 6446520"/>
              <a:gd name="connsiteX249" fmla="*/ 4028384 w 6446531"/>
              <a:gd name="connsiteY249" fmla="*/ 3858294 h 6446520"/>
              <a:gd name="connsiteX250" fmla="*/ 3796590 w 6446531"/>
              <a:gd name="connsiteY250" fmla="*/ 4023584 h 6446520"/>
              <a:gd name="connsiteX251" fmla="*/ 3720466 w 6446531"/>
              <a:gd name="connsiteY251" fmla="*/ 4088723 h 6446520"/>
              <a:gd name="connsiteX252" fmla="*/ 3513365 w 6446531"/>
              <a:gd name="connsiteY252" fmla="*/ 4285554 h 6446520"/>
              <a:gd name="connsiteX253" fmla="*/ 3301465 w 6446531"/>
              <a:gd name="connsiteY253" fmla="*/ 4039363 h 6446520"/>
              <a:gd name="connsiteX254" fmla="*/ 3301442 w 6446531"/>
              <a:gd name="connsiteY254" fmla="*/ 2756231 h 6446520"/>
              <a:gd name="connsiteX255" fmla="*/ 3356986 w 6446531"/>
              <a:gd name="connsiteY255" fmla="*/ 2762391 h 6446520"/>
              <a:gd name="connsiteX256" fmla="*/ 3582614 w 6446531"/>
              <a:gd name="connsiteY256" fmla="*/ 2637576 h 6446520"/>
              <a:gd name="connsiteX257" fmla="*/ 3553816 w 6446531"/>
              <a:gd name="connsiteY257" fmla="*/ 2529906 h 6446520"/>
              <a:gd name="connsiteX258" fmla="*/ 3446146 w 6446531"/>
              <a:gd name="connsiteY258" fmla="*/ 2558703 h 6446520"/>
              <a:gd name="connsiteX259" fmla="*/ 3301442 w 6446531"/>
              <a:gd name="connsiteY259" fmla="*/ 2592993 h 6446520"/>
              <a:gd name="connsiteX260" fmla="*/ 3301442 w 6446531"/>
              <a:gd name="connsiteY260" fmla="*/ 2355706 h 6446520"/>
              <a:gd name="connsiteX261" fmla="*/ 3466040 w 6446531"/>
              <a:gd name="connsiteY261" fmla="*/ 2162311 h 6446520"/>
              <a:gd name="connsiteX262" fmla="*/ 3627197 w 6446531"/>
              <a:gd name="connsiteY262" fmla="*/ 2315924 h 6446520"/>
              <a:gd name="connsiteX263" fmla="*/ 3674523 w 6446531"/>
              <a:gd name="connsiteY263" fmla="*/ 2374903 h 6446520"/>
              <a:gd name="connsiteX264" fmla="*/ 3749264 w 6446531"/>
              <a:gd name="connsiteY264" fmla="*/ 2366668 h 6446520"/>
              <a:gd name="connsiteX265" fmla="*/ 4002998 w 6446531"/>
              <a:gd name="connsiteY265" fmla="*/ 2389305 h 6446520"/>
              <a:gd name="connsiteX266" fmla="*/ 4070887 w 6446531"/>
              <a:gd name="connsiteY266" fmla="*/ 2550462 h 6446520"/>
              <a:gd name="connsiteX267" fmla="*/ 3989271 w 6446531"/>
              <a:gd name="connsiteY267" fmla="*/ 2735617 h 6446520"/>
              <a:gd name="connsiteX268" fmla="*/ 3977641 w 6446531"/>
              <a:gd name="connsiteY268" fmla="*/ 2845362 h 6446520"/>
              <a:gd name="connsiteX269" fmla="*/ 4088055 w 6446531"/>
              <a:gd name="connsiteY269" fmla="*/ 2855655 h 6446520"/>
              <a:gd name="connsiteX270" fmla="*/ 4202578 w 6446531"/>
              <a:gd name="connsiteY270" fmla="*/ 2687645 h 6446520"/>
              <a:gd name="connsiteX271" fmla="*/ 4310248 w 6446531"/>
              <a:gd name="connsiteY271" fmla="*/ 2856352 h 6446520"/>
              <a:gd name="connsiteX272" fmla="*/ 4220414 w 6446531"/>
              <a:gd name="connsiteY272" fmla="*/ 3139581 h 6446520"/>
              <a:gd name="connsiteX273" fmla="*/ 2894768 w 6446531"/>
              <a:gd name="connsiteY273" fmla="*/ 3073756 h 6446520"/>
              <a:gd name="connsiteX274" fmla="*/ 2769952 w 6446531"/>
              <a:gd name="connsiteY274" fmla="*/ 3177318 h 6446520"/>
              <a:gd name="connsiteX275" fmla="*/ 2691080 w 6446531"/>
              <a:gd name="connsiteY275" fmla="*/ 3256191 h 6446520"/>
              <a:gd name="connsiteX276" fmla="*/ 2612207 w 6446531"/>
              <a:gd name="connsiteY276" fmla="*/ 3177318 h 6446520"/>
              <a:gd name="connsiteX277" fmla="*/ 2894763 w 6446531"/>
              <a:gd name="connsiteY277" fmla="*/ 2916702 h 6446520"/>
              <a:gd name="connsiteX278" fmla="*/ 2973635 w 6446531"/>
              <a:gd name="connsiteY278" fmla="*/ 2995575 h 6446520"/>
              <a:gd name="connsiteX279" fmla="*/ 2894763 w 6446531"/>
              <a:gd name="connsiteY279" fmla="*/ 3073756 h 6446520"/>
              <a:gd name="connsiteX280" fmla="*/ 3831571 w 6446531"/>
              <a:gd name="connsiteY280" fmla="*/ 3149880 h 6446520"/>
              <a:gd name="connsiteX281" fmla="*/ 3549016 w 6446531"/>
              <a:gd name="connsiteY281" fmla="*/ 3410496 h 6446520"/>
              <a:gd name="connsiteX282" fmla="*/ 3470143 w 6446531"/>
              <a:gd name="connsiteY282" fmla="*/ 3331623 h 6446520"/>
              <a:gd name="connsiteX283" fmla="*/ 3549016 w 6446531"/>
              <a:gd name="connsiteY283" fmla="*/ 3252750 h 6446520"/>
              <a:gd name="connsiteX284" fmla="*/ 3673831 w 6446531"/>
              <a:gd name="connsiteY284" fmla="*/ 3149189 h 6446520"/>
              <a:gd name="connsiteX285" fmla="*/ 3752704 w 6446531"/>
              <a:gd name="connsiteY285" fmla="*/ 3070316 h 6446520"/>
              <a:gd name="connsiteX286" fmla="*/ 3831577 w 6446531"/>
              <a:gd name="connsiteY286" fmla="*/ 3149880 h 644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6446531" h="6446520">
                <a:moveTo>
                  <a:pt x="5748388" y="3302128"/>
                </a:moveTo>
                <a:cubicBezTo>
                  <a:pt x="5784050" y="3459176"/>
                  <a:pt x="5924639" y="3577139"/>
                  <a:pt x="6092660" y="3577139"/>
                </a:cubicBezTo>
                <a:cubicBezTo>
                  <a:pt x="6287427" y="3577139"/>
                  <a:pt x="6446532" y="3418725"/>
                  <a:pt x="6446532" y="3223255"/>
                </a:cubicBezTo>
                <a:cubicBezTo>
                  <a:pt x="6446532" y="3028499"/>
                  <a:pt x="6288112" y="2869371"/>
                  <a:pt x="6092660" y="2869371"/>
                </a:cubicBezTo>
                <a:cubicBezTo>
                  <a:pt x="5924639" y="2869371"/>
                  <a:pt x="5784050" y="2987334"/>
                  <a:pt x="5748388" y="3144382"/>
                </a:cubicBezTo>
                <a:lnTo>
                  <a:pt x="5047500" y="3144382"/>
                </a:lnTo>
                <a:lnTo>
                  <a:pt x="5047500" y="2362570"/>
                </a:lnTo>
                <a:lnTo>
                  <a:pt x="5775134" y="2362570"/>
                </a:lnTo>
                <a:cubicBezTo>
                  <a:pt x="5818340" y="2362570"/>
                  <a:pt x="5854001" y="2327589"/>
                  <a:pt x="5854001" y="2283697"/>
                </a:cubicBezTo>
                <a:lnTo>
                  <a:pt x="5854001" y="1802277"/>
                </a:lnTo>
                <a:cubicBezTo>
                  <a:pt x="6011049" y="1766627"/>
                  <a:pt x="6129007" y="1626027"/>
                  <a:pt x="6129007" y="1458017"/>
                </a:cubicBezTo>
                <a:cubicBezTo>
                  <a:pt x="6129007" y="1263261"/>
                  <a:pt x="5970587" y="1104133"/>
                  <a:pt x="5775134" y="1104133"/>
                </a:cubicBezTo>
                <a:cubicBezTo>
                  <a:pt x="5580367" y="1104133"/>
                  <a:pt x="5421250" y="1262547"/>
                  <a:pt x="5421250" y="1458017"/>
                </a:cubicBezTo>
                <a:cubicBezTo>
                  <a:pt x="5421250" y="1626027"/>
                  <a:pt x="5539219" y="1766627"/>
                  <a:pt x="5696267" y="1802277"/>
                </a:cubicBezTo>
                <a:lnTo>
                  <a:pt x="5696267" y="2205522"/>
                </a:lnTo>
                <a:lnTo>
                  <a:pt x="5047495" y="2205545"/>
                </a:lnTo>
                <a:lnTo>
                  <a:pt x="5047495" y="1833155"/>
                </a:lnTo>
                <a:cubicBezTo>
                  <a:pt x="5047495" y="1593817"/>
                  <a:pt x="4852739" y="1399038"/>
                  <a:pt x="4613377" y="1399038"/>
                </a:cubicBezTo>
                <a:lnTo>
                  <a:pt x="4240988" y="1399038"/>
                </a:lnTo>
                <a:lnTo>
                  <a:pt x="4240988" y="750272"/>
                </a:lnTo>
                <a:lnTo>
                  <a:pt x="4644233" y="750272"/>
                </a:lnTo>
                <a:cubicBezTo>
                  <a:pt x="4679883" y="907320"/>
                  <a:pt x="4820483" y="1025283"/>
                  <a:pt x="4988493" y="1025283"/>
                </a:cubicBezTo>
                <a:cubicBezTo>
                  <a:pt x="5183249" y="1025283"/>
                  <a:pt x="5342377" y="866869"/>
                  <a:pt x="5342377" y="671399"/>
                </a:cubicBezTo>
                <a:cubicBezTo>
                  <a:pt x="5342377" y="476643"/>
                  <a:pt x="5183963" y="317514"/>
                  <a:pt x="4988493" y="317514"/>
                </a:cubicBezTo>
                <a:cubicBezTo>
                  <a:pt x="4820483" y="317514"/>
                  <a:pt x="4679883" y="435478"/>
                  <a:pt x="4644233" y="592526"/>
                </a:cubicBezTo>
                <a:lnTo>
                  <a:pt x="4162812" y="592526"/>
                </a:lnTo>
                <a:cubicBezTo>
                  <a:pt x="4119613" y="592526"/>
                  <a:pt x="4083940" y="627508"/>
                  <a:pt x="4083940" y="671399"/>
                </a:cubicBezTo>
                <a:lnTo>
                  <a:pt x="4083963" y="1399033"/>
                </a:lnTo>
                <a:lnTo>
                  <a:pt x="3302151" y="1399033"/>
                </a:lnTo>
                <a:lnTo>
                  <a:pt x="3302151" y="698145"/>
                </a:lnTo>
                <a:cubicBezTo>
                  <a:pt x="3459199" y="662495"/>
                  <a:pt x="3577162" y="521894"/>
                  <a:pt x="3577162" y="353884"/>
                </a:cubicBezTo>
                <a:cubicBezTo>
                  <a:pt x="3577162" y="159106"/>
                  <a:pt x="3418034" y="0"/>
                  <a:pt x="3223278" y="0"/>
                </a:cubicBezTo>
                <a:cubicBezTo>
                  <a:pt x="3028522" y="0"/>
                  <a:pt x="2869394" y="158414"/>
                  <a:pt x="2869394" y="353884"/>
                </a:cubicBezTo>
                <a:cubicBezTo>
                  <a:pt x="2869394" y="521894"/>
                  <a:pt x="2987357" y="662495"/>
                  <a:pt x="3144405" y="698145"/>
                </a:cubicBezTo>
                <a:lnTo>
                  <a:pt x="3144405" y="1399033"/>
                </a:lnTo>
                <a:lnTo>
                  <a:pt x="2362593" y="1399033"/>
                </a:lnTo>
                <a:lnTo>
                  <a:pt x="2362593" y="671399"/>
                </a:lnTo>
                <a:cubicBezTo>
                  <a:pt x="2362593" y="628199"/>
                  <a:pt x="2327612" y="592526"/>
                  <a:pt x="2283720" y="592526"/>
                </a:cubicBezTo>
                <a:lnTo>
                  <a:pt x="1802300" y="592526"/>
                </a:lnTo>
                <a:cubicBezTo>
                  <a:pt x="1766650" y="435478"/>
                  <a:pt x="1626050" y="317514"/>
                  <a:pt x="1458040" y="317514"/>
                </a:cubicBezTo>
                <a:cubicBezTo>
                  <a:pt x="1263284" y="317514"/>
                  <a:pt x="1104156" y="475929"/>
                  <a:pt x="1104156" y="671399"/>
                </a:cubicBezTo>
                <a:cubicBezTo>
                  <a:pt x="1104156" y="866155"/>
                  <a:pt x="1262570" y="1025283"/>
                  <a:pt x="1458040" y="1025283"/>
                </a:cubicBezTo>
                <a:cubicBezTo>
                  <a:pt x="1626050" y="1025283"/>
                  <a:pt x="1766650" y="907320"/>
                  <a:pt x="1802300" y="750272"/>
                </a:cubicBezTo>
                <a:lnTo>
                  <a:pt x="2205545" y="750272"/>
                </a:lnTo>
                <a:lnTo>
                  <a:pt x="2205545" y="1399038"/>
                </a:lnTo>
                <a:lnTo>
                  <a:pt x="1833155" y="1399038"/>
                </a:lnTo>
                <a:cubicBezTo>
                  <a:pt x="1593817" y="1399038"/>
                  <a:pt x="1399038" y="1593794"/>
                  <a:pt x="1399038" y="1833155"/>
                </a:cubicBezTo>
                <a:lnTo>
                  <a:pt x="1399038" y="2205545"/>
                </a:lnTo>
                <a:lnTo>
                  <a:pt x="750272" y="2205545"/>
                </a:lnTo>
                <a:lnTo>
                  <a:pt x="750272" y="1802300"/>
                </a:lnTo>
                <a:cubicBezTo>
                  <a:pt x="907320" y="1766650"/>
                  <a:pt x="1025283" y="1626050"/>
                  <a:pt x="1025283" y="1458040"/>
                </a:cubicBezTo>
                <a:cubicBezTo>
                  <a:pt x="1025283" y="1263284"/>
                  <a:pt x="866869" y="1104156"/>
                  <a:pt x="671399" y="1104156"/>
                </a:cubicBezTo>
                <a:cubicBezTo>
                  <a:pt x="476643" y="1104156"/>
                  <a:pt x="317514" y="1262570"/>
                  <a:pt x="317514" y="1458040"/>
                </a:cubicBezTo>
                <a:cubicBezTo>
                  <a:pt x="317514" y="1626050"/>
                  <a:pt x="435478" y="1766650"/>
                  <a:pt x="592526" y="1802300"/>
                </a:cubicBezTo>
                <a:lnTo>
                  <a:pt x="592526" y="2283720"/>
                </a:lnTo>
                <a:cubicBezTo>
                  <a:pt x="592526" y="2326920"/>
                  <a:pt x="627508" y="2362593"/>
                  <a:pt x="671399" y="2362593"/>
                </a:cubicBezTo>
                <a:lnTo>
                  <a:pt x="1399033" y="2362570"/>
                </a:lnTo>
                <a:lnTo>
                  <a:pt x="1399033" y="3145068"/>
                </a:lnTo>
                <a:lnTo>
                  <a:pt x="698145" y="3145068"/>
                </a:lnTo>
                <a:cubicBezTo>
                  <a:pt x="662495" y="2988020"/>
                  <a:pt x="521894" y="2870057"/>
                  <a:pt x="353884" y="2870057"/>
                </a:cubicBezTo>
                <a:cubicBezTo>
                  <a:pt x="159106" y="2869365"/>
                  <a:pt x="0" y="3028493"/>
                  <a:pt x="0" y="3223249"/>
                </a:cubicBezTo>
                <a:cubicBezTo>
                  <a:pt x="0" y="3418005"/>
                  <a:pt x="158414" y="3577133"/>
                  <a:pt x="353884" y="3577133"/>
                </a:cubicBezTo>
                <a:cubicBezTo>
                  <a:pt x="521894" y="3577133"/>
                  <a:pt x="662495" y="3459170"/>
                  <a:pt x="698145" y="3302122"/>
                </a:cubicBezTo>
                <a:lnTo>
                  <a:pt x="1399033" y="3302122"/>
                </a:lnTo>
                <a:lnTo>
                  <a:pt x="1399033" y="4084620"/>
                </a:lnTo>
                <a:lnTo>
                  <a:pt x="671399" y="4084597"/>
                </a:lnTo>
                <a:cubicBezTo>
                  <a:pt x="628199" y="4084597"/>
                  <a:pt x="592526" y="4119578"/>
                  <a:pt x="592526" y="4163470"/>
                </a:cubicBezTo>
                <a:lnTo>
                  <a:pt x="592526" y="4644890"/>
                </a:lnTo>
                <a:cubicBezTo>
                  <a:pt x="435478" y="4680540"/>
                  <a:pt x="317514" y="4821140"/>
                  <a:pt x="317514" y="4989150"/>
                </a:cubicBezTo>
                <a:cubicBezTo>
                  <a:pt x="317514" y="5183906"/>
                  <a:pt x="475929" y="5343034"/>
                  <a:pt x="671399" y="5343034"/>
                </a:cubicBezTo>
                <a:cubicBezTo>
                  <a:pt x="866155" y="5343034"/>
                  <a:pt x="1025283" y="5184620"/>
                  <a:pt x="1025283" y="4989150"/>
                </a:cubicBezTo>
                <a:cubicBezTo>
                  <a:pt x="1025283" y="4821140"/>
                  <a:pt x="907320" y="4680540"/>
                  <a:pt x="750272" y="4644890"/>
                </a:cubicBezTo>
                <a:lnTo>
                  <a:pt x="750272" y="4241645"/>
                </a:lnTo>
                <a:lnTo>
                  <a:pt x="1399038" y="4241645"/>
                </a:lnTo>
                <a:lnTo>
                  <a:pt x="1399038" y="4614035"/>
                </a:lnTo>
                <a:cubicBezTo>
                  <a:pt x="1399038" y="4853373"/>
                  <a:pt x="1593794" y="5048152"/>
                  <a:pt x="1833155" y="5048152"/>
                </a:cubicBezTo>
                <a:lnTo>
                  <a:pt x="2205545" y="5048152"/>
                </a:lnTo>
                <a:lnTo>
                  <a:pt x="2205545" y="5696941"/>
                </a:lnTo>
                <a:lnTo>
                  <a:pt x="1802300" y="5696941"/>
                </a:lnTo>
                <a:cubicBezTo>
                  <a:pt x="1766650" y="5539893"/>
                  <a:pt x="1626050" y="5421907"/>
                  <a:pt x="1458040" y="5421907"/>
                </a:cubicBezTo>
                <a:cubicBezTo>
                  <a:pt x="1263284" y="5421907"/>
                  <a:pt x="1104156" y="5580298"/>
                  <a:pt x="1104156" y="5775809"/>
                </a:cubicBezTo>
                <a:cubicBezTo>
                  <a:pt x="1104156" y="5970575"/>
                  <a:pt x="1262570" y="6129682"/>
                  <a:pt x="1458040" y="6129682"/>
                </a:cubicBezTo>
                <a:cubicBezTo>
                  <a:pt x="1626050" y="6129682"/>
                  <a:pt x="1766650" y="6011724"/>
                  <a:pt x="1802300" y="5854675"/>
                </a:cubicBezTo>
                <a:lnTo>
                  <a:pt x="2283720" y="5854675"/>
                </a:lnTo>
                <a:cubicBezTo>
                  <a:pt x="2326914" y="5854675"/>
                  <a:pt x="2362593" y="5819699"/>
                  <a:pt x="2362593" y="5775809"/>
                </a:cubicBezTo>
                <a:lnTo>
                  <a:pt x="2362570" y="5047472"/>
                </a:lnTo>
                <a:lnTo>
                  <a:pt x="3145068" y="5047472"/>
                </a:lnTo>
                <a:lnTo>
                  <a:pt x="3145068" y="5748376"/>
                </a:lnTo>
                <a:cubicBezTo>
                  <a:pt x="2988020" y="5784038"/>
                  <a:pt x="2870057" y="5924627"/>
                  <a:pt x="2870057" y="6092648"/>
                </a:cubicBezTo>
                <a:cubicBezTo>
                  <a:pt x="2870057" y="6287358"/>
                  <a:pt x="3028471" y="6446521"/>
                  <a:pt x="3223941" y="6446521"/>
                </a:cubicBezTo>
                <a:cubicBezTo>
                  <a:pt x="3418697" y="6446521"/>
                  <a:pt x="3577825" y="6288101"/>
                  <a:pt x="3577825" y="6092648"/>
                </a:cubicBezTo>
                <a:cubicBezTo>
                  <a:pt x="3577825" y="5924627"/>
                  <a:pt x="3459862" y="5784038"/>
                  <a:pt x="3302813" y="5748376"/>
                </a:cubicBezTo>
                <a:lnTo>
                  <a:pt x="3302813" y="5047472"/>
                </a:lnTo>
                <a:lnTo>
                  <a:pt x="4085311" y="5047472"/>
                </a:lnTo>
                <a:lnTo>
                  <a:pt x="4085311" y="5775123"/>
                </a:lnTo>
                <a:cubicBezTo>
                  <a:pt x="4085311" y="5818328"/>
                  <a:pt x="4120293" y="5853989"/>
                  <a:pt x="4164184" y="5853989"/>
                </a:cubicBezTo>
                <a:lnTo>
                  <a:pt x="4645604" y="5853989"/>
                </a:lnTo>
                <a:cubicBezTo>
                  <a:pt x="4681255" y="6011038"/>
                  <a:pt x="4821855" y="6128995"/>
                  <a:pt x="4989865" y="6128995"/>
                </a:cubicBezTo>
                <a:cubicBezTo>
                  <a:pt x="5184620" y="6128995"/>
                  <a:pt x="5343749" y="5970575"/>
                  <a:pt x="5343749" y="5775123"/>
                </a:cubicBezTo>
                <a:cubicBezTo>
                  <a:pt x="5343749" y="5580355"/>
                  <a:pt x="5185335" y="5421221"/>
                  <a:pt x="4989865" y="5421221"/>
                </a:cubicBezTo>
                <a:cubicBezTo>
                  <a:pt x="4821855" y="5421221"/>
                  <a:pt x="4681255" y="5539207"/>
                  <a:pt x="4645604" y="5696255"/>
                </a:cubicBezTo>
                <a:lnTo>
                  <a:pt x="4242360" y="5696255"/>
                </a:lnTo>
                <a:lnTo>
                  <a:pt x="4242337" y="5047466"/>
                </a:lnTo>
                <a:lnTo>
                  <a:pt x="4614726" y="5047466"/>
                </a:lnTo>
                <a:cubicBezTo>
                  <a:pt x="4854065" y="5047466"/>
                  <a:pt x="5048843" y="4852710"/>
                  <a:pt x="5048843" y="4613349"/>
                </a:cubicBezTo>
                <a:lnTo>
                  <a:pt x="5048843" y="4240960"/>
                </a:lnTo>
                <a:lnTo>
                  <a:pt x="5697639" y="4240960"/>
                </a:lnTo>
                <a:lnTo>
                  <a:pt x="5697639" y="4644204"/>
                </a:lnTo>
                <a:cubicBezTo>
                  <a:pt x="5540590" y="4679854"/>
                  <a:pt x="5422599" y="4820455"/>
                  <a:pt x="5422599" y="4988464"/>
                </a:cubicBezTo>
                <a:cubicBezTo>
                  <a:pt x="5422599" y="5183220"/>
                  <a:pt x="5580996" y="5342349"/>
                  <a:pt x="5776505" y="5342349"/>
                </a:cubicBezTo>
                <a:cubicBezTo>
                  <a:pt x="5971216" y="5342349"/>
                  <a:pt x="6130379" y="5183935"/>
                  <a:pt x="6130379" y="4988464"/>
                </a:cubicBezTo>
                <a:cubicBezTo>
                  <a:pt x="6130379" y="4820455"/>
                  <a:pt x="6012421" y="4679854"/>
                  <a:pt x="5855373" y="4644204"/>
                </a:cubicBezTo>
                <a:lnTo>
                  <a:pt x="5855316" y="4162784"/>
                </a:lnTo>
                <a:cubicBezTo>
                  <a:pt x="5855316" y="4119590"/>
                  <a:pt x="5820340" y="4083911"/>
                  <a:pt x="5776448" y="4083911"/>
                </a:cubicBezTo>
                <a:lnTo>
                  <a:pt x="5047454" y="4083934"/>
                </a:lnTo>
                <a:lnTo>
                  <a:pt x="5047454" y="3302122"/>
                </a:lnTo>
                <a:close/>
                <a:moveTo>
                  <a:pt x="6092660" y="3026425"/>
                </a:moveTo>
                <a:cubicBezTo>
                  <a:pt x="6201016" y="3026425"/>
                  <a:pt x="6289484" y="3114893"/>
                  <a:pt x="6289484" y="3223255"/>
                </a:cubicBezTo>
                <a:cubicBezTo>
                  <a:pt x="6289484" y="3331617"/>
                  <a:pt x="6201016" y="3420085"/>
                  <a:pt x="6092660" y="3420085"/>
                </a:cubicBezTo>
                <a:cubicBezTo>
                  <a:pt x="5984303" y="3420085"/>
                  <a:pt x="5895835" y="3331617"/>
                  <a:pt x="5895835" y="3223255"/>
                </a:cubicBezTo>
                <a:cubicBezTo>
                  <a:pt x="5895835" y="3114893"/>
                  <a:pt x="5984303" y="3026425"/>
                  <a:pt x="6092660" y="3026425"/>
                </a:cubicBezTo>
                <a:close/>
                <a:moveTo>
                  <a:pt x="5578309" y="1457314"/>
                </a:moveTo>
                <a:cubicBezTo>
                  <a:pt x="5578309" y="1348952"/>
                  <a:pt x="5666778" y="1260484"/>
                  <a:pt x="5775134" y="1260484"/>
                </a:cubicBezTo>
                <a:cubicBezTo>
                  <a:pt x="5883490" y="1260484"/>
                  <a:pt x="5971959" y="1348952"/>
                  <a:pt x="5971959" y="1457314"/>
                </a:cubicBezTo>
                <a:cubicBezTo>
                  <a:pt x="5971959" y="1565676"/>
                  <a:pt x="5883490" y="1654144"/>
                  <a:pt x="5775134" y="1654144"/>
                </a:cubicBezTo>
                <a:cubicBezTo>
                  <a:pt x="5666778" y="1654144"/>
                  <a:pt x="5578309" y="1565676"/>
                  <a:pt x="5578309" y="1457314"/>
                </a:cubicBezTo>
                <a:close/>
                <a:moveTo>
                  <a:pt x="4989196" y="475249"/>
                </a:moveTo>
                <a:cubicBezTo>
                  <a:pt x="5097558" y="475249"/>
                  <a:pt x="5186026" y="563717"/>
                  <a:pt x="5186026" y="672079"/>
                </a:cubicBezTo>
                <a:cubicBezTo>
                  <a:pt x="5186026" y="780441"/>
                  <a:pt x="5097558" y="868909"/>
                  <a:pt x="4989196" y="868909"/>
                </a:cubicBezTo>
                <a:cubicBezTo>
                  <a:pt x="4880834" y="868909"/>
                  <a:pt x="4792366" y="780441"/>
                  <a:pt x="4792366" y="672079"/>
                </a:cubicBezTo>
                <a:cubicBezTo>
                  <a:pt x="4792366" y="563717"/>
                  <a:pt x="4880834" y="475249"/>
                  <a:pt x="4989196" y="475249"/>
                </a:cubicBezTo>
                <a:close/>
                <a:moveTo>
                  <a:pt x="3026436" y="353873"/>
                </a:moveTo>
                <a:cubicBezTo>
                  <a:pt x="3026436" y="245511"/>
                  <a:pt x="3114904" y="157043"/>
                  <a:pt x="3223266" y="157043"/>
                </a:cubicBezTo>
                <a:cubicBezTo>
                  <a:pt x="3331628" y="157043"/>
                  <a:pt x="3420097" y="245511"/>
                  <a:pt x="3420097" y="353873"/>
                </a:cubicBezTo>
                <a:cubicBezTo>
                  <a:pt x="3420097" y="462235"/>
                  <a:pt x="3331628" y="550704"/>
                  <a:pt x="3223266" y="550704"/>
                </a:cubicBezTo>
                <a:cubicBezTo>
                  <a:pt x="3114904" y="550681"/>
                  <a:pt x="3026436" y="462213"/>
                  <a:pt x="3026436" y="353873"/>
                </a:cubicBezTo>
                <a:close/>
                <a:moveTo>
                  <a:pt x="1457326" y="868223"/>
                </a:moveTo>
                <a:cubicBezTo>
                  <a:pt x="1348964" y="868223"/>
                  <a:pt x="1260495" y="779755"/>
                  <a:pt x="1260495" y="671393"/>
                </a:cubicBezTo>
                <a:cubicBezTo>
                  <a:pt x="1260495" y="563031"/>
                  <a:pt x="1348964" y="474563"/>
                  <a:pt x="1457326" y="474563"/>
                </a:cubicBezTo>
                <a:cubicBezTo>
                  <a:pt x="1565688" y="474563"/>
                  <a:pt x="1654156" y="563031"/>
                  <a:pt x="1654156" y="671393"/>
                </a:cubicBezTo>
                <a:cubicBezTo>
                  <a:pt x="1654156" y="779755"/>
                  <a:pt x="1565688" y="868223"/>
                  <a:pt x="1457326" y="868223"/>
                </a:cubicBezTo>
                <a:close/>
                <a:moveTo>
                  <a:pt x="475260" y="1457326"/>
                </a:moveTo>
                <a:cubicBezTo>
                  <a:pt x="475260" y="1348964"/>
                  <a:pt x="563728" y="1260495"/>
                  <a:pt x="672090" y="1260495"/>
                </a:cubicBezTo>
                <a:cubicBezTo>
                  <a:pt x="780452" y="1260495"/>
                  <a:pt x="868921" y="1348964"/>
                  <a:pt x="868921" y="1457326"/>
                </a:cubicBezTo>
                <a:cubicBezTo>
                  <a:pt x="868921" y="1565688"/>
                  <a:pt x="780452" y="1654156"/>
                  <a:pt x="672090" y="1654156"/>
                </a:cubicBezTo>
                <a:cubicBezTo>
                  <a:pt x="563037" y="1654156"/>
                  <a:pt x="475260" y="1565688"/>
                  <a:pt x="475260" y="1457326"/>
                </a:cubicBezTo>
                <a:close/>
                <a:moveTo>
                  <a:pt x="353885" y="3420085"/>
                </a:moveTo>
                <a:cubicBezTo>
                  <a:pt x="245523" y="3420085"/>
                  <a:pt x="157054" y="3331617"/>
                  <a:pt x="157054" y="3223255"/>
                </a:cubicBezTo>
                <a:cubicBezTo>
                  <a:pt x="157054" y="3114893"/>
                  <a:pt x="245523" y="3026425"/>
                  <a:pt x="353885" y="3026425"/>
                </a:cubicBezTo>
                <a:cubicBezTo>
                  <a:pt x="462247" y="3026425"/>
                  <a:pt x="550715" y="3114893"/>
                  <a:pt x="550715" y="3223255"/>
                </a:cubicBezTo>
                <a:cubicBezTo>
                  <a:pt x="550692" y="3331617"/>
                  <a:pt x="462224" y="3420085"/>
                  <a:pt x="353885" y="3420085"/>
                </a:cubicBezTo>
                <a:close/>
                <a:moveTo>
                  <a:pt x="868235" y="4989196"/>
                </a:moveTo>
                <a:cubicBezTo>
                  <a:pt x="868235" y="5097558"/>
                  <a:pt x="779767" y="5186026"/>
                  <a:pt x="671404" y="5186026"/>
                </a:cubicBezTo>
                <a:cubicBezTo>
                  <a:pt x="563042" y="5186026"/>
                  <a:pt x="474574" y="5097558"/>
                  <a:pt x="474574" y="4989196"/>
                </a:cubicBezTo>
                <a:cubicBezTo>
                  <a:pt x="474574" y="4880834"/>
                  <a:pt x="563042" y="4792366"/>
                  <a:pt x="671404" y="4792366"/>
                </a:cubicBezTo>
                <a:cubicBezTo>
                  <a:pt x="779767" y="4792366"/>
                  <a:pt x="868235" y="4880834"/>
                  <a:pt x="868235" y="4989196"/>
                </a:cubicBezTo>
                <a:close/>
                <a:moveTo>
                  <a:pt x="1457337" y="5971261"/>
                </a:moveTo>
                <a:cubicBezTo>
                  <a:pt x="1348975" y="5971261"/>
                  <a:pt x="1260507" y="5882793"/>
                  <a:pt x="1260507" y="5774437"/>
                </a:cubicBezTo>
                <a:cubicBezTo>
                  <a:pt x="1260507" y="5666080"/>
                  <a:pt x="1348975" y="5577612"/>
                  <a:pt x="1457337" y="5577612"/>
                </a:cubicBezTo>
                <a:cubicBezTo>
                  <a:pt x="1565699" y="5577612"/>
                  <a:pt x="1654167" y="5666080"/>
                  <a:pt x="1654167" y="5774437"/>
                </a:cubicBezTo>
                <a:cubicBezTo>
                  <a:pt x="1654167" y="5882793"/>
                  <a:pt x="1565699" y="5971261"/>
                  <a:pt x="1457337" y="5971261"/>
                </a:cubicBezTo>
                <a:close/>
                <a:moveTo>
                  <a:pt x="3420097" y="6092648"/>
                </a:moveTo>
                <a:cubicBezTo>
                  <a:pt x="3420097" y="6201005"/>
                  <a:pt x="3331628" y="6289473"/>
                  <a:pt x="3223266" y="6289473"/>
                </a:cubicBezTo>
                <a:cubicBezTo>
                  <a:pt x="3114904" y="6289473"/>
                  <a:pt x="3026436" y="6201005"/>
                  <a:pt x="3026436" y="6092648"/>
                </a:cubicBezTo>
                <a:cubicBezTo>
                  <a:pt x="3026436" y="5984292"/>
                  <a:pt x="3114904" y="5895824"/>
                  <a:pt x="3223266" y="5895824"/>
                </a:cubicBezTo>
                <a:cubicBezTo>
                  <a:pt x="3331628" y="5895824"/>
                  <a:pt x="3420097" y="5984292"/>
                  <a:pt x="3420097" y="6092648"/>
                </a:cubicBezTo>
                <a:close/>
                <a:moveTo>
                  <a:pt x="4989207" y="5578298"/>
                </a:moveTo>
                <a:cubicBezTo>
                  <a:pt x="5097569" y="5578298"/>
                  <a:pt x="5186038" y="5666767"/>
                  <a:pt x="5186038" y="5775123"/>
                </a:cubicBezTo>
                <a:cubicBezTo>
                  <a:pt x="5186038" y="5883479"/>
                  <a:pt x="5097569" y="5971947"/>
                  <a:pt x="4989207" y="5971947"/>
                </a:cubicBezTo>
                <a:cubicBezTo>
                  <a:pt x="4880845" y="5971947"/>
                  <a:pt x="4792377" y="5883479"/>
                  <a:pt x="4792377" y="5775123"/>
                </a:cubicBezTo>
                <a:cubicBezTo>
                  <a:pt x="4792377" y="5666767"/>
                  <a:pt x="4880845" y="5578298"/>
                  <a:pt x="4989207" y="5578298"/>
                </a:cubicBezTo>
                <a:close/>
                <a:moveTo>
                  <a:pt x="4890446" y="4613366"/>
                </a:moveTo>
                <a:cubicBezTo>
                  <a:pt x="4890446" y="4766311"/>
                  <a:pt x="4766322" y="4890429"/>
                  <a:pt x="4613383" y="4890429"/>
                </a:cubicBezTo>
                <a:lnTo>
                  <a:pt x="1833150" y="4890429"/>
                </a:lnTo>
                <a:cubicBezTo>
                  <a:pt x="1680205" y="4890429"/>
                  <a:pt x="1556087" y="4766305"/>
                  <a:pt x="1556087" y="4613366"/>
                </a:cubicBezTo>
                <a:lnTo>
                  <a:pt x="1556087" y="1833133"/>
                </a:lnTo>
                <a:cubicBezTo>
                  <a:pt x="1556087" y="1680188"/>
                  <a:pt x="1680211" y="1556069"/>
                  <a:pt x="1833150" y="1556069"/>
                </a:cubicBezTo>
                <a:lnTo>
                  <a:pt x="4614069" y="1556069"/>
                </a:lnTo>
                <a:cubicBezTo>
                  <a:pt x="4767014" y="1556069"/>
                  <a:pt x="4891132" y="1680194"/>
                  <a:pt x="4891132" y="1833133"/>
                </a:cubicBezTo>
                <a:lnTo>
                  <a:pt x="4891109" y="4613366"/>
                </a:lnTo>
                <a:close/>
                <a:moveTo>
                  <a:pt x="5971273" y="4989196"/>
                </a:moveTo>
                <a:cubicBezTo>
                  <a:pt x="5971273" y="5097558"/>
                  <a:pt x="5882804" y="5186026"/>
                  <a:pt x="5774448" y="5186026"/>
                </a:cubicBezTo>
                <a:cubicBezTo>
                  <a:pt x="5666092" y="5186026"/>
                  <a:pt x="5577624" y="5097558"/>
                  <a:pt x="5577624" y="4989196"/>
                </a:cubicBezTo>
                <a:cubicBezTo>
                  <a:pt x="5577624" y="4880834"/>
                  <a:pt x="5666092" y="4792366"/>
                  <a:pt x="5774448" y="4792366"/>
                </a:cubicBezTo>
                <a:cubicBezTo>
                  <a:pt x="5883490" y="4792366"/>
                  <a:pt x="5971273" y="4880834"/>
                  <a:pt x="5971273" y="4989196"/>
                </a:cubicBezTo>
                <a:close/>
                <a:moveTo>
                  <a:pt x="4464565" y="2824125"/>
                </a:moveTo>
                <a:cubicBezTo>
                  <a:pt x="4435075" y="2682165"/>
                  <a:pt x="4347293" y="2571751"/>
                  <a:pt x="4225895" y="2522367"/>
                </a:cubicBezTo>
                <a:cubicBezTo>
                  <a:pt x="4219734" y="2421549"/>
                  <a:pt x="4177208" y="2332412"/>
                  <a:pt x="4104519" y="2269993"/>
                </a:cubicBezTo>
                <a:cubicBezTo>
                  <a:pt x="3999598" y="2179467"/>
                  <a:pt x="3859689" y="2163014"/>
                  <a:pt x="3749966" y="2194561"/>
                </a:cubicBezTo>
                <a:cubicBezTo>
                  <a:pt x="3695788" y="2080706"/>
                  <a:pt x="3586752" y="2005274"/>
                  <a:pt x="3464662" y="2005274"/>
                </a:cubicBezTo>
                <a:cubicBezTo>
                  <a:pt x="3367284" y="2005274"/>
                  <a:pt x="3280868" y="2053960"/>
                  <a:pt x="3221889" y="2128730"/>
                </a:cubicBezTo>
                <a:cubicBezTo>
                  <a:pt x="3162910" y="2053989"/>
                  <a:pt x="3076494" y="2005274"/>
                  <a:pt x="2979116" y="2005274"/>
                </a:cubicBezTo>
                <a:cubicBezTo>
                  <a:pt x="2857049" y="2005274"/>
                  <a:pt x="2747996" y="2080706"/>
                  <a:pt x="2693812" y="2194561"/>
                </a:cubicBezTo>
                <a:cubicBezTo>
                  <a:pt x="2584089" y="2163014"/>
                  <a:pt x="2444180" y="2179467"/>
                  <a:pt x="2339259" y="2269993"/>
                </a:cubicBezTo>
                <a:cubicBezTo>
                  <a:pt x="2266570" y="2333081"/>
                  <a:pt x="2224044" y="2421555"/>
                  <a:pt x="2217884" y="2522367"/>
                </a:cubicBezTo>
                <a:cubicBezTo>
                  <a:pt x="2097177" y="2572442"/>
                  <a:pt x="2009400" y="2682833"/>
                  <a:pt x="1979214" y="2824125"/>
                </a:cubicBezTo>
                <a:cubicBezTo>
                  <a:pt x="1949033" y="2967446"/>
                  <a:pt x="1986066" y="3110790"/>
                  <a:pt x="2074540" y="3213660"/>
                </a:cubicBezTo>
                <a:cubicBezTo>
                  <a:pt x="2025157" y="3317221"/>
                  <a:pt x="2018996" y="3439985"/>
                  <a:pt x="2058086" y="3552450"/>
                </a:cubicBezTo>
                <a:cubicBezTo>
                  <a:pt x="2094434" y="3656012"/>
                  <a:pt x="2163700" y="3736245"/>
                  <a:pt x="2253534" y="3780828"/>
                </a:cubicBezTo>
                <a:cubicBezTo>
                  <a:pt x="2251482" y="3817861"/>
                  <a:pt x="2254225" y="3854900"/>
                  <a:pt x="2263135" y="3892607"/>
                </a:cubicBezTo>
                <a:cubicBezTo>
                  <a:pt x="2291933" y="4016731"/>
                  <a:pt x="2391385" y="4149782"/>
                  <a:pt x="2584781" y="4175163"/>
                </a:cubicBezTo>
                <a:cubicBezTo>
                  <a:pt x="2636907" y="4332908"/>
                  <a:pt x="2774736" y="4441939"/>
                  <a:pt x="2931790" y="4441939"/>
                </a:cubicBezTo>
                <a:cubicBezTo>
                  <a:pt x="3049753" y="4441939"/>
                  <a:pt x="3154675" y="4380903"/>
                  <a:pt x="3221895" y="4286942"/>
                </a:cubicBezTo>
                <a:cubicBezTo>
                  <a:pt x="3289783" y="4381577"/>
                  <a:pt x="3394036" y="4441939"/>
                  <a:pt x="3512000" y="4441939"/>
                </a:cubicBezTo>
                <a:cubicBezTo>
                  <a:pt x="3669048" y="4441939"/>
                  <a:pt x="3807574" y="4332908"/>
                  <a:pt x="3859009" y="4175163"/>
                </a:cubicBezTo>
                <a:cubicBezTo>
                  <a:pt x="4052404" y="4149782"/>
                  <a:pt x="4151834" y="4016749"/>
                  <a:pt x="4180655" y="3892607"/>
                </a:cubicBezTo>
                <a:cubicBezTo>
                  <a:pt x="4189559" y="3855574"/>
                  <a:pt x="4192308" y="3817867"/>
                  <a:pt x="4190256" y="3780828"/>
                </a:cubicBezTo>
                <a:cubicBezTo>
                  <a:pt x="4280090" y="3736245"/>
                  <a:pt x="4350053" y="3656012"/>
                  <a:pt x="4385698" y="3552450"/>
                </a:cubicBezTo>
                <a:cubicBezTo>
                  <a:pt x="4424788" y="3439979"/>
                  <a:pt x="4417936" y="3317913"/>
                  <a:pt x="4369250" y="3213660"/>
                </a:cubicBezTo>
                <a:cubicBezTo>
                  <a:pt x="4457718" y="3110790"/>
                  <a:pt x="4494757" y="2967446"/>
                  <a:pt x="4464576" y="2824125"/>
                </a:cubicBezTo>
                <a:close/>
                <a:moveTo>
                  <a:pt x="2931801" y="4284194"/>
                </a:moveTo>
                <a:cubicBezTo>
                  <a:pt x="2831675" y="4284194"/>
                  <a:pt x="2744567" y="4201212"/>
                  <a:pt x="2724701" y="4087363"/>
                </a:cubicBezTo>
                <a:cubicBezTo>
                  <a:pt x="2718540" y="4050330"/>
                  <a:pt x="2686302" y="4022892"/>
                  <a:pt x="2648577" y="4022224"/>
                </a:cubicBezTo>
                <a:cubicBezTo>
                  <a:pt x="2473687" y="4020172"/>
                  <a:pt x="2428436" y="3905649"/>
                  <a:pt x="2416783" y="3856934"/>
                </a:cubicBezTo>
                <a:cubicBezTo>
                  <a:pt x="2397586" y="3772569"/>
                  <a:pt x="2425018" y="3663539"/>
                  <a:pt x="2516212" y="3617596"/>
                </a:cubicBezTo>
                <a:cubicBezTo>
                  <a:pt x="2555303" y="3597702"/>
                  <a:pt x="2570391" y="3551067"/>
                  <a:pt x="2551194" y="3511983"/>
                </a:cubicBezTo>
                <a:cubicBezTo>
                  <a:pt x="2537489" y="3484545"/>
                  <a:pt x="2509360" y="3468783"/>
                  <a:pt x="2481254" y="3468783"/>
                </a:cubicBezTo>
                <a:cubicBezTo>
                  <a:pt x="2469601" y="3468783"/>
                  <a:pt x="2457256" y="3471532"/>
                  <a:pt x="2445604" y="3477024"/>
                </a:cubicBezTo>
                <a:cubicBezTo>
                  <a:pt x="2381824" y="3509257"/>
                  <a:pt x="2331081" y="3561389"/>
                  <a:pt x="2298151" y="3623785"/>
                </a:cubicBezTo>
                <a:cubicBezTo>
                  <a:pt x="2257700" y="3595656"/>
                  <a:pt x="2225462" y="3552462"/>
                  <a:pt x="2207625" y="3499661"/>
                </a:cubicBezTo>
                <a:cubicBezTo>
                  <a:pt x="2177444" y="3412576"/>
                  <a:pt x="2189114" y="3316558"/>
                  <a:pt x="2239166" y="3243177"/>
                </a:cubicBezTo>
                <a:cubicBezTo>
                  <a:pt x="2261803" y="3209579"/>
                  <a:pt x="2255620" y="3164305"/>
                  <a:pt x="2224770" y="3138256"/>
                </a:cubicBezTo>
                <a:cubicBezTo>
                  <a:pt x="2130810" y="3060074"/>
                  <a:pt x="2117100" y="2940751"/>
                  <a:pt x="2134936" y="2855026"/>
                </a:cubicBezTo>
                <a:cubicBezTo>
                  <a:pt x="2150024" y="2781645"/>
                  <a:pt x="2189114" y="2721975"/>
                  <a:pt x="2242607" y="2686319"/>
                </a:cubicBezTo>
                <a:cubicBezTo>
                  <a:pt x="2265912" y="2752848"/>
                  <a:pt x="2305026" y="2811826"/>
                  <a:pt x="2357130" y="2854329"/>
                </a:cubicBezTo>
                <a:cubicBezTo>
                  <a:pt x="2390728" y="2881766"/>
                  <a:pt x="2440111" y="2877635"/>
                  <a:pt x="2467543" y="2844036"/>
                </a:cubicBezTo>
                <a:cubicBezTo>
                  <a:pt x="2494981" y="2810438"/>
                  <a:pt x="2490849" y="2761054"/>
                  <a:pt x="2457251" y="2733622"/>
                </a:cubicBezTo>
                <a:cubicBezTo>
                  <a:pt x="2407867" y="2692480"/>
                  <a:pt x="2376326" y="2621843"/>
                  <a:pt x="2375635" y="2548468"/>
                </a:cubicBezTo>
                <a:cubicBezTo>
                  <a:pt x="2374943" y="2510069"/>
                  <a:pt x="2383870" y="2438745"/>
                  <a:pt x="2443523" y="2387310"/>
                </a:cubicBezTo>
                <a:cubicBezTo>
                  <a:pt x="2518956" y="2322171"/>
                  <a:pt x="2637610" y="2323531"/>
                  <a:pt x="2697258" y="2364673"/>
                </a:cubicBezTo>
                <a:cubicBezTo>
                  <a:pt x="2719203" y="2379767"/>
                  <a:pt x="2747333" y="2383179"/>
                  <a:pt x="2771999" y="2372909"/>
                </a:cubicBezTo>
                <a:cubicBezTo>
                  <a:pt x="2796687" y="2362622"/>
                  <a:pt x="2814524" y="2340676"/>
                  <a:pt x="2819325" y="2313936"/>
                </a:cubicBezTo>
                <a:cubicBezTo>
                  <a:pt x="2835109" y="2224764"/>
                  <a:pt x="2902998" y="2160322"/>
                  <a:pt x="2980482" y="2160322"/>
                </a:cubicBezTo>
                <a:cubicBezTo>
                  <a:pt x="3071007" y="2160322"/>
                  <a:pt x="3145080" y="2247402"/>
                  <a:pt x="3145080" y="2353718"/>
                </a:cubicBezTo>
                <a:lnTo>
                  <a:pt x="3145080" y="3763031"/>
                </a:lnTo>
                <a:cubicBezTo>
                  <a:pt x="3095702" y="3774689"/>
                  <a:pt x="3046319" y="3760288"/>
                  <a:pt x="3024373" y="3721889"/>
                </a:cubicBezTo>
                <a:cubicBezTo>
                  <a:pt x="3002427" y="3684164"/>
                  <a:pt x="2954433" y="3671145"/>
                  <a:pt x="2916702" y="3693091"/>
                </a:cubicBezTo>
                <a:cubicBezTo>
                  <a:pt x="2878978" y="3715036"/>
                  <a:pt x="2865959" y="3763031"/>
                  <a:pt x="2887905" y="3800761"/>
                </a:cubicBezTo>
                <a:cubicBezTo>
                  <a:pt x="2933847" y="3880994"/>
                  <a:pt x="3020956" y="3925577"/>
                  <a:pt x="3113533" y="3925577"/>
                </a:cubicBezTo>
                <a:cubicBezTo>
                  <a:pt x="3123826" y="3925577"/>
                  <a:pt x="3134787" y="3923525"/>
                  <a:pt x="3145080" y="3922142"/>
                </a:cubicBezTo>
                <a:lnTo>
                  <a:pt x="3145080" y="4036665"/>
                </a:lnTo>
                <a:cubicBezTo>
                  <a:pt x="3143022" y="4173780"/>
                  <a:pt x="3048370" y="4284194"/>
                  <a:pt x="2931796" y="4284194"/>
                </a:cubicBezTo>
                <a:close/>
                <a:moveTo>
                  <a:pt x="4220420" y="3139593"/>
                </a:moveTo>
                <a:cubicBezTo>
                  <a:pt x="4188873" y="3165648"/>
                  <a:pt x="4182689" y="3210916"/>
                  <a:pt x="4206018" y="3244515"/>
                </a:cubicBezTo>
                <a:cubicBezTo>
                  <a:pt x="4256093" y="3317895"/>
                  <a:pt x="4267751" y="3413222"/>
                  <a:pt x="4237565" y="3500998"/>
                </a:cubicBezTo>
                <a:cubicBezTo>
                  <a:pt x="4219059" y="3553793"/>
                  <a:pt x="4187490" y="3597016"/>
                  <a:pt x="4147039" y="3625122"/>
                </a:cubicBezTo>
                <a:cubicBezTo>
                  <a:pt x="4114109" y="3562703"/>
                  <a:pt x="4063366" y="3510600"/>
                  <a:pt x="3999586" y="3478361"/>
                </a:cubicBezTo>
                <a:cubicBezTo>
                  <a:pt x="3960496" y="3458467"/>
                  <a:pt x="3913861" y="3474252"/>
                  <a:pt x="3893973" y="3513343"/>
                </a:cubicBezTo>
                <a:cubicBezTo>
                  <a:pt x="3874085" y="3552433"/>
                  <a:pt x="3889864" y="3599068"/>
                  <a:pt x="3928955" y="3618956"/>
                </a:cubicBezTo>
                <a:cubicBezTo>
                  <a:pt x="4020172" y="3664899"/>
                  <a:pt x="4047609" y="3773952"/>
                  <a:pt x="4028384" y="3858294"/>
                </a:cubicBezTo>
                <a:cubicBezTo>
                  <a:pt x="4017400" y="3906986"/>
                  <a:pt x="3972149" y="4021509"/>
                  <a:pt x="3796590" y="4023584"/>
                </a:cubicBezTo>
                <a:cubicBezTo>
                  <a:pt x="3758865" y="4024275"/>
                  <a:pt x="3726649" y="4051713"/>
                  <a:pt x="3720466" y="4088723"/>
                </a:cubicBezTo>
                <a:cubicBezTo>
                  <a:pt x="3700578" y="4203246"/>
                  <a:pt x="3613487" y="4285554"/>
                  <a:pt x="3513365" y="4285554"/>
                </a:cubicBezTo>
                <a:cubicBezTo>
                  <a:pt x="3396791" y="4285554"/>
                  <a:pt x="3301465" y="4175140"/>
                  <a:pt x="3301465" y="4039363"/>
                </a:cubicBezTo>
                <a:lnTo>
                  <a:pt x="3301442" y="2756231"/>
                </a:lnTo>
                <a:cubicBezTo>
                  <a:pt x="3319947" y="2759671"/>
                  <a:pt x="3338481" y="2762391"/>
                  <a:pt x="3356986" y="2762391"/>
                </a:cubicBezTo>
                <a:cubicBezTo>
                  <a:pt x="3448872" y="2762391"/>
                  <a:pt x="3535980" y="2717809"/>
                  <a:pt x="3582614" y="2637576"/>
                </a:cubicBezTo>
                <a:cubicBezTo>
                  <a:pt x="3604560" y="2599851"/>
                  <a:pt x="3591524" y="2551851"/>
                  <a:pt x="3553816" y="2529906"/>
                </a:cubicBezTo>
                <a:cubicBezTo>
                  <a:pt x="3516086" y="2507960"/>
                  <a:pt x="3468091" y="2521001"/>
                  <a:pt x="3446146" y="2558703"/>
                </a:cubicBezTo>
                <a:cubicBezTo>
                  <a:pt x="3420091" y="2603978"/>
                  <a:pt x="3357678" y="2617682"/>
                  <a:pt x="3301442" y="2592993"/>
                </a:cubicBezTo>
                <a:lnTo>
                  <a:pt x="3301442" y="2355706"/>
                </a:lnTo>
                <a:cubicBezTo>
                  <a:pt x="3301442" y="2248727"/>
                  <a:pt x="3375514" y="2162311"/>
                  <a:pt x="3466040" y="2162311"/>
                </a:cubicBezTo>
                <a:cubicBezTo>
                  <a:pt x="3543529" y="2162311"/>
                  <a:pt x="3610743" y="2226782"/>
                  <a:pt x="3627197" y="2315924"/>
                </a:cubicBezTo>
                <a:cubicBezTo>
                  <a:pt x="3631998" y="2341979"/>
                  <a:pt x="3649834" y="2364616"/>
                  <a:pt x="3674523" y="2374903"/>
                </a:cubicBezTo>
                <a:cubicBezTo>
                  <a:pt x="3699212" y="2385196"/>
                  <a:pt x="3727318" y="2381756"/>
                  <a:pt x="3749264" y="2366668"/>
                </a:cubicBezTo>
                <a:cubicBezTo>
                  <a:pt x="3808934" y="2324834"/>
                  <a:pt x="3927566" y="2324137"/>
                  <a:pt x="4002998" y="2389305"/>
                </a:cubicBezTo>
                <a:cubicBezTo>
                  <a:pt x="4062668" y="2440740"/>
                  <a:pt x="4070887" y="2512761"/>
                  <a:pt x="4070887" y="2550462"/>
                </a:cubicBezTo>
                <a:cubicBezTo>
                  <a:pt x="4070195" y="2623151"/>
                  <a:pt x="4038648" y="2693783"/>
                  <a:pt x="3989271" y="2735617"/>
                </a:cubicBezTo>
                <a:cubicBezTo>
                  <a:pt x="3954335" y="2762380"/>
                  <a:pt x="3950203" y="2811764"/>
                  <a:pt x="3977641" y="2845362"/>
                </a:cubicBezTo>
                <a:cubicBezTo>
                  <a:pt x="4005078" y="2878961"/>
                  <a:pt x="4055131" y="2883087"/>
                  <a:pt x="4088055" y="2855655"/>
                </a:cubicBezTo>
                <a:cubicBezTo>
                  <a:pt x="4140181" y="2812455"/>
                  <a:pt x="4179272" y="2753476"/>
                  <a:pt x="4202578" y="2687645"/>
                </a:cubicBezTo>
                <a:cubicBezTo>
                  <a:pt x="4256064" y="2723296"/>
                  <a:pt x="4294463" y="2782971"/>
                  <a:pt x="4310248" y="2856352"/>
                </a:cubicBezTo>
                <a:cubicBezTo>
                  <a:pt x="4328776" y="2942077"/>
                  <a:pt x="4314380" y="3061400"/>
                  <a:pt x="4220414" y="3139581"/>
                </a:cubicBezTo>
                <a:close/>
                <a:moveTo>
                  <a:pt x="2894768" y="3073756"/>
                </a:moveTo>
                <a:cubicBezTo>
                  <a:pt x="2825497" y="3073756"/>
                  <a:pt x="2769952" y="3120391"/>
                  <a:pt x="2769952" y="3177318"/>
                </a:cubicBezTo>
                <a:cubicBezTo>
                  <a:pt x="2769952" y="3220518"/>
                  <a:pt x="2734971" y="3256191"/>
                  <a:pt x="2691080" y="3256191"/>
                </a:cubicBezTo>
                <a:cubicBezTo>
                  <a:pt x="2647189" y="3256191"/>
                  <a:pt x="2612207" y="3221209"/>
                  <a:pt x="2612207" y="3177318"/>
                </a:cubicBezTo>
                <a:cubicBezTo>
                  <a:pt x="2612207" y="3033306"/>
                  <a:pt x="2739075" y="2916702"/>
                  <a:pt x="2894763" y="2916702"/>
                </a:cubicBezTo>
                <a:cubicBezTo>
                  <a:pt x="2937962" y="2916702"/>
                  <a:pt x="2973635" y="2951684"/>
                  <a:pt x="2973635" y="2995575"/>
                </a:cubicBezTo>
                <a:cubicBezTo>
                  <a:pt x="2972944" y="3038100"/>
                  <a:pt x="2937962" y="3073756"/>
                  <a:pt x="2894763" y="3073756"/>
                </a:cubicBezTo>
                <a:close/>
                <a:moveTo>
                  <a:pt x="3831571" y="3149880"/>
                </a:moveTo>
                <a:cubicBezTo>
                  <a:pt x="3831571" y="3293892"/>
                  <a:pt x="3704704" y="3410496"/>
                  <a:pt x="3549016" y="3410496"/>
                </a:cubicBezTo>
                <a:cubicBezTo>
                  <a:pt x="3505816" y="3410496"/>
                  <a:pt x="3470143" y="3375514"/>
                  <a:pt x="3470143" y="3331623"/>
                </a:cubicBezTo>
                <a:cubicBezTo>
                  <a:pt x="3470143" y="3288423"/>
                  <a:pt x="3505125" y="3252750"/>
                  <a:pt x="3549016" y="3252750"/>
                </a:cubicBezTo>
                <a:cubicBezTo>
                  <a:pt x="3618287" y="3252750"/>
                  <a:pt x="3673831" y="3206116"/>
                  <a:pt x="3673831" y="3149189"/>
                </a:cubicBezTo>
                <a:cubicBezTo>
                  <a:pt x="3673831" y="3105989"/>
                  <a:pt x="3708813" y="3070316"/>
                  <a:pt x="3752704" y="3070316"/>
                </a:cubicBezTo>
                <a:cubicBezTo>
                  <a:pt x="3796595" y="3070316"/>
                  <a:pt x="3831577" y="3106680"/>
                  <a:pt x="3831577" y="3149880"/>
                </a:cubicBezTo>
                <a:close/>
              </a:path>
            </a:pathLst>
          </a:custGeom>
          <a:solidFill>
            <a:srgbClr val="000000"/>
          </a:solidFill>
          <a:ln w="30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97710EBB-04D7-9666-F10E-F3E07F5CE24C}"/>
              </a:ext>
            </a:extLst>
          </p:cNvPr>
          <p:cNvSpPr txBox="1"/>
          <p:nvPr/>
        </p:nvSpPr>
        <p:spPr>
          <a:xfrm>
            <a:off x="10245692" y="4010203"/>
            <a:ext cx="146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Hybrid AI (public &amp; private models &amp; infra.)</a:t>
            </a:r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6D10FC18-575D-00CD-1BE5-AE85F15840CE}"/>
              </a:ext>
            </a:extLst>
          </p:cNvPr>
          <p:cNvCxnSpPr>
            <a:cxnSpLocks/>
          </p:cNvCxnSpPr>
          <p:nvPr/>
        </p:nvCxnSpPr>
        <p:spPr>
          <a:xfrm flipH="1">
            <a:off x="8442561" y="4909552"/>
            <a:ext cx="486880" cy="0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A693C823-6CBE-72A1-04B8-B784D238BBF2}"/>
              </a:ext>
            </a:extLst>
          </p:cNvPr>
          <p:cNvCxnSpPr>
            <a:cxnSpLocks/>
          </p:cNvCxnSpPr>
          <p:nvPr/>
        </p:nvCxnSpPr>
        <p:spPr>
          <a:xfrm>
            <a:off x="8553320" y="4486951"/>
            <a:ext cx="376121" cy="222925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E804E901-B62C-E0A6-9D4D-34C6B65770EC}"/>
              </a:ext>
            </a:extLst>
          </p:cNvPr>
          <p:cNvSpPr txBox="1"/>
          <p:nvPr/>
        </p:nvSpPr>
        <p:spPr>
          <a:xfrm>
            <a:off x="8416860" y="5022335"/>
            <a:ext cx="168099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US" sz="800">
                <a:solidFill>
                  <a:srgbClr val="7700EC"/>
                </a:solidFill>
                <a:latin typeface="Arial" panose="020B0604020202020204"/>
                <a:cs typeface="Arial"/>
              </a:rPr>
              <a:t>AI Workflow Orchestration</a:t>
            </a:r>
          </a:p>
          <a:p>
            <a:pPr algn="ctr">
              <a:defRPr/>
            </a:pPr>
            <a:r>
              <a:rPr lang="en-US" sz="800">
                <a:solidFill>
                  <a:srgbClr val="7700EC"/>
                </a:solidFill>
                <a:latin typeface="Arial" panose="020B0604020202020204"/>
                <a:cs typeface="Arial"/>
              </a:rPr>
              <a:t>Private Network &amp; Interconnects</a:t>
            </a:r>
            <a:endParaRPr lang="en-US" sz="800" b="0" i="0" u="none" strike="noStrike" kern="1200" cap="none" spc="0" normalizeH="0" baseline="0" noProof="0">
              <a:ln>
                <a:noFill/>
              </a:ln>
              <a:solidFill>
                <a:srgbClr val="7700EC"/>
              </a:solidFill>
              <a:effectLst/>
              <a:uLnTx/>
              <a:uFillTx/>
              <a:latin typeface="Arial" panose="020B0604020202020204"/>
              <a:cs typeface="Arial"/>
            </a:endParaRPr>
          </a:p>
        </p:txBody>
      </p:sp>
      <p:sp>
        <p:nvSpPr>
          <p:cNvPr id="166" name="Shape 4904">
            <a:extLst>
              <a:ext uri="{FF2B5EF4-FFF2-40B4-BE49-F238E27FC236}">
                <a16:creationId xmlns:a16="http://schemas.microsoft.com/office/drawing/2014/main" id="{BD76B29C-BC7D-8221-0F13-43D86EFEE75F}"/>
              </a:ext>
            </a:extLst>
          </p:cNvPr>
          <p:cNvSpPr/>
          <p:nvPr/>
        </p:nvSpPr>
        <p:spPr>
          <a:xfrm>
            <a:off x="9049622" y="4782069"/>
            <a:ext cx="286518" cy="23442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0911" y="66666"/>
                </a:moveTo>
                <a:cubicBezTo>
                  <a:pt x="7894" y="66666"/>
                  <a:pt x="5455" y="63677"/>
                  <a:pt x="5455" y="60000"/>
                </a:cubicBezTo>
                <a:cubicBezTo>
                  <a:pt x="5455" y="56322"/>
                  <a:pt x="7894" y="53333"/>
                  <a:pt x="10911" y="53333"/>
                </a:cubicBezTo>
                <a:cubicBezTo>
                  <a:pt x="13916" y="53333"/>
                  <a:pt x="16361" y="56322"/>
                  <a:pt x="16361" y="60000"/>
                </a:cubicBezTo>
                <a:cubicBezTo>
                  <a:pt x="16361" y="63677"/>
                  <a:pt x="13916" y="66666"/>
                  <a:pt x="10911" y="66666"/>
                </a:cubicBezTo>
                <a:moveTo>
                  <a:pt x="119200" y="57644"/>
                </a:moveTo>
                <a:lnTo>
                  <a:pt x="102838" y="37644"/>
                </a:lnTo>
                <a:cubicBezTo>
                  <a:pt x="102344" y="37038"/>
                  <a:pt x="101661" y="36666"/>
                  <a:pt x="100911" y="36666"/>
                </a:cubicBezTo>
                <a:cubicBezTo>
                  <a:pt x="99400" y="36666"/>
                  <a:pt x="98183" y="38161"/>
                  <a:pt x="98183" y="40000"/>
                </a:cubicBezTo>
                <a:cubicBezTo>
                  <a:pt x="98183" y="40922"/>
                  <a:pt x="98488" y="41755"/>
                  <a:pt x="98983" y="42355"/>
                </a:cubicBezTo>
                <a:lnTo>
                  <a:pt x="110688" y="56666"/>
                </a:lnTo>
                <a:lnTo>
                  <a:pt x="44766" y="56666"/>
                </a:lnTo>
                <a:lnTo>
                  <a:pt x="81816" y="11377"/>
                </a:lnTo>
                <a:lnTo>
                  <a:pt x="81816" y="30000"/>
                </a:lnTo>
                <a:cubicBezTo>
                  <a:pt x="81816" y="31844"/>
                  <a:pt x="83038" y="33333"/>
                  <a:pt x="84544" y="33333"/>
                </a:cubicBezTo>
                <a:cubicBezTo>
                  <a:pt x="86050" y="33333"/>
                  <a:pt x="87272" y="31844"/>
                  <a:pt x="87272" y="30000"/>
                </a:cubicBezTo>
                <a:lnTo>
                  <a:pt x="87272" y="3333"/>
                </a:lnTo>
                <a:cubicBezTo>
                  <a:pt x="87272" y="1494"/>
                  <a:pt x="86050" y="0"/>
                  <a:pt x="84544" y="0"/>
                </a:cubicBezTo>
                <a:lnTo>
                  <a:pt x="62727" y="0"/>
                </a:lnTo>
                <a:cubicBezTo>
                  <a:pt x="61222" y="0"/>
                  <a:pt x="60000" y="1494"/>
                  <a:pt x="60000" y="3333"/>
                </a:cubicBezTo>
                <a:cubicBezTo>
                  <a:pt x="60000" y="5177"/>
                  <a:pt x="61222" y="6666"/>
                  <a:pt x="62727" y="6666"/>
                </a:cubicBezTo>
                <a:lnTo>
                  <a:pt x="77961" y="6666"/>
                </a:lnTo>
                <a:lnTo>
                  <a:pt x="37050" y="56666"/>
                </a:lnTo>
                <a:lnTo>
                  <a:pt x="21433" y="56666"/>
                </a:lnTo>
                <a:cubicBezTo>
                  <a:pt x="20216" y="50927"/>
                  <a:pt x="15983" y="46666"/>
                  <a:pt x="10911" y="46666"/>
                </a:cubicBezTo>
                <a:cubicBezTo>
                  <a:pt x="4883" y="46666"/>
                  <a:pt x="0" y="52638"/>
                  <a:pt x="0" y="60000"/>
                </a:cubicBezTo>
                <a:cubicBezTo>
                  <a:pt x="0" y="67361"/>
                  <a:pt x="4883" y="73333"/>
                  <a:pt x="10911" y="73333"/>
                </a:cubicBezTo>
                <a:cubicBezTo>
                  <a:pt x="15983" y="73333"/>
                  <a:pt x="20216" y="69077"/>
                  <a:pt x="21433" y="63333"/>
                </a:cubicBezTo>
                <a:lnTo>
                  <a:pt x="37050" y="63333"/>
                </a:lnTo>
                <a:lnTo>
                  <a:pt x="77961" y="113333"/>
                </a:lnTo>
                <a:lnTo>
                  <a:pt x="62727" y="113333"/>
                </a:lnTo>
                <a:cubicBezTo>
                  <a:pt x="61222" y="113333"/>
                  <a:pt x="60000" y="114827"/>
                  <a:pt x="60000" y="116666"/>
                </a:cubicBezTo>
                <a:cubicBezTo>
                  <a:pt x="60000" y="118511"/>
                  <a:pt x="61222" y="120000"/>
                  <a:pt x="62727" y="120000"/>
                </a:cubicBezTo>
                <a:lnTo>
                  <a:pt x="84544" y="120000"/>
                </a:lnTo>
                <a:cubicBezTo>
                  <a:pt x="86050" y="120000"/>
                  <a:pt x="87272" y="118511"/>
                  <a:pt x="87272" y="116666"/>
                </a:cubicBezTo>
                <a:lnTo>
                  <a:pt x="87272" y="90000"/>
                </a:lnTo>
                <a:cubicBezTo>
                  <a:pt x="87272" y="88161"/>
                  <a:pt x="86050" y="86666"/>
                  <a:pt x="84544" y="86666"/>
                </a:cubicBezTo>
                <a:cubicBezTo>
                  <a:pt x="83038" y="86666"/>
                  <a:pt x="81816" y="88161"/>
                  <a:pt x="81816" y="90000"/>
                </a:cubicBezTo>
                <a:lnTo>
                  <a:pt x="81816" y="108622"/>
                </a:lnTo>
                <a:lnTo>
                  <a:pt x="44766" y="63333"/>
                </a:lnTo>
                <a:lnTo>
                  <a:pt x="110688" y="63333"/>
                </a:lnTo>
                <a:lnTo>
                  <a:pt x="98983" y="77644"/>
                </a:lnTo>
                <a:cubicBezTo>
                  <a:pt x="98488" y="78250"/>
                  <a:pt x="98183" y="79083"/>
                  <a:pt x="98183" y="80000"/>
                </a:cubicBezTo>
                <a:cubicBezTo>
                  <a:pt x="98183" y="81844"/>
                  <a:pt x="99400" y="83333"/>
                  <a:pt x="100911" y="83333"/>
                </a:cubicBezTo>
                <a:cubicBezTo>
                  <a:pt x="101661" y="83333"/>
                  <a:pt x="102344" y="82961"/>
                  <a:pt x="102838" y="82355"/>
                </a:cubicBezTo>
                <a:lnTo>
                  <a:pt x="119200" y="62355"/>
                </a:lnTo>
                <a:cubicBezTo>
                  <a:pt x="119694" y="61755"/>
                  <a:pt x="120000" y="60922"/>
                  <a:pt x="120000" y="60000"/>
                </a:cubicBezTo>
                <a:cubicBezTo>
                  <a:pt x="120000" y="59083"/>
                  <a:pt x="119694" y="58250"/>
                  <a:pt x="119200" y="57644"/>
                </a:cubicBezTo>
              </a:path>
            </a:pathLst>
          </a:custGeom>
          <a:solidFill>
            <a:srgbClr val="7700EC"/>
          </a:solidFill>
          <a:ln>
            <a:noFill/>
          </a:ln>
        </p:spPr>
        <p:txBody>
          <a:bodyPr lIns="19033" tIns="19033" rIns="19033" bIns="19033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0CE93B19-29ED-A51F-6FE9-CD143F00F493}"/>
              </a:ext>
            </a:extLst>
          </p:cNvPr>
          <p:cNvCxnSpPr>
            <a:cxnSpLocks/>
          </p:cNvCxnSpPr>
          <p:nvPr/>
        </p:nvCxnSpPr>
        <p:spPr>
          <a:xfrm flipH="1">
            <a:off x="9466010" y="4486951"/>
            <a:ext cx="376121" cy="222925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81F0F0C2-A48B-6019-20F0-572EEF52F698}"/>
              </a:ext>
            </a:extLst>
          </p:cNvPr>
          <p:cNvCxnSpPr>
            <a:cxnSpLocks/>
          </p:cNvCxnSpPr>
          <p:nvPr/>
        </p:nvCxnSpPr>
        <p:spPr>
          <a:xfrm flipH="1">
            <a:off x="9461736" y="4909552"/>
            <a:ext cx="486880" cy="0"/>
          </a:xfrm>
          <a:prstGeom prst="line">
            <a:avLst/>
          </a:prstGeom>
          <a:solidFill>
            <a:schemeClr val="accent5"/>
          </a:solidFill>
          <a:ln w="38100">
            <a:solidFill>
              <a:srgbClr val="C999F7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Box 171">
            <a:extLst>
              <a:ext uri="{FF2B5EF4-FFF2-40B4-BE49-F238E27FC236}">
                <a16:creationId xmlns:a16="http://schemas.microsoft.com/office/drawing/2014/main" id="{89B765D9-FC99-9B97-7CA8-690428468A80}"/>
              </a:ext>
            </a:extLst>
          </p:cNvPr>
          <p:cNvSpPr txBox="1">
            <a:spLocks/>
          </p:cNvSpPr>
          <p:nvPr/>
        </p:nvSpPr>
        <p:spPr>
          <a:xfrm>
            <a:off x="10289551" y="4669265"/>
            <a:ext cx="1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en-US"/>
              <a:t>Data Lakes &amp; Warehouses</a:t>
            </a:r>
          </a:p>
        </p:txBody>
      </p:sp>
      <p:pic>
        <p:nvPicPr>
          <p:cNvPr id="173" name="Graphic 172">
            <a:extLst>
              <a:ext uri="{FF2B5EF4-FFF2-40B4-BE49-F238E27FC236}">
                <a16:creationId xmlns:a16="http://schemas.microsoft.com/office/drawing/2014/main" id="{8D53245D-062E-F0A4-AB60-40A0B8AEA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59124" y="4682437"/>
            <a:ext cx="369333" cy="369333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5D759651-3D72-E328-FA30-48318E2C57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42769" y="3952602"/>
            <a:ext cx="484534" cy="484534"/>
          </a:xfrm>
          <a:prstGeom prst="rect">
            <a:avLst/>
          </a:prstGeom>
        </p:spPr>
      </p:pic>
      <p:sp>
        <p:nvSpPr>
          <p:cNvPr id="175" name="TextBox 174">
            <a:extLst>
              <a:ext uri="{FF2B5EF4-FFF2-40B4-BE49-F238E27FC236}">
                <a16:creationId xmlns:a16="http://schemas.microsoft.com/office/drawing/2014/main" id="{8F00EA1C-D632-B845-246A-78E3536BDD0B}"/>
              </a:ext>
            </a:extLst>
          </p:cNvPr>
          <p:cNvSpPr txBox="1">
            <a:spLocks/>
          </p:cNvSpPr>
          <p:nvPr/>
        </p:nvSpPr>
        <p:spPr>
          <a:xfrm>
            <a:off x="7024684" y="4010203"/>
            <a:ext cx="1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en-US"/>
              <a:t>Inference &amp; </a:t>
            </a:r>
          </a:p>
          <a:p>
            <a:r>
              <a:rPr lang="en-US"/>
              <a:t>AI Apps</a:t>
            </a: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9CF2BBFD-7666-B0AB-E48F-7A265A860661}"/>
              </a:ext>
            </a:extLst>
          </p:cNvPr>
          <p:cNvGrpSpPr/>
          <p:nvPr/>
        </p:nvGrpSpPr>
        <p:grpSpPr>
          <a:xfrm>
            <a:off x="7830336" y="4636522"/>
            <a:ext cx="472708" cy="546060"/>
            <a:chOff x="10813857" y="2829315"/>
            <a:chExt cx="348964" cy="394090"/>
          </a:xfrm>
        </p:grpSpPr>
        <p:pic>
          <p:nvPicPr>
            <p:cNvPr id="177" name="Graphic 176">
              <a:extLst>
                <a:ext uri="{FF2B5EF4-FFF2-40B4-BE49-F238E27FC236}">
                  <a16:creationId xmlns:a16="http://schemas.microsoft.com/office/drawing/2014/main" id="{49E64168-E590-28ED-5570-2D8ED316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822450" y="2829315"/>
              <a:ext cx="195255" cy="195255"/>
            </a:xfrm>
            <a:prstGeom prst="rect">
              <a:avLst/>
            </a:prstGeom>
          </p:spPr>
        </p:pic>
        <p:pic>
          <p:nvPicPr>
            <p:cNvPr id="178" name="Graphic 177">
              <a:extLst>
                <a:ext uri="{FF2B5EF4-FFF2-40B4-BE49-F238E27FC236}">
                  <a16:creationId xmlns:a16="http://schemas.microsoft.com/office/drawing/2014/main" id="{ECDC888B-F164-5755-1C7E-0B16AE15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967566" y="2954487"/>
              <a:ext cx="195255" cy="195255"/>
            </a:xfrm>
            <a:prstGeom prst="rect">
              <a:avLst/>
            </a:prstGeom>
          </p:spPr>
        </p:pic>
        <p:pic>
          <p:nvPicPr>
            <p:cNvPr id="179" name="Graphic 178">
              <a:extLst>
                <a:ext uri="{FF2B5EF4-FFF2-40B4-BE49-F238E27FC236}">
                  <a16:creationId xmlns:a16="http://schemas.microsoft.com/office/drawing/2014/main" id="{C8F2419C-E5ED-21F7-9DB6-BA9B781F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813857" y="3028150"/>
              <a:ext cx="195255" cy="195255"/>
            </a:xfrm>
            <a:prstGeom prst="rect">
              <a:avLst/>
            </a:prstGeom>
          </p:spPr>
        </p:pic>
      </p:grpSp>
      <p:sp>
        <p:nvSpPr>
          <p:cNvPr id="180" name="TextBox 179">
            <a:extLst>
              <a:ext uri="{FF2B5EF4-FFF2-40B4-BE49-F238E27FC236}">
                <a16:creationId xmlns:a16="http://schemas.microsoft.com/office/drawing/2014/main" id="{F8AAE711-2CE3-3ECC-FFC6-7E79130C1252}"/>
              </a:ext>
            </a:extLst>
          </p:cNvPr>
          <p:cNvSpPr txBox="1">
            <a:spLocks/>
          </p:cNvSpPr>
          <p:nvPr/>
        </p:nvSpPr>
        <p:spPr>
          <a:xfrm>
            <a:off x="7024230" y="4736885"/>
            <a:ext cx="87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 pitchFamily="34" charset="0"/>
              </a:defRPr>
            </a:lvl1pPr>
          </a:lstStyle>
          <a:p>
            <a:r>
              <a:rPr lang="en-US"/>
              <a:t>Users &amp; Devices</a:t>
            </a:r>
          </a:p>
        </p:txBody>
      </p:sp>
      <p:sp>
        <p:nvSpPr>
          <p:cNvPr id="182" name="Graphic 53">
            <a:extLst>
              <a:ext uri="{FF2B5EF4-FFF2-40B4-BE49-F238E27FC236}">
                <a16:creationId xmlns:a16="http://schemas.microsoft.com/office/drawing/2014/main" id="{E30BB04B-F5AD-3A05-C8E3-E0F3F2A0B735}"/>
              </a:ext>
            </a:extLst>
          </p:cNvPr>
          <p:cNvSpPr>
            <a:spLocks/>
          </p:cNvSpPr>
          <p:nvPr/>
        </p:nvSpPr>
        <p:spPr>
          <a:xfrm>
            <a:off x="3665021" y="4406121"/>
            <a:ext cx="401212" cy="382566"/>
          </a:xfrm>
          <a:custGeom>
            <a:avLst/>
            <a:gdLst>
              <a:gd name="connsiteX0" fmla="*/ 5748388 w 6446531"/>
              <a:gd name="connsiteY0" fmla="*/ 3302128 h 6446520"/>
              <a:gd name="connsiteX1" fmla="*/ 6092660 w 6446531"/>
              <a:gd name="connsiteY1" fmla="*/ 3577139 h 6446520"/>
              <a:gd name="connsiteX2" fmla="*/ 6446532 w 6446531"/>
              <a:gd name="connsiteY2" fmla="*/ 3223255 h 6446520"/>
              <a:gd name="connsiteX3" fmla="*/ 6092660 w 6446531"/>
              <a:gd name="connsiteY3" fmla="*/ 2869371 h 6446520"/>
              <a:gd name="connsiteX4" fmla="*/ 5748388 w 6446531"/>
              <a:gd name="connsiteY4" fmla="*/ 3144382 h 6446520"/>
              <a:gd name="connsiteX5" fmla="*/ 5047500 w 6446531"/>
              <a:gd name="connsiteY5" fmla="*/ 3144382 h 6446520"/>
              <a:gd name="connsiteX6" fmla="*/ 5047500 w 6446531"/>
              <a:gd name="connsiteY6" fmla="*/ 2362570 h 6446520"/>
              <a:gd name="connsiteX7" fmla="*/ 5775134 w 6446531"/>
              <a:gd name="connsiteY7" fmla="*/ 2362570 h 6446520"/>
              <a:gd name="connsiteX8" fmla="*/ 5854001 w 6446531"/>
              <a:gd name="connsiteY8" fmla="*/ 2283697 h 6446520"/>
              <a:gd name="connsiteX9" fmla="*/ 5854001 w 6446531"/>
              <a:gd name="connsiteY9" fmla="*/ 1802277 h 6446520"/>
              <a:gd name="connsiteX10" fmla="*/ 6129007 w 6446531"/>
              <a:gd name="connsiteY10" fmla="*/ 1458017 h 6446520"/>
              <a:gd name="connsiteX11" fmla="*/ 5775134 w 6446531"/>
              <a:gd name="connsiteY11" fmla="*/ 1104133 h 6446520"/>
              <a:gd name="connsiteX12" fmla="*/ 5421250 w 6446531"/>
              <a:gd name="connsiteY12" fmla="*/ 1458017 h 6446520"/>
              <a:gd name="connsiteX13" fmla="*/ 5696267 w 6446531"/>
              <a:gd name="connsiteY13" fmla="*/ 1802277 h 6446520"/>
              <a:gd name="connsiteX14" fmla="*/ 5696267 w 6446531"/>
              <a:gd name="connsiteY14" fmla="*/ 2205522 h 6446520"/>
              <a:gd name="connsiteX15" fmla="*/ 5047495 w 6446531"/>
              <a:gd name="connsiteY15" fmla="*/ 2205545 h 6446520"/>
              <a:gd name="connsiteX16" fmla="*/ 5047495 w 6446531"/>
              <a:gd name="connsiteY16" fmla="*/ 1833155 h 6446520"/>
              <a:gd name="connsiteX17" fmla="*/ 4613377 w 6446531"/>
              <a:gd name="connsiteY17" fmla="*/ 1399038 h 6446520"/>
              <a:gd name="connsiteX18" fmla="*/ 4240988 w 6446531"/>
              <a:gd name="connsiteY18" fmla="*/ 1399038 h 6446520"/>
              <a:gd name="connsiteX19" fmla="*/ 4240988 w 6446531"/>
              <a:gd name="connsiteY19" fmla="*/ 750272 h 6446520"/>
              <a:gd name="connsiteX20" fmla="*/ 4644233 w 6446531"/>
              <a:gd name="connsiteY20" fmla="*/ 750272 h 6446520"/>
              <a:gd name="connsiteX21" fmla="*/ 4988493 w 6446531"/>
              <a:gd name="connsiteY21" fmla="*/ 1025283 h 6446520"/>
              <a:gd name="connsiteX22" fmla="*/ 5342377 w 6446531"/>
              <a:gd name="connsiteY22" fmla="*/ 671399 h 6446520"/>
              <a:gd name="connsiteX23" fmla="*/ 4988493 w 6446531"/>
              <a:gd name="connsiteY23" fmla="*/ 317514 h 6446520"/>
              <a:gd name="connsiteX24" fmla="*/ 4644233 w 6446531"/>
              <a:gd name="connsiteY24" fmla="*/ 592526 h 6446520"/>
              <a:gd name="connsiteX25" fmla="*/ 4162812 w 6446531"/>
              <a:gd name="connsiteY25" fmla="*/ 592526 h 6446520"/>
              <a:gd name="connsiteX26" fmla="*/ 4083940 w 6446531"/>
              <a:gd name="connsiteY26" fmla="*/ 671399 h 6446520"/>
              <a:gd name="connsiteX27" fmla="*/ 4083963 w 6446531"/>
              <a:gd name="connsiteY27" fmla="*/ 1399033 h 6446520"/>
              <a:gd name="connsiteX28" fmla="*/ 3302151 w 6446531"/>
              <a:gd name="connsiteY28" fmla="*/ 1399033 h 6446520"/>
              <a:gd name="connsiteX29" fmla="*/ 3302151 w 6446531"/>
              <a:gd name="connsiteY29" fmla="*/ 698145 h 6446520"/>
              <a:gd name="connsiteX30" fmla="*/ 3577162 w 6446531"/>
              <a:gd name="connsiteY30" fmla="*/ 353884 h 6446520"/>
              <a:gd name="connsiteX31" fmla="*/ 3223278 w 6446531"/>
              <a:gd name="connsiteY31" fmla="*/ 0 h 6446520"/>
              <a:gd name="connsiteX32" fmla="*/ 2869394 w 6446531"/>
              <a:gd name="connsiteY32" fmla="*/ 353884 h 6446520"/>
              <a:gd name="connsiteX33" fmla="*/ 3144405 w 6446531"/>
              <a:gd name="connsiteY33" fmla="*/ 698145 h 6446520"/>
              <a:gd name="connsiteX34" fmla="*/ 3144405 w 6446531"/>
              <a:gd name="connsiteY34" fmla="*/ 1399033 h 6446520"/>
              <a:gd name="connsiteX35" fmla="*/ 2362593 w 6446531"/>
              <a:gd name="connsiteY35" fmla="*/ 1399033 h 6446520"/>
              <a:gd name="connsiteX36" fmla="*/ 2362593 w 6446531"/>
              <a:gd name="connsiteY36" fmla="*/ 671399 h 6446520"/>
              <a:gd name="connsiteX37" fmla="*/ 2283720 w 6446531"/>
              <a:gd name="connsiteY37" fmla="*/ 592526 h 6446520"/>
              <a:gd name="connsiteX38" fmla="*/ 1802300 w 6446531"/>
              <a:gd name="connsiteY38" fmla="*/ 592526 h 6446520"/>
              <a:gd name="connsiteX39" fmla="*/ 1458040 w 6446531"/>
              <a:gd name="connsiteY39" fmla="*/ 317514 h 6446520"/>
              <a:gd name="connsiteX40" fmla="*/ 1104156 w 6446531"/>
              <a:gd name="connsiteY40" fmla="*/ 671399 h 6446520"/>
              <a:gd name="connsiteX41" fmla="*/ 1458040 w 6446531"/>
              <a:gd name="connsiteY41" fmla="*/ 1025283 h 6446520"/>
              <a:gd name="connsiteX42" fmla="*/ 1802300 w 6446531"/>
              <a:gd name="connsiteY42" fmla="*/ 750272 h 6446520"/>
              <a:gd name="connsiteX43" fmla="*/ 2205545 w 6446531"/>
              <a:gd name="connsiteY43" fmla="*/ 750272 h 6446520"/>
              <a:gd name="connsiteX44" fmla="*/ 2205545 w 6446531"/>
              <a:gd name="connsiteY44" fmla="*/ 1399038 h 6446520"/>
              <a:gd name="connsiteX45" fmla="*/ 1833155 w 6446531"/>
              <a:gd name="connsiteY45" fmla="*/ 1399038 h 6446520"/>
              <a:gd name="connsiteX46" fmla="*/ 1399038 w 6446531"/>
              <a:gd name="connsiteY46" fmla="*/ 1833155 h 6446520"/>
              <a:gd name="connsiteX47" fmla="*/ 1399038 w 6446531"/>
              <a:gd name="connsiteY47" fmla="*/ 2205545 h 6446520"/>
              <a:gd name="connsiteX48" fmla="*/ 750272 w 6446531"/>
              <a:gd name="connsiteY48" fmla="*/ 2205545 h 6446520"/>
              <a:gd name="connsiteX49" fmla="*/ 750272 w 6446531"/>
              <a:gd name="connsiteY49" fmla="*/ 1802300 h 6446520"/>
              <a:gd name="connsiteX50" fmla="*/ 1025283 w 6446531"/>
              <a:gd name="connsiteY50" fmla="*/ 1458040 h 6446520"/>
              <a:gd name="connsiteX51" fmla="*/ 671399 w 6446531"/>
              <a:gd name="connsiteY51" fmla="*/ 1104156 h 6446520"/>
              <a:gd name="connsiteX52" fmla="*/ 317514 w 6446531"/>
              <a:gd name="connsiteY52" fmla="*/ 1458040 h 6446520"/>
              <a:gd name="connsiteX53" fmla="*/ 592526 w 6446531"/>
              <a:gd name="connsiteY53" fmla="*/ 1802300 h 6446520"/>
              <a:gd name="connsiteX54" fmla="*/ 592526 w 6446531"/>
              <a:gd name="connsiteY54" fmla="*/ 2283720 h 6446520"/>
              <a:gd name="connsiteX55" fmla="*/ 671399 w 6446531"/>
              <a:gd name="connsiteY55" fmla="*/ 2362593 h 6446520"/>
              <a:gd name="connsiteX56" fmla="*/ 1399033 w 6446531"/>
              <a:gd name="connsiteY56" fmla="*/ 2362570 h 6446520"/>
              <a:gd name="connsiteX57" fmla="*/ 1399033 w 6446531"/>
              <a:gd name="connsiteY57" fmla="*/ 3145068 h 6446520"/>
              <a:gd name="connsiteX58" fmla="*/ 698145 w 6446531"/>
              <a:gd name="connsiteY58" fmla="*/ 3145068 h 6446520"/>
              <a:gd name="connsiteX59" fmla="*/ 353884 w 6446531"/>
              <a:gd name="connsiteY59" fmla="*/ 2870057 h 6446520"/>
              <a:gd name="connsiteX60" fmla="*/ 0 w 6446531"/>
              <a:gd name="connsiteY60" fmla="*/ 3223249 h 6446520"/>
              <a:gd name="connsiteX61" fmla="*/ 353884 w 6446531"/>
              <a:gd name="connsiteY61" fmla="*/ 3577133 h 6446520"/>
              <a:gd name="connsiteX62" fmla="*/ 698145 w 6446531"/>
              <a:gd name="connsiteY62" fmla="*/ 3302122 h 6446520"/>
              <a:gd name="connsiteX63" fmla="*/ 1399033 w 6446531"/>
              <a:gd name="connsiteY63" fmla="*/ 3302122 h 6446520"/>
              <a:gd name="connsiteX64" fmla="*/ 1399033 w 6446531"/>
              <a:gd name="connsiteY64" fmla="*/ 4084620 h 6446520"/>
              <a:gd name="connsiteX65" fmla="*/ 671399 w 6446531"/>
              <a:gd name="connsiteY65" fmla="*/ 4084597 h 6446520"/>
              <a:gd name="connsiteX66" fmla="*/ 592526 w 6446531"/>
              <a:gd name="connsiteY66" fmla="*/ 4163470 h 6446520"/>
              <a:gd name="connsiteX67" fmla="*/ 592526 w 6446531"/>
              <a:gd name="connsiteY67" fmla="*/ 4644890 h 6446520"/>
              <a:gd name="connsiteX68" fmla="*/ 317514 w 6446531"/>
              <a:gd name="connsiteY68" fmla="*/ 4989150 h 6446520"/>
              <a:gd name="connsiteX69" fmla="*/ 671399 w 6446531"/>
              <a:gd name="connsiteY69" fmla="*/ 5343034 h 6446520"/>
              <a:gd name="connsiteX70" fmla="*/ 1025283 w 6446531"/>
              <a:gd name="connsiteY70" fmla="*/ 4989150 h 6446520"/>
              <a:gd name="connsiteX71" fmla="*/ 750272 w 6446531"/>
              <a:gd name="connsiteY71" fmla="*/ 4644890 h 6446520"/>
              <a:gd name="connsiteX72" fmla="*/ 750272 w 6446531"/>
              <a:gd name="connsiteY72" fmla="*/ 4241645 h 6446520"/>
              <a:gd name="connsiteX73" fmla="*/ 1399038 w 6446531"/>
              <a:gd name="connsiteY73" fmla="*/ 4241645 h 6446520"/>
              <a:gd name="connsiteX74" fmla="*/ 1399038 w 6446531"/>
              <a:gd name="connsiteY74" fmla="*/ 4614035 h 6446520"/>
              <a:gd name="connsiteX75" fmla="*/ 1833155 w 6446531"/>
              <a:gd name="connsiteY75" fmla="*/ 5048152 h 6446520"/>
              <a:gd name="connsiteX76" fmla="*/ 2205545 w 6446531"/>
              <a:gd name="connsiteY76" fmla="*/ 5048152 h 6446520"/>
              <a:gd name="connsiteX77" fmla="*/ 2205545 w 6446531"/>
              <a:gd name="connsiteY77" fmla="*/ 5696941 h 6446520"/>
              <a:gd name="connsiteX78" fmla="*/ 1802300 w 6446531"/>
              <a:gd name="connsiteY78" fmla="*/ 5696941 h 6446520"/>
              <a:gd name="connsiteX79" fmla="*/ 1458040 w 6446531"/>
              <a:gd name="connsiteY79" fmla="*/ 5421907 h 6446520"/>
              <a:gd name="connsiteX80" fmla="*/ 1104156 w 6446531"/>
              <a:gd name="connsiteY80" fmla="*/ 5775809 h 6446520"/>
              <a:gd name="connsiteX81" fmla="*/ 1458040 w 6446531"/>
              <a:gd name="connsiteY81" fmla="*/ 6129682 h 6446520"/>
              <a:gd name="connsiteX82" fmla="*/ 1802300 w 6446531"/>
              <a:gd name="connsiteY82" fmla="*/ 5854675 h 6446520"/>
              <a:gd name="connsiteX83" fmla="*/ 2283720 w 6446531"/>
              <a:gd name="connsiteY83" fmla="*/ 5854675 h 6446520"/>
              <a:gd name="connsiteX84" fmla="*/ 2362593 w 6446531"/>
              <a:gd name="connsiteY84" fmla="*/ 5775809 h 6446520"/>
              <a:gd name="connsiteX85" fmla="*/ 2362570 w 6446531"/>
              <a:gd name="connsiteY85" fmla="*/ 5047472 h 6446520"/>
              <a:gd name="connsiteX86" fmla="*/ 3145068 w 6446531"/>
              <a:gd name="connsiteY86" fmla="*/ 5047472 h 6446520"/>
              <a:gd name="connsiteX87" fmla="*/ 3145068 w 6446531"/>
              <a:gd name="connsiteY87" fmla="*/ 5748376 h 6446520"/>
              <a:gd name="connsiteX88" fmla="*/ 2870057 w 6446531"/>
              <a:gd name="connsiteY88" fmla="*/ 6092648 h 6446520"/>
              <a:gd name="connsiteX89" fmla="*/ 3223941 w 6446531"/>
              <a:gd name="connsiteY89" fmla="*/ 6446521 h 6446520"/>
              <a:gd name="connsiteX90" fmla="*/ 3577825 w 6446531"/>
              <a:gd name="connsiteY90" fmla="*/ 6092648 h 6446520"/>
              <a:gd name="connsiteX91" fmla="*/ 3302813 w 6446531"/>
              <a:gd name="connsiteY91" fmla="*/ 5748376 h 6446520"/>
              <a:gd name="connsiteX92" fmla="*/ 3302813 w 6446531"/>
              <a:gd name="connsiteY92" fmla="*/ 5047472 h 6446520"/>
              <a:gd name="connsiteX93" fmla="*/ 4085311 w 6446531"/>
              <a:gd name="connsiteY93" fmla="*/ 5047472 h 6446520"/>
              <a:gd name="connsiteX94" fmla="*/ 4085311 w 6446531"/>
              <a:gd name="connsiteY94" fmla="*/ 5775123 h 6446520"/>
              <a:gd name="connsiteX95" fmla="*/ 4164184 w 6446531"/>
              <a:gd name="connsiteY95" fmla="*/ 5853989 h 6446520"/>
              <a:gd name="connsiteX96" fmla="*/ 4645604 w 6446531"/>
              <a:gd name="connsiteY96" fmla="*/ 5853989 h 6446520"/>
              <a:gd name="connsiteX97" fmla="*/ 4989865 w 6446531"/>
              <a:gd name="connsiteY97" fmla="*/ 6128995 h 6446520"/>
              <a:gd name="connsiteX98" fmla="*/ 5343749 w 6446531"/>
              <a:gd name="connsiteY98" fmla="*/ 5775123 h 6446520"/>
              <a:gd name="connsiteX99" fmla="*/ 4989865 w 6446531"/>
              <a:gd name="connsiteY99" fmla="*/ 5421221 h 6446520"/>
              <a:gd name="connsiteX100" fmla="*/ 4645604 w 6446531"/>
              <a:gd name="connsiteY100" fmla="*/ 5696255 h 6446520"/>
              <a:gd name="connsiteX101" fmla="*/ 4242360 w 6446531"/>
              <a:gd name="connsiteY101" fmla="*/ 5696255 h 6446520"/>
              <a:gd name="connsiteX102" fmla="*/ 4242337 w 6446531"/>
              <a:gd name="connsiteY102" fmla="*/ 5047466 h 6446520"/>
              <a:gd name="connsiteX103" fmla="*/ 4614726 w 6446531"/>
              <a:gd name="connsiteY103" fmla="*/ 5047466 h 6446520"/>
              <a:gd name="connsiteX104" fmla="*/ 5048843 w 6446531"/>
              <a:gd name="connsiteY104" fmla="*/ 4613349 h 6446520"/>
              <a:gd name="connsiteX105" fmla="*/ 5048843 w 6446531"/>
              <a:gd name="connsiteY105" fmla="*/ 4240960 h 6446520"/>
              <a:gd name="connsiteX106" fmla="*/ 5697639 w 6446531"/>
              <a:gd name="connsiteY106" fmla="*/ 4240960 h 6446520"/>
              <a:gd name="connsiteX107" fmla="*/ 5697639 w 6446531"/>
              <a:gd name="connsiteY107" fmla="*/ 4644204 h 6446520"/>
              <a:gd name="connsiteX108" fmla="*/ 5422599 w 6446531"/>
              <a:gd name="connsiteY108" fmla="*/ 4988464 h 6446520"/>
              <a:gd name="connsiteX109" fmla="*/ 5776505 w 6446531"/>
              <a:gd name="connsiteY109" fmla="*/ 5342349 h 6446520"/>
              <a:gd name="connsiteX110" fmla="*/ 6130379 w 6446531"/>
              <a:gd name="connsiteY110" fmla="*/ 4988464 h 6446520"/>
              <a:gd name="connsiteX111" fmla="*/ 5855373 w 6446531"/>
              <a:gd name="connsiteY111" fmla="*/ 4644204 h 6446520"/>
              <a:gd name="connsiteX112" fmla="*/ 5855316 w 6446531"/>
              <a:gd name="connsiteY112" fmla="*/ 4162784 h 6446520"/>
              <a:gd name="connsiteX113" fmla="*/ 5776448 w 6446531"/>
              <a:gd name="connsiteY113" fmla="*/ 4083911 h 6446520"/>
              <a:gd name="connsiteX114" fmla="*/ 5047454 w 6446531"/>
              <a:gd name="connsiteY114" fmla="*/ 4083934 h 6446520"/>
              <a:gd name="connsiteX115" fmla="*/ 5047454 w 6446531"/>
              <a:gd name="connsiteY115" fmla="*/ 3302122 h 6446520"/>
              <a:gd name="connsiteX116" fmla="*/ 6092660 w 6446531"/>
              <a:gd name="connsiteY116" fmla="*/ 3026425 h 6446520"/>
              <a:gd name="connsiteX117" fmla="*/ 6289484 w 6446531"/>
              <a:gd name="connsiteY117" fmla="*/ 3223255 h 6446520"/>
              <a:gd name="connsiteX118" fmla="*/ 6092660 w 6446531"/>
              <a:gd name="connsiteY118" fmla="*/ 3420085 h 6446520"/>
              <a:gd name="connsiteX119" fmla="*/ 5895835 w 6446531"/>
              <a:gd name="connsiteY119" fmla="*/ 3223255 h 6446520"/>
              <a:gd name="connsiteX120" fmla="*/ 6092660 w 6446531"/>
              <a:gd name="connsiteY120" fmla="*/ 3026425 h 6446520"/>
              <a:gd name="connsiteX121" fmla="*/ 5578309 w 6446531"/>
              <a:gd name="connsiteY121" fmla="*/ 1457314 h 6446520"/>
              <a:gd name="connsiteX122" fmla="*/ 5775134 w 6446531"/>
              <a:gd name="connsiteY122" fmla="*/ 1260484 h 6446520"/>
              <a:gd name="connsiteX123" fmla="*/ 5971959 w 6446531"/>
              <a:gd name="connsiteY123" fmla="*/ 1457314 h 6446520"/>
              <a:gd name="connsiteX124" fmla="*/ 5775134 w 6446531"/>
              <a:gd name="connsiteY124" fmla="*/ 1654144 h 6446520"/>
              <a:gd name="connsiteX125" fmla="*/ 5578309 w 6446531"/>
              <a:gd name="connsiteY125" fmla="*/ 1457314 h 6446520"/>
              <a:gd name="connsiteX126" fmla="*/ 4989196 w 6446531"/>
              <a:gd name="connsiteY126" fmla="*/ 475249 h 6446520"/>
              <a:gd name="connsiteX127" fmla="*/ 5186026 w 6446531"/>
              <a:gd name="connsiteY127" fmla="*/ 672079 h 6446520"/>
              <a:gd name="connsiteX128" fmla="*/ 4989196 w 6446531"/>
              <a:gd name="connsiteY128" fmla="*/ 868909 h 6446520"/>
              <a:gd name="connsiteX129" fmla="*/ 4792366 w 6446531"/>
              <a:gd name="connsiteY129" fmla="*/ 672079 h 6446520"/>
              <a:gd name="connsiteX130" fmla="*/ 4989196 w 6446531"/>
              <a:gd name="connsiteY130" fmla="*/ 475249 h 6446520"/>
              <a:gd name="connsiteX131" fmla="*/ 3026436 w 6446531"/>
              <a:gd name="connsiteY131" fmla="*/ 353873 h 6446520"/>
              <a:gd name="connsiteX132" fmla="*/ 3223266 w 6446531"/>
              <a:gd name="connsiteY132" fmla="*/ 157043 h 6446520"/>
              <a:gd name="connsiteX133" fmla="*/ 3420097 w 6446531"/>
              <a:gd name="connsiteY133" fmla="*/ 353873 h 6446520"/>
              <a:gd name="connsiteX134" fmla="*/ 3223266 w 6446531"/>
              <a:gd name="connsiteY134" fmla="*/ 550704 h 6446520"/>
              <a:gd name="connsiteX135" fmla="*/ 3026436 w 6446531"/>
              <a:gd name="connsiteY135" fmla="*/ 353873 h 6446520"/>
              <a:gd name="connsiteX136" fmla="*/ 1457326 w 6446531"/>
              <a:gd name="connsiteY136" fmla="*/ 868223 h 6446520"/>
              <a:gd name="connsiteX137" fmla="*/ 1260495 w 6446531"/>
              <a:gd name="connsiteY137" fmla="*/ 671393 h 6446520"/>
              <a:gd name="connsiteX138" fmla="*/ 1457326 w 6446531"/>
              <a:gd name="connsiteY138" fmla="*/ 474563 h 6446520"/>
              <a:gd name="connsiteX139" fmla="*/ 1654156 w 6446531"/>
              <a:gd name="connsiteY139" fmla="*/ 671393 h 6446520"/>
              <a:gd name="connsiteX140" fmla="*/ 1457326 w 6446531"/>
              <a:gd name="connsiteY140" fmla="*/ 868223 h 6446520"/>
              <a:gd name="connsiteX141" fmla="*/ 475260 w 6446531"/>
              <a:gd name="connsiteY141" fmla="*/ 1457326 h 6446520"/>
              <a:gd name="connsiteX142" fmla="*/ 672090 w 6446531"/>
              <a:gd name="connsiteY142" fmla="*/ 1260495 h 6446520"/>
              <a:gd name="connsiteX143" fmla="*/ 868921 w 6446531"/>
              <a:gd name="connsiteY143" fmla="*/ 1457326 h 6446520"/>
              <a:gd name="connsiteX144" fmla="*/ 672090 w 6446531"/>
              <a:gd name="connsiteY144" fmla="*/ 1654156 h 6446520"/>
              <a:gd name="connsiteX145" fmla="*/ 475260 w 6446531"/>
              <a:gd name="connsiteY145" fmla="*/ 1457326 h 6446520"/>
              <a:gd name="connsiteX146" fmla="*/ 353885 w 6446531"/>
              <a:gd name="connsiteY146" fmla="*/ 3420085 h 6446520"/>
              <a:gd name="connsiteX147" fmla="*/ 157054 w 6446531"/>
              <a:gd name="connsiteY147" fmla="*/ 3223255 h 6446520"/>
              <a:gd name="connsiteX148" fmla="*/ 353885 w 6446531"/>
              <a:gd name="connsiteY148" fmla="*/ 3026425 h 6446520"/>
              <a:gd name="connsiteX149" fmla="*/ 550715 w 6446531"/>
              <a:gd name="connsiteY149" fmla="*/ 3223255 h 6446520"/>
              <a:gd name="connsiteX150" fmla="*/ 353885 w 6446531"/>
              <a:gd name="connsiteY150" fmla="*/ 3420085 h 6446520"/>
              <a:gd name="connsiteX151" fmla="*/ 868235 w 6446531"/>
              <a:gd name="connsiteY151" fmla="*/ 4989196 h 6446520"/>
              <a:gd name="connsiteX152" fmla="*/ 671404 w 6446531"/>
              <a:gd name="connsiteY152" fmla="*/ 5186026 h 6446520"/>
              <a:gd name="connsiteX153" fmla="*/ 474574 w 6446531"/>
              <a:gd name="connsiteY153" fmla="*/ 4989196 h 6446520"/>
              <a:gd name="connsiteX154" fmla="*/ 671404 w 6446531"/>
              <a:gd name="connsiteY154" fmla="*/ 4792366 h 6446520"/>
              <a:gd name="connsiteX155" fmla="*/ 868235 w 6446531"/>
              <a:gd name="connsiteY155" fmla="*/ 4989196 h 6446520"/>
              <a:gd name="connsiteX156" fmla="*/ 1457337 w 6446531"/>
              <a:gd name="connsiteY156" fmla="*/ 5971261 h 6446520"/>
              <a:gd name="connsiteX157" fmla="*/ 1260507 w 6446531"/>
              <a:gd name="connsiteY157" fmla="*/ 5774437 h 6446520"/>
              <a:gd name="connsiteX158" fmla="*/ 1457337 w 6446531"/>
              <a:gd name="connsiteY158" fmla="*/ 5577612 h 6446520"/>
              <a:gd name="connsiteX159" fmla="*/ 1654167 w 6446531"/>
              <a:gd name="connsiteY159" fmla="*/ 5774437 h 6446520"/>
              <a:gd name="connsiteX160" fmla="*/ 1457337 w 6446531"/>
              <a:gd name="connsiteY160" fmla="*/ 5971261 h 6446520"/>
              <a:gd name="connsiteX161" fmla="*/ 3420097 w 6446531"/>
              <a:gd name="connsiteY161" fmla="*/ 6092648 h 6446520"/>
              <a:gd name="connsiteX162" fmla="*/ 3223266 w 6446531"/>
              <a:gd name="connsiteY162" fmla="*/ 6289473 h 6446520"/>
              <a:gd name="connsiteX163" fmla="*/ 3026436 w 6446531"/>
              <a:gd name="connsiteY163" fmla="*/ 6092648 h 6446520"/>
              <a:gd name="connsiteX164" fmla="*/ 3223266 w 6446531"/>
              <a:gd name="connsiteY164" fmla="*/ 5895824 h 6446520"/>
              <a:gd name="connsiteX165" fmla="*/ 3420097 w 6446531"/>
              <a:gd name="connsiteY165" fmla="*/ 6092648 h 6446520"/>
              <a:gd name="connsiteX166" fmla="*/ 4989207 w 6446531"/>
              <a:gd name="connsiteY166" fmla="*/ 5578298 h 6446520"/>
              <a:gd name="connsiteX167" fmla="*/ 5186038 w 6446531"/>
              <a:gd name="connsiteY167" fmla="*/ 5775123 h 6446520"/>
              <a:gd name="connsiteX168" fmla="*/ 4989207 w 6446531"/>
              <a:gd name="connsiteY168" fmla="*/ 5971947 h 6446520"/>
              <a:gd name="connsiteX169" fmla="*/ 4792377 w 6446531"/>
              <a:gd name="connsiteY169" fmla="*/ 5775123 h 6446520"/>
              <a:gd name="connsiteX170" fmla="*/ 4989207 w 6446531"/>
              <a:gd name="connsiteY170" fmla="*/ 5578298 h 6446520"/>
              <a:gd name="connsiteX171" fmla="*/ 4890446 w 6446531"/>
              <a:gd name="connsiteY171" fmla="*/ 4613366 h 6446520"/>
              <a:gd name="connsiteX172" fmla="*/ 4613383 w 6446531"/>
              <a:gd name="connsiteY172" fmla="*/ 4890429 h 6446520"/>
              <a:gd name="connsiteX173" fmla="*/ 1833150 w 6446531"/>
              <a:gd name="connsiteY173" fmla="*/ 4890429 h 6446520"/>
              <a:gd name="connsiteX174" fmla="*/ 1556087 w 6446531"/>
              <a:gd name="connsiteY174" fmla="*/ 4613366 h 6446520"/>
              <a:gd name="connsiteX175" fmla="*/ 1556087 w 6446531"/>
              <a:gd name="connsiteY175" fmla="*/ 1833133 h 6446520"/>
              <a:gd name="connsiteX176" fmla="*/ 1833150 w 6446531"/>
              <a:gd name="connsiteY176" fmla="*/ 1556069 h 6446520"/>
              <a:gd name="connsiteX177" fmla="*/ 4614069 w 6446531"/>
              <a:gd name="connsiteY177" fmla="*/ 1556069 h 6446520"/>
              <a:gd name="connsiteX178" fmla="*/ 4891132 w 6446531"/>
              <a:gd name="connsiteY178" fmla="*/ 1833133 h 6446520"/>
              <a:gd name="connsiteX179" fmla="*/ 4891109 w 6446531"/>
              <a:gd name="connsiteY179" fmla="*/ 4613366 h 6446520"/>
              <a:gd name="connsiteX180" fmla="*/ 5971273 w 6446531"/>
              <a:gd name="connsiteY180" fmla="*/ 4989196 h 6446520"/>
              <a:gd name="connsiteX181" fmla="*/ 5774448 w 6446531"/>
              <a:gd name="connsiteY181" fmla="*/ 5186026 h 6446520"/>
              <a:gd name="connsiteX182" fmla="*/ 5577624 w 6446531"/>
              <a:gd name="connsiteY182" fmla="*/ 4989196 h 6446520"/>
              <a:gd name="connsiteX183" fmla="*/ 5774448 w 6446531"/>
              <a:gd name="connsiteY183" fmla="*/ 4792366 h 6446520"/>
              <a:gd name="connsiteX184" fmla="*/ 5971273 w 6446531"/>
              <a:gd name="connsiteY184" fmla="*/ 4989196 h 6446520"/>
              <a:gd name="connsiteX185" fmla="*/ 4464565 w 6446531"/>
              <a:gd name="connsiteY185" fmla="*/ 2824125 h 6446520"/>
              <a:gd name="connsiteX186" fmla="*/ 4225895 w 6446531"/>
              <a:gd name="connsiteY186" fmla="*/ 2522367 h 6446520"/>
              <a:gd name="connsiteX187" fmla="*/ 4104519 w 6446531"/>
              <a:gd name="connsiteY187" fmla="*/ 2269993 h 6446520"/>
              <a:gd name="connsiteX188" fmla="*/ 3749966 w 6446531"/>
              <a:gd name="connsiteY188" fmla="*/ 2194561 h 6446520"/>
              <a:gd name="connsiteX189" fmla="*/ 3464662 w 6446531"/>
              <a:gd name="connsiteY189" fmla="*/ 2005274 h 6446520"/>
              <a:gd name="connsiteX190" fmla="*/ 3221889 w 6446531"/>
              <a:gd name="connsiteY190" fmla="*/ 2128730 h 6446520"/>
              <a:gd name="connsiteX191" fmla="*/ 2979116 w 6446531"/>
              <a:gd name="connsiteY191" fmla="*/ 2005274 h 6446520"/>
              <a:gd name="connsiteX192" fmla="*/ 2693812 w 6446531"/>
              <a:gd name="connsiteY192" fmla="*/ 2194561 h 6446520"/>
              <a:gd name="connsiteX193" fmla="*/ 2339259 w 6446531"/>
              <a:gd name="connsiteY193" fmla="*/ 2269993 h 6446520"/>
              <a:gd name="connsiteX194" fmla="*/ 2217884 w 6446531"/>
              <a:gd name="connsiteY194" fmla="*/ 2522367 h 6446520"/>
              <a:gd name="connsiteX195" fmla="*/ 1979214 w 6446531"/>
              <a:gd name="connsiteY195" fmla="*/ 2824125 h 6446520"/>
              <a:gd name="connsiteX196" fmla="*/ 2074540 w 6446531"/>
              <a:gd name="connsiteY196" fmla="*/ 3213660 h 6446520"/>
              <a:gd name="connsiteX197" fmla="*/ 2058086 w 6446531"/>
              <a:gd name="connsiteY197" fmla="*/ 3552450 h 6446520"/>
              <a:gd name="connsiteX198" fmla="*/ 2253534 w 6446531"/>
              <a:gd name="connsiteY198" fmla="*/ 3780828 h 6446520"/>
              <a:gd name="connsiteX199" fmla="*/ 2263135 w 6446531"/>
              <a:gd name="connsiteY199" fmla="*/ 3892607 h 6446520"/>
              <a:gd name="connsiteX200" fmla="*/ 2584781 w 6446531"/>
              <a:gd name="connsiteY200" fmla="*/ 4175163 h 6446520"/>
              <a:gd name="connsiteX201" fmla="*/ 2931790 w 6446531"/>
              <a:gd name="connsiteY201" fmla="*/ 4441939 h 6446520"/>
              <a:gd name="connsiteX202" fmla="*/ 3221895 w 6446531"/>
              <a:gd name="connsiteY202" fmla="*/ 4286942 h 6446520"/>
              <a:gd name="connsiteX203" fmla="*/ 3512000 w 6446531"/>
              <a:gd name="connsiteY203" fmla="*/ 4441939 h 6446520"/>
              <a:gd name="connsiteX204" fmla="*/ 3859009 w 6446531"/>
              <a:gd name="connsiteY204" fmla="*/ 4175163 h 6446520"/>
              <a:gd name="connsiteX205" fmla="*/ 4180655 w 6446531"/>
              <a:gd name="connsiteY205" fmla="*/ 3892607 h 6446520"/>
              <a:gd name="connsiteX206" fmla="*/ 4190256 w 6446531"/>
              <a:gd name="connsiteY206" fmla="*/ 3780828 h 6446520"/>
              <a:gd name="connsiteX207" fmla="*/ 4385698 w 6446531"/>
              <a:gd name="connsiteY207" fmla="*/ 3552450 h 6446520"/>
              <a:gd name="connsiteX208" fmla="*/ 4369250 w 6446531"/>
              <a:gd name="connsiteY208" fmla="*/ 3213660 h 6446520"/>
              <a:gd name="connsiteX209" fmla="*/ 4464576 w 6446531"/>
              <a:gd name="connsiteY209" fmla="*/ 2824125 h 6446520"/>
              <a:gd name="connsiteX210" fmla="*/ 2931801 w 6446531"/>
              <a:gd name="connsiteY210" fmla="*/ 4284194 h 6446520"/>
              <a:gd name="connsiteX211" fmla="*/ 2724701 w 6446531"/>
              <a:gd name="connsiteY211" fmla="*/ 4087363 h 6446520"/>
              <a:gd name="connsiteX212" fmla="*/ 2648577 w 6446531"/>
              <a:gd name="connsiteY212" fmla="*/ 4022224 h 6446520"/>
              <a:gd name="connsiteX213" fmla="*/ 2416783 w 6446531"/>
              <a:gd name="connsiteY213" fmla="*/ 3856934 h 6446520"/>
              <a:gd name="connsiteX214" fmla="*/ 2516212 w 6446531"/>
              <a:gd name="connsiteY214" fmla="*/ 3617596 h 6446520"/>
              <a:gd name="connsiteX215" fmla="*/ 2551194 w 6446531"/>
              <a:gd name="connsiteY215" fmla="*/ 3511983 h 6446520"/>
              <a:gd name="connsiteX216" fmla="*/ 2481254 w 6446531"/>
              <a:gd name="connsiteY216" fmla="*/ 3468783 h 6446520"/>
              <a:gd name="connsiteX217" fmla="*/ 2445604 w 6446531"/>
              <a:gd name="connsiteY217" fmla="*/ 3477024 h 6446520"/>
              <a:gd name="connsiteX218" fmla="*/ 2298151 w 6446531"/>
              <a:gd name="connsiteY218" fmla="*/ 3623785 h 6446520"/>
              <a:gd name="connsiteX219" fmla="*/ 2207625 w 6446531"/>
              <a:gd name="connsiteY219" fmla="*/ 3499661 h 6446520"/>
              <a:gd name="connsiteX220" fmla="*/ 2239166 w 6446531"/>
              <a:gd name="connsiteY220" fmla="*/ 3243177 h 6446520"/>
              <a:gd name="connsiteX221" fmla="*/ 2224770 w 6446531"/>
              <a:gd name="connsiteY221" fmla="*/ 3138256 h 6446520"/>
              <a:gd name="connsiteX222" fmla="*/ 2134936 w 6446531"/>
              <a:gd name="connsiteY222" fmla="*/ 2855026 h 6446520"/>
              <a:gd name="connsiteX223" fmla="*/ 2242607 w 6446531"/>
              <a:gd name="connsiteY223" fmla="*/ 2686319 h 6446520"/>
              <a:gd name="connsiteX224" fmla="*/ 2357130 w 6446531"/>
              <a:gd name="connsiteY224" fmla="*/ 2854329 h 6446520"/>
              <a:gd name="connsiteX225" fmla="*/ 2467543 w 6446531"/>
              <a:gd name="connsiteY225" fmla="*/ 2844036 h 6446520"/>
              <a:gd name="connsiteX226" fmla="*/ 2457251 w 6446531"/>
              <a:gd name="connsiteY226" fmla="*/ 2733622 h 6446520"/>
              <a:gd name="connsiteX227" fmla="*/ 2375635 w 6446531"/>
              <a:gd name="connsiteY227" fmla="*/ 2548468 h 6446520"/>
              <a:gd name="connsiteX228" fmla="*/ 2443523 w 6446531"/>
              <a:gd name="connsiteY228" fmla="*/ 2387310 h 6446520"/>
              <a:gd name="connsiteX229" fmla="*/ 2697258 w 6446531"/>
              <a:gd name="connsiteY229" fmla="*/ 2364673 h 6446520"/>
              <a:gd name="connsiteX230" fmla="*/ 2771999 w 6446531"/>
              <a:gd name="connsiteY230" fmla="*/ 2372909 h 6446520"/>
              <a:gd name="connsiteX231" fmla="*/ 2819325 w 6446531"/>
              <a:gd name="connsiteY231" fmla="*/ 2313936 h 6446520"/>
              <a:gd name="connsiteX232" fmla="*/ 2980482 w 6446531"/>
              <a:gd name="connsiteY232" fmla="*/ 2160322 h 6446520"/>
              <a:gd name="connsiteX233" fmla="*/ 3145080 w 6446531"/>
              <a:gd name="connsiteY233" fmla="*/ 2353718 h 6446520"/>
              <a:gd name="connsiteX234" fmla="*/ 3145080 w 6446531"/>
              <a:gd name="connsiteY234" fmla="*/ 3763031 h 6446520"/>
              <a:gd name="connsiteX235" fmla="*/ 3024373 w 6446531"/>
              <a:gd name="connsiteY235" fmla="*/ 3721889 h 6446520"/>
              <a:gd name="connsiteX236" fmla="*/ 2916702 w 6446531"/>
              <a:gd name="connsiteY236" fmla="*/ 3693091 h 6446520"/>
              <a:gd name="connsiteX237" fmla="*/ 2887905 w 6446531"/>
              <a:gd name="connsiteY237" fmla="*/ 3800761 h 6446520"/>
              <a:gd name="connsiteX238" fmla="*/ 3113533 w 6446531"/>
              <a:gd name="connsiteY238" fmla="*/ 3925577 h 6446520"/>
              <a:gd name="connsiteX239" fmla="*/ 3145080 w 6446531"/>
              <a:gd name="connsiteY239" fmla="*/ 3922142 h 6446520"/>
              <a:gd name="connsiteX240" fmla="*/ 3145080 w 6446531"/>
              <a:gd name="connsiteY240" fmla="*/ 4036665 h 6446520"/>
              <a:gd name="connsiteX241" fmla="*/ 2931796 w 6446531"/>
              <a:gd name="connsiteY241" fmla="*/ 4284194 h 6446520"/>
              <a:gd name="connsiteX242" fmla="*/ 4220420 w 6446531"/>
              <a:gd name="connsiteY242" fmla="*/ 3139593 h 6446520"/>
              <a:gd name="connsiteX243" fmla="*/ 4206018 w 6446531"/>
              <a:gd name="connsiteY243" fmla="*/ 3244515 h 6446520"/>
              <a:gd name="connsiteX244" fmla="*/ 4237565 w 6446531"/>
              <a:gd name="connsiteY244" fmla="*/ 3500998 h 6446520"/>
              <a:gd name="connsiteX245" fmla="*/ 4147039 w 6446531"/>
              <a:gd name="connsiteY245" fmla="*/ 3625122 h 6446520"/>
              <a:gd name="connsiteX246" fmla="*/ 3999586 w 6446531"/>
              <a:gd name="connsiteY246" fmla="*/ 3478361 h 6446520"/>
              <a:gd name="connsiteX247" fmla="*/ 3893973 w 6446531"/>
              <a:gd name="connsiteY247" fmla="*/ 3513343 h 6446520"/>
              <a:gd name="connsiteX248" fmla="*/ 3928955 w 6446531"/>
              <a:gd name="connsiteY248" fmla="*/ 3618956 h 6446520"/>
              <a:gd name="connsiteX249" fmla="*/ 4028384 w 6446531"/>
              <a:gd name="connsiteY249" fmla="*/ 3858294 h 6446520"/>
              <a:gd name="connsiteX250" fmla="*/ 3796590 w 6446531"/>
              <a:gd name="connsiteY250" fmla="*/ 4023584 h 6446520"/>
              <a:gd name="connsiteX251" fmla="*/ 3720466 w 6446531"/>
              <a:gd name="connsiteY251" fmla="*/ 4088723 h 6446520"/>
              <a:gd name="connsiteX252" fmla="*/ 3513365 w 6446531"/>
              <a:gd name="connsiteY252" fmla="*/ 4285554 h 6446520"/>
              <a:gd name="connsiteX253" fmla="*/ 3301465 w 6446531"/>
              <a:gd name="connsiteY253" fmla="*/ 4039363 h 6446520"/>
              <a:gd name="connsiteX254" fmla="*/ 3301442 w 6446531"/>
              <a:gd name="connsiteY254" fmla="*/ 2756231 h 6446520"/>
              <a:gd name="connsiteX255" fmla="*/ 3356986 w 6446531"/>
              <a:gd name="connsiteY255" fmla="*/ 2762391 h 6446520"/>
              <a:gd name="connsiteX256" fmla="*/ 3582614 w 6446531"/>
              <a:gd name="connsiteY256" fmla="*/ 2637576 h 6446520"/>
              <a:gd name="connsiteX257" fmla="*/ 3553816 w 6446531"/>
              <a:gd name="connsiteY257" fmla="*/ 2529906 h 6446520"/>
              <a:gd name="connsiteX258" fmla="*/ 3446146 w 6446531"/>
              <a:gd name="connsiteY258" fmla="*/ 2558703 h 6446520"/>
              <a:gd name="connsiteX259" fmla="*/ 3301442 w 6446531"/>
              <a:gd name="connsiteY259" fmla="*/ 2592993 h 6446520"/>
              <a:gd name="connsiteX260" fmla="*/ 3301442 w 6446531"/>
              <a:gd name="connsiteY260" fmla="*/ 2355706 h 6446520"/>
              <a:gd name="connsiteX261" fmla="*/ 3466040 w 6446531"/>
              <a:gd name="connsiteY261" fmla="*/ 2162311 h 6446520"/>
              <a:gd name="connsiteX262" fmla="*/ 3627197 w 6446531"/>
              <a:gd name="connsiteY262" fmla="*/ 2315924 h 6446520"/>
              <a:gd name="connsiteX263" fmla="*/ 3674523 w 6446531"/>
              <a:gd name="connsiteY263" fmla="*/ 2374903 h 6446520"/>
              <a:gd name="connsiteX264" fmla="*/ 3749264 w 6446531"/>
              <a:gd name="connsiteY264" fmla="*/ 2366668 h 6446520"/>
              <a:gd name="connsiteX265" fmla="*/ 4002998 w 6446531"/>
              <a:gd name="connsiteY265" fmla="*/ 2389305 h 6446520"/>
              <a:gd name="connsiteX266" fmla="*/ 4070887 w 6446531"/>
              <a:gd name="connsiteY266" fmla="*/ 2550462 h 6446520"/>
              <a:gd name="connsiteX267" fmla="*/ 3989271 w 6446531"/>
              <a:gd name="connsiteY267" fmla="*/ 2735617 h 6446520"/>
              <a:gd name="connsiteX268" fmla="*/ 3977641 w 6446531"/>
              <a:gd name="connsiteY268" fmla="*/ 2845362 h 6446520"/>
              <a:gd name="connsiteX269" fmla="*/ 4088055 w 6446531"/>
              <a:gd name="connsiteY269" fmla="*/ 2855655 h 6446520"/>
              <a:gd name="connsiteX270" fmla="*/ 4202578 w 6446531"/>
              <a:gd name="connsiteY270" fmla="*/ 2687645 h 6446520"/>
              <a:gd name="connsiteX271" fmla="*/ 4310248 w 6446531"/>
              <a:gd name="connsiteY271" fmla="*/ 2856352 h 6446520"/>
              <a:gd name="connsiteX272" fmla="*/ 4220414 w 6446531"/>
              <a:gd name="connsiteY272" fmla="*/ 3139581 h 6446520"/>
              <a:gd name="connsiteX273" fmla="*/ 2894768 w 6446531"/>
              <a:gd name="connsiteY273" fmla="*/ 3073756 h 6446520"/>
              <a:gd name="connsiteX274" fmla="*/ 2769952 w 6446531"/>
              <a:gd name="connsiteY274" fmla="*/ 3177318 h 6446520"/>
              <a:gd name="connsiteX275" fmla="*/ 2691080 w 6446531"/>
              <a:gd name="connsiteY275" fmla="*/ 3256191 h 6446520"/>
              <a:gd name="connsiteX276" fmla="*/ 2612207 w 6446531"/>
              <a:gd name="connsiteY276" fmla="*/ 3177318 h 6446520"/>
              <a:gd name="connsiteX277" fmla="*/ 2894763 w 6446531"/>
              <a:gd name="connsiteY277" fmla="*/ 2916702 h 6446520"/>
              <a:gd name="connsiteX278" fmla="*/ 2973635 w 6446531"/>
              <a:gd name="connsiteY278" fmla="*/ 2995575 h 6446520"/>
              <a:gd name="connsiteX279" fmla="*/ 2894763 w 6446531"/>
              <a:gd name="connsiteY279" fmla="*/ 3073756 h 6446520"/>
              <a:gd name="connsiteX280" fmla="*/ 3831571 w 6446531"/>
              <a:gd name="connsiteY280" fmla="*/ 3149880 h 6446520"/>
              <a:gd name="connsiteX281" fmla="*/ 3549016 w 6446531"/>
              <a:gd name="connsiteY281" fmla="*/ 3410496 h 6446520"/>
              <a:gd name="connsiteX282" fmla="*/ 3470143 w 6446531"/>
              <a:gd name="connsiteY282" fmla="*/ 3331623 h 6446520"/>
              <a:gd name="connsiteX283" fmla="*/ 3549016 w 6446531"/>
              <a:gd name="connsiteY283" fmla="*/ 3252750 h 6446520"/>
              <a:gd name="connsiteX284" fmla="*/ 3673831 w 6446531"/>
              <a:gd name="connsiteY284" fmla="*/ 3149189 h 6446520"/>
              <a:gd name="connsiteX285" fmla="*/ 3752704 w 6446531"/>
              <a:gd name="connsiteY285" fmla="*/ 3070316 h 6446520"/>
              <a:gd name="connsiteX286" fmla="*/ 3831577 w 6446531"/>
              <a:gd name="connsiteY286" fmla="*/ 3149880 h 6446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6446531" h="6446520">
                <a:moveTo>
                  <a:pt x="5748388" y="3302128"/>
                </a:moveTo>
                <a:cubicBezTo>
                  <a:pt x="5784050" y="3459176"/>
                  <a:pt x="5924639" y="3577139"/>
                  <a:pt x="6092660" y="3577139"/>
                </a:cubicBezTo>
                <a:cubicBezTo>
                  <a:pt x="6287427" y="3577139"/>
                  <a:pt x="6446532" y="3418725"/>
                  <a:pt x="6446532" y="3223255"/>
                </a:cubicBezTo>
                <a:cubicBezTo>
                  <a:pt x="6446532" y="3028499"/>
                  <a:pt x="6288112" y="2869371"/>
                  <a:pt x="6092660" y="2869371"/>
                </a:cubicBezTo>
                <a:cubicBezTo>
                  <a:pt x="5924639" y="2869371"/>
                  <a:pt x="5784050" y="2987334"/>
                  <a:pt x="5748388" y="3144382"/>
                </a:cubicBezTo>
                <a:lnTo>
                  <a:pt x="5047500" y="3144382"/>
                </a:lnTo>
                <a:lnTo>
                  <a:pt x="5047500" y="2362570"/>
                </a:lnTo>
                <a:lnTo>
                  <a:pt x="5775134" y="2362570"/>
                </a:lnTo>
                <a:cubicBezTo>
                  <a:pt x="5818340" y="2362570"/>
                  <a:pt x="5854001" y="2327589"/>
                  <a:pt x="5854001" y="2283697"/>
                </a:cubicBezTo>
                <a:lnTo>
                  <a:pt x="5854001" y="1802277"/>
                </a:lnTo>
                <a:cubicBezTo>
                  <a:pt x="6011049" y="1766627"/>
                  <a:pt x="6129007" y="1626027"/>
                  <a:pt x="6129007" y="1458017"/>
                </a:cubicBezTo>
                <a:cubicBezTo>
                  <a:pt x="6129007" y="1263261"/>
                  <a:pt x="5970587" y="1104133"/>
                  <a:pt x="5775134" y="1104133"/>
                </a:cubicBezTo>
                <a:cubicBezTo>
                  <a:pt x="5580367" y="1104133"/>
                  <a:pt x="5421250" y="1262547"/>
                  <a:pt x="5421250" y="1458017"/>
                </a:cubicBezTo>
                <a:cubicBezTo>
                  <a:pt x="5421250" y="1626027"/>
                  <a:pt x="5539219" y="1766627"/>
                  <a:pt x="5696267" y="1802277"/>
                </a:cubicBezTo>
                <a:lnTo>
                  <a:pt x="5696267" y="2205522"/>
                </a:lnTo>
                <a:lnTo>
                  <a:pt x="5047495" y="2205545"/>
                </a:lnTo>
                <a:lnTo>
                  <a:pt x="5047495" y="1833155"/>
                </a:lnTo>
                <a:cubicBezTo>
                  <a:pt x="5047495" y="1593817"/>
                  <a:pt x="4852739" y="1399038"/>
                  <a:pt x="4613377" y="1399038"/>
                </a:cubicBezTo>
                <a:lnTo>
                  <a:pt x="4240988" y="1399038"/>
                </a:lnTo>
                <a:lnTo>
                  <a:pt x="4240988" y="750272"/>
                </a:lnTo>
                <a:lnTo>
                  <a:pt x="4644233" y="750272"/>
                </a:lnTo>
                <a:cubicBezTo>
                  <a:pt x="4679883" y="907320"/>
                  <a:pt x="4820483" y="1025283"/>
                  <a:pt x="4988493" y="1025283"/>
                </a:cubicBezTo>
                <a:cubicBezTo>
                  <a:pt x="5183249" y="1025283"/>
                  <a:pt x="5342377" y="866869"/>
                  <a:pt x="5342377" y="671399"/>
                </a:cubicBezTo>
                <a:cubicBezTo>
                  <a:pt x="5342377" y="476643"/>
                  <a:pt x="5183963" y="317514"/>
                  <a:pt x="4988493" y="317514"/>
                </a:cubicBezTo>
                <a:cubicBezTo>
                  <a:pt x="4820483" y="317514"/>
                  <a:pt x="4679883" y="435478"/>
                  <a:pt x="4644233" y="592526"/>
                </a:cubicBezTo>
                <a:lnTo>
                  <a:pt x="4162812" y="592526"/>
                </a:lnTo>
                <a:cubicBezTo>
                  <a:pt x="4119613" y="592526"/>
                  <a:pt x="4083940" y="627508"/>
                  <a:pt x="4083940" y="671399"/>
                </a:cubicBezTo>
                <a:lnTo>
                  <a:pt x="4083963" y="1399033"/>
                </a:lnTo>
                <a:lnTo>
                  <a:pt x="3302151" y="1399033"/>
                </a:lnTo>
                <a:lnTo>
                  <a:pt x="3302151" y="698145"/>
                </a:lnTo>
                <a:cubicBezTo>
                  <a:pt x="3459199" y="662495"/>
                  <a:pt x="3577162" y="521894"/>
                  <a:pt x="3577162" y="353884"/>
                </a:cubicBezTo>
                <a:cubicBezTo>
                  <a:pt x="3577162" y="159106"/>
                  <a:pt x="3418034" y="0"/>
                  <a:pt x="3223278" y="0"/>
                </a:cubicBezTo>
                <a:cubicBezTo>
                  <a:pt x="3028522" y="0"/>
                  <a:pt x="2869394" y="158414"/>
                  <a:pt x="2869394" y="353884"/>
                </a:cubicBezTo>
                <a:cubicBezTo>
                  <a:pt x="2869394" y="521894"/>
                  <a:pt x="2987357" y="662495"/>
                  <a:pt x="3144405" y="698145"/>
                </a:cubicBezTo>
                <a:lnTo>
                  <a:pt x="3144405" y="1399033"/>
                </a:lnTo>
                <a:lnTo>
                  <a:pt x="2362593" y="1399033"/>
                </a:lnTo>
                <a:lnTo>
                  <a:pt x="2362593" y="671399"/>
                </a:lnTo>
                <a:cubicBezTo>
                  <a:pt x="2362593" y="628199"/>
                  <a:pt x="2327612" y="592526"/>
                  <a:pt x="2283720" y="592526"/>
                </a:cubicBezTo>
                <a:lnTo>
                  <a:pt x="1802300" y="592526"/>
                </a:lnTo>
                <a:cubicBezTo>
                  <a:pt x="1766650" y="435478"/>
                  <a:pt x="1626050" y="317514"/>
                  <a:pt x="1458040" y="317514"/>
                </a:cubicBezTo>
                <a:cubicBezTo>
                  <a:pt x="1263284" y="317514"/>
                  <a:pt x="1104156" y="475929"/>
                  <a:pt x="1104156" y="671399"/>
                </a:cubicBezTo>
                <a:cubicBezTo>
                  <a:pt x="1104156" y="866155"/>
                  <a:pt x="1262570" y="1025283"/>
                  <a:pt x="1458040" y="1025283"/>
                </a:cubicBezTo>
                <a:cubicBezTo>
                  <a:pt x="1626050" y="1025283"/>
                  <a:pt x="1766650" y="907320"/>
                  <a:pt x="1802300" y="750272"/>
                </a:cubicBezTo>
                <a:lnTo>
                  <a:pt x="2205545" y="750272"/>
                </a:lnTo>
                <a:lnTo>
                  <a:pt x="2205545" y="1399038"/>
                </a:lnTo>
                <a:lnTo>
                  <a:pt x="1833155" y="1399038"/>
                </a:lnTo>
                <a:cubicBezTo>
                  <a:pt x="1593817" y="1399038"/>
                  <a:pt x="1399038" y="1593794"/>
                  <a:pt x="1399038" y="1833155"/>
                </a:cubicBezTo>
                <a:lnTo>
                  <a:pt x="1399038" y="2205545"/>
                </a:lnTo>
                <a:lnTo>
                  <a:pt x="750272" y="2205545"/>
                </a:lnTo>
                <a:lnTo>
                  <a:pt x="750272" y="1802300"/>
                </a:lnTo>
                <a:cubicBezTo>
                  <a:pt x="907320" y="1766650"/>
                  <a:pt x="1025283" y="1626050"/>
                  <a:pt x="1025283" y="1458040"/>
                </a:cubicBezTo>
                <a:cubicBezTo>
                  <a:pt x="1025283" y="1263284"/>
                  <a:pt x="866869" y="1104156"/>
                  <a:pt x="671399" y="1104156"/>
                </a:cubicBezTo>
                <a:cubicBezTo>
                  <a:pt x="476643" y="1104156"/>
                  <a:pt x="317514" y="1262570"/>
                  <a:pt x="317514" y="1458040"/>
                </a:cubicBezTo>
                <a:cubicBezTo>
                  <a:pt x="317514" y="1626050"/>
                  <a:pt x="435478" y="1766650"/>
                  <a:pt x="592526" y="1802300"/>
                </a:cubicBezTo>
                <a:lnTo>
                  <a:pt x="592526" y="2283720"/>
                </a:lnTo>
                <a:cubicBezTo>
                  <a:pt x="592526" y="2326920"/>
                  <a:pt x="627508" y="2362593"/>
                  <a:pt x="671399" y="2362593"/>
                </a:cubicBezTo>
                <a:lnTo>
                  <a:pt x="1399033" y="2362570"/>
                </a:lnTo>
                <a:lnTo>
                  <a:pt x="1399033" y="3145068"/>
                </a:lnTo>
                <a:lnTo>
                  <a:pt x="698145" y="3145068"/>
                </a:lnTo>
                <a:cubicBezTo>
                  <a:pt x="662495" y="2988020"/>
                  <a:pt x="521894" y="2870057"/>
                  <a:pt x="353884" y="2870057"/>
                </a:cubicBezTo>
                <a:cubicBezTo>
                  <a:pt x="159106" y="2869365"/>
                  <a:pt x="0" y="3028493"/>
                  <a:pt x="0" y="3223249"/>
                </a:cubicBezTo>
                <a:cubicBezTo>
                  <a:pt x="0" y="3418005"/>
                  <a:pt x="158414" y="3577133"/>
                  <a:pt x="353884" y="3577133"/>
                </a:cubicBezTo>
                <a:cubicBezTo>
                  <a:pt x="521894" y="3577133"/>
                  <a:pt x="662495" y="3459170"/>
                  <a:pt x="698145" y="3302122"/>
                </a:cubicBezTo>
                <a:lnTo>
                  <a:pt x="1399033" y="3302122"/>
                </a:lnTo>
                <a:lnTo>
                  <a:pt x="1399033" y="4084620"/>
                </a:lnTo>
                <a:lnTo>
                  <a:pt x="671399" y="4084597"/>
                </a:lnTo>
                <a:cubicBezTo>
                  <a:pt x="628199" y="4084597"/>
                  <a:pt x="592526" y="4119578"/>
                  <a:pt x="592526" y="4163470"/>
                </a:cubicBezTo>
                <a:lnTo>
                  <a:pt x="592526" y="4644890"/>
                </a:lnTo>
                <a:cubicBezTo>
                  <a:pt x="435478" y="4680540"/>
                  <a:pt x="317514" y="4821140"/>
                  <a:pt x="317514" y="4989150"/>
                </a:cubicBezTo>
                <a:cubicBezTo>
                  <a:pt x="317514" y="5183906"/>
                  <a:pt x="475929" y="5343034"/>
                  <a:pt x="671399" y="5343034"/>
                </a:cubicBezTo>
                <a:cubicBezTo>
                  <a:pt x="866155" y="5343034"/>
                  <a:pt x="1025283" y="5184620"/>
                  <a:pt x="1025283" y="4989150"/>
                </a:cubicBezTo>
                <a:cubicBezTo>
                  <a:pt x="1025283" y="4821140"/>
                  <a:pt x="907320" y="4680540"/>
                  <a:pt x="750272" y="4644890"/>
                </a:cubicBezTo>
                <a:lnTo>
                  <a:pt x="750272" y="4241645"/>
                </a:lnTo>
                <a:lnTo>
                  <a:pt x="1399038" y="4241645"/>
                </a:lnTo>
                <a:lnTo>
                  <a:pt x="1399038" y="4614035"/>
                </a:lnTo>
                <a:cubicBezTo>
                  <a:pt x="1399038" y="4853373"/>
                  <a:pt x="1593794" y="5048152"/>
                  <a:pt x="1833155" y="5048152"/>
                </a:cubicBezTo>
                <a:lnTo>
                  <a:pt x="2205545" y="5048152"/>
                </a:lnTo>
                <a:lnTo>
                  <a:pt x="2205545" y="5696941"/>
                </a:lnTo>
                <a:lnTo>
                  <a:pt x="1802300" y="5696941"/>
                </a:lnTo>
                <a:cubicBezTo>
                  <a:pt x="1766650" y="5539893"/>
                  <a:pt x="1626050" y="5421907"/>
                  <a:pt x="1458040" y="5421907"/>
                </a:cubicBezTo>
                <a:cubicBezTo>
                  <a:pt x="1263284" y="5421907"/>
                  <a:pt x="1104156" y="5580298"/>
                  <a:pt x="1104156" y="5775809"/>
                </a:cubicBezTo>
                <a:cubicBezTo>
                  <a:pt x="1104156" y="5970575"/>
                  <a:pt x="1262570" y="6129682"/>
                  <a:pt x="1458040" y="6129682"/>
                </a:cubicBezTo>
                <a:cubicBezTo>
                  <a:pt x="1626050" y="6129682"/>
                  <a:pt x="1766650" y="6011724"/>
                  <a:pt x="1802300" y="5854675"/>
                </a:cubicBezTo>
                <a:lnTo>
                  <a:pt x="2283720" y="5854675"/>
                </a:lnTo>
                <a:cubicBezTo>
                  <a:pt x="2326914" y="5854675"/>
                  <a:pt x="2362593" y="5819699"/>
                  <a:pt x="2362593" y="5775809"/>
                </a:cubicBezTo>
                <a:lnTo>
                  <a:pt x="2362570" y="5047472"/>
                </a:lnTo>
                <a:lnTo>
                  <a:pt x="3145068" y="5047472"/>
                </a:lnTo>
                <a:lnTo>
                  <a:pt x="3145068" y="5748376"/>
                </a:lnTo>
                <a:cubicBezTo>
                  <a:pt x="2988020" y="5784038"/>
                  <a:pt x="2870057" y="5924627"/>
                  <a:pt x="2870057" y="6092648"/>
                </a:cubicBezTo>
                <a:cubicBezTo>
                  <a:pt x="2870057" y="6287358"/>
                  <a:pt x="3028471" y="6446521"/>
                  <a:pt x="3223941" y="6446521"/>
                </a:cubicBezTo>
                <a:cubicBezTo>
                  <a:pt x="3418697" y="6446521"/>
                  <a:pt x="3577825" y="6288101"/>
                  <a:pt x="3577825" y="6092648"/>
                </a:cubicBezTo>
                <a:cubicBezTo>
                  <a:pt x="3577825" y="5924627"/>
                  <a:pt x="3459862" y="5784038"/>
                  <a:pt x="3302813" y="5748376"/>
                </a:cubicBezTo>
                <a:lnTo>
                  <a:pt x="3302813" y="5047472"/>
                </a:lnTo>
                <a:lnTo>
                  <a:pt x="4085311" y="5047472"/>
                </a:lnTo>
                <a:lnTo>
                  <a:pt x="4085311" y="5775123"/>
                </a:lnTo>
                <a:cubicBezTo>
                  <a:pt x="4085311" y="5818328"/>
                  <a:pt x="4120293" y="5853989"/>
                  <a:pt x="4164184" y="5853989"/>
                </a:cubicBezTo>
                <a:lnTo>
                  <a:pt x="4645604" y="5853989"/>
                </a:lnTo>
                <a:cubicBezTo>
                  <a:pt x="4681255" y="6011038"/>
                  <a:pt x="4821855" y="6128995"/>
                  <a:pt x="4989865" y="6128995"/>
                </a:cubicBezTo>
                <a:cubicBezTo>
                  <a:pt x="5184620" y="6128995"/>
                  <a:pt x="5343749" y="5970575"/>
                  <a:pt x="5343749" y="5775123"/>
                </a:cubicBezTo>
                <a:cubicBezTo>
                  <a:pt x="5343749" y="5580355"/>
                  <a:pt x="5185335" y="5421221"/>
                  <a:pt x="4989865" y="5421221"/>
                </a:cubicBezTo>
                <a:cubicBezTo>
                  <a:pt x="4821855" y="5421221"/>
                  <a:pt x="4681255" y="5539207"/>
                  <a:pt x="4645604" y="5696255"/>
                </a:cubicBezTo>
                <a:lnTo>
                  <a:pt x="4242360" y="5696255"/>
                </a:lnTo>
                <a:lnTo>
                  <a:pt x="4242337" y="5047466"/>
                </a:lnTo>
                <a:lnTo>
                  <a:pt x="4614726" y="5047466"/>
                </a:lnTo>
                <a:cubicBezTo>
                  <a:pt x="4854065" y="5047466"/>
                  <a:pt x="5048843" y="4852710"/>
                  <a:pt x="5048843" y="4613349"/>
                </a:cubicBezTo>
                <a:lnTo>
                  <a:pt x="5048843" y="4240960"/>
                </a:lnTo>
                <a:lnTo>
                  <a:pt x="5697639" y="4240960"/>
                </a:lnTo>
                <a:lnTo>
                  <a:pt x="5697639" y="4644204"/>
                </a:lnTo>
                <a:cubicBezTo>
                  <a:pt x="5540590" y="4679854"/>
                  <a:pt x="5422599" y="4820455"/>
                  <a:pt x="5422599" y="4988464"/>
                </a:cubicBezTo>
                <a:cubicBezTo>
                  <a:pt x="5422599" y="5183220"/>
                  <a:pt x="5580996" y="5342349"/>
                  <a:pt x="5776505" y="5342349"/>
                </a:cubicBezTo>
                <a:cubicBezTo>
                  <a:pt x="5971216" y="5342349"/>
                  <a:pt x="6130379" y="5183935"/>
                  <a:pt x="6130379" y="4988464"/>
                </a:cubicBezTo>
                <a:cubicBezTo>
                  <a:pt x="6130379" y="4820455"/>
                  <a:pt x="6012421" y="4679854"/>
                  <a:pt x="5855373" y="4644204"/>
                </a:cubicBezTo>
                <a:lnTo>
                  <a:pt x="5855316" y="4162784"/>
                </a:lnTo>
                <a:cubicBezTo>
                  <a:pt x="5855316" y="4119590"/>
                  <a:pt x="5820340" y="4083911"/>
                  <a:pt x="5776448" y="4083911"/>
                </a:cubicBezTo>
                <a:lnTo>
                  <a:pt x="5047454" y="4083934"/>
                </a:lnTo>
                <a:lnTo>
                  <a:pt x="5047454" y="3302122"/>
                </a:lnTo>
                <a:close/>
                <a:moveTo>
                  <a:pt x="6092660" y="3026425"/>
                </a:moveTo>
                <a:cubicBezTo>
                  <a:pt x="6201016" y="3026425"/>
                  <a:pt x="6289484" y="3114893"/>
                  <a:pt x="6289484" y="3223255"/>
                </a:cubicBezTo>
                <a:cubicBezTo>
                  <a:pt x="6289484" y="3331617"/>
                  <a:pt x="6201016" y="3420085"/>
                  <a:pt x="6092660" y="3420085"/>
                </a:cubicBezTo>
                <a:cubicBezTo>
                  <a:pt x="5984303" y="3420085"/>
                  <a:pt x="5895835" y="3331617"/>
                  <a:pt x="5895835" y="3223255"/>
                </a:cubicBezTo>
                <a:cubicBezTo>
                  <a:pt x="5895835" y="3114893"/>
                  <a:pt x="5984303" y="3026425"/>
                  <a:pt x="6092660" y="3026425"/>
                </a:cubicBezTo>
                <a:close/>
                <a:moveTo>
                  <a:pt x="5578309" y="1457314"/>
                </a:moveTo>
                <a:cubicBezTo>
                  <a:pt x="5578309" y="1348952"/>
                  <a:pt x="5666778" y="1260484"/>
                  <a:pt x="5775134" y="1260484"/>
                </a:cubicBezTo>
                <a:cubicBezTo>
                  <a:pt x="5883490" y="1260484"/>
                  <a:pt x="5971959" y="1348952"/>
                  <a:pt x="5971959" y="1457314"/>
                </a:cubicBezTo>
                <a:cubicBezTo>
                  <a:pt x="5971959" y="1565676"/>
                  <a:pt x="5883490" y="1654144"/>
                  <a:pt x="5775134" y="1654144"/>
                </a:cubicBezTo>
                <a:cubicBezTo>
                  <a:pt x="5666778" y="1654144"/>
                  <a:pt x="5578309" y="1565676"/>
                  <a:pt x="5578309" y="1457314"/>
                </a:cubicBezTo>
                <a:close/>
                <a:moveTo>
                  <a:pt x="4989196" y="475249"/>
                </a:moveTo>
                <a:cubicBezTo>
                  <a:pt x="5097558" y="475249"/>
                  <a:pt x="5186026" y="563717"/>
                  <a:pt x="5186026" y="672079"/>
                </a:cubicBezTo>
                <a:cubicBezTo>
                  <a:pt x="5186026" y="780441"/>
                  <a:pt x="5097558" y="868909"/>
                  <a:pt x="4989196" y="868909"/>
                </a:cubicBezTo>
                <a:cubicBezTo>
                  <a:pt x="4880834" y="868909"/>
                  <a:pt x="4792366" y="780441"/>
                  <a:pt x="4792366" y="672079"/>
                </a:cubicBezTo>
                <a:cubicBezTo>
                  <a:pt x="4792366" y="563717"/>
                  <a:pt x="4880834" y="475249"/>
                  <a:pt x="4989196" y="475249"/>
                </a:cubicBezTo>
                <a:close/>
                <a:moveTo>
                  <a:pt x="3026436" y="353873"/>
                </a:moveTo>
                <a:cubicBezTo>
                  <a:pt x="3026436" y="245511"/>
                  <a:pt x="3114904" y="157043"/>
                  <a:pt x="3223266" y="157043"/>
                </a:cubicBezTo>
                <a:cubicBezTo>
                  <a:pt x="3331628" y="157043"/>
                  <a:pt x="3420097" y="245511"/>
                  <a:pt x="3420097" y="353873"/>
                </a:cubicBezTo>
                <a:cubicBezTo>
                  <a:pt x="3420097" y="462235"/>
                  <a:pt x="3331628" y="550704"/>
                  <a:pt x="3223266" y="550704"/>
                </a:cubicBezTo>
                <a:cubicBezTo>
                  <a:pt x="3114904" y="550681"/>
                  <a:pt x="3026436" y="462213"/>
                  <a:pt x="3026436" y="353873"/>
                </a:cubicBezTo>
                <a:close/>
                <a:moveTo>
                  <a:pt x="1457326" y="868223"/>
                </a:moveTo>
                <a:cubicBezTo>
                  <a:pt x="1348964" y="868223"/>
                  <a:pt x="1260495" y="779755"/>
                  <a:pt x="1260495" y="671393"/>
                </a:cubicBezTo>
                <a:cubicBezTo>
                  <a:pt x="1260495" y="563031"/>
                  <a:pt x="1348964" y="474563"/>
                  <a:pt x="1457326" y="474563"/>
                </a:cubicBezTo>
                <a:cubicBezTo>
                  <a:pt x="1565688" y="474563"/>
                  <a:pt x="1654156" y="563031"/>
                  <a:pt x="1654156" y="671393"/>
                </a:cubicBezTo>
                <a:cubicBezTo>
                  <a:pt x="1654156" y="779755"/>
                  <a:pt x="1565688" y="868223"/>
                  <a:pt x="1457326" y="868223"/>
                </a:cubicBezTo>
                <a:close/>
                <a:moveTo>
                  <a:pt x="475260" y="1457326"/>
                </a:moveTo>
                <a:cubicBezTo>
                  <a:pt x="475260" y="1348964"/>
                  <a:pt x="563728" y="1260495"/>
                  <a:pt x="672090" y="1260495"/>
                </a:cubicBezTo>
                <a:cubicBezTo>
                  <a:pt x="780452" y="1260495"/>
                  <a:pt x="868921" y="1348964"/>
                  <a:pt x="868921" y="1457326"/>
                </a:cubicBezTo>
                <a:cubicBezTo>
                  <a:pt x="868921" y="1565688"/>
                  <a:pt x="780452" y="1654156"/>
                  <a:pt x="672090" y="1654156"/>
                </a:cubicBezTo>
                <a:cubicBezTo>
                  <a:pt x="563037" y="1654156"/>
                  <a:pt x="475260" y="1565688"/>
                  <a:pt x="475260" y="1457326"/>
                </a:cubicBezTo>
                <a:close/>
                <a:moveTo>
                  <a:pt x="353885" y="3420085"/>
                </a:moveTo>
                <a:cubicBezTo>
                  <a:pt x="245523" y="3420085"/>
                  <a:pt x="157054" y="3331617"/>
                  <a:pt x="157054" y="3223255"/>
                </a:cubicBezTo>
                <a:cubicBezTo>
                  <a:pt x="157054" y="3114893"/>
                  <a:pt x="245523" y="3026425"/>
                  <a:pt x="353885" y="3026425"/>
                </a:cubicBezTo>
                <a:cubicBezTo>
                  <a:pt x="462247" y="3026425"/>
                  <a:pt x="550715" y="3114893"/>
                  <a:pt x="550715" y="3223255"/>
                </a:cubicBezTo>
                <a:cubicBezTo>
                  <a:pt x="550692" y="3331617"/>
                  <a:pt x="462224" y="3420085"/>
                  <a:pt x="353885" y="3420085"/>
                </a:cubicBezTo>
                <a:close/>
                <a:moveTo>
                  <a:pt x="868235" y="4989196"/>
                </a:moveTo>
                <a:cubicBezTo>
                  <a:pt x="868235" y="5097558"/>
                  <a:pt x="779767" y="5186026"/>
                  <a:pt x="671404" y="5186026"/>
                </a:cubicBezTo>
                <a:cubicBezTo>
                  <a:pt x="563042" y="5186026"/>
                  <a:pt x="474574" y="5097558"/>
                  <a:pt x="474574" y="4989196"/>
                </a:cubicBezTo>
                <a:cubicBezTo>
                  <a:pt x="474574" y="4880834"/>
                  <a:pt x="563042" y="4792366"/>
                  <a:pt x="671404" y="4792366"/>
                </a:cubicBezTo>
                <a:cubicBezTo>
                  <a:pt x="779767" y="4792366"/>
                  <a:pt x="868235" y="4880834"/>
                  <a:pt x="868235" y="4989196"/>
                </a:cubicBezTo>
                <a:close/>
                <a:moveTo>
                  <a:pt x="1457337" y="5971261"/>
                </a:moveTo>
                <a:cubicBezTo>
                  <a:pt x="1348975" y="5971261"/>
                  <a:pt x="1260507" y="5882793"/>
                  <a:pt x="1260507" y="5774437"/>
                </a:cubicBezTo>
                <a:cubicBezTo>
                  <a:pt x="1260507" y="5666080"/>
                  <a:pt x="1348975" y="5577612"/>
                  <a:pt x="1457337" y="5577612"/>
                </a:cubicBezTo>
                <a:cubicBezTo>
                  <a:pt x="1565699" y="5577612"/>
                  <a:pt x="1654167" y="5666080"/>
                  <a:pt x="1654167" y="5774437"/>
                </a:cubicBezTo>
                <a:cubicBezTo>
                  <a:pt x="1654167" y="5882793"/>
                  <a:pt x="1565699" y="5971261"/>
                  <a:pt x="1457337" y="5971261"/>
                </a:cubicBezTo>
                <a:close/>
                <a:moveTo>
                  <a:pt x="3420097" y="6092648"/>
                </a:moveTo>
                <a:cubicBezTo>
                  <a:pt x="3420097" y="6201005"/>
                  <a:pt x="3331628" y="6289473"/>
                  <a:pt x="3223266" y="6289473"/>
                </a:cubicBezTo>
                <a:cubicBezTo>
                  <a:pt x="3114904" y="6289473"/>
                  <a:pt x="3026436" y="6201005"/>
                  <a:pt x="3026436" y="6092648"/>
                </a:cubicBezTo>
                <a:cubicBezTo>
                  <a:pt x="3026436" y="5984292"/>
                  <a:pt x="3114904" y="5895824"/>
                  <a:pt x="3223266" y="5895824"/>
                </a:cubicBezTo>
                <a:cubicBezTo>
                  <a:pt x="3331628" y="5895824"/>
                  <a:pt x="3420097" y="5984292"/>
                  <a:pt x="3420097" y="6092648"/>
                </a:cubicBezTo>
                <a:close/>
                <a:moveTo>
                  <a:pt x="4989207" y="5578298"/>
                </a:moveTo>
                <a:cubicBezTo>
                  <a:pt x="5097569" y="5578298"/>
                  <a:pt x="5186038" y="5666767"/>
                  <a:pt x="5186038" y="5775123"/>
                </a:cubicBezTo>
                <a:cubicBezTo>
                  <a:pt x="5186038" y="5883479"/>
                  <a:pt x="5097569" y="5971947"/>
                  <a:pt x="4989207" y="5971947"/>
                </a:cubicBezTo>
                <a:cubicBezTo>
                  <a:pt x="4880845" y="5971947"/>
                  <a:pt x="4792377" y="5883479"/>
                  <a:pt x="4792377" y="5775123"/>
                </a:cubicBezTo>
                <a:cubicBezTo>
                  <a:pt x="4792377" y="5666767"/>
                  <a:pt x="4880845" y="5578298"/>
                  <a:pt x="4989207" y="5578298"/>
                </a:cubicBezTo>
                <a:close/>
                <a:moveTo>
                  <a:pt x="4890446" y="4613366"/>
                </a:moveTo>
                <a:cubicBezTo>
                  <a:pt x="4890446" y="4766311"/>
                  <a:pt x="4766322" y="4890429"/>
                  <a:pt x="4613383" y="4890429"/>
                </a:cubicBezTo>
                <a:lnTo>
                  <a:pt x="1833150" y="4890429"/>
                </a:lnTo>
                <a:cubicBezTo>
                  <a:pt x="1680205" y="4890429"/>
                  <a:pt x="1556087" y="4766305"/>
                  <a:pt x="1556087" y="4613366"/>
                </a:cubicBezTo>
                <a:lnTo>
                  <a:pt x="1556087" y="1833133"/>
                </a:lnTo>
                <a:cubicBezTo>
                  <a:pt x="1556087" y="1680188"/>
                  <a:pt x="1680211" y="1556069"/>
                  <a:pt x="1833150" y="1556069"/>
                </a:cubicBezTo>
                <a:lnTo>
                  <a:pt x="4614069" y="1556069"/>
                </a:lnTo>
                <a:cubicBezTo>
                  <a:pt x="4767014" y="1556069"/>
                  <a:pt x="4891132" y="1680194"/>
                  <a:pt x="4891132" y="1833133"/>
                </a:cubicBezTo>
                <a:lnTo>
                  <a:pt x="4891109" y="4613366"/>
                </a:lnTo>
                <a:close/>
                <a:moveTo>
                  <a:pt x="5971273" y="4989196"/>
                </a:moveTo>
                <a:cubicBezTo>
                  <a:pt x="5971273" y="5097558"/>
                  <a:pt x="5882804" y="5186026"/>
                  <a:pt x="5774448" y="5186026"/>
                </a:cubicBezTo>
                <a:cubicBezTo>
                  <a:pt x="5666092" y="5186026"/>
                  <a:pt x="5577624" y="5097558"/>
                  <a:pt x="5577624" y="4989196"/>
                </a:cubicBezTo>
                <a:cubicBezTo>
                  <a:pt x="5577624" y="4880834"/>
                  <a:pt x="5666092" y="4792366"/>
                  <a:pt x="5774448" y="4792366"/>
                </a:cubicBezTo>
                <a:cubicBezTo>
                  <a:pt x="5883490" y="4792366"/>
                  <a:pt x="5971273" y="4880834"/>
                  <a:pt x="5971273" y="4989196"/>
                </a:cubicBezTo>
                <a:close/>
                <a:moveTo>
                  <a:pt x="4464565" y="2824125"/>
                </a:moveTo>
                <a:cubicBezTo>
                  <a:pt x="4435075" y="2682165"/>
                  <a:pt x="4347293" y="2571751"/>
                  <a:pt x="4225895" y="2522367"/>
                </a:cubicBezTo>
                <a:cubicBezTo>
                  <a:pt x="4219734" y="2421549"/>
                  <a:pt x="4177208" y="2332412"/>
                  <a:pt x="4104519" y="2269993"/>
                </a:cubicBezTo>
                <a:cubicBezTo>
                  <a:pt x="3999598" y="2179467"/>
                  <a:pt x="3859689" y="2163014"/>
                  <a:pt x="3749966" y="2194561"/>
                </a:cubicBezTo>
                <a:cubicBezTo>
                  <a:pt x="3695788" y="2080706"/>
                  <a:pt x="3586752" y="2005274"/>
                  <a:pt x="3464662" y="2005274"/>
                </a:cubicBezTo>
                <a:cubicBezTo>
                  <a:pt x="3367284" y="2005274"/>
                  <a:pt x="3280868" y="2053960"/>
                  <a:pt x="3221889" y="2128730"/>
                </a:cubicBezTo>
                <a:cubicBezTo>
                  <a:pt x="3162910" y="2053989"/>
                  <a:pt x="3076494" y="2005274"/>
                  <a:pt x="2979116" y="2005274"/>
                </a:cubicBezTo>
                <a:cubicBezTo>
                  <a:pt x="2857049" y="2005274"/>
                  <a:pt x="2747996" y="2080706"/>
                  <a:pt x="2693812" y="2194561"/>
                </a:cubicBezTo>
                <a:cubicBezTo>
                  <a:pt x="2584089" y="2163014"/>
                  <a:pt x="2444180" y="2179467"/>
                  <a:pt x="2339259" y="2269993"/>
                </a:cubicBezTo>
                <a:cubicBezTo>
                  <a:pt x="2266570" y="2333081"/>
                  <a:pt x="2224044" y="2421555"/>
                  <a:pt x="2217884" y="2522367"/>
                </a:cubicBezTo>
                <a:cubicBezTo>
                  <a:pt x="2097177" y="2572442"/>
                  <a:pt x="2009400" y="2682833"/>
                  <a:pt x="1979214" y="2824125"/>
                </a:cubicBezTo>
                <a:cubicBezTo>
                  <a:pt x="1949033" y="2967446"/>
                  <a:pt x="1986066" y="3110790"/>
                  <a:pt x="2074540" y="3213660"/>
                </a:cubicBezTo>
                <a:cubicBezTo>
                  <a:pt x="2025157" y="3317221"/>
                  <a:pt x="2018996" y="3439985"/>
                  <a:pt x="2058086" y="3552450"/>
                </a:cubicBezTo>
                <a:cubicBezTo>
                  <a:pt x="2094434" y="3656012"/>
                  <a:pt x="2163700" y="3736245"/>
                  <a:pt x="2253534" y="3780828"/>
                </a:cubicBezTo>
                <a:cubicBezTo>
                  <a:pt x="2251482" y="3817861"/>
                  <a:pt x="2254225" y="3854900"/>
                  <a:pt x="2263135" y="3892607"/>
                </a:cubicBezTo>
                <a:cubicBezTo>
                  <a:pt x="2291933" y="4016731"/>
                  <a:pt x="2391385" y="4149782"/>
                  <a:pt x="2584781" y="4175163"/>
                </a:cubicBezTo>
                <a:cubicBezTo>
                  <a:pt x="2636907" y="4332908"/>
                  <a:pt x="2774736" y="4441939"/>
                  <a:pt x="2931790" y="4441939"/>
                </a:cubicBezTo>
                <a:cubicBezTo>
                  <a:pt x="3049753" y="4441939"/>
                  <a:pt x="3154675" y="4380903"/>
                  <a:pt x="3221895" y="4286942"/>
                </a:cubicBezTo>
                <a:cubicBezTo>
                  <a:pt x="3289783" y="4381577"/>
                  <a:pt x="3394036" y="4441939"/>
                  <a:pt x="3512000" y="4441939"/>
                </a:cubicBezTo>
                <a:cubicBezTo>
                  <a:pt x="3669048" y="4441939"/>
                  <a:pt x="3807574" y="4332908"/>
                  <a:pt x="3859009" y="4175163"/>
                </a:cubicBezTo>
                <a:cubicBezTo>
                  <a:pt x="4052404" y="4149782"/>
                  <a:pt x="4151834" y="4016749"/>
                  <a:pt x="4180655" y="3892607"/>
                </a:cubicBezTo>
                <a:cubicBezTo>
                  <a:pt x="4189559" y="3855574"/>
                  <a:pt x="4192308" y="3817867"/>
                  <a:pt x="4190256" y="3780828"/>
                </a:cubicBezTo>
                <a:cubicBezTo>
                  <a:pt x="4280090" y="3736245"/>
                  <a:pt x="4350053" y="3656012"/>
                  <a:pt x="4385698" y="3552450"/>
                </a:cubicBezTo>
                <a:cubicBezTo>
                  <a:pt x="4424788" y="3439979"/>
                  <a:pt x="4417936" y="3317913"/>
                  <a:pt x="4369250" y="3213660"/>
                </a:cubicBezTo>
                <a:cubicBezTo>
                  <a:pt x="4457718" y="3110790"/>
                  <a:pt x="4494757" y="2967446"/>
                  <a:pt x="4464576" y="2824125"/>
                </a:cubicBezTo>
                <a:close/>
                <a:moveTo>
                  <a:pt x="2931801" y="4284194"/>
                </a:moveTo>
                <a:cubicBezTo>
                  <a:pt x="2831675" y="4284194"/>
                  <a:pt x="2744567" y="4201212"/>
                  <a:pt x="2724701" y="4087363"/>
                </a:cubicBezTo>
                <a:cubicBezTo>
                  <a:pt x="2718540" y="4050330"/>
                  <a:pt x="2686302" y="4022892"/>
                  <a:pt x="2648577" y="4022224"/>
                </a:cubicBezTo>
                <a:cubicBezTo>
                  <a:pt x="2473687" y="4020172"/>
                  <a:pt x="2428436" y="3905649"/>
                  <a:pt x="2416783" y="3856934"/>
                </a:cubicBezTo>
                <a:cubicBezTo>
                  <a:pt x="2397586" y="3772569"/>
                  <a:pt x="2425018" y="3663539"/>
                  <a:pt x="2516212" y="3617596"/>
                </a:cubicBezTo>
                <a:cubicBezTo>
                  <a:pt x="2555303" y="3597702"/>
                  <a:pt x="2570391" y="3551067"/>
                  <a:pt x="2551194" y="3511983"/>
                </a:cubicBezTo>
                <a:cubicBezTo>
                  <a:pt x="2537489" y="3484545"/>
                  <a:pt x="2509360" y="3468783"/>
                  <a:pt x="2481254" y="3468783"/>
                </a:cubicBezTo>
                <a:cubicBezTo>
                  <a:pt x="2469601" y="3468783"/>
                  <a:pt x="2457256" y="3471532"/>
                  <a:pt x="2445604" y="3477024"/>
                </a:cubicBezTo>
                <a:cubicBezTo>
                  <a:pt x="2381824" y="3509257"/>
                  <a:pt x="2331081" y="3561389"/>
                  <a:pt x="2298151" y="3623785"/>
                </a:cubicBezTo>
                <a:cubicBezTo>
                  <a:pt x="2257700" y="3595656"/>
                  <a:pt x="2225462" y="3552462"/>
                  <a:pt x="2207625" y="3499661"/>
                </a:cubicBezTo>
                <a:cubicBezTo>
                  <a:pt x="2177444" y="3412576"/>
                  <a:pt x="2189114" y="3316558"/>
                  <a:pt x="2239166" y="3243177"/>
                </a:cubicBezTo>
                <a:cubicBezTo>
                  <a:pt x="2261803" y="3209579"/>
                  <a:pt x="2255620" y="3164305"/>
                  <a:pt x="2224770" y="3138256"/>
                </a:cubicBezTo>
                <a:cubicBezTo>
                  <a:pt x="2130810" y="3060074"/>
                  <a:pt x="2117100" y="2940751"/>
                  <a:pt x="2134936" y="2855026"/>
                </a:cubicBezTo>
                <a:cubicBezTo>
                  <a:pt x="2150024" y="2781645"/>
                  <a:pt x="2189114" y="2721975"/>
                  <a:pt x="2242607" y="2686319"/>
                </a:cubicBezTo>
                <a:cubicBezTo>
                  <a:pt x="2265912" y="2752848"/>
                  <a:pt x="2305026" y="2811826"/>
                  <a:pt x="2357130" y="2854329"/>
                </a:cubicBezTo>
                <a:cubicBezTo>
                  <a:pt x="2390728" y="2881766"/>
                  <a:pt x="2440111" y="2877635"/>
                  <a:pt x="2467543" y="2844036"/>
                </a:cubicBezTo>
                <a:cubicBezTo>
                  <a:pt x="2494981" y="2810438"/>
                  <a:pt x="2490849" y="2761054"/>
                  <a:pt x="2457251" y="2733622"/>
                </a:cubicBezTo>
                <a:cubicBezTo>
                  <a:pt x="2407867" y="2692480"/>
                  <a:pt x="2376326" y="2621843"/>
                  <a:pt x="2375635" y="2548468"/>
                </a:cubicBezTo>
                <a:cubicBezTo>
                  <a:pt x="2374943" y="2510069"/>
                  <a:pt x="2383870" y="2438745"/>
                  <a:pt x="2443523" y="2387310"/>
                </a:cubicBezTo>
                <a:cubicBezTo>
                  <a:pt x="2518956" y="2322171"/>
                  <a:pt x="2637610" y="2323531"/>
                  <a:pt x="2697258" y="2364673"/>
                </a:cubicBezTo>
                <a:cubicBezTo>
                  <a:pt x="2719203" y="2379767"/>
                  <a:pt x="2747333" y="2383179"/>
                  <a:pt x="2771999" y="2372909"/>
                </a:cubicBezTo>
                <a:cubicBezTo>
                  <a:pt x="2796687" y="2362622"/>
                  <a:pt x="2814524" y="2340676"/>
                  <a:pt x="2819325" y="2313936"/>
                </a:cubicBezTo>
                <a:cubicBezTo>
                  <a:pt x="2835109" y="2224764"/>
                  <a:pt x="2902998" y="2160322"/>
                  <a:pt x="2980482" y="2160322"/>
                </a:cubicBezTo>
                <a:cubicBezTo>
                  <a:pt x="3071007" y="2160322"/>
                  <a:pt x="3145080" y="2247402"/>
                  <a:pt x="3145080" y="2353718"/>
                </a:cubicBezTo>
                <a:lnTo>
                  <a:pt x="3145080" y="3763031"/>
                </a:lnTo>
                <a:cubicBezTo>
                  <a:pt x="3095702" y="3774689"/>
                  <a:pt x="3046319" y="3760288"/>
                  <a:pt x="3024373" y="3721889"/>
                </a:cubicBezTo>
                <a:cubicBezTo>
                  <a:pt x="3002427" y="3684164"/>
                  <a:pt x="2954433" y="3671145"/>
                  <a:pt x="2916702" y="3693091"/>
                </a:cubicBezTo>
                <a:cubicBezTo>
                  <a:pt x="2878978" y="3715036"/>
                  <a:pt x="2865959" y="3763031"/>
                  <a:pt x="2887905" y="3800761"/>
                </a:cubicBezTo>
                <a:cubicBezTo>
                  <a:pt x="2933847" y="3880994"/>
                  <a:pt x="3020956" y="3925577"/>
                  <a:pt x="3113533" y="3925577"/>
                </a:cubicBezTo>
                <a:cubicBezTo>
                  <a:pt x="3123826" y="3925577"/>
                  <a:pt x="3134787" y="3923525"/>
                  <a:pt x="3145080" y="3922142"/>
                </a:cubicBezTo>
                <a:lnTo>
                  <a:pt x="3145080" y="4036665"/>
                </a:lnTo>
                <a:cubicBezTo>
                  <a:pt x="3143022" y="4173780"/>
                  <a:pt x="3048370" y="4284194"/>
                  <a:pt x="2931796" y="4284194"/>
                </a:cubicBezTo>
                <a:close/>
                <a:moveTo>
                  <a:pt x="4220420" y="3139593"/>
                </a:moveTo>
                <a:cubicBezTo>
                  <a:pt x="4188873" y="3165648"/>
                  <a:pt x="4182689" y="3210916"/>
                  <a:pt x="4206018" y="3244515"/>
                </a:cubicBezTo>
                <a:cubicBezTo>
                  <a:pt x="4256093" y="3317895"/>
                  <a:pt x="4267751" y="3413222"/>
                  <a:pt x="4237565" y="3500998"/>
                </a:cubicBezTo>
                <a:cubicBezTo>
                  <a:pt x="4219059" y="3553793"/>
                  <a:pt x="4187490" y="3597016"/>
                  <a:pt x="4147039" y="3625122"/>
                </a:cubicBezTo>
                <a:cubicBezTo>
                  <a:pt x="4114109" y="3562703"/>
                  <a:pt x="4063366" y="3510600"/>
                  <a:pt x="3999586" y="3478361"/>
                </a:cubicBezTo>
                <a:cubicBezTo>
                  <a:pt x="3960496" y="3458467"/>
                  <a:pt x="3913861" y="3474252"/>
                  <a:pt x="3893973" y="3513343"/>
                </a:cubicBezTo>
                <a:cubicBezTo>
                  <a:pt x="3874085" y="3552433"/>
                  <a:pt x="3889864" y="3599068"/>
                  <a:pt x="3928955" y="3618956"/>
                </a:cubicBezTo>
                <a:cubicBezTo>
                  <a:pt x="4020172" y="3664899"/>
                  <a:pt x="4047609" y="3773952"/>
                  <a:pt x="4028384" y="3858294"/>
                </a:cubicBezTo>
                <a:cubicBezTo>
                  <a:pt x="4017400" y="3906986"/>
                  <a:pt x="3972149" y="4021509"/>
                  <a:pt x="3796590" y="4023584"/>
                </a:cubicBezTo>
                <a:cubicBezTo>
                  <a:pt x="3758865" y="4024275"/>
                  <a:pt x="3726649" y="4051713"/>
                  <a:pt x="3720466" y="4088723"/>
                </a:cubicBezTo>
                <a:cubicBezTo>
                  <a:pt x="3700578" y="4203246"/>
                  <a:pt x="3613487" y="4285554"/>
                  <a:pt x="3513365" y="4285554"/>
                </a:cubicBezTo>
                <a:cubicBezTo>
                  <a:pt x="3396791" y="4285554"/>
                  <a:pt x="3301465" y="4175140"/>
                  <a:pt x="3301465" y="4039363"/>
                </a:cubicBezTo>
                <a:lnTo>
                  <a:pt x="3301442" y="2756231"/>
                </a:lnTo>
                <a:cubicBezTo>
                  <a:pt x="3319947" y="2759671"/>
                  <a:pt x="3338481" y="2762391"/>
                  <a:pt x="3356986" y="2762391"/>
                </a:cubicBezTo>
                <a:cubicBezTo>
                  <a:pt x="3448872" y="2762391"/>
                  <a:pt x="3535980" y="2717809"/>
                  <a:pt x="3582614" y="2637576"/>
                </a:cubicBezTo>
                <a:cubicBezTo>
                  <a:pt x="3604560" y="2599851"/>
                  <a:pt x="3591524" y="2551851"/>
                  <a:pt x="3553816" y="2529906"/>
                </a:cubicBezTo>
                <a:cubicBezTo>
                  <a:pt x="3516086" y="2507960"/>
                  <a:pt x="3468091" y="2521001"/>
                  <a:pt x="3446146" y="2558703"/>
                </a:cubicBezTo>
                <a:cubicBezTo>
                  <a:pt x="3420091" y="2603978"/>
                  <a:pt x="3357678" y="2617682"/>
                  <a:pt x="3301442" y="2592993"/>
                </a:cubicBezTo>
                <a:lnTo>
                  <a:pt x="3301442" y="2355706"/>
                </a:lnTo>
                <a:cubicBezTo>
                  <a:pt x="3301442" y="2248727"/>
                  <a:pt x="3375514" y="2162311"/>
                  <a:pt x="3466040" y="2162311"/>
                </a:cubicBezTo>
                <a:cubicBezTo>
                  <a:pt x="3543529" y="2162311"/>
                  <a:pt x="3610743" y="2226782"/>
                  <a:pt x="3627197" y="2315924"/>
                </a:cubicBezTo>
                <a:cubicBezTo>
                  <a:pt x="3631998" y="2341979"/>
                  <a:pt x="3649834" y="2364616"/>
                  <a:pt x="3674523" y="2374903"/>
                </a:cubicBezTo>
                <a:cubicBezTo>
                  <a:pt x="3699212" y="2385196"/>
                  <a:pt x="3727318" y="2381756"/>
                  <a:pt x="3749264" y="2366668"/>
                </a:cubicBezTo>
                <a:cubicBezTo>
                  <a:pt x="3808934" y="2324834"/>
                  <a:pt x="3927566" y="2324137"/>
                  <a:pt x="4002998" y="2389305"/>
                </a:cubicBezTo>
                <a:cubicBezTo>
                  <a:pt x="4062668" y="2440740"/>
                  <a:pt x="4070887" y="2512761"/>
                  <a:pt x="4070887" y="2550462"/>
                </a:cubicBezTo>
                <a:cubicBezTo>
                  <a:pt x="4070195" y="2623151"/>
                  <a:pt x="4038648" y="2693783"/>
                  <a:pt x="3989271" y="2735617"/>
                </a:cubicBezTo>
                <a:cubicBezTo>
                  <a:pt x="3954335" y="2762380"/>
                  <a:pt x="3950203" y="2811764"/>
                  <a:pt x="3977641" y="2845362"/>
                </a:cubicBezTo>
                <a:cubicBezTo>
                  <a:pt x="4005078" y="2878961"/>
                  <a:pt x="4055131" y="2883087"/>
                  <a:pt x="4088055" y="2855655"/>
                </a:cubicBezTo>
                <a:cubicBezTo>
                  <a:pt x="4140181" y="2812455"/>
                  <a:pt x="4179272" y="2753476"/>
                  <a:pt x="4202578" y="2687645"/>
                </a:cubicBezTo>
                <a:cubicBezTo>
                  <a:pt x="4256064" y="2723296"/>
                  <a:pt x="4294463" y="2782971"/>
                  <a:pt x="4310248" y="2856352"/>
                </a:cubicBezTo>
                <a:cubicBezTo>
                  <a:pt x="4328776" y="2942077"/>
                  <a:pt x="4314380" y="3061400"/>
                  <a:pt x="4220414" y="3139581"/>
                </a:cubicBezTo>
                <a:close/>
                <a:moveTo>
                  <a:pt x="2894768" y="3073756"/>
                </a:moveTo>
                <a:cubicBezTo>
                  <a:pt x="2825497" y="3073756"/>
                  <a:pt x="2769952" y="3120391"/>
                  <a:pt x="2769952" y="3177318"/>
                </a:cubicBezTo>
                <a:cubicBezTo>
                  <a:pt x="2769952" y="3220518"/>
                  <a:pt x="2734971" y="3256191"/>
                  <a:pt x="2691080" y="3256191"/>
                </a:cubicBezTo>
                <a:cubicBezTo>
                  <a:pt x="2647189" y="3256191"/>
                  <a:pt x="2612207" y="3221209"/>
                  <a:pt x="2612207" y="3177318"/>
                </a:cubicBezTo>
                <a:cubicBezTo>
                  <a:pt x="2612207" y="3033306"/>
                  <a:pt x="2739075" y="2916702"/>
                  <a:pt x="2894763" y="2916702"/>
                </a:cubicBezTo>
                <a:cubicBezTo>
                  <a:pt x="2937962" y="2916702"/>
                  <a:pt x="2973635" y="2951684"/>
                  <a:pt x="2973635" y="2995575"/>
                </a:cubicBezTo>
                <a:cubicBezTo>
                  <a:pt x="2972944" y="3038100"/>
                  <a:pt x="2937962" y="3073756"/>
                  <a:pt x="2894763" y="3073756"/>
                </a:cubicBezTo>
                <a:close/>
                <a:moveTo>
                  <a:pt x="3831571" y="3149880"/>
                </a:moveTo>
                <a:cubicBezTo>
                  <a:pt x="3831571" y="3293892"/>
                  <a:pt x="3704704" y="3410496"/>
                  <a:pt x="3549016" y="3410496"/>
                </a:cubicBezTo>
                <a:cubicBezTo>
                  <a:pt x="3505816" y="3410496"/>
                  <a:pt x="3470143" y="3375514"/>
                  <a:pt x="3470143" y="3331623"/>
                </a:cubicBezTo>
                <a:cubicBezTo>
                  <a:pt x="3470143" y="3288423"/>
                  <a:pt x="3505125" y="3252750"/>
                  <a:pt x="3549016" y="3252750"/>
                </a:cubicBezTo>
                <a:cubicBezTo>
                  <a:pt x="3618287" y="3252750"/>
                  <a:pt x="3673831" y="3206116"/>
                  <a:pt x="3673831" y="3149189"/>
                </a:cubicBezTo>
                <a:cubicBezTo>
                  <a:pt x="3673831" y="3105989"/>
                  <a:pt x="3708813" y="3070316"/>
                  <a:pt x="3752704" y="3070316"/>
                </a:cubicBezTo>
                <a:cubicBezTo>
                  <a:pt x="3796595" y="3070316"/>
                  <a:pt x="3831577" y="3106680"/>
                  <a:pt x="3831577" y="3149880"/>
                </a:cubicBezTo>
                <a:close/>
              </a:path>
            </a:pathLst>
          </a:custGeom>
          <a:solidFill>
            <a:srgbClr val="000000"/>
          </a:solidFill>
          <a:ln w="30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31D48B85-F7E5-3396-853A-8CCA6B30F694}"/>
              </a:ext>
            </a:extLst>
          </p:cNvPr>
          <p:cNvSpPr txBox="1"/>
          <p:nvPr/>
        </p:nvSpPr>
        <p:spPr>
          <a:xfrm>
            <a:off x="4023554" y="4404979"/>
            <a:ext cx="104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AI Training &amp; Inference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DEEEC68-53FA-9EF1-03B3-59093AEFE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43479" y="82481"/>
            <a:ext cx="381000" cy="135305"/>
          </a:xfrm>
        </p:spPr>
        <p:txBody>
          <a:bodyPr/>
          <a:lstStyle/>
          <a:p>
            <a:fld id="{CD602E07-C281-4409-A9EA-EC31ABE69032}" type="slidenum">
              <a:rPr lang="en-GB" dirty="0" smtClean="0"/>
              <a:pPr/>
              <a:t>10</a:t>
            </a:fld>
            <a:endParaRPr lang="en-GB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61D920D-95AD-DFF5-ED7E-FA8D8FD278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104504" y="86835"/>
            <a:ext cx="1386568" cy="135305"/>
          </a:xfrm>
        </p:spPr>
        <p:txBody>
          <a:bodyPr/>
          <a:lstStyle/>
          <a:p>
            <a:pPr algn="l"/>
            <a:r>
              <a:rPr lang="en-GB"/>
              <a:t>© 2024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A903073-44FF-E16C-5EE8-442EDC53AEBC}"/>
              </a:ext>
            </a:extLst>
          </p:cNvPr>
          <p:cNvSpPr txBox="1">
            <a:spLocks/>
          </p:cNvSpPr>
          <p:nvPr/>
        </p:nvSpPr>
        <p:spPr>
          <a:xfrm>
            <a:off x="2842207" y="6726331"/>
            <a:ext cx="6263366" cy="127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DIGITAL REALTY CONFIDENTIAL</a:t>
            </a:r>
            <a:r>
              <a:rPr lang="en-GB"/>
              <a:t> – not for distribution without written permission. </a:t>
            </a:r>
            <a:r>
              <a:rPr lang="en-GB" b="1"/>
              <a:t>PATENT PENDING </a:t>
            </a:r>
            <a:r>
              <a:rPr lang="en-GB"/>
              <a:t>for </a:t>
            </a:r>
            <a:r>
              <a:rPr lang="en-GB" err="1"/>
              <a:t>AIPx</a:t>
            </a:r>
            <a:r>
              <a:rPr lang="en-GB"/>
              <a:t> and related orchestration, private fabric/exchange, broader.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Oval 132">
            <a:extLst>
              <a:ext uri="{FF2B5EF4-FFF2-40B4-BE49-F238E27FC236}">
                <a16:creationId xmlns:a16="http://schemas.microsoft.com/office/drawing/2014/main" id="{87D0D26E-CDF6-5E07-065B-634EC0F9DDA0}"/>
              </a:ext>
            </a:extLst>
          </p:cNvPr>
          <p:cNvSpPr/>
          <p:nvPr/>
        </p:nvSpPr>
        <p:spPr>
          <a:xfrm>
            <a:off x="8190533" y="1520012"/>
            <a:ext cx="3642167" cy="3224751"/>
          </a:xfrm>
          <a:prstGeom prst="ellipse">
            <a:avLst/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BC675E7-83CD-D4FC-1B18-FD5F537F2356}"/>
              </a:ext>
            </a:extLst>
          </p:cNvPr>
          <p:cNvSpPr/>
          <p:nvPr/>
        </p:nvSpPr>
        <p:spPr>
          <a:xfrm>
            <a:off x="8198070" y="3228215"/>
            <a:ext cx="3648636" cy="3629785"/>
          </a:xfrm>
          <a:prstGeom prst="roundRect">
            <a:avLst>
              <a:gd name="adj" fmla="val 0"/>
            </a:avLst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436053-90C2-45B8-5D3F-B8D5289B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64" y="628633"/>
            <a:ext cx="10482131" cy="762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Types of AI Architectures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C6B4CA3-D3A2-9EF8-EB8B-CC82F4B67FC4}"/>
              </a:ext>
            </a:extLst>
          </p:cNvPr>
          <p:cNvGrpSpPr/>
          <p:nvPr/>
        </p:nvGrpSpPr>
        <p:grpSpPr>
          <a:xfrm>
            <a:off x="9274631" y="1701180"/>
            <a:ext cx="3321269" cy="1589558"/>
            <a:chOff x="8195084" y="825752"/>
            <a:chExt cx="3321269" cy="1589558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73E8E324-3260-726F-4015-AC52DFD8D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80438" y="825752"/>
              <a:ext cx="1153860" cy="11538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4EE1F2E-387A-F4BD-D172-D467749837D6}"/>
                </a:ext>
              </a:extLst>
            </p:cNvPr>
            <p:cNvSpPr txBox="1"/>
            <p:nvPr/>
          </p:nvSpPr>
          <p:spPr>
            <a:xfrm>
              <a:off x="8195084" y="1953645"/>
              <a:ext cx="33212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Inference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3E28E7F2-6275-5CC6-89B1-05BF126A8C67}"/>
              </a:ext>
            </a:extLst>
          </p:cNvPr>
          <p:cNvSpPr/>
          <p:nvPr/>
        </p:nvSpPr>
        <p:spPr>
          <a:xfrm>
            <a:off x="4351202" y="1672412"/>
            <a:ext cx="3642167" cy="3224751"/>
          </a:xfrm>
          <a:prstGeom prst="ellipse">
            <a:avLst/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B3B06F-BE58-1861-98DD-AE35DF007E52}"/>
              </a:ext>
            </a:extLst>
          </p:cNvPr>
          <p:cNvSpPr/>
          <p:nvPr/>
        </p:nvSpPr>
        <p:spPr>
          <a:xfrm>
            <a:off x="3896881" y="6387635"/>
            <a:ext cx="2482129" cy="3312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0B1F1E6-ABB0-4977-1016-4022C976E465}"/>
              </a:ext>
            </a:extLst>
          </p:cNvPr>
          <p:cNvSpPr/>
          <p:nvPr/>
        </p:nvSpPr>
        <p:spPr>
          <a:xfrm>
            <a:off x="4347968" y="3228215"/>
            <a:ext cx="3648636" cy="3629785"/>
          </a:xfrm>
          <a:prstGeom prst="roundRect">
            <a:avLst>
              <a:gd name="adj" fmla="val 0"/>
            </a:avLst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8DD3B2FE-5B91-F06E-345B-5B8FB7122707}"/>
              </a:ext>
            </a:extLst>
          </p:cNvPr>
          <p:cNvCxnSpPr>
            <a:cxnSpLocks/>
          </p:cNvCxnSpPr>
          <p:nvPr/>
        </p:nvCxnSpPr>
        <p:spPr>
          <a:xfrm>
            <a:off x="4506606" y="3455201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0A221AB-DD35-1738-5117-803D2F093561}"/>
              </a:ext>
            </a:extLst>
          </p:cNvPr>
          <p:cNvCxnSpPr>
            <a:cxnSpLocks/>
          </p:cNvCxnSpPr>
          <p:nvPr/>
        </p:nvCxnSpPr>
        <p:spPr>
          <a:xfrm>
            <a:off x="4506606" y="4530238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>
            <a:extLst>
              <a:ext uri="{FF2B5EF4-FFF2-40B4-BE49-F238E27FC236}">
                <a16:creationId xmlns:a16="http://schemas.microsoft.com/office/drawing/2014/main" id="{F39ABAFF-239C-B92C-D0A4-7BBB386AF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84811" y="5839900"/>
            <a:ext cx="564321" cy="56432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329E70E-7FDA-2B01-EBF8-31BF0FCC086D}"/>
              </a:ext>
            </a:extLst>
          </p:cNvPr>
          <p:cNvSpPr txBox="1"/>
          <p:nvPr/>
        </p:nvSpPr>
        <p:spPr>
          <a:xfrm flipH="1">
            <a:off x="4517289" y="6048681"/>
            <a:ext cx="250203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Liquid Cooling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E3304A-4B3C-359D-CEA7-B8A7AE6790F8}"/>
              </a:ext>
            </a:extLst>
          </p:cNvPr>
          <p:cNvSpPr txBox="1"/>
          <p:nvPr/>
        </p:nvSpPr>
        <p:spPr>
          <a:xfrm>
            <a:off x="4512232" y="5059679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Rack Density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7C811CC-1A5C-7CCB-5CBA-9877735CD1D3}"/>
              </a:ext>
            </a:extLst>
          </p:cNvPr>
          <p:cNvGrpSpPr/>
          <p:nvPr/>
        </p:nvGrpSpPr>
        <p:grpSpPr>
          <a:xfrm>
            <a:off x="6869556" y="4807636"/>
            <a:ext cx="594831" cy="673362"/>
            <a:chOff x="7006281" y="2107986"/>
            <a:chExt cx="1245885" cy="1410370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3707A6FE-6F48-DBD9-E67C-7F500DF4ADB9}"/>
                </a:ext>
              </a:extLst>
            </p:cNvPr>
            <p:cNvSpPr/>
            <p:nvPr/>
          </p:nvSpPr>
          <p:spPr>
            <a:xfrm>
              <a:off x="7006281" y="3183023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>
              <a:extLst>
                <a:ext uri="{FF2B5EF4-FFF2-40B4-BE49-F238E27FC236}">
                  <a16:creationId xmlns:a16="http://schemas.microsoft.com/office/drawing/2014/main" id="{02DAB26F-B004-2437-7736-5AC1062F54C5}"/>
                </a:ext>
              </a:extLst>
            </p:cNvPr>
            <p:cNvSpPr/>
            <p:nvPr/>
          </p:nvSpPr>
          <p:spPr>
            <a:xfrm>
              <a:off x="7006281" y="2824677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749433F0-3D48-0F66-10AE-C6B735EC4733}"/>
                </a:ext>
              </a:extLst>
            </p:cNvPr>
            <p:cNvSpPr/>
            <p:nvPr/>
          </p:nvSpPr>
          <p:spPr>
            <a:xfrm>
              <a:off x="7006281" y="2478688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EC461CD-22C1-D4BB-A30A-B426ECC0F727}"/>
                </a:ext>
              </a:extLst>
            </p:cNvPr>
            <p:cNvSpPr/>
            <p:nvPr/>
          </p:nvSpPr>
          <p:spPr>
            <a:xfrm>
              <a:off x="7006281" y="2107986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id="{38564F31-6AD5-AC06-CB87-33F606882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152" y="4770003"/>
            <a:ext cx="755638" cy="755638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6CFF9D0-4D23-A9AF-D648-15716EE0A37D}"/>
              </a:ext>
            </a:extLst>
          </p:cNvPr>
          <p:cNvSpPr txBox="1"/>
          <p:nvPr/>
        </p:nvSpPr>
        <p:spPr>
          <a:xfrm>
            <a:off x="5278482" y="4944262"/>
            <a:ext cx="1805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bg1"/>
                </a:solidFill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Very high </a:t>
            </a:r>
          </a:p>
          <a:p>
            <a:r>
              <a:rPr lang="en-US"/>
              <a:t>(35 – 100 kW)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3FC93DF-A1B7-EBC6-F2F3-36E95F9049CD}"/>
              </a:ext>
            </a:extLst>
          </p:cNvPr>
          <p:cNvSpPr txBox="1"/>
          <p:nvPr/>
        </p:nvSpPr>
        <p:spPr>
          <a:xfrm>
            <a:off x="4520938" y="3905625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Capacity Block Size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548E52-8F40-87C8-C8D4-8240913B3FF3}"/>
              </a:ext>
            </a:extLst>
          </p:cNvPr>
          <p:cNvSpPr/>
          <p:nvPr/>
        </p:nvSpPr>
        <p:spPr>
          <a:xfrm flipH="1">
            <a:off x="6520183" y="3348837"/>
            <a:ext cx="1293576" cy="1293576"/>
          </a:xfrm>
          <a:prstGeom prst="ellipse">
            <a:avLst/>
          </a:prstGeom>
          <a:solidFill>
            <a:srgbClr val="8B01F1"/>
          </a:solidFill>
          <a:ln w="127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F0F8CBE-7DFC-489B-5BE4-1C67F15A3A6E}"/>
              </a:ext>
            </a:extLst>
          </p:cNvPr>
          <p:cNvSpPr txBox="1"/>
          <p:nvPr/>
        </p:nvSpPr>
        <p:spPr>
          <a:xfrm flipH="1">
            <a:off x="6080368" y="3842828"/>
            <a:ext cx="2173207" cy="29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/>
                </a:solidFill>
                <a:latin typeface="Arial" panose="020B0604020202020204"/>
                <a:cs typeface="Arial"/>
              </a:rPr>
              <a:t>5-100 MW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8E193702-B41B-A69C-E629-FDA8EB92C271}"/>
              </a:ext>
            </a:extLst>
          </p:cNvPr>
          <p:cNvCxnSpPr>
            <a:cxnSpLocks/>
          </p:cNvCxnSpPr>
          <p:nvPr/>
        </p:nvCxnSpPr>
        <p:spPr>
          <a:xfrm>
            <a:off x="4506606" y="5642347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CBE3FA6-B418-FED1-55F0-50638706A333}"/>
              </a:ext>
            </a:extLst>
          </p:cNvPr>
          <p:cNvGrpSpPr/>
          <p:nvPr/>
        </p:nvGrpSpPr>
        <p:grpSpPr>
          <a:xfrm>
            <a:off x="5355048" y="1505941"/>
            <a:ext cx="3446411" cy="1825038"/>
            <a:chOff x="666550" y="433158"/>
            <a:chExt cx="3446411" cy="1825038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CBFE99B-9A8D-7E25-8E1C-CEF7840BC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66550" y="433158"/>
              <a:ext cx="1664272" cy="166427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4F617-D11B-AD63-338B-3A1E3E3C1C7F}"/>
                </a:ext>
              </a:extLst>
            </p:cNvPr>
            <p:cNvSpPr txBox="1"/>
            <p:nvPr/>
          </p:nvSpPr>
          <p:spPr>
            <a:xfrm>
              <a:off x="791692" y="1796531"/>
              <a:ext cx="33212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</a:rPr>
                <a:t>Training</a:t>
              </a:r>
              <a:endPara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endParaRPr>
            </a:p>
          </p:txBody>
        </p:sp>
      </p:grp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EAEEF85-62C5-B243-8754-ECB0930F5A3D}"/>
              </a:ext>
            </a:extLst>
          </p:cNvPr>
          <p:cNvCxnSpPr>
            <a:cxnSpLocks/>
          </p:cNvCxnSpPr>
          <p:nvPr/>
        </p:nvCxnSpPr>
        <p:spPr>
          <a:xfrm>
            <a:off x="8352872" y="3455201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75DCFA61-15E6-0A57-C2B5-2D0527288FA4}"/>
              </a:ext>
            </a:extLst>
          </p:cNvPr>
          <p:cNvCxnSpPr>
            <a:cxnSpLocks/>
          </p:cNvCxnSpPr>
          <p:nvPr/>
        </p:nvCxnSpPr>
        <p:spPr>
          <a:xfrm>
            <a:off x="8352872" y="4530238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>
            <a:extLst>
              <a:ext uri="{FF2B5EF4-FFF2-40B4-BE49-F238E27FC236}">
                <a16:creationId xmlns:a16="http://schemas.microsoft.com/office/drawing/2014/main" id="{ADC3D67E-B8F4-E295-2E69-ECF645A42E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38522" y="5626944"/>
            <a:ext cx="1054859" cy="101160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0D2CCE2-DFBE-D9CF-8391-16700D84E642}"/>
              </a:ext>
            </a:extLst>
          </p:cNvPr>
          <p:cNvSpPr txBox="1"/>
          <p:nvPr/>
        </p:nvSpPr>
        <p:spPr>
          <a:xfrm flipH="1">
            <a:off x="8439371" y="6086443"/>
            <a:ext cx="2229758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Location / Latency Sensitivity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B0A0ADC-065A-561F-4452-C86791165978}"/>
              </a:ext>
            </a:extLst>
          </p:cNvPr>
          <p:cNvSpPr txBox="1"/>
          <p:nvPr/>
        </p:nvSpPr>
        <p:spPr>
          <a:xfrm>
            <a:off x="8439371" y="5059679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Rack Density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F6EF169-0B3A-DD3D-992E-A83D2B0015EA}"/>
              </a:ext>
            </a:extLst>
          </p:cNvPr>
          <p:cNvGrpSpPr/>
          <p:nvPr/>
        </p:nvGrpSpPr>
        <p:grpSpPr>
          <a:xfrm>
            <a:off x="10868536" y="4896130"/>
            <a:ext cx="594831" cy="496375"/>
            <a:chOff x="7006281" y="2478688"/>
            <a:chExt cx="1245885" cy="1039668"/>
          </a:xfrm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CB37C666-C9E1-4A77-CE70-7115D814FE24}"/>
                </a:ext>
              </a:extLst>
            </p:cNvPr>
            <p:cNvSpPr/>
            <p:nvPr/>
          </p:nvSpPr>
          <p:spPr>
            <a:xfrm>
              <a:off x="7006281" y="3183023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567396FA-47AF-1184-14F2-74AA8578DDBB}"/>
                </a:ext>
              </a:extLst>
            </p:cNvPr>
            <p:cNvSpPr/>
            <p:nvPr/>
          </p:nvSpPr>
          <p:spPr>
            <a:xfrm>
              <a:off x="7006281" y="2824677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9C743EF8-9094-FD35-F0A2-EBADE7A936DC}"/>
                </a:ext>
              </a:extLst>
            </p:cNvPr>
            <p:cNvSpPr/>
            <p:nvPr/>
          </p:nvSpPr>
          <p:spPr>
            <a:xfrm>
              <a:off x="7006281" y="2478688"/>
              <a:ext cx="1245885" cy="335333"/>
            </a:xfrm>
            <a:prstGeom prst="roundRect">
              <a:avLst/>
            </a:pr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9" name="Graphic 88">
            <a:extLst>
              <a:ext uri="{FF2B5EF4-FFF2-40B4-BE49-F238E27FC236}">
                <a16:creationId xmlns:a16="http://schemas.microsoft.com/office/drawing/2014/main" id="{ABC2336B-AF87-97BC-B036-B7A9F7D5EF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28402" b="-1"/>
          <a:stretch/>
        </p:blipFill>
        <p:spPr>
          <a:xfrm>
            <a:off x="10788132" y="4873808"/>
            <a:ext cx="755638" cy="541018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F2364D0A-667C-B6AE-D261-204C1359827E}"/>
              </a:ext>
            </a:extLst>
          </p:cNvPr>
          <p:cNvSpPr txBox="1"/>
          <p:nvPr/>
        </p:nvSpPr>
        <p:spPr>
          <a:xfrm>
            <a:off x="9081618" y="4944262"/>
            <a:ext cx="21396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bg1"/>
                </a:solidFill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Medium to high </a:t>
            </a:r>
          </a:p>
          <a:p>
            <a:r>
              <a:rPr lang="en-US"/>
              <a:t>(15 – 25 kW)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0C82BB6-C344-FEE5-9BD7-0DFDE638E20B}"/>
              </a:ext>
            </a:extLst>
          </p:cNvPr>
          <p:cNvSpPr/>
          <p:nvPr/>
        </p:nvSpPr>
        <p:spPr>
          <a:xfrm flipH="1">
            <a:off x="10965364" y="3810400"/>
            <a:ext cx="401175" cy="401175"/>
          </a:xfrm>
          <a:prstGeom prst="ellipse">
            <a:avLst/>
          </a:prstGeom>
          <a:solidFill>
            <a:srgbClr val="8B01F1"/>
          </a:solidFill>
          <a:ln w="127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92B7116-2BAB-9E81-88FD-3FE188B3C07F}"/>
              </a:ext>
            </a:extLst>
          </p:cNvPr>
          <p:cNvSpPr txBox="1"/>
          <p:nvPr/>
        </p:nvSpPr>
        <p:spPr>
          <a:xfrm flipH="1">
            <a:off x="10262958" y="3870594"/>
            <a:ext cx="1805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/>
                </a:solidFill>
                <a:latin typeface="Arial" panose="020B0604020202020204"/>
                <a:cs typeface="Arial"/>
              </a:rPr>
              <a:t>1-5 MW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FB08483-D22F-A07F-8CE7-C1A4E878A612}"/>
              </a:ext>
            </a:extLst>
          </p:cNvPr>
          <p:cNvSpPr txBox="1"/>
          <p:nvPr/>
        </p:nvSpPr>
        <p:spPr>
          <a:xfrm>
            <a:off x="8439371" y="3905625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Capacity Block Size</a:t>
            </a:r>
          </a:p>
        </p:txBody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585093DD-C753-27D1-1A83-EBDF4AF9FA68}"/>
              </a:ext>
            </a:extLst>
          </p:cNvPr>
          <p:cNvCxnSpPr>
            <a:cxnSpLocks/>
          </p:cNvCxnSpPr>
          <p:nvPr/>
        </p:nvCxnSpPr>
        <p:spPr>
          <a:xfrm>
            <a:off x="8352872" y="5642347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397EC2-7626-9C35-BADB-A706CE5C1150}"/>
              </a:ext>
            </a:extLst>
          </p:cNvPr>
          <p:cNvSpPr/>
          <p:nvPr/>
        </p:nvSpPr>
        <p:spPr>
          <a:xfrm>
            <a:off x="464738" y="3228215"/>
            <a:ext cx="3648636" cy="3629785"/>
          </a:xfrm>
          <a:prstGeom prst="roundRect">
            <a:avLst>
              <a:gd name="adj" fmla="val 0"/>
            </a:avLst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1926E73-E99C-AA3A-2868-FF706B31E2DE}"/>
              </a:ext>
            </a:extLst>
          </p:cNvPr>
          <p:cNvSpPr/>
          <p:nvPr/>
        </p:nvSpPr>
        <p:spPr>
          <a:xfrm>
            <a:off x="465298" y="1520012"/>
            <a:ext cx="3642167" cy="3224751"/>
          </a:xfrm>
          <a:prstGeom prst="ellipse">
            <a:avLst/>
          </a:prstGeom>
          <a:solidFill>
            <a:srgbClr val="3A0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4583AD-371B-F2A1-7A57-F00247B1FF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58113" y="1792500"/>
            <a:ext cx="969578" cy="9695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5969F0-D670-5A0C-25F4-43C9A29C779F}"/>
              </a:ext>
            </a:extLst>
          </p:cNvPr>
          <p:cNvSpPr txBox="1"/>
          <p:nvPr/>
        </p:nvSpPr>
        <p:spPr>
          <a:xfrm>
            <a:off x="1525054" y="2843528"/>
            <a:ext cx="3321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Data Lake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D1863A6-8A6B-6588-EB2A-669916FF7AFA}"/>
              </a:ext>
            </a:extLst>
          </p:cNvPr>
          <p:cNvCxnSpPr>
            <a:cxnSpLocks/>
          </p:cNvCxnSpPr>
          <p:nvPr/>
        </p:nvCxnSpPr>
        <p:spPr>
          <a:xfrm>
            <a:off x="602924" y="3455201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8EA8851-2262-E31D-36EA-A3D4E191D345}"/>
              </a:ext>
            </a:extLst>
          </p:cNvPr>
          <p:cNvCxnSpPr>
            <a:cxnSpLocks/>
          </p:cNvCxnSpPr>
          <p:nvPr/>
        </p:nvCxnSpPr>
        <p:spPr>
          <a:xfrm>
            <a:off x="602924" y="4530238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037269A4-F337-A882-8C7D-6EEECD3D6A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150438" y="5816782"/>
            <a:ext cx="610836" cy="610836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10E01B8-BA48-5D9C-E50D-A5D2218648CD}"/>
              </a:ext>
            </a:extLst>
          </p:cNvPr>
          <p:cNvSpPr txBox="1"/>
          <p:nvPr/>
        </p:nvSpPr>
        <p:spPr>
          <a:xfrm flipH="1">
            <a:off x="653673" y="6048680"/>
            <a:ext cx="1748436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Air Cooled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BCBFA15-4451-7506-EF9D-4EEB208BD690}"/>
              </a:ext>
            </a:extLst>
          </p:cNvPr>
          <p:cNvSpPr txBox="1"/>
          <p:nvPr/>
        </p:nvSpPr>
        <p:spPr>
          <a:xfrm>
            <a:off x="639993" y="5059679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Rack Density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58001C0C-2665-D654-B6BB-8AFD94D9CF62}"/>
              </a:ext>
            </a:extLst>
          </p:cNvPr>
          <p:cNvSpPr/>
          <p:nvPr/>
        </p:nvSpPr>
        <p:spPr>
          <a:xfrm>
            <a:off x="3158441" y="5051567"/>
            <a:ext cx="594831" cy="160100"/>
          </a:xfrm>
          <a:prstGeom prst="roundRect">
            <a:avLst/>
          </a:prstGeom>
          <a:solidFill>
            <a:srgbClr val="8B0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673245A0-7A8E-3480-1DDD-E6E1C513B9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73197" b="-292"/>
          <a:stretch/>
        </p:blipFill>
        <p:spPr>
          <a:xfrm>
            <a:off x="3078037" y="5041946"/>
            <a:ext cx="755638" cy="20474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5A03FAB-EDEA-C60C-BB57-509C2B245FAD}"/>
              </a:ext>
            </a:extLst>
          </p:cNvPr>
          <p:cNvSpPr txBox="1"/>
          <p:nvPr/>
        </p:nvSpPr>
        <p:spPr>
          <a:xfrm>
            <a:off x="1777315" y="4944262"/>
            <a:ext cx="13968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>
                <a:solidFill>
                  <a:schemeClr val="bg1"/>
                </a:solidFill>
                <a:latin typeface="Arial" panose="020B0604020202020204"/>
                <a:cs typeface="Arial"/>
              </a:defRPr>
            </a:lvl1pPr>
          </a:lstStyle>
          <a:p>
            <a:r>
              <a:rPr lang="en-US"/>
              <a:t>Low to medium</a:t>
            </a:r>
          </a:p>
          <a:p>
            <a:r>
              <a:rPr lang="en-US"/>
              <a:t>(5 – 15 kW)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5C7FF5D-0F79-8C39-DDBD-D44F95AD259A}"/>
              </a:ext>
            </a:extLst>
          </p:cNvPr>
          <p:cNvSpPr txBox="1"/>
          <p:nvPr/>
        </p:nvSpPr>
        <p:spPr>
          <a:xfrm>
            <a:off x="679039" y="3905625"/>
            <a:ext cx="1651591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Capacity Block Size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E3C09DB1-B90F-7546-1F91-E46B247CAECF}"/>
              </a:ext>
            </a:extLst>
          </p:cNvPr>
          <p:cNvSpPr/>
          <p:nvPr/>
        </p:nvSpPr>
        <p:spPr>
          <a:xfrm flipH="1">
            <a:off x="3082071" y="3639598"/>
            <a:ext cx="747570" cy="747570"/>
          </a:xfrm>
          <a:prstGeom prst="ellipse">
            <a:avLst/>
          </a:prstGeom>
          <a:solidFill>
            <a:srgbClr val="8B01F1"/>
          </a:solidFill>
          <a:ln w="127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1903C2-4435-9012-C8EF-E81D3058716A}"/>
              </a:ext>
            </a:extLst>
          </p:cNvPr>
          <p:cNvSpPr txBox="1"/>
          <p:nvPr/>
        </p:nvSpPr>
        <p:spPr>
          <a:xfrm flipH="1">
            <a:off x="2546485" y="3896055"/>
            <a:ext cx="18059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>
                <a:solidFill>
                  <a:schemeClr val="bg1"/>
                </a:solidFill>
                <a:latin typeface="Arial" panose="020B0604020202020204"/>
                <a:cs typeface="Arial"/>
              </a:rPr>
              <a:t>5-15 MW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D0341EBD-2A9A-47EA-D851-3CF9DE6FA165}"/>
              </a:ext>
            </a:extLst>
          </p:cNvPr>
          <p:cNvCxnSpPr>
            <a:cxnSpLocks/>
          </p:cNvCxnSpPr>
          <p:nvPr/>
        </p:nvCxnSpPr>
        <p:spPr>
          <a:xfrm>
            <a:off x="602924" y="5642347"/>
            <a:ext cx="3349739" cy="0"/>
          </a:xfrm>
          <a:prstGeom prst="line">
            <a:avLst/>
          </a:prstGeom>
          <a:ln>
            <a:solidFill>
              <a:srgbClr val="C999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51D4940-0B6B-ABBF-3115-B26CF39210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2024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D9C420C-4A3B-96C3-FE4E-4DCCFCDB0B65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11</a:t>
            </a:fld>
            <a:endParaRPr lang="en-GB" altLang="uk-UA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47663B5-B1EF-A36C-834F-69B824C593D3}"/>
              </a:ext>
            </a:extLst>
          </p:cNvPr>
          <p:cNvSpPr txBox="1">
            <a:spLocks/>
          </p:cNvSpPr>
          <p:nvPr/>
        </p:nvSpPr>
        <p:spPr bwMode="auto">
          <a:xfrm>
            <a:off x="11445875" y="66103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>
                <a:solidFill>
                  <a:srgbClr val="FFFFFF"/>
                </a:solidFill>
              </a:rPr>
              <a:pPr/>
              <a:t>11</a:t>
            </a:fld>
            <a:endParaRPr lang="en-GB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001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EE39E-2379-238A-2AFB-830FFDCF9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12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4D47049-6250-9923-A96B-A395C3FF1E7A}"/>
              </a:ext>
            </a:extLst>
          </p:cNvPr>
          <p:cNvGrpSpPr/>
          <p:nvPr/>
        </p:nvGrpSpPr>
        <p:grpSpPr>
          <a:xfrm>
            <a:off x="-3006" y="1710046"/>
            <a:ext cx="11932129" cy="4332439"/>
            <a:chOff x="1662899" y="4644660"/>
            <a:chExt cx="9747870" cy="1407594"/>
          </a:xfrm>
        </p:grpSpPr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6AFE036E-71C1-986B-CB77-71DEC77BEC48}"/>
                </a:ext>
              </a:extLst>
            </p:cNvPr>
            <p:cNvSpPr/>
            <p:nvPr/>
          </p:nvSpPr>
          <p:spPr>
            <a:xfrm>
              <a:off x="1662899" y="4644660"/>
              <a:ext cx="9747870" cy="1407594"/>
            </a:xfrm>
            <a:custGeom>
              <a:avLst/>
              <a:gdLst>
                <a:gd name="connsiteX0" fmla="*/ 0 w 11368216"/>
                <a:gd name="connsiteY0" fmla="*/ 0 h 3978875"/>
                <a:gd name="connsiteX1" fmla="*/ 11368216 w 11368216"/>
                <a:gd name="connsiteY1" fmla="*/ 0 h 3978875"/>
                <a:gd name="connsiteX2" fmla="*/ 11368216 w 11368216"/>
                <a:gd name="connsiteY2" fmla="*/ 3978875 h 3978875"/>
                <a:gd name="connsiteX3" fmla="*/ 0 w 11368216"/>
                <a:gd name="connsiteY3" fmla="*/ 3978875 h 3978875"/>
                <a:gd name="connsiteX4" fmla="*/ 0 w 11368216"/>
                <a:gd name="connsiteY4" fmla="*/ 0 h 3978875"/>
                <a:gd name="connsiteX0" fmla="*/ 0 w 11380573"/>
                <a:gd name="connsiteY0" fmla="*/ 3855309 h 3978875"/>
                <a:gd name="connsiteX1" fmla="*/ 11380573 w 11380573"/>
                <a:gd name="connsiteY1" fmla="*/ 0 h 3978875"/>
                <a:gd name="connsiteX2" fmla="*/ 11380573 w 11380573"/>
                <a:gd name="connsiteY2" fmla="*/ 3978875 h 3978875"/>
                <a:gd name="connsiteX3" fmla="*/ 12357 w 11380573"/>
                <a:gd name="connsiteY3" fmla="*/ 3978875 h 3978875"/>
                <a:gd name="connsiteX4" fmla="*/ 0 w 11380573"/>
                <a:gd name="connsiteY4" fmla="*/ 3855309 h 3978875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11380573 w 11380573"/>
                <a:gd name="connsiteY2" fmla="*/ 86498 h 4065373"/>
                <a:gd name="connsiteX3" fmla="*/ 11380573 w 11380573"/>
                <a:gd name="connsiteY3" fmla="*/ 4065373 h 4065373"/>
                <a:gd name="connsiteX4" fmla="*/ 12357 w 11380573"/>
                <a:gd name="connsiteY4" fmla="*/ 4065373 h 4065373"/>
                <a:gd name="connsiteX5" fmla="*/ 0 w 11380573"/>
                <a:gd name="connsiteY5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80573 w 11380573"/>
                <a:gd name="connsiteY3" fmla="*/ 864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43502 w 11380573"/>
                <a:gd name="connsiteY3" fmla="*/ 37440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22162554"/>
                <a:gd name="connsiteY0" fmla="*/ 3941807 h 4065373"/>
                <a:gd name="connsiteX1" fmla="*/ 2520779 w 22162554"/>
                <a:gd name="connsiteY1" fmla="*/ 0 h 4065373"/>
                <a:gd name="connsiteX2" fmla="*/ 5301049 w 22162554"/>
                <a:gd name="connsiteY2" fmla="*/ 3163330 h 4065373"/>
                <a:gd name="connsiteX3" fmla="*/ 22162554 w 22162554"/>
                <a:gd name="connsiteY3" fmla="*/ 2579415 h 4065373"/>
                <a:gd name="connsiteX4" fmla="*/ 11380573 w 22162554"/>
                <a:gd name="connsiteY4" fmla="*/ 4065373 h 4065373"/>
                <a:gd name="connsiteX5" fmla="*/ 12357 w 22162554"/>
                <a:gd name="connsiteY5" fmla="*/ 4065373 h 4065373"/>
                <a:gd name="connsiteX6" fmla="*/ 0 w 22162554"/>
                <a:gd name="connsiteY6" fmla="*/ 3941807 h 4065373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162554 w 22244986"/>
                <a:gd name="connsiteY3" fmla="*/ 2579415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207917 w 22244986"/>
                <a:gd name="connsiteY3" fmla="*/ 3452928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44986" h="4123606">
                  <a:moveTo>
                    <a:pt x="0" y="3941807"/>
                  </a:moveTo>
                  <a:cubicBezTo>
                    <a:pt x="926757" y="3620531"/>
                    <a:pt x="1594022" y="321276"/>
                    <a:pt x="2520779" y="0"/>
                  </a:cubicBezTo>
                  <a:cubicBezTo>
                    <a:pt x="3801763" y="12357"/>
                    <a:pt x="4020065" y="3150973"/>
                    <a:pt x="5301049" y="3163330"/>
                  </a:cubicBezTo>
                  <a:lnTo>
                    <a:pt x="22207917" y="3452928"/>
                  </a:lnTo>
                  <a:lnTo>
                    <a:pt x="22244986" y="4123606"/>
                  </a:lnTo>
                  <a:lnTo>
                    <a:pt x="12357" y="4065373"/>
                  </a:lnTo>
                  <a:lnTo>
                    <a:pt x="0" y="3941807"/>
                  </a:lnTo>
                  <a:close/>
                </a:path>
              </a:pathLst>
            </a:cu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EA4FAC5A-AE72-EB0B-515A-DECF505B2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161863" y="4974754"/>
              <a:ext cx="1344188" cy="75351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1C80AF6-2E5F-0ABD-D8C3-EF6B7F71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1" y="389172"/>
            <a:ext cx="10482131" cy="762000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Generative AI Demand: Today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Primarily Demand for Training Deployments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967257-EF14-7960-2EAF-1AC616D99323}"/>
              </a:ext>
            </a:extLst>
          </p:cNvPr>
          <p:cNvCxnSpPr/>
          <p:nvPr/>
        </p:nvCxnSpPr>
        <p:spPr>
          <a:xfrm>
            <a:off x="0" y="5995282"/>
            <a:ext cx="1219200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BC50B6-48BF-3286-E70B-DFCD5752709B}"/>
              </a:ext>
            </a:extLst>
          </p:cNvPr>
          <p:cNvCxnSpPr>
            <a:cxnSpLocks/>
          </p:cNvCxnSpPr>
          <p:nvPr/>
        </p:nvCxnSpPr>
        <p:spPr>
          <a:xfrm>
            <a:off x="2668207" y="5863411"/>
            <a:ext cx="0" cy="26040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5417C72-07E1-D180-6EC5-9366E4955E3B}"/>
              </a:ext>
            </a:extLst>
          </p:cNvPr>
          <p:cNvSpPr/>
          <p:nvPr/>
        </p:nvSpPr>
        <p:spPr>
          <a:xfrm>
            <a:off x="450571" y="6305384"/>
            <a:ext cx="1696281" cy="3578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653AF-AF0F-3235-5514-F22D4BE32B7E}"/>
              </a:ext>
            </a:extLst>
          </p:cNvPr>
          <p:cNvSpPr txBox="1"/>
          <p:nvPr/>
        </p:nvSpPr>
        <p:spPr>
          <a:xfrm>
            <a:off x="1050469" y="6184125"/>
            <a:ext cx="3235476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Accelerating incremental demand as AI providers race to build Generative AI models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B08D68-DD63-D4A5-EA4F-249A8AC5B0D5}"/>
              </a:ext>
            </a:extLst>
          </p:cNvPr>
          <p:cNvSpPr txBox="1"/>
          <p:nvPr/>
        </p:nvSpPr>
        <p:spPr>
          <a:xfrm>
            <a:off x="1833367" y="3570966"/>
            <a:ext cx="3321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Training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3DE9337-E5D1-EDCB-23CE-28EF49310B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2024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826694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CF201F87-202A-16C4-E4FB-12658A2EEA35}"/>
              </a:ext>
            </a:extLst>
          </p:cNvPr>
          <p:cNvSpPr/>
          <p:nvPr/>
        </p:nvSpPr>
        <p:spPr>
          <a:xfrm>
            <a:off x="3722285" y="-7801"/>
            <a:ext cx="8468817" cy="5873263"/>
          </a:xfrm>
          <a:custGeom>
            <a:avLst/>
            <a:gdLst>
              <a:gd name="connsiteX0" fmla="*/ 0 w 11368216"/>
              <a:gd name="connsiteY0" fmla="*/ 0 h 3978875"/>
              <a:gd name="connsiteX1" fmla="*/ 11368216 w 11368216"/>
              <a:gd name="connsiteY1" fmla="*/ 0 h 3978875"/>
              <a:gd name="connsiteX2" fmla="*/ 11368216 w 11368216"/>
              <a:gd name="connsiteY2" fmla="*/ 3978875 h 3978875"/>
              <a:gd name="connsiteX3" fmla="*/ 0 w 11368216"/>
              <a:gd name="connsiteY3" fmla="*/ 3978875 h 3978875"/>
              <a:gd name="connsiteX4" fmla="*/ 0 w 11368216"/>
              <a:gd name="connsiteY4" fmla="*/ 0 h 3978875"/>
              <a:gd name="connsiteX0" fmla="*/ 0 w 11380573"/>
              <a:gd name="connsiteY0" fmla="*/ 3855309 h 3978875"/>
              <a:gd name="connsiteX1" fmla="*/ 11380573 w 11380573"/>
              <a:gd name="connsiteY1" fmla="*/ 0 h 3978875"/>
              <a:gd name="connsiteX2" fmla="*/ 11380573 w 11380573"/>
              <a:gd name="connsiteY2" fmla="*/ 3978875 h 3978875"/>
              <a:gd name="connsiteX3" fmla="*/ 12357 w 11380573"/>
              <a:gd name="connsiteY3" fmla="*/ 3978875 h 3978875"/>
              <a:gd name="connsiteX4" fmla="*/ 0 w 11380573"/>
              <a:gd name="connsiteY4" fmla="*/ 3855309 h 3978875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11380573 w 11380573"/>
              <a:gd name="connsiteY2" fmla="*/ 86498 h 4065373"/>
              <a:gd name="connsiteX3" fmla="*/ 11380573 w 11380573"/>
              <a:gd name="connsiteY3" fmla="*/ 4065373 h 4065373"/>
              <a:gd name="connsiteX4" fmla="*/ 12357 w 11380573"/>
              <a:gd name="connsiteY4" fmla="*/ 4065373 h 4065373"/>
              <a:gd name="connsiteX5" fmla="*/ 0 w 11380573"/>
              <a:gd name="connsiteY5" fmla="*/ 3941807 h 4065373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5301049 w 11380573"/>
              <a:gd name="connsiteY2" fmla="*/ 3163330 h 4065373"/>
              <a:gd name="connsiteX3" fmla="*/ 11380573 w 11380573"/>
              <a:gd name="connsiteY3" fmla="*/ 86498 h 4065373"/>
              <a:gd name="connsiteX4" fmla="*/ 11380573 w 11380573"/>
              <a:gd name="connsiteY4" fmla="*/ 4065373 h 4065373"/>
              <a:gd name="connsiteX5" fmla="*/ 12357 w 11380573"/>
              <a:gd name="connsiteY5" fmla="*/ 4065373 h 4065373"/>
              <a:gd name="connsiteX6" fmla="*/ 0 w 11380573"/>
              <a:gd name="connsiteY6" fmla="*/ 3941807 h 4065373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5301049 w 11380573"/>
              <a:gd name="connsiteY2" fmla="*/ 3163330 h 4065373"/>
              <a:gd name="connsiteX3" fmla="*/ 11343502 w 11380573"/>
              <a:gd name="connsiteY3" fmla="*/ 3744098 h 4065373"/>
              <a:gd name="connsiteX4" fmla="*/ 11380573 w 11380573"/>
              <a:gd name="connsiteY4" fmla="*/ 4065373 h 4065373"/>
              <a:gd name="connsiteX5" fmla="*/ 12357 w 11380573"/>
              <a:gd name="connsiteY5" fmla="*/ 4065373 h 4065373"/>
              <a:gd name="connsiteX6" fmla="*/ 0 w 11380573"/>
              <a:gd name="connsiteY6" fmla="*/ 3941807 h 4065373"/>
              <a:gd name="connsiteX0" fmla="*/ 3058834 w 14439407"/>
              <a:gd name="connsiteY0" fmla="*/ 3941807 h 4082255"/>
              <a:gd name="connsiteX1" fmla="*/ 5579613 w 14439407"/>
              <a:gd name="connsiteY1" fmla="*/ 0 h 4082255"/>
              <a:gd name="connsiteX2" fmla="*/ 8359883 w 14439407"/>
              <a:gd name="connsiteY2" fmla="*/ 3163330 h 4082255"/>
              <a:gd name="connsiteX3" fmla="*/ 14402336 w 14439407"/>
              <a:gd name="connsiteY3" fmla="*/ 3744098 h 4082255"/>
              <a:gd name="connsiteX4" fmla="*/ 14439407 w 14439407"/>
              <a:gd name="connsiteY4" fmla="*/ 4065373 h 4082255"/>
              <a:gd name="connsiteX5" fmla="*/ 0 w 14439407"/>
              <a:gd name="connsiteY5" fmla="*/ 4082255 h 4082255"/>
              <a:gd name="connsiteX6" fmla="*/ 3058834 w 14439407"/>
              <a:gd name="connsiteY6" fmla="*/ 3941807 h 4082255"/>
              <a:gd name="connsiteX0" fmla="*/ 3058834 w 14439407"/>
              <a:gd name="connsiteY0" fmla="*/ 4002944 h 4143392"/>
              <a:gd name="connsiteX1" fmla="*/ 5579613 w 14439407"/>
              <a:gd name="connsiteY1" fmla="*/ 61137 h 4143392"/>
              <a:gd name="connsiteX2" fmla="*/ 11719309 w 14439407"/>
              <a:gd name="connsiteY2" fmla="*/ 0 h 4143392"/>
              <a:gd name="connsiteX3" fmla="*/ 14402336 w 14439407"/>
              <a:gd name="connsiteY3" fmla="*/ 3805235 h 4143392"/>
              <a:gd name="connsiteX4" fmla="*/ 14439407 w 14439407"/>
              <a:gd name="connsiteY4" fmla="*/ 4126510 h 4143392"/>
              <a:gd name="connsiteX5" fmla="*/ 0 w 14439407"/>
              <a:gd name="connsiteY5" fmla="*/ 4143392 h 4143392"/>
              <a:gd name="connsiteX6" fmla="*/ 3058834 w 14439407"/>
              <a:gd name="connsiteY6" fmla="*/ 4002944 h 4143392"/>
              <a:gd name="connsiteX0" fmla="*/ 3058834 w 14439407"/>
              <a:gd name="connsiteY0" fmla="*/ 4002944 h 4143392"/>
              <a:gd name="connsiteX1" fmla="*/ 4883874 w 14439407"/>
              <a:gd name="connsiteY1" fmla="*/ 1572078 h 4143392"/>
              <a:gd name="connsiteX2" fmla="*/ 11719309 w 14439407"/>
              <a:gd name="connsiteY2" fmla="*/ 0 h 4143392"/>
              <a:gd name="connsiteX3" fmla="*/ 14402336 w 14439407"/>
              <a:gd name="connsiteY3" fmla="*/ 3805235 h 4143392"/>
              <a:gd name="connsiteX4" fmla="*/ 14439407 w 14439407"/>
              <a:gd name="connsiteY4" fmla="*/ 4126510 h 4143392"/>
              <a:gd name="connsiteX5" fmla="*/ 0 w 14439407"/>
              <a:gd name="connsiteY5" fmla="*/ 4143392 h 4143392"/>
              <a:gd name="connsiteX6" fmla="*/ 3058834 w 14439407"/>
              <a:gd name="connsiteY6" fmla="*/ 4002944 h 4143392"/>
              <a:gd name="connsiteX0" fmla="*/ 3058834 w 14439407"/>
              <a:gd name="connsiteY0" fmla="*/ 2492003 h 2632451"/>
              <a:gd name="connsiteX1" fmla="*/ 4883874 w 14439407"/>
              <a:gd name="connsiteY1" fmla="*/ 61137 h 2632451"/>
              <a:gd name="connsiteX2" fmla="*/ 11122961 w 14439407"/>
              <a:gd name="connsiteY2" fmla="*/ 0 h 2632451"/>
              <a:gd name="connsiteX3" fmla="*/ 14402336 w 14439407"/>
              <a:gd name="connsiteY3" fmla="*/ 2294294 h 2632451"/>
              <a:gd name="connsiteX4" fmla="*/ 14439407 w 14439407"/>
              <a:gd name="connsiteY4" fmla="*/ 2615569 h 2632451"/>
              <a:gd name="connsiteX5" fmla="*/ 0 w 14439407"/>
              <a:gd name="connsiteY5" fmla="*/ 2632451 h 2632451"/>
              <a:gd name="connsiteX6" fmla="*/ 3058834 w 14439407"/>
              <a:gd name="connsiteY6" fmla="*/ 2492003 h 2632451"/>
              <a:gd name="connsiteX0" fmla="*/ 3058834 w 14439407"/>
              <a:gd name="connsiteY0" fmla="*/ 4357466 h 4497914"/>
              <a:gd name="connsiteX1" fmla="*/ 4883874 w 14439407"/>
              <a:gd name="connsiteY1" fmla="*/ 1926600 h 4497914"/>
              <a:gd name="connsiteX2" fmla="*/ 10695578 w 14439407"/>
              <a:gd name="connsiteY2" fmla="*/ 0 h 4497914"/>
              <a:gd name="connsiteX3" fmla="*/ 14402336 w 14439407"/>
              <a:gd name="connsiteY3" fmla="*/ 4159757 h 4497914"/>
              <a:gd name="connsiteX4" fmla="*/ 14439407 w 14439407"/>
              <a:gd name="connsiteY4" fmla="*/ 4481032 h 4497914"/>
              <a:gd name="connsiteX5" fmla="*/ 0 w 14439407"/>
              <a:gd name="connsiteY5" fmla="*/ 4497914 h 4497914"/>
              <a:gd name="connsiteX6" fmla="*/ 3058834 w 14439407"/>
              <a:gd name="connsiteY6" fmla="*/ 4357466 h 4497914"/>
              <a:gd name="connsiteX0" fmla="*/ 3058834 w 14402336"/>
              <a:gd name="connsiteY0" fmla="*/ 4357466 h 4497914"/>
              <a:gd name="connsiteX1" fmla="*/ 4883874 w 14402336"/>
              <a:gd name="connsiteY1" fmla="*/ 1926600 h 4497914"/>
              <a:gd name="connsiteX2" fmla="*/ 10695578 w 14402336"/>
              <a:gd name="connsiteY2" fmla="*/ 0 h 4497914"/>
              <a:gd name="connsiteX3" fmla="*/ 14402336 w 14402336"/>
              <a:gd name="connsiteY3" fmla="*/ 4159757 h 4497914"/>
              <a:gd name="connsiteX4" fmla="*/ 11159494 w 14402336"/>
              <a:gd name="connsiteY4" fmla="*/ 4481032 h 4497914"/>
              <a:gd name="connsiteX5" fmla="*/ 0 w 14402336"/>
              <a:gd name="connsiteY5" fmla="*/ 4497914 h 4497914"/>
              <a:gd name="connsiteX6" fmla="*/ 3058834 w 14402336"/>
              <a:gd name="connsiteY6" fmla="*/ 4357466 h 4497914"/>
              <a:gd name="connsiteX0" fmla="*/ 3058834 w 11162179"/>
              <a:gd name="connsiteY0" fmla="*/ 4357466 h 4497914"/>
              <a:gd name="connsiteX1" fmla="*/ 4883874 w 11162179"/>
              <a:gd name="connsiteY1" fmla="*/ 1926600 h 4497914"/>
              <a:gd name="connsiteX2" fmla="*/ 10695578 w 11162179"/>
              <a:gd name="connsiteY2" fmla="*/ 0 h 4497914"/>
              <a:gd name="connsiteX3" fmla="*/ 11162179 w 11162179"/>
              <a:gd name="connsiteY3" fmla="*/ 4320136 h 4497914"/>
              <a:gd name="connsiteX4" fmla="*/ 11159494 w 11162179"/>
              <a:gd name="connsiteY4" fmla="*/ 4481032 h 4497914"/>
              <a:gd name="connsiteX5" fmla="*/ 0 w 11162179"/>
              <a:gd name="connsiteY5" fmla="*/ 4497914 h 4497914"/>
              <a:gd name="connsiteX6" fmla="*/ 3058834 w 11162179"/>
              <a:gd name="connsiteY6" fmla="*/ 4357466 h 4497914"/>
              <a:gd name="connsiteX0" fmla="*/ 3058834 w 11162179"/>
              <a:gd name="connsiteY0" fmla="*/ 4315261 h 4455709"/>
              <a:gd name="connsiteX1" fmla="*/ 4883874 w 11162179"/>
              <a:gd name="connsiteY1" fmla="*/ 1884395 h 4455709"/>
              <a:gd name="connsiteX2" fmla="*/ 11043448 w 11162179"/>
              <a:gd name="connsiteY2" fmla="*/ 0 h 4455709"/>
              <a:gd name="connsiteX3" fmla="*/ 11162179 w 11162179"/>
              <a:gd name="connsiteY3" fmla="*/ 4277931 h 4455709"/>
              <a:gd name="connsiteX4" fmla="*/ 11159494 w 11162179"/>
              <a:gd name="connsiteY4" fmla="*/ 4438827 h 4455709"/>
              <a:gd name="connsiteX5" fmla="*/ 0 w 11162179"/>
              <a:gd name="connsiteY5" fmla="*/ 4455709 h 4455709"/>
              <a:gd name="connsiteX6" fmla="*/ 3058834 w 11162179"/>
              <a:gd name="connsiteY6" fmla="*/ 4315261 h 44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2179" h="4455709">
                <a:moveTo>
                  <a:pt x="3058834" y="4315261"/>
                </a:moveTo>
                <a:cubicBezTo>
                  <a:pt x="3985591" y="3993985"/>
                  <a:pt x="3957117" y="2205671"/>
                  <a:pt x="4883874" y="1884395"/>
                </a:cubicBezTo>
                <a:lnTo>
                  <a:pt x="11043448" y="0"/>
                </a:lnTo>
                <a:lnTo>
                  <a:pt x="11162179" y="4277931"/>
                </a:lnTo>
                <a:lnTo>
                  <a:pt x="11159494" y="4438827"/>
                </a:lnTo>
                <a:lnTo>
                  <a:pt x="0" y="4455709"/>
                </a:lnTo>
                <a:lnTo>
                  <a:pt x="3058834" y="4315261"/>
                </a:lnTo>
                <a:close/>
              </a:path>
            </a:pathLst>
          </a:custGeom>
          <a:solidFill>
            <a:srgbClr val="D89AFB">
              <a:alpha val="7230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F26279-3749-7C4B-F157-CEBB44FEF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88303" y="-3188784"/>
            <a:ext cx="2003656" cy="19061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8EE10-B52C-ED1B-8B2A-63F9CF5C8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1" y="389172"/>
            <a:ext cx="10482131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Generative AI Demand: 1-2 Years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Transition from Training to Inference as Products Mature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2D6DA74-EB78-7FBE-1023-CBA0E26C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1387" y="2445337"/>
            <a:ext cx="1153860" cy="11538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4E9B89-4200-6C36-B1D0-C600AD982E0F}"/>
              </a:ext>
            </a:extLst>
          </p:cNvPr>
          <p:cNvGrpSpPr/>
          <p:nvPr/>
        </p:nvGrpSpPr>
        <p:grpSpPr>
          <a:xfrm>
            <a:off x="-19002" y="1662421"/>
            <a:ext cx="12186127" cy="4332439"/>
            <a:chOff x="1662899" y="4644660"/>
            <a:chExt cx="9747870" cy="1407594"/>
          </a:xfrm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id="{C2FBF523-32E7-295B-AAB5-607A0EDCF783}"/>
                </a:ext>
              </a:extLst>
            </p:cNvPr>
            <p:cNvSpPr/>
            <p:nvPr/>
          </p:nvSpPr>
          <p:spPr>
            <a:xfrm>
              <a:off x="1662899" y="4644660"/>
              <a:ext cx="9747870" cy="1407594"/>
            </a:xfrm>
            <a:custGeom>
              <a:avLst/>
              <a:gdLst>
                <a:gd name="connsiteX0" fmla="*/ 0 w 11368216"/>
                <a:gd name="connsiteY0" fmla="*/ 0 h 3978875"/>
                <a:gd name="connsiteX1" fmla="*/ 11368216 w 11368216"/>
                <a:gd name="connsiteY1" fmla="*/ 0 h 3978875"/>
                <a:gd name="connsiteX2" fmla="*/ 11368216 w 11368216"/>
                <a:gd name="connsiteY2" fmla="*/ 3978875 h 3978875"/>
                <a:gd name="connsiteX3" fmla="*/ 0 w 11368216"/>
                <a:gd name="connsiteY3" fmla="*/ 3978875 h 3978875"/>
                <a:gd name="connsiteX4" fmla="*/ 0 w 11368216"/>
                <a:gd name="connsiteY4" fmla="*/ 0 h 3978875"/>
                <a:gd name="connsiteX0" fmla="*/ 0 w 11380573"/>
                <a:gd name="connsiteY0" fmla="*/ 3855309 h 3978875"/>
                <a:gd name="connsiteX1" fmla="*/ 11380573 w 11380573"/>
                <a:gd name="connsiteY1" fmla="*/ 0 h 3978875"/>
                <a:gd name="connsiteX2" fmla="*/ 11380573 w 11380573"/>
                <a:gd name="connsiteY2" fmla="*/ 3978875 h 3978875"/>
                <a:gd name="connsiteX3" fmla="*/ 12357 w 11380573"/>
                <a:gd name="connsiteY3" fmla="*/ 3978875 h 3978875"/>
                <a:gd name="connsiteX4" fmla="*/ 0 w 11380573"/>
                <a:gd name="connsiteY4" fmla="*/ 3855309 h 3978875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11380573 w 11380573"/>
                <a:gd name="connsiteY2" fmla="*/ 86498 h 4065373"/>
                <a:gd name="connsiteX3" fmla="*/ 11380573 w 11380573"/>
                <a:gd name="connsiteY3" fmla="*/ 4065373 h 4065373"/>
                <a:gd name="connsiteX4" fmla="*/ 12357 w 11380573"/>
                <a:gd name="connsiteY4" fmla="*/ 4065373 h 4065373"/>
                <a:gd name="connsiteX5" fmla="*/ 0 w 11380573"/>
                <a:gd name="connsiteY5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80573 w 11380573"/>
                <a:gd name="connsiteY3" fmla="*/ 864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43502 w 11380573"/>
                <a:gd name="connsiteY3" fmla="*/ 37440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22162554"/>
                <a:gd name="connsiteY0" fmla="*/ 3941807 h 4065373"/>
                <a:gd name="connsiteX1" fmla="*/ 2520779 w 22162554"/>
                <a:gd name="connsiteY1" fmla="*/ 0 h 4065373"/>
                <a:gd name="connsiteX2" fmla="*/ 5301049 w 22162554"/>
                <a:gd name="connsiteY2" fmla="*/ 3163330 h 4065373"/>
                <a:gd name="connsiteX3" fmla="*/ 22162554 w 22162554"/>
                <a:gd name="connsiteY3" fmla="*/ 2579415 h 4065373"/>
                <a:gd name="connsiteX4" fmla="*/ 11380573 w 22162554"/>
                <a:gd name="connsiteY4" fmla="*/ 4065373 h 4065373"/>
                <a:gd name="connsiteX5" fmla="*/ 12357 w 22162554"/>
                <a:gd name="connsiteY5" fmla="*/ 4065373 h 4065373"/>
                <a:gd name="connsiteX6" fmla="*/ 0 w 22162554"/>
                <a:gd name="connsiteY6" fmla="*/ 3941807 h 4065373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162554 w 22244986"/>
                <a:gd name="connsiteY3" fmla="*/ 2579415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207917 w 22244986"/>
                <a:gd name="connsiteY3" fmla="*/ 3452928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44986" h="4123606">
                  <a:moveTo>
                    <a:pt x="0" y="3941807"/>
                  </a:moveTo>
                  <a:cubicBezTo>
                    <a:pt x="926757" y="3620531"/>
                    <a:pt x="1594022" y="321276"/>
                    <a:pt x="2520779" y="0"/>
                  </a:cubicBezTo>
                  <a:cubicBezTo>
                    <a:pt x="3801763" y="12357"/>
                    <a:pt x="4020065" y="3150973"/>
                    <a:pt x="5301049" y="3163330"/>
                  </a:cubicBezTo>
                  <a:lnTo>
                    <a:pt x="22207917" y="3452928"/>
                  </a:lnTo>
                  <a:lnTo>
                    <a:pt x="22244986" y="4123606"/>
                  </a:lnTo>
                  <a:lnTo>
                    <a:pt x="12357" y="4065373"/>
                  </a:lnTo>
                  <a:lnTo>
                    <a:pt x="0" y="3941807"/>
                  </a:lnTo>
                  <a:close/>
                </a:path>
              </a:pathLst>
            </a:custGeom>
            <a:solidFill>
              <a:srgbClr val="8B0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7CDD23D-7F97-07B4-61DA-31B6B0083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2191461" y="4828751"/>
              <a:ext cx="1300288" cy="753510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A920-120B-C456-1AF9-FE9F70752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dirty="0" smtClean="0"/>
              <a:pPr/>
              <a:t>13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DF991-569E-69B3-6AD2-FA56856F0D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GB" dirty="0"/>
              <a:t>© 2024 Digital Realty Trust</a:t>
            </a:r>
            <a:r>
              <a:rPr lang="en-GB" baseline="30000" dirty="0"/>
              <a:t>®</a:t>
            </a:r>
            <a:r>
              <a:rPr lang="en-GB" dirty="0"/>
              <a:t> Inc.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4D1360-C6B8-E43C-7390-EC1B4D252249}"/>
              </a:ext>
            </a:extLst>
          </p:cNvPr>
          <p:cNvCxnSpPr/>
          <p:nvPr/>
        </p:nvCxnSpPr>
        <p:spPr>
          <a:xfrm>
            <a:off x="-107462" y="5995282"/>
            <a:ext cx="1219200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C96AE2-2C08-3CC7-95CB-9C21E825BBDA}"/>
              </a:ext>
            </a:extLst>
          </p:cNvPr>
          <p:cNvCxnSpPr>
            <a:cxnSpLocks/>
          </p:cNvCxnSpPr>
          <p:nvPr/>
        </p:nvCxnSpPr>
        <p:spPr>
          <a:xfrm>
            <a:off x="6198586" y="5863411"/>
            <a:ext cx="0" cy="26040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22B5A00-DAB2-2765-7FFE-15B6C9199A4B}"/>
              </a:ext>
            </a:extLst>
          </p:cNvPr>
          <p:cNvSpPr txBox="1"/>
          <p:nvPr/>
        </p:nvSpPr>
        <p:spPr>
          <a:xfrm>
            <a:off x="4318653" y="6184125"/>
            <a:ext cx="3759866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Models become good enough, limiting incremental training demand. AI products still maturing with limited revenue, limiting inferencing demand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BB19D0-B825-6D91-3D7C-5B8C7122E26E}"/>
              </a:ext>
            </a:extLst>
          </p:cNvPr>
          <p:cNvSpPr txBox="1"/>
          <p:nvPr/>
        </p:nvSpPr>
        <p:spPr>
          <a:xfrm>
            <a:off x="1645798" y="3570966"/>
            <a:ext cx="3321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Training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316FC3-FD19-1950-9BB3-804A1F844E62}"/>
              </a:ext>
            </a:extLst>
          </p:cNvPr>
          <p:cNvSpPr txBox="1"/>
          <p:nvPr/>
        </p:nvSpPr>
        <p:spPr>
          <a:xfrm>
            <a:off x="7167682" y="3439023"/>
            <a:ext cx="3321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Inference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261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9A920-120B-C456-1AF9-FE9F707520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dirty="0" smtClean="0"/>
              <a:pPr/>
              <a:t>14</a:t>
            </a:fld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20F3E7-1821-4DD7-5FF3-EE9C069F4152}"/>
              </a:ext>
            </a:extLst>
          </p:cNvPr>
          <p:cNvGrpSpPr/>
          <p:nvPr/>
        </p:nvGrpSpPr>
        <p:grpSpPr>
          <a:xfrm>
            <a:off x="7482" y="4749562"/>
            <a:ext cx="12190500" cy="1251350"/>
            <a:chOff x="1709844" y="4644660"/>
            <a:chExt cx="13231304" cy="1407594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25465D55-ADF0-7B20-42B9-A4D0C7140FFD}"/>
                </a:ext>
              </a:extLst>
            </p:cNvPr>
            <p:cNvSpPr/>
            <p:nvPr/>
          </p:nvSpPr>
          <p:spPr>
            <a:xfrm>
              <a:off x="1709844" y="4644660"/>
              <a:ext cx="13231304" cy="1407594"/>
            </a:xfrm>
            <a:custGeom>
              <a:avLst/>
              <a:gdLst>
                <a:gd name="connsiteX0" fmla="*/ 0 w 11368216"/>
                <a:gd name="connsiteY0" fmla="*/ 0 h 3978875"/>
                <a:gd name="connsiteX1" fmla="*/ 11368216 w 11368216"/>
                <a:gd name="connsiteY1" fmla="*/ 0 h 3978875"/>
                <a:gd name="connsiteX2" fmla="*/ 11368216 w 11368216"/>
                <a:gd name="connsiteY2" fmla="*/ 3978875 h 3978875"/>
                <a:gd name="connsiteX3" fmla="*/ 0 w 11368216"/>
                <a:gd name="connsiteY3" fmla="*/ 3978875 h 3978875"/>
                <a:gd name="connsiteX4" fmla="*/ 0 w 11368216"/>
                <a:gd name="connsiteY4" fmla="*/ 0 h 3978875"/>
                <a:gd name="connsiteX0" fmla="*/ 0 w 11380573"/>
                <a:gd name="connsiteY0" fmla="*/ 3855309 h 3978875"/>
                <a:gd name="connsiteX1" fmla="*/ 11380573 w 11380573"/>
                <a:gd name="connsiteY1" fmla="*/ 0 h 3978875"/>
                <a:gd name="connsiteX2" fmla="*/ 11380573 w 11380573"/>
                <a:gd name="connsiteY2" fmla="*/ 3978875 h 3978875"/>
                <a:gd name="connsiteX3" fmla="*/ 12357 w 11380573"/>
                <a:gd name="connsiteY3" fmla="*/ 3978875 h 3978875"/>
                <a:gd name="connsiteX4" fmla="*/ 0 w 11380573"/>
                <a:gd name="connsiteY4" fmla="*/ 3855309 h 3978875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11380573 w 11380573"/>
                <a:gd name="connsiteY2" fmla="*/ 86498 h 4065373"/>
                <a:gd name="connsiteX3" fmla="*/ 11380573 w 11380573"/>
                <a:gd name="connsiteY3" fmla="*/ 4065373 h 4065373"/>
                <a:gd name="connsiteX4" fmla="*/ 12357 w 11380573"/>
                <a:gd name="connsiteY4" fmla="*/ 4065373 h 4065373"/>
                <a:gd name="connsiteX5" fmla="*/ 0 w 11380573"/>
                <a:gd name="connsiteY5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80573 w 11380573"/>
                <a:gd name="connsiteY3" fmla="*/ 864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11380573"/>
                <a:gd name="connsiteY0" fmla="*/ 3941807 h 4065373"/>
                <a:gd name="connsiteX1" fmla="*/ 2520779 w 11380573"/>
                <a:gd name="connsiteY1" fmla="*/ 0 h 4065373"/>
                <a:gd name="connsiteX2" fmla="*/ 5301049 w 11380573"/>
                <a:gd name="connsiteY2" fmla="*/ 3163330 h 4065373"/>
                <a:gd name="connsiteX3" fmla="*/ 11343502 w 11380573"/>
                <a:gd name="connsiteY3" fmla="*/ 3744098 h 4065373"/>
                <a:gd name="connsiteX4" fmla="*/ 11380573 w 11380573"/>
                <a:gd name="connsiteY4" fmla="*/ 4065373 h 4065373"/>
                <a:gd name="connsiteX5" fmla="*/ 12357 w 11380573"/>
                <a:gd name="connsiteY5" fmla="*/ 4065373 h 4065373"/>
                <a:gd name="connsiteX6" fmla="*/ 0 w 11380573"/>
                <a:gd name="connsiteY6" fmla="*/ 3941807 h 4065373"/>
                <a:gd name="connsiteX0" fmla="*/ 0 w 22162554"/>
                <a:gd name="connsiteY0" fmla="*/ 3941807 h 4065373"/>
                <a:gd name="connsiteX1" fmla="*/ 2520779 w 22162554"/>
                <a:gd name="connsiteY1" fmla="*/ 0 h 4065373"/>
                <a:gd name="connsiteX2" fmla="*/ 5301049 w 22162554"/>
                <a:gd name="connsiteY2" fmla="*/ 3163330 h 4065373"/>
                <a:gd name="connsiteX3" fmla="*/ 22162554 w 22162554"/>
                <a:gd name="connsiteY3" fmla="*/ 2579415 h 4065373"/>
                <a:gd name="connsiteX4" fmla="*/ 11380573 w 22162554"/>
                <a:gd name="connsiteY4" fmla="*/ 4065373 h 4065373"/>
                <a:gd name="connsiteX5" fmla="*/ 12357 w 22162554"/>
                <a:gd name="connsiteY5" fmla="*/ 4065373 h 4065373"/>
                <a:gd name="connsiteX6" fmla="*/ 0 w 22162554"/>
                <a:gd name="connsiteY6" fmla="*/ 3941807 h 4065373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162554 w 22244986"/>
                <a:gd name="connsiteY3" fmla="*/ 2579415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  <a:gd name="connsiteX0" fmla="*/ 0 w 22244986"/>
                <a:gd name="connsiteY0" fmla="*/ 3941807 h 4123606"/>
                <a:gd name="connsiteX1" fmla="*/ 2520779 w 22244986"/>
                <a:gd name="connsiteY1" fmla="*/ 0 h 4123606"/>
                <a:gd name="connsiteX2" fmla="*/ 5301049 w 22244986"/>
                <a:gd name="connsiteY2" fmla="*/ 3163330 h 4123606"/>
                <a:gd name="connsiteX3" fmla="*/ 22207917 w 22244986"/>
                <a:gd name="connsiteY3" fmla="*/ 3452928 h 4123606"/>
                <a:gd name="connsiteX4" fmla="*/ 22244986 w 22244986"/>
                <a:gd name="connsiteY4" fmla="*/ 4123606 h 4123606"/>
                <a:gd name="connsiteX5" fmla="*/ 12357 w 22244986"/>
                <a:gd name="connsiteY5" fmla="*/ 4065373 h 4123606"/>
                <a:gd name="connsiteX6" fmla="*/ 0 w 22244986"/>
                <a:gd name="connsiteY6" fmla="*/ 3941807 h 412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44986" h="4123606">
                  <a:moveTo>
                    <a:pt x="0" y="3941807"/>
                  </a:moveTo>
                  <a:cubicBezTo>
                    <a:pt x="926757" y="3620531"/>
                    <a:pt x="1594022" y="321276"/>
                    <a:pt x="2520779" y="0"/>
                  </a:cubicBezTo>
                  <a:cubicBezTo>
                    <a:pt x="3801763" y="12357"/>
                    <a:pt x="4020065" y="3150973"/>
                    <a:pt x="5301049" y="3163330"/>
                  </a:cubicBezTo>
                  <a:lnTo>
                    <a:pt x="22207917" y="3452928"/>
                  </a:lnTo>
                  <a:lnTo>
                    <a:pt x="22244986" y="4123606"/>
                  </a:lnTo>
                  <a:lnTo>
                    <a:pt x="12357" y="4065373"/>
                  </a:lnTo>
                  <a:lnTo>
                    <a:pt x="0" y="3941807"/>
                  </a:lnTo>
                  <a:close/>
                </a:path>
              </a:pathLst>
            </a:custGeom>
            <a:solidFill>
              <a:srgbClr val="8B01F1">
                <a:alpha val="8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0D3810CE-C1B4-E4DD-81AC-3D4E6F8F3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2902689" y="4687061"/>
              <a:ext cx="737640" cy="73764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74E5B0-6B9A-01BF-BD2F-6F7E8D3278E6}"/>
              </a:ext>
            </a:extLst>
          </p:cNvPr>
          <p:cNvSpPr txBox="1"/>
          <p:nvPr/>
        </p:nvSpPr>
        <p:spPr>
          <a:xfrm>
            <a:off x="5918894" y="6184125"/>
            <a:ext cx="3759866" cy="507831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2nd and 3rd generation AI products reduce need for large-scale training. G2KEs deploy distributed inferencing to serve global users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F201F87-202A-16C4-E4FB-12658A2EEA35}"/>
              </a:ext>
            </a:extLst>
          </p:cNvPr>
          <p:cNvSpPr/>
          <p:nvPr/>
        </p:nvSpPr>
        <p:spPr>
          <a:xfrm>
            <a:off x="5171" y="675868"/>
            <a:ext cx="12198705" cy="5317745"/>
          </a:xfrm>
          <a:custGeom>
            <a:avLst/>
            <a:gdLst>
              <a:gd name="connsiteX0" fmla="*/ 0 w 11368216"/>
              <a:gd name="connsiteY0" fmla="*/ 0 h 3978875"/>
              <a:gd name="connsiteX1" fmla="*/ 11368216 w 11368216"/>
              <a:gd name="connsiteY1" fmla="*/ 0 h 3978875"/>
              <a:gd name="connsiteX2" fmla="*/ 11368216 w 11368216"/>
              <a:gd name="connsiteY2" fmla="*/ 3978875 h 3978875"/>
              <a:gd name="connsiteX3" fmla="*/ 0 w 11368216"/>
              <a:gd name="connsiteY3" fmla="*/ 3978875 h 3978875"/>
              <a:gd name="connsiteX4" fmla="*/ 0 w 11368216"/>
              <a:gd name="connsiteY4" fmla="*/ 0 h 3978875"/>
              <a:gd name="connsiteX0" fmla="*/ 0 w 11380573"/>
              <a:gd name="connsiteY0" fmla="*/ 3855309 h 3978875"/>
              <a:gd name="connsiteX1" fmla="*/ 11380573 w 11380573"/>
              <a:gd name="connsiteY1" fmla="*/ 0 h 3978875"/>
              <a:gd name="connsiteX2" fmla="*/ 11380573 w 11380573"/>
              <a:gd name="connsiteY2" fmla="*/ 3978875 h 3978875"/>
              <a:gd name="connsiteX3" fmla="*/ 12357 w 11380573"/>
              <a:gd name="connsiteY3" fmla="*/ 3978875 h 3978875"/>
              <a:gd name="connsiteX4" fmla="*/ 0 w 11380573"/>
              <a:gd name="connsiteY4" fmla="*/ 3855309 h 3978875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11380573 w 11380573"/>
              <a:gd name="connsiteY2" fmla="*/ 86498 h 4065373"/>
              <a:gd name="connsiteX3" fmla="*/ 11380573 w 11380573"/>
              <a:gd name="connsiteY3" fmla="*/ 4065373 h 4065373"/>
              <a:gd name="connsiteX4" fmla="*/ 12357 w 11380573"/>
              <a:gd name="connsiteY4" fmla="*/ 4065373 h 4065373"/>
              <a:gd name="connsiteX5" fmla="*/ 0 w 11380573"/>
              <a:gd name="connsiteY5" fmla="*/ 3941807 h 4065373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5301049 w 11380573"/>
              <a:gd name="connsiteY2" fmla="*/ 3163330 h 4065373"/>
              <a:gd name="connsiteX3" fmla="*/ 11380573 w 11380573"/>
              <a:gd name="connsiteY3" fmla="*/ 86498 h 4065373"/>
              <a:gd name="connsiteX4" fmla="*/ 11380573 w 11380573"/>
              <a:gd name="connsiteY4" fmla="*/ 4065373 h 4065373"/>
              <a:gd name="connsiteX5" fmla="*/ 12357 w 11380573"/>
              <a:gd name="connsiteY5" fmla="*/ 4065373 h 4065373"/>
              <a:gd name="connsiteX6" fmla="*/ 0 w 11380573"/>
              <a:gd name="connsiteY6" fmla="*/ 3941807 h 4065373"/>
              <a:gd name="connsiteX0" fmla="*/ 0 w 11380573"/>
              <a:gd name="connsiteY0" fmla="*/ 3941807 h 4065373"/>
              <a:gd name="connsiteX1" fmla="*/ 2520779 w 11380573"/>
              <a:gd name="connsiteY1" fmla="*/ 0 h 4065373"/>
              <a:gd name="connsiteX2" fmla="*/ 5301049 w 11380573"/>
              <a:gd name="connsiteY2" fmla="*/ 3163330 h 4065373"/>
              <a:gd name="connsiteX3" fmla="*/ 11343502 w 11380573"/>
              <a:gd name="connsiteY3" fmla="*/ 3744098 h 4065373"/>
              <a:gd name="connsiteX4" fmla="*/ 11380573 w 11380573"/>
              <a:gd name="connsiteY4" fmla="*/ 4065373 h 4065373"/>
              <a:gd name="connsiteX5" fmla="*/ 12357 w 11380573"/>
              <a:gd name="connsiteY5" fmla="*/ 4065373 h 4065373"/>
              <a:gd name="connsiteX6" fmla="*/ 0 w 11380573"/>
              <a:gd name="connsiteY6" fmla="*/ 3941807 h 4065373"/>
              <a:gd name="connsiteX0" fmla="*/ 3058834 w 14439407"/>
              <a:gd name="connsiteY0" fmla="*/ 3941807 h 4082255"/>
              <a:gd name="connsiteX1" fmla="*/ 5579613 w 14439407"/>
              <a:gd name="connsiteY1" fmla="*/ 0 h 4082255"/>
              <a:gd name="connsiteX2" fmla="*/ 8359883 w 14439407"/>
              <a:gd name="connsiteY2" fmla="*/ 3163330 h 4082255"/>
              <a:gd name="connsiteX3" fmla="*/ 14402336 w 14439407"/>
              <a:gd name="connsiteY3" fmla="*/ 3744098 h 4082255"/>
              <a:gd name="connsiteX4" fmla="*/ 14439407 w 14439407"/>
              <a:gd name="connsiteY4" fmla="*/ 4065373 h 4082255"/>
              <a:gd name="connsiteX5" fmla="*/ 0 w 14439407"/>
              <a:gd name="connsiteY5" fmla="*/ 4082255 h 4082255"/>
              <a:gd name="connsiteX6" fmla="*/ 3058834 w 14439407"/>
              <a:gd name="connsiteY6" fmla="*/ 3941807 h 4082255"/>
              <a:gd name="connsiteX0" fmla="*/ 3058834 w 14439407"/>
              <a:gd name="connsiteY0" fmla="*/ 4002944 h 4143392"/>
              <a:gd name="connsiteX1" fmla="*/ 5579613 w 14439407"/>
              <a:gd name="connsiteY1" fmla="*/ 61137 h 4143392"/>
              <a:gd name="connsiteX2" fmla="*/ 11719309 w 14439407"/>
              <a:gd name="connsiteY2" fmla="*/ 0 h 4143392"/>
              <a:gd name="connsiteX3" fmla="*/ 14402336 w 14439407"/>
              <a:gd name="connsiteY3" fmla="*/ 3805235 h 4143392"/>
              <a:gd name="connsiteX4" fmla="*/ 14439407 w 14439407"/>
              <a:gd name="connsiteY4" fmla="*/ 4126510 h 4143392"/>
              <a:gd name="connsiteX5" fmla="*/ 0 w 14439407"/>
              <a:gd name="connsiteY5" fmla="*/ 4143392 h 4143392"/>
              <a:gd name="connsiteX6" fmla="*/ 3058834 w 14439407"/>
              <a:gd name="connsiteY6" fmla="*/ 4002944 h 4143392"/>
              <a:gd name="connsiteX0" fmla="*/ 3058834 w 14439407"/>
              <a:gd name="connsiteY0" fmla="*/ 4002944 h 4143392"/>
              <a:gd name="connsiteX1" fmla="*/ 4883874 w 14439407"/>
              <a:gd name="connsiteY1" fmla="*/ 1572078 h 4143392"/>
              <a:gd name="connsiteX2" fmla="*/ 11719309 w 14439407"/>
              <a:gd name="connsiteY2" fmla="*/ 0 h 4143392"/>
              <a:gd name="connsiteX3" fmla="*/ 14402336 w 14439407"/>
              <a:gd name="connsiteY3" fmla="*/ 3805235 h 4143392"/>
              <a:gd name="connsiteX4" fmla="*/ 14439407 w 14439407"/>
              <a:gd name="connsiteY4" fmla="*/ 4126510 h 4143392"/>
              <a:gd name="connsiteX5" fmla="*/ 0 w 14439407"/>
              <a:gd name="connsiteY5" fmla="*/ 4143392 h 4143392"/>
              <a:gd name="connsiteX6" fmla="*/ 3058834 w 14439407"/>
              <a:gd name="connsiteY6" fmla="*/ 4002944 h 4143392"/>
              <a:gd name="connsiteX0" fmla="*/ 3058834 w 14439407"/>
              <a:gd name="connsiteY0" fmla="*/ 2492003 h 2632451"/>
              <a:gd name="connsiteX1" fmla="*/ 4883874 w 14439407"/>
              <a:gd name="connsiteY1" fmla="*/ 61137 h 2632451"/>
              <a:gd name="connsiteX2" fmla="*/ 11122961 w 14439407"/>
              <a:gd name="connsiteY2" fmla="*/ 0 h 2632451"/>
              <a:gd name="connsiteX3" fmla="*/ 14402336 w 14439407"/>
              <a:gd name="connsiteY3" fmla="*/ 2294294 h 2632451"/>
              <a:gd name="connsiteX4" fmla="*/ 14439407 w 14439407"/>
              <a:gd name="connsiteY4" fmla="*/ 2615569 h 2632451"/>
              <a:gd name="connsiteX5" fmla="*/ 0 w 14439407"/>
              <a:gd name="connsiteY5" fmla="*/ 2632451 h 2632451"/>
              <a:gd name="connsiteX6" fmla="*/ 3058834 w 14439407"/>
              <a:gd name="connsiteY6" fmla="*/ 2492003 h 2632451"/>
              <a:gd name="connsiteX0" fmla="*/ 3058834 w 14439407"/>
              <a:gd name="connsiteY0" fmla="*/ 4357466 h 4497914"/>
              <a:gd name="connsiteX1" fmla="*/ 4883874 w 14439407"/>
              <a:gd name="connsiteY1" fmla="*/ 1926600 h 4497914"/>
              <a:gd name="connsiteX2" fmla="*/ 10695578 w 14439407"/>
              <a:gd name="connsiteY2" fmla="*/ 0 h 4497914"/>
              <a:gd name="connsiteX3" fmla="*/ 14402336 w 14439407"/>
              <a:gd name="connsiteY3" fmla="*/ 4159757 h 4497914"/>
              <a:gd name="connsiteX4" fmla="*/ 14439407 w 14439407"/>
              <a:gd name="connsiteY4" fmla="*/ 4481032 h 4497914"/>
              <a:gd name="connsiteX5" fmla="*/ 0 w 14439407"/>
              <a:gd name="connsiteY5" fmla="*/ 4497914 h 4497914"/>
              <a:gd name="connsiteX6" fmla="*/ 3058834 w 14439407"/>
              <a:gd name="connsiteY6" fmla="*/ 4357466 h 4497914"/>
              <a:gd name="connsiteX0" fmla="*/ 3058834 w 14402336"/>
              <a:gd name="connsiteY0" fmla="*/ 4357466 h 4497914"/>
              <a:gd name="connsiteX1" fmla="*/ 4883874 w 14402336"/>
              <a:gd name="connsiteY1" fmla="*/ 1926600 h 4497914"/>
              <a:gd name="connsiteX2" fmla="*/ 10695578 w 14402336"/>
              <a:gd name="connsiteY2" fmla="*/ 0 h 4497914"/>
              <a:gd name="connsiteX3" fmla="*/ 14402336 w 14402336"/>
              <a:gd name="connsiteY3" fmla="*/ 4159757 h 4497914"/>
              <a:gd name="connsiteX4" fmla="*/ 11159494 w 14402336"/>
              <a:gd name="connsiteY4" fmla="*/ 4481032 h 4497914"/>
              <a:gd name="connsiteX5" fmla="*/ 0 w 14402336"/>
              <a:gd name="connsiteY5" fmla="*/ 4497914 h 4497914"/>
              <a:gd name="connsiteX6" fmla="*/ 3058834 w 14402336"/>
              <a:gd name="connsiteY6" fmla="*/ 4357466 h 4497914"/>
              <a:gd name="connsiteX0" fmla="*/ 3058834 w 11162179"/>
              <a:gd name="connsiteY0" fmla="*/ 4357466 h 4497914"/>
              <a:gd name="connsiteX1" fmla="*/ 4883874 w 11162179"/>
              <a:gd name="connsiteY1" fmla="*/ 1926600 h 4497914"/>
              <a:gd name="connsiteX2" fmla="*/ 10695578 w 11162179"/>
              <a:gd name="connsiteY2" fmla="*/ 0 h 4497914"/>
              <a:gd name="connsiteX3" fmla="*/ 11162179 w 11162179"/>
              <a:gd name="connsiteY3" fmla="*/ 4320136 h 4497914"/>
              <a:gd name="connsiteX4" fmla="*/ 11159494 w 11162179"/>
              <a:gd name="connsiteY4" fmla="*/ 4481032 h 4497914"/>
              <a:gd name="connsiteX5" fmla="*/ 0 w 11162179"/>
              <a:gd name="connsiteY5" fmla="*/ 4497914 h 4497914"/>
              <a:gd name="connsiteX6" fmla="*/ 3058834 w 11162179"/>
              <a:gd name="connsiteY6" fmla="*/ 4357466 h 4497914"/>
              <a:gd name="connsiteX0" fmla="*/ 3058834 w 11162179"/>
              <a:gd name="connsiteY0" fmla="*/ 4315261 h 4455709"/>
              <a:gd name="connsiteX1" fmla="*/ 4883874 w 11162179"/>
              <a:gd name="connsiteY1" fmla="*/ 1884395 h 4455709"/>
              <a:gd name="connsiteX2" fmla="*/ 11043448 w 11162179"/>
              <a:gd name="connsiteY2" fmla="*/ 0 h 4455709"/>
              <a:gd name="connsiteX3" fmla="*/ 11162179 w 11162179"/>
              <a:gd name="connsiteY3" fmla="*/ 4277931 h 4455709"/>
              <a:gd name="connsiteX4" fmla="*/ 11159494 w 11162179"/>
              <a:gd name="connsiteY4" fmla="*/ 4438827 h 4455709"/>
              <a:gd name="connsiteX5" fmla="*/ 0 w 11162179"/>
              <a:gd name="connsiteY5" fmla="*/ 4455709 h 4455709"/>
              <a:gd name="connsiteX6" fmla="*/ 3058834 w 11162179"/>
              <a:gd name="connsiteY6" fmla="*/ 4315261 h 445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62179" h="4455709">
                <a:moveTo>
                  <a:pt x="3058834" y="4315261"/>
                </a:moveTo>
                <a:cubicBezTo>
                  <a:pt x="3985591" y="3993985"/>
                  <a:pt x="3957117" y="2205671"/>
                  <a:pt x="4883874" y="1884395"/>
                </a:cubicBezTo>
                <a:lnTo>
                  <a:pt x="11043448" y="0"/>
                </a:lnTo>
                <a:lnTo>
                  <a:pt x="11162179" y="4277931"/>
                </a:lnTo>
                <a:lnTo>
                  <a:pt x="11159494" y="4438827"/>
                </a:lnTo>
                <a:lnTo>
                  <a:pt x="0" y="4455709"/>
                </a:lnTo>
                <a:lnTo>
                  <a:pt x="3058834" y="4315261"/>
                </a:lnTo>
                <a:close/>
              </a:path>
            </a:pathLst>
          </a:custGeom>
          <a:solidFill>
            <a:srgbClr val="D89AFB">
              <a:alpha val="7230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F26279-3749-7C4B-F157-CEBB44FEF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69792" y="3544613"/>
            <a:ext cx="622971" cy="62297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BB1F0E3-175E-21F2-47AB-414B553D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1" y="389172"/>
            <a:ext cx="10482131" cy="762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Generative AI Demand: 3-5 Years and Beyond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Inference is </a:t>
            </a:r>
            <a:r>
              <a:rPr lang="en-US" sz="2400" dirty="0"/>
              <a:t>Long Tail of Enterprise AI Demand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F265AB-8532-13A2-E61D-3B50F931D25A}"/>
              </a:ext>
            </a:extLst>
          </p:cNvPr>
          <p:cNvCxnSpPr/>
          <p:nvPr/>
        </p:nvCxnSpPr>
        <p:spPr>
          <a:xfrm>
            <a:off x="0" y="5995282"/>
            <a:ext cx="12192000" cy="0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A45094-0325-ABA6-F3CE-8E4528DDEB09}"/>
              </a:ext>
            </a:extLst>
          </p:cNvPr>
          <p:cNvCxnSpPr>
            <a:cxnSpLocks/>
          </p:cNvCxnSpPr>
          <p:nvPr/>
        </p:nvCxnSpPr>
        <p:spPr>
          <a:xfrm>
            <a:off x="7798827" y="5863411"/>
            <a:ext cx="0" cy="260405"/>
          </a:xfrm>
          <a:prstGeom prst="straightConnector1">
            <a:avLst/>
          </a:prstGeom>
          <a:ln w="28575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3A48C9E-6A93-A8E1-B609-9ACA2FF17ECC}"/>
              </a:ext>
            </a:extLst>
          </p:cNvPr>
          <p:cNvSpPr txBox="1"/>
          <p:nvPr/>
        </p:nvSpPr>
        <p:spPr>
          <a:xfrm>
            <a:off x="2220642" y="4095703"/>
            <a:ext cx="3321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Inference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2F828-925A-0623-6859-6A56823700CC}"/>
              </a:ext>
            </a:extLst>
          </p:cNvPr>
          <p:cNvSpPr txBox="1"/>
          <p:nvPr/>
        </p:nvSpPr>
        <p:spPr>
          <a:xfrm>
            <a:off x="-364812" y="5236862"/>
            <a:ext cx="33212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Training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D227D7F-AA40-7E70-BF83-A3495B8C121B}"/>
              </a:ext>
            </a:extLst>
          </p:cNvPr>
          <p:cNvSpPr/>
          <p:nvPr/>
        </p:nvSpPr>
        <p:spPr>
          <a:xfrm>
            <a:off x="4727121" y="3690114"/>
            <a:ext cx="2212521" cy="331967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4C1A9-700C-046B-1423-25EE5EAB4E0A}"/>
              </a:ext>
            </a:extLst>
          </p:cNvPr>
          <p:cNvSpPr txBox="1"/>
          <p:nvPr/>
        </p:nvSpPr>
        <p:spPr>
          <a:xfrm>
            <a:off x="7295295" y="4522811"/>
            <a:ext cx="33212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Private AI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AE37C341-D18B-EAF9-AF24-9ABDAA480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71845" y="3371400"/>
            <a:ext cx="969578" cy="96957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5C6DED2-7F94-82C1-4938-8422FA8FD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0437" y="3279259"/>
            <a:ext cx="1153860" cy="115386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BD5029A-152F-F06A-901B-A2B4D7739BAD}"/>
              </a:ext>
            </a:extLst>
          </p:cNvPr>
          <p:cNvCxnSpPr/>
          <p:nvPr/>
        </p:nvCxnSpPr>
        <p:spPr>
          <a:xfrm>
            <a:off x="8302747" y="3845859"/>
            <a:ext cx="1306366" cy="0"/>
          </a:xfrm>
          <a:prstGeom prst="straightConnector1">
            <a:avLst/>
          </a:prstGeom>
          <a:ln w="190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0A9B7F-E408-BCCC-86C4-E767A51900E9}"/>
              </a:ext>
            </a:extLst>
          </p:cNvPr>
          <p:cNvCxnSpPr/>
          <p:nvPr/>
        </p:nvCxnSpPr>
        <p:spPr>
          <a:xfrm>
            <a:off x="8302747" y="3980328"/>
            <a:ext cx="1306366" cy="0"/>
          </a:xfrm>
          <a:prstGeom prst="straightConnector1">
            <a:avLst/>
          </a:prstGeom>
          <a:ln w="19050" cap="rnd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7D5EEF8-AC85-5FD6-D677-98AAD869B21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020"/>
          <a:stretch/>
        </p:blipFill>
        <p:spPr>
          <a:xfrm>
            <a:off x="8791717" y="3624840"/>
            <a:ext cx="328427" cy="462699"/>
          </a:xfrm>
          <a:prstGeom prst="rect">
            <a:avLst/>
          </a:prstGeom>
          <a:solidFill>
            <a:srgbClr val="9C6FB5"/>
          </a:solidFill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39B7A63-D3C8-790F-EDFA-B8EEB60F085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 dirty="0"/>
              <a:t>© 2024 Digital Realty Trust</a:t>
            </a:r>
            <a:r>
              <a:rPr lang="en-GB" baseline="30000" dirty="0"/>
              <a:t>®</a:t>
            </a:r>
            <a:r>
              <a:rPr lang="en-GB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314331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7F705D3C-77D5-EDE1-B974-42459CC6EA82}"/>
              </a:ext>
            </a:extLst>
          </p:cNvPr>
          <p:cNvSpPr/>
          <p:nvPr/>
        </p:nvSpPr>
        <p:spPr>
          <a:xfrm>
            <a:off x="224627" y="34571"/>
            <a:ext cx="10885179" cy="85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</a:rPr>
              <a:t>AI Training / Inference – Hybrid Cloud</a:t>
            </a:r>
            <a:br>
              <a:rPr lang="en-US" sz="4000" b="1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AI Training / Inference Cloud Hosted, Data-On-Prem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F8809DE-87AF-E518-3A7A-6D25B9506B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754963" y="6462468"/>
            <a:ext cx="1386568" cy="135305"/>
          </a:xfrm>
        </p:spPr>
        <p:txBody>
          <a:bodyPr/>
          <a:lstStyle/>
          <a:p>
            <a:pPr algn="l"/>
            <a:r>
              <a:rPr lang="en-GB"/>
              <a:t>© 2024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1F5A782-655C-4983-9E6B-BC7356C4730F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15</a:t>
            </a:fld>
            <a:endParaRPr lang="en-GB" altLang="uk-UA"/>
          </a:p>
        </p:txBody>
      </p:sp>
      <p:sp>
        <p:nvSpPr>
          <p:cNvPr id="5" name="Rectangle: Rounded Corners 113">
            <a:extLst>
              <a:ext uri="{FF2B5EF4-FFF2-40B4-BE49-F238E27FC236}">
                <a16:creationId xmlns:a16="http://schemas.microsoft.com/office/drawing/2014/main" id="{858CE34F-20A7-CEF0-2806-1AA836F1CA32}"/>
              </a:ext>
            </a:extLst>
          </p:cNvPr>
          <p:cNvSpPr/>
          <p:nvPr/>
        </p:nvSpPr>
        <p:spPr>
          <a:xfrm>
            <a:off x="912122" y="1478691"/>
            <a:ext cx="3168457" cy="4871868"/>
          </a:xfrm>
          <a:prstGeom prst="roundRect">
            <a:avLst>
              <a:gd name="adj" fmla="val 6616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6" name="Rectangle: Rounded Corners 113">
            <a:extLst>
              <a:ext uri="{FF2B5EF4-FFF2-40B4-BE49-F238E27FC236}">
                <a16:creationId xmlns:a16="http://schemas.microsoft.com/office/drawing/2014/main" id="{2F2A1ADE-705E-8128-D160-55F51612CF9A}"/>
              </a:ext>
            </a:extLst>
          </p:cNvPr>
          <p:cNvSpPr/>
          <p:nvPr/>
        </p:nvSpPr>
        <p:spPr>
          <a:xfrm>
            <a:off x="7733579" y="1478691"/>
            <a:ext cx="3276661" cy="4871868"/>
          </a:xfrm>
          <a:prstGeom prst="roundRect">
            <a:avLst>
              <a:gd name="adj" fmla="val 639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: Rounded Corners 88">
            <a:extLst>
              <a:ext uri="{FF2B5EF4-FFF2-40B4-BE49-F238E27FC236}">
                <a16:creationId xmlns:a16="http://schemas.microsoft.com/office/drawing/2014/main" id="{ACF53B89-D32A-D677-03BE-D199E7DA54C5}"/>
              </a:ext>
            </a:extLst>
          </p:cNvPr>
          <p:cNvSpPr/>
          <p:nvPr/>
        </p:nvSpPr>
        <p:spPr>
          <a:xfrm>
            <a:off x="3463835" y="1478691"/>
            <a:ext cx="4996182" cy="4870040"/>
          </a:xfrm>
          <a:prstGeom prst="roundRect">
            <a:avLst>
              <a:gd name="adj" fmla="val 562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/>
          </a:p>
        </p:txBody>
      </p:sp>
      <p:sp>
        <p:nvSpPr>
          <p:cNvPr id="9" name="Rectangle: Rounded Corners 92">
            <a:extLst>
              <a:ext uri="{FF2B5EF4-FFF2-40B4-BE49-F238E27FC236}">
                <a16:creationId xmlns:a16="http://schemas.microsoft.com/office/drawing/2014/main" id="{82B53C0D-7648-BDA8-96F5-BF9CED7D6AA0}"/>
              </a:ext>
            </a:extLst>
          </p:cNvPr>
          <p:cNvSpPr/>
          <p:nvPr/>
        </p:nvSpPr>
        <p:spPr>
          <a:xfrm>
            <a:off x="5467004" y="6069323"/>
            <a:ext cx="1016581" cy="4918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C2C38-AD4C-2F8B-B2EF-73A8A74FA4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75" y="6069323"/>
            <a:ext cx="897756" cy="49181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E390C1-7FC1-7F6B-A362-EC2670166D3C}"/>
              </a:ext>
            </a:extLst>
          </p:cNvPr>
          <p:cNvSpPr txBox="1"/>
          <p:nvPr/>
        </p:nvSpPr>
        <p:spPr>
          <a:xfrm>
            <a:off x="1000983" y="5956985"/>
            <a:ext cx="1067851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AD812-1865-6D82-11BC-D62D0E9CE430}"/>
              </a:ext>
            </a:extLst>
          </p:cNvPr>
          <p:cNvSpPr txBox="1"/>
          <p:nvPr/>
        </p:nvSpPr>
        <p:spPr>
          <a:xfrm>
            <a:off x="3509501" y="5932061"/>
            <a:ext cx="4315432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cs typeface="Arial" panose="020B0604020202020204" pitchFamily="34" charset="0"/>
              </a:rPr>
              <a:t>CORE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FC4A27-4E03-FB7F-361F-ED1C7D039ADF}"/>
              </a:ext>
            </a:extLst>
          </p:cNvPr>
          <p:cNvSpPr txBox="1"/>
          <p:nvPr/>
        </p:nvSpPr>
        <p:spPr>
          <a:xfrm>
            <a:off x="8585502" y="5956985"/>
            <a:ext cx="2245127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D62A4A96-A57B-C3A8-C6EA-DB3BD947FC5E}"/>
              </a:ext>
            </a:extLst>
          </p:cNvPr>
          <p:cNvSpPr/>
          <p:nvPr/>
        </p:nvSpPr>
        <p:spPr>
          <a:xfrm rot="16200000">
            <a:off x="5877358" y="-624690"/>
            <a:ext cx="198371" cy="4715100"/>
          </a:xfrm>
          <a:prstGeom prst="rightBracket">
            <a:avLst>
              <a:gd name="adj" fmla="val 9598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DF398-AD72-FA36-EB10-D36E0B0774DB}"/>
              </a:ext>
            </a:extLst>
          </p:cNvPr>
          <p:cNvSpPr txBox="1"/>
          <p:nvPr/>
        </p:nvSpPr>
        <p:spPr>
          <a:xfrm>
            <a:off x="4942176" y="1553842"/>
            <a:ext cx="2010787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00" b="1">
                <a:latin typeface="Aeonik Pro Black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Digital Infrastructure Hub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0456A2-F88D-6D95-CA3A-0BC17E7D284A}"/>
              </a:ext>
            </a:extLst>
          </p:cNvPr>
          <p:cNvSpPr/>
          <p:nvPr/>
        </p:nvSpPr>
        <p:spPr>
          <a:xfrm>
            <a:off x="3288261" y="3265915"/>
            <a:ext cx="340797" cy="1013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42202C7-970B-155A-6B5D-33093523C29C}"/>
              </a:ext>
            </a:extLst>
          </p:cNvPr>
          <p:cNvSpPr/>
          <p:nvPr/>
        </p:nvSpPr>
        <p:spPr>
          <a:xfrm>
            <a:off x="8190863" y="3246401"/>
            <a:ext cx="448346" cy="1033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606B6B-0E16-6D47-D693-DBC7341F0497}"/>
              </a:ext>
            </a:extLst>
          </p:cNvPr>
          <p:cNvCxnSpPr/>
          <p:nvPr/>
        </p:nvCxnSpPr>
        <p:spPr>
          <a:xfrm flipH="1">
            <a:off x="3029828" y="3686388"/>
            <a:ext cx="2248842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9188FE1-381E-522E-C2EB-5BA9FE8EB5F2}"/>
              </a:ext>
            </a:extLst>
          </p:cNvPr>
          <p:cNvCxnSpPr/>
          <p:nvPr/>
        </p:nvCxnSpPr>
        <p:spPr>
          <a:xfrm flipH="1">
            <a:off x="3057499" y="3770153"/>
            <a:ext cx="1661907" cy="7177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9ECFF3-0EAB-E5C3-B33A-94E9FA938384}"/>
              </a:ext>
            </a:extLst>
          </p:cNvPr>
          <p:cNvCxnSpPr/>
          <p:nvPr/>
        </p:nvCxnSpPr>
        <p:spPr>
          <a:xfrm flipH="1" flipV="1">
            <a:off x="7243208" y="3683786"/>
            <a:ext cx="1696173" cy="4103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23D66D2-77AA-2F09-C9C5-41E1F4EF22C5}"/>
              </a:ext>
            </a:extLst>
          </p:cNvPr>
          <p:cNvCxnSpPr/>
          <p:nvPr/>
        </p:nvCxnSpPr>
        <p:spPr>
          <a:xfrm flipH="1">
            <a:off x="7316194" y="3771937"/>
            <a:ext cx="1952297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164A4CB-32D6-27E0-C52A-396502163132}"/>
              </a:ext>
            </a:extLst>
          </p:cNvPr>
          <p:cNvSpPr txBox="1"/>
          <p:nvPr/>
        </p:nvSpPr>
        <p:spPr>
          <a:xfrm>
            <a:off x="7438370" y="4504902"/>
            <a:ext cx="861458" cy="55399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/>
              <a:t>Retrieval Augmented </a:t>
            </a:r>
            <a:endParaRPr lang="en-US" sz="900">
              <a:cs typeface="Arial" panose="020B0604020202020204"/>
            </a:endParaRPr>
          </a:p>
          <a:p>
            <a:r>
              <a:rPr lang="en-US" sz="900"/>
              <a:t>Generation (RAG)​</a:t>
            </a:r>
            <a:endParaRPr lang="en-US" sz="900">
              <a:cs typeface="Arial"/>
            </a:endParaRPr>
          </a:p>
        </p:txBody>
      </p:sp>
      <p:sp>
        <p:nvSpPr>
          <p:cNvPr id="35" name="Rectangle: Rounded Corners 178">
            <a:extLst>
              <a:ext uri="{FF2B5EF4-FFF2-40B4-BE49-F238E27FC236}">
                <a16:creationId xmlns:a16="http://schemas.microsoft.com/office/drawing/2014/main" id="{7205104B-82EF-4789-28C7-DD1AB5031B99}"/>
              </a:ext>
            </a:extLst>
          </p:cNvPr>
          <p:cNvSpPr/>
          <p:nvPr/>
        </p:nvSpPr>
        <p:spPr>
          <a:xfrm>
            <a:off x="4719405" y="2196135"/>
            <a:ext cx="2596789" cy="3209206"/>
          </a:xfrm>
          <a:prstGeom prst="roundRect">
            <a:avLst>
              <a:gd name="adj" fmla="val 7893"/>
            </a:avLst>
          </a:prstGeom>
          <a:solidFill>
            <a:schemeClr val="bg1"/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54E10494-BE2D-7AD1-D87D-B823857107FC}"/>
              </a:ext>
            </a:extLst>
          </p:cNvPr>
          <p:cNvSpPr/>
          <p:nvPr/>
        </p:nvSpPr>
        <p:spPr>
          <a:xfrm>
            <a:off x="4886466" y="5058003"/>
            <a:ext cx="2224968" cy="365501"/>
          </a:xfrm>
          <a:custGeom>
            <a:avLst/>
            <a:gdLst>
              <a:gd name="connsiteX0" fmla="*/ 0 w 622169"/>
              <a:gd name="connsiteY0" fmla="*/ 0 h 612455"/>
              <a:gd name="connsiteX1" fmla="*/ 622169 w 622169"/>
              <a:gd name="connsiteY1" fmla="*/ 0 h 612455"/>
              <a:gd name="connsiteX2" fmla="*/ 622169 w 622169"/>
              <a:gd name="connsiteY2" fmla="*/ 612455 h 612455"/>
              <a:gd name="connsiteX3" fmla="*/ 0 w 622169"/>
              <a:gd name="connsiteY3" fmla="*/ 612455 h 612455"/>
              <a:gd name="connsiteX4" fmla="*/ 0 w 622169"/>
              <a:gd name="connsiteY4" fmla="*/ 0 h 612455"/>
              <a:gd name="connsiteX0" fmla="*/ 0 w 622169"/>
              <a:gd name="connsiteY0" fmla="*/ 58656 h 671111"/>
              <a:gd name="connsiteX1" fmla="*/ 622169 w 622169"/>
              <a:gd name="connsiteY1" fmla="*/ 58656 h 671111"/>
              <a:gd name="connsiteX2" fmla="*/ 622169 w 622169"/>
              <a:gd name="connsiteY2" fmla="*/ 671111 h 671111"/>
              <a:gd name="connsiteX3" fmla="*/ 0 w 622169"/>
              <a:gd name="connsiteY3" fmla="*/ 671111 h 671111"/>
              <a:gd name="connsiteX4" fmla="*/ 0 w 622169"/>
              <a:gd name="connsiteY4" fmla="*/ 58656 h 671111"/>
              <a:gd name="connsiteX0" fmla="*/ 0 w 622169"/>
              <a:gd name="connsiteY0" fmla="*/ 85422 h 697877"/>
              <a:gd name="connsiteX1" fmla="*/ 622169 w 622169"/>
              <a:gd name="connsiteY1" fmla="*/ 85422 h 697877"/>
              <a:gd name="connsiteX2" fmla="*/ 622169 w 622169"/>
              <a:gd name="connsiteY2" fmla="*/ 697877 h 697877"/>
              <a:gd name="connsiteX3" fmla="*/ 0 w 622169"/>
              <a:gd name="connsiteY3" fmla="*/ 697877 h 697877"/>
              <a:gd name="connsiteX4" fmla="*/ 0 w 622169"/>
              <a:gd name="connsiteY4" fmla="*/ 85422 h 697877"/>
              <a:gd name="connsiteX0" fmla="*/ 0 w 622169"/>
              <a:gd name="connsiteY0" fmla="*/ 85422 h 764912"/>
              <a:gd name="connsiteX1" fmla="*/ 622169 w 622169"/>
              <a:gd name="connsiteY1" fmla="*/ 85422 h 764912"/>
              <a:gd name="connsiteX2" fmla="*/ 622169 w 622169"/>
              <a:gd name="connsiteY2" fmla="*/ 697877 h 764912"/>
              <a:gd name="connsiteX3" fmla="*/ 0 w 622169"/>
              <a:gd name="connsiteY3" fmla="*/ 697877 h 764912"/>
              <a:gd name="connsiteX4" fmla="*/ 0 w 622169"/>
              <a:gd name="connsiteY4" fmla="*/ 85422 h 764912"/>
              <a:gd name="connsiteX0" fmla="*/ 0 w 622169"/>
              <a:gd name="connsiteY0" fmla="*/ 85422 h 794128"/>
              <a:gd name="connsiteX1" fmla="*/ 622169 w 622169"/>
              <a:gd name="connsiteY1" fmla="*/ 85422 h 794128"/>
              <a:gd name="connsiteX2" fmla="*/ 622169 w 622169"/>
              <a:gd name="connsiteY2" fmla="*/ 697877 h 794128"/>
              <a:gd name="connsiteX3" fmla="*/ 0 w 622169"/>
              <a:gd name="connsiteY3" fmla="*/ 697877 h 794128"/>
              <a:gd name="connsiteX4" fmla="*/ 0 w 622169"/>
              <a:gd name="connsiteY4" fmla="*/ 85422 h 79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169" h="794128">
                <a:moveTo>
                  <a:pt x="0" y="85422"/>
                </a:moveTo>
                <a:cubicBezTo>
                  <a:pt x="216817" y="-8846"/>
                  <a:pt x="348791" y="-46554"/>
                  <a:pt x="622169" y="85422"/>
                </a:cubicBezTo>
                <a:lnTo>
                  <a:pt x="622169" y="697877"/>
                </a:lnTo>
                <a:cubicBezTo>
                  <a:pt x="414779" y="848706"/>
                  <a:pt x="207390" y="801572"/>
                  <a:pt x="0" y="697877"/>
                </a:cubicBezTo>
                <a:lnTo>
                  <a:pt x="0" y="85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9272CB-5EE1-C30A-2A13-398B2C1BA082}"/>
              </a:ext>
            </a:extLst>
          </p:cNvPr>
          <p:cNvSpPr txBox="1"/>
          <p:nvPr/>
        </p:nvSpPr>
        <p:spPr>
          <a:xfrm>
            <a:off x="5609837" y="3286203"/>
            <a:ext cx="855698" cy="138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Security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85C10A-1C7D-D6C4-0261-C707D42CD5D1}"/>
              </a:ext>
            </a:extLst>
          </p:cNvPr>
          <p:cNvSpPr txBox="1"/>
          <p:nvPr/>
        </p:nvSpPr>
        <p:spPr>
          <a:xfrm>
            <a:off x="4823431" y="3284951"/>
            <a:ext cx="85569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Network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7D58F8F1-E191-C18E-C11A-561315E9CA3A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31066" y="2803537"/>
            <a:ext cx="434255" cy="42876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D5CC146F-1414-40A9-9534-AE549DB03206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10079" y="2773793"/>
            <a:ext cx="454047" cy="448310"/>
          </a:xfrm>
          <a:prstGeom prst="rect">
            <a:avLst/>
          </a:prstGeom>
        </p:spPr>
      </p:pic>
      <p:sp>
        <p:nvSpPr>
          <p:cNvPr id="47" name="Rectangle 52">
            <a:extLst>
              <a:ext uri="{FF2B5EF4-FFF2-40B4-BE49-F238E27FC236}">
                <a16:creationId xmlns:a16="http://schemas.microsoft.com/office/drawing/2014/main" id="{98BA3B25-2B8D-4520-409A-A7EA520EDB7B}"/>
              </a:ext>
            </a:extLst>
          </p:cNvPr>
          <p:cNvSpPr/>
          <p:nvPr/>
        </p:nvSpPr>
        <p:spPr>
          <a:xfrm>
            <a:off x="6060670" y="2909957"/>
            <a:ext cx="151132" cy="202895"/>
          </a:xfrm>
          <a:custGeom>
            <a:avLst/>
            <a:gdLst>
              <a:gd name="connsiteX0" fmla="*/ 0 w 786970"/>
              <a:gd name="connsiteY0" fmla="*/ 0 h 866854"/>
              <a:gd name="connsiteX1" fmla="*/ 786970 w 786970"/>
              <a:gd name="connsiteY1" fmla="*/ 0 h 866854"/>
              <a:gd name="connsiteX2" fmla="*/ 786970 w 786970"/>
              <a:gd name="connsiteY2" fmla="*/ 866854 h 866854"/>
              <a:gd name="connsiteX3" fmla="*/ 0 w 786970"/>
              <a:gd name="connsiteY3" fmla="*/ 866854 h 866854"/>
              <a:gd name="connsiteX4" fmla="*/ 0 w 786970"/>
              <a:gd name="connsiteY4" fmla="*/ 0 h 866854"/>
              <a:gd name="connsiteX0" fmla="*/ 0 w 786970"/>
              <a:gd name="connsiteY0" fmla="*/ 0 h 866854"/>
              <a:gd name="connsiteX1" fmla="*/ 700909 w 786970"/>
              <a:gd name="connsiteY1" fmla="*/ 236668 h 866854"/>
              <a:gd name="connsiteX2" fmla="*/ 786970 w 786970"/>
              <a:gd name="connsiteY2" fmla="*/ 866854 h 866854"/>
              <a:gd name="connsiteX3" fmla="*/ 0 w 786970"/>
              <a:gd name="connsiteY3" fmla="*/ 866854 h 866854"/>
              <a:gd name="connsiteX4" fmla="*/ 0 w 786970"/>
              <a:gd name="connsiteY4" fmla="*/ 0 h 866854"/>
              <a:gd name="connsiteX0" fmla="*/ 0 w 786970"/>
              <a:gd name="connsiteY0" fmla="*/ 0 h 866854"/>
              <a:gd name="connsiteX1" fmla="*/ 776213 w 786970"/>
              <a:gd name="connsiteY1" fmla="*/ 258183 h 866854"/>
              <a:gd name="connsiteX2" fmla="*/ 786970 w 786970"/>
              <a:gd name="connsiteY2" fmla="*/ 866854 h 866854"/>
              <a:gd name="connsiteX3" fmla="*/ 0 w 786970"/>
              <a:gd name="connsiteY3" fmla="*/ 866854 h 866854"/>
              <a:gd name="connsiteX4" fmla="*/ 0 w 786970"/>
              <a:gd name="connsiteY4" fmla="*/ 0 h 866854"/>
              <a:gd name="connsiteX0" fmla="*/ 0 w 786970"/>
              <a:gd name="connsiteY0" fmla="*/ 0 h 866854"/>
              <a:gd name="connsiteX1" fmla="*/ 408790 w 786970"/>
              <a:gd name="connsiteY1" fmla="*/ 27758 h 866854"/>
              <a:gd name="connsiteX2" fmla="*/ 776213 w 786970"/>
              <a:gd name="connsiteY2" fmla="*/ 258183 h 866854"/>
              <a:gd name="connsiteX3" fmla="*/ 786970 w 786970"/>
              <a:gd name="connsiteY3" fmla="*/ 866854 h 866854"/>
              <a:gd name="connsiteX4" fmla="*/ 0 w 786970"/>
              <a:gd name="connsiteY4" fmla="*/ 866854 h 866854"/>
              <a:gd name="connsiteX5" fmla="*/ 0 w 786970"/>
              <a:gd name="connsiteY5" fmla="*/ 0 h 866854"/>
              <a:gd name="connsiteX0" fmla="*/ 0 w 786970"/>
              <a:gd name="connsiteY0" fmla="*/ 190036 h 841737"/>
              <a:gd name="connsiteX1" fmla="*/ 408790 w 786970"/>
              <a:gd name="connsiteY1" fmla="*/ 2641 h 841737"/>
              <a:gd name="connsiteX2" fmla="*/ 776213 w 786970"/>
              <a:gd name="connsiteY2" fmla="*/ 233066 h 841737"/>
              <a:gd name="connsiteX3" fmla="*/ 786970 w 786970"/>
              <a:gd name="connsiteY3" fmla="*/ 841737 h 841737"/>
              <a:gd name="connsiteX4" fmla="*/ 0 w 786970"/>
              <a:gd name="connsiteY4" fmla="*/ 841737 h 841737"/>
              <a:gd name="connsiteX5" fmla="*/ 0 w 786970"/>
              <a:gd name="connsiteY5" fmla="*/ 190036 h 841737"/>
              <a:gd name="connsiteX0" fmla="*/ 0 w 786970"/>
              <a:gd name="connsiteY0" fmla="*/ 190036 h 1013913"/>
              <a:gd name="connsiteX1" fmla="*/ 408790 w 786970"/>
              <a:gd name="connsiteY1" fmla="*/ 2641 h 1013913"/>
              <a:gd name="connsiteX2" fmla="*/ 776213 w 786970"/>
              <a:gd name="connsiteY2" fmla="*/ 233066 h 1013913"/>
              <a:gd name="connsiteX3" fmla="*/ 786970 w 786970"/>
              <a:gd name="connsiteY3" fmla="*/ 841737 h 1013913"/>
              <a:gd name="connsiteX4" fmla="*/ 398032 w 786970"/>
              <a:gd name="connsiteY4" fmla="*/ 1013860 h 1013913"/>
              <a:gd name="connsiteX5" fmla="*/ 0 w 786970"/>
              <a:gd name="connsiteY5" fmla="*/ 841737 h 1013913"/>
              <a:gd name="connsiteX6" fmla="*/ 0 w 786970"/>
              <a:gd name="connsiteY6" fmla="*/ 190036 h 1013913"/>
              <a:gd name="connsiteX0" fmla="*/ 0 w 776213"/>
              <a:gd name="connsiteY0" fmla="*/ 190036 h 1013900"/>
              <a:gd name="connsiteX1" fmla="*/ 408790 w 776213"/>
              <a:gd name="connsiteY1" fmla="*/ 2641 h 1013900"/>
              <a:gd name="connsiteX2" fmla="*/ 776213 w 776213"/>
              <a:gd name="connsiteY2" fmla="*/ 233066 h 1013900"/>
              <a:gd name="connsiteX3" fmla="*/ 776212 w 776213"/>
              <a:gd name="connsiteY3" fmla="*/ 787949 h 1013900"/>
              <a:gd name="connsiteX4" fmla="*/ 398032 w 776213"/>
              <a:gd name="connsiteY4" fmla="*/ 1013860 h 1013900"/>
              <a:gd name="connsiteX5" fmla="*/ 0 w 776213"/>
              <a:gd name="connsiteY5" fmla="*/ 841737 h 1013900"/>
              <a:gd name="connsiteX6" fmla="*/ 0 w 776213"/>
              <a:gd name="connsiteY6" fmla="*/ 190036 h 1013900"/>
              <a:gd name="connsiteX0" fmla="*/ 10758 w 786971"/>
              <a:gd name="connsiteY0" fmla="*/ 190036 h 1013900"/>
              <a:gd name="connsiteX1" fmla="*/ 419548 w 786971"/>
              <a:gd name="connsiteY1" fmla="*/ 2641 h 1013900"/>
              <a:gd name="connsiteX2" fmla="*/ 786971 w 786971"/>
              <a:gd name="connsiteY2" fmla="*/ 233066 h 1013900"/>
              <a:gd name="connsiteX3" fmla="*/ 786970 w 786971"/>
              <a:gd name="connsiteY3" fmla="*/ 787949 h 1013900"/>
              <a:gd name="connsiteX4" fmla="*/ 408790 w 786971"/>
              <a:gd name="connsiteY4" fmla="*/ 1013860 h 1013900"/>
              <a:gd name="connsiteX5" fmla="*/ 0 w 786971"/>
              <a:gd name="connsiteY5" fmla="*/ 777191 h 1013900"/>
              <a:gd name="connsiteX6" fmla="*/ 10758 w 786971"/>
              <a:gd name="connsiteY6" fmla="*/ 190036 h 1013900"/>
              <a:gd name="connsiteX0" fmla="*/ 10758 w 786971"/>
              <a:gd name="connsiteY0" fmla="*/ 232701 h 1013535"/>
              <a:gd name="connsiteX1" fmla="*/ 419548 w 786971"/>
              <a:gd name="connsiteY1" fmla="*/ 2276 h 1013535"/>
              <a:gd name="connsiteX2" fmla="*/ 786971 w 786971"/>
              <a:gd name="connsiteY2" fmla="*/ 232701 h 1013535"/>
              <a:gd name="connsiteX3" fmla="*/ 786970 w 786971"/>
              <a:gd name="connsiteY3" fmla="*/ 787584 h 1013535"/>
              <a:gd name="connsiteX4" fmla="*/ 408790 w 786971"/>
              <a:gd name="connsiteY4" fmla="*/ 1013495 h 1013535"/>
              <a:gd name="connsiteX5" fmla="*/ 0 w 786971"/>
              <a:gd name="connsiteY5" fmla="*/ 776826 h 1013535"/>
              <a:gd name="connsiteX6" fmla="*/ 10758 w 786971"/>
              <a:gd name="connsiteY6" fmla="*/ 232701 h 1013535"/>
              <a:gd name="connsiteX0" fmla="*/ 10758 w 786971"/>
              <a:gd name="connsiteY0" fmla="*/ 233853 h 1014687"/>
              <a:gd name="connsiteX1" fmla="*/ 419548 w 786971"/>
              <a:gd name="connsiteY1" fmla="*/ 3428 h 1014687"/>
              <a:gd name="connsiteX2" fmla="*/ 786971 w 786971"/>
              <a:gd name="connsiteY2" fmla="*/ 233853 h 1014687"/>
              <a:gd name="connsiteX3" fmla="*/ 786970 w 786971"/>
              <a:gd name="connsiteY3" fmla="*/ 788736 h 1014687"/>
              <a:gd name="connsiteX4" fmla="*/ 408790 w 786971"/>
              <a:gd name="connsiteY4" fmla="*/ 1014647 h 1014687"/>
              <a:gd name="connsiteX5" fmla="*/ 0 w 786971"/>
              <a:gd name="connsiteY5" fmla="*/ 777978 h 1014687"/>
              <a:gd name="connsiteX6" fmla="*/ 10758 w 786971"/>
              <a:gd name="connsiteY6" fmla="*/ 233853 h 1014687"/>
              <a:gd name="connsiteX0" fmla="*/ 10758 w 786971"/>
              <a:gd name="connsiteY0" fmla="*/ 230425 h 1011259"/>
              <a:gd name="connsiteX1" fmla="*/ 419548 w 786971"/>
              <a:gd name="connsiteY1" fmla="*/ 0 h 1011259"/>
              <a:gd name="connsiteX2" fmla="*/ 786971 w 786971"/>
              <a:gd name="connsiteY2" fmla="*/ 230425 h 1011259"/>
              <a:gd name="connsiteX3" fmla="*/ 786970 w 786971"/>
              <a:gd name="connsiteY3" fmla="*/ 785308 h 1011259"/>
              <a:gd name="connsiteX4" fmla="*/ 408790 w 786971"/>
              <a:gd name="connsiteY4" fmla="*/ 1011219 h 1011259"/>
              <a:gd name="connsiteX5" fmla="*/ 0 w 786971"/>
              <a:gd name="connsiteY5" fmla="*/ 774550 h 1011259"/>
              <a:gd name="connsiteX6" fmla="*/ 10758 w 786971"/>
              <a:gd name="connsiteY6" fmla="*/ 230425 h 1011259"/>
              <a:gd name="connsiteX0" fmla="*/ 10758 w 786971"/>
              <a:gd name="connsiteY0" fmla="*/ 230425 h 1011259"/>
              <a:gd name="connsiteX1" fmla="*/ 419548 w 786971"/>
              <a:gd name="connsiteY1" fmla="*/ 0 h 1011259"/>
              <a:gd name="connsiteX2" fmla="*/ 786971 w 786971"/>
              <a:gd name="connsiteY2" fmla="*/ 230425 h 1011259"/>
              <a:gd name="connsiteX3" fmla="*/ 786970 w 786971"/>
              <a:gd name="connsiteY3" fmla="*/ 785308 h 1011259"/>
              <a:gd name="connsiteX4" fmla="*/ 408790 w 786971"/>
              <a:gd name="connsiteY4" fmla="*/ 1011219 h 1011259"/>
              <a:gd name="connsiteX5" fmla="*/ 0 w 786971"/>
              <a:gd name="connsiteY5" fmla="*/ 774550 h 1011259"/>
              <a:gd name="connsiteX6" fmla="*/ 10758 w 786971"/>
              <a:gd name="connsiteY6" fmla="*/ 230425 h 1011259"/>
              <a:gd name="connsiteX0" fmla="*/ 10758 w 786971"/>
              <a:gd name="connsiteY0" fmla="*/ 230425 h 1011253"/>
              <a:gd name="connsiteX1" fmla="*/ 419548 w 786971"/>
              <a:gd name="connsiteY1" fmla="*/ 0 h 1011253"/>
              <a:gd name="connsiteX2" fmla="*/ 786971 w 786971"/>
              <a:gd name="connsiteY2" fmla="*/ 230425 h 1011253"/>
              <a:gd name="connsiteX3" fmla="*/ 786970 w 786971"/>
              <a:gd name="connsiteY3" fmla="*/ 742278 h 1011253"/>
              <a:gd name="connsiteX4" fmla="*/ 408790 w 786971"/>
              <a:gd name="connsiteY4" fmla="*/ 1011219 h 1011253"/>
              <a:gd name="connsiteX5" fmla="*/ 0 w 786971"/>
              <a:gd name="connsiteY5" fmla="*/ 774550 h 1011253"/>
              <a:gd name="connsiteX6" fmla="*/ 10758 w 786971"/>
              <a:gd name="connsiteY6" fmla="*/ 230425 h 1011253"/>
              <a:gd name="connsiteX0" fmla="*/ 10758 w 786971"/>
              <a:gd name="connsiteY0" fmla="*/ 230425 h 1011366"/>
              <a:gd name="connsiteX1" fmla="*/ 419548 w 786971"/>
              <a:gd name="connsiteY1" fmla="*/ 0 h 1011366"/>
              <a:gd name="connsiteX2" fmla="*/ 786971 w 786971"/>
              <a:gd name="connsiteY2" fmla="*/ 230425 h 1011366"/>
              <a:gd name="connsiteX3" fmla="*/ 786970 w 786971"/>
              <a:gd name="connsiteY3" fmla="*/ 742278 h 1011366"/>
              <a:gd name="connsiteX4" fmla="*/ 408790 w 786971"/>
              <a:gd name="connsiteY4" fmla="*/ 1011219 h 1011366"/>
              <a:gd name="connsiteX5" fmla="*/ 0 w 786971"/>
              <a:gd name="connsiteY5" fmla="*/ 774550 h 1011366"/>
              <a:gd name="connsiteX6" fmla="*/ 10758 w 786971"/>
              <a:gd name="connsiteY6" fmla="*/ 230425 h 1011366"/>
              <a:gd name="connsiteX0" fmla="*/ 10758 w 786971"/>
              <a:gd name="connsiteY0" fmla="*/ 230425 h 1011330"/>
              <a:gd name="connsiteX1" fmla="*/ 419548 w 786971"/>
              <a:gd name="connsiteY1" fmla="*/ 0 h 1011330"/>
              <a:gd name="connsiteX2" fmla="*/ 786971 w 786971"/>
              <a:gd name="connsiteY2" fmla="*/ 230425 h 1011330"/>
              <a:gd name="connsiteX3" fmla="*/ 754698 w 786971"/>
              <a:gd name="connsiteY3" fmla="*/ 720763 h 1011330"/>
              <a:gd name="connsiteX4" fmla="*/ 408790 w 786971"/>
              <a:gd name="connsiteY4" fmla="*/ 1011219 h 1011330"/>
              <a:gd name="connsiteX5" fmla="*/ 0 w 786971"/>
              <a:gd name="connsiteY5" fmla="*/ 774550 h 1011330"/>
              <a:gd name="connsiteX6" fmla="*/ 10758 w 786971"/>
              <a:gd name="connsiteY6" fmla="*/ 230425 h 1011330"/>
              <a:gd name="connsiteX0" fmla="*/ 10758 w 786971"/>
              <a:gd name="connsiteY0" fmla="*/ 230425 h 1011283"/>
              <a:gd name="connsiteX1" fmla="*/ 419548 w 786971"/>
              <a:gd name="connsiteY1" fmla="*/ 0 h 1011283"/>
              <a:gd name="connsiteX2" fmla="*/ 786971 w 786971"/>
              <a:gd name="connsiteY2" fmla="*/ 230425 h 1011283"/>
              <a:gd name="connsiteX3" fmla="*/ 679395 w 786971"/>
              <a:gd name="connsiteY3" fmla="*/ 656217 h 1011283"/>
              <a:gd name="connsiteX4" fmla="*/ 408790 w 786971"/>
              <a:gd name="connsiteY4" fmla="*/ 1011219 h 1011283"/>
              <a:gd name="connsiteX5" fmla="*/ 0 w 786971"/>
              <a:gd name="connsiteY5" fmla="*/ 774550 h 1011283"/>
              <a:gd name="connsiteX6" fmla="*/ 10758 w 786971"/>
              <a:gd name="connsiteY6" fmla="*/ 230425 h 1011283"/>
              <a:gd name="connsiteX0" fmla="*/ 10758 w 786971"/>
              <a:gd name="connsiteY0" fmla="*/ 230425 h 1011598"/>
              <a:gd name="connsiteX1" fmla="*/ 419548 w 786971"/>
              <a:gd name="connsiteY1" fmla="*/ 0 h 1011598"/>
              <a:gd name="connsiteX2" fmla="*/ 786971 w 786971"/>
              <a:gd name="connsiteY2" fmla="*/ 230425 h 1011598"/>
              <a:gd name="connsiteX3" fmla="*/ 722426 w 786971"/>
              <a:gd name="connsiteY3" fmla="*/ 785308 h 1011598"/>
              <a:gd name="connsiteX4" fmla="*/ 408790 w 786971"/>
              <a:gd name="connsiteY4" fmla="*/ 1011219 h 1011598"/>
              <a:gd name="connsiteX5" fmla="*/ 0 w 786971"/>
              <a:gd name="connsiteY5" fmla="*/ 774550 h 1011598"/>
              <a:gd name="connsiteX6" fmla="*/ 10758 w 786971"/>
              <a:gd name="connsiteY6" fmla="*/ 230425 h 1011598"/>
              <a:gd name="connsiteX0" fmla="*/ 10758 w 786971"/>
              <a:gd name="connsiteY0" fmla="*/ 230425 h 1011598"/>
              <a:gd name="connsiteX1" fmla="*/ 419548 w 786971"/>
              <a:gd name="connsiteY1" fmla="*/ 0 h 1011598"/>
              <a:gd name="connsiteX2" fmla="*/ 786971 w 786971"/>
              <a:gd name="connsiteY2" fmla="*/ 230425 h 1011598"/>
              <a:gd name="connsiteX3" fmla="*/ 722426 w 786971"/>
              <a:gd name="connsiteY3" fmla="*/ 785308 h 1011598"/>
              <a:gd name="connsiteX4" fmla="*/ 408790 w 786971"/>
              <a:gd name="connsiteY4" fmla="*/ 1011219 h 1011598"/>
              <a:gd name="connsiteX5" fmla="*/ 0 w 786971"/>
              <a:gd name="connsiteY5" fmla="*/ 774550 h 1011598"/>
              <a:gd name="connsiteX6" fmla="*/ 10758 w 786971"/>
              <a:gd name="connsiteY6" fmla="*/ 230425 h 1011598"/>
              <a:gd name="connsiteX0" fmla="*/ 0 w 776213"/>
              <a:gd name="connsiteY0" fmla="*/ 230425 h 1011598"/>
              <a:gd name="connsiteX1" fmla="*/ 408790 w 776213"/>
              <a:gd name="connsiteY1" fmla="*/ 0 h 1011598"/>
              <a:gd name="connsiteX2" fmla="*/ 776213 w 776213"/>
              <a:gd name="connsiteY2" fmla="*/ 230425 h 1011598"/>
              <a:gd name="connsiteX3" fmla="*/ 711668 w 776213"/>
              <a:gd name="connsiteY3" fmla="*/ 785308 h 1011598"/>
              <a:gd name="connsiteX4" fmla="*/ 398032 w 776213"/>
              <a:gd name="connsiteY4" fmla="*/ 1011219 h 1011598"/>
              <a:gd name="connsiteX5" fmla="*/ 32272 w 776213"/>
              <a:gd name="connsiteY5" fmla="*/ 806823 h 1011598"/>
              <a:gd name="connsiteX6" fmla="*/ 0 w 776213"/>
              <a:gd name="connsiteY6" fmla="*/ 230425 h 1011598"/>
              <a:gd name="connsiteX0" fmla="*/ 118335 w 743941"/>
              <a:gd name="connsiteY0" fmla="*/ 284213 h 1011598"/>
              <a:gd name="connsiteX1" fmla="*/ 376518 w 743941"/>
              <a:gd name="connsiteY1" fmla="*/ 0 h 1011598"/>
              <a:gd name="connsiteX2" fmla="*/ 743941 w 743941"/>
              <a:gd name="connsiteY2" fmla="*/ 230425 h 1011598"/>
              <a:gd name="connsiteX3" fmla="*/ 679396 w 743941"/>
              <a:gd name="connsiteY3" fmla="*/ 785308 h 1011598"/>
              <a:gd name="connsiteX4" fmla="*/ 365760 w 743941"/>
              <a:gd name="connsiteY4" fmla="*/ 1011219 h 1011598"/>
              <a:gd name="connsiteX5" fmla="*/ 0 w 743941"/>
              <a:gd name="connsiteY5" fmla="*/ 806823 h 1011598"/>
              <a:gd name="connsiteX6" fmla="*/ 118335 w 743941"/>
              <a:gd name="connsiteY6" fmla="*/ 284213 h 1011598"/>
              <a:gd name="connsiteX0" fmla="*/ 0 w 754697"/>
              <a:gd name="connsiteY0" fmla="*/ 219667 h 1011598"/>
              <a:gd name="connsiteX1" fmla="*/ 387274 w 754697"/>
              <a:gd name="connsiteY1" fmla="*/ 0 h 1011598"/>
              <a:gd name="connsiteX2" fmla="*/ 754697 w 754697"/>
              <a:gd name="connsiteY2" fmla="*/ 230425 h 1011598"/>
              <a:gd name="connsiteX3" fmla="*/ 690152 w 754697"/>
              <a:gd name="connsiteY3" fmla="*/ 785308 h 1011598"/>
              <a:gd name="connsiteX4" fmla="*/ 376516 w 754697"/>
              <a:gd name="connsiteY4" fmla="*/ 1011219 h 1011598"/>
              <a:gd name="connsiteX5" fmla="*/ 10756 w 754697"/>
              <a:gd name="connsiteY5" fmla="*/ 806823 h 1011598"/>
              <a:gd name="connsiteX6" fmla="*/ 0 w 754697"/>
              <a:gd name="connsiteY6" fmla="*/ 219667 h 1011598"/>
              <a:gd name="connsiteX0" fmla="*/ 0 w 754697"/>
              <a:gd name="connsiteY0" fmla="*/ 219667 h 1011598"/>
              <a:gd name="connsiteX1" fmla="*/ 387274 w 754697"/>
              <a:gd name="connsiteY1" fmla="*/ 0 h 1011598"/>
              <a:gd name="connsiteX2" fmla="*/ 754697 w 754697"/>
              <a:gd name="connsiteY2" fmla="*/ 230425 h 1011598"/>
              <a:gd name="connsiteX3" fmla="*/ 690152 w 754697"/>
              <a:gd name="connsiteY3" fmla="*/ 785308 h 1011598"/>
              <a:gd name="connsiteX4" fmla="*/ 376516 w 754697"/>
              <a:gd name="connsiteY4" fmla="*/ 1011219 h 1011598"/>
              <a:gd name="connsiteX5" fmla="*/ 75302 w 754697"/>
              <a:gd name="connsiteY5" fmla="*/ 796065 h 1011598"/>
              <a:gd name="connsiteX6" fmla="*/ 0 w 754697"/>
              <a:gd name="connsiteY6" fmla="*/ 219667 h 1011598"/>
              <a:gd name="connsiteX0" fmla="*/ 0 w 754697"/>
              <a:gd name="connsiteY0" fmla="*/ 219667 h 1011598"/>
              <a:gd name="connsiteX1" fmla="*/ 387274 w 754697"/>
              <a:gd name="connsiteY1" fmla="*/ 0 h 1011598"/>
              <a:gd name="connsiteX2" fmla="*/ 754697 w 754697"/>
              <a:gd name="connsiteY2" fmla="*/ 230425 h 1011598"/>
              <a:gd name="connsiteX3" fmla="*/ 690152 w 754697"/>
              <a:gd name="connsiteY3" fmla="*/ 785308 h 1011598"/>
              <a:gd name="connsiteX4" fmla="*/ 376516 w 754697"/>
              <a:gd name="connsiteY4" fmla="*/ 1011219 h 1011598"/>
              <a:gd name="connsiteX5" fmla="*/ 75302 w 754697"/>
              <a:gd name="connsiteY5" fmla="*/ 796065 h 1011598"/>
              <a:gd name="connsiteX6" fmla="*/ 0 w 754697"/>
              <a:gd name="connsiteY6" fmla="*/ 219667 h 1011598"/>
              <a:gd name="connsiteX0" fmla="*/ 0 w 754697"/>
              <a:gd name="connsiteY0" fmla="*/ 219667 h 1011598"/>
              <a:gd name="connsiteX1" fmla="*/ 387274 w 754697"/>
              <a:gd name="connsiteY1" fmla="*/ 0 h 1011598"/>
              <a:gd name="connsiteX2" fmla="*/ 754697 w 754697"/>
              <a:gd name="connsiteY2" fmla="*/ 230425 h 1011598"/>
              <a:gd name="connsiteX3" fmla="*/ 690152 w 754697"/>
              <a:gd name="connsiteY3" fmla="*/ 785308 h 1011598"/>
              <a:gd name="connsiteX4" fmla="*/ 376516 w 754697"/>
              <a:gd name="connsiteY4" fmla="*/ 1011219 h 1011598"/>
              <a:gd name="connsiteX5" fmla="*/ 75302 w 754697"/>
              <a:gd name="connsiteY5" fmla="*/ 796065 h 1011598"/>
              <a:gd name="connsiteX6" fmla="*/ 0 w 754697"/>
              <a:gd name="connsiteY6" fmla="*/ 219667 h 1011598"/>
              <a:gd name="connsiteX0" fmla="*/ 0 w 761205"/>
              <a:gd name="connsiteY0" fmla="*/ 219667 h 1011598"/>
              <a:gd name="connsiteX1" fmla="*/ 387274 w 761205"/>
              <a:gd name="connsiteY1" fmla="*/ 0 h 1011598"/>
              <a:gd name="connsiteX2" fmla="*/ 761205 w 761205"/>
              <a:gd name="connsiteY2" fmla="*/ 100260 h 1011598"/>
              <a:gd name="connsiteX3" fmla="*/ 690152 w 761205"/>
              <a:gd name="connsiteY3" fmla="*/ 785308 h 1011598"/>
              <a:gd name="connsiteX4" fmla="*/ 376516 w 761205"/>
              <a:gd name="connsiteY4" fmla="*/ 1011219 h 1011598"/>
              <a:gd name="connsiteX5" fmla="*/ 75302 w 761205"/>
              <a:gd name="connsiteY5" fmla="*/ 796065 h 1011598"/>
              <a:gd name="connsiteX6" fmla="*/ 0 w 761205"/>
              <a:gd name="connsiteY6" fmla="*/ 219667 h 1011598"/>
              <a:gd name="connsiteX0" fmla="*/ 0 w 761205"/>
              <a:gd name="connsiteY0" fmla="*/ 219667 h 1011598"/>
              <a:gd name="connsiteX1" fmla="*/ 387274 w 761205"/>
              <a:gd name="connsiteY1" fmla="*/ 0 h 1011598"/>
              <a:gd name="connsiteX2" fmla="*/ 761205 w 761205"/>
              <a:gd name="connsiteY2" fmla="*/ 100260 h 1011598"/>
              <a:gd name="connsiteX3" fmla="*/ 690152 w 761205"/>
              <a:gd name="connsiteY3" fmla="*/ 785308 h 1011598"/>
              <a:gd name="connsiteX4" fmla="*/ 376516 w 761205"/>
              <a:gd name="connsiteY4" fmla="*/ 1011219 h 1011598"/>
              <a:gd name="connsiteX5" fmla="*/ 75302 w 761205"/>
              <a:gd name="connsiteY5" fmla="*/ 796065 h 1011598"/>
              <a:gd name="connsiteX6" fmla="*/ 0 w 761205"/>
              <a:gd name="connsiteY6" fmla="*/ 219667 h 1011598"/>
              <a:gd name="connsiteX0" fmla="*/ 0 w 728664"/>
              <a:gd name="connsiteY0" fmla="*/ 89502 h 1011598"/>
              <a:gd name="connsiteX1" fmla="*/ 354733 w 728664"/>
              <a:gd name="connsiteY1" fmla="*/ 0 h 1011598"/>
              <a:gd name="connsiteX2" fmla="*/ 728664 w 728664"/>
              <a:gd name="connsiteY2" fmla="*/ 100260 h 1011598"/>
              <a:gd name="connsiteX3" fmla="*/ 657611 w 728664"/>
              <a:gd name="connsiteY3" fmla="*/ 785308 h 1011598"/>
              <a:gd name="connsiteX4" fmla="*/ 343975 w 728664"/>
              <a:gd name="connsiteY4" fmla="*/ 1011219 h 1011598"/>
              <a:gd name="connsiteX5" fmla="*/ 42761 w 728664"/>
              <a:gd name="connsiteY5" fmla="*/ 796065 h 1011598"/>
              <a:gd name="connsiteX6" fmla="*/ 0 w 728664"/>
              <a:gd name="connsiteY6" fmla="*/ 89502 h 1011598"/>
              <a:gd name="connsiteX0" fmla="*/ 0 w 728664"/>
              <a:gd name="connsiteY0" fmla="*/ 89502 h 1011598"/>
              <a:gd name="connsiteX1" fmla="*/ 354733 w 728664"/>
              <a:gd name="connsiteY1" fmla="*/ 0 h 1011598"/>
              <a:gd name="connsiteX2" fmla="*/ 728664 w 728664"/>
              <a:gd name="connsiteY2" fmla="*/ 100260 h 1011598"/>
              <a:gd name="connsiteX3" fmla="*/ 657611 w 728664"/>
              <a:gd name="connsiteY3" fmla="*/ 785308 h 1011598"/>
              <a:gd name="connsiteX4" fmla="*/ 343975 w 728664"/>
              <a:gd name="connsiteY4" fmla="*/ 1011219 h 1011598"/>
              <a:gd name="connsiteX5" fmla="*/ 42761 w 728664"/>
              <a:gd name="connsiteY5" fmla="*/ 796065 h 1011598"/>
              <a:gd name="connsiteX6" fmla="*/ 0 w 728664"/>
              <a:gd name="connsiteY6" fmla="*/ 89502 h 1011598"/>
              <a:gd name="connsiteX0" fmla="*/ 0 w 728664"/>
              <a:gd name="connsiteY0" fmla="*/ 89502 h 1011598"/>
              <a:gd name="connsiteX1" fmla="*/ 354733 w 728664"/>
              <a:gd name="connsiteY1" fmla="*/ 0 h 1011598"/>
              <a:gd name="connsiteX2" fmla="*/ 728664 w 728664"/>
              <a:gd name="connsiteY2" fmla="*/ 100260 h 1011598"/>
              <a:gd name="connsiteX3" fmla="*/ 657611 w 728664"/>
              <a:gd name="connsiteY3" fmla="*/ 785308 h 1011598"/>
              <a:gd name="connsiteX4" fmla="*/ 343975 w 728664"/>
              <a:gd name="connsiteY4" fmla="*/ 1011219 h 1011598"/>
              <a:gd name="connsiteX5" fmla="*/ 42761 w 728664"/>
              <a:gd name="connsiteY5" fmla="*/ 796065 h 1011598"/>
              <a:gd name="connsiteX6" fmla="*/ 0 w 728664"/>
              <a:gd name="connsiteY6" fmla="*/ 89502 h 1011598"/>
              <a:gd name="connsiteX0" fmla="*/ 0 w 728664"/>
              <a:gd name="connsiteY0" fmla="*/ 89502 h 1011598"/>
              <a:gd name="connsiteX1" fmla="*/ 354733 w 728664"/>
              <a:gd name="connsiteY1" fmla="*/ 0 h 1011598"/>
              <a:gd name="connsiteX2" fmla="*/ 728664 w 728664"/>
              <a:gd name="connsiteY2" fmla="*/ 100260 h 1011598"/>
              <a:gd name="connsiteX3" fmla="*/ 657611 w 728664"/>
              <a:gd name="connsiteY3" fmla="*/ 785308 h 1011598"/>
              <a:gd name="connsiteX4" fmla="*/ 343975 w 728664"/>
              <a:gd name="connsiteY4" fmla="*/ 1011219 h 1011598"/>
              <a:gd name="connsiteX5" fmla="*/ 42761 w 728664"/>
              <a:gd name="connsiteY5" fmla="*/ 796065 h 1011598"/>
              <a:gd name="connsiteX6" fmla="*/ 0 w 728664"/>
              <a:gd name="connsiteY6" fmla="*/ 89502 h 1011598"/>
              <a:gd name="connsiteX0" fmla="*/ 0 w 733853"/>
              <a:gd name="connsiteY0" fmla="*/ 89502 h 1011330"/>
              <a:gd name="connsiteX1" fmla="*/ 354733 w 733853"/>
              <a:gd name="connsiteY1" fmla="*/ 0 h 1011330"/>
              <a:gd name="connsiteX2" fmla="*/ 728664 w 733853"/>
              <a:gd name="connsiteY2" fmla="*/ 100260 h 1011330"/>
              <a:gd name="connsiteX3" fmla="*/ 690152 w 733853"/>
              <a:gd name="connsiteY3" fmla="*/ 720226 h 1011330"/>
              <a:gd name="connsiteX4" fmla="*/ 343975 w 733853"/>
              <a:gd name="connsiteY4" fmla="*/ 1011219 h 1011330"/>
              <a:gd name="connsiteX5" fmla="*/ 42761 w 733853"/>
              <a:gd name="connsiteY5" fmla="*/ 796065 h 1011330"/>
              <a:gd name="connsiteX6" fmla="*/ 0 w 733853"/>
              <a:gd name="connsiteY6" fmla="*/ 89502 h 1011330"/>
              <a:gd name="connsiteX0" fmla="*/ 0 w 733853"/>
              <a:gd name="connsiteY0" fmla="*/ 89502 h 1011330"/>
              <a:gd name="connsiteX1" fmla="*/ 354733 w 733853"/>
              <a:gd name="connsiteY1" fmla="*/ 0 h 1011330"/>
              <a:gd name="connsiteX2" fmla="*/ 728664 w 733853"/>
              <a:gd name="connsiteY2" fmla="*/ 100260 h 1011330"/>
              <a:gd name="connsiteX3" fmla="*/ 690152 w 733853"/>
              <a:gd name="connsiteY3" fmla="*/ 720226 h 1011330"/>
              <a:gd name="connsiteX4" fmla="*/ 343975 w 733853"/>
              <a:gd name="connsiteY4" fmla="*/ 1011219 h 1011330"/>
              <a:gd name="connsiteX5" fmla="*/ 36253 w 733853"/>
              <a:gd name="connsiteY5" fmla="*/ 678916 h 1011330"/>
              <a:gd name="connsiteX6" fmla="*/ 0 w 733853"/>
              <a:gd name="connsiteY6" fmla="*/ 89502 h 1011330"/>
              <a:gd name="connsiteX0" fmla="*/ 0 w 733853"/>
              <a:gd name="connsiteY0" fmla="*/ 89502 h 1011330"/>
              <a:gd name="connsiteX1" fmla="*/ 354733 w 733853"/>
              <a:gd name="connsiteY1" fmla="*/ 0 h 1011330"/>
              <a:gd name="connsiteX2" fmla="*/ 728664 w 733853"/>
              <a:gd name="connsiteY2" fmla="*/ 100260 h 1011330"/>
              <a:gd name="connsiteX3" fmla="*/ 690152 w 733853"/>
              <a:gd name="connsiteY3" fmla="*/ 720226 h 1011330"/>
              <a:gd name="connsiteX4" fmla="*/ 343975 w 733853"/>
              <a:gd name="connsiteY4" fmla="*/ 1011219 h 1011330"/>
              <a:gd name="connsiteX5" fmla="*/ 36253 w 733853"/>
              <a:gd name="connsiteY5" fmla="*/ 678916 h 1011330"/>
              <a:gd name="connsiteX6" fmla="*/ 0 w 733853"/>
              <a:gd name="connsiteY6" fmla="*/ 89502 h 1011330"/>
              <a:gd name="connsiteX0" fmla="*/ 0 w 733853"/>
              <a:gd name="connsiteY0" fmla="*/ 89502 h 985343"/>
              <a:gd name="connsiteX1" fmla="*/ 354733 w 733853"/>
              <a:gd name="connsiteY1" fmla="*/ 0 h 985343"/>
              <a:gd name="connsiteX2" fmla="*/ 728664 w 733853"/>
              <a:gd name="connsiteY2" fmla="*/ 100260 h 985343"/>
              <a:gd name="connsiteX3" fmla="*/ 690152 w 733853"/>
              <a:gd name="connsiteY3" fmla="*/ 720226 h 985343"/>
              <a:gd name="connsiteX4" fmla="*/ 376516 w 733853"/>
              <a:gd name="connsiteY4" fmla="*/ 985187 h 985343"/>
              <a:gd name="connsiteX5" fmla="*/ 36253 w 733853"/>
              <a:gd name="connsiteY5" fmla="*/ 678916 h 985343"/>
              <a:gd name="connsiteX6" fmla="*/ 0 w 733853"/>
              <a:gd name="connsiteY6" fmla="*/ 89502 h 985343"/>
              <a:gd name="connsiteX0" fmla="*/ 0 w 733853"/>
              <a:gd name="connsiteY0" fmla="*/ 89502 h 985187"/>
              <a:gd name="connsiteX1" fmla="*/ 354733 w 733853"/>
              <a:gd name="connsiteY1" fmla="*/ 0 h 985187"/>
              <a:gd name="connsiteX2" fmla="*/ 728664 w 733853"/>
              <a:gd name="connsiteY2" fmla="*/ 100260 h 985187"/>
              <a:gd name="connsiteX3" fmla="*/ 690152 w 733853"/>
              <a:gd name="connsiteY3" fmla="*/ 720226 h 985187"/>
              <a:gd name="connsiteX4" fmla="*/ 376516 w 733853"/>
              <a:gd name="connsiteY4" fmla="*/ 985187 h 985187"/>
              <a:gd name="connsiteX5" fmla="*/ 36253 w 733853"/>
              <a:gd name="connsiteY5" fmla="*/ 678916 h 985187"/>
              <a:gd name="connsiteX6" fmla="*/ 0 w 733853"/>
              <a:gd name="connsiteY6" fmla="*/ 89502 h 98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853" h="985187">
                <a:moveTo>
                  <a:pt x="0" y="89502"/>
                </a:moveTo>
                <a:cubicBezTo>
                  <a:pt x="292984" y="103809"/>
                  <a:pt x="236668" y="113867"/>
                  <a:pt x="354733" y="0"/>
                </a:cubicBezTo>
                <a:cubicBezTo>
                  <a:pt x="444666" y="109349"/>
                  <a:pt x="500335" y="120807"/>
                  <a:pt x="728664" y="100260"/>
                </a:cubicBezTo>
                <a:cubicBezTo>
                  <a:pt x="728664" y="285221"/>
                  <a:pt x="754697" y="535265"/>
                  <a:pt x="690152" y="720226"/>
                </a:cubicBezTo>
                <a:cubicBezTo>
                  <a:pt x="449344" y="931793"/>
                  <a:pt x="479465" y="949724"/>
                  <a:pt x="376516" y="985187"/>
                </a:cubicBezTo>
                <a:cubicBezTo>
                  <a:pt x="276111" y="913469"/>
                  <a:pt x="166673" y="871495"/>
                  <a:pt x="36253" y="678916"/>
                </a:cubicBezTo>
                <a:cubicBezTo>
                  <a:pt x="-31879" y="432995"/>
                  <a:pt x="25101" y="281635"/>
                  <a:pt x="0" y="895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DE378F95-6DB9-10A7-22CD-94498BA007E0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08149" y="2890454"/>
            <a:ext cx="254601" cy="2546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92B5F5C-6E62-C6EC-F2DD-8E25DD403445}"/>
              </a:ext>
            </a:extLst>
          </p:cNvPr>
          <p:cNvSpPr txBox="1"/>
          <p:nvPr/>
        </p:nvSpPr>
        <p:spPr>
          <a:xfrm>
            <a:off x="4991956" y="5316902"/>
            <a:ext cx="2046727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00" b="1">
                <a:latin typeface="Aeonik Pro Black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Colocation &amp; Interconnection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4C8792B-8EA5-FD41-85E0-ABCFE6D33B0E}"/>
              </a:ext>
            </a:extLst>
          </p:cNvPr>
          <p:cNvSpPr txBox="1"/>
          <p:nvPr/>
        </p:nvSpPr>
        <p:spPr>
          <a:xfrm>
            <a:off x="4853652" y="2348144"/>
            <a:ext cx="2282904" cy="138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>
                <a:latin typeface="Aeonik Pro Medium" panose="020B0503030300000000" pitchFamily="34" charset="0"/>
              </a:defRPr>
            </a:lvl1pPr>
          </a:lstStyle>
          <a:p>
            <a:pPr algn="ctr"/>
            <a:r>
              <a:rPr lang="en-US" sz="900">
                <a:latin typeface="+mn-lt"/>
              </a:rPr>
              <a:t>Customer or Partner Provided Equipment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CC56934-93DB-BD6A-2A1D-9CCD22A3D7A5}"/>
              </a:ext>
            </a:extLst>
          </p:cNvPr>
          <p:cNvCxnSpPr/>
          <p:nvPr/>
        </p:nvCxnSpPr>
        <p:spPr>
          <a:xfrm>
            <a:off x="4868648" y="2536823"/>
            <a:ext cx="228290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CA7D2FC4-8BCB-D642-98B6-055E9CA1479A}"/>
              </a:ext>
            </a:extLst>
          </p:cNvPr>
          <p:cNvSpPr/>
          <p:nvPr/>
        </p:nvSpPr>
        <p:spPr>
          <a:xfrm>
            <a:off x="7243208" y="3606451"/>
            <a:ext cx="159108" cy="1546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1C76674-8A59-E7F8-05A5-A8FD28E65653}"/>
              </a:ext>
            </a:extLst>
          </p:cNvPr>
          <p:cNvSpPr/>
          <p:nvPr/>
        </p:nvSpPr>
        <p:spPr>
          <a:xfrm>
            <a:off x="4625657" y="3616348"/>
            <a:ext cx="159108" cy="1546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104168B-2235-91F1-3AA8-FD81A7CC5B65}"/>
              </a:ext>
            </a:extLst>
          </p:cNvPr>
          <p:cNvSpPr txBox="1"/>
          <p:nvPr/>
        </p:nvSpPr>
        <p:spPr>
          <a:xfrm>
            <a:off x="6082561" y="3282522"/>
            <a:ext cx="1395340" cy="138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Data Lake</a:t>
            </a:r>
          </a:p>
        </p:txBody>
      </p:sp>
      <p:grpSp>
        <p:nvGrpSpPr>
          <p:cNvPr id="1026" name="Group 1025">
            <a:extLst>
              <a:ext uri="{FF2B5EF4-FFF2-40B4-BE49-F238E27FC236}">
                <a16:creationId xmlns:a16="http://schemas.microsoft.com/office/drawing/2014/main" id="{C99F7FC1-3272-2755-256A-A9330287CE3E}"/>
              </a:ext>
            </a:extLst>
          </p:cNvPr>
          <p:cNvGrpSpPr/>
          <p:nvPr/>
        </p:nvGrpSpPr>
        <p:grpSpPr>
          <a:xfrm>
            <a:off x="6593576" y="2846011"/>
            <a:ext cx="363423" cy="195396"/>
            <a:chOff x="1900084" y="1314688"/>
            <a:chExt cx="1050202" cy="590673"/>
          </a:xfrm>
        </p:grpSpPr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565CAFC8-B3DE-CF67-E56A-B525ABE3C1D2}"/>
                </a:ext>
              </a:extLst>
            </p:cNvPr>
            <p:cNvGrpSpPr/>
            <p:nvPr/>
          </p:nvGrpSpPr>
          <p:grpSpPr>
            <a:xfrm>
              <a:off x="2488663" y="1314688"/>
              <a:ext cx="461623" cy="590673"/>
              <a:chOff x="2488663" y="1314688"/>
              <a:chExt cx="461623" cy="590673"/>
            </a:xfrm>
            <a:solidFill>
              <a:schemeClr val="bg1"/>
            </a:solidFill>
          </p:grpSpPr>
          <p:sp>
            <p:nvSpPr>
              <p:cNvPr id="1064" name="Oval 1063">
                <a:extLst>
                  <a:ext uri="{FF2B5EF4-FFF2-40B4-BE49-F238E27FC236}">
                    <a16:creationId xmlns:a16="http://schemas.microsoft.com/office/drawing/2014/main" id="{7ABD582A-D338-CF77-BB67-BBA1F7E7C9C5}"/>
                  </a:ext>
                </a:extLst>
              </p:cNvPr>
              <p:cNvSpPr/>
              <p:nvPr/>
            </p:nvSpPr>
            <p:spPr>
              <a:xfrm>
                <a:off x="2488663" y="1314688"/>
                <a:ext cx="449955" cy="15974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065" name="Oval 1064">
                <a:extLst>
                  <a:ext uri="{FF2B5EF4-FFF2-40B4-BE49-F238E27FC236}">
                    <a16:creationId xmlns:a16="http://schemas.microsoft.com/office/drawing/2014/main" id="{8BCF9DC2-BBBF-CA21-40B2-285A486E5373}"/>
                  </a:ext>
                </a:extLst>
              </p:cNvPr>
              <p:cNvSpPr/>
              <p:nvPr/>
            </p:nvSpPr>
            <p:spPr>
              <a:xfrm>
                <a:off x="2488663" y="1745612"/>
                <a:ext cx="449955" cy="15974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5BF6E88E-E0D1-AA78-5B30-78E984B7829A}"/>
                  </a:ext>
                </a:extLst>
              </p:cNvPr>
              <p:cNvSpPr/>
              <p:nvPr/>
            </p:nvSpPr>
            <p:spPr>
              <a:xfrm>
                <a:off x="2496111" y="1383226"/>
                <a:ext cx="454175" cy="4531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5B052194-0D67-C91E-3FC7-7EB3A6F92A7B}"/>
                </a:ext>
              </a:extLst>
            </p:cNvPr>
            <p:cNvGrpSpPr/>
            <p:nvPr/>
          </p:nvGrpSpPr>
          <p:grpSpPr>
            <a:xfrm>
              <a:off x="1900084" y="1314688"/>
              <a:ext cx="461623" cy="590673"/>
              <a:chOff x="2488663" y="1314688"/>
              <a:chExt cx="461623" cy="590673"/>
            </a:xfrm>
            <a:solidFill>
              <a:schemeClr val="bg1"/>
            </a:solidFill>
          </p:grpSpPr>
          <p:sp>
            <p:nvSpPr>
              <p:cNvPr id="1060" name="Oval 1059">
                <a:extLst>
                  <a:ext uri="{FF2B5EF4-FFF2-40B4-BE49-F238E27FC236}">
                    <a16:creationId xmlns:a16="http://schemas.microsoft.com/office/drawing/2014/main" id="{33598D58-7C73-7E4D-7C22-627BFC030009}"/>
                  </a:ext>
                </a:extLst>
              </p:cNvPr>
              <p:cNvSpPr/>
              <p:nvPr/>
            </p:nvSpPr>
            <p:spPr>
              <a:xfrm>
                <a:off x="2488663" y="1314688"/>
                <a:ext cx="449955" cy="15974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062" name="Oval 1061">
                <a:extLst>
                  <a:ext uri="{FF2B5EF4-FFF2-40B4-BE49-F238E27FC236}">
                    <a16:creationId xmlns:a16="http://schemas.microsoft.com/office/drawing/2014/main" id="{84FD8522-ADC3-5CC4-1532-A649CC70691C}"/>
                  </a:ext>
                </a:extLst>
              </p:cNvPr>
              <p:cNvSpPr/>
              <p:nvPr/>
            </p:nvSpPr>
            <p:spPr>
              <a:xfrm>
                <a:off x="2488663" y="1745612"/>
                <a:ext cx="449955" cy="15974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4AE4D1E-9DDE-DD84-311E-39137B14AF53}"/>
                  </a:ext>
                </a:extLst>
              </p:cNvPr>
              <p:cNvSpPr/>
              <p:nvPr/>
            </p:nvSpPr>
            <p:spPr>
              <a:xfrm>
                <a:off x="2496111" y="1383226"/>
                <a:ext cx="454175" cy="45312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</p:grpSp>
      <p:pic>
        <p:nvPicPr>
          <p:cNvPr id="1067" name="Picture 106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E48793B-EE68-882A-DCC1-967E1C6AF7E5}"/>
              </a:ext>
            </a:extLst>
          </p:cNvPr>
          <p:cNvPicPr/>
          <p:nvPr/>
        </p:nvPicPr>
        <p:blipFill>
          <a:blip r:embed="rId10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75356" y="2934355"/>
            <a:ext cx="415610" cy="397296"/>
          </a:xfrm>
          <a:prstGeom prst="rect">
            <a:avLst/>
          </a:prstGeom>
          <a:noFill/>
        </p:spPr>
      </p:pic>
      <p:pic>
        <p:nvPicPr>
          <p:cNvPr id="1068" name="Picture 106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509BE01-1573-0062-6168-D52268E9E972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 flipH="1">
            <a:off x="6771136" y="2843495"/>
            <a:ext cx="214549" cy="205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069" name="Picture 106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825A159-0E8C-D4CE-E71D-B1A0F9078F3A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 flipH="1">
            <a:off x="6564935" y="2844055"/>
            <a:ext cx="214549" cy="205095"/>
          </a:xfrm>
          <a:prstGeom prst="rect">
            <a:avLst/>
          </a:prstGeom>
        </p:spPr>
      </p:pic>
      <p:sp>
        <p:nvSpPr>
          <p:cNvPr id="1070" name="Rounded Rectangle 20">
            <a:extLst>
              <a:ext uri="{FF2B5EF4-FFF2-40B4-BE49-F238E27FC236}">
                <a16:creationId xmlns:a16="http://schemas.microsoft.com/office/drawing/2014/main" id="{17488B23-838D-1172-7627-C9CDFB5536D1}"/>
              </a:ext>
            </a:extLst>
          </p:cNvPr>
          <p:cNvSpPr/>
          <p:nvPr/>
        </p:nvSpPr>
        <p:spPr>
          <a:xfrm>
            <a:off x="4880754" y="3832578"/>
            <a:ext cx="2267802" cy="1411543"/>
          </a:xfrm>
          <a:prstGeom prst="roundRect">
            <a:avLst>
              <a:gd name="adj" fmla="val 12097"/>
            </a:avLst>
          </a:prstGeom>
          <a:pattFill prst="ltUpDiag">
            <a:fgClr>
              <a:schemeClr val="tx1"/>
            </a:fgClr>
            <a:bgClr>
              <a:schemeClr val="bg1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71" name="Rounded Rectangle 20">
            <a:extLst>
              <a:ext uri="{FF2B5EF4-FFF2-40B4-BE49-F238E27FC236}">
                <a16:creationId xmlns:a16="http://schemas.microsoft.com/office/drawing/2014/main" id="{25722ACC-EC01-FF9B-4F10-956E82101AD8}"/>
              </a:ext>
            </a:extLst>
          </p:cNvPr>
          <p:cNvSpPr/>
          <p:nvPr/>
        </p:nvSpPr>
        <p:spPr>
          <a:xfrm>
            <a:off x="4999210" y="3934110"/>
            <a:ext cx="2026313" cy="1201298"/>
          </a:xfrm>
          <a:prstGeom prst="roundRect">
            <a:avLst>
              <a:gd name="adj" fmla="val 120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2BB652A3-D85F-C78D-D3F1-49B9606B0B0C}"/>
              </a:ext>
            </a:extLst>
          </p:cNvPr>
          <p:cNvSpPr txBox="1"/>
          <p:nvPr/>
        </p:nvSpPr>
        <p:spPr>
          <a:xfrm>
            <a:off x="5115027" y="3988885"/>
            <a:ext cx="1733216" cy="138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000">
                <a:latin typeface="Aeonik Pro Medium" panose="020B0503030300000000" pitchFamily="34" charset="0"/>
              </a:defRPr>
            </a:lvl1pPr>
          </a:lstStyle>
          <a:p>
            <a:pPr algn="ctr"/>
            <a:r>
              <a:rPr lang="en-US" sz="900">
                <a:latin typeface="+mn-lt"/>
              </a:rPr>
              <a:t>Digital Realty Provided</a:t>
            </a:r>
          </a:p>
        </p:txBody>
      </p: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5767C6B5-5B93-FF6E-08EE-45C3A4041E64}"/>
              </a:ext>
            </a:extLst>
          </p:cNvPr>
          <p:cNvCxnSpPr/>
          <p:nvPr/>
        </p:nvCxnSpPr>
        <p:spPr>
          <a:xfrm>
            <a:off x="4990971" y="4190724"/>
            <a:ext cx="20046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4" name="Graphic 1073">
            <a:extLst>
              <a:ext uri="{FF2B5EF4-FFF2-40B4-BE49-F238E27FC236}">
                <a16:creationId xmlns:a16="http://schemas.microsoft.com/office/drawing/2014/main" id="{E107F9E7-6970-C8DD-AAA8-8E8921264A20}"/>
              </a:ext>
            </a:extLst>
          </p:cNvPr>
          <p:cNvPicPr/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12699" y="4355970"/>
            <a:ext cx="345129" cy="345130"/>
          </a:xfrm>
          <a:prstGeom prst="rect">
            <a:avLst/>
          </a:prstGeom>
        </p:spPr>
      </p:pic>
      <p:sp>
        <p:nvSpPr>
          <p:cNvPr id="1075" name="TextBox 1074">
            <a:extLst>
              <a:ext uri="{FF2B5EF4-FFF2-40B4-BE49-F238E27FC236}">
                <a16:creationId xmlns:a16="http://schemas.microsoft.com/office/drawing/2014/main" id="{A742B4F7-C4AD-07D5-F03B-0D55E72D06B2}"/>
              </a:ext>
            </a:extLst>
          </p:cNvPr>
          <p:cNvSpPr txBox="1"/>
          <p:nvPr/>
        </p:nvSpPr>
        <p:spPr>
          <a:xfrm>
            <a:off x="5003415" y="4752611"/>
            <a:ext cx="760861" cy="276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Cabinet(s)</a:t>
            </a:r>
          </a:p>
          <a:p>
            <a:r>
              <a:rPr lang="en-US">
                <a:latin typeface="+mn-lt"/>
              </a:rPr>
              <a:t>HD or Std</a:t>
            </a: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5D830563-844F-0EB0-F7A7-9E58D1EA5444}"/>
              </a:ext>
            </a:extLst>
          </p:cNvPr>
          <p:cNvSpPr txBox="1"/>
          <p:nvPr/>
        </p:nvSpPr>
        <p:spPr>
          <a:xfrm>
            <a:off x="5710838" y="4756884"/>
            <a:ext cx="760861" cy="276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Port, Cross Connects</a:t>
            </a:r>
          </a:p>
        </p:txBody>
      </p:sp>
      <p:pic>
        <p:nvPicPr>
          <p:cNvPr id="1077" name="Graphic 1076">
            <a:extLst>
              <a:ext uri="{FF2B5EF4-FFF2-40B4-BE49-F238E27FC236}">
                <a16:creationId xmlns:a16="http://schemas.microsoft.com/office/drawing/2014/main" id="{F194FAAD-6076-BAC8-E6A2-D87E9634266C}"/>
              </a:ext>
            </a:extLst>
          </p:cNvPr>
          <p:cNvPicPr/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91179" y="4305195"/>
            <a:ext cx="418542" cy="418543"/>
          </a:xfrm>
          <a:prstGeom prst="rect">
            <a:avLst/>
          </a:prstGeom>
        </p:spPr>
      </p:pic>
      <p:sp>
        <p:nvSpPr>
          <p:cNvPr id="1078" name="TextBox 1077">
            <a:extLst>
              <a:ext uri="{FF2B5EF4-FFF2-40B4-BE49-F238E27FC236}">
                <a16:creationId xmlns:a16="http://schemas.microsoft.com/office/drawing/2014/main" id="{E8EDD7BC-785E-28D4-B1A7-6DB1CE8C69DF}"/>
              </a:ext>
            </a:extLst>
          </p:cNvPr>
          <p:cNvSpPr txBox="1"/>
          <p:nvPr/>
        </p:nvSpPr>
        <p:spPr>
          <a:xfrm>
            <a:off x="6327000" y="4761282"/>
            <a:ext cx="760861" cy="276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Cage, </a:t>
            </a:r>
          </a:p>
          <a:p>
            <a:r>
              <a:rPr lang="en-US">
                <a:latin typeface="+mn-lt"/>
              </a:rPr>
              <a:t>Suite, Hall</a:t>
            </a:r>
          </a:p>
        </p:txBody>
      </p:sp>
      <p:pic>
        <p:nvPicPr>
          <p:cNvPr id="1079" name="Graphic 1078">
            <a:extLst>
              <a:ext uri="{FF2B5EF4-FFF2-40B4-BE49-F238E27FC236}">
                <a16:creationId xmlns:a16="http://schemas.microsoft.com/office/drawing/2014/main" id="{C3C0E428-D794-034B-B099-02CB6239AC90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01482" y="4352556"/>
            <a:ext cx="364328" cy="316380"/>
          </a:xfrm>
          <a:prstGeom prst="rect">
            <a:avLst/>
          </a:prstGeom>
        </p:spPr>
      </p:pic>
      <p:cxnSp>
        <p:nvCxnSpPr>
          <p:cNvPr id="1080" name="Straight Connector 1079">
            <a:extLst>
              <a:ext uri="{FF2B5EF4-FFF2-40B4-BE49-F238E27FC236}">
                <a16:creationId xmlns:a16="http://schemas.microsoft.com/office/drawing/2014/main" id="{900DDA4E-D0EA-EF4F-B451-D7B5F27C7B35}"/>
              </a:ext>
            </a:extLst>
          </p:cNvPr>
          <p:cNvCxnSpPr/>
          <p:nvPr/>
        </p:nvCxnSpPr>
        <p:spPr>
          <a:xfrm flipH="1">
            <a:off x="3057499" y="3601614"/>
            <a:ext cx="1661907" cy="7177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3522BA84-01BF-2884-1D23-F82F0A120A35}"/>
              </a:ext>
            </a:extLst>
          </p:cNvPr>
          <p:cNvCxnSpPr/>
          <p:nvPr/>
        </p:nvCxnSpPr>
        <p:spPr>
          <a:xfrm flipH="1">
            <a:off x="7316194" y="3587575"/>
            <a:ext cx="1952297" cy="0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82" name="TextBox 1081">
            <a:extLst>
              <a:ext uri="{FF2B5EF4-FFF2-40B4-BE49-F238E27FC236}">
                <a16:creationId xmlns:a16="http://schemas.microsoft.com/office/drawing/2014/main" id="{4B593828-63FE-1E45-A6D4-89C988695E4D}"/>
              </a:ext>
            </a:extLst>
          </p:cNvPr>
          <p:cNvSpPr txBox="1"/>
          <p:nvPr/>
        </p:nvSpPr>
        <p:spPr>
          <a:xfrm>
            <a:off x="8058719" y="3991265"/>
            <a:ext cx="781923" cy="138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/>
              <a:t>Firewall</a:t>
            </a:r>
          </a:p>
        </p:txBody>
      </p:sp>
      <p:sp>
        <p:nvSpPr>
          <p:cNvPr id="1083" name="Oval 1082">
            <a:extLst>
              <a:ext uri="{FF2B5EF4-FFF2-40B4-BE49-F238E27FC236}">
                <a16:creationId xmlns:a16="http://schemas.microsoft.com/office/drawing/2014/main" id="{42987C22-8B82-FD87-D345-F0124941E999}"/>
              </a:ext>
            </a:extLst>
          </p:cNvPr>
          <p:cNvSpPr/>
          <p:nvPr/>
        </p:nvSpPr>
        <p:spPr>
          <a:xfrm>
            <a:off x="8143670" y="3385053"/>
            <a:ext cx="610859" cy="5769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4" name="Graphic 1083">
            <a:extLst>
              <a:ext uri="{FF2B5EF4-FFF2-40B4-BE49-F238E27FC236}">
                <a16:creationId xmlns:a16="http://schemas.microsoft.com/office/drawing/2014/main" id="{1594CD40-E27D-74EA-8C7A-7F765CF017F5}"/>
              </a:ext>
            </a:extLst>
          </p:cNvPr>
          <p:cNvPicPr/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36188" y="3363087"/>
            <a:ext cx="626987" cy="626986"/>
          </a:xfrm>
          <a:prstGeom prst="rect">
            <a:avLst/>
          </a:prstGeom>
        </p:spPr>
      </p:pic>
      <p:sp>
        <p:nvSpPr>
          <p:cNvPr id="1085" name="TextBox 1084">
            <a:extLst>
              <a:ext uri="{FF2B5EF4-FFF2-40B4-BE49-F238E27FC236}">
                <a16:creationId xmlns:a16="http://schemas.microsoft.com/office/drawing/2014/main" id="{00866C76-93A6-071F-0249-8568E4C7FA88}"/>
              </a:ext>
            </a:extLst>
          </p:cNvPr>
          <p:cNvSpPr txBox="1"/>
          <p:nvPr/>
        </p:nvSpPr>
        <p:spPr>
          <a:xfrm>
            <a:off x="6886604" y="3934866"/>
            <a:ext cx="905484" cy="138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 err="1">
                <a:latin typeface="+mn-lt"/>
              </a:rPr>
              <a:t>ServiceFabric</a:t>
            </a:r>
            <a:r>
              <a:rPr lang="en-US">
                <a:latin typeface="+mn-lt"/>
              </a:rPr>
              <a:t>™</a:t>
            </a: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83D8E3B1-59A7-F07B-B92D-43BDC6167AAF}"/>
              </a:ext>
            </a:extLst>
          </p:cNvPr>
          <p:cNvSpPr/>
          <p:nvPr/>
        </p:nvSpPr>
        <p:spPr>
          <a:xfrm>
            <a:off x="7094110" y="3466031"/>
            <a:ext cx="464052" cy="451106"/>
          </a:xfrm>
          <a:prstGeom prst="ellips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grpSp>
        <p:nvGrpSpPr>
          <p:cNvPr id="1087" name="Group 1086">
            <a:extLst>
              <a:ext uri="{FF2B5EF4-FFF2-40B4-BE49-F238E27FC236}">
                <a16:creationId xmlns:a16="http://schemas.microsoft.com/office/drawing/2014/main" id="{EAE137D6-FA0A-FBB5-818D-051244AA8380}"/>
              </a:ext>
            </a:extLst>
          </p:cNvPr>
          <p:cNvGrpSpPr/>
          <p:nvPr/>
        </p:nvGrpSpPr>
        <p:grpSpPr>
          <a:xfrm>
            <a:off x="7155261" y="3520794"/>
            <a:ext cx="346292" cy="346292"/>
            <a:chOff x="5446642" y="3132667"/>
            <a:chExt cx="259892" cy="259892"/>
          </a:xfrm>
        </p:grpSpPr>
        <p:sp>
          <p:nvSpPr>
            <p:cNvPr id="1088" name="Freeform 1087">
              <a:extLst>
                <a:ext uri="{FF2B5EF4-FFF2-40B4-BE49-F238E27FC236}">
                  <a16:creationId xmlns:a16="http://schemas.microsoft.com/office/drawing/2014/main" id="{407C435C-21EA-5490-6927-C7BFEBE39108}"/>
                </a:ext>
              </a:extLst>
            </p:cNvPr>
            <p:cNvSpPr/>
            <p:nvPr/>
          </p:nvSpPr>
          <p:spPr>
            <a:xfrm>
              <a:off x="5446642" y="3132667"/>
              <a:ext cx="259892" cy="259892"/>
            </a:xfrm>
            <a:custGeom>
              <a:avLst/>
              <a:gdLst>
                <a:gd name="connsiteX0" fmla="*/ 0 w 259892"/>
                <a:gd name="connsiteY0" fmla="*/ 0 h 259892"/>
                <a:gd name="connsiteX1" fmla="*/ 259892 w 259892"/>
                <a:gd name="connsiteY1" fmla="*/ 0 h 259892"/>
                <a:gd name="connsiteX2" fmla="*/ 259892 w 259892"/>
                <a:gd name="connsiteY2" fmla="*/ 259892 h 259892"/>
                <a:gd name="connsiteX3" fmla="*/ 0 w 259892"/>
                <a:gd name="connsiteY3" fmla="*/ 259892 h 25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92" h="259892">
                  <a:moveTo>
                    <a:pt x="0" y="0"/>
                  </a:moveTo>
                  <a:lnTo>
                    <a:pt x="259892" y="0"/>
                  </a:lnTo>
                  <a:lnTo>
                    <a:pt x="259892" y="259892"/>
                  </a:lnTo>
                  <a:lnTo>
                    <a:pt x="0" y="259892"/>
                  </a:lnTo>
                  <a:close/>
                </a:path>
              </a:pathLst>
            </a:custGeom>
            <a:noFill/>
            <a:ln w="8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89" name="Freeform 1088">
              <a:extLst>
                <a:ext uri="{FF2B5EF4-FFF2-40B4-BE49-F238E27FC236}">
                  <a16:creationId xmlns:a16="http://schemas.microsoft.com/office/drawing/2014/main" id="{5517B7BD-D719-5086-D45C-9226B0B4CA56}"/>
                </a:ext>
              </a:extLst>
            </p:cNvPr>
            <p:cNvSpPr/>
            <p:nvPr/>
          </p:nvSpPr>
          <p:spPr>
            <a:xfrm>
              <a:off x="5560344" y="3157031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0" name="Freeform 1089">
              <a:extLst>
                <a:ext uri="{FF2B5EF4-FFF2-40B4-BE49-F238E27FC236}">
                  <a16:creationId xmlns:a16="http://schemas.microsoft.com/office/drawing/2014/main" id="{9D65C028-A68E-7C69-1808-C9904A24623A}"/>
                </a:ext>
              </a:extLst>
            </p:cNvPr>
            <p:cNvSpPr/>
            <p:nvPr/>
          </p:nvSpPr>
          <p:spPr>
            <a:xfrm>
              <a:off x="5560344" y="3335707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1" name="Freeform 1090">
              <a:extLst>
                <a:ext uri="{FF2B5EF4-FFF2-40B4-BE49-F238E27FC236}">
                  <a16:creationId xmlns:a16="http://schemas.microsoft.com/office/drawing/2014/main" id="{ACCB2E92-4795-06DF-64D2-37BB8EC5C45F}"/>
                </a:ext>
              </a:extLst>
            </p:cNvPr>
            <p:cNvSpPr/>
            <p:nvPr/>
          </p:nvSpPr>
          <p:spPr>
            <a:xfrm>
              <a:off x="5649682" y="3246369"/>
              <a:ext cx="32486" cy="32486"/>
            </a:xfrm>
            <a:custGeom>
              <a:avLst/>
              <a:gdLst>
                <a:gd name="connsiteX0" fmla="*/ 16243 w 32486"/>
                <a:gd name="connsiteY0" fmla="*/ 32487 h 32486"/>
                <a:gd name="connsiteX1" fmla="*/ 0 w 32486"/>
                <a:gd name="connsiteY1" fmla="*/ 16243 h 32486"/>
                <a:gd name="connsiteX2" fmla="*/ 16243 w 32486"/>
                <a:gd name="connsiteY2" fmla="*/ 0 h 32486"/>
                <a:gd name="connsiteX3" fmla="*/ 32487 w 32486"/>
                <a:gd name="connsiteY3" fmla="*/ 16243 h 32486"/>
                <a:gd name="connsiteX4" fmla="*/ 16243 w 32486"/>
                <a:gd name="connsiteY4" fmla="*/ 32487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16243" y="32487"/>
                  </a:moveTo>
                  <a:cubicBezTo>
                    <a:pt x="7309" y="32487"/>
                    <a:pt x="0" y="25177"/>
                    <a:pt x="0" y="16243"/>
                  </a:cubicBezTo>
                  <a:cubicBezTo>
                    <a:pt x="0" y="7309"/>
                    <a:pt x="7309" y="0"/>
                    <a:pt x="16243" y="0"/>
                  </a:cubicBezTo>
                  <a:cubicBezTo>
                    <a:pt x="25177" y="0"/>
                    <a:pt x="32487" y="7309"/>
                    <a:pt x="32487" y="16243"/>
                  </a:cubicBezTo>
                  <a:cubicBezTo>
                    <a:pt x="32487" y="25177"/>
                    <a:pt x="25177" y="32487"/>
                    <a:pt x="16243" y="32487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2" name="Freeform 1091">
              <a:extLst>
                <a:ext uri="{FF2B5EF4-FFF2-40B4-BE49-F238E27FC236}">
                  <a16:creationId xmlns:a16="http://schemas.microsoft.com/office/drawing/2014/main" id="{920AA4C5-E8CB-B791-76F6-D4FB19C9BD80}"/>
                </a:ext>
              </a:extLst>
            </p:cNvPr>
            <p:cNvSpPr/>
            <p:nvPr/>
          </p:nvSpPr>
          <p:spPr>
            <a:xfrm>
              <a:off x="5471006" y="3246369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3" name="Freeform 1092">
              <a:extLst>
                <a:ext uri="{FF2B5EF4-FFF2-40B4-BE49-F238E27FC236}">
                  <a16:creationId xmlns:a16="http://schemas.microsoft.com/office/drawing/2014/main" id="{6AF7DFE6-1BA0-55FC-DC3F-2AEF5441854E}"/>
                </a:ext>
              </a:extLst>
            </p:cNvPr>
            <p:cNvSpPr/>
            <p:nvPr/>
          </p:nvSpPr>
          <p:spPr>
            <a:xfrm>
              <a:off x="5560344" y="3246369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4" name="Freeform 1093">
              <a:extLst>
                <a:ext uri="{FF2B5EF4-FFF2-40B4-BE49-F238E27FC236}">
                  <a16:creationId xmlns:a16="http://schemas.microsoft.com/office/drawing/2014/main" id="{C6442452-4F68-FBB2-9208-DA16B619F52D}"/>
                </a:ext>
              </a:extLst>
            </p:cNvPr>
            <p:cNvSpPr/>
            <p:nvPr/>
          </p:nvSpPr>
          <p:spPr>
            <a:xfrm>
              <a:off x="5511615" y="3286977"/>
              <a:ext cx="40608" cy="40608"/>
            </a:xfrm>
            <a:custGeom>
              <a:avLst/>
              <a:gdLst>
                <a:gd name="connsiteX0" fmla="*/ 0 w 40608"/>
                <a:gd name="connsiteY0" fmla="*/ 0 h 40608"/>
                <a:gd name="connsiteX1" fmla="*/ 40608 w 40608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0" y="0"/>
                  </a:moveTo>
                  <a:lnTo>
                    <a:pt x="40608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5" name="Freeform 1094">
              <a:extLst>
                <a:ext uri="{FF2B5EF4-FFF2-40B4-BE49-F238E27FC236}">
                  <a16:creationId xmlns:a16="http://schemas.microsoft.com/office/drawing/2014/main" id="{45816241-4F8B-2483-D715-DB76C9E3E977}"/>
                </a:ext>
              </a:extLst>
            </p:cNvPr>
            <p:cNvSpPr/>
            <p:nvPr/>
          </p:nvSpPr>
          <p:spPr>
            <a:xfrm>
              <a:off x="5511615" y="3197640"/>
              <a:ext cx="40608" cy="40608"/>
            </a:xfrm>
            <a:custGeom>
              <a:avLst/>
              <a:gdLst>
                <a:gd name="connsiteX0" fmla="*/ 0 w 40608"/>
                <a:gd name="connsiteY0" fmla="*/ 40608 h 40608"/>
                <a:gd name="connsiteX1" fmla="*/ 40608 w 40608"/>
                <a:gd name="connsiteY1" fmla="*/ 0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0" y="40608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6" name="Freeform 1095">
              <a:extLst>
                <a:ext uri="{FF2B5EF4-FFF2-40B4-BE49-F238E27FC236}">
                  <a16:creationId xmlns:a16="http://schemas.microsoft.com/office/drawing/2014/main" id="{2295FF52-B650-413D-A853-4E1F47D6CF79}"/>
                </a:ext>
              </a:extLst>
            </p:cNvPr>
            <p:cNvSpPr/>
            <p:nvPr/>
          </p:nvSpPr>
          <p:spPr>
            <a:xfrm>
              <a:off x="5600952" y="3286977"/>
              <a:ext cx="40608" cy="40608"/>
            </a:xfrm>
            <a:custGeom>
              <a:avLst/>
              <a:gdLst>
                <a:gd name="connsiteX0" fmla="*/ 40608 w 40608"/>
                <a:gd name="connsiteY0" fmla="*/ 0 h 40608"/>
                <a:gd name="connsiteX1" fmla="*/ 0 w 40608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40608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7" name="Freeform 1096">
              <a:extLst>
                <a:ext uri="{FF2B5EF4-FFF2-40B4-BE49-F238E27FC236}">
                  <a16:creationId xmlns:a16="http://schemas.microsoft.com/office/drawing/2014/main" id="{54854521-E7EE-09FC-A4F4-AA324A985DF8}"/>
                </a:ext>
              </a:extLst>
            </p:cNvPr>
            <p:cNvSpPr/>
            <p:nvPr/>
          </p:nvSpPr>
          <p:spPr>
            <a:xfrm>
              <a:off x="5600952" y="3197640"/>
              <a:ext cx="40608" cy="40608"/>
            </a:xfrm>
            <a:custGeom>
              <a:avLst/>
              <a:gdLst>
                <a:gd name="connsiteX0" fmla="*/ 40608 w 40608"/>
                <a:gd name="connsiteY0" fmla="*/ 40608 h 40608"/>
                <a:gd name="connsiteX1" fmla="*/ 0 w 40608"/>
                <a:gd name="connsiteY1" fmla="*/ 0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40608" y="40608"/>
                  </a:moveTo>
                  <a:lnTo>
                    <a:pt x="0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8" name="Freeform 1097">
              <a:extLst>
                <a:ext uri="{FF2B5EF4-FFF2-40B4-BE49-F238E27FC236}">
                  <a16:creationId xmlns:a16="http://schemas.microsoft.com/office/drawing/2014/main" id="{1F9A942B-CE0C-4671-91CA-CDA4553F45F6}"/>
                </a:ext>
              </a:extLst>
            </p:cNvPr>
            <p:cNvSpPr/>
            <p:nvPr/>
          </p:nvSpPr>
          <p:spPr>
            <a:xfrm>
              <a:off x="5503493" y="3262613"/>
              <a:ext cx="40608" cy="8121"/>
            </a:xfrm>
            <a:custGeom>
              <a:avLst/>
              <a:gdLst>
                <a:gd name="connsiteX0" fmla="*/ 0 w 40608"/>
                <a:gd name="connsiteY0" fmla="*/ 0 h 8121"/>
                <a:gd name="connsiteX1" fmla="*/ 40608 w 40608"/>
                <a:gd name="connsiteY1" fmla="*/ 0 h 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8121">
                  <a:moveTo>
                    <a:pt x="0" y="0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099" name="Freeform 1098">
              <a:extLst>
                <a:ext uri="{FF2B5EF4-FFF2-40B4-BE49-F238E27FC236}">
                  <a16:creationId xmlns:a16="http://schemas.microsoft.com/office/drawing/2014/main" id="{8669E6C6-97F6-3F78-78D3-2B01AD797427}"/>
                </a:ext>
              </a:extLst>
            </p:cNvPr>
            <p:cNvSpPr/>
            <p:nvPr/>
          </p:nvSpPr>
          <p:spPr>
            <a:xfrm>
              <a:off x="5609074" y="3262613"/>
              <a:ext cx="40608" cy="8121"/>
            </a:xfrm>
            <a:custGeom>
              <a:avLst/>
              <a:gdLst>
                <a:gd name="connsiteX0" fmla="*/ 0 w 40608"/>
                <a:gd name="connsiteY0" fmla="*/ 0 h 8121"/>
                <a:gd name="connsiteX1" fmla="*/ 40608 w 40608"/>
                <a:gd name="connsiteY1" fmla="*/ 0 h 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8121">
                  <a:moveTo>
                    <a:pt x="0" y="0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0" name="Freeform 1099">
              <a:extLst>
                <a:ext uri="{FF2B5EF4-FFF2-40B4-BE49-F238E27FC236}">
                  <a16:creationId xmlns:a16="http://schemas.microsoft.com/office/drawing/2014/main" id="{A93A06E9-2A6D-B860-6043-25955DB34F02}"/>
                </a:ext>
              </a:extLst>
            </p:cNvPr>
            <p:cNvSpPr/>
            <p:nvPr/>
          </p:nvSpPr>
          <p:spPr>
            <a:xfrm>
              <a:off x="5576588" y="3189518"/>
              <a:ext cx="8121" cy="40608"/>
            </a:xfrm>
            <a:custGeom>
              <a:avLst/>
              <a:gdLst>
                <a:gd name="connsiteX0" fmla="*/ 0 w 8121"/>
                <a:gd name="connsiteY0" fmla="*/ 0 h 40608"/>
                <a:gd name="connsiteX1" fmla="*/ 0 w 8121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21" h="40608">
                  <a:moveTo>
                    <a:pt x="0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1" name="Freeform 1100">
              <a:extLst>
                <a:ext uri="{FF2B5EF4-FFF2-40B4-BE49-F238E27FC236}">
                  <a16:creationId xmlns:a16="http://schemas.microsoft.com/office/drawing/2014/main" id="{52DF78AE-4670-9CC9-9DEB-7CF1FF3ECBCA}"/>
                </a:ext>
              </a:extLst>
            </p:cNvPr>
            <p:cNvSpPr/>
            <p:nvPr/>
          </p:nvSpPr>
          <p:spPr>
            <a:xfrm>
              <a:off x="5576588" y="3295099"/>
              <a:ext cx="8121" cy="40608"/>
            </a:xfrm>
            <a:custGeom>
              <a:avLst/>
              <a:gdLst>
                <a:gd name="connsiteX0" fmla="*/ 0 w 8121"/>
                <a:gd name="connsiteY0" fmla="*/ 0 h 40608"/>
                <a:gd name="connsiteX1" fmla="*/ 0 w 8121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21" h="40608">
                  <a:moveTo>
                    <a:pt x="0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102" name="TextBox 1101">
            <a:extLst>
              <a:ext uri="{FF2B5EF4-FFF2-40B4-BE49-F238E27FC236}">
                <a16:creationId xmlns:a16="http://schemas.microsoft.com/office/drawing/2014/main" id="{47F13B61-BEE8-9941-2FAA-C93744E8B9EB}"/>
              </a:ext>
            </a:extLst>
          </p:cNvPr>
          <p:cNvSpPr txBox="1"/>
          <p:nvPr/>
        </p:nvSpPr>
        <p:spPr>
          <a:xfrm>
            <a:off x="4283097" y="3934866"/>
            <a:ext cx="905484" cy="1384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 err="1">
                <a:latin typeface="+mn-lt"/>
              </a:rPr>
              <a:t>ServiceFabric</a:t>
            </a:r>
            <a:r>
              <a:rPr lang="en-US">
                <a:latin typeface="+mn-lt"/>
              </a:rPr>
              <a:t>™</a:t>
            </a:r>
          </a:p>
        </p:txBody>
      </p:sp>
      <p:sp>
        <p:nvSpPr>
          <p:cNvPr id="1103" name="Oval 1102">
            <a:extLst>
              <a:ext uri="{FF2B5EF4-FFF2-40B4-BE49-F238E27FC236}">
                <a16:creationId xmlns:a16="http://schemas.microsoft.com/office/drawing/2014/main" id="{A357D82D-5341-FEBC-BF2A-ADDACBB35017}"/>
              </a:ext>
            </a:extLst>
          </p:cNvPr>
          <p:cNvSpPr/>
          <p:nvPr/>
        </p:nvSpPr>
        <p:spPr>
          <a:xfrm>
            <a:off x="4490603" y="3466031"/>
            <a:ext cx="464052" cy="451106"/>
          </a:xfrm>
          <a:prstGeom prst="ellips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grpSp>
        <p:nvGrpSpPr>
          <p:cNvPr id="1104" name="Group 1103">
            <a:extLst>
              <a:ext uri="{FF2B5EF4-FFF2-40B4-BE49-F238E27FC236}">
                <a16:creationId xmlns:a16="http://schemas.microsoft.com/office/drawing/2014/main" id="{C4CA8BB4-8100-8403-40B3-16595F14FD4B}"/>
              </a:ext>
            </a:extLst>
          </p:cNvPr>
          <p:cNvGrpSpPr/>
          <p:nvPr/>
        </p:nvGrpSpPr>
        <p:grpSpPr>
          <a:xfrm>
            <a:off x="4551754" y="3520794"/>
            <a:ext cx="346292" cy="346292"/>
            <a:chOff x="5446642" y="3132667"/>
            <a:chExt cx="259892" cy="259892"/>
          </a:xfrm>
        </p:grpSpPr>
        <p:sp>
          <p:nvSpPr>
            <p:cNvPr id="1105" name="Freeform 1104">
              <a:extLst>
                <a:ext uri="{FF2B5EF4-FFF2-40B4-BE49-F238E27FC236}">
                  <a16:creationId xmlns:a16="http://schemas.microsoft.com/office/drawing/2014/main" id="{AC0808BA-8428-0814-3F1A-DD38D4B8A13F}"/>
                </a:ext>
              </a:extLst>
            </p:cNvPr>
            <p:cNvSpPr/>
            <p:nvPr/>
          </p:nvSpPr>
          <p:spPr>
            <a:xfrm>
              <a:off x="5446642" y="3132667"/>
              <a:ext cx="259892" cy="259892"/>
            </a:xfrm>
            <a:custGeom>
              <a:avLst/>
              <a:gdLst>
                <a:gd name="connsiteX0" fmla="*/ 0 w 259892"/>
                <a:gd name="connsiteY0" fmla="*/ 0 h 259892"/>
                <a:gd name="connsiteX1" fmla="*/ 259892 w 259892"/>
                <a:gd name="connsiteY1" fmla="*/ 0 h 259892"/>
                <a:gd name="connsiteX2" fmla="*/ 259892 w 259892"/>
                <a:gd name="connsiteY2" fmla="*/ 259892 h 259892"/>
                <a:gd name="connsiteX3" fmla="*/ 0 w 259892"/>
                <a:gd name="connsiteY3" fmla="*/ 259892 h 259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892" h="259892">
                  <a:moveTo>
                    <a:pt x="0" y="0"/>
                  </a:moveTo>
                  <a:lnTo>
                    <a:pt x="259892" y="0"/>
                  </a:lnTo>
                  <a:lnTo>
                    <a:pt x="259892" y="259892"/>
                  </a:lnTo>
                  <a:lnTo>
                    <a:pt x="0" y="259892"/>
                  </a:lnTo>
                  <a:close/>
                </a:path>
              </a:pathLst>
            </a:custGeom>
            <a:noFill/>
            <a:ln w="80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6" name="Freeform 1105">
              <a:extLst>
                <a:ext uri="{FF2B5EF4-FFF2-40B4-BE49-F238E27FC236}">
                  <a16:creationId xmlns:a16="http://schemas.microsoft.com/office/drawing/2014/main" id="{CFA0601C-2581-3F64-5339-5F3210F8830D}"/>
                </a:ext>
              </a:extLst>
            </p:cNvPr>
            <p:cNvSpPr/>
            <p:nvPr/>
          </p:nvSpPr>
          <p:spPr>
            <a:xfrm>
              <a:off x="5560344" y="3157031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7" name="Freeform 1106">
              <a:extLst>
                <a:ext uri="{FF2B5EF4-FFF2-40B4-BE49-F238E27FC236}">
                  <a16:creationId xmlns:a16="http://schemas.microsoft.com/office/drawing/2014/main" id="{F44CC012-1838-E414-27F7-F4FB5E65A671}"/>
                </a:ext>
              </a:extLst>
            </p:cNvPr>
            <p:cNvSpPr/>
            <p:nvPr/>
          </p:nvSpPr>
          <p:spPr>
            <a:xfrm>
              <a:off x="5560344" y="3335707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8" name="Freeform 1107">
              <a:extLst>
                <a:ext uri="{FF2B5EF4-FFF2-40B4-BE49-F238E27FC236}">
                  <a16:creationId xmlns:a16="http://schemas.microsoft.com/office/drawing/2014/main" id="{D74B1979-9F11-D714-07A0-6E9C5607EDEE}"/>
                </a:ext>
              </a:extLst>
            </p:cNvPr>
            <p:cNvSpPr/>
            <p:nvPr/>
          </p:nvSpPr>
          <p:spPr>
            <a:xfrm>
              <a:off x="5649682" y="3246369"/>
              <a:ext cx="32486" cy="32486"/>
            </a:xfrm>
            <a:custGeom>
              <a:avLst/>
              <a:gdLst>
                <a:gd name="connsiteX0" fmla="*/ 16243 w 32486"/>
                <a:gd name="connsiteY0" fmla="*/ 32487 h 32486"/>
                <a:gd name="connsiteX1" fmla="*/ 0 w 32486"/>
                <a:gd name="connsiteY1" fmla="*/ 16243 h 32486"/>
                <a:gd name="connsiteX2" fmla="*/ 16243 w 32486"/>
                <a:gd name="connsiteY2" fmla="*/ 0 h 32486"/>
                <a:gd name="connsiteX3" fmla="*/ 32487 w 32486"/>
                <a:gd name="connsiteY3" fmla="*/ 16243 h 32486"/>
                <a:gd name="connsiteX4" fmla="*/ 16243 w 32486"/>
                <a:gd name="connsiteY4" fmla="*/ 32487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16243" y="32487"/>
                  </a:moveTo>
                  <a:cubicBezTo>
                    <a:pt x="7309" y="32487"/>
                    <a:pt x="0" y="25177"/>
                    <a:pt x="0" y="16243"/>
                  </a:cubicBezTo>
                  <a:cubicBezTo>
                    <a:pt x="0" y="7309"/>
                    <a:pt x="7309" y="0"/>
                    <a:pt x="16243" y="0"/>
                  </a:cubicBezTo>
                  <a:cubicBezTo>
                    <a:pt x="25177" y="0"/>
                    <a:pt x="32487" y="7309"/>
                    <a:pt x="32487" y="16243"/>
                  </a:cubicBezTo>
                  <a:cubicBezTo>
                    <a:pt x="32487" y="25177"/>
                    <a:pt x="25177" y="32487"/>
                    <a:pt x="16243" y="32487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09" name="Freeform 1108">
              <a:extLst>
                <a:ext uri="{FF2B5EF4-FFF2-40B4-BE49-F238E27FC236}">
                  <a16:creationId xmlns:a16="http://schemas.microsoft.com/office/drawing/2014/main" id="{F3D26562-3AEA-2DAF-9359-B22F712F5C26}"/>
                </a:ext>
              </a:extLst>
            </p:cNvPr>
            <p:cNvSpPr/>
            <p:nvPr/>
          </p:nvSpPr>
          <p:spPr>
            <a:xfrm>
              <a:off x="5471006" y="3246369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0" name="Freeform 1109">
              <a:extLst>
                <a:ext uri="{FF2B5EF4-FFF2-40B4-BE49-F238E27FC236}">
                  <a16:creationId xmlns:a16="http://schemas.microsoft.com/office/drawing/2014/main" id="{C78D8FE5-C850-E442-0130-17E26BA891B1}"/>
                </a:ext>
              </a:extLst>
            </p:cNvPr>
            <p:cNvSpPr/>
            <p:nvPr/>
          </p:nvSpPr>
          <p:spPr>
            <a:xfrm>
              <a:off x="5560344" y="3246369"/>
              <a:ext cx="32486" cy="32486"/>
            </a:xfrm>
            <a:custGeom>
              <a:avLst/>
              <a:gdLst>
                <a:gd name="connsiteX0" fmla="*/ 32487 w 32486"/>
                <a:gd name="connsiteY0" fmla="*/ 16243 h 32486"/>
                <a:gd name="connsiteX1" fmla="*/ 16243 w 32486"/>
                <a:gd name="connsiteY1" fmla="*/ 32487 h 32486"/>
                <a:gd name="connsiteX2" fmla="*/ 0 w 32486"/>
                <a:gd name="connsiteY2" fmla="*/ 16243 h 32486"/>
                <a:gd name="connsiteX3" fmla="*/ 16243 w 32486"/>
                <a:gd name="connsiteY3" fmla="*/ 0 h 32486"/>
                <a:gd name="connsiteX4" fmla="*/ 32487 w 32486"/>
                <a:gd name="connsiteY4" fmla="*/ 16243 h 3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486" h="32486">
                  <a:moveTo>
                    <a:pt x="32487" y="16243"/>
                  </a:moveTo>
                  <a:cubicBezTo>
                    <a:pt x="32487" y="25214"/>
                    <a:pt x="25214" y="32487"/>
                    <a:pt x="16243" y="32487"/>
                  </a:cubicBezTo>
                  <a:cubicBezTo>
                    <a:pt x="7272" y="32487"/>
                    <a:pt x="0" y="25214"/>
                    <a:pt x="0" y="16243"/>
                  </a:cubicBezTo>
                  <a:cubicBezTo>
                    <a:pt x="0" y="7272"/>
                    <a:pt x="7272" y="0"/>
                    <a:pt x="16243" y="0"/>
                  </a:cubicBezTo>
                  <a:cubicBezTo>
                    <a:pt x="25214" y="0"/>
                    <a:pt x="32487" y="7272"/>
                    <a:pt x="32487" y="16243"/>
                  </a:cubicBezTo>
                  <a:close/>
                </a:path>
              </a:pathLst>
            </a:custGeom>
            <a:noFill/>
            <a:ln w="12055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1" name="Freeform 1110">
              <a:extLst>
                <a:ext uri="{FF2B5EF4-FFF2-40B4-BE49-F238E27FC236}">
                  <a16:creationId xmlns:a16="http://schemas.microsoft.com/office/drawing/2014/main" id="{A19304A9-52B4-278C-63ED-9D01468C683B}"/>
                </a:ext>
              </a:extLst>
            </p:cNvPr>
            <p:cNvSpPr/>
            <p:nvPr/>
          </p:nvSpPr>
          <p:spPr>
            <a:xfrm>
              <a:off x="5511615" y="3286977"/>
              <a:ext cx="40608" cy="40608"/>
            </a:xfrm>
            <a:custGeom>
              <a:avLst/>
              <a:gdLst>
                <a:gd name="connsiteX0" fmla="*/ 0 w 40608"/>
                <a:gd name="connsiteY0" fmla="*/ 0 h 40608"/>
                <a:gd name="connsiteX1" fmla="*/ 40608 w 40608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0" y="0"/>
                  </a:moveTo>
                  <a:lnTo>
                    <a:pt x="40608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2" name="Freeform 1111">
              <a:extLst>
                <a:ext uri="{FF2B5EF4-FFF2-40B4-BE49-F238E27FC236}">
                  <a16:creationId xmlns:a16="http://schemas.microsoft.com/office/drawing/2014/main" id="{173C7A4E-18BD-2755-191C-DB933DEF0218}"/>
                </a:ext>
              </a:extLst>
            </p:cNvPr>
            <p:cNvSpPr/>
            <p:nvPr/>
          </p:nvSpPr>
          <p:spPr>
            <a:xfrm>
              <a:off x="5511615" y="3197640"/>
              <a:ext cx="40608" cy="40608"/>
            </a:xfrm>
            <a:custGeom>
              <a:avLst/>
              <a:gdLst>
                <a:gd name="connsiteX0" fmla="*/ 0 w 40608"/>
                <a:gd name="connsiteY0" fmla="*/ 40608 h 40608"/>
                <a:gd name="connsiteX1" fmla="*/ 40608 w 40608"/>
                <a:gd name="connsiteY1" fmla="*/ 0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0" y="40608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3" name="Freeform 1112">
              <a:extLst>
                <a:ext uri="{FF2B5EF4-FFF2-40B4-BE49-F238E27FC236}">
                  <a16:creationId xmlns:a16="http://schemas.microsoft.com/office/drawing/2014/main" id="{4608F404-59BC-628B-53B1-71EE10005142}"/>
                </a:ext>
              </a:extLst>
            </p:cNvPr>
            <p:cNvSpPr/>
            <p:nvPr/>
          </p:nvSpPr>
          <p:spPr>
            <a:xfrm>
              <a:off x="5600952" y="3286977"/>
              <a:ext cx="40608" cy="40608"/>
            </a:xfrm>
            <a:custGeom>
              <a:avLst/>
              <a:gdLst>
                <a:gd name="connsiteX0" fmla="*/ 40608 w 40608"/>
                <a:gd name="connsiteY0" fmla="*/ 0 h 40608"/>
                <a:gd name="connsiteX1" fmla="*/ 0 w 40608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40608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4" name="Freeform 1113">
              <a:extLst>
                <a:ext uri="{FF2B5EF4-FFF2-40B4-BE49-F238E27FC236}">
                  <a16:creationId xmlns:a16="http://schemas.microsoft.com/office/drawing/2014/main" id="{69BC6C68-8260-ECD4-6BD7-AB69C63280BE}"/>
                </a:ext>
              </a:extLst>
            </p:cNvPr>
            <p:cNvSpPr/>
            <p:nvPr/>
          </p:nvSpPr>
          <p:spPr>
            <a:xfrm>
              <a:off x="5600952" y="3197640"/>
              <a:ext cx="40608" cy="40608"/>
            </a:xfrm>
            <a:custGeom>
              <a:avLst/>
              <a:gdLst>
                <a:gd name="connsiteX0" fmla="*/ 40608 w 40608"/>
                <a:gd name="connsiteY0" fmla="*/ 40608 h 40608"/>
                <a:gd name="connsiteX1" fmla="*/ 0 w 40608"/>
                <a:gd name="connsiteY1" fmla="*/ 0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40608">
                  <a:moveTo>
                    <a:pt x="40608" y="40608"/>
                  </a:moveTo>
                  <a:lnTo>
                    <a:pt x="0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5" name="Freeform 1114">
              <a:extLst>
                <a:ext uri="{FF2B5EF4-FFF2-40B4-BE49-F238E27FC236}">
                  <a16:creationId xmlns:a16="http://schemas.microsoft.com/office/drawing/2014/main" id="{47820CB4-4BC0-18FE-720D-49CC1796DA47}"/>
                </a:ext>
              </a:extLst>
            </p:cNvPr>
            <p:cNvSpPr/>
            <p:nvPr/>
          </p:nvSpPr>
          <p:spPr>
            <a:xfrm>
              <a:off x="5503493" y="3262613"/>
              <a:ext cx="40608" cy="8121"/>
            </a:xfrm>
            <a:custGeom>
              <a:avLst/>
              <a:gdLst>
                <a:gd name="connsiteX0" fmla="*/ 0 w 40608"/>
                <a:gd name="connsiteY0" fmla="*/ 0 h 8121"/>
                <a:gd name="connsiteX1" fmla="*/ 40608 w 40608"/>
                <a:gd name="connsiteY1" fmla="*/ 0 h 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8121">
                  <a:moveTo>
                    <a:pt x="0" y="0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6" name="Freeform 1115">
              <a:extLst>
                <a:ext uri="{FF2B5EF4-FFF2-40B4-BE49-F238E27FC236}">
                  <a16:creationId xmlns:a16="http://schemas.microsoft.com/office/drawing/2014/main" id="{FBF23C1E-F715-F14A-D988-5EF520A53D55}"/>
                </a:ext>
              </a:extLst>
            </p:cNvPr>
            <p:cNvSpPr/>
            <p:nvPr/>
          </p:nvSpPr>
          <p:spPr>
            <a:xfrm>
              <a:off x="5609074" y="3262613"/>
              <a:ext cx="40608" cy="8121"/>
            </a:xfrm>
            <a:custGeom>
              <a:avLst/>
              <a:gdLst>
                <a:gd name="connsiteX0" fmla="*/ 0 w 40608"/>
                <a:gd name="connsiteY0" fmla="*/ 0 h 8121"/>
                <a:gd name="connsiteX1" fmla="*/ 40608 w 40608"/>
                <a:gd name="connsiteY1" fmla="*/ 0 h 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8" h="8121">
                  <a:moveTo>
                    <a:pt x="0" y="0"/>
                  </a:moveTo>
                  <a:lnTo>
                    <a:pt x="40608" y="0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7" name="Freeform 1116">
              <a:extLst>
                <a:ext uri="{FF2B5EF4-FFF2-40B4-BE49-F238E27FC236}">
                  <a16:creationId xmlns:a16="http://schemas.microsoft.com/office/drawing/2014/main" id="{9A8A3D6C-000A-3CE5-5A52-C45A2596E364}"/>
                </a:ext>
              </a:extLst>
            </p:cNvPr>
            <p:cNvSpPr/>
            <p:nvPr/>
          </p:nvSpPr>
          <p:spPr>
            <a:xfrm>
              <a:off x="5576588" y="3189518"/>
              <a:ext cx="8121" cy="40608"/>
            </a:xfrm>
            <a:custGeom>
              <a:avLst/>
              <a:gdLst>
                <a:gd name="connsiteX0" fmla="*/ 0 w 8121"/>
                <a:gd name="connsiteY0" fmla="*/ 0 h 40608"/>
                <a:gd name="connsiteX1" fmla="*/ 0 w 8121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21" h="40608">
                  <a:moveTo>
                    <a:pt x="0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1118" name="Freeform 1117">
              <a:extLst>
                <a:ext uri="{FF2B5EF4-FFF2-40B4-BE49-F238E27FC236}">
                  <a16:creationId xmlns:a16="http://schemas.microsoft.com/office/drawing/2014/main" id="{08656BD6-8EDB-A612-4FEC-9A1243BF1984}"/>
                </a:ext>
              </a:extLst>
            </p:cNvPr>
            <p:cNvSpPr/>
            <p:nvPr/>
          </p:nvSpPr>
          <p:spPr>
            <a:xfrm>
              <a:off x="5576588" y="3295099"/>
              <a:ext cx="8121" cy="40608"/>
            </a:xfrm>
            <a:custGeom>
              <a:avLst/>
              <a:gdLst>
                <a:gd name="connsiteX0" fmla="*/ 0 w 8121"/>
                <a:gd name="connsiteY0" fmla="*/ 0 h 40608"/>
                <a:gd name="connsiteX1" fmla="*/ 0 w 8121"/>
                <a:gd name="connsiteY1" fmla="*/ 40608 h 4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121" h="40608">
                  <a:moveTo>
                    <a:pt x="0" y="0"/>
                  </a:moveTo>
                  <a:lnTo>
                    <a:pt x="0" y="40608"/>
                  </a:lnTo>
                </a:path>
              </a:pathLst>
            </a:custGeom>
            <a:ln w="16073" cap="flat">
              <a:solidFill>
                <a:srgbClr val="76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119" name="TextBox 1118">
            <a:extLst>
              <a:ext uri="{FF2B5EF4-FFF2-40B4-BE49-F238E27FC236}">
                <a16:creationId xmlns:a16="http://schemas.microsoft.com/office/drawing/2014/main" id="{30D03BCC-191F-5011-F9A2-025C62B54AB4}"/>
              </a:ext>
            </a:extLst>
          </p:cNvPr>
          <p:cNvSpPr txBox="1"/>
          <p:nvPr/>
        </p:nvSpPr>
        <p:spPr>
          <a:xfrm>
            <a:off x="3067462" y="4006644"/>
            <a:ext cx="781923" cy="1385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/>
              <a:t>On Ramps</a:t>
            </a:r>
          </a:p>
        </p:txBody>
      </p:sp>
      <p:sp>
        <p:nvSpPr>
          <p:cNvPr id="1120" name="Oval 1119">
            <a:extLst>
              <a:ext uri="{FF2B5EF4-FFF2-40B4-BE49-F238E27FC236}">
                <a16:creationId xmlns:a16="http://schemas.microsoft.com/office/drawing/2014/main" id="{B9D4E7A4-24CB-CF19-C5E4-176ED9727556}"/>
              </a:ext>
            </a:extLst>
          </p:cNvPr>
          <p:cNvSpPr/>
          <p:nvPr/>
        </p:nvSpPr>
        <p:spPr>
          <a:xfrm>
            <a:off x="3183639" y="3393711"/>
            <a:ext cx="590921" cy="57443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121" name="Graphic 1120">
            <a:extLst>
              <a:ext uri="{FF2B5EF4-FFF2-40B4-BE49-F238E27FC236}">
                <a16:creationId xmlns:a16="http://schemas.microsoft.com/office/drawing/2014/main" id="{AB31C66E-73A3-F88B-AF04-D96EC14993EC}"/>
              </a:ext>
            </a:extLst>
          </p:cNvPr>
          <p:cNvPicPr/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258270" y="3481783"/>
            <a:ext cx="456641" cy="456640"/>
          </a:xfrm>
          <a:prstGeom prst="rect">
            <a:avLst/>
          </a:prstGeom>
        </p:spPr>
      </p:pic>
      <p:sp>
        <p:nvSpPr>
          <p:cNvPr id="1122" name="Rectangle: Rounded Corners 131">
            <a:extLst>
              <a:ext uri="{FF2B5EF4-FFF2-40B4-BE49-F238E27FC236}">
                <a16:creationId xmlns:a16="http://schemas.microsoft.com/office/drawing/2014/main" id="{7A269497-8011-F58C-C01E-E3280407D376}"/>
              </a:ext>
            </a:extLst>
          </p:cNvPr>
          <p:cNvSpPr/>
          <p:nvPr/>
        </p:nvSpPr>
        <p:spPr>
          <a:xfrm>
            <a:off x="8879506" y="3192133"/>
            <a:ext cx="1984788" cy="1350494"/>
          </a:xfrm>
          <a:prstGeom prst="roundRect">
            <a:avLst>
              <a:gd name="adj" fmla="val 8798"/>
            </a:avLst>
          </a:prstGeom>
          <a:solidFill>
            <a:schemeClr val="bg1"/>
          </a:solidFill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23" name="Oval 1122">
            <a:extLst>
              <a:ext uri="{FF2B5EF4-FFF2-40B4-BE49-F238E27FC236}">
                <a16:creationId xmlns:a16="http://schemas.microsoft.com/office/drawing/2014/main" id="{74497ADA-7635-34AF-ED74-305D7434AE54}"/>
              </a:ext>
            </a:extLst>
          </p:cNvPr>
          <p:cNvSpPr/>
          <p:nvPr/>
        </p:nvSpPr>
        <p:spPr>
          <a:xfrm>
            <a:off x="8798776" y="3606802"/>
            <a:ext cx="159107" cy="154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sp>
        <p:nvSpPr>
          <p:cNvPr id="1124" name="TextBox 1123">
            <a:extLst>
              <a:ext uri="{FF2B5EF4-FFF2-40B4-BE49-F238E27FC236}">
                <a16:creationId xmlns:a16="http://schemas.microsoft.com/office/drawing/2014/main" id="{A658A4EA-3E7F-0E1A-62AB-221A77F95CEF}"/>
              </a:ext>
            </a:extLst>
          </p:cNvPr>
          <p:cNvSpPr txBox="1"/>
          <p:nvPr/>
        </p:nvSpPr>
        <p:spPr>
          <a:xfrm>
            <a:off x="9455939" y="3920426"/>
            <a:ext cx="649503" cy="276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Data Scientist</a:t>
            </a:r>
          </a:p>
        </p:txBody>
      </p:sp>
      <p:pic>
        <p:nvPicPr>
          <p:cNvPr id="1125" name="Graphic 1124">
            <a:extLst>
              <a:ext uri="{FF2B5EF4-FFF2-40B4-BE49-F238E27FC236}">
                <a16:creationId xmlns:a16="http://schemas.microsoft.com/office/drawing/2014/main" id="{11D4D340-9B6B-275B-5A2F-055AF8BBE407}"/>
              </a:ext>
            </a:extLst>
          </p:cNvPr>
          <p:cNvPicPr/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584551" y="3489522"/>
            <a:ext cx="415865" cy="415864"/>
          </a:xfrm>
          <a:prstGeom prst="rect">
            <a:avLst/>
          </a:prstGeom>
        </p:spPr>
      </p:pic>
      <p:sp>
        <p:nvSpPr>
          <p:cNvPr id="1126" name="TextBox 1125">
            <a:extLst>
              <a:ext uri="{FF2B5EF4-FFF2-40B4-BE49-F238E27FC236}">
                <a16:creationId xmlns:a16="http://schemas.microsoft.com/office/drawing/2014/main" id="{09C4E2AF-D4FA-B444-94A3-1D07510FBA95}"/>
              </a:ext>
            </a:extLst>
          </p:cNvPr>
          <p:cNvSpPr txBox="1"/>
          <p:nvPr/>
        </p:nvSpPr>
        <p:spPr>
          <a:xfrm>
            <a:off x="10244653" y="3930446"/>
            <a:ext cx="2786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End User</a:t>
            </a:r>
          </a:p>
        </p:txBody>
      </p:sp>
      <p:pic>
        <p:nvPicPr>
          <p:cNvPr id="1127" name="Graphic 1126">
            <a:extLst>
              <a:ext uri="{FF2B5EF4-FFF2-40B4-BE49-F238E27FC236}">
                <a16:creationId xmlns:a16="http://schemas.microsoft.com/office/drawing/2014/main" id="{303622BE-BF83-5441-3EC2-6C4232798CDD}"/>
              </a:ext>
            </a:extLst>
          </p:cNvPr>
          <p:cNvPicPr/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11709" y="3324344"/>
            <a:ext cx="744571" cy="744571"/>
          </a:xfrm>
          <a:prstGeom prst="rect">
            <a:avLst/>
          </a:prstGeom>
        </p:spPr>
      </p:pic>
      <p:sp>
        <p:nvSpPr>
          <p:cNvPr id="1128" name="TextBox 1127">
            <a:extLst>
              <a:ext uri="{FF2B5EF4-FFF2-40B4-BE49-F238E27FC236}">
                <a16:creationId xmlns:a16="http://schemas.microsoft.com/office/drawing/2014/main" id="{E7A4A427-923C-642C-1606-3096DE8BCA70}"/>
              </a:ext>
            </a:extLst>
          </p:cNvPr>
          <p:cNvSpPr txBox="1"/>
          <p:nvPr/>
        </p:nvSpPr>
        <p:spPr>
          <a:xfrm>
            <a:off x="9500994" y="4450113"/>
            <a:ext cx="712653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00" b="1">
                <a:latin typeface="Aeonik Pro Black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User</a:t>
            </a:r>
          </a:p>
        </p:txBody>
      </p:sp>
      <p:pic>
        <p:nvPicPr>
          <p:cNvPr id="1129" name="Picture 1128" descr="A white circle with a exclamation mark in it&#10;&#10;Description automatically generated">
            <a:extLst>
              <a:ext uri="{FF2B5EF4-FFF2-40B4-BE49-F238E27FC236}">
                <a16:creationId xmlns:a16="http://schemas.microsoft.com/office/drawing/2014/main" id="{5CDE7C42-03A8-4120-D6EA-434EA8FC5AA1}"/>
              </a:ext>
            </a:extLst>
          </p:cNvPr>
          <p:cNvPicPr/>
          <p:nvPr/>
        </p:nvPicPr>
        <p:blipFill>
          <a:blip r:embed="rId26"/>
          <a:stretch>
            <a:fillRect/>
          </a:stretch>
        </p:blipFill>
        <p:spPr>
          <a:xfrm>
            <a:off x="9084434" y="3834276"/>
            <a:ext cx="409709" cy="400180"/>
          </a:xfrm>
          <a:prstGeom prst="rect">
            <a:avLst/>
          </a:prstGeom>
        </p:spPr>
      </p:pic>
      <p:pic>
        <p:nvPicPr>
          <p:cNvPr id="1130" name="Picture 1129" descr="A white circle with a question mark in it&#10;&#10;Description automatically generated">
            <a:extLst>
              <a:ext uri="{FF2B5EF4-FFF2-40B4-BE49-F238E27FC236}">
                <a16:creationId xmlns:a16="http://schemas.microsoft.com/office/drawing/2014/main" id="{CE0BA345-5912-B81E-5B5B-33FEB6AC76E7}"/>
              </a:ext>
            </a:extLst>
          </p:cNvPr>
          <p:cNvPicPr/>
          <p:nvPr/>
        </p:nvPicPr>
        <p:blipFill>
          <a:blip r:embed="rId27"/>
          <a:stretch>
            <a:fillRect/>
          </a:stretch>
        </p:blipFill>
        <p:spPr>
          <a:xfrm>
            <a:off x="9085941" y="3464164"/>
            <a:ext cx="469000" cy="410375"/>
          </a:xfrm>
          <a:prstGeom prst="rect">
            <a:avLst/>
          </a:prstGeom>
        </p:spPr>
      </p:pic>
      <p:sp>
        <p:nvSpPr>
          <p:cNvPr id="1131" name="Rectangle: Rounded Corners 131">
            <a:extLst>
              <a:ext uri="{FF2B5EF4-FFF2-40B4-BE49-F238E27FC236}">
                <a16:creationId xmlns:a16="http://schemas.microsoft.com/office/drawing/2014/main" id="{D2873160-E5C0-B2D7-9C21-68D035E5E178}"/>
              </a:ext>
            </a:extLst>
          </p:cNvPr>
          <p:cNvSpPr/>
          <p:nvPr/>
        </p:nvSpPr>
        <p:spPr>
          <a:xfrm>
            <a:off x="1105436" y="2768634"/>
            <a:ext cx="1956338" cy="1944603"/>
          </a:xfrm>
          <a:prstGeom prst="roundRect">
            <a:avLst>
              <a:gd name="adj" fmla="val 8798"/>
            </a:avLst>
          </a:prstGeom>
          <a:solidFill>
            <a:schemeClr val="bg1"/>
          </a:solidFill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1132" name="Group 1131">
            <a:extLst>
              <a:ext uri="{FF2B5EF4-FFF2-40B4-BE49-F238E27FC236}">
                <a16:creationId xmlns:a16="http://schemas.microsoft.com/office/drawing/2014/main" id="{F8D00740-4404-1319-B106-00C0B8DEA32A}"/>
              </a:ext>
            </a:extLst>
          </p:cNvPr>
          <p:cNvGrpSpPr/>
          <p:nvPr/>
        </p:nvGrpSpPr>
        <p:grpSpPr>
          <a:xfrm>
            <a:off x="2474113" y="3877173"/>
            <a:ext cx="260167" cy="260167"/>
            <a:chOff x="6123798" y="2444024"/>
            <a:chExt cx="1018088" cy="1018088"/>
          </a:xfrm>
        </p:grpSpPr>
        <p:sp>
          <p:nvSpPr>
            <p:cNvPr id="1133" name="Rectangle 17">
              <a:extLst>
                <a:ext uri="{FF2B5EF4-FFF2-40B4-BE49-F238E27FC236}">
                  <a16:creationId xmlns:a16="http://schemas.microsoft.com/office/drawing/2014/main" id="{040302AB-7D7B-4B56-C833-8F4F09CAEBDA}"/>
                </a:ext>
              </a:extLst>
            </p:cNvPr>
            <p:cNvSpPr/>
            <p:nvPr/>
          </p:nvSpPr>
          <p:spPr>
            <a:xfrm>
              <a:off x="6325386" y="2554371"/>
              <a:ext cx="622169" cy="794128"/>
            </a:xfrm>
            <a:custGeom>
              <a:avLst/>
              <a:gdLst>
                <a:gd name="connsiteX0" fmla="*/ 0 w 622169"/>
                <a:gd name="connsiteY0" fmla="*/ 0 h 612455"/>
                <a:gd name="connsiteX1" fmla="*/ 622169 w 622169"/>
                <a:gd name="connsiteY1" fmla="*/ 0 h 612455"/>
                <a:gd name="connsiteX2" fmla="*/ 622169 w 622169"/>
                <a:gd name="connsiteY2" fmla="*/ 612455 h 612455"/>
                <a:gd name="connsiteX3" fmla="*/ 0 w 622169"/>
                <a:gd name="connsiteY3" fmla="*/ 612455 h 612455"/>
                <a:gd name="connsiteX4" fmla="*/ 0 w 622169"/>
                <a:gd name="connsiteY4" fmla="*/ 0 h 612455"/>
                <a:gd name="connsiteX0" fmla="*/ 0 w 622169"/>
                <a:gd name="connsiteY0" fmla="*/ 58656 h 671111"/>
                <a:gd name="connsiteX1" fmla="*/ 622169 w 622169"/>
                <a:gd name="connsiteY1" fmla="*/ 58656 h 671111"/>
                <a:gd name="connsiteX2" fmla="*/ 622169 w 622169"/>
                <a:gd name="connsiteY2" fmla="*/ 671111 h 671111"/>
                <a:gd name="connsiteX3" fmla="*/ 0 w 622169"/>
                <a:gd name="connsiteY3" fmla="*/ 671111 h 671111"/>
                <a:gd name="connsiteX4" fmla="*/ 0 w 622169"/>
                <a:gd name="connsiteY4" fmla="*/ 58656 h 671111"/>
                <a:gd name="connsiteX0" fmla="*/ 0 w 622169"/>
                <a:gd name="connsiteY0" fmla="*/ 85422 h 697877"/>
                <a:gd name="connsiteX1" fmla="*/ 622169 w 622169"/>
                <a:gd name="connsiteY1" fmla="*/ 85422 h 697877"/>
                <a:gd name="connsiteX2" fmla="*/ 622169 w 622169"/>
                <a:gd name="connsiteY2" fmla="*/ 697877 h 697877"/>
                <a:gd name="connsiteX3" fmla="*/ 0 w 622169"/>
                <a:gd name="connsiteY3" fmla="*/ 697877 h 697877"/>
                <a:gd name="connsiteX4" fmla="*/ 0 w 622169"/>
                <a:gd name="connsiteY4" fmla="*/ 85422 h 697877"/>
                <a:gd name="connsiteX0" fmla="*/ 0 w 622169"/>
                <a:gd name="connsiteY0" fmla="*/ 85422 h 764912"/>
                <a:gd name="connsiteX1" fmla="*/ 622169 w 622169"/>
                <a:gd name="connsiteY1" fmla="*/ 85422 h 764912"/>
                <a:gd name="connsiteX2" fmla="*/ 622169 w 622169"/>
                <a:gd name="connsiteY2" fmla="*/ 697877 h 764912"/>
                <a:gd name="connsiteX3" fmla="*/ 0 w 622169"/>
                <a:gd name="connsiteY3" fmla="*/ 697877 h 764912"/>
                <a:gd name="connsiteX4" fmla="*/ 0 w 622169"/>
                <a:gd name="connsiteY4" fmla="*/ 85422 h 764912"/>
                <a:gd name="connsiteX0" fmla="*/ 0 w 622169"/>
                <a:gd name="connsiteY0" fmla="*/ 85422 h 794128"/>
                <a:gd name="connsiteX1" fmla="*/ 622169 w 622169"/>
                <a:gd name="connsiteY1" fmla="*/ 85422 h 794128"/>
                <a:gd name="connsiteX2" fmla="*/ 622169 w 622169"/>
                <a:gd name="connsiteY2" fmla="*/ 697877 h 794128"/>
                <a:gd name="connsiteX3" fmla="*/ 0 w 622169"/>
                <a:gd name="connsiteY3" fmla="*/ 697877 h 794128"/>
                <a:gd name="connsiteX4" fmla="*/ 0 w 622169"/>
                <a:gd name="connsiteY4" fmla="*/ 85422 h 79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169" h="794128">
                  <a:moveTo>
                    <a:pt x="0" y="85422"/>
                  </a:moveTo>
                  <a:cubicBezTo>
                    <a:pt x="216817" y="-8846"/>
                    <a:pt x="348791" y="-46554"/>
                    <a:pt x="622169" y="85422"/>
                  </a:cubicBezTo>
                  <a:lnTo>
                    <a:pt x="622169" y="697877"/>
                  </a:lnTo>
                  <a:cubicBezTo>
                    <a:pt x="414779" y="848706"/>
                    <a:pt x="207390" y="801572"/>
                    <a:pt x="0" y="697877"/>
                  </a:cubicBezTo>
                  <a:lnTo>
                    <a:pt x="0" y="85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134" name="Graphic 1133">
              <a:extLst>
                <a:ext uri="{FF2B5EF4-FFF2-40B4-BE49-F238E27FC236}">
                  <a16:creationId xmlns:a16="http://schemas.microsoft.com/office/drawing/2014/main" id="{B45343F2-8C15-2341-8949-676D25D28988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23798" y="2444024"/>
              <a:ext cx="1018088" cy="1018088"/>
            </a:xfrm>
            <a:prstGeom prst="rect">
              <a:avLst/>
            </a:prstGeom>
          </p:spPr>
        </p:pic>
      </p:grpSp>
      <p:grpSp>
        <p:nvGrpSpPr>
          <p:cNvPr id="1135" name="Group 1134">
            <a:extLst>
              <a:ext uri="{FF2B5EF4-FFF2-40B4-BE49-F238E27FC236}">
                <a16:creationId xmlns:a16="http://schemas.microsoft.com/office/drawing/2014/main" id="{F3AFDA6C-6962-142F-506B-47D35B1F1ADC}"/>
              </a:ext>
            </a:extLst>
          </p:cNvPr>
          <p:cNvGrpSpPr/>
          <p:nvPr/>
        </p:nvGrpSpPr>
        <p:grpSpPr>
          <a:xfrm>
            <a:off x="2251194" y="3877173"/>
            <a:ext cx="260167" cy="260167"/>
            <a:chOff x="6123798" y="2444024"/>
            <a:chExt cx="1018088" cy="1018088"/>
          </a:xfrm>
        </p:grpSpPr>
        <p:sp>
          <p:nvSpPr>
            <p:cNvPr id="1136" name="Rectangle 17">
              <a:extLst>
                <a:ext uri="{FF2B5EF4-FFF2-40B4-BE49-F238E27FC236}">
                  <a16:creationId xmlns:a16="http://schemas.microsoft.com/office/drawing/2014/main" id="{820E5A58-3E65-1388-B994-3E6E6D780080}"/>
                </a:ext>
              </a:extLst>
            </p:cNvPr>
            <p:cNvSpPr/>
            <p:nvPr/>
          </p:nvSpPr>
          <p:spPr>
            <a:xfrm>
              <a:off x="6325386" y="2554371"/>
              <a:ext cx="622169" cy="794128"/>
            </a:xfrm>
            <a:custGeom>
              <a:avLst/>
              <a:gdLst>
                <a:gd name="connsiteX0" fmla="*/ 0 w 622169"/>
                <a:gd name="connsiteY0" fmla="*/ 0 h 612455"/>
                <a:gd name="connsiteX1" fmla="*/ 622169 w 622169"/>
                <a:gd name="connsiteY1" fmla="*/ 0 h 612455"/>
                <a:gd name="connsiteX2" fmla="*/ 622169 w 622169"/>
                <a:gd name="connsiteY2" fmla="*/ 612455 h 612455"/>
                <a:gd name="connsiteX3" fmla="*/ 0 w 622169"/>
                <a:gd name="connsiteY3" fmla="*/ 612455 h 612455"/>
                <a:gd name="connsiteX4" fmla="*/ 0 w 622169"/>
                <a:gd name="connsiteY4" fmla="*/ 0 h 612455"/>
                <a:gd name="connsiteX0" fmla="*/ 0 w 622169"/>
                <a:gd name="connsiteY0" fmla="*/ 58656 h 671111"/>
                <a:gd name="connsiteX1" fmla="*/ 622169 w 622169"/>
                <a:gd name="connsiteY1" fmla="*/ 58656 h 671111"/>
                <a:gd name="connsiteX2" fmla="*/ 622169 w 622169"/>
                <a:gd name="connsiteY2" fmla="*/ 671111 h 671111"/>
                <a:gd name="connsiteX3" fmla="*/ 0 w 622169"/>
                <a:gd name="connsiteY3" fmla="*/ 671111 h 671111"/>
                <a:gd name="connsiteX4" fmla="*/ 0 w 622169"/>
                <a:gd name="connsiteY4" fmla="*/ 58656 h 671111"/>
                <a:gd name="connsiteX0" fmla="*/ 0 w 622169"/>
                <a:gd name="connsiteY0" fmla="*/ 85422 h 697877"/>
                <a:gd name="connsiteX1" fmla="*/ 622169 w 622169"/>
                <a:gd name="connsiteY1" fmla="*/ 85422 h 697877"/>
                <a:gd name="connsiteX2" fmla="*/ 622169 w 622169"/>
                <a:gd name="connsiteY2" fmla="*/ 697877 h 697877"/>
                <a:gd name="connsiteX3" fmla="*/ 0 w 622169"/>
                <a:gd name="connsiteY3" fmla="*/ 697877 h 697877"/>
                <a:gd name="connsiteX4" fmla="*/ 0 w 622169"/>
                <a:gd name="connsiteY4" fmla="*/ 85422 h 697877"/>
                <a:gd name="connsiteX0" fmla="*/ 0 w 622169"/>
                <a:gd name="connsiteY0" fmla="*/ 85422 h 764912"/>
                <a:gd name="connsiteX1" fmla="*/ 622169 w 622169"/>
                <a:gd name="connsiteY1" fmla="*/ 85422 h 764912"/>
                <a:gd name="connsiteX2" fmla="*/ 622169 w 622169"/>
                <a:gd name="connsiteY2" fmla="*/ 697877 h 764912"/>
                <a:gd name="connsiteX3" fmla="*/ 0 w 622169"/>
                <a:gd name="connsiteY3" fmla="*/ 697877 h 764912"/>
                <a:gd name="connsiteX4" fmla="*/ 0 w 622169"/>
                <a:gd name="connsiteY4" fmla="*/ 85422 h 764912"/>
                <a:gd name="connsiteX0" fmla="*/ 0 w 622169"/>
                <a:gd name="connsiteY0" fmla="*/ 85422 h 794128"/>
                <a:gd name="connsiteX1" fmla="*/ 622169 w 622169"/>
                <a:gd name="connsiteY1" fmla="*/ 85422 h 794128"/>
                <a:gd name="connsiteX2" fmla="*/ 622169 w 622169"/>
                <a:gd name="connsiteY2" fmla="*/ 697877 h 794128"/>
                <a:gd name="connsiteX3" fmla="*/ 0 w 622169"/>
                <a:gd name="connsiteY3" fmla="*/ 697877 h 794128"/>
                <a:gd name="connsiteX4" fmla="*/ 0 w 622169"/>
                <a:gd name="connsiteY4" fmla="*/ 85422 h 79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169" h="794128">
                  <a:moveTo>
                    <a:pt x="0" y="85422"/>
                  </a:moveTo>
                  <a:cubicBezTo>
                    <a:pt x="216817" y="-8846"/>
                    <a:pt x="348791" y="-46554"/>
                    <a:pt x="622169" y="85422"/>
                  </a:cubicBezTo>
                  <a:lnTo>
                    <a:pt x="622169" y="697877"/>
                  </a:lnTo>
                  <a:cubicBezTo>
                    <a:pt x="414779" y="848706"/>
                    <a:pt x="207390" y="801572"/>
                    <a:pt x="0" y="697877"/>
                  </a:cubicBezTo>
                  <a:lnTo>
                    <a:pt x="0" y="85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137" name="Graphic 1136">
              <a:extLst>
                <a:ext uri="{FF2B5EF4-FFF2-40B4-BE49-F238E27FC236}">
                  <a16:creationId xmlns:a16="http://schemas.microsoft.com/office/drawing/2014/main" id="{49AC3799-9CE0-D317-9744-83261F561306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23798" y="2444024"/>
              <a:ext cx="1018088" cy="1018088"/>
            </a:xfrm>
            <a:prstGeom prst="rect">
              <a:avLst/>
            </a:prstGeom>
          </p:spPr>
        </p:pic>
      </p:grpSp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EB3BD648-268F-F99F-5424-6B805A5EB52B}"/>
              </a:ext>
            </a:extLst>
          </p:cNvPr>
          <p:cNvGrpSpPr/>
          <p:nvPr/>
        </p:nvGrpSpPr>
        <p:grpSpPr>
          <a:xfrm>
            <a:off x="2344027" y="3665182"/>
            <a:ext cx="260167" cy="260167"/>
            <a:chOff x="6123798" y="2444024"/>
            <a:chExt cx="1018088" cy="1018088"/>
          </a:xfrm>
        </p:grpSpPr>
        <p:sp>
          <p:nvSpPr>
            <p:cNvPr id="1139" name="Rectangle 17">
              <a:extLst>
                <a:ext uri="{FF2B5EF4-FFF2-40B4-BE49-F238E27FC236}">
                  <a16:creationId xmlns:a16="http://schemas.microsoft.com/office/drawing/2014/main" id="{29A381CA-AFA5-4CC9-DEF8-80F97D368911}"/>
                </a:ext>
              </a:extLst>
            </p:cNvPr>
            <p:cNvSpPr/>
            <p:nvPr/>
          </p:nvSpPr>
          <p:spPr>
            <a:xfrm>
              <a:off x="6325386" y="2554371"/>
              <a:ext cx="622169" cy="794128"/>
            </a:xfrm>
            <a:custGeom>
              <a:avLst/>
              <a:gdLst>
                <a:gd name="connsiteX0" fmla="*/ 0 w 622169"/>
                <a:gd name="connsiteY0" fmla="*/ 0 h 612455"/>
                <a:gd name="connsiteX1" fmla="*/ 622169 w 622169"/>
                <a:gd name="connsiteY1" fmla="*/ 0 h 612455"/>
                <a:gd name="connsiteX2" fmla="*/ 622169 w 622169"/>
                <a:gd name="connsiteY2" fmla="*/ 612455 h 612455"/>
                <a:gd name="connsiteX3" fmla="*/ 0 w 622169"/>
                <a:gd name="connsiteY3" fmla="*/ 612455 h 612455"/>
                <a:gd name="connsiteX4" fmla="*/ 0 w 622169"/>
                <a:gd name="connsiteY4" fmla="*/ 0 h 612455"/>
                <a:gd name="connsiteX0" fmla="*/ 0 w 622169"/>
                <a:gd name="connsiteY0" fmla="*/ 58656 h 671111"/>
                <a:gd name="connsiteX1" fmla="*/ 622169 w 622169"/>
                <a:gd name="connsiteY1" fmla="*/ 58656 h 671111"/>
                <a:gd name="connsiteX2" fmla="*/ 622169 w 622169"/>
                <a:gd name="connsiteY2" fmla="*/ 671111 h 671111"/>
                <a:gd name="connsiteX3" fmla="*/ 0 w 622169"/>
                <a:gd name="connsiteY3" fmla="*/ 671111 h 671111"/>
                <a:gd name="connsiteX4" fmla="*/ 0 w 622169"/>
                <a:gd name="connsiteY4" fmla="*/ 58656 h 671111"/>
                <a:gd name="connsiteX0" fmla="*/ 0 w 622169"/>
                <a:gd name="connsiteY0" fmla="*/ 85422 h 697877"/>
                <a:gd name="connsiteX1" fmla="*/ 622169 w 622169"/>
                <a:gd name="connsiteY1" fmla="*/ 85422 h 697877"/>
                <a:gd name="connsiteX2" fmla="*/ 622169 w 622169"/>
                <a:gd name="connsiteY2" fmla="*/ 697877 h 697877"/>
                <a:gd name="connsiteX3" fmla="*/ 0 w 622169"/>
                <a:gd name="connsiteY3" fmla="*/ 697877 h 697877"/>
                <a:gd name="connsiteX4" fmla="*/ 0 w 622169"/>
                <a:gd name="connsiteY4" fmla="*/ 85422 h 697877"/>
                <a:gd name="connsiteX0" fmla="*/ 0 w 622169"/>
                <a:gd name="connsiteY0" fmla="*/ 85422 h 764912"/>
                <a:gd name="connsiteX1" fmla="*/ 622169 w 622169"/>
                <a:gd name="connsiteY1" fmla="*/ 85422 h 764912"/>
                <a:gd name="connsiteX2" fmla="*/ 622169 w 622169"/>
                <a:gd name="connsiteY2" fmla="*/ 697877 h 764912"/>
                <a:gd name="connsiteX3" fmla="*/ 0 w 622169"/>
                <a:gd name="connsiteY3" fmla="*/ 697877 h 764912"/>
                <a:gd name="connsiteX4" fmla="*/ 0 w 622169"/>
                <a:gd name="connsiteY4" fmla="*/ 85422 h 764912"/>
                <a:gd name="connsiteX0" fmla="*/ 0 w 622169"/>
                <a:gd name="connsiteY0" fmla="*/ 85422 h 794128"/>
                <a:gd name="connsiteX1" fmla="*/ 622169 w 622169"/>
                <a:gd name="connsiteY1" fmla="*/ 85422 h 794128"/>
                <a:gd name="connsiteX2" fmla="*/ 622169 w 622169"/>
                <a:gd name="connsiteY2" fmla="*/ 697877 h 794128"/>
                <a:gd name="connsiteX3" fmla="*/ 0 w 622169"/>
                <a:gd name="connsiteY3" fmla="*/ 697877 h 794128"/>
                <a:gd name="connsiteX4" fmla="*/ 0 w 622169"/>
                <a:gd name="connsiteY4" fmla="*/ 85422 h 79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169" h="794128">
                  <a:moveTo>
                    <a:pt x="0" y="85422"/>
                  </a:moveTo>
                  <a:cubicBezTo>
                    <a:pt x="216817" y="-8846"/>
                    <a:pt x="348791" y="-46554"/>
                    <a:pt x="622169" y="85422"/>
                  </a:cubicBezTo>
                  <a:lnTo>
                    <a:pt x="622169" y="697877"/>
                  </a:lnTo>
                  <a:cubicBezTo>
                    <a:pt x="414779" y="848706"/>
                    <a:pt x="207390" y="801572"/>
                    <a:pt x="0" y="697877"/>
                  </a:cubicBezTo>
                  <a:lnTo>
                    <a:pt x="0" y="85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pic>
          <p:nvPicPr>
            <p:cNvPr id="1140" name="Graphic 1139">
              <a:extLst>
                <a:ext uri="{FF2B5EF4-FFF2-40B4-BE49-F238E27FC236}">
                  <a16:creationId xmlns:a16="http://schemas.microsoft.com/office/drawing/2014/main" id="{69E6A949-6D89-7966-B280-73EF99B6A5BC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6123798" y="2444024"/>
              <a:ext cx="1018088" cy="1018088"/>
            </a:xfrm>
            <a:prstGeom prst="rect">
              <a:avLst/>
            </a:prstGeom>
          </p:spPr>
        </p:pic>
      </p:grpSp>
      <p:sp>
        <p:nvSpPr>
          <p:cNvPr id="1141" name="TextBox 1140">
            <a:extLst>
              <a:ext uri="{FF2B5EF4-FFF2-40B4-BE49-F238E27FC236}">
                <a16:creationId xmlns:a16="http://schemas.microsoft.com/office/drawing/2014/main" id="{F6E13E8B-C75E-DE60-8264-A0D4921A7546}"/>
              </a:ext>
            </a:extLst>
          </p:cNvPr>
          <p:cNvSpPr txBox="1"/>
          <p:nvPr/>
        </p:nvSpPr>
        <p:spPr>
          <a:xfrm>
            <a:off x="2129098" y="4188694"/>
            <a:ext cx="7084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Synthetic Data</a:t>
            </a:r>
          </a:p>
        </p:txBody>
      </p:sp>
      <p:sp>
        <p:nvSpPr>
          <p:cNvPr id="1142" name="TextBox 1141">
            <a:extLst>
              <a:ext uri="{FF2B5EF4-FFF2-40B4-BE49-F238E27FC236}">
                <a16:creationId xmlns:a16="http://schemas.microsoft.com/office/drawing/2014/main" id="{1B4E65F7-2A60-92E3-8DDE-99A5B9A592B5}"/>
              </a:ext>
            </a:extLst>
          </p:cNvPr>
          <p:cNvSpPr txBox="1"/>
          <p:nvPr/>
        </p:nvSpPr>
        <p:spPr>
          <a:xfrm>
            <a:off x="1497675" y="4196008"/>
            <a:ext cx="406067" cy="138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GPUs</a:t>
            </a:r>
          </a:p>
        </p:txBody>
      </p:sp>
      <p:grpSp>
        <p:nvGrpSpPr>
          <p:cNvPr id="1143" name="Group 1142">
            <a:extLst>
              <a:ext uri="{FF2B5EF4-FFF2-40B4-BE49-F238E27FC236}">
                <a16:creationId xmlns:a16="http://schemas.microsoft.com/office/drawing/2014/main" id="{37950D7D-CC73-506A-A2B2-307738144E97}"/>
              </a:ext>
            </a:extLst>
          </p:cNvPr>
          <p:cNvGrpSpPr/>
          <p:nvPr/>
        </p:nvGrpSpPr>
        <p:grpSpPr>
          <a:xfrm>
            <a:off x="1291731" y="3554114"/>
            <a:ext cx="767781" cy="725602"/>
            <a:chOff x="-355745" y="394894"/>
            <a:chExt cx="1721702" cy="1721702"/>
          </a:xfrm>
        </p:grpSpPr>
        <p:sp>
          <p:nvSpPr>
            <p:cNvPr id="1144" name="Rounded Rectangle 94">
              <a:extLst>
                <a:ext uri="{FF2B5EF4-FFF2-40B4-BE49-F238E27FC236}">
                  <a16:creationId xmlns:a16="http://schemas.microsoft.com/office/drawing/2014/main" id="{C736A691-2BA6-41F1-8650-DEC51B4CAAE3}"/>
                </a:ext>
              </a:extLst>
            </p:cNvPr>
            <p:cNvSpPr/>
            <p:nvPr/>
          </p:nvSpPr>
          <p:spPr>
            <a:xfrm>
              <a:off x="-223609" y="890544"/>
              <a:ext cx="1449658" cy="6739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145" name="Graphic 1144">
              <a:extLst>
                <a:ext uri="{FF2B5EF4-FFF2-40B4-BE49-F238E27FC236}">
                  <a16:creationId xmlns:a16="http://schemas.microsoft.com/office/drawing/2014/main" id="{97FC6B1D-E528-3F55-B494-C292064BDB30}"/>
                </a:ext>
              </a:extLst>
            </p:cNvPr>
            <p:cNvPicPr/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-355745" y="394894"/>
              <a:ext cx="1721702" cy="1721702"/>
            </a:xfrm>
            <a:prstGeom prst="rect">
              <a:avLst/>
            </a:prstGeom>
          </p:spPr>
        </p:pic>
      </p:grpSp>
      <p:grpSp>
        <p:nvGrpSpPr>
          <p:cNvPr id="1146" name="Group 1145">
            <a:extLst>
              <a:ext uri="{FF2B5EF4-FFF2-40B4-BE49-F238E27FC236}">
                <a16:creationId xmlns:a16="http://schemas.microsoft.com/office/drawing/2014/main" id="{93CCD11E-71B8-CE3E-7476-76943D0B1508}"/>
              </a:ext>
            </a:extLst>
          </p:cNvPr>
          <p:cNvGrpSpPr/>
          <p:nvPr/>
        </p:nvGrpSpPr>
        <p:grpSpPr>
          <a:xfrm>
            <a:off x="1840167" y="2884254"/>
            <a:ext cx="460084" cy="438701"/>
            <a:chOff x="3511909" y="1200389"/>
            <a:chExt cx="6446519" cy="6446520"/>
          </a:xfrm>
        </p:grpSpPr>
        <p:sp>
          <p:nvSpPr>
            <p:cNvPr id="1147" name="Rounded Rectangle 90">
              <a:extLst>
                <a:ext uri="{FF2B5EF4-FFF2-40B4-BE49-F238E27FC236}">
                  <a16:creationId xmlns:a16="http://schemas.microsoft.com/office/drawing/2014/main" id="{C0CE068E-E4E5-ED19-8445-AD610E764016}"/>
                </a:ext>
              </a:extLst>
            </p:cNvPr>
            <p:cNvSpPr/>
            <p:nvPr/>
          </p:nvSpPr>
          <p:spPr>
            <a:xfrm>
              <a:off x="4356100" y="1701800"/>
              <a:ext cx="3479800" cy="3454400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48" name="Graphic 53">
              <a:extLst>
                <a:ext uri="{FF2B5EF4-FFF2-40B4-BE49-F238E27FC236}">
                  <a16:creationId xmlns:a16="http://schemas.microsoft.com/office/drawing/2014/main" id="{C959B715-CF81-47AA-5218-8D8C1ECA0D63}"/>
                </a:ext>
              </a:extLst>
            </p:cNvPr>
            <p:cNvSpPr/>
            <p:nvPr/>
          </p:nvSpPr>
          <p:spPr>
            <a:xfrm>
              <a:off x="3511909" y="1200389"/>
              <a:ext cx="6446519" cy="6446520"/>
            </a:xfrm>
            <a:custGeom>
              <a:avLst/>
              <a:gdLst>
                <a:gd name="connsiteX0" fmla="*/ 5748388 w 6446531"/>
                <a:gd name="connsiteY0" fmla="*/ 3302128 h 6446520"/>
                <a:gd name="connsiteX1" fmla="*/ 6092660 w 6446531"/>
                <a:gd name="connsiteY1" fmla="*/ 3577139 h 6446520"/>
                <a:gd name="connsiteX2" fmla="*/ 6446532 w 6446531"/>
                <a:gd name="connsiteY2" fmla="*/ 3223255 h 6446520"/>
                <a:gd name="connsiteX3" fmla="*/ 6092660 w 6446531"/>
                <a:gd name="connsiteY3" fmla="*/ 2869371 h 6446520"/>
                <a:gd name="connsiteX4" fmla="*/ 5748388 w 6446531"/>
                <a:gd name="connsiteY4" fmla="*/ 3144382 h 6446520"/>
                <a:gd name="connsiteX5" fmla="*/ 5047500 w 6446531"/>
                <a:gd name="connsiteY5" fmla="*/ 3144382 h 6446520"/>
                <a:gd name="connsiteX6" fmla="*/ 5047500 w 6446531"/>
                <a:gd name="connsiteY6" fmla="*/ 2362570 h 6446520"/>
                <a:gd name="connsiteX7" fmla="*/ 5775134 w 6446531"/>
                <a:gd name="connsiteY7" fmla="*/ 2362570 h 6446520"/>
                <a:gd name="connsiteX8" fmla="*/ 5854001 w 6446531"/>
                <a:gd name="connsiteY8" fmla="*/ 2283697 h 6446520"/>
                <a:gd name="connsiteX9" fmla="*/ 5854001 w 6446531"/>
                <a:gd name="connsiteY9" fmla="*/ 1802277 h 6446520"/>
                <a:gd name="connsiteX10" fmla="*/ 6129007 w 6446531"/>
                <a:gd name="connsiteY10" fmla="*/ 1458017 h 6446520"/>
                <a:gd name="connsiteX11" fmla="*/ 5775134 w 6446531"/>
                <a:gd name="connsiteY11" fmla="*/ 1104133 h 6446520"/>
                <a:gd name="connsiteX12" fmla="*/ 5421250 w 6446531"/>
                <a:gd name="connsiteY12" fmla="*/ 1458017 h 6446520"/>
                <a:gd name="connsiteX13" fmla="*/ 5696267 w 6446531"/>
                <a:gd name="connsiteY13" fmla="*/ 1802277 h 6446520"/>
                <a:gd name="connsiteX14" fmla="*/ 5696267 w 6446531"/>
                <a:gd name="connsiteY14" fmla="*/ 2205522 h 6446520"/>
                <a:gd name="connsiteX15" fmla="*/ 5047495 w 6446531"/>
                <a:gd name="connsiteY15" fmla="*/ 2205545 h 6446520"/>
                <a:gd name="connsiteX16" fmla="*/ 5047495 w 6446531"/>
                <a:gd name="connsiteY16" fmla="*/ 1833155 h 6446520"/>
                <a:gd name="connsiteX17" fmla="*/ 4613377 w 6446531"/>
                <a:gd name="connsiteY17" fmla="*/ 1399038 h 6446520"/>
                <a:gd name="connsiteX18" fmla="*/ 4240988 w 6446531"/>
                <a:gd name="connsiteY18" fmla="*/ 1399038 h 6446520"/>
                <a:gd name="connsiteX19" fmla="*/ 4240988 w 6446531"/>
                <a:gd name="connsiteY19" fmla="*/ 750272 h 6446520"/>
                <a:gd name="connsiteX20" fmla="*/ 4644233 w 6446531"/>
                <a:gd name="connsiteY20" fmla="*/ 750272 h 6446520"/>
                <a:gd name="connsiteX21" fmla="*/ 4988493 w 6446531"/>
                <a:gd name="connsiteY21" fmla="*/ 1025283 h 6446520"/>
                <a:gd name="connsiteX22" fmla="*/ 5342377 w 6446531"/>
                <a:gd name="connsiteY22" fmla="*/ 671399 h 6446520"/>
                <a:gd name="connsiteX23" fmla="*/ 4988493 w 6446531"/>
                <a:gd name="connsiteY23" fmla="*/ 317514 h 6446520"/>
                <a:gd name="connsiteX24" fmla="*/ 4644233 w 6446531"/>
                <a:gd name="connsiteY24" fmla="*/ 592526 h 6446520"/>
                <a:gd name="connsiteX25" fmla="*/ 4162812 w 6446531"/>
                <a:gd name="connsiteY25" fmla="*/ 592526 h 6446520"/>
                <a:gd name="connsiteX26" fmla="*/ 4083940 w 6446531"/>
                <a:gd name="connsiteY26" fmla="*/ 671399 h 6446520"/>
                <a:gd name="connsiteX27" fmla="*/ 4083963 w 6446531"/>
                <a:gd name="connsiteY27" fmla="*/ 1399033 h 6446520"/>
                <a:gd name="connsiteX28" fmla="*/ 3302151 w 6446531"/>
                <a:gd name="connsiteY28" fmla="*/ 1399033 h 6446520"/>
                <a:gd name="connsiteX29" fmla="*/ 3302151 w 6446531"/>
                <a:gd name="connsiteY29" fmla="*/ 698145 h 6446520"/>
                <a:gd name="connsiteX30" fmla="*/ 3577162 w 6446531"/>
                <a:gd name="connsiteY30" fmla="*/ 353884 h 6446520"/>
                <a:gd name="connsiteX31" fmla="*/ 3223278 w 6446531"/>
                <a:gd name="connsiteY31" fmla="*/ 0 h 6446520"/>
                <a:gd name="connsiteX32" fmla="*/ 2869394 w 6446531"/>
                <a:gd name="connsiteY32" fmla="*/ 353884 h 6446520"/>
                <a:gd name="connsiteX33" fmla="*/ 3144405 w 6446531"/>
                <a:gd name="connsiteY33" fmla="*/ 698145 h 6446520"/>
                <a:gd name="connsiteX34" fmla="*/ 3144405 w 6446531"/>
                <a:gd name="connsiteY34" fmla="*/ 1399033 h 6446520"/>
                <a:gd name="connsiteX35" fmla="*/ 2362593 w 6446531"/>
                <a:gd name="connsiteY35" fmla="*/ 1399033 h 6446520"/>
                <a:gd name="connsiteX36" fmla="*/ 2362593 w 6446531"/>
                <a:gd name="connsiteY36" fmla="*/ 671399 h 6446520"/>
                <a:gd name="connsiteX37" fmla="*/ 2283720 w 6446531"/>
                <a:gd name="connsiteY37" fmla="*/ 592526 h 6446520"/>
                <a:gd name="connsiteX38" fmla="*/ 1802300 w 6446531"/>
                <a:gd name="connsiteY38" fmla="*/ 592526 h 6446520"/>
                <a:gd name="connsiteX39" fmla="*/ 1458040 w 6446531"/>
                <a:gd name="connsiteY39" fmla="*/ 317514 h 6446520"/>
                <a:gd name="connsiteX40" fmla="*/ 1104156 w 6446531"/>
                <a:gd name="connsiteY40" fmla="*/ 671399 h 6446520"/>
                <a:gd name="connsiteX41" fmla="*/ 1458040 w 6446531"/>
                <a:gd name="connsiteY41" fmla="*/ 1025283 h 6446520"/>
                <a:gd name="connsiteX42" fmla="*/ 1802300 w 6446531"/>
                <a:gd name="connsiteY42" fmla="*/ 750272 h 6446520"/>
                <a:gd name="connsiteX43" fmla="*/ 2205545 w 6446531"/>
                <a:gd name="connsiteY43" fmla="*/ 750272 h 6446520"/>
                <a:gd name="connsiteX44" fmla="*/ 2205545 w 6446531"/>
                <a:gd name="connsiteY44" fmla="*/ 1399038 h 6446520"/>
                <a:gd name="connsiteX45" fmla="*/ 1833155 w 6446531"/>
                <a:gd name="connsiteY45" fmla="*/ 1399038 h 6446520"/>
                <a:gd name="connsiteX46" fmla="*/ 1399038 w 6446531"/>
                <a:gd name="connsiteY46" fmla="*/ 1833155 h 6446520"/>
                <a:gd name="connsiteX47" fmla="*/ 1399038 w 6446531"/>
                <a:gd name="connsiteY47" fmla="*/ 2205545 h 6446520"/>
                <a:gd name="connsiteX48" fmla="*/ 750272 w 6446531"/>
                <a:gd name="connsiteY48" fmla="*/ 2205545 h 6446520"/>
                <a:gd name="connsiteX49" fmla="*/ 750272 w 6446531"/>
                <a:gd name="connsiteY49" fmla="*/ 1802300 h 6446520"/>
                <a:gd name="connsiteX50" fmla="*/ 1025283 w 6446531"/>
                <a:gd name="connsiteY50" fmla="*/ 1458040 h 6446520"/>
                <a:gd name="connsiteX51" fmla="*/ 671399 w 6446531"/>
                <a:gd name="connsiteY51" fmla="*/ 1104156 h 6446520"/>
                <a:gd name="connsiteX52" fmla="*/ 317514 w 6446531"/>
                <a:gd name="connsiteY52" fmla="*/ 1458040 h 6446520"/>
                <a:gd name="connsiteX53" fmla="*/ 592526 w 6446531"/>
                <a:gd name="connsiteY53" fmla="*/ 1802300 h 6446520"/>
                <a:gd name="connsiteX54" fmla="*/ 592526 w 6446531"/>
                <a:gd name="connsiteY54" fmla="*/ 2283720 h 6446520"/>
                <a:gd name="connsiteX55" fmla="*/ 671399 w 6446531"/>
                <a:gd name="connsiteY55" fmla="*/ 2362593 h 6446520"/>
                <a:gd name="connsiteX56" fmla="*/ 1399033 w 6446531"/>
                <a:gd name="connsiteY56" fmla="*/ 2362570 h 6446520"/>
                <a:gd name="connsiteX57" fmla="*/ 1399033 w 6446531"/>
                <a:gd name="connsiteY57" fmla="*/ 3145068 h 6446520"/>
                <a:gd name="connsiteX58" fmla="*/ 698145 w 6446531"/>
                <a:gd name="connsiteY58" fmla="*/ 3145068 h 6446520"/>
                <a:gd name="connsiteX59" fmla="*/ 353884 w 6446531"/>
                <a:gd name="connsiteY59" fmla="*/ 2870057 h 6446520"/>
                <a:gd name="connsiteX60" fmla="*/ 0 w 6446531"/>
                <a:gd name="connsiteY60" fmla="*/ 3223249 h 6446520"/>
                <a:gd name="connsiteX61" fmla="*/ 353884 w 6446531"/>
                <a:gd name="connsiteY61" fmla="*/ 3577133 h 6446520"/>
                <a:gd name="connsiteX62" fmla="*/ 698145 w 6446531"/>
                <a:gd name="connsiteY62" fmla="*/ 3302122 h 6446520"/>
                <a:gd name="connsiteX63" fmla="*/ 1399033 w 6446531"/>
                <a:gd name="connsiteY63" fmla="*/ 3302122 h 6446520"/>
                <a:gd name="connsiteX64" fmla="*/ 1399033 w 6446531"/>
                <a:gd name="connsiteY64" fmla="*/ 4084620 h 6446520"/>
                <a:gd name="connsiteX65" fmla="*/ 671399 w 6446531"/>
                <a:gd name="connsiteY65" fmla="*/ 4084597 h 6446520"/>
                <a:gd name="connsiteX66" fmla="*/ 592526 w 6446531"/>
                <a:gd name="connsiteY66" fmla="*/ 4163470 h 6446520"/>
                <a:gd name="connsiteX67" fmla="*/ 592526 w 6446531"/>
                <a:gd name="connsiteY67" fmla="*/ 4644890 h 6446520"/>
                <a:gd name="connsiteX68" fmla="*/ 317514 w 6446531"/>
                <a:gd name="connsiteY68" fmla="*/ 4989150 h 6446520"/>
                <a:gd name="connsiteX69" fmla="*/ 671399 w 6446531"/>
                <a:gd name="connsiteY69" fmla="*/ 5343034 h 6446520"/>
                <a:gd name="connsiteX70" fmla="*/ 1025283 w 6446531"/>
                <a:gd name="connsiteY70" fmla="*/ 4989150 h 6446520"/>
                <a:gd name="connsiteX71" fmla="*/ 750272 w 6446531"/>
                <a:gd name="connsiteY71" fmla="*/ 4644890 h 6446520"/>
                <a:gd name="connsiteX72" fmla="*/ 750272 w 6446531"/>
                <a:gd name="connsiteY72" fmla="*/ 4241645 h 6446520"/>
                <a:gd name="connsiteX73" fmla="*/ 1399038 w 6446531"/>
                <a:gd name="connsiteY73" fmla="*/ 4241645 h 6446520"/>
                <a:gd name="connsiteX74" fmla="*/ 1399038 w 6446531"/>
                <a:gd name="connsiteY74" fmla="*/ 4614035 h 6446520"/>
                <a:gd name="connsiteX75" fmla="*/ 1833155 w 6446531"/>
                <a:gd name="connsiteY75" fmla="*/ 5048152 h 6446520"/>
                <a:gd name="connsiteX76" fmla="*/ 2205545 w 6446531"/>
                <a:gd name="connsiteY76" fmla="*/ 5048152 h 6446520"/>
                <a:gd name="connsiteX77" fmla="*/ 2205545 w 6446531"/>
                <a:gd name="connsiteY77" fmla="*/ 5696941 h 6446520"/>
                <a:gd name="connsiteX78" fmla="*/ 1802300 w 6446531"/>
                <a:gd name="connsiteY78" fmla="*/ 5696941 h 6446520"/>
                <a:gd name="connsiteX79" fmla="*/ 1458040 w 6446531"/>
                <a:gd name="connsiteY79" fmla="*/ 5421907 h 6446520"/>
                <a:gd name="connsiteX80" fmla="*/ 1104156 w 6446531"/>
                <a:gd name="connsiteY80" fmla="*/ 5775809 h 6446520"/>
                <a:gd name="connsiteX81" fmla="*/ 1458040 w 6446531"/>
                <a:gd name="connsiteY81" fmla="*/ 6129682 h 6446520"/>
                <a:gd name="connsiteX82" fmla="*/ 1802300 w 6446531"/>
                <a:gd name="connsiteY82" fmla="*/ 5854675 h 6446520"/>
                <a:gd name="connsiteX83" fmla="*/ 2283720 w 6446531"/>
                <a:gd name="connsiteY83" fmla="*/ 5854675 h 6446520"/>
                <a:gd name="connsiteX84" fmla="*/ 2362593 w 6446531"/>
                <a:gd name="connsiteY84" fmla="*/ 5775809 h 6446520"/>
                <a:gd name="connsiteX85" fmla="*/ 2362570 w 6446531"/>
                <a:gd name="connsiteY85" fmla="*/ 5047472 h 6446520"/>
                <a:gd name="connsiteX86" fmla="*/ 3145068 w 6446531"/>
                <a:gd name="connsiteY86" fmla="*/ 5047472 h 6446520"/>
                <a:gd name="connsiteX87" fmla="*/ 3145068 w 6446531"/>
                <a:gd name="connsiteY87" fmla="*/ 5748376 h 6446520"/>
                <a:gd name="connsiteX88" fmla="*/ 2870057 w 6446531"/>
                <a:gd name="connsiteY88" fmla="*/ 6092648 h 6446520"/>
                <a:gd name="connsiteX89" fmla="*/ 3223941 w 6446531"/>
                <a:gd name="connsiteY89" fmla="*/ 6446521 h 6446520"/>
                <a:gd name="connsiteX90" fmla="*/ 3577825 w 6446531"/>
                <a:gd name="connsiteY90" fmla="*/ 6092648 h 6446520"/>
                <a:gd name="connsiteX91" fmla="*/ 3302813 w 6446531"/>
                <a:gd name="connsiteY91" fmla="*/ 5748376 h 6446520"/>
                <a:gd name="connsiteX92" fmla="*/ 3302813 w 6446531"/>
                <a:gd name="connsiteY92" fmla="*/ 5047472 h 6446520"/>
                <a:gd name="connsiteX93" fmla="*/ 4085311 w 6446531"/>
                <a:gd name="connsiteY93" fmla="*/ 5047472 h 6446520"/>
                <a:gd name="connsiteX94" fmla="*/ 4085311 w 6446531"/>
                <a:gd name="connsiteY94" fmla="*/ 5775123 h 6446520"/>
                <a:gd name="connsiteX95" fmla="*/ 4164184 w 6446531"/>
                <a:gd name="connsiteY95" fmla="*/ 5853989 h 6446520"/>
                <a:gd name="connsiteX96" fmla="*/ 4645604 w 6446531"/>
                <a:gd name="connsiteY96" fmla="*/ 5853989 h 6446520"/>
                <a:gd name="connsiteX97" fmla="*/ 4989865 w 6446531"/>
                <a:gd name="connsiteY97" fmla="*/ 6128995 h 6446520"/>
                <a:gd name="connsiteX98" fmla="*/ 5343749 w 6446531"/>
                <a:gd name="connsiteY98" fmla="*/ 5775123 h 6446520"/>
                <a:gd name="connsiteX99" fmla="*/ 4989865 w 6446531"/>
                <a:gd name="connsiteY99" fmla="*/ 5421221 h 6446520"/>
                <a:gd name="connsiteX100" fmla="*/ 4645604 w 6446531"/>
                <a:gd name="connsiteY100" fmla="*/ 5696255 h 6446520"/>
                <a:gd name="connsiteX101" fmla="*/ 4242360 w 6446531"/>
                <a:gd name="connsiteY101" fmla="*/ 5696255 h 6446520"/>
                <a:gd name="connsiteX102" fmla="*/ 4242337 w 6446531"/>
                <a:gd name="connsiteY102" fmla="*/ 5047466 h 6446520"/>
                <a:gd name="connsiteX103" fmla="*/ 4614726 w 6446531"/>
                <a:gd name="connsiteY103" fmla="*/ 5047466 h 6446520"/>
                <a:gd name="connsiteX104" fmla="*/ 5048843 w 6446531"/>
                <a:gd name="connsiteY104" fmla="*/ 4613349 h 6446520"/>
                <a:gd name="connsiteX105" fmla="*/ 5048843 w 6446531"/>
                <a:gd name="connsiteY105" fmla="*/ 4240960 h 6446520"/>
                <a:gd name="connsiteX106" fmla="*/ 5697639 w 6446531"/>
                <a:gd name="connsiteY106" fmla="*/ 4240960 h 6446520"/>
                <a:gd name="connsiteX107" fmla="*/ 5697639 w 6446531"/>
                <a:gd name="connsiteY107" fmla="*/ 4644204 h 6446520"/>
                <a:gd name="connsiteX108" fmla="*/ 5422599 w 6446531"/>
                <a:gd name="connsiteY108" fmla="*/ 4988464 h 6446520"/>
                <a:gd name="connsiteX109" fmla="*/ 5776505 w 6446531"/>
                <a:gd name="connsiteY109" fmla="*/ 5342349 h 6446520"/>
                <a:gd name="connsiteX110" fmla="*/ 6130379 w 6446531"/>
                <a:gd name="connsiteY110" fmla="*/ 4988464 h 6446520"/>
                <a:gd name="connsiteX111" fmla="*/ 5855373 w 6446531"/>
                <a:gd name="connsiteY111" fmla="*/ 4644204 h 6446520"/>
                <a:gd name="connsiteX112" fmla="*/ 5855316 w 6446531"/>
                <a:gd name="connsiteY112" fmla="*/ 4162784 h 6446520"/>
                <a:gd name="connsiteX113" fmla="*/ 5776448 w 6446531"/>
                <a:gd name="connsiteY113" fmla="*/ 4083911 h 6446520"/>
                <a:gd name="connsiteX114" fmla="*/ 5047454 w 6446531"/>
                <a:gd name="connsiteY114" fmla="*/ 4083934 h 6446520"/>
                <a:gd name="connsiteX115" fmla="*/ 5047454 w 6446531"/>
                <a:gd name="connsiteY115" fmla="*/ 3302122 h 6446520"/>
                <a:gd name="connsiteX116" fmla="*/ 6092660 w 6446531"/>
                <a:gd name="connsiteY116" fmla="*/ 3026425 h 6446520"/>
                <a:gd name="connsiteX117" fmla="*/ 6289484 w 6446531"/>
                <a:gd name="connsiteY117" fmla="*/ 3223255 h 6446520"/>
                <a:gd name="connsiteX118" fmla="*/ 6092660 w 6446531"/>
                <a:gd name="connsiteY118" fmla="*/ 3420085 h 6446520"/>
                <a:gd name="connsiteX119" fmla="*/ 5895835 w 6446531"/>
                <a:gd name="connsiteY119" fmla="*/ 3223255 h 6446520"/>
                <a:gd name="connsiteX120" fmla="*/ 6092660 w 6446531"/>
                <a:gd name="connsiteY120" fmla="*/ 3026425 h 6446520"/>
                <a:gd name="connsiteX121" fmla="*/ 5578309 w 6446531"/>
                <a:gd name="connsiteY121" fmla="*/ 1457314 h 6446520"/>
                <a:gd name="connsiteX122" fmla="*/ 5775134 w 6446531"/>
                <a:gd name="connsiteY122" fmla="*/ 1260484 h 6446520"/>
                <a:gd name="connsiteX123" fmla="*/ 5971959 w 6446531"/>
                <a:gd name="connsiteY123" fmla="*/ 1457314 h 6446520"/>
                <a:gd name="connsiteX124" fmla="*/ 5775134 w 6446531"/>
                <a:gd name="connsiteY124" fmla="*/ 1654144 h 6446520"/>
                <a:gd name="connsiteX125" fmla="*/ 5578309 w 6446531"/>
                <a:gd name="connsiteY125" fmla="*/ 1457314 h 6446520"/>
                <a:gd name="connsiteX126" fmla="*/ 4989196 w 6446531"/>
                <a:gd name="connsiteY126" fmla="*/ 475249 h 6446520"/>
                <a:gd name="connsiteX127" fmla="*/ 5186026 w 6446531"/>
                <a:gd name="connsiteY127" fmla="*/ 672079 h 6446520"/>
                <a:gd name="connsiteX128" fmla="*/ 4989196 w 6446531"/>
                <a:gd name="connsiteY128" fmla="*/ 868909 h 6446520"/>
                <a:gd name="connsiteX129" fmla="*/ 4792366 w 6446531"/>
                <a:gd name="connsiteY129" fmla="*/ 672079 h 6446520"/>
                <a:gd name="connsiteX130" fmla="*/ 4989196 w 6446531"/>
                <a:gd name="connsiteY130" fmla="*/ 475249 h 6446520"/>
                <a:gd name="connsiteX131" fmla="*/ 3026436 w 6446531"/>
                <a:gd name="connsiteY131" fmla="*/ 353873 h 6446520"/>
                <a:gd name="connsiteX132" fmla="*/ 3223266 w 6446531"/>
                <a:gd name="connsiteY132" fmla="*/ 157043 h 6446520"/>
                <a:gd name="connsiteX133" fmla="*/ 3420097 w 6446531"/>
                <a:gd name="connsiteY133" fmla="*/ 353873 h 6446520"/>
                <a:gd name="connsiteX134" fmla="*/ 3223266 w 6446531"/>
                <a:gd name="connsiteY134" fmla="*/ 550704 h 6446520"/>
                <a:gd name="connsiteX135" fmla="*/ 3026436 w 6446531"/>
                <a:gd name="connsiteY135" fmla="*/ 353873 h 6446520"/>
                <a:gd name="connsiteX136" fmla="*/ 1457326 w 6446531"/>
                <a:gd name="connsiteY136" fmla="*/ 868223 h 6446520"/>
                <a:gd name="connsiteX137" fmla="*/ 1260495 w 6446531"/>
                <a:gd name="connsiteY137" fmla="*/ 671393 h 6446520"/>
                <a:gd name="connsiteX138" fmla="*/ 1457326 w 6446531"/>
                <a:gd name="connsiteY138" fmla="*/ 474563 h 6446520"/>
                <a:gd name="connsiteX139" fmla="*/ 1654156 w 6446531"/>
                <a:gd name="connsiteY139" fmla="*/ 671393 h 6446520"/>
                <a:gd name="connsiteX140" fmla="*/ 1457326 w 6446531"/>
                <a:gd name="connsiteY140" fmla="*/ 868223 h 6446520"/>
                <a:gd name="connsiteX141" fmla="*/ 475260 w 6446531"/>
                <a:gd name="connsiteY141" fmla="*/ 1457326 h 6446520"/>
                <a:gd name="connsiteX142" fmla="*/ 672090 w 6446531"/>
                <a:gd name="connsiteY142" fmla="*/ 1260495 h 6446520"/>
                <a:gd name="connsiteX143" fmla="*/ 868921 w 6446531"/>
                <a:gd name="connsiteY143" fmla="*/ 1457326 h 6446520"/>
                <a:gd name="connsiteX144" fmla="*/ 672090 w 6446531"/>
                <a:gd name="connsiteY144" fmla="*/ 1654156 h 6446520"/>
                <a:gd name="connsiteX145" fmla="*/ 475260 w 6446531"/>
                <a:gd name="connsiteY145" fmla="*/ 1457326 h 6446520"/>
                <a:gd name="connsiteX146" fmla="*/ 353885 w 6446531"/>
                <a:gd name="connsiteY146" fmla="*/ 3420085 h 6446520"/>
                <a:gd name="connsiteX147" fmla="*/ 157054 w 6446531"/>
                <a:gd name="connsiteY147" fmla="*/ 3223255 h 6446520"/>
                <a:gd name="connsiteX148" fmla="*/ 353885 w 6446531"/>
                <a:gd name="connsiteY148" fmla="*/ 3026425 h 6446520"/>
                <a:gd name="connsiteX149" fmla="*/ 550715 w 6446531"/>
                <a:gd name="connsiteY149" fmla="*/ 3223255 h 6446520"/>
                <a:gd name="connsiteX150" fmla="*/ 353885 w 6446531"/>
                <a:gd name="connsiteY150" fmla="*/ 3420085 h 6446520"/>
                <a:gd name="connsiteX151" fmla="*/ 868235 w 6446531"/>
                <a:gd name="connsiteY151" fmla="*/ 4989196 h 6446520"/>
                <a:gd name="connsiteX152" fmla="*/ 671404 w 6446531"/>
                <a:gd name="connsiteY152" fmla="*/ 5186026 h 6446520"/>
                <a:gd name="connsiteX153" fmla="*/ 474574 w 6446531"/>
                <a:gd name="connsiteY153" fmla="*/ 4989196 h 6446520"/>
                <a:gd name="connsiteX154" fmla="*/ 671404 w 6446531"/>
                <a:gd name="connsiteY154" fmla="*/ 4792366 h 6446520"/>
                <a:gd name="connsiteX155" fmla="*/ 868235 w 6446531"/>
                <a:gd name="connsiteY155" fmla="*/ 4989196 h 6446520"/>
                <a:gd name="connsiteX156" fmla="*/ 1457337 w 6446531"/>
                <a:gd name="connsiteY156" fmla="*/ 5971261 h 6446520"/>
                <a:gd name="connsiteX157" fmla="*/ 1260507 w 6446531"/>
                <a:gd name="connsiteY157" fmla="*/ 5774437 h 6446520"/>
                <a:gd name="connsiteX158" fmla="*/ 1457337 w 6446531"/>
                <a:gd name="connsiteY158" fmla="*/ 5577612 h 6446520"/>
                <a:gd name="connsiteX159" fmla="*/ 1654167 w 6446531"/>
                <a:gd name="connsiteY159" fmla="*/ 5774437 h 6446520"/>
                <a:gd name="connsiteX160" fmla="*/ 1457337 w 6446531"/>
                <a:gd name="connsiteY160" fmla="*/ 5971261 h 6446520"/>
                <a:gd name="connsiteX161" fmla="*/ 3420097 w 6446531"/>
                <a:gd name="connsiteY161" fmla="*/ 6092648 h 6446520"/>
                <a:gd name="connsiteX162" fmla="*/ 3223266 w 6446531"/>
                <a:gd name="connsiteY162" fmla="*/ 6289473 h 6446520"/>
                <a:gd name="connsiteX163" fmla="*/ 3026436 w 6446531"/>
                <a:gd name="connsiteY163" fmla="*/ 6092648 h 6446520"/>
                <a:gd name="connsiteX164" fmla="*/ 3223266 w 6446531"/>
                <a:gd name="connsiteY164" fmla="*/ 5895824 h 6446520"/>
                <a:gd name="connsiteX165" fmla="*/ 3420097 w 6446531"/>
                <a:gd name="connsiteY165" fmla="*/ 6092648 h 6446520"/>
                <a:gd name="connsiteX166" fmla="*/ 4989207 w 6446531"/>
                <a:gd name="connsiteY166" fmla="*/ 5578298 h 6446520"/>
                <a:gd name="connsiteX167" fmla="*/ 5186038 w 6446531"/>
                <a:gd name="connsiteY167" fmla="*/ 5775123 h 6446520"/>
                <a:gd name="connsiteX168" fmla="*/ 4989207 w 6446531"/>
                <a:gd name="connsiteY168" fmla="*/ 5971947 h 6446520"/>
                <a:gd name="connsiteX169" fmla="*/ 4792377 w 6446531"/>
                <a:gd name="connsiteY169" fmla="*/ 5775123 h 6446520"/>
                <a:gd name="connsiteX170" fmla="*/ 4989207 w 6446531"/>
                <a:gd name="connsiteY170" fmla="*/ 5578298 h 6446520"/>
                <a:gd name="connsiteX171" fmla="*/ 4890446 w 6446531"/>
                <a:gd name="connsiteY171" fmla="*/ 4613366 h 6446520"/>
                <a:gd name="connsiteX172" fmla="*/ 4613383 w 6446531"/>
                <a:gd name="connsiteY172" fmla="*/ 4890429 h 6446520"/>
                <a:gd name="connsiteX173" fmla="*/ 1833150 w 6446531"/>
                <a:gd name="connsiteY173" fmla="*/ 4890429 h 6446520"/>
                <a:gd name="connsiteX174" fmla="*/ 1556087 w 6446531"/>
                <a:gd name="connsiteY174" fmla="*/ 4613366 h 6446520"/>
                <a:gd name="connsiteX175" fmla="*/ 1556087 w 6446531"/>
                <a:gd name="connsiteY175" fmla="*/ 1833133 h 6446520"/>
                <a:gd name="connsiteX176" fmla="*/ 1833150 w 6446531"/>
                <a:gd name="connsiteY176" fmla="*/ 1556069 h 6446520"/>
                <a:gd name="connsiteX177" fmla="*/ 4614069 w 6446531"/>
                <a:gd name="connsiteY177" fmla="*/ 1556069 h 6446520"/>
                <a:gd name="connsiteX178" fmla="*/ 4891132 w 6446531"/>
                <a:gd name="connsiteY178" fmla="*/ 1833133 h 6446520"/>
                <a:gd name="connsiteX179" fmla="*/ 4891109 w 6446531"/>
                <a:gd name="connsiteY179" fmla="*/ 4613366 h 6446520"/>
                <a:gd name="connsiteX180" fmla="*/ 5971273 w 6446531"/>
                <a:gd name="connsiteY180" fmla="*/ 4989196 h 6446520"/>
                <a:gd name="connsiteX181" fmla="*/ 5774448 w 6446531"/>
                <a:gd name="connsiteY181" fmla="*/ 5186026 h 6446520"/>
                <a:gd name="connsiteX182" fmla="*/ 5577624 w 6446531"/>
                <a:gd name="connsiteY182" fmla="*/ 4989196 h 6446520"/>
                <a:gd name="connsiteX183" fmla="*/ 5774448 w 6446531"/>
                <a:gd name="connsiteY183" fmla="*/ 4792366 h 6446520"/>
                <a:gd name="connsiteX184" fmla="*/ 5971273 w 6446531"/>
                <a:gd name="connsiteY184" fmla="*/ 4989196 h 6446520"/>
                <a:gd name="connsiteX185" fmla="*/ 4464565 w 6446531"/>
                <a:gd name="connsiteY185" fmla="*/ 2824125 h 6446520"/>
                <a:gd name="connsiteX186" fmla="*/ 4225895 w 6446531"/>
                <a:gd name="connsiteY186" fmla="*/ 2522367 h 6446520"/>
                <a:gd name="connsiteX187" fmla="*/ 4104519 w 6446531"/>
                <a:gd name="connsiteY187" fmla="*/ 2269993 h 6446520"/>
                <a:gd name="connsiteX188" fmla="*/ 3749966 w 6446531"/>
                <a:gd name="connsiteY188" fmla="*/ 2194561 h 6446520"/>
                <a:gd name="connsiteX189" fmla="*/ 3464662 w 6446531"/>
                <a:gd name="connsiteY189" fmla="*/ 2005274 h 6446520"/>
                <a:gd name="connsiteX190" fmla="*/ 3221889 w 6446531"/>
                <a:gd name="connsiteY190" fmla="*/ 2128730 h 6446520"/>
                <a:gd name="connsiteX191" fmla="*/ 2979116 w 6446531"/>
                <a:gd name="connsiteY191" fmla="*/ 2005274 h 6446520"/>
                <a:gd name="connsiteX192" fmla="*/ 2693812 w 6446531"/>
                <a:gd name="connsiteY192" fmla="*/ 2194561 h 6446520"/>
                <a:gd name="connsiteX193" fmla="*/ 2339259 w 6446531"/>
                <a:gd name="connsiteY193" fmla="*/ 2269993 h 6446520"/>
                <a:gd name="connsiteX194" fmla="*/ 2217884 w 6446531"/>
                <a:gd name="connsiteY194" fmla="*/ 2522367 h 6446520"/>
                <a:gd name="connsiteX195" fmla="*/ 1979214 w 6446531"/>
                <a:gd name="connsiteY195" fmla="*/ 2824125 h 6446520"/>
                <a:gd name="connsiteX196" fmla="*/ 2074540 w 6446531"/>
                <a:gd name="connsiteY196" fmla="*/ 3213660 h 6446520"/>
                <a:gd name="connsiteX197" fmla="*/ 2058086 w 6446531"/>
                <a:gd name="connsiteY197" fmla="*/ 3552450 h 6446520"/>
                <a:gd name="connsiteX198" fmla="*/ 2253534 w 6446531"/>
                <a:gd name="connsiteY198" fmla="*/ 3780828 h 6446520"/>
                <a:gd name="connsiteX199" fmla="*/ 2263135 w 6446531"/>
                <a:gd name="connsiteY199" fmla="*/ 3892607 h 6446520"/>
                <a:gd name="connsiteX200" fmla="*/ 2584781 w 6446531"/>
                <a:gd name="connsiteY200" fmla="*/ 4175163 h 6446520"/>
                <a:gd name="connsiteX201" fmla="*/ 2931790 w 6446531"/>
                <a:gd name="connsiteY201" fmla="*/ 4441939 h 6446520"/>
                <a:gd name="connsiteX202" fmla="*/ 3221895 w 6446531"/>
                <a:gd name="connsiteY202" fmla="*/ 4286942 h 6446520"/>
                <a:gd name="connsiteX203" fmla="*/ 3512000 w 6446531"/>
                <a:gd name="connsiteY203" fmla="*/ 4441939 h 6446520"/>
                <a:gd name="connsiteX204" fmla="*/ 3859009 w 6446531"/>
                <a:gd name="connsiteY204" fmla="*/ 4175163 h 6446520"/>
                <a:gd name="connsiteX205" fmla="*/ 4180655 w 6446531"/>
                <a:gd name="connsiteY205" fmla="*/ 3892607 h 6446520"/>
                <a:gd name="connsiteX206" fmla="*/ 4190256 w 6446531"/>
                <a:gd name="connsiteY206" fmla="*/ 3780828 h 6446520"/>
                <a:gd name="connsiteX207" fmla="*/ 4385698 w 6446531"/>
                <a:gd name="connsiteY207" fmla="*/ 3552450 h 6446520"/>
                <a:gd name="connsiteX208" fmla="*/ 4369250 w 6446531"/>
                <a:gd name="connsiteY208" fmla="*/ 3213660 h 6446520"/>
                <a:gd name="connsiteX209" fmla="*/ 4464576 w 6446531"/>
                <a:gd name="connsiteY209" fmla="*/ 2824125 h 6446520"/>
                <a:gd name="connsiteX210" fmla="*/ 2931801 w 6446531"/>
                <a:gd name="connsiteY210" fmla="*/ 4284194 h 6446520"/>
                <a:gd name="connsiteX211" fmla="*/ 2724701 w 6446531"/>
                <a:gd name="connsiteY211" fmla="*/ 4087363 h 6446520"/>
                <a:gd name="connsiteX212" fmla="*/ 2648577 w 6446531"/>
                <a:gd name="connsiteY212" fmla="*/ 4022224 h 6446520"/>
                <a:gd name="connsiteX213" fmla="*/ 2416783 w 6446531"/>
                <a:gd name="connsiteY213" fmla="*/ 3856934 h 6446520"/>
                <a:gd name="connsiteX214" fmla="*/ 2516212 w 6446531"/>
                <a:gd name="connsiteY214" fmla="*/ 3617596 h 6446520"/>
                <a:gd name="connsiteX215" fmla="*/ 2551194 w 6446531"/>
                <a:gd name="connsiteY215" fmla="*/ 3511983 h 6446520"/>
                <a:gd name="connsiteX216" fmla="*/ 2481254 w 6446531"/>
                <a:gd name="connsiteY216" fmla="*/ 3468783 h 6446520"/>
                <a:gd name="connsiteX217" fmla="*/ 2445604 w 6446531"/>
                <a:gd name="connsiteY217" fmla="*/ 3477024 h 6446520"/>
                <a:gd name="connsiteX218" fmla="*/ 2298151 w 6446531"/>
                <a:gd name="connsiteY218" fmla="*/ 3623785 h 6446520"/>
                <a:gd name="connsiteX219" fmla="*/ 2207625 w 6446531"/>
                <a:gd name="connsiteY219" fmla="*/ 3499661 h 6446520"/>
                <a:gd name="connsiteX220" fmla="*/ 2239166 w 6446531"/>
                <a:gd name="connsiteY220" fmla="*/ 3243177 h 6446520"/>
                <a:gd name="connsiteX221" fmla="*/ 2224770 w 6446531"/>
                <a:gd name="connsiteY221" fmla="*/ 3138256 h 6446520"/>
                <a:gd name="connsiteX222" fmla="*/ 2134936 w 6446531"/>
                <a:gd name="connsiteY222" fmla="*/ 2855026 h 6446520"/>
                <a:gd name="connsiteX223" fmla="*/ 2242607 w 6446531"/>
                <a:gd name="connsiteY223" fmla="*/ 2686319 h 6446520"/>
                <a:gd name="connsiteX224" fmla="*/ 2357130 w 6446531"/>
                <a:gd name="connsiteY224" fmla="*/ 2854329 h 6446520"/>
                <a:gd name="connsiteX225" fmla="*/ 2467543 w 6446531"/>
                <a:gd name="connsiteY225" fmla="*/ 2844036 h 6446520"/>
                <a:gd name="connsiteX226" fmla="*/ 2457251 w 6446531"/>
                <a:gd name="connsiteY226" fmla="*/ 2733622 h 6446520"/>
                <a:gd name="connsiteX227" fmla="*/ 2375635 w 6446531"/>
                <a:gd name="connsiteY227" fmla="*/ 2548468 h 6446520"/>
                <a:gd name="connsiteX228" fmla="*/ 2443523 w 6446531"/>
                <a:gd name="connsiteY228" fmla="*/ 2387310 h 6446520"/>
                <a:gd name="connsiteX229" fmla="*/ 2697258 w 6446531"/>
                <a:gd name="connsiteY229" fmla="*/ 2364673 h 6446520"/>
                <a:gd name="connsiteX230" fmla="*/ 2771999 w 6446531"/>
                <a:gd name="connsiteY230" fmla="*/ 2372909 h 6446520"/>
                <a:gd name="connsiteX231" fmla="*/ 2819325 w 6446531"/>
                <a:gd name="connsiteY231" fmla="*/ 2313936 h 6446520"/>
                <a:gd name="connsiteX232" fmla="*/ 2980482 w 6446531"/>
                <a:gd name="connsiteY232" fmla="*/ 2160322 h 6446520"/>
                <a:gd name="connsiteX233" fmla="*/ 3145080 w 6446531"/>
                <a:gd name="connsiteY233" fmla="*/ 2353718 h 6446520"/>
                <a:gd name="connsiteX234" fmla="*/ 3145080 w 6446531"/>
                <a:gd name="connsiteY234" fmla="*/ 3763031 h 6446520"/>
                <a:gd name="connsiteX235" fmla="*/ 3024373 w 6446531"/>
                <a:gd name="connsiteY235" fmla="*/ 3721889 h 6446520"/>
                <a:gd name="connsiteX236" fmla="*/ 2916702 w 6446531"/>
                <a:gd name="connsiteY236" fmla="*/ 3693091 h 6446520"/>
                <a:gd name="connsiteX237" fmla="*/ 2887905 w 6446531"/>
                <a:gd name="connsiteY237" fmla="*/ 3800761 h 6446520"/>
                <a:gd name="connsiteX238" fmla="*/ 3113533 w 6446531"/>
                <a:gd name="connsiteY238" fmla="*/ 3925577 h 6446520"/>
                <a:gd name="connsiteX239" fmla="*/ 3145080 w 6446531"/>
                <a:gd name="connsiteY239" fmla="*/ 3922142 h 6446520"/>
                <a:gd name="connsiteX240" fmla="*/ 3145080 w 6446531"/>
                <a:gd name="connsiteY240" fmla="*/ 4036665 h 6446520"/>
                <a:gd name="connsiteX241" fmla="*/ 2931796 w 6446531"/>
                <a:gd name="connsiteY241" fmla="*/ 4284194 h 6446520"/>
                <a:gd name="connsiteX242" fmla="*/ 4220420 w 6446531"/>
                <a:gd name="connsiteY242" fmla="*/ 3139593 h 6446520"/>
                <a:gd name="connsiteX243" fmla="*/ 4206018 w 6446531"/>
                <a:gd name="connsiteY243" fmla="*/ 3244515 h 6446520"/>
                <a:gd name="connsiteX244" fmla="*/ 4237565 w 6446531"/>
                <a:gd name="connsiteY244" fmla="*/ 3500998 h 6446520"/>
                <a:gd name="connsiteX245" fmla="*/ 4147039 w 6446531"/>
                <a:gd name="connsiteY245" fmla="*/ 3625122 h 6446520"/>
                <a:gd name="connsiteX246" fmla="*/ 3999586 w 6446531"/>
                <a:gd name="connsiteY246" fmla="*/ 3478361 h 6446520"/>
                <a:gd name="connsiteX247" fmla="*/ 3893973 w 6446531"/>
                <a:gd name="connsiteY247" fmla="*/ 3513343 h 6446520"/>
                <a:gd name="connsiteX248" fmla="*/ 3928955 w 6446531"/>
                <a:gd name="connsiteY248" fmla="*/ 3618956 h 6446520"/>
                <a:gd name="connsiteX249" fmla="*/ 4028384 w 6446531"/>
                <a:gd name="connsiteY249" fmla="*/ 3858294 h 6446520"/>
                <a:gd name="connsiteX250" fmla="*/ 3796590 w 6446531"/>
                <a:gd name="connsiteY250" fmla="*/ 4023584 h 6446520"/>
                <a:gd name="connsiteX251" fmla="*/ 3720466 w 6446531"/>
                <a:gd name="connsiteY251" fmla="*/ 4088723 h 6446520"/>
                <a:gd name="connsiteX252" fmla="*/ 3513365 w 6446531"/>
                <a:gd name="connsiteY252" fmla="*/ 4285554 h 6446520"/>
                <a:gd name="connsiteX253" fmla="*/ 3301465 w 6446531"/>
                <a:gd name="connsiteY253" fmla="*/ 4039363 h 6446520"/>
                <a:gd name="connsiteX254" fmla="*/ 3301442 w 6446531"/>
                <a:gd name="connsiteY254" fmla="*/ 2756231 h 6446520"/>
                <a:gd name="connsiteX255" fmla="*/ 3356986 w 6446531"/>
                <a:gd name="connsiteY255" fmla="*/ 2762391 h 6446520"/>
                <a:gd name="connsiteX256" fmla="*/ 3582614 w 6446531"/>
                <a:gd name="connsiteY256" fmla="*/ 2637576 h 6446520"/>
                <a:gd name="connsiteX257" fmla="*/ 3553816 w 6446531"/>
                <a:gd name="connsiteY257" fmla="*/ 2529906 h 6446520"/>
                <a:gd name="connsiteX258" fmla="*/ 3446146 w 6446531"/>
                <a:gd name="connsiteY258" fmla="*/ 2558703 h 6446520"/>
                <a:gd name="connsiteX259" fmla="*/ 3301442 w 6446531"/>
                <a:gd name="connsiteY259" fmla="*/ 2592993 h 6446520"/>
                <a:gd name="connsiteX260" fmla="*/ 3301442 w 6446531"/>
                <a:gd name="connsiteY260" fmla="*/ 2355706 h 6446520"/>
                <a:gd name="connsiteX261" fmla="*/ 3466040 w 6446531"/>
                <a:gd name="connsiteY261" fmla="*/ 2162311 h 6446520"/>
                <a:gd name="connsiteX262" fmla="*/ 3627197 w 6446531"/>
                <a:gd name="connsiteY262" fmla="*/ 2315924 h 6446520"/>
                <a:gd name="connsiteX263" fmla="*/ 3674523 w 6446531"/>
                <a:gd name="connsiteY263" fmla="*/ 2374903 h 6446520"/>
                <a:gd name="connsiteX264" fmla="*/ 3749264 w 6446531"/>
                <a:gd name="connsiteY264" fmla="*/ 2366668 h 6446520"/>
                <a:gd name="connsiteX265" fmla="*/ 4002998 w 6446531"/>
                <a:gd name="connsiteY265" fmla="*/ 2389305 h 6446520"/>
                <a:gd name="connsiteX266" fmla="*/ 4070887 w 6446531"/>
                <a:gd name="connsiteY266" fmla="*/ 2550462 h 6446520"/>
                <a:gd name="connsiteX267" fmla="*/ 3989271 w 6446531"/>
                <a:gd name="connsiteY267" fmla="*/ 2735617 h 6446520"/>
                <a:gd name="connsiteX268" fmla="*/ 3977641 w 6446531"/>
                <a:gd name="connsiteY268" fmla="*/ 2845362 h 6446520"/>
                <a:gd name="connsiteX269" fmla="*/ 4088055 w 6446531"/>
                <a:gd name="connsiteY269" fmla="*/ 2855655 h 6446520"/>
                <a:gd name="connsiteX270" fmla="*/ 4202578 w 6446531"/>
                <a:gd name="connsiteY270" fmla="*/ 2687645 h 6446520"/>
                <a:gd name="connsiteX271" fmla="*/ 4310248 w 6446531"/>
                <a:gd name="connsiteY271" fmla="*/ 2856352 h 6446520"/>
                <a:gd name="connsiteX272" fmla="*/ 4220414 w 6446531"/>
                <a:gd name="connsiteY272" fmla="*/ 3139581 h 6446520"/>
                <a:gd name="connsiteX273" fmla="*/ 2894768 w 6446531"/>
                <a:gd name="connsiteY273" fmla="*/ 3073756 h 6446520"/>
                <a:gd name="connsiteX274" fmla="*/ 2769952 w 6446531"/>
                <a:gd name="connsiteY274" fmla="*/ 3177318 h 6446520"/>
                <a:gd name="connsiteX275" fmla="*/ 2691080 w 6446531"/>
                <a:gd name="connsiteY275" fmla="*/ 3256191 h 6446520"/>
                <a:gd name="connsiteX276" fmla="*/ 2612207 w 6446531"/>
                <a:gd name="connsiteY276" fmla="*/ 3177318 h 6446520"/>
                <a:gd name="connsiteX277" fmla="*/ 2894763 w 6446531"/>
                <a:gd name="connsiteY277" fmla="*/ 2916702 h 6446520"/>
                <a:gd name="connsiteX278" fmla="*/ 2973635 w 6446531"/>
                <a:gd name="connsiteY278" fmla="*/ 2995575 h 6446520"/>
                <a:gd name="connsiteX279" fmla="*/ 2894763 w 6446531"/>
                <a:gd name="connsiteY279" fmla="*/ 3073756 h 6446520"/>
                <a:gd name="connsiteX280" fmla="*/ 3831571 w 6446531"/>
                <a:gd name="connsiteY280" fmla="*/ 3149880 h 6446520"/>
                <a:gd name="connsiteX281" fmla="*/ 3549016 w 6446531"/>
                <a:gd name="connsiteY281" fmla="*/ 3410496 h 6446520"/>
                <a:gd name="connsiteX282" fmla="*/ 3470143 w 6446531"/>
                <a:gd name="connsiteY282" fmla="*/ 3331623 h 6446520"/>
                <a:gd name="connsiteX283" fmla="*/ 3549016 w 6446531"/>
                <a:gd name="connsiteY283" fmla="*/ 3252750 h 6446520"/>
                <a:gd name="connsiteX284" fmla="*/ 3673831 w 6446531"/>
                <a:gd name="connsiteY284" fmla="*/ 3149189 h 6446520"/>
                <a:gd name="connsiteX285" fmla="*/ 3752704 w 6446531"/>
                <a:gd name="connsiteY285" fmla="*/ 3070316 h 6446520"/>
                <a:gd name="connsiteX286" fmla="*/ 3831577 w 6446531"/>
                <a:gd name="connsiteY286" fmla="*/ 3149880 h 6446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</a:cxnLst>
              <a:rect l="l" t="t" r="r" b="b"/>
              <a:pathLst>
                <a:path w="6446531" h="6446520">
                  <a:moveTo>
                    <a:pt x="5748388" y="3302128"/>
                  </a:moveTo>
                  <a:cubicBezTo>
                    <a:pt x="5784050" y="3459176"/>
                    <a:pt x="5924639" y="3577139"/>
                    <a:pt x="6092660" y="3577139"/>
                  </a:cubicBezTo>
                  <a:cubicBezTo>
                    <a:pt x="6287427" y="3577139"/>
                    <a:pt x="6446532" y="3418725"/>
                    <a:pt x="6446532" y="3223255"/>
                  </a:cubicBezTo>
                  <a:cubicBezTo>
                    <a:pt x="6446532" y="3028499"/>
                    <a:pt x="6288112" y="2869371"/>
                    <a:pt x="6092660" y="2869371"/>
                  </a:cubicBezTo>
                  <a:cubicBezTo>
                    <a:pt x="5924639" y="2869371"/>
                    <a:pt x="5784050" y="2987334"/>
                    <a:pt x="5748388" y="3144382"/>
                  </a:cubicBezTo>
                  <a:lnTo>
                    <a:pt x="5047500" y="3144382"/>
                  </a:lnTo>
                  <a:lnTo>
                    <a:pt x="5047500" y="2362570"/>
                  </a:lnTo>
                  <a:lnTo>
                    <a:pt x="5775134" y="2362570"/>
                  </a:lnTo>
                  <a:cubicBezTo>
                    <a:pt x="5818340" y="2362570"/>
                    <a:pt x="5854001" y="2327589"/>
                    <a:pt x="5854001" y="2283697"/>
                  </a:cubicBezTo>
                  <a:lnTo>
                    <a:pt x="5854001" y="1802277"/>
                  </a:lnTo>
                  <a:cubicBezTo>
                    <a:pt x="6011049" y="1766627"/>
                    <a:pt x="6129007" y="1626027"/>
                    <a:pt x="6129007" y="1458017"/>
                  </a:cubicBezTo>
                  <a:cubicBezTo>
                    <a:pt x="6129007" y="1263261"/>
                    <a:pt x="5970587" y="1104133"/>
                    <a:pt x="5775134" y="1104133"/>
                  </a:cubicBezTo>
                  <a:cubicBezTo>
                    <a:pt x="5580367" y="1104133"/>
                    <a:pt x="5421250" y="1262547"/>
                    <a:pt x="5421250" y="1458017"/>
                  </a:cubicBezTo>
                  <a:cubicBezTo>
                    <a:pt x="5421250" y="1626027"/>
                    <a:pt x="5539219" y="1766627"/>
                    <a:pt x="5696267" y="1802277"/>
                  </a:cubicBezTo>
                  <a:lnTo>
                    <a:pt x="5696267" y="2205522"/>
                  </a:lnTo>
                  <a:lnTo>
                    <a:pt x="5047495" y="2205545"/>
                  </a:lnTo>
                  <a:lnTo>
                    <a:pt x="5047495" y="1833155"/>
                  </a:lnTo>
                  <a:cubicBezTo>
                    <a:pt x="5047495" y="1593817"/>
                    <a:pt x="4852739" y="1399038"/>
                    <a:pt x="4613377" y="1399038"/>
                  </a:cubicBezTo>
                  <a:lnTo>
                    <a:pt x="4240988" y="1399038"/>
                  </a:lnTo>
                  <a:lnTo>
                    <a:pt x="4240988" y="750272"/>
                  </a:lnTo>
                  <a:lnTo>
                    <a:pt x="4644233" y="750272"/>
                  </a:lnTo>
                  <a:cubicBezTo>
                    <a:pt x="4679883" y="907320"/>
                    <a:pt x="4820483" y="1025283"/>
                    <a:pt x="4988493" y="1025283"/>
                  </a:cubicBezTo>
                  <a:cubicBezTo>
                    <a:pt x="5183249" y="1025283"/>
                    <a:pt x="5342377" y="866869"/>
                    <a:pt x="5342377" y="671399"/>
                  </a:cubicBezTo>
                  <a:cubicBezTo>
                    <a:pt x="5342377" y="476643"/>
                    <a:pt x="5183963" y="317514"/>
                    <a:pt x="4988493" y="317514"/>
                  </a:cubicBezTo>
                  <a:cubicBezTo>
                    <a:pt x="4820483" y="317514"/>
                    <a:pt x="4679883" y="435478"/>
                    <a:pt x="4644233" y="592526"/>
                  </a:cubicBezTo>
                  <a:lnTo>
                    <a:pt x="4162812" y="592526"/>
                  </a:lnTo>
                  <a:cubicBezTo>
                    <a:pt x="4119613" y="592526"/>
                    <a:pt x="4083940" y="627508"/>
                    <a:pt x="4083940" y="671399"/>
                  </a:cubicBezTo>
                  <a:lnTo>
                    <a:pt x="4083963" y="1399033"/>
                  </a:lnTo>
                  <a:lnTo>
                    <a:pt x="3302151" y="1399033"/>
                  </a:lnTo>
                  <a:lnTo>
                    <a:pt x="3302151" y="698145"/>
                  </a:lnTo>
                  <a:cubicBezTo>
                    <a:pt x="3459199" y="662495"/>
                    <a:pt x="3577162" y="521894"/>
                    <a:pt x="3577162" y="353884"/>
                  </a:cubicBezTo>
                  <a:cubicBezTo>
                    <a:pt x="3577162" y="159106"/>
                    <a:pt x="3418034" y="0"/>
                    <a:pt x="3223278" y="0"/>
                  </a:cubicBezTo>
                  <a:cubicBezTo>
                    <a:pt x="3028522" y="0"/>
                    <a:pt x="2869394" y="158414"/>
                    <a:pt x="2869394" y="353884"/>
                  </a:cubicBezTo>
                  <a:cubicBezTo>
                    <a:pt x="2869394" y="521894"/>
                    <a:pt x="2987357" y="662495"/>
                    <a:pt x="3144405" y="698145"/>
                  </a:cubicBezTo>
                  <a:lnTo>
                    <a:pt x="3144405" y="1399033"/>
                  </a:lnTo>
                  <a:lnTo>
                    <a:pt x="2362593" y="1399033"/>
                  </a:lnTo>
                  <a:lnTo>
                    <a:pt x="2362593" y="671399"/>
                  </a:lnTo>
                  <a:cubicBezTo>
                    <a:pt x="2362593" y="628199"/>
                    <a:pt x="2327612" y="592526"/>
                    <a:pt x="2283720" y="592526"/>
                  </a:cubicBezTo>
                  <a:lnTo>
                    <a:pt x="1802300" y="592526"/>
                  </a:lnTo>
                  <a:cubicBezTo>
                    <a:pt x="1766650" y="435478"/>
                    <a:pt x="1626050" y="317514"/>
                    <a:pt x="1458040" y="317514"/>
                  </a:cubicBezTo>
                  <a:cubicBezTo>
                    <a:pt x="1263284" y="317514"/>
                    <a:pt x="1104156" y="475929"/>
                    <a:pt x="1104156" y="671399"/>
                  </a:cubicBezTo>
                  <a:cubicBezTo>
                    <a:pt x="1104156" y="866155"/>
                    <a:pt x="1262570" y="1025283"/>
                    <a:pt x="1458040" y="1025283"/>
                  </a:cubicBezTo>
                  <a:cubicBezTo>
                    <a:pt x="1626050" y="1025283"/>
                    <a:pt x="1766650" y="907320"/>
                    <a:pt x="1802300" y="750272"/>
                  </a:cubicBezTo>
                  <a:lnTo>
                    <a:pt x="2205545" y="750272"/>
                  </a:lnTo>
                  <a:lnTo>
                    <a:pt x="2205545" y="1399038"/>
                  </a:lnTo>
                  <a:lnTo>
                    <a:pt x="1833155" y="1399038"/>
                  </a:lnTo>
                  <a:cubicBezTo>
                    <a:pt x="1593817" y="1399038"/>
                    <a:pt x="1399038" y="1593794"/>
                    <a:pt x="1399038" y="1833155"/>
                  </a:cubicBezTo>
                  <a:lnTo>
                    <a:pt x="1399038" y="2205545"/>
                  </a:lnTo>
                  <a:lnTo>
                    <a:pt x="750272" y="2205545"/>
                  </a:lnTo>
                  <a:lnTo>
                    <a:pt x="750272" y="1802300"/>
                  </a:lnTo>
                  <a:cubicBezTo>
                    <a:pt x="907320" y="1766650"/>
                    <a:pt x="1025283" y="1626050"/>
                    <a:pt x="1025283" y="1458040"/>
                  </a:cubicBezTo>
                  <a:cubicBezTo>
                    <a:pt x="1025283" y="1263284"/>
                    <a:pt x="866869" y="1104156"/>
                    <a:pt x="671399" y="1104156"/>
                  </a:cubicBezTo>
                  <a:cubicBezTo>
                    <a:pt x="476643" y="1104156"/>
                    <a:pt x="317514" y="1262570"/>
                    <a:pt x="317514" y="1458040"/>
                  </a:cubicBezTo>
                  <a:cubicBezTo>
                    <a:pt x="317514" y="1626050"/>
                    <a:pt x="435478" y="1766650"/>
                    <a:pt x="592526" y="1802300"/>
                  </a:cubicBezTo>
                  <a:lnTo>
                    <a:pt x="592526" y="2283720"/>
                  </a:lnTo>
                  <a:cubicBezTo>
                    <a:pt x="592526" y="2326920"/>
                    <a:pt x="627508" y="2362593"/>
                    <a:pt x="671399" y="2362593"/>
                  </a:cubicBezTo>
                  <a:lnTo>
                    <a:pt x="1399033" y="2362570"/>
                  </a:lnTo>
                  <a:lnTo>
                    <a:pt x="1399033" y="3145068"/>
                  </a:lnTo>
                  <a:lnTo>
                    <a:pt x="698145" y="3145068"/>
                  </a:lnTo>
                  <a:cubicBezTo>
                    <a:pt x="662495" y="2988020"/>
                    <a:pt x="521894" y="2870057"/>
                    <a:pt x="353884" y="2870057"/>
                  </a:cubicBezTo>
                  <a:cubicBezTo>
                    <a:pt x="159106" y="2869365"/>
                    <a:pt x="0" y="3028493"/>
                    <a:pt x="0" y="3223249"/>
                  </a:cubicBezTo>
                  <a:cubicBezTo>
                    <a:pt x="0" y="3418005"/>
                    <a:pt x="158414" y="3577133"/>
                    <a:pt x="353884" y="3577133"/>
                  </a:cubicBezTo>
                  <a:cubicBezTo>
                    <a:pt x="521894" y="3577133"/>
                    <a:pt x="662495" y="3459170"/>
                    <a:pt x="698145" y="3302122"/>
                  </a:cubicBezTo>
                  <a:lnTo>
                    <a:pt x="1399033" y="3302122"/>
                  </a:lnTo>
                  <a:lnTo>
                    <a:pt x="1399033" y="4084620"/>
                  </a:lnTo>
                  <a:lnTo>
                    <a:pt x="671399" y="4084597"/>
                  </a:lnTo>
                  <a:cubicBezTo>
                    <a:pt x="628199" y="4084597"/>
                    <a:pt x="592526" y="4119578"/>
                    <a:pt x="592526" y="4163470"/>
                  </a:cubicBezTo>
                  <a:lnTo>
                    <a:pt x="592526" y="4644890"/>
                  </a:lnTo>
                  <a:cubicBezTo>
                    <a:pt x="435478" y="4680540"/>
                    <a:pt x="317514" y="4821140"/>
                    <a:pt x="317514" y="4989150"/>
                  </a:cubicBezTo>
                  <a:cubicBezTo>
                    <a:pt x="317514" y="5183906"/>
                    <a:pt x="475929" y="5343034"/>
                    <a:pt x="671399" y="5343034"/>
                  </a:cubicBezTo>
                  <a:cubicBezTo>
                    <a:pt x="866155" y="5343034"/>
                    <a:pt x="1025283" y="5184620"/>
                    <a:pt x="1025283" y="4989150"/>
                  </a:cubicBezTo>
                  <a:cubicBezTo>
                    <a:pt x="1025283" y="4821140"/>
                    <a:pt x="907320" y="4680540"/>
                    <a:pt x="750272" y="4644890"/>
                  </a:cubicBezTo>
                  <a:lnTo>
                    <a:pt x="750272" y="4241645"/>
                  </a:lnTo>
                  <a:lnTo>
                    <a:pt x="1399038" y="4241645"/>
                  </a:lnTo>
                  <a:lnTo>
                    <a:pt x="1399038" y="4614035"/>
                  </a:lnTo>
                  <a:cubicBezTo>
                    <a:pt x="1399038" y="4853373"/>
                    <a:pt x="1593794" y="5048152"/>
                    <a:pt x="1833155" y="5048152"/>
                  </a:cubicBezTo>
                  <a:lnTo>
                    <a:pt x="2205545" y="5048152"/>
                  </a:lnTo>
                  <a:lnTo>
                    <a:pt x="2205545" y="5696941"/>
                  </a:lnTo>
                  <a:lnTo>
                    <a:pt x="1802300" y="5696941"/>
                  </a:lnTo>
                  <a:cubicBezTo>
                    <a:pt x="1766650" y="5539893"/>
                    <a:pt x="1626050" y="5421907"/>
                    <a:pt x="1458040" y="5421907"/>
                  </a:cubicBezTo>
                  <a:cubicBezTo>
                    <a:pt x="1263284" y="5421907"/>
                    <a:pt x="1104156" y="5580298"/>
                    <a:pt x="1104156" y="5775809"/>
                  </a:cubicBezTo>
                  <a:cubicBezTo>
                    <a:pt x="1104156" y="5970575"/>
                    <a:pt x="1262570" y="6129682"/>
                    <a:pt x="1458040" y="6129682"/>
                  </a:cubicBezTo>
                  <a:cubicBezTo>
                    <a:pt x="1626050" y="6129682"/>
                    <a:pt x="1766650" y="6011724"/>
                    <a:pt x="1802300" y="5854675"/>
                  </a:cubicBezTo>
                  <a:lnTo>
                    <a:pt x="2283720" y="5854675"/>
                  </a:lnTo>
                  <a:cubicBezTo>
                    <a:pt x="2326914" y="5854675"/>
                    <a:pt x="2362593" y="5819699"/>
                    <a:pt x="2362593" y="5775809"/>
                  </a:cubicBezTo>
                  <a:lnTo>
                    <a:pt x="2362570" y="5047472"/>
                  </a:lnTo>
                  <a:lnTo>
                    <a:pt x="3145068" y="5047472"/>
                  </a:lnTo>
                  <a:lnTo>
                    <a:pt x="3145068" y="5748376"/>
                  </a:lnTo>
                  <a:cubicBezTo>
                    <a:pt x="2988020" y="5784038"/>
                    <a:pt x="2870057" y="5924627"/>
                    <a:pt x="2870057" y="6092648"/>
                  </a:cubicBezTo>
                  <a:cubicBezTo>
                    <a:pt x="2870057" y="6287358"/>
                    <a:pt x="3028471" y="6446521"/>
                    <a:pt x="3223941" y="6446521"/>
                  </a:cubicBezTo>
                  <a:cubicBezTo>
                    <a:pt x="3418697" y="6446521"/>
                    <a:pt x="3577825" y="6288101"/>
                    <a:pt x="3577825" y="6092648"/>
                  </a:cubicBezTo>
                  <a:cubicBezTo>
                    <a:pt x="3577825" y="5924627"/>
                    <a:pt x="3459862" y="5784038"/>
                    <a:pt x="3302813" y="5748376"/>
                  </a:cubicBezTo>
                  <a:lnTo>
                    <a:pt x="3302813" y="5047472"/>
                  </a:lnTo>
                  <a:lnTo>
                    <a:pt x="4085311" y="5047472"/>
                  </a:lnTo>
                  <a:lnTo>
                    <a:pt x="4085311" y="5775123"/>
                  </a:lnTo>
                  <a:cubicBezTo>
                    <a:pt x="4085311" y="5818328"/>
                    <a:pt x="4120293" y="5853989"/>
                    <a:pt x="4164184" y="5853989"/>
                  </a:cubicBezTo>
                  <a:lnTo>
                    <a:pt x="4645604" y="5853989"/>
                  </a:lnTo>
                  <a:cubicBezTo>
                    <a:pt x="4681255" y="6011038"/>
                    <a:pt x="4821855" y="6128995"/>
                    <a:pt x="4989865" y="6128995"/>
                  </a:cubicBezTo>
                  <a:cubicBezTo>
                    <a:pt x="5184620" y="6128995"/>
                    <a:pt x="5343749" y="5970575"/>
                    <a:pt x="5343749" y="5775123"/>
                  </a:cubicBezTo>
                  <a:cubicBezTo>
                    <a:pt x="5343749" y="5580355"/>
                    <a:pt x="5185335" y="5421221"/>
                    <a:pt x="4989865" y="5421221"/>
                  </a:cubicBezTo>
                  <a:cubicBezTo>
                    <a:pt x="4821855" y="5421221"/>
                    <a:pt x="4681255" y="5539207"/>
                    <a:pt x="4645604" y="5696255"/>
                  </a:cubicBezTo>
                  <a:lnTo>
                    <a:pt x="4242360" y="5696255"/>
                  </a:lnTo>
                  <a:lnTo>
                    <a:pt x="4242337" y="5047466"/>
                  </a:lnTo>
                  <a:lnTo>
                    <a:pt x="4614726" y="5047466"/>
                  </a:lnTo>
                  <a:cubicBezTo>
                    <a:pt x="4854065" y="5047466"/>
                    <a:pt x="5048843" y="4852710"/>
                    <a:pt x="5048843" y="4613349"/>
                  </a:cubicBezTo>
                  <a:lnTo>
                    <a:pt x="5048843" y="4240960"/>
                  </a:lnTo>
                  <a:lnTo>
                    <a:pt x="5697639" y="4240960"/>
                  </a:lnTo>
                  <a:lnTo>
                    <a:pt x="5697639" y="4644204"/>
                  </a:lnTo>
                  <a:cubicBezTo>
                    <a:pt x="5540590" y="4679854"/>
                    <a:pt x="5422599" y="4820455"/>
                    <a:pt x="5422599" y="4988464"/>
                  </a:cubicBezTo>
                  <a:cubicBezTo>
                    <a:pt x="5422599" y="5183220"/>
                    <a:pt x="5580996" y="5342349"/>
                    <a:pt x="5776505" y="5342349"/>
                  </a:cubicBezTo>
                  <a:cubicBezTo>
                    <a:pt x="5971216" y="5342349"/>
                    <a:pt x="6130379" y="5183935"/>
                    <a:pt x="6130379" y="4988464"/>
                  </a:cubicBezTo>
                  <a:cubicBezTo>
                    <a:pt x="6130379" y="4820455"/>
                    <a:pt x="6012421" y="4679854"/>
                    <a:pt x="5855373" y="4644204"/>
                  </a:cubicBezTo>
                  <a:lnTo>
                    <a:pt x="5855316" y="4162784"/>
                  </a:lnTo>
                  <a:cubicBezTo>
                    <a:pt x="5855316" y="4119590"/>
                    <a:pt x="5820340" y="4083911"/>
                    <a:pt x="5776448" y="4083911"/>
                  </a:cubicBezTo>
                  <a:lnTo>
                    <a:pt x="5047454" y="4083934"/>
                  </a:lnTo>
                  <a:lnTo>
                    <a:pt x="5047454" y="3302122"/>
                  </a:lnTo>
                  <a:close/>
                  <a:moveTo>
                    <a:pt x="6092660" y="3026425"/>
                  </a:moveTo>
                  <a:cubicBezTo>
                    <a:pt x="6201016" y="3026425"/>
                    <a:pt x="6289484" y="3114893"/>
                    <a:pt x="6289484" y="3223255"/>
                  </a:cubicBezTo>
                  <a:cubicBezTo>
                    <a:pt x="6289484" y="3331617"/>
                    <a:pt x="6201016" y="3420085"/>
                    <a:pt x="6092660" y="3420085"/>
                  </a:cubicBezTo>
                  <a:cubicBezTo>
                    <a:pt x="5984303" y="3420085"/>
                    <a:pt x="5895835" y="3331617"/>
                    <a:pt x="5895835" y="3223255"/>
                  </a:cubicBezTo>
                  <a:cubicBezTo>
                    <a:pt x="5895835" y="3114893"/>
                    <a:pt x="5984303" y="3026425"/>
                    <a:pt x="6092660" y="3026425"/>
                  </a:cubicBezTo>
                  <a:close/>
                  <a:moveTo>
                    <a:pt x="5578309" y="1457314"/>
                  </a:moveTo>
                  <a:cubicBezTo>
                    <a:pt x="5578309" y="1348952"/>
                    <a:pt x="5666778" y="1260484"/>
                    <a:pt x="5775134" y="1260484"/>
                  </a:cubicBezTo>
                  <a:cubicBezTo>
                    <a:pt x="5883490" y="1260484"/>
                    <a:pt x="5971959" y="1348952"/>
                    <a:pt x="5971959" y="1457314"/>
                  </a:cubicBezTo>
                  <a:cubicBezTo>
                    <a:pt x="5971959" y="1565676"/>
                    <a:pt x="5883490" y="1654144"/>
                    <a:pt x="5775134" y="1654144"/>
                  </a:cubicBezTo>
                  <a:cubicBezTo>
                    <a:pt x="5666778" y="1654144"/>
                    <a:pt x="5578309" y="1565676"/>
                    <a:pt x="5578309" y="1457314"/>
                  </a:cubicBezTo>
                  <a:close/>
                  <a:moveTo>
                    <a:pt x="4989196" y="475249"/>
                  </a:moveTo>
                  <a:cubicBezTo>
                    <a:pt x="5097558" y="475249"/>
                    <a:pt x="5186026" y="563717"/>
                    <a:pt x="5186026" y="672079"/>
                  </a:cubicBezTo>
                  <a:cubicBezTo>
                    <a:pt x="5186026" y="780441"/>
                    <a:pt x="5097558" y="868909"/>
                    <a:pt x="4989196" y="868909"/>
                  </a:cubicBezTo>
                  <a:cubicBezTo>
                    <a:pt x="4880834" y="868909"/>
                    <a:pt x="4792366" y="780441"/>
                    <a:pt x="4792366" y="672079"/>
                  </a:cubicBezTo>
                  <a:cubicBezTo>
                    <a:pt x="4792366" y="563717"/>
                    <a:pt x="4880834" y="475249"/>
                    <a:pt x="4989196" y="475249"/>
                  </a:cubicBezTo>
                  <a:close/>
                  <a:moveTo>
                    <a:pt x="3026436" y="353873"/>
                  </a:moveTo>
                  <a:cubicBezTo>
                    <a:pt x="3026436" y="245511"/>
                    <a:pt x="3114904" y="157043"/>
                    <a:pt x="3223266" y="157043"/>
                  </a:cubicBezTo>
                  <a:cubicBezTo>
                    <a:pt x="3331628" y="157043"/>
                    <a:pt x="3420097" y="245511"/>
                    <a:pt x="3420097" y="353873"/>
                  </a:cubicBezTo>
                  <a:cubicBezTo>
                    <a:pt x="3420097" y="462235"/>
                    <a:pt x="3331628" y="550704"/>
                    <a:pt x="3223266" y="550704"/>
                  </a:cubicBezTo>
                  <a:cubicBezTo>
                    <a:pt x="3114904" y="550681"/>
                    <a:pt x="3026436" y="462213"/>
                    <a:pt x="3026436" y="353873"/>
                  </a:cubicBezTo>
                  <a:close/>
                  <a:moveTo>
                    <a:pt x="1457326" y="868223"/>
                  </a:moveTo>
                  <a:cubicBezTo>
                    <a:pt x="1348964" y="868223"/>
                    <a:pt x="1260495" y="779755"/>
                    <a:pt x="1260495" y="671393"/>
                  </a:cubicBezTo>
                  <a:cubicBezTo>
                    <a:pt x="1260495" y="563031"/>
                    <a:pt x="1348964" y="474563"/>
                    <a:pt x="1457326" y="474563"/>
                  </a:cubicBezTo>
                  <a:cubicBezTo>
                    <a:pt x="1565688" y="474563"/>
                    <a:pt x="1654156" y="563031"/>
                    <a:pt x="1654156" y="671393"/>
                  </a:cubicBezTo>
                  <a:cubicBezTo>
                    <a:pt x="1654156" y="779755"/>
                    <a:pt x="1565688" y="868223"/>
                    <a:pt x="1457326" y="868223"/>
                  </a:cubicBezTo>
                  <a:close/>
                  <a:moveTo>
                    <a:pt x="475260" y="1457326"/>
                  </a:moveTo>
                  <a:cubicBezTo>
                    <a:pt x="475260" y="1348964"/>
                    <a:pt x="563728" y="1260495"/>
                    <a:pt x="672090" y="1260495"/>
                  </a:cubicBezTo>
                  <a:cubicBezTo>
                    <a:pt x="780452" y="1260495"/>
                    <a:pt x="868921" y="1348964"/>
                    <a:pt x="868921" y="1457326"/>
                  </a:cubicBezTo>
                  <a:cubicBezTo>
                    <a:pt x="868921" y="1565688"/>
                    <a:pt x="780452" y="1654156"/>
                    <a:pt x="672090" y="1654156"/>
                  </a:cubicBezTo>
                  <a:cubicBezTo>
                    <a:pt x="563037" y="1654156"/>
                    <a:pt x="475260" y="1565688"/>
                    <a:pt x="475260" y="1457326"/>
                  </a:cubicBezTo>
                  <a:close/>
                  <a:moveTo>
                    <a:pt x="353885" y="3420085"/>
                  </a:moveTo>
                  <a:cubicBezTo>
                    <a:pt x="245523" y="3420085"/>
                    <a:pt x="157054" y="3331617"/>
                    <a:pt x="157054" y="3223255"/>
                  </a:cubicBezTo>
                  <a:cubicBezTo>
                    <a:pt x="157054" y="3114893"/>
                    <a:pt x="245523" y="3026425"/>
                    <a:pt x="353885" y="3026425"/>
                  </a:cubicBezTo>
                  <a:cubicBezTo>
                    <a:pt x="462247" y="3026425"/>
                    <a:pt x="550715" y="3114893"/>
                    <a:pt x="550715" y="3223255"/>
                  </a:cubicBezTo>
                  <a:cubicBezTo>
                    <a:pt x="550692" y="3331617"/>
                    <a:pt x="462224" y="3420085"/>
                    <a:pt x="353885" y="3420085"/>
                  </a:cubicBezTo>
                  <a:close/>
                  <a:moveTo>
                    <a:pt x="868235" y="4989196"/>
                  </a:moveTo>
                  <a:cubicBezTo>
                    <a:pt x="868235" y="5097558"/>
                    <a:pt x="779767" y="5186026"/>
                    <a:pt x="671404" y="5186026"/>
                  </a:cubicBezTo>
                  <a:cubicBezTo>
                    <a:pt x="563042" y="5186026"/>
                    <a:pt x="474574" y="5097558"/>
                    <a:pt x="474574" y="4989196"/>
                  </a:cubicBezTo>
                  <a:cubicBezTo>
                    <a:pt x="474574" y="4880834"/>
                    <a:pt x="563042" y="4792366"/>
                    <a:pt x="671404" y="4792366"/>
                  </a:cubicBezTo>
                  <a:cubicBezTo>
                    <a:pt x="779767" y="4792366"/>
                    <a:pt x="868235" y="4880834"/>
                    <a:pt x="868235" y="4989196"/>
                  </a:cubicBezTo>
                  <a:close/>
                  <a:moveTo>
                    <a:pt x="1457337" y="5971261"/>
                  </a:moveTo>
                  <a:cubicBezTo>
                    <a:pt x="1348975" y="5971261"/>
                    <a:pt x="1260507" y="5882793"/>
                    <a:pt x="1260507" y="5774437"/>
                  </a:cubicBezTo>
                  <a:cubicBezTo>
                    <a:pt x="1260507" y="5666080"/>
                    <a:pt x="1348975" y="5577612"/>
                    <a:pt x="1457337" y="5577612"/>
                  </a:cubicBezTo>
                  <a:cubicBezTo>
                    <a:pt x="1565699" y="5577612"/>
                    <a:pt x="1654167" y="5666080"/>
                    <a:pt x="1654167" y="5774437"/>
                  </a:cubicBezTo>
                  <a:cubicBezTo>
                    <a:pt x="1654167" y="5882793"/>
                    <a:pt x="1565699" y="5971261"/>
                    <a:pt x="1457337" y="5971261"/>
                  </a:cubicBezTo>
                  <a:close/>
                  <a:moveTo>
                    <a:pt x="3420097" y="6092648"/>
                  </a:moveTo>
                  <a:cubicBezTo>
                    <a:pt x="3420097" y="6201005"/>
                    <a:pt x="3331628" y="6289473"/>
                    <a:pt x="3223266" y="6289473"/>
                  </a:cubicBezTo>
                  <a:cubicBezTo>
                    <a:pt x="3114904" y="6289473"/>
                    <a:pt x="3026436" y="6201005"/>
                    <a:pt x="3026436" y="6092648"/>
                  </a:cubicBezTo>
                  <a:cubicBezTo>
                    <a:pt x="3026436" y="5984292"/>
                    <a:pt x="3114904" y="5895824"/>
                    <a:pt x="3223266" y="5895824"/>
                  </a:cubicBezTo>
                  <a:cubicBezTo>
                    <a:pt x="3331628" y="5895824"/>
                    <a:pt x="3420097" y="5984292"/>
                    <a:pt x="3420097" y="6092648"/>
                  </a:cubicBezTo>
                  <a:close/>
                  <a:moveTo>
                    <a:pt x="4989207" y="5578298"/>
                  </a:moveTo>
                  <a:cubicBezTo>
                    <a:pt x="5097569" y="5578298"/>
                    <a:pt x="5186038" y="5666767"/>
                    <a:pt x="5186038" y="5775123"/>
                  </a:cubicBezTo>
                  <a:cubicBezTo>
                    <a:pt x="5186038" y="5883479"/>
                    <a:pt x="5097569" y="5971947"/>
                    <a:pt x="4989207" y="5971947"/>
                  </a:cubicBezTo>
                  <a:cubicBezTo>
                    <a:pt x="4880845" y="5971947"/>
                    <a:pt x="4792377" y="5883479"/>
                    <a:pt x="4792377" y="5775123"/>
                  </a:cubicBezTo>
                  <a:cubicBezTo>
                    <a:pt x="4792377" y="5666767"/>
                    <a:pt x="4880845" y="5578298"/>
                    <a:pt x="4989207" y="5578298"/>
                  </a:cubicBezTo>
                  <a:close/>
                  <a:moveTo>
                    <a:pt x="4890446" y="4613366"/>
                  </a:moveTo>
                  <a:cubicBezTo>
                    <a:pt x="4890446" y="4766311"/>
                    <a:pt x="4766322" y="4890429"/>
                    <a:pt x="4613383" y="4890429"/>
                  </a:cubicBezTo>
                  <a:lnTo>
                    <a:pt x="1833150" y="4890429"/>
                  </a:lnTo>
                  <a:cubicBezTo>
                    <a:pt x="1680205" y="4890429"/>
                    <a:pt x="1556087" y="4766305"/>
                    <a:pt x="1556087" y="4613366"/>
                  </a:cubicBezTo>
                  <a:lnTo>
                    <a:pt x="1556087" y="1833133"/>
                  </a:lnTo>
                  <a:cubicBezTo>
                    <a:pt x="1556087" y="1680188"/>
                    <a:pt x="1680211" y="1556069"/>
                    <a:pt x="1833150" y="1556069"/>
                  </a:cubicBezTo>
                  <a:lnTo>
                    <a:pt x="4614069" y="1556069"/>
                  </a:lnTo>
                  <a:cubicBezTo>
                    <a:pt x="4767014" y="1556069"/>
                    <a:pt x="4891132" y="1680194"/>
                    <a:pt x="4891132" y="1833133"/>
                  </a:cubicBezTo>
                  <a:lnTo>
                    <a:pt x="4891109" y="4613366"/>
                  </a:lnTo>
                  <a:close/>
                  <a:moveTo>
                    <a:pt x="5971273" y="4989196"/>
                  </a:moveTo>
                  <a:cubicBezTo>
                    <a:pt x="5971273" y="5097558"/>
                    <a:pt x="5882804" y="5186026"/>
                    <a:pt x="5774448" y="5186026"/>
                  </a:cubicBezTo>
                  <a:cubicBezTo>
                    <a:pt x="5666092" y="5186026"/>
                    <a:pt x="5577624" y="5097558"/>
                    <a:pt x="5577624" y="4989196"/>
                  </a:cubicBezTo>
                  <a:cubicBezTo>
                    <a:pt x="5577624" y="4880834"/>
                    <a:pt x="5666092" y="4792366"/>
                    <a:pt x="5774448" y="4792366"/>
                  </a:cubicBezTo>
                  <a:cubicBezTo>
                    <a:pt x="5883490" y="4792366"/>
                    <a:pt x="5971273" y="4880834"/>
                    <a:pt x="5971273" y="4989196"/>
                  </a:cubicBezTo>
                  <a:close/>
                  <a:moveTo>
                    <a:pt x="4464565" y="2824125"/>
                  </a:moveTo>
                  <a:cubicBezTo>
                    <a:pt x="4435075" y="2682165"/>
                    <a:pt x="4347293" y="2571751"/>
                    <a:pt x="4225895" y="2522367"/>
                  </a:cubicBezTo>
                  <a:cubicBezTo>
                    <a:pt x="4219734" y="2421549"/>
                    <a:pt x="4177208" y="2332412"/>
                    <a:pt x="4104519" y="2269993"/>
                  </a:cubicBezTo>
                  <a:cubicBezTo>
                    <a:pt x="3999598" y="2179467"/>
                    <a:pt x="3859689" y="2163014"/>
                    <a:pt x="3749966" y="2194561"/>
                  </a:cubicBezTo>
                  <a:cubicBezTo>
                    <a:pt x="3695788" y="2080706"/>
                    <a:pt x="3586752" y="2005274"/>
                    <a:pt x="3464662" y="2005274"/>
                  </a:cubicBezTo>
                  <a:cubicBezTo>
                    <a:pt x="3367284" y="2005274"/>
                    <a:pt x="3280868" y="2053960"/>
                    <a:pt x="3221889" y="2128730"/>
                  </a:cubicBezTo>
                  <a:cubicBezTo>
                    <a:pt x="3162910" y="2053989"/>
                    <a:pt x="3076494" y="2005274"/>
                    <a:pt x="2979116" y="2005274"/>
                  </a:cubicBezTo>
                  <a:cubicBezTo>
                    <a:pt x="2857049" y="2005274"/>
                    <a:pt x="2747996" y="2080706"/>
                    <a:pt x="2693812" y="2194561"/>
                  </a:cubicBezTo>
                  <a:cubicBezTo>
                    <a:pt x="2584089" y="2163014"/>
                    <a:pt x="2444180" y="2179467"/>
                    <a:pt x="2339259" y="2269993"/>
                  </a:cubicBezTo>
                  <a:cubicBezTo>
                    <a:pt x="2266570" y="2333081"/>
                    <a:pt x="2224044" y="2421555"/>
                    <a:pt x="2217884" y="2522367"/>
                  </a:cubicBezTo>
                  <a:cubicBezTo>
                    <a:pt x="2097177" y="2572442"/>
                    <a:pt x="2009400" y="2682833"/>
                    <a:pt x="1979214" y="2824125"/>
                  </a:cubicBezTo>
                  <a:cubicBezTo>
                    <a:pt x="1949033" y="2967446"/>
                    <a:pt x="1986066" y="3110790"/>
                    <a:pt x="2074540" y="3213660"/>
                  </a:cubicBezTo>
                  <a:cubicBezTo>
                    <a:pt x="2025157" y="3317221"/>
                    <a:pt x="2018996" y="3439985"/>
                    <a:pt x="2058086" y="3552450"/>
                  </a:cubicBezTo>
                  <a:cubicBezTo>
                    <a:pt x="2094434" y="3656012"/>
                    <a:pt x="2163700" y="3736245"/>
                    <a:pt x="2253534" y="3780828"/>
                  </a:cubicBezTo>
                  <a:cubicBezTo>
                    <a:pt x="2251482" y="3817861"/>
                    <a:pt x="2254225" y="3854900"/>
                    <a:pt x="2263135" y="3892607"/>
                  </a:cubicBezTo>
                  <a:cubicBezTo>
                    <a:pt x="2291933" y="4016731"/>
                    <a:pt x="2391385" y="4149782"/>
                    <a:pt x="2584781" y="4175163"/>
                  </a:cubicBezTo>
                  <a:cubicBezTo>
                    <a:pt x="2636907" y="4332908"/>
                    <a:pt x="2774736" y="4441939"/>
                    <a:pt x="2931790" y="4441939"/>
                  </a:cubicBezTo>
                  <a:cubicBezTo>
                    <a:pt x="3049753" y="4441939"/>
                    <a:pt x="3154675" y="4380903"/>
                    <a:pt x="3221895" y="4286942"/>
                  </a:cubicBezTo>
                  <a:cubicBezTo>
                    <a:pt x="3289783" y="4381577"/>
                    <a:pt x="3394036" y="4441939"/>
                    <a:pt x="3512000" y="4441939"/>
                  </a:cubicBezTo>
                  <a:cubicBezTo>
                    <a:pt x="3669048" y="4441939"/>
                    <a:pt x="3807574" y="4332908"/>
                    <a:pt x="3859009" y="4175163"/>
                  </a:cubicBezTo>
                  <a:cubicBezTo>
                    <a:pt x="4052404" y="4149782"/>
                    <a:pt x="4151834" y="4016749"/>
                    <a:pt x="4180655" y="3892607"/>
                  </a:cubicBezTo>
                  <a:cubicBezTo>
                    <a:pt x="4189559" y="3855574"/>
                    <a:pt x="4192308" y="3817867"/>
                    <a:pt x="4190256" y="3780828"/>
                  </a:cubicBezTo>
                  <a:cubicBezTo>
                    <a:pt x="4280090" y="3736245"/>
                    <a:pt x="4350053" y="3656012"/>
                    <a:pt x="4385698" y="3552450"/>
                  </a:cubicBezTo>
                  <a:cubicBezTo>
                    <a:pt x="4424788" y="3439979"/>
                    <a:pt x="4417936" y="3317913"/>
                    <a:pt x="4369250" y="3213660"/>
                  </a:cubicBezTo>
                  <a:cubicBezTo>
                    <a:pt x="4457718" y="3110790"/>
                    <a:pt x="4494757" y="2967446"/>
                    <a:pt x="4464576" y="2824125"/>
                  </a:cubicBezTo>
                  <a:close/>
                  <a:moveTo>
                    <a:pt x="2931801" y="4284194"/>
                  </a:moveTo>
                  <a:cubicBezTo>
                    <a:pt x="2831675" y="4284194"/>
                    <a:pt x="2744567" y="4201212"/>
                    <a:pt x="2724701" y="4087363"/>
                  </a:cubicBezTo>
                  <a:cubicBezTo>
                    <a:pt x="2718540" y="4050330"/>
                    <a:pt x="2686302" y="4022892"/>
                    <a:pt x="2648577" y="4022224"/>
                  </a:cubicBezTo>
                  <a:cubicBezTo>
                    <a:pt x="2473687" y="4020172"/>
                    <a:pt x="2428436" y="3905649"/>
                    <a:pt x="2416783" y="3856934"/>
                  </a:cubicBezTo>
                  <a:cubicBezTo>
                    <a:pt x="2397586" y="3772569"/>
                    <a:pt x="2425018" y="3663539"/>
                    <a:pt x="2516212" y="3617596"/>
                  </a:cubicBezTo>
                  <a:cubicBezTo>
                    <a:pt x="2555303" y="3597702"/>
                    <a:pt x="2570391" y="3551067"/>
                    <a:pt x="2551194" y="3511983"/>
                  </a:cubicBezTo>
                  <a:cubicBezTo>
                    <a:pt x="2537489" y="3484545"/>
                    <a:pt x="2509360" y="3468783"/>
                    <a:pt x="2481254" y="3468783"/>
                  </a:cubicBezTo>
                  <a:cubicBezTo>
                    <a:pt x="2469601" y="3468783"/>
                    <a:pt x="2457256" y="3471532"/>
                    <a:pt x="2445604" y="3477024"/>
                  </a:cubicBezTo>
                  <a:cubicBezTo>
                    <a:pt x="2381824" y="3509257"/>
                    <a:pt x="2331081" y="3561389"/>
                    <a:pt x="2298151" y="3623785"/>
                  </a:cubicBezTo>
                  <a:cubicBezTo>
                    <a:pt x="2257700" y="3595656"/>
                    <a:pt x="2225462" y="3552462"/>
                    <a:pt x="2207625" y="3499661"/>
                  </a:cubicBezTo>
                  <a:cubicBezTo>
                    <a:pt x="2177444" y="3412576"/>
                    <a:pt x="2189114" y="3316558"/>
                    <a:pt x="2239166" y="3243177"/>
                  </a:cubicBezTo>
                  <a:cubicBezTo>
                    <a:pt x="2261803" y="3209579"/>
                    <a:pt x="2255620" y="3164305"/>
                    <a:pt x="2224770" y="3138256"/>
                  </a:cubicBezTo>
                  <a:cubicBezTo>
                    <a:pt x="2130810" y="3060074"/>
                    <a:pt x="2117100" y="2940751"/>
                    <a:pt x="2134936" y="2855026"/>
                  </a:cubicBezTo>
                  <a:cubicBezTo>
                    <a:pt x="2150024" y="2781645"/>
                    <a:pt x="2189114" y="2721975"/>
                    <a:pt x="2242607" y="2686319"/>
                  </a:cubicBezTo>
                  <a:cubicBezTo>
                    <a:pt x="2265912" y="2752848"/>
                    <a:pt x="2305026" y="2811826"/>
                    <a:pt x="2357130" y="2854329"/>
                  </a:cubicBezTo>
                  <a:cubicBezTo>
                    <a:pt x="2390728" y="2881766"/>
                    <a:pt x="2440111" y="2877635"/>
                    <a:pt x="2467543" y="2844036"/>
                  </a:cubicBezTo>
                  <a:cubicBezTo>
                    <a:pt x="2494981" y="2810438"/>
                    <a:pt x="2490849" y="2761054"/>
                    <a:pt x="2457251" y="2733622"/>
                  </a:cubicBezTo>
                  <a:cubicBezTo>
                    <a:pt x="2407867" y="2692480"/>
                    <a:pt x="2376326" y="2621843"/>
                    <a:pt x="2375635" y="2548468"/>
                  </a:cubicBezTo>
                  <a:cubicBezTo>
                    <a:pt x="2374943" y="2510069"/>
                    <a:pt x="2383870" y="2438745"/>
                    <a:pt x="2443523" y="2387310"/>
                  </a:cubicBezTo>
                  <a:cubicBezTo>
                    <a:pt x="2518956" y="2322171"/>
                    <a:pt x="2637610" y="2323531"/>
                    <a:pt x="2697258" y="2364673"/>
                  </a:cubicBezTo>
                  <a:cubicBezTo>
                    <a:pt x="2719203" y="2379767"/>
                    <a:pt x="2747333" y="2383179"/>
                    <a:pt x="2771999" y="2372909"/>
                  </a:cubicBezTo>
                  <a:cubicBezTo>
                    <a:pt x="2796687" y="2362622"/>
                    <a:pt x="2814524" y="2340676"/>
                    <a:pt x="2819325" y="2313936"/>
                  </a:cubicBezTo>
                  <a:cubicBezTo>
                    <a:pt x="2835109" y="2224764"/>
                    <a:pt x="2902998" y="2160322"/>
                    <a:pt x="2980482" y="2160322"/>
                  </a:cubicBezTo>
                  <a:cubicBezTo>
                    <a:pt x="3071007" y="2160322"/>
                    <a:pt x="3145080" y="2247402"/>
                    <a:pt x="3145080" y="2353718"/>
                  </a:cubicBezTo>
                  <a:lnTo>
                    <a:pt x="3145080" y="3763031"/>
                  </a:lnTo>
                  <a:cubicBezTo>
                    <a:pt x="3095702" y="3774689"/>
                    <a:pt x="3046319" y="3760288"/>
                    <a:pt x="3024373" y="3721889"/>
                  </a:cubicBezTo>
                  <a:cubicBezTo>
                    <a:pt x="3002427" y="3684164"/>
                    <a:pt x="2954433" y="3671145"/>
                    <a:pt x="2916702" y="3693091"/>
                  </a:cubicBezTo>
                  <a:cubicBezTo>
                    <a:pt x="2878978" y="3715036"/>
                    <a:pt x="2865959" y="3763031"/>
                    <a:pt x="2887905" y="3800761"/>
                  </a:cubicBezTo>
                  <a:cubicBezTo>
                    <a:pt x="2933847" y="3880994"/>
                    <a:pt x="3020956" y="3925577"/>
                    <a:pt x="3113533" y="3925577"/>
                  </a:cubicBezTo>
                  <a:cubicBezTo>
                    <a:pt x="3123826" y="3925577"/>
                    <a:pt x="3134787" y="3923525"/>
                    <a:pt x="3145080" y="3922142"/>
                  </a:cubicBezTo>
                  <a:lnTo>
                    <a:pt x="3145080" y="4036665"/>
                  </a:lnTo>
                  <a:cubicBezTo>
                    <a:pt x="3143022" y="4173780"/>
                    <a:pt x="3048370" y="4284194"/>
                    <a:pt x="2931796" y="4284194"/>
                  </a:cubicBezTo>
                  <a:close/>
                  <a:moveTo>
                    <a:pt x="4220420" y="3139593"/>
                  </a:moveTo>
                  <a:cubicBezTo>
                    <a:pt x="4188873" y="3165648"/>
                    <a:pt x="4182689" y="3210916"/>
                    <a:pt x="4206018" y="3244515"/>
                  </a:cubicBezTo>
                  <a:cubicBezTo>
                    <a:pt x="4256093" y="3317895"/>
                    <a:pt x="4267751" y="3413222"/>
                    <a:pt x="4237565" y="3500998"/>
                  </a:cubicBezTo>
                  <a:cubicBezTo>
                    <a:pt x="4219059" y="3553793"/>
                    <a:pt x="4187490" y="3597016"/>
                    <a:pt x="4147039" y="3625122"/>
                  </a:cubicBezTo>
                  <a:cubicBezTo>
                    <a:pt x="4114109" y="3562703"/>
                    <a:pt x="4063366" y="3510600"/>
                    <a:pt x="3999586" y="3478361"/>
                  </a:cubicBezTo>
                  <a:cubicBezTo>
                    <a:pt x="3960496" y="3458467"/>
                    <a:pt x="3913861" y="3474252"/>
                    <a:pt x="3893973" y="3513343"/>
                  </a:cubicBezTo>
                  <a:cubicBezTo>
                    <a:pt x="3874085" y="3552433"/>
                    <a:pt x="3889864" y="3599068"/>
                    <a:pt x="3928955" y="3618956"/>
                  </a:cubicBezTo>
                  <a:cubicBezTo>
                    <a:pt x="4020172" y="3664899"/>
                    <a:pt x="4047609" y="3773952"/>
                    <a:pt x="4028384" y="3858294"/>
                  </a:cubicBezTo>
                  <a:cubicBezTo>
                    <a:pt x="4017400" y="3906986"/>
                    <a:pt x="3972149" y="4021509"/>
                    <a:pt x="3796590" y="4023584"/>
                  </a:cubicBezTo>
                  <a:cubicBezTo>
                    <a:pt x="3758865" y="4024275"/>
                    <a:pt x="3726649" y="4051713"/>
                    <a:pt x="3720466" y="4088723"/>
                  </a:cubicBezTo>
                  <a:cubicBezTo>
                    <a:pt x="3700578" y="4203246"/>
                    <a:pt x="3613487" y="4285554"/>
                    <a:pt x="3513365" y="4285554"/>
                  </a:cubicBezTo>
                  <a:cubicBezTo>
                    <a:pt x="3396791" y="4285554"/>
                    <a:pt x="3301465" y="4175140"/>
                    <a:pt x="3301465" y="4039363"/>
                  </a:cubicBezTo>
                  <a:lnTo>
                    <a:pt x="3301442" y="2756231"/>
                  </a:lnTo>
                  <a:cubicBezTo>
                    <a:pt x="3319947" y="2759671"/>
                    <a:pt x="3338481" y="2762391"/>
                    <a:pt x="3356986" y="2762391"/>
                  </a:cubicBezTo>
                  <a:cubicBezTo>
                    <a:pt x="3448872" y="2762391"/>
                    <a:pt x="3535980" y="2717809"/>
                    <a:pt x="3582614" y="2637576"/>
                  </a:cubicBezTo>
                  <a:cubicBezTo>
                    <a:pt x="3604560" y="2599851"/>
                    <a:pt x="3591524" y="2551851"/>
                    <a:pt x="3553816" y="2529906"/>
                  </a:cubicBezTo>
                  <a:cubicBezTo>
                    <a:pt x="3516086" y="2507960"/>
                    <a:pt x="3468091" y="2521001"/>
                    <a:pt x="3446146" y="2558703"/>
                  </a:cubicBezTo>
                  <a:cubicBezTo>
                    <a:pt x="3420091" y="2603978"/>
                    <a:pt x="3357678" y="2617682"/>
                    <a:pt x="3301442" y="2592993"/>
                  </a:cubicBezTo>
                  <a:lnTo>
                    <a:pt x="3301442" y="2355706"/>
                  </a:lnTo>
                  <a:cubicBezTo>
                    <a:pt x="3301442" y="2248727"/>
                    <a:pt x="3375514" y="2162311"/>
                    <a:pt x="3466040" y="2162311"/>
                  </a:cubicBezTo>
                  <a:cubicBezTo>
                    <a:pt x="3543529" y="2162311"/>
                    <a:pt x="3610743" y="2226782"/>
                    <a:pt x="3627197" y="2315924"/>
                  </a:cubicBezTo>
                  <a:cubicBezTo>
                    <a:pt x="3631998" y="2341979"/>
                    <a:pt x="3649834" y="2364616"/>
                    <a:pt x="3674523" y="2374903"/>
                  </a:cubicBezTo>
                  <a:cubicBezTo>
                    <a:pt x="3699212" y="2385196"/>
                    <a:pt x="3727318" y="2381756"/>
                    <a:pt x="3749264" y="2366668"/>
                  </a:cubicBezTo>
                  <a:cubicBezTo>
                    <a:pt x="3808934" y="2324834"/>
                    <a:pt x="3927566" y="2324137"/>
                    <a:pt x="4002998" y="2389305"/>
                  </a:cubicBezTo>
                  <a:cubicBezTo>
                    <a:pt x="4062668" y="2440740"/>
                    <a:pt x="4070887" y="2512761"/>
                    <a:pt x="4070887" y="2550462"/>
                  </a:cubicBezTo>
                  <a:cubicBezTo>
                    <a:pt x="4070195" y="2623151"/>
                    <a:pt x="4038648" y="2693783"/>
                    <a:pt x="3989271" y="2735617"/>
                  </a:cubicBezTo>
                  <a:cubicBezTo>
                    <a:pt x="3954335" y="2762380"/>
                    <a:pt x="3950203" y="2811764"/>
                    <a:pt x="3977641" y="2845362"/>
                  </a:cubicBezTo>
                  <a:cubicBezTo>
                    <a:pt x="4005078" y="2878961"/>
                    <a:pt x="4055131" y="2883087"/>
                    <a:pt x="4088055" y="2855655"/>
                  </a:cubicBezTo>
                  <a:cubicBezTo>
                    <a:pt x="4140181" y="2812455"/>
                    <a:pt x="4179272" y="2753476"/>
                    <a:pt x="4202578" y="2687645"/>
                  </a:cubicBezTo>
                  <a:cubicBezTo>
                    <a:pt x="4256064" y="2723296"/>
                    <a:pt x="4294463" y="2782971"/>
                    <a:pt x="4310248" y="2856352"/>
                  </a:cubicBezTo>
                  <a:cubicBezTo>
                    <a:pt x="4328776" y="2942077"/>
                    <a:pt x="4314380" y="3061400"/>
                    <a:pt x="4220414" y="3139581"/>
                  </a:cubicBezTo>
                  <a:close/>
                  <a:moveTo>
                    <a:pt x="2894768" y="3073756"/>
                  </a:moveTo>
                  <a:cubicBezTo>
                    <a:pt x="2825497" y="3073756"/>
                    <a:pt x="2769952" y="3120391"/>
                    <a:pt x="2769952" y="3177318"/>
                  </a:cubicBezTo>
                  <a:cubicBezTo>
                    <a:pt x="2769952" y="3220518"/>
                    <a:pt x="2734971" y="3256191"/>
                    <a:pt x="2691080" y="3256191"/>
                  </a:cubicBezTo>
                  <a:cubicBezTo>
                    <a:pt x="2647189" y="3256191"/>
                    <a:pt x="2612207" y="3221209"/>
                    <a:pt x="2612207" y="3177318"/>
                  </a:cubicBezTo>
                  <a:cubicBezTo>
                    <a:pt x="2612207" y="3033306"/>
                    <a:pt x="2739075" y="2916702"/>
                    <a:pt x="2894763" y="2916702"/>
                  </a:cubicBezTo>
                  <a:cubicBezTo>
                    <a:pt x="2937962" y="2916702"/>
                    <a:pt x="2973635" y="2951684"/>
                    <a:pt x="2973635" y="2995575"/>
                  </a:cubicBezTo>
                  <a:cubicBezTo>
                    <a:pt x="2972944" y="3038100"/>
                    <a:pt x="2937962" y="3073756"/>
                    <a:pt x="2894763" y="3073756"/>
                  </a:cubicBezTo>
                  <a:close/>
                  <a:moveTo>
                    <a:pt x="3831571" y="3149880"/>
                  </a:moveTo>
                  <a:cubicBezTo>
                    <a:pt x="3831571" y="3293892"/>
                    <a:pt x="3704704" y="3410496"/>
                    <a:pt x="3549016" y="3410496"/>
                  </a:cubicBezTo>
                  <a:cubicBezTo>
                    <a:pt x="3505816" y="3410496"/>
                    <a:pt x="3470143" y="3375514"/>
                    <a:pt x="3470143" y="3331623"/>
                  </a:cubicBezTo>
                  <a:cubicBezTo>
                    <a:pt x="3470143" y="3288423"/>
                    <a:pt x="3505125" y="3252750"/>
                    <a:pt x="3549016" y="3252750"/>
                  </a:cubicBezTo>
                  <a:cubicBezTo>
                    <a:pt x="3618287" y="3252750"/>
                    <a:pt x="3673831" y="3206116"/>
                    <a:pt x="3673831" y="3149189"/>
                  </a:cubicBezTo>
                  <a:cubicBezTo>
                    <a:pt x="3673831" y="3105989"/>
                    <a:pt x="3708813" y="3070316"/>
                    <a:pt x="3752704" y="3070316"/>
                  </a:cubicBezTo>
                  <a:cubicBezTo>
                    <a:pt x="3796595" y="3070316"/>
                    <a:pt x="3831577" y="3106680"/>
                    <a:pt x="3831577" y="3149880"/>
                  </a:cubicBezTo>
                  <a:close/>
                </a:path>
              </a:pathLst>
            </a:custGeom>
            <a:solidFill>
              <a:srgbClr val="000000"/>
            </a:solidFill>
            <a:ln w="3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  <p:sp>
        <p:nvSpPr>
          <p:cNvPr id="1149" name="TextBox 1148">
            <a:extLst>
              <a:ext uri="{FF2B5EF4-FFF2-40B4-BE49-F238E27FC236}">
                <a16:creationId xmlns:a16="http://schemas.microsoft.com/office/drawing/2014/main" id="{C3174272-0796-D12E-94EC-A1B5CA9D6D82}"/>
              </a:ext>
            </a:extLst>
          </p:cNvPr>
          <p:cNvSpPr txBox="1"/>
          <p:nvPr/>
        </p:nvSpPr>
        <p:spPr>
          <a:xfrm>
            <a:off x="1787668" y="3345989"/>
            <a:ext cx="56068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9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AI Model </a:t>
            </a:r>
          </a:p>
        </p:txBody>
      </p:sp>
      <p:sp>
        <p:nvSpPr>
          <p:cNvPr id="1150" name="TextBox 1149">
            <a:extLst>
              <a:ext uri="{FF2B5EF4-FFF2-40B4-BE49-F238E27FC236}">
                <a16:creationId xmlns:a16="http://schemas.microsoft.com/office/drawing/2014/main" id="{D65E404A-B30E-043F-33CE-90CBB5532237}"/>
              </a:ext>
            </a:extLst>
          </p:cNvPr>
          <p:cNvSpPr txBox="1"/>
          <p:nvPr/>
        </p:nvSpPr>
        <p:spPr>
          <a:xfrm>
            <a:off x="1331454" y="4633931"/>
            <a:ext cx="1523584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00" b="1">
                <a:latin typeface="Aeonik Pro Black" panose="020B0503030300000000" pitchFamily="34" charset="0"/>
              </a:defRPr>
            </a:lvl1pPr>
          </a:lstStyle>
          <a:p>
            <a:r>
              <a:rPr lang="en-US" err="1">
                <a:latin typeface="+mn-lt"/>
              </a:rPr>
              <a:t>AIaaS</a:t>
            </a:r>
            <a:r>
              <a:rPr lang="en-US">
                <a:latin typeface="+mn-lt"/>
              </a:rPr>
              <a:t> / Cloud Provider</a:t>
            </a:r>
          </a:p>
        </p:txBody>
      </p:sp>
      <p:sp>
        <p:nvSpPr>
          <p:cNvPr id="1151" name="Oval 1150">
            <a:extLst>
              <a:ext uri="{FF2B5EF4-FFF2-40B4-BE49-F238E27FC236}">
                <a16:creationId xmlns:a16="http://schemas.microsoft.com/office/drawing/2014/main" id="{E2AE0F0F-4093-997A-0261-146E7D41E1D0}"/>
              </a:ext>
            </a:extLst>
          </p:cNvPr>
          <p:cNvSpPr/>
          <p:nvPr/>
        </p:nvSpPr>
        <p:spPr>
          <a:xfrm>
            <a:off x="2969629" y="3613627"/>
            <a:ext cx="159108" cy="1546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/>
          </a:p>
        </p:txBody>
      </p:sp>
      <p:grpSp>
        <p:nvGrpSpPr>
          <p:cNvPr id="1152" name="Group 1151">
            <a:extLst>
              <a:ext uri="{FF2B5EF4-FFF2-40B4-BE49-F238E27FC236}">
                <a16:creationId xmlns:a16="http://schemas.microsoft.com/office/drawing/2014/main" id="{FC9452A3-8018-FC36-AA7B-BC08656A5CA4}"/>
              </a:ext>
            </a:extLst>
          </p:cNvPr>
          <p:cNvGrpSpPr/>
          <p:nvPr/>
        </p:nvGrpSpPr>
        <p:grpSpPr>
          <a:xfrm>
            <a:off x="9176900" y="2778560"/>
            <a:ext cx="1673584" cy="487356"/>
            <a:chOff x="9176900" y="2778560"/>
            <a:chExt cx="1673584" cy="487356"/>
          </a:xfrm>
        </p:grpSpPr>
        <p:sp>
          <p:nvSpPr>
            <p:cNvPr id="1153" name="TextBox 1152">
              <a:extLst>
                <a:ext uri="{FF2B5EF4-FFF2-40B4-BE49-F238E27FC236}">
                  <a16:creationId xmlns:a16="http://schemas.microsoft.com/office/drawing/2014/main" id="{D6995140-BA2B-E796-A380-A2DDB2F294D1}"/>
                </a:ext>
              </a:extLst>
            </p:cNvPr>
            <p:cNvSpPr txBox="1"/>
            <p:nvPr/>
          </p:nvSpPr>
          <p:spPr>
            <a:xfrm>
              <a:off x="9716588" y="2846641"/>
              <a:ext cx="1133896" cy="30777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en-US" sz="1000">
                  <a:solidFill>
                    <a:srgbClr val="1F00FF"/>
                  </a:solidFill>
                  <a:cs typeface="Arial"/>
                </a:rPr>
                <a:t>Enable Trusted End-User Requests</a:t>
              </a: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0DEB3B3A-9A77-7422-E38E-5FB2CB30CA01}"/>
                </a:ext>
              </a:extLst>
            </p:cNvPr>
            <p:cNvSpPr/>
            <p:nvPr/>
          </p:nvSpPr>
          <p:spPr>
            <a:xfrm>
              <a:off x="9176900" y="2778560"/>
              <a:ext cx="487356" cy="487356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55" name="Group 1154">
            <a:extLst>
              <a:ext uri="{FF2B5EF4-FFF2-40B4-BE49-F238E27FC236}">
                <a16:creationId xmlns:a16="http://schemas.microsoft.com/office/drawing/2014/main" id="{1D002770-0B86-DE54-A64A-D4ADD9B59736}"/>
              </a:ext>
            </a:extLst>
          </p:cNvPr>
          <p:cNvGrpSpPr/>
          <p:nvPr/>
        </p:nvGrpSpPr>
        <p:grpSpPr>
          <a:xfrm>
            <a:off x="4486632" y="1834320"/>
            <a:ext cx="1687027" cy="494062"/>
            <a:chOff x="4486632" y="1834320"/>
            <a:chExt cx="1687027" cy="494062"/>
          </a:xfrm>
        </p:grpSpPr>
        <p:sp>
          <p:nvSpPr>
            <p:cNvPr id="1156" name="TextBox 1155">
              <a:extLst>
                <a:ext uri="{FF2B5EF4-FFF2-40B4-BE49-F238E27FC236}">
                  <a16:creationId xmlns:a16="http://schemas.microsoft.com/office/drawing/2014/main" id="{2896111E-88C3-5FF3-1FC0-2284C56FD272}"/>
                </a:ext>
              </a:extLst>
            </p:cNvPr>
            <p:cNvSpPr txBox="1"/>
            <p:nvPr/>
          </p:nvSpPr>
          <p:spPr>
            <a:xfrm>
              <a:off x="5031065" y="1834320"/>
              <a:ext cx="1142594" cy="307777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algn="l"/>
              <a:r>
                <a:rPr lang="en-US" sz="1000">
                  <a:solidFill>
                    <a:srgbClr val="1F00FF"/>
                  </a:solidFill>
                </a:rPr>
                <a:t>Bring Public Cloud to Private Data</a:t>
              </a:r>
            </a:p>
          </p:txBody>
        </p:sp>
        <p:sp>
          <p:nvSpPr>
            <p:cNvPr id="1157" name="Oval 1156">
              <a:extLst>
                <a:ext uri="{FF2B5EF4-FFF2-40B4-BE49-F238E27FC236}">
                  <a16:creationId xmlns:a16="http://schemas.microsoft.com/office/drawing/2014/main" id="{19FA9985-EF6F-503C-97AA-094A11D054C4}"/>
                </a:ext>
              </a:extLst>
            </p:cNvPr>
            <p:cNvSpPr/>
            <p:nvPr/>
          </p:nvSpPr>
          <p:spPr>
            <a:xfrm>
              <a:off x="4486632" y="1841026"/>
              <a:ext cx="487356" cy="487356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58" name="Group 1157">
            <a:extLst>
              <a:ext uri="{FF2B5EF4-FFF2-40B4-BE49-F238E27FC236}">
                <a16:creationId xmlns:a16="http://schemas.microsoft.com/office/drawing/2014/main" id="{CCD1455F-9EC7-777A-1B80-3F913A38B6B4}"/>
              </a:ext>
            </a:extLst>
          </p:cNvPr>
          <p:cNvGrpSpPr/>
          <p:nvPr/>
        </p:nvGrpSpPr>
        <p:grpSpPr>
          <a:xfrm>
            <a:off x="3058392" y="2981973"/>
            <a:ext cx="1765194" cy="538684"/>
            <a:chOff x="3058392" y="2981973"/>
            <a:chExt cx="1765194" cy="538684"/>
          </a:xfrm>
        </p:grpSpPr>
        <p:sp>
          <p:nvSpPr>
            <p:cNvPr id="1159" name="TextBox 1158">
              <a:extLst>
                <a:ext uri="{FF2B5EF4-FFF2-40B4-BE49-F238E27FC236}">
                  <a16:creationId xmlns:a16="http://schemas.microsoft.com/office/drawing/2014/main" id="{90C6ACCB-D0EA-91B8-D890-55CC61BB7166}"/>
                </a:ext>
              </a:extLst>
            </p:cNvPr>
            <p:cNvSpPr txBox="1"/>
            <p:nvPr/>
          </p:nvSpPr>
          <p:spPr>
            <a:xfrm>
              <a:off x="3577867" y="3058992"/>
              <a:ext cx="1245719" cy="46166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000">
                  <a:solidFill>
                    <a:srgbClr val="1F00FF"/>
                  </a:solidFill>
                </a:rPr>
                <a:t>Secure Private </a:t>
              </a:r>
            </a:p>
            <a:p>
              <a:r>
                <a:rPr lang="en-US" sz="1000">
                  <a:solidFill>
                    <a:srgbClr val="1F00FF"/>
                  </a:solidFill>
                </a:rPr>
                <a:t>Cloud Interconnect</a:t>
              </a:r>
            </a:p>
            <a:p>
              <a:pPr algn="l"/>
              <a:endParaRPr lang="en-US" sz="1000">
                <a:solidFill>
                  <a:srgbClr val="1F00FF"/>
                </a:solidFill>
              </a:endParaRPr>
            </a:p>
          </p:txBody>
        </p:sp>
        <p:sp>
          <p:nvSpPr>
            <p:cNvPr id="1160" name="Oval 1159">
              <a:extLst>
                <a:ext uri="{FF2B5EF4-FFF2-40B4-BE49-F238E27FC236}">
                  <a16:creationId xmlns:a16="http://schemas.microsoft.com/office/drawing/2014/main" id="{CBE826E4-6B24-5661-5182-E9E376786E2B}"/>
                </a:ext>
              </a:extLst>
            </p:cNvPr>
            <p:cNvSpPr/>
            <p:nvPr/>
          </p:nvSpPr>
          <p:spPr>
            <a:xfrm>
              <a:off x="3058392" y="2981973"/>
              <a:ext cx="487356" cy="487356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FC68794F-5E70-7AE0-D1F4-BF4F1EA4BE8C}"/>
              </a:ext>
            </a:extLst>
          </p:cNvPr>
          <p:cNvGrpSpPr/>
          <p:nvPr/>
        </p:nvGrpSpPr>
        <p:grpSpPr>
          <a:xfrm>
            <a:off x="920768" y="2273794"/>
            <a:ext cx="1763852" cy="487356"/>
            <a:chOff x="920768" y="2273794"/>
            <a:chExt cx="1763852" cy="487356"/>
          </a:xfrm>
        </p:grpSpPr>
        <p:sp>
          <p:nvSpPr>
            <p:cNvPr id="1162" name="TextBox 1161">
              <a:extLst>
                <a:ext uri="{FF2B5EF4-FFF2-40B4-BE49-F238E27FC236}">
                  <a16:creationId xmlns:a16="http://schemas.microsoft.com/office/drawing/2014/main" id="{80CCE259-6CF6-5F60-6A4C-7D6EA1DECA3D}"/>
                </a:ext>
              </a:extLst>
            </p:cNvPr>
            <p:cNvSpPr txBox="1"/>
            <p:nvPr/>
          </p:nvSpPr>
          <p:spPr>
            <a:xfrm>
              <a:off x="1468718" y="2346087"/>
              <a:ext cx="1215902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sz="1000">
                  <a:solidFill>
                    <a:srgbClr val="1F00FF"/>
                  </a:solidFill>
                </a:rPr>
                <a:t>Cloud-Hosted AI </a:t>
              </a:r>
            </a:p>
            <a:p>
              <a:pPr algn="l"/>
              <a:r>
                <a:rPr lang="en-US" sz="1000">
                  <a:solidFill>
                    <a:srgbClr val="1F00FF"/>
                  </a:solidFill>
                </a:rPr>
                <a:t>Inference / Training</a:t>
              </a:r>
            </a:p>
          </p:txBody>
        </p:sp>
        <p:sp>
          <p:nvSpPr>
            <p:cNvPr id="1163" name="Oval 1162">
              <a:extLst>
                <a:ext uri="{FF2B5EF4-FFF2-40B4-BE49-F238E27FC236}">
                  <a16:creationId xmlns:a16="http://schemas.microsoft.com/office/drawing/2014/main" id="{3EC70E7E-06F9-FED9-925A-D855D6FCD77A}"/>
                </a:ext>
              </a:extLst>
            </p:cNvPr>
            <p:cNvSpPr/>
            <p:nvPr/>
          </p:nvSpPr>
          <p:spPr>
            <a:xfrm>
              <a:off x="920768" y="2273794"/>
              <a:ext cx="487356" cy="487356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912F1A63-9CD8-71EE-C01B-E8F944601C14}"/>
              </a:ext>
            </a:extLst>
          </p:cNvPr>
          <p:cNvGrpSpPr/>
          <p:nvPr/>
        </p:nvGrpSpPr>
        <p:grpSpPr>
          <a:xfrm>
            <a:off x="7025523" y="968913"/>
            <a:ext cx="3012338" cy="530712"/>
            <a:chOff x="5321329" y="833043"/>
            <a:chExt cx="2301608" cy="405497"/>
          </a:xfrm>
        </p:grpSpPr>
        <p:sp>
          <p:nvSpPr>
            <p:cNvPr id="1165" name="TextBox 1164">
              <a:extLst>
                <a:ext uri="{FF2B5EF4-FFF2-40B4-BE49-F238E27FC236}">
                  <a16:creationId xmlns:a16="http://schemas.microsoft.com/office/drawing/2014/main" id="{67F1FB75-9E7D-43AB-172F-BEA07AE93280}"/>
                </a:ext>
              </a:extLst>
            </p:cNvPr>
            <p:cNvSpPr txBox="1"/>
            <p:nvPr/>
          </p:nvSpPr>
          <p:spPr>
            <a:xfrm>
              <a:off x="5733360" y="914756"/>
              <a:ext cx="614271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/>
                <a:t>Request</a:t>
              </a:r>
            </a:p>
          </p:txBody>
        </p:sp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4D30E669-9717-B22A-E8EF-D9A0841F6324}"/>
                </a:ext>
              </a:extLst>
            </p:cNvPr>
            <p:cNvSpPr txBox="1"/>
            <p:nvPr/>
          </p:nvSpPr>
          <p:spPr>
            <a:xfrm>
              <a:off x="6918898" y="920375"/>
              <a:ext cx="70403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/>
                <a:t>Response</a:t>
              </a:r>
            </a:p>
          </p:txBody>
        </p:sp>
        <p:pic>
          <p:nvPicPr>
            <p:cNvPr id="1167" name="Picture 1166" descr="A white circle with a exclamation mark in it&#10;&#10;Description automatically generated">
              <a:extLst>
                <a:ext uri="{FF2B5EF4-FFF2-40B4-BE49-F238E27FC236}">
                  <a16:creationId xmlns:a16="http://schemas.microsoft.com/office/drawing/2014/main" id="{E431BE52-481E-F20F-568B-1A6A164E6584}"/>
                </a:ext>
              </a:extLst>
            </p:cNvPr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6508665" y="841520"/>
              <a:ext cx="404839" cy="395424"/>
            </a:xfrm>
            <a:prstGeom prst="rect">
              <a:avLst/>
            </a:prstGeom>
          </p:spPr>
        </p:pic>
        <p:pic>
          <p:nvPicPr>
            <p:cNvPr id="1168" name="Picture 1167" descr="A white circle with a question mark in it&#10;&#10;Description automatically generated">
              <a:extLst>
                <a:ext uri="{FF2B5EF4-FFF2-40B4-BE49-F238E27FC236}">
                  <a16:creationId xmlns:a16="http://schemas.microsoft.com/office/drawing/2014/main" id="{F9FE739D-72F9-2007-A8F9-A3B751C5216D}"/>
                </a:ext>
              </a:extLst>
            </p:cNvPr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5321329" y="833043"/>
              <a:ext cx="463426" cy="405497"/>
            </a:xfrm>
            <a:prstGeom prst="rect">
              <a:avLst/>
            </a:prstGeom>
          </p:spPr>
        </p:pic>
      </p:grp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066027C3-413D-7987-E535-35D6C5792070}"/>
              </a:ext>
            </a:extLst>
          </p:cNvPr>
          <p:cNvGrpSpPr/>
          <p:nvPr/>
        </p:nvGrpSpPr>
        <p:grpSpPr>
          <a:xfrm>
            <a:off x="892641" y="903702"/>
            <a:ext cx="5763837" cy="662979"/>
            <a:chOff x="932891" y="635905"/>
            <a:chExt cx="5763837" cy="662979"/>
          </a:xfrm>
        </p:grpSpPr>
        <p:sp>
          <p:nvSpPr>
            <p:cNvPr id="1170" name="TextBox 1169">
              <a:extLst>
                <a:ext uri="{FF2B5EF4-FFF2-40B4-BE49-F238E27FC236}">
                  <a16:creationId xmlns:a16="http://schemas.microsoft.com/office/drawing/2014/main" id="{34F153A1-8559-E9BF-8B6D-B92401DB129E}"/>
                </a:ext>
              </a:extLst>
            </p:cNvPr>
            <p:cNvSpPr txBox="1"/>
            <p:nvPr userDrawn="1"/>
          </p:nvSpPr>
          <p:spPr>
            <a:xfrm>
              <a:off x="2042315" y="768737"/>
              <a:ext cx="1441717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900">
                  <a:latin typeface="+mn-lt"/>
                </a:rPr>
                <a:t>Colocation-based Interconnection</a:t>
              </a:r>
            </a:p>
          </p:txBody>
        </p:sp>
        <p:sp>
          <p:nvSpPr>
            <p:cNvPr id="1171" name="TextBox 1170">
              <a:extLst>
                <a:ext uri="{FF2B5EF4-FFF2-40B4-BE49-F238E27FC236}">
                  <a16:creationId xmlns:a16="http://schemas.microsoft.com/office/drawing/2014/main" id="{683B8723-3C68-575D-04C9-93100EEC6539}"/>
                </a:ext>
              </a:extLst>
            </p:cNvPr>
            <p:cNvSpPr txBox="1"/>
            <p:nvPr userDrawn="1"/>
          </p:nvSpPr>
          <p:spPr>
            <a:xfrm>
              <a:off x="3719930" y="768394"/>
              <a:ext cx="151116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900">
                  <a:solidFill>
                    <a:schemeClr val="tx1"/>
                  </a:solidFill>
                  <a:latin typeface="+mn-lt"/>
                </a:rPr>
                <a:t>Colocation-based Virtual Interconnection</a:t>
              </a:r>
            </a:p>
          </p:txBody>
        </p:sp>
        <p:cxnSp>
          <p:nvCxnSpPr>
            <p:cNvPr id="1172" name="Straight Connector 1171">
              <a:extLst>
                <a:ext uri="{FF2B5EF4-FFF2-40B4-BE49-F238E27FC236}">
                  <a16:creationId xmlns:a16="http://schemas.microsoft.com/office/drawing/2014/main" id="{DECB0F83-7ED9-270E-9F42-7398DAF0151B}"/>
                </a:ext>
              </a:extLst>
            </p:cNvPr>
            <p:cNvCxnSpPr/>
            <p:nvPr userDrawn="1"/>
          </p:nvCxnSpPr>
          <p:spPr>
            <a:xfrm flipH="1">
              <a:off x="3322507" y="932412"/>
              <a:ext cx="387618" cy="0"/>
            </a:xfrm>
            <a:prstGeom prst="line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3" name="Straight Connector 1172">
              <a:extLst>
                <a:ext uri="{FF2B5EF4-FFF2-40B4-BE49-F238E27FC236}">
                  <a16:creationId xmlns:a16="http://schemas.microsoft.com/office/drawing/2014/main" id="{405BBB9C-7496-4CC1-C7EE-0B73367332D7}"/>
                </a:ext>
              </a:extLst>
            </p:cNvPr>
            <p:cNvCxnSpPr/>
            <p:nvPr userDrawn="1"/>
          </p:nvCxnSpPr>
          <p:spPr>
            <a:xfrm flipH="1">
              <a:off x="1532937" y="932412"/>
              <a:ext cx="485735" cy="0"/>
            </a:xfrm>
            <a:prstGeom prst="line">
              <a:avLst/>
            </a:prstGeom>
            <a:ln w="31750" cmpd="dbl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4" name="Straight Connector 1173">
              <a:extLst>
                <a:ext uri="{FF2B5EF4-FFF2-40B4-BE49-F238E27FC236}">
                  <a16:creationId xmlns:a16="http://schemas.microsoft.com/office/drawing/2014/main" id="{67B41775-4D1B-6C4A-EF1D-8B52AFCE7E2A}"/>
                </a:ext>
              </a:extLst>
            </p:cNvPr>
            <p:cNvCxnSpPr/>
            <p:nvPr userDrawn="1"/>
          </p:nvCxnSpPr>
          <p:spPr>
            <a:xfrm>
              <a:off x="1184048" y="728059"/>
              <a:ext cx="0" cy="463477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5" name="TextBox 1174">
              <a:extLst>
                <a:ext uri="{FF2B5EF4-FFF2-40B4-BE49-F238E27FC236}">
                  <a16:creationId xmlns:a16="http://schemas.microsoft.com/office/drawing/2014/main" id="{22107188-1650-7451-3ED7-04E9EC1F8032}"/>
                </a:ext>
              </a:extLst>
            </p:cNvPr>
            <p:cNvSpPr txBox="1"/>
            <p:nvPr/>
          </p:nvSpPr>
          <p:spPr>
            <a:xfrm>
              <a:off x="5691325" y="838201"/>
              <a:ext cx="100540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900" err="1">
                  <a:latin typeface="+mn-lt"/>
                </a:rPr>
                <a:t>ServiceFabric</a:t>
              </a:r>
              <a:r>
                <a:rPr lang="en-US" sz="900">
                  <a:latin typeface="+mn-lt"/>
                </a:rPr>
                <a:t>™</a:t>
              </a:r>
            </a:p>
          </p:txBody>
        </p:sp>
        <p:sp>
          <p:nvSpPr>
            <p:cNvPr id="1176" name="TextBox 1175">
              <a:extLst>
                <a:ext uri="{FF2B5EF4-FFF2-40B4-BE49-F238E27FC236}">
                  <a16:creationId xmlns:a16="http://schemas.microsoft.com/office/drawing/2014/main" id="{ED25E34C-F876-BC91-C625-799E8AD5825E}"/>
                </a:ext>
              </a:extLst>
            </p:cNvPr>
            <p:cNvSpPr txBox="1"/>
            <p:nvPr userDrawn="1"/>
          </p:nvSpPr>
          <p:spPr>
            <a:xfrm rot="16200000">
              <a:off x="682193" y="886603"/>
              <a:ext cx="662979" cy="16158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50" b="1"/>
                <a:t>KEY</a:t>
              </a:r>
            </a:p>
          </p:txBody>
        </p:sp>
        <p:cxnSp>
          <p:nvCxnSpPr>
            <p:cNvPr id="1177" name="Straight Connector 1176">
              <a:extLst>
                <a:ext uri="{FF2B5EF4-FFF2-40B4-BE49-F238E27FC236}">
                  <a16:creationId xmlns:a16="http://schemas.microsoft.com/office/drawing/2014/main" id="{408BFD71-027B-F502-A69D-41FEAA2ABDAC}"/>
                </a:ext>
              </a:extLst>
            </p:cNvPr>
            <p:cNvCxnSpPr/>
            <p:nvPr/>
          </p:nvCxnSpPr>
          <p:spPr>
            <a:xfrm flipH="1">
              <a:off x="5303707" y="932412"/>
              <a:ext cx="387618" cy="0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432540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9638ACD-E079-E681-F57F-8B5BB60B1934}"/>
              </a:ext>
            </a:extLst>
          </p:cNvPr>
          <p:cNvSpPr/>
          <p:nvPr/>
        </p:nvSpPr>
        <p:spPr>
          <a:xfrm>
            <a:off x="6687671" y="437013"/>
            <a:ext cx="5082988" cy="6178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F705D3C-77D5-EDE1-B974-42459CC6EA82}"/>
              </a:ext>
            </a:extLst>
          </p:cNvPr>
          <p:cNvSpPr/>
          <p:nvPr/>
        </p:nvSpPr>
        <p:spPr>
          <a:xfrm>
            <a:off x="224627" y="34571"/>
            <a:ext cx="10885179" cy="85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chemeClr val="tx1"/>
                </a:solidFill>
              </a:rPr>
              <a:t>AI Training / Inference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67C68A-95C6-18E9-B92B-CE545DB8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221" y="1098341"/>
            <a:ext cx="4183474" cy="3137606"/>
          </a:xfrm>
          <a:prstGeom prst="rect">
            <a:avLst/>
          </a:prstGeom>
        </p:spPr>
      </p:pic>
      <p:pic>
        <p:nvPicPr>
          <p:cNvPr id="8" name="Picture 2" descr="AWS Taps Nvidia NVSwitch For Liquid Cooled, Rackscale GPU Nodes">
            <a:extLst>
              <a:ext uri="{FF2B5EF4-FFF2-40B4-BE49-F238E27FC236}">
                <a16:creationId xmlns:a16="http://schemas.microsoft.com/office/drawing/2014/main" id="{44CCE46A-9C1A-4373-F791-2C8ED625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00" y="2946400"/>
            <a:ext cx="5454138" cy="30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cience of guessing">
            <a:extLst>
              <a:ext uri="{FF2B5EF4-FFF2-40B4-BE49-F238E27FC236}">
                <a16:creationId xmlns:a16="http://schemas.microsoft.com/office/drawing/2014/main" id="{FB3C4860-42B9-B0E4-2AFF-F193A3EB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" y="1148181"/>
            <a:ext cx="2766786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2FA8D3-CA62-0AEC-D0EA-8392A5B68281}"/>
              </a:ext>
            </a:extLst>
          </p:cNvPr>
          <p:cNvSpPr txBox="1"/>
          <p:nvPr/>
        </p:nvSpPr>
        <p:spPr>
          <a:xfrm>
            <a:off x="3537253" y="1640497"/>
            <a:ext cx="60960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/>
              <a:t>Think AI?</a:t>
            </a:r>
          </a:p>
          <a:p>
            <a:r>
              <a:rPr lang="en-US"/>
              <a:t>Most people think of HPC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68F6BF-61F6-14B1-EBB9-51BE90B65FE8}"/>
              </a:ext>
            </a:extLst>
          </p:cNvPr>
          <p:cNvSpPr txBox="1"/>
          <p:nvPr/>
        </p:nvSpPr>
        <p:spPr>
          <a:xfrm>
            <a:off x="6993632" y="58471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Actually, it can be done with </a:t>
            </a:r>
            <a:r>
              <a:rPr lang="en-US" sz="18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A1139B-392D-3714-513F-21509D988764}"/>
              </a:ext>
            </a:extLst>
          </p:cNvPr>
          <p:cNvSpPr txBox="1"/>
          <p:nvPr/>
        </p:nvSpPr>
        <p:spPr>
          <a:xfrm>
            <a:off x="6817341" y="4458461"/>
            <a:ext cx="1681958" cy="13388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900">
                <a:solidFill>
                  <a:schemeClr val="bg1"/>
                </a:solidFill>
                <a:highlight>
                  <a:srgbClr val="000000"/>
                </a:highlight>
              </a:rPr>
              <a:t>Intel® Xeon® W5-3435X (up to 4.7 GHz with Intel® Turbo Boost Technology, 45 MB L3 cache, 16 cores, 32 threads)</a:t>
            </a:r>
          </a:p>
          <a:p>
            <a:r>
              <a:rPr lang="en-GB" sz="900">
                <a:solidFill>
                  <a:schemeClr val="bg1"/>
                </a:solidFill>
                <a:highlight>
                  <a:srgbClr val="000000"/>
                </a:highlight>
              </a:rPr>
              <a:t>Starting with 1125 W to 2250 W can be stack with 4x NVIDIA RTXTM A6000</a:t>
            </a:r>
            <a:endParaRPr lang="en-GB" sz="900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  <a:p>
            <a:endParaRPr lang="en-GB" sz="90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GB" sz="900">
                <a:solidFill>
                  <a:schemeClr val="bg1"/>
                </a:solidFill>
                <a:highlight>
                  <a:srgbClr val="000000"/>
                </a:highlight>
              </a:rPr>
              <a:t>Studio AI pre-build software</a:t>
            </a:r>
            <a:endParaRPr lang="en-GB" sz="900">
              <a:solidFill>
                <a:schemeClr val="bg1"/>
              </a:solidFill>
              <a:highlight>
                <a:srgbClr val="000000"/>
              </a:highlight>
              <a:cs typeface="Arial"/>
            </a:endParaRPr>
          </a:p>
        </p:txBody>
      </p:sp>
      <p:pic>
        <p:nvPicPr>
          <p:cNvPr id="1026" name="Picture 2" descr="RACK MOUNTING AND THE HP WORKSTATION">
            <a:extLst>
              <a:ext uri="{FF2B5EF4-FFF2-40B4-BE49-F238E27FC236}">
                <a16:creationId xmlns:a16="http://schemas.microsoft.com/office/drawing/2014/main" id="{317C6915-9B8E-9713-E80D-63027386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99" y="4327292"/>
            <a:ext cx="3084666" cy="21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36B56D0C-EF1E-9874-2358-D5721ABC46A3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srgbClr val="FFFFFF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srgbClr val="FFFFFF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srgbClr val="FFFFFF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165B4B0-159F-D45B-9407-66F17160FB87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>
                <a:solidFill>
                  <a:srgbClr val="FFFFFF"/>
                </a:solidFill>
              </a:rPr>
              <a:pPr/>
              <a:t>16</a:t>
            </a:fld>
            <a:endParaRPr lang="en-GB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22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: Rounded Corners 113">
            <a:extLst>
              <a:ext uri="{FF2B5EF4-FFF2-40B4-BE49-F238E27FC236}">
                <a16:creationId xmlns:a16="http://schemas.microsoft.com/office/drawing/2014/main" id="{996FD059-7991-A431-FD2B-CB351B0322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80213" y="1545029"/>
            <a:ext cx="2377923" cy="3656333"/>
          </a:xfrm>
          <a:prstGeom prst="roundRect">
            <a:avLst>
              <a:gd name="adj" fmla="val 6616"/>
            </a:avLst>
          </a:prstGeom>
          <a:solidFill>
            <a:schemeClr val="bg1"/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18" name="Rectangle: Rounded Corners 113">
            <a:extLst>
              <a:ext uri="{FF2B5EF4-FFF2-40B4-BE49-F238E27FC236}">
                <a16:creationId xmlns:a16="http://schemas.microsoft.com/office/drawing/2014/main" id="{8739E19D-55AD-FD7B-9232-E471F4ED68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299709" y="1545029"/>
            <a:ext cx="2459130" cy="3656333"/>
          </a:xfrm>
          <a:prstGeom prst="roundRect">
            <a:avLst>
              <a:gd name="adj" fmla="val 6398"/>
            </a:avLst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9" name="Rectangle: Rounded Corners 88">
            <a:extLst>
              <a:ext uri="{FF2B5EF4-FFF2-40B4-BE49-F238E27FC236}">
                <a16:creationId xmlns:a16="http://schemas.microsoft.com/office/drawing/2014/main" id="{7B84CCE3-A480-2BCE-DBC7-6FD60A6A45D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271" y="1545029"/>
            <a:ext cx="3749629" cy="3654961"/>
          </a:xfrm>
          <a:prstGeom prst="roundRect">
            <a:avLst>
              <a:gd name="adj" fmla="val 5628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20" name="Rectangle: Rounded Corners 92">
            <a:extLst>
              <a:ext uri="{FF2B5EF4-FFF2-40B4-BE49-F238E27FC236}">
                <a16:creationId xmlns:a16="http://schemas.microsoft.com/office/drawing/2014/main" id="{92197C25-6663-522F-482B-058467F0F3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598647" y="4990295"/>
            <a:ext cx="762943" cy="36910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54" name="Picture 253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7589CA-70D4-2046-61AD-CF1ACF50518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785" y="4990295"/>
            <a:ext cx="673765" cy="369105"/>
          </a:xfrm>
          <a:prstGeom prst="rect">
            <a:avLst/>
          </a:prstGeom>
          <a:noFill/>
        </p:spPr>
      </p:pic>
      <p:sp>
        <p:nvSpPr>
          <p:cNvPr id="257" name="TextBox 256">
            <a:extLst>
              <a:ext uri="{FF2B5EF4-FFF2-40B4-BE49-F238E27FC236}">
                <a16:creationId xmlns:a16="http://schemas.microsoft.com/office/drawing/2014/main" id="{DE485B2D-D167-8D46-CE18-C44A507AA79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46903" y="4905985"/>
            <a:ext cx="8014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>
                <a:solidFill>
                  <a:schemeClr val="tx1"/>
                </a:solidFill>
                <a:cs typeface="Arial" panose="020B0604020202020204" pitchFamily="34" charset="0"/>
              </a:rPr>
              <a:t>CLOUD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2FF54CE3-8A42-6D07-4A32-3969E2DFF41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29543" y="4887280"/>
            <a:ext cx="32387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tx1"/>
                </a:solidFill>
                <a:cs typeface="Arial" panose="020B0604020202020204" pitchFamily="34" charset="0"/>
              </a:rPr>
              <a:t>CORE 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79B124BE-D3D9-B940-36B4-E438E37518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39076" y="4905985"/>
            <a:ext cx="16849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>
                <a:solidFill>
                  <a:schemeClr val="tx1"/>
                </a:solidFill>
                <a:cs typeface="Arial" panose="020B0604020202020204" pitchFamily="34" charset="0"/>
              </a:rPr>
              <a:t>EDGE</a:t>
            </a: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975D7F27-F3FB-F08D-0082-B734A07A6C26}"/>
              </a:ext>
            </a:extLst>
          </p:cNvPr>
          <p:cNvSpPr>
            <a:spLocks/>
          </p:cNvSpPr>
          <p:nvPr/>
        </p:nvSpPr>
        <p:spPr>
          <a:xfrm>
            <a:off x="4117310" y="5498450"/>
            <a:ext cx="444235" cy="4318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>
                <a:solidFill>
                  <a:srgbClr val="1F00FF"/>
                </a:solidFill>
              </a:rPr>
              <a:t>1.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A303722E-FB21-AFCE-AAB9-6CC34D4E4C23}"/>
              </a:ext>
            </a:extLst>
          </p:cNvPr>
          <p:cNvSpPr>
            <a:spLocks/>
          </p:cNvSpPr>
          <p:nvPr/>
        </p:nvSpPr>
        <p:spPr>
          <a:xfrm>
            <a:off x="6033252" y="5498450"/>
            <a:ext cx="444235" cy="4318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>
                <a:solidFill>
                  <a:srgbClr val="1F00FF"/>
                </a:solidFill>
              </a:rPr>
              <a:t>2.</a:t>
            </a: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A8C4F30A-C0EB-7104-F6FA-8DE1B2F99F61}"/>
              </a:ext>
            </a:extLst>
          </p:cNvPr>
          <p:cNvSpPr>
            <a:spLocks/>
          </p:cNvSpPr>
          <p:nvPr/>
        </p:nvSpPr>
        <p:spPr>
          <a:xfrm>
            <a:off x="7949194" y="5498450"/>
            <a:ext cx="444235" cy="4318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>
                <a:solidFill>
                  <a:srgbClr val="1F00FF"/>
                </a:solidFill>
              </a:rPr>
              <a:t>3.</a:t>
            </a: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71FE8D6F-5BD7-1910-1552-6A20E571E965}"/>
              </a:ext>
            </a:extLst>
          </p:cNvPr>
          <p:cNvSpPr>
            <a:spLocks/>
          </p:cNvSpPr>
          <p:nvPr/>
        </p:nvSpPr>
        <p:spPr>
          <a:xfrm>
            <a:off x="9865137" y="5498451"/>
            <a:ext cx="444235" cy="43184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>
                <a:solidFill>
                  <a:srgbClr val="1F00FF"/>
                </a:solidFill>
              </a:rPr>
              <a:t>4.</a:t>
            </a:r>
          </a:p>
        </p:txBody>
      </p:sp>
      <p:sp>
        <p:nvSpPr>
          <p:cNvPr id="264" name="Right Bracket 263">
            <a:extLst>
              <a:ext uri="{FF2B5EF4-FFF2-40B4-BE49-F238E27FC236}">
                <a16:creationId xmlns:a16="http://schemas.microsoft.com/office/drawing/2014/main" id="{B8D702E4-D8EB-ED5A-8118-2239625F6D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7906617" y="-33556"/>
            <a:ext cx="148877" cy="3538677"/>
          </a:xfrm>
          <a:prstGeom prst="rightBracket">
            <a:avLst>
              <a:gd name="adj" fmla="val 9598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2DFCC89C-B829-D4AF-0DD3-FF2F65BE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04764" y="1601430"/>
            <a:ext cx="1509093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000" b="1">
                <a:latin typeface="Aeonik Pro Black" panose="020B0503030300000000" pitchFamily="34" charset="0"/>
              </a:defRPr>
            </a:lvl1pPr>
          </a:lstStyle>
          <a:p>
            <a:r>
              <a:rPr lang="en-US" sz="800">
                <a:latin typeface="+mn-lt"/>
              </a:rPr>
              <a:t>Digital Infrastructure Hub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DC0D8D-6A3F-EB3B-1C56-68AC676FD96B}"/>
              </a:ext>
            </a:extLst>
          </p:cNvPr>
          <p:cNvSpPr txBox="1"/>
          <p:nvPr/>
        </p:nvSpPr>
        <p:spPr>
          <a:xfrm>
            <a:off x="369821" y="30688"/>
            <a:ext cx="1105024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  <a:latin typeface="+mj-lt"/>
              </a:rPr>
              <a:t>PDx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rPr>
              <a:t>®</a:t>
            </a:r>
            <a:r>
              <a:rPr lang="en-US" sz="2000" b="1">
                <a:solidFill>
                  <a:schemeClr val="bg1"/>
                </a:solidFill>
                <a:latin typeface="+mj-lt"/>
              </a:rPr>
              <a:t>: Data Loss Protection</a:t>
            </a:r>
          </a:p>
          <a:p>
            <a:r>
              <a:rPr lang="en-US" sz="1600">
                <a:solidFill>
                  <a:schemeClr val="bg1"/>
                </a:solidFill>
                <a:latin typeface="+mj-lt"/>
              </a:rPr>
              <a:t>Data Protection by Customer, Data from Public Clouds &amp; Customer Facilities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FA778-FD07-D31B-ADB7-9191F98C3617}"/>
              </a:ext>
            </a:extLst>
          </p:cNvPr>
          <p:cNvSpPr txBox="1"/>
          <p:nvPr/>
        </p:nvSpPr>
        <p:spPr>
          <a:xfrm>
            <a:off x="8391308" y="5576258"/>
            <a:ext cx="1550665" cy="307777"/>
          </a:xfrm>
          <a:prstGeom prst="rect">
            <a:avLst/>
          </a:prstGeom>
          <a:noFill/>
        </p:spPr>
        <p:txBody>
          <a:bodyPr wrap="square" lIns="0" tIns="0" rIns="0" bIns="0" anchor="t">
            <a:normAutofit/>
          </a:bodyPr>
          <a:lstStyle>
            <a:defPPr>
              <a:defRPr lang="en-US"/>
            </a:defPPr>
            <a:lvl1pPr>
              <a:defRPr sz="10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Quarantine Bad Traffic, </a:t>
            </a:r>
            <a:r>
              <a:rPr lang="en-US" spc="-10">
                <a:latin typeface="+mn-lt"/>
              </a:rPr>
              <a:t>Load Balance Clean Traffic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7D85C-32DD-E0DD-22FF-498988925A41}"/>
              </a:ext>
            </a:extLst>
          </p:cNvPr>
          <p:cNvSpPr txBox="1"/>
          <p:nvPr/>
        </p:nvSpPr>
        <p:spPr>
          <a:xfrm>
            <a:off x="6463767" y="5576258"/>
            <a:ext cx="1245719" cy="461665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>
            <a:defPPr>
              <a:defRPr lang="en-US"/>
            </a:defPPr>
            <a:lvl1pPr>
              <a:defRPr sz="10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Secure Private </a:t>
            </a:r>
          </a:p>
          <a:p>
            <a:r>
              <a:rPr lang="en-US">
                <a:latin typeface="+mn-lt"/>
              </a:rPr>
              <a:t>Cloud Interconnect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4CAB5-F2C4-7A4D-4D29-FB18F59F50DD}"/>
              </a:ext>
            </a:extLst>
          </p:cNvPr>
          <p:cNvSpPr txBox="1"/>
          <p:nvPr/>
        </p:nvSpPr>
        <p:spPr>
          <a:xfrm>
            <a:off x="4557044" y="5576254"/>
            <a:ext cx="1215902" cy="307776"/>
          </a:xfrm>
          <a:prstGeom prst="rect">
            <a:avLst/>
          </a:prstGeom>
          <a:noFill/>
        </p:spPr>
        <p:txBody>
          <a:bodyPr wrap="square" lIns="0" tIns="0" rIns="0" bIns="0">
            <a:normAutofit/>
          </a:bodyPr>
          <a:lstStyle>
            <a:defPPr>
              <a:defRPr lang="en-US"/>
            </a:defPPr>
            <a:lvl1pPr>
              <a:defRPr sz="1000">
                <a:latin typeface="Aeonik Pro Medium" panose="020B0503030300000000" pitchFamily="34" charset="0"/>
              </a:defRPr>
            </a:lvl1pPr>
          </a:lstStyle>
          <a:p>
            <a:r>
              <a:rPr lang="en-US">
                <a:latin typeface="+mn-lt"/>
              </a:rPr>
              <a:t>Bring Data to</a:t>
            </a:r>
          </a:p>
          <a:p>
            <a:r>
              <a:rPr lang="en-US">
                <a:latin typeface="+mn-lt"/>
              </a:rPr>
              <a:t>Data Exchange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CC8A90-FDFA-16F7-36B1-938EE9A7E512}"/>
              </a:ext>
            </a:extLst>
          </p:cNvPr>
          <p:cNvSpPr txBox="1"/>
          <p:nvPr/>
        </p:nvSpPr>
        <p:spPr>
          <a:xfrm>
            <a:off x="10313116" y="5575470"/>
            <a:ext cx="1381792" cy="307777"/>
          </a:xfrm>
          <a:prstGeom prst="rect">
            <a:avLst/>
          </a:prstGeom>
          <a:noFill/>
        </p:spPr>
        <p:txBody>
          <a:bodyPr wrap="square" lIns="0" tIns="0" rIns="0" bIns="0" anchor="t">
            <a:normAutofit/>
          </a:bodyPr>
          <a:lstStyle>
            <a:defPPr>
              <a:defRPr lang="en-US"/>
            </a:defPPr>
            <a:lvl1pPr>
              <a:defRPr sz="1000">
                <a:latin typeface="Aeonik Pro Medium"/>
                <a:cs typeface="Arial"/>
              </a:defRPr>
            </a:lvl1pPr>
          </a:lstStyle>
          <a:p>
            <a:r>
              <a:rPr lang="en-US">
                <a:latin typeface="+mn-lt"/>
              </a:rPr>
              <a:t>Zero Trust Environment for End-Users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1D0806C-1648-9314-7F87-FD7993C632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69170" y="3063830"/>
            <a:ext cx="336483" cy="376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B2D69FC-D2AC-322C-1780-9D3AF8015B0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5790316" y="3296818"/>
            <a:ext cx="1247259" cy="5386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Rectangle 234">
            <a:extLst>
              <a:ext uri="{FF2B5EF4-FFF2-40B4-BE49-F238E27FC236}">
                <a16:creationId xmlns:a16="http://schemas.microsoft.com/office/drawing/2014/main" id="{24F95914-ACFB-75DD-4C71-034827A0F3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39830" y="2060600"/>
            <a:ext cx="336483" cy="2495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515EE15-A72B-0551-CE1F-4323650A950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58306" y="3066577"/>
            <a:ext cx="336483" cy="351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754769B1-334F-818A-832E-3C981B7D59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751565" y="2202738"/>
            <a:ext cx="362269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E343FCB7-1D01-E4D6-033A-F6D4606AAB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663109" y="2294552"/>
            <a:ext cx="492156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>
            <a:extLst>
              <a:ext uri="{FF2B5EF4-FFF2-40B4-BE49-F238E27FC236}">
                <a16:creationId xmlns:a16="http://schemas.microsoft.com/office/drawing/2014/main" id="{43E1FBCC-303C-F320-098F-999C01387C4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8931686" y="3199951"/>
            <a:ext cx="1272976" cy="3079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07895320-C2F4-D71C-C5AA-C8467C8383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8986462" y="3270172"/>
            <a:ext cx="1400495" cy="3346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0745D74-545A-1B8C-3442-5C27F0764F9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 flipV="1">
            <a:off x="5809344" y="3199951"/>
            <a:ext cx="1272976" cy="3079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7" name="Rectangle 266">
            <a:extLst>
              <a:ext uri="{FF2B5EF4-FFF2-40B4-BE49-F238E27FC236}">
                <a16:creationId xmlns:a16="http://schemas.microsoft.com/office/drawing/2014/main" id="{29737C14-5722-5DEF-41A3-B98B45105997}"/>
              </a:ext>
            </a:extLst>
          </p:cNvPr>
          <p:cNvSpPr/>
          <p:nvPr/>
        </p:nvSpPr>
        <p:spPr>
          <a:xfrm>
            <a:off x="378937" y="4575618"/>
            <a:ext cx="2084438" cy="30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400" b="1">
                <a:solidFill>
                  <a:prstClr val="black"/>
                </a:solidFill>
              </a:rPr>
              <a:t>Benefits</a:t>
            </a: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8398F554-12D3-C7C3-EC0D-D5439A356AC5}"/>
              </a:ext>
            </a:extLst>
          </p:cNvPr>
          <p:cNvSpPr/>
          <p:nvPr/>
        </p:nvSpPr>
        <p:spPr>
          <a:xfrm>
            <a:off x="378937" y="3418134"/>
            <a:ext cx="2084438" cy="30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400" b="1">
                <a:solidFill>
                  <a:prstClr val="black"/>
                </a:solidFill>
              </a:rPr>
              <a:t>Actions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E587F854-B83A-FCFB-F0F1-93A0D28D9680}"/>
              </a:ext>
            </a:extLst>
          </p:cNvPr>
          <p:cNvSpPr txBox="1"/>
          <p:nvPr/>
        </p:nvSpPr>
        <p:spPr>
          <a:xfrm>
            <a:off x="320832" y="4886140"/>
            <a:ext cx="2940035" cy="87203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194310" indent="-137160">
              <a:spcAft>
                <a:spcPts val="200"/>
              </a:spcAft>
              <a:buFont typeface="Arial" panose="020B0604020202020204" pitchFamily="34" charset="0"/>
              <a:buChar char="•"/>
              <a:defRPr sz="1000">
                <a:latin typeface="Aeonik Pro Medium" panose="020B0503030300000000" pitchFamily="34" charset="0"/>
                <a:cs typeface="Arial"/>
              </a:defRPr>
            </a:lvl1pPr>
          </a:lstStyle>
          <a:p>
            <a:r>
              <a:rPr lang="en-US">
                <a:latin typeface="+mn-lt"/>
              </a:rPr>
              <a:t>Establish Zero Trust Environment</a:t>
            </a:r>
          </a:p>
          <a:p>
            <a:r>
              <a:rPr lang="en-US">
                <a:latin typeface="+mn-lt"/>
              </a:rPr>
              <a:t>Cloud-adjacent colocation reduces latency</a:t>
            </a:r>
          </a:p>
          <a:p>
            <a:r>
              <a:rPr lang="en-US">
                <a:latin typeface="+mn-lt"/>
              </a:rPr>
              <a:t>Enables direct secure access to public cloud </a:t>
            </a:r>
          </a:p>
          <a:p>
            <a:r>
              <a:rPr lang="en-US">
                <a:latin typeface="+mn-lt"/>
              </a:rPr>
              <a:t>Security and compliance for data</a:t>
            </a:r>
          </a:p>
          <a:p>
            <a:endParaRPr lang="en-US">
              <a:latin typeface="+mn-lt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0595EB06-B375-9D96-2A2A-0D89B69266C3}"/>
              </a:ext>
            </a:extLst>
          </p:cNvPr>
          <p:cNvSpPr/>
          <p:nvPr/>
        </p:nvSpPr>
        <p:spPr>
          <a:xfrm>
            <a:off x="308459" y="3746840"/>
            <a:ext cx="2924668" cy="87203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Establish direct connections to public cloud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Connect to your private infrastructure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Deploy your private infrastructure in colocation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Operationalize Digital Infrastructure Hub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C85164-B281-B717-B986-039264D21CB2}"/>
              </a:ext>
            </a:extLst>
          </p:cNvPr>
          <p:cNvGrpSpPr/>
          <p:nvPr/>
        </p:nvGrpSpPr>
        <p:grpSpPr>
          <a:xfrm>
            <a:off x="200970" y="6040719"/>
            <a:ext cx="2340099" cy="597577"/>
            <a:chOff x="200970" y="6241028"/>
            <a:chExt cx="2340099" cy="597577"/>
          </a:xfrm>
        </p:grpSpPr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D8ECD878-D5BD-F290-5BC2-607D8179ECC6}"/>
                </a:ext>
              </a:extLst>
            </p:cNvPr>
            <p:cNvSpPr txBox="1"/>
            <p:nvPr/>
          </p:nvSpPr>
          <p:spPr>
            <a:xfrm>
              <a:off x="1541893" y="6244659"/>
              <a:ext cx="140041" cy="12031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rmAutofit/>
            </a:bodyPr>
            <a:lstStyle>
              <a:defPPr>
                <a:defRPr lang="en-US"/>
              </a:defPPr>
              <a:lvl1pPr algn="ctr">
                <a:defRPr sz="700" b="1">
                  <a:cs typeface="Arial"/>
                </a:defRPr>
              </a:lvl1pPr>
            </a:lstStyle>
            <a:p>
              <a:r>
                <a:rPr lang="en-US"/>
                <a:t>H3</a:t>
              </a:r>
            </a:p>
          </p:txBody>
        </p:sp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DBB08D10-99B4-7D22-E7B9-A617278B4139}"/>
                </a:ext>
              </a:extLst>
            </p:cNvPr>
            <p:cNvSpPr txBox="1"/>
            <p:nvPr/>
          </p:nvSpPr>
          <p:spPr>
            <a:xfrm>
              <a:off x="200970" y="6241028"/>
              <a:ext cx="1271695" cy="1203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>
              <a:defPPr>
                <a:defRPr lang="en-US"/>
              </a:defPPr>
              <a:lvl1pPr>
                <a:defRPr sz="800" b="1"/>
              </a:lvl1pPr>
            </a:lstStyle>
            <a:p>
              <a:r>
                <a:rPr lang="en-US" sz="700"/>
                <a:t>HYBRID WORK</a:t>
              </a:r>
            </a:p>
          </p:txBody>
        </p:sp>
        <p:sp>
          <p:nvSpPr>
            <p:cNvPr id="280" name="TextBox 279">
              <a:extLst>
                <a:ext uri="{FF2B5EF4-FFF2-40B4-BE49-F238E27FC236}">
                  <a16:creationId xmlns:a16="http://schemas.microsoft.com/office/drawing/2014/main" id="{F1A452DF-C95C-8D83-362D-DEB9E9F3D177}"/>
                </a:ext>
              </a:extLst>
            </p:cNvPr>
            <p:cNvSpPr txBox="1"/>
            <p:nvPr/>
          </p:nvSpPr>
          <p:spPr>
            <a:xfrm>
              <a:off x="200970" y="6425408"/>
              <a:ext cx="1831719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>
              <a:defPPr>
                <a:defRPr lang="en-US"/>
              </a:defPPr>
              <a:lvl1pPr>
                <a:defRPr sz="700"/>
              </a:lvl1pPr>
            </a:lstStyle>
            <a:p>
              <a:r>
                <a:rPr lang="en-US"/>
                <a:t>Enterprise End User</a:t>
              </a:r>
            </a:p>
          </p:txBody>
        </p:sp>
        <p:sp>
          <p:nvSpPr>
            <p:cNvPr id="281" name="TextBox 280">
              <a:extLst>
                <a:ext uri="{FF2B5EF4-FFF2-40B4-BE49-F238E27FC236}">
                  <a16:creationId xmlns:a16="http://schemas.microsoft.com/office/drawing/2014/main" id="{D0915F26-D291-CFAD-51BC-6C72A945B69E}"/>
                </a:ext>
              </a:extLst>
            </p:cNvPr>
            <p:cNvSpPr txBox="1"/>
            <p:nvPr/>
          </p:nvSpPr>
          <p:spPr>
            <a:xfrm>
              <a:off x="200970" y="6613431"/>
              <a:ext cx="2340099" cy="2251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>
              <a:defPPr>
                <a:defRPr lang="en-US"/>
              </a:defPPr>
              <a:lvl1pPr>
                <a:defRPr sz="700"/>
              </a:lvl1pPr>
            </a:lstStyle>
            <a:p>
              <a:r>
                <a:rPr lang="en-US"/>
                <a:t>Data Loss Protection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583B6EF-61FB-6A37-FCF8-6CFCDA86B0BD}"/>
              </a:ext>
            </a:extLst>
          </p:cNvPr>
          <p:cNvSpPr/>
          <p:nvPr/>
        </p:nvSpPr>
        <p:spPr>
          <a:xfrm>
            <a:off x="324541" y="2588814"/>
            <a:ext cx="3068582" cy="1051570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Cost-effective interconnected Metro sites 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Unpredictable scaling requirements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Maintaining security and compliance of data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End-to-end control of ingress/egress access points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>
              <a:highlight>
                <a:srgbClr val="FFFF00"/>
              </a:highlight>
              <a:cs typeface="Arial"/>
            </a:endParaRP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>
              <a:highlight>
                <a:srgbClr val="FFFF00"/>
              </a:highlight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10330-3899-5F58-5B48-CCC5D43390A9}"/>
              </a:ext>
            </a:extLst>
          </p:cNvPr>
          <p:cNvSpPr/>
          <p:nvPr/>
        </p:nvSpPr>
        <p:spPr>
          <a:xfrm>
            <a:off x="324541" y="1422596"/>
            <a:ext cx="3068582" cy="87203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Provide Zero Trust Environment to End-Users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Secure private connectivity to trusted data 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Performant access to data anywhere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000">
                <a:cs typeface="Arial"/>
              </a:rPr>
              <a:t>Scalable footprint to support growth</a:t>
            </a:r>
          </a:p>
          <a:p>
            <a:pPr marL="194310" indent="-13716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000">
              <a:highlight>
                <a:srgbClr val="FFFF00"/>
              </a:highlight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AD64F1-ABC8-6308-BBA3-20EE3C6616F1}"/>
              </a:ext>
            </a:extLst>
          </p:cNvPr>
          <p:cNvSpPr/>
          <p:nvPr/>
        </p:nvSpPr>
        <p:spPr>
          <a:xfrm>
            <a:off x="378937" y="2264893"/>
            <a:ext cx="2084438" cy="30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400" b="1">
                <a:solidFill>
                  <a:prstClr val="black"/>
                </a:solidFill>
              </a:rPr>
              <a:t>Challenges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EC3BBB-BC59-8E0F-EF76-93A586F01FB3}"/>
              </a:ext>
            </a:extLst>
          </p:cNvPr>
          <p:cNvSpPr/>
          <p:nvPr/>
        </p:nvSpPr>
        <p:spPr>
          <a:xfrm>
            <a:off x="378937" y="1119621"/>
            <a:ext cx="2084438" cy="303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283F6-AD5A-743A-3D62-F240A32C1E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67026" y="2920816"/>
            <a:ext cx="103798" cy="53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F2BA6D-46A2-1370-13B2-DC29C76B406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275618" y="3180396"/>
            <a:ext cx="380020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EE78A91C-04ED-D796-496B-5F3D3B5C40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224539" y="3121635"/>
            <a:ext cx="119410" cy="116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CC6B5523-A006-33F9-8521-F1E90BE8D77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751565" y="2192106"/>
            <a:ext cx="5230" cy="2234265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>
            <a:extLst>
              <a:ext uri="{FF2B5EF4-FFF2-40B4-BE49-F238E27FC236}">
                <a16:creationId xmlns:a16="http://schemas.microsoft.com/office/drawing/2014/main" id="{8284F834-D934-B47C-ABA0-E51944C754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675405" y="2284693"/>
            <a:ext cx="3314" cy="221799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0" name="Oval 489">
            <a:extLst>
              <a:ext uri="{FF2B5EF4-FFF2-40B4-BE49-F238E27FC236}">
                <a16:creationId xmlns:a16="http://schemas.microsoft.com/office/drawing/2014/main" id="{CE19A1D4-5107-CDB7-603B-05F69232BA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95193" y="3142212"/>
            <a:ext cx="119410" cy="116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sp>
        <p:nvSpPr>
          <p:cNvPr id="497" name="Rectangle 496">
            <a:extLst>
              <a:ext uri="{FF2B5EF4-FFF2-40B4-BE49-F238E27FC236}">
                <a16:creationId xmlns:a16="http://schemas.microsoft.com/office/drawing/2014/main" id="{EFF7F77D-1117-6A15-3186-0A09B41248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813238" y="4242458"/>
            <a:ext cx="242131" cy="351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498" name="Straight Connector 497">
            <a:extLst>
              <a:ext uri="{FF2B5EF4-FFF2-40B4-BE49-F238E27FC236}">
                <a16:creationId xmlns:a16="http://schemas.microsoft.com/office/drawing/2014/main" id="{7AB7D846-94A9-E791-92F4-53985883FD4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751565" y="4412956"/>
            <a:ext cx="413412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498">
            <a:extLst>
              <a:ext uri="{FF2B5EF4-FFF2-40B4-BE49-F238E27FC236}">
                <a16:creationId xmlns:a16="http://schemas.microsoft.com/office/drawing/2014/main" id="{7B813EBB-C584-E8BF-C22D-8E7A325C14D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670085" y="4514035"/>
            <a:ext cx="627273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0B1A9A78-96B0-CD41-A77E-8F9AAC71587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575508" y="2116744"/>
            <a:ext cx="4891036" cy="2219483"/>
            <a:chOff x="5815902" y="2446952"/>
            <a:chExt cx="4891036" cy="2219483"/>
          </a:xfrm>
        </p:grpSpPr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id="{4A5FD110-078E-4CAC-E514-E8F2A458344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5815902" y="3449218"/>
              <a:ext cx="1247259" cy="5386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2" name="Straight Connector 501">
              <a:extLst>
                <a:ext uri="{FF2B5EF4-FFF2-40B4-BE49-F238E27FC236}">
                  <a16:creationId xmlns:a16="http://schemas.microsoft.com/office/drawing/2014/main" id="{7CC22436-A793-1A0D-7CF9-7D0DB31BF09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10073110" y="2446952"/>
              <a:ext cx="470305" cy="0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id="{A629DD18-C719-FE46-F801-9BF42166950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10079665" y="4666435"/>
              <a:ext cx="627273" cy="0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id="{4F1B74EE-8705-9260-032F-92C00A3B881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0072686" y="2446952"/>
              <a:ext cx="6756" cy="2217055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id="{971065BB-884E-6761-C082-629B20CA089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 flipV="1">
              <a:off x="9138862" y="3458292"/>
              <a:ext cx="1400495" cy="3346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51D430DD-9D97-412B-B0BB-C77276DA6E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856449" y="2956236"/>
            <a:ext cx="586832" cy="567727"/>
            <a:chOff x="6414271" y="3029899"/>
            <a:chExt cx="586832" cy="567727"/>
          </a:xfrm>
        </p:grpSpPr>
        <p:grpSp>
          <p:nvGrpSpPr>
            <p:cNvPr id="507" name="Group 506">
              <a:extLst>
                <a:ext uri="{FF2B5EF4-FFF2-40B4-BE49-F238E27FC236}">
                  <a16:creationId xmlns:a16="http://schemas.microsoft.com/office/drawing/2014/main" id="{6404A7D3-5736-9B98-9923-0568C153D2E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414271" y="3029899"/>
              <a:ext cx="586832" cy="567727"/>
              <a:chOff x="4472389" y="3203545"/>
              <a:chExt cx="662125" cy="640568"/>
            </a:xfrm>
          </p:grpSpPr>
          <p:sp>
            <p:nvSpPr>
              <p:cNvPr id="509" name="Oval 508">
                <a:extLst>
                  <a:ext uri="{FF2B5EF4-FFF2-40B4-BE49-F238E27FC236}">
                    <a16:creationId xmlns:a16="http://schemas.microsoft.com/office/drawing/2014/main" id="{E94DDF27-39B6-8CBA-28A8-A2349ED089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570767" y="3203545"/>
                <a:ext cx="500386" cy="48642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10" name="TextBox 509">
                <a:extLst>
                  <a:ext uri="{FF2B5EF4-FFF2-40B4-BE49-F238E27FC236}">
                    <a16:creationId xmlns:a16="http://schemas.microsoft.com/office/drawing/2014/main" id="{B4894514-ECE7-FB23-B1DD-267BE505686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472389" y="3722570"/>
                <a:ext cx="662125" cy="1215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700"/>
                  <a:t>On Ramps</a:t>
                </a:r>
              </a:p>
            </p:txBody>
          </p:sp>
        </p:grpSp>
        <p:pic>
          <p:nvPicPr>
            <p:cNvPr id="508" name="Graphic 507">
              <a:extLst>
                <a:ext uri="{FF2B5EF4-FFF2-40B4-BE49-F238E27FC236}">
                  <a16:creationId xmlns:a16="http://schemas.microsoft.com/office/drawing/2014/main" id="{91B687D4-4316-070D-0B19-F54B6F3FCD7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54655" y="3084470"/>
              <a:ext cx="342708" cy="342708"/>
            </a:xfrm>
            <a:prstGeom prst="rect">
              <a:avLst/>
            </a:prstGeom>
          </p:spPr>
        </p:pic>
      </p:grpSp>
      <p:sp>
        <p:nvSpPr>
          <p:cNvPr id="528" name="Rectangle 527">
            <a:extLst>
              <a:ext uri="{FF2B5EF4-FFF2-40B4-BE49-F238E27FC236}">
                <a16:creationId xmlns:a16="http://schemas.microsoft.com/office/drawing/2014/main" id="{54F6C80B-757F-62E0-BDEB-455A4A626A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23849" y="3907061"/>
            <a:ext cx="395528" cy="33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529" name="Straight Connector 528">
            <a:extLst>
              <a:ext uri="{FF2B5EF4-FFF2-40B4-BE49-F238E27FC236}">
                <a16:creationId xmlns:a16="http://schemas.microsoft.com/office/drawing/2014/main" id="{73A0ACE2-CEFB-B0D2-6CFB-95F23F2345C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741467" y="4168157"/>
            <a:ext cx="715992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C489C35C-825A-BCB8-6634-FEA7340D5D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449351" y="2418656"/>
            <a:ext cx="8108" cy="1746448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1" name="Rectangle 530">
            <a:extLst>
              <a:ext uri="{FF2B5EF4-FFF2-40B4-BE49-F238E27FC236}">
                <a16:creationId xmlns:a16="http://schemas.microsoft.com/office/drawing/2014/main" id="{ED20BF71-8890-EAB3-45D0-CC2CD7E20A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23849" y="2286220"/>
            <a:ext cx="395528" cy="33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71A15BB2-9B26-CB1A-DF80-8A6C25937F0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873829" y="2424967"/>
            <a:ext cx="583630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416D3550-47D3-5371-2DD2-122C774F3B8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884597" y="2492352"/>
            <a:ext cx="483673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4" name="Straight Connector 533">
            <a:extLst>
              <a:ext uri="{FF2B5EF4-FFF2-40B4-BE49-F238E27FC236}">
                <a16:creationId xmlns:a16="http://schemas.microsoft.com/office/drawing/2014/main" id="{6C41B049-1C8B-844A-C14D-96CCEA6E87C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378711" y="2507754"/>
            <a:ext cx="0" cy="1724271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>
            <a:extLst>
              <a:ext uri="{FF2B5EF4-FFF2-40B4-BE49-F238E27FC236}">
                <a16:creationId xmlns:a16="http://schemas.microsoft.com/office/drawing/2014/main" id="{05A61715-0A10-8E32-2F0F-5D2580136B0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8927821" y="4234150"/>
            <a:ext cx="450890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>
            <a:extLst>
              <a:ext uri="{FF2B5EF4-FFF2-40B4-BE49-F238E27FC236}">
                <a16:creationId xmlns:a16="http://schemas.microsoft.com/office/drawing/2014/main" id="{7BCF1A25-081C-21E0-82EA-3C023A36A29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668115" y="2448801"/>
            <a:ext cx="633165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9C5FAFE5-A509-8D78-358A-359C1A9E2D0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655638" y="4159666"/>
            <a:ext cx="633165" cy="0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>
            <a:extLst>
              <a:ext uri="{FF2B5EF4-FFF2-40B4-BE49-F238E27FC236}">
                <a16:creationId xmlns:a16="http://schemas.microsoft.com/office/drawing/2014/main" id="{6E08597B-F48B-E5C3-7B35-E6E513389F7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740348" y="2529186"/>
            <a:ext cx="534145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>
            <a:extLst>
              <a:ext uri="{FF2B5EF4-FFF2-40B4-BE49-F238E27FC236}">
                <a16:creationId xmlns:a16="http://schemas.microsoft.com/office/drawing/2014/main" id="{9766362B-FD31-3C22-73B6-2CEE3A2AFD0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739533" y="2555653"/>
            <a:ext cx="0" cy="1682781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>
            <a:extLst>
              <a:ext uri="{FF2B5EF4-FFF2-40B4-BE49-F238E27FC236}">
                <a16:creationId xmlns:a16="http://schemas.microsoft.com/office/drawing/2014/main" id="{3286B392-6F72-E4ED-E357-8B873C954A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6739453" y="4238434"/>
            <a:ext cx="492156" cy="0"/>
          </a:xfrm>
          <a:prstGeom prst="line">
            <a:avLst/>
          </a:prstGeom>
          <a:ln w="19050" cmpd="sng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Straight Connector 540">
            <a:extLst>
              <a:ext uri="{FF2B5EF4-FFF2-40B4-BE49-F238E27FC236}">
                <a16:creationId xmlns:a16="http://schemas.microsoft.com/office/drawing/2014/main" id="{F6191FBF-8457-38CB-816F-285E475519E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666646" y="2435425"/>
            <a:ext cx="0" cy="1724241"/>
          </a:xfrm>
          <a:prstGeom prst="line">
            <a:avLst/>
          </a:prstGeom>
          <a:ln w="31750" cmpd="dbl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" name="Oval 541">
            <a:extLst>
              <a:ext uri="{FF2B5EF4-FFF2-40B4-BE49-F238E27FC236}">
                <a16:creationId xmlns:a16="http://schemas.microsoft.com/office/drawing/2014/main" id="{B9694877-8D55-1F6B-2A17-101D2C6189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539" y="3125445"/>
            <a:ext cx="119410" cy="11607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cxnSp>
        <p:nvCxnSpPr>
          <p:cNvPr id="627" name="Straight Connector 626">
            <a:extLst>
              <a:ext uri="{FF2B5EF4-FFF2-40B4-BE49-F238E27FC236}">
                <a16:creationId xmlns:a16="http://schemas.microsoft.com/office/drawing/2014/main" id="{4DE87B7C-659D-562E-244C-D2C2CC336D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835484" y="2387797"/>
            <a:ext cx="0" cy="1682781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28" name="Oval 627">
            <a:extLst>
              <a:ext uri="{FF2B5EF4-FFF2-40B4-BE49-F238E27FC236}">
                <a16:creationId xmlns:a16="http://schemas.microsoft.com/office/drawing/2014/main" id="{99CC58F1-8564-FCA0-1413-3AD133ED96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36461" y="3030874"/>
            <a:ext cx="365760" cy="366789"/>
          </a:xfrm>
          <a:prstGeom prst="ellipse">
            <a:avLst/>
          </a:prstGeom>
          <a:solidFill>
            <a:srgbClr val="1F00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</a:t>
            </a:r>
          </a:p>
        </p:txBody>
      </p: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CF56741B-36BD-BB1C-6834-E9130083AA3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936266" y="1812852"/>
            <a:ext cx="1704709" cy="3070370"/>
            <a:chOff x="9936266" y="1812852"/>
            <a:chExt cx="1704709" cy="3070370"/>
          </a:xfrm>
        </p:grpSpPr>
        <p:sp>
          <p:nvSpPr>
            <p:cNvPr id="631" name="Rectangle: Rounded Corners 131">
              <a:extLst>
                <a:ext uri="{FF2B5EF4-FFF2-40B4-BE49-F238E27FC236}">
                  <a16:creationId xmlns:a16="http://schemas.microsoft.com/office/drawing/2014/main" id="{E8A3C918-44CB-DDFF-44A4-088758F03D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65860" y="1812852"/>
              <a:ext cx="1475115" cy="916527"/>
            </a:xfrm>
            <a:prstGeom prst="roundRect">
              <a:avLst>
                <a:gd name="adj" fmla="val 8798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32" name="Group 631">
              <a:extLst>
                <a:ext uri="{FF2B5EF4-FFF2-40B4-BE49-F238E27FC236}">
                  <a16:creationId xmlns:a16="http://schemas.microsoft.com/office/drawing/2014/main" id="{01D7128F-5157-F271-BD48-EBF62F5C73C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796028" y="1951622"/>
              <a:ext cx="620156" cy="664985"/>
              <a:chOff x="2516041" y="2284533"/>
              <a:chExt cx="409128" cy="438703"/>
            </a:xfrm>
          </p:grpSpPr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06724CB3-A14A-CD11-3867-9B6A840D19C3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715275" y="2406950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88" name="Rectangle 17">
                  <a:extLst>
                    <a:ext uri="{FF2B5EF4-FFF2-40B4-BE49-F238E27FC236}">
                      <a16:creationId xmlns:a16="http://schemas.microsoft.com/office/drawing/2014/main" id="{5653B81C-B851-E89A-5808-C28DA9850AB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89" name="Graphic 688">
                  <a:extLst>
                    <a:ext uri="{FF2B5EF4-FFF2-40B4-BE49-F238E27FC236}">
                      <a16:creationId xmlns:a16="http://schemas.microsoft.com/office/drawing/2014/main" id="{B512A33E-94A1-F883-3B52-010AA6B37DF5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397FFC22-A5A9-B51A-5078-BD39A8FE4174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6547" y="2406950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86" name="Rectangle 17">
                  <a:extLst>
                    <a:ext uri="{FF2B5EF4-FFF2-40B4-BE49-F238E27FC236}">
                      <a16:creationId xmlns:a16="http://schemas.microsoft.com/office/drawing/2014/main" id="{C97E4A74-CF6A-80ED-BEFC-E1C8C15760A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87" name="Graphic 686">
                  <a:extLst>
                    <a:ext uri="{FF2B5EF4-FFF2-40B4-BE49-F238E27FC236}">
                      <a16:creationId xmlns:a16="http://schemas.microsoft.com/office/drawing/2014/main" id="{42486B48-78A2-22A3-C410-82E08A058F7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1758C293-F325-BB9A-0F79-42AA82E5523C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640155" y="2284533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84" name="Rectangle 17">
                  <a:extLst>
                    <a:ext uri="{FF2B5EF4-FFF2-40B4-BE49-F238E27FC236}">
                      <a16:creationId xmlns:a16="http://schemas.microsoft.com/office/drawing/2014/main" id="{19DC0D88-1458-2990-E329-CFCCA51336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85" name="Graphic 684">
                  <a:extLst>
                    <a:ext uri="{FF2B5EF4-FFF2-40B4-BE49-F238E27FC236}">
                      <a16:creationId xmlns:a16="http://schemas.microsoft.com/office/drawing/2014/main" id="{15015982-248F-8C4B-96F3-74448AF4B2D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sp>
            <p:nvSpPr>
              <p:cNvPr id="683" name="TextBox 682">
                <a:extLst>
                  <a:ext uri="{FF2B5EF4-FFF2-40B4-BE49-F238E27FC236}">
                    <a16:creationId xmlns:a16="http://schemas.microsoft.com/office/drawing/2014/main" id="{F8418D69-A3CF-33C9-008F-52AFD161A1D9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516041" y="2581103"/>
                <a:ext cx="409128" cy="142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Customer Stored Data</a:t>
                </a:r>
              </a:p>
            </p:txBody>
          </p:sp>
        </p:grp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E39FE42F-2289-7B97-EBF6-4B0D85D4E2F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67408" y="2050706"/>
              <a:ext cx="80979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cs typeface="Arial"/>
                </a:rPr>
                <a:t>Data</a:t>
              </a:r>
            </a:p>
            <a:p>
              <a:r>
                <a:rPr lang="en-US" sz="700">
                  <a:cs typeface="Arial"/>
                </a:rPr>
                <a:t>Replication</a:t>
              </a:r>
            </a:p>
          </p:txBody>
        </p:sp>
        <p:grpSp>
          <p:nvGrpSpPr>
            <p:cNvPr id="634" name="Group 633">
              <a:extLst>
                <a:ext uri="{FF2B5EF4-FFF2-40B4-BE49-F238E27FC236}">
                  <a16:creationId xmlns:a16="http://schemas.microsoft.com/office/drawing/2014/main" id="{8375EBC5-2325-6B35-3660-630FCF0B536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309378" y="2595824"/>
              <a:ext cx="1186133" cy="189346"/>
              <a:chOff x="10309378" y="2474348"/>
              <a:chExt cx="1186133" cy="189346"/>
            </a:xfrm>
          </p:grpSpPr>
          <p:sp>
            <p:nvSpPr>
              <p:cNvPr id="675" name="TextBox 674">
                <a:extLst>
                  <a:ext uri="{FF2B5EF4-FFF2-40B4-BE49-F238E27FC236}">
                    <a16:creationId xmlns:a16="http://schemas.microsoft.com/office/drawing/2014/main" id="{8E00FF32-A43B-04AC-DE53-71DEC9F6D3F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309378" y="2540583"/>
                <a:ext cx="1186133" cy="1231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latin typeface="Aeonik Pro Black" panose="020B0503030300000000" pitchFamily="34" charset="0"/>
                  </a:defRPr>
                </a:lvl1pPr>
              </a:lstStyle>
              <a:p>
                <a:r>
                  <a:rPr lang="en-US" sz="800">
                    <a:latin typeface="+mn-lt"/>
                  </a:rPr>
                  <a:t>Customer Data Center</a:t>
                </a:r>
              </a:p>
            </p:txBody>
          </p:sp>
          <p:grpSp>
            <p:nvGrpSpPr>
              <p:cNvPr id="676" name="Group 675">
                <a:extLst>
                  <a:ext uri="{FF2B5EF4-FFF2-40B4-BE49-F238E27FC236}">
                    <a16:creationId xmlns:a16="http://schemas.microsoft.com/office/drawing/2014/main" id="{F68D33B0-8DDE-3C19-030E-BA4D45A4CF3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1221851" y="2474348"/>
                <a:ext cx="177817" cy="25549"/>
                <a:chOff x="5167223" y="4451229"/>
                <a:chExt cx="750497" cy="107831"/>
              </a:xfrm>
            </p:grpSpPr>
            <p:sp>
              <p:nvSpPr>
                <p:cNvPr id="677" name="Rounded Rectangle 181">
                  <a:extLst>
                    <a:ext uri="{FF2B5EF4-FFF2-40B4-BE49-F238E27FC236}">
                      <a16:creationId xmlns:a16="http://schemas.microsoft.com/office/drawing/2014/main" id="{6004EF8D-65DD-40A2-0F88-68E5E1F1C5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167223" y="4451229"/>
                  <a:ext cx="215660" cy="1078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78" name="Rounded Rectangle 182">
                  <a:extLst>
                    <a:ext uri="{FF2B5EF4-FFF2-40B4-BE49-F238E27FC236}">
                      <a16:creationId xmlns:a16="http://schemas.microsoft.com/office/drawing/2014/main" id="{A4BE7F8F-0E68-16CA-F14C-1D6934AB5D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3268" y="4451229"/>
                  <a:ext cx="215660" cy="1078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679" name="Rounded Rectangle 183">
                  <a:extLst>
                    <a:ext uri="{FF2B5EF4-FFF2-40B4-BE49-F238E27FC236}">
                      <a16:creationId xmlns:a16="http://schemas.microsoft.com/office/drawing/2014/main" id="{2D3C2916-968F-C0A6-7FF2-1F88CF8E470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702060" y="4451229"/>
                  <a:ext cx="215660" cy="107831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</p:grpSp>
        </p:grp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BA739CD9-9D26-5087-E1CD-75659D1BF8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05272" y="2144699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636" name="Rectangle: Rounded Corners 131">
              <a:extLst>
                <a:ext uri="{FF2B5EF4-FFF2-40B4-BE49-F238E27FC236}">
                  <a16:creationId xmlns:a16="http://schemas.microsoft.com/office/drawing/2014/main" id="{1343B22C-3286-89CD-3A6C-1220EFA36D8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74422" y="2900314"/>
              <a:ext cx="1466553" cy="867733"/>
            </a:xfrm>
            <a:prstGeom prst="roundRect">
              <a:avLst>
                <a:gd name="adj" fmla="val 8798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/>
            </a:p>
          </p:txBody>
        </p:sp>
        <p:sp>
          <p:nvSpPr>
            <p:cNvPr id="637" name="TextBox 636">
              <a:extLst>
                <a:ext uri="{FF2B5EF4-FFF2-40B4-BE49-F238E27FC236}">
                  <a16:creationId xmlns:a16="http://schemas.microsoft.com/office/drawing/2014/main" id="{52B64082-2093-6D87-B456-7DC08EF16A6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957" y="3697320"/>
              <a:ext cx="1059089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Aeonik Pro Black" panose="020B0503030300000000" pitchFamily="34" charset="0"/>
                </a:defRPr>
              </a:lvl1pPr>
            </a:lstStyle>
            <a:p>
              <a:r>
                <a:rPr lang="en-US" sz="800">
                  <a:latin typeface="+mn-lt"/>
                </a:rPr>
                <a:t>Customer Office</a:t>
              </a:r>
            </a:p>
          </p:txBody>
        </p:sp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8021B1A0-7653-3DB3-8A43-D639D0B00F26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828465" y="2983278"/>
              <a:ext cx="620156" cy="655755"/>
              <a:chOff x="2516041" y="2284533"/>
              <a:chExt cx="409128" cy="432614"/>
            </a:xfrm>
          </p:grpSpPr>
          <p:grpSp>
            <p:nvGrpSpPr>
              <p:cNvPr id="665" name="Group 664">
                <a:extLst>
                  <a:ext uri="{FF2B5EF4-FFF2-40B4-BE49-F238E27FC236}">
                    <a16:creationId xmlns:a16="http://schemas.microsoft.com/office/drawing/2014/main" id="{93CB8422-59AB-6472-3A42-9A2108C75AFF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715275" y="2406950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73" name="Rectangle 17">
                  <a:extLst>
                    <a:ext uri="{FF2B5EF4-FFF2-40B4-BE49-F238E27FC236}">
                      <a16:creationId xmlns:a16="http://schemas.microsoft.com/office/drawing/2014/main" id="{010CE7B9-06FA-EC17-2E8B-2F97FD41DC2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74" name="Graphic 673">
                  <a:extLst>
                    <a:ext uri="{FF2B5EF4-FFF2-40B4-BE49-F238E27FC236}">
                      <a16:creationId xmlns:a16="http://schemas.microsoft.com/office/drawing/2014/main" id="{B705A6A9-B6D5-67B7-6458-58B3C57EC24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grpSp>
            <p:nvGrpSpPr>
              <p:cNvPr id="666" name="Group 665">
                <a:extLst>
                  <a:ext uri="{FF2B5EF4-FFF2-40B4-BE49-F238E27FC236}">
                    <a16:creationId xmlns:a16="http://schemas.microsoft.com/office/drawing/2014/main" id="{9690928D-23FF-FDBF-9FFB-A367E10E2B5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86547" y="2406950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71" name="Rectangle 17">
                  <a:extLst>
                    <a:ext uri="{FF2B5EF4-FFF2-40B4-BE49-F238E27FC236}">
                      <a16:creationId xmlns:a16="http://schemas.microsoft.com/office/drawing/2014/main" id="{3DD021DC-3141-44CB-E822-C95107A5CE8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72" name="Graphic 671">
                  <a:extLst>
                    <a:ext uri="{FF2B5EF4-FFF2-40B4-BE49-F238E27FC236}">
                      <a16:creationId xmlns:a16="http://schemas.microsoft.com/office/drawing/2014/main" id="{8DD0DE60-468C-ABE8-40E4-1918D91369C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grpSp>
            <p:nvGrpSpPr>
              <p:cNvPr id="667" name="Group 666">
                <a:extLst>
                  <a:ext uri="{FF2B5EF4-FFF2-40B4-BE49-F238E27FC236}">
                    <a16:creationId xmlns:a16="http://schemas.microsoft.com/office/drawing/2014/main" id="{66B0CE21-3E92-6924-A7CB-FD417FD1E45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640155" y="2284533"/>
                <a:ext cx="150237" cy="150237"/>
                <a:chOff x="6123798" y="2444024"/>
                <a:chExt cx="1018088" cy="1018088"/>
              </a:xfrm>
            </p:grpSpPr>
            <p:sp>
              <p:nvSpPr>
                <p:cNvPr id="669" name="Rectangle 17">
                  <a:extLst>
                    <a:ext uri="{FF2B5EF4-FFF2-40B4-BE49-F238E27FC236}">
                      <a16:creationId xmlns:a16="http://schemas.microsoft.com/office/drawing/2014/main" id="{6B60C41C-B4BA-3360-62D0-3FEEFA7ED88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325386" y="2554371"/>
                  <a:ext cx="622169" cy="794128"/>
                </a:xfrm>
                <a:custGeom>
                  <a:avLst/>
                  <a:gdLst>
                    <a:gd name="connsiteX0" fmla="*/ 0 w 622169"/>
                    <a:gd name="connsiteY0" fmla="*/ 0 h 612455"/>
                    <a:gd name="connsiteX1" fmla="*/ 622169 w 622169"/>
                    <a:gd name="connsiteY1" fmla="*/ 0 h 612455"/>
                    <a:gd name="connsiteX2" fmla="*/ 622169 w 622169"/>
                    <a:gd name="connsiteY2" fmla="*/ 612455 h 612455"/>
                    <a:gd name="connsiteX3" fmla="*/ 0 w 622169"/>
                    <a:gd name="connsiteY3" fmla="*/ 612455 h 612455"/>
                    <a:gd name="connsiteX4" fmla="*/ 0 w 622169"/>
                    <a:gd name="connsiteY4" fmla="*/ 0 h 612455"/>
                    <a:gd name="connsiteX0" fmla="*/ 0 w 622169"/>
                    <a:gd name="connsiteY0" fmla="*/ 58656 h 671111"/>
                    <a:gd name="connsiteX1" fmla="*/ 622169 w 622169"/>
                    <a:gd name="connsiteY1" fmla="*/ 58656 h 671111"/>
                    <a:gd name="connsiteX2" fmla="*/ 622169 w 622169"/>
                    <a:gd name="connsiteY2" fmla="*/ 671111 h 671111"/>
                    <a:gd name="connsiteX3" fmla="*/ 0 w 622169"/>
                    <a:gd name="connsiteY3" fmla="*/ 671111 h 671111"/>
                    <a:gd name="connsiteX4" fmla="*/ 0 w 622169"/>
                    <a:gd name="connsiteY4" fmla="*/ 58656 h 671111"/>
                    <a:gd name="connsiteX0" fmla="*/ 0 w 622169"/>
                    <a:gd name="connsiteY0" fmla="*/ 85422 h 697877"/>
                    <a:gd name="connsiteX1" fmla="*/ 622169 w 622169"/>
                    <a:gd name="connsiteY1" fmla="*/ 85422 h 697877"/>
                    <a:gd name="connsiteX2" fmla="*/ 622169 w 622169"/>
                    <a:gd name="connsiteY2" fmla="*/ 697877 h 697877"/>
                    <a:gd name="connsiteX3" fmla="*/ 0 w 622169"/>
                    <a:gd name="connsiteY3" fmla="*/ 697877 h 697877"/>
                    <a:gd name="connsiteX4" fmla="*/ 0 w 622169"/>
                    <a:gd name="connsiteY4" fmla="*/ 85422 h 697877"/>
                    <a:gd name="connsiteX0" fmla="*/ 0 w 622169"/>
                    <a:gd name="connsiteY0" fmla="*/ 85422 h 764912"/>
                    <a:gd name="connsiteX1" fmla="*/ 622169 w 622169"/>
                    <a:gd name="connsiteY1" fmla="*/ 85422 h 764912"/>
                    <a:gd name="connsiteX2" fmla="*/ 622169 w 622169"/>
                    <a:gd name="connsiteY2" fmla="*/ 697877 h 764912"/>
                    <a:gd name="connsiteX3" fmla="*/ 0 w 622169"/>
                    <a:gd name="connsiteY3" fmla="*/ 697877 h 764912"/>
                    <a:gd name="connsiteX4" fmla="*/ 0 w 622169"/>
                    <a:gd name="connsiteY4" fmla="*/ 85422 h 764912"/>
                    <a:gd name="connsiteX0" fmla="*/ 0 w 622169"/>
                    <a:gd name="connsiteY0" fmla="*/ 85422 h 794128"/>
                    <a:gd name="connsiteX1" fmla="*/ 622169 w 622169"/>
                    <a:gd name="connsiteY1" fmla="*/ 85422 h 794128"/>
                    <a:gd name="connsiteX2" fmla="*/ 622169 w 622169"/>
                    <a:gd name="connsiteY2" fmla="*/ 697877 h 794128"/>
                    <a:gd name="connsiteX3" fmla="*/ 0 w 622169"/>
                    <a:gd name="connsiteY3" fmla="*/ 697877 h 794128"/>
                    <a:gd name="connsiteX4" fmla="*/ 0 w 622169"/>
                    <a:gd name="connsiteY4" fmla="*/ 85422 h 794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2169" h="794128">
                      <a:moveTo>
                        <a:pt x="0" y="85422"/>
                      </a:moveTo>
                      <a:cubicBezTo>
                        <a:pt x="216817" y="-8846"/>
                        <a:pt x="348791" y="-46554"/>
                        <a:pt x="622169" y="85422"/>
                      </a:cubicBezTo>
                      <a:lnTo>
                        <a:pt x="622169" y="697877"/>
                      </a:lnTo>
                      <a:cubicBezTo>
                        <a:pt x="414779" y="848706"/>
                        <a:pt x="207390" y="801572"/>
                        <a:pt x="0" y="697877"/>
                      </a:cubicBezTo>
                      <a:lnTo>
                        <a:pt x="0" y="854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pic>
              <p:nvPicPr>
                <p:cNvPr id="670" name="Graphic 669">
                  <a:extLst>
                    <a:ext uri="{FF2B5EF4-FFF2-40B4-BE49-F238E27FC236}">
                      <a16:creationId xmlns:a16="http://schemas.microsoft.com/office/drawing/2014/main" id="{BDC4B3AA-C62E-1138-4020-05F48DCEBA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23798" y="2444024"/>
                  <a:ext cx="1018088" cy="1018088"/>
                </a:xfrm>
                <a:prstGeom prst="rect">
                  <a:avLst/>
                </a:prstGeom>
              </p:spPr>
            </p:pic>
          </p:grpSp>
          <p:sp>
            <p:nvSpPr>
              <p:cNvPr id="668" name="TextBox 667">
                <a:extLst>
                  <a:ext uri="{FF2B5EF4-FFF2-40B4-BE49-F238E27FC236}">
                    <a16:creationId xmlns:a16="http://schemas.microsoft.com/office/drawing/2014/main" id="{F9F360A2-8AD1-D810-19FE-E4E5C9F50E2B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516041" y="2575014"/>
                <a:ext cx="409128" cy="142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Customer Stored Data</a:t>
                </a:r>
              </a:p>
            </p:txBody>
          </p:sp>
        </p:grp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00FB1D12-FE4D-A22F-3A0B-FC29BF7DF33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13834" y="3142742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640" name="Rectangle: Rounded Corners 131">
              <a:extLst>
                <a:ext uri="{FF2B5EF4-FFF2-40B4-BE49-F238E27FC236}">
                  <a16:creationId xmlns:a16="http://schemas.microsoft.com/office/drawing/2014/main" id="{B4CE93B2-A9B7-03C2-ED58-5EEBAFDE984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15853" y="3919505"/>
              <a:ext cx="1425121" cy="907956"/>
            </a:xfrm>
            <a:prstGeom prst="roundRect">
              <a:avLst>
                <a:gd name="adj" fmla="val 8798"/>
              </a:avLst>
            </a:prstGeom>
            <a:solidFill>
              <a:schemeClr val="bg1"/>
            </a:solidFill>
            <a:ln w="2222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400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A82A3B1D-5880-3F21-E67E-BABB1442C55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155265" y="4338655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BEA29805-81DC-E39E-6F29-F60C3E0240B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0639553" y="3966386"/>
              <a:ext cx="558800" cy="670323"/>
              <a:chOff x="10977815" y="2920346"/>
              <a:chExt cx="558800" cy="670323"/>
            </a:xfrm>
          </p:grpSpPr>
          <p:sp>
            <p:nvSpPr>
              <p:cNvPr id="663" name="TextBox 662">
                <a:extLst>
                  <a:ext uri="{FF2B5EF4-FFF2-40B4-BE49-F238E27FC236}">
                    <a16:creationId xmlns:a16="http://schemas.microsoft.com/office/drawing/2014/main" id="{221CC83C-7952-58C7-EE79-B45149AD9B0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1152639" y="3375225"/>
                <a:ext cx="209153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End User</a:t>
                </a:r>
              </a:p>
            </p:txBody>
          </p:sp>
          <p:pic>
            <p:nvPicPr>
              <p:cNvPr id="664" name="Graphic 663">
                <a:extLst>
                  <a:ext uri="{FF2B5EF4-FFF2-40B4-BE49-F238E27FC236}">
                    <a16:creationId xmlns:a16="http://schemas.microsoft.com/office/drawing/2014/main" id="{9639D583-1494-F570-BE6C-DA5A956A49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977815" y="2920346"/>
                <a:ext cx="558800" cy="558800"/>
              </a:xfrm>
              <a:prstGeom prst="rect">
                <a:avLst/>
              </a:prstGeom>
            </p:spPr>
          </p:pic>
        </p:grpSp>
        <p:sp>
          <p:nvSpPr>
            <p:cNvPr id="643" name="TextBox 642">
              <a:extLst>
                <a:ext uri="{FF2B5EF4-FFF2-40B4-BE49-F238E27FC236}">
                  <a16:creationId xmlns:a16="http://schemas.microsoft.com/office/drawing/2014/main" id="{6C8D88A3-22C4-BBCF-0C7F-9EDE6114DE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20570" y="4760111"/>
              <a:ext cx="59186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Aeonik Pro Black" panose="020B0503030300000000" pitchFamily="34" charset="0"/>
                </a:defRPr>
              </a:lvl1pPr>
            </a:lstStyle>
            <a:p>
              <a:r>
                <a:rPr lang="en-US" sz="800">
                  <a:latin typeface="+mn-lt"/>
                </a:rPr>
                <a:t>User</a:t>
              </a:r>
            </a:p>
          </p:txBody>
        </p:sp>
        <p:sp>
          <p:nvSpPr>
            <p:cNvPr id="644" name="Oval 643">
              <a:extLst>
                <a:ext uri="{FF2B5EF4-FFF2-40B4-BE49-F238E27FC236}">
                  <a16:creationId xmlns:a16="http://schemas.microsoft.com/office/drawing/2014/main" id="{4A63942E-5E69-2C2D-D207-1180B799CBE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7583" y="3837770"/>
              <a:ext cx="365760" cy="365760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45" name="TextBox 644">
              <a:extLst>
                <a:ext uri="{FF2B5EF4-FFF2-40B4-BE49-F238E27FC236}">
                  <a16:creationId xmlns:a16="http://schemas.microsoft.com/office/drawing/2014/main" id="{7AE272E5-19E0-11C8-CED0-5F99A7A6620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68472" y="3049769"/>
              <a:ext cx="80979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700">
                  <a:cs typeface="Arial"/>
                </a:rPr>
                <a:t>Data</a:t>
              </a:r>
            </a:p>
            <a:p>
              <a:r>
                <a:rPr lang="en-US" sz="700">
                  <a:cs typeface="Arial"/>
                </a:rPr>
                <a:t>Replication</a:t>
              </a:r>
            </a:p>
          </p:txBody>
        </p:sp>
        <p:grpSp>
          <p:nvGrpSpPr>
            <p:cNvPr id="646" name="Group 645">
              <a:extLst>
                <a:ext uri="{FF2B5EF4-FFF2-40B4-BE49-F238E27FC236}">
                  <a16:creationId xmlns:a16="http://schemas.microsoft.com/office/drawing/2014/main" id="{D6E29DC1-DF75-11EC-17FF-E337881AD58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36266" y="1978941"/>
              <a:ext cx="455493" cy="455493"/>
              <a:chOff x="363189" y="1256723"/>
              <a:chExt cx="1641427" cy="1641427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9DB6F9E6-88E1-0FD3-A8D6-872B29278A4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3796" y="1488147"/>
                <a:ext cx="1178578" cy="11785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7" name="Group 656">
                <a:extLst>
                  <a:ext uri="{FF2B5EF4-FFF2-40B4-BE49-F238E27FC236}">
                    <a16:creationId xmlns:a16="http://schemas.microsoft.com/office/drawing/2014/main" id="{CFEDCAF0-62C5-95DC-2213-E9F8FD66D13D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63189" y="1256723"/>
                <a:ext cx="1641427" cy="1641427"/>
                <a:chOff x="1172091" y="2898809"/>
                <a:chExt cx="2013078" cy="2013078"/>
              </a:xfrm>
            </p:grpSpPr>
            <p:pic>
              <p:nvPicPr>
                <p:cNvPr id="658" name="Graphic 657">
                  <a:extLst>
                    <a:ext uri="{FF2B5EF4-FFF2-40B4-BE49-F238E27FC236}">
                      <a16:creationId xmlns:a16="http://schemas.microsoft.com/office/drawing/2014/main" id="{33CB2741-CA97-7BC5-111B-F9F3D0872253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2091" y="2898809"/>
                  <a:ext cx="2013078" cy="2013078"/>
                </a:xfrm>
                <a:prstGeom prst="rect">
                  <a:avLst/>
                </a:prstGeom>
              </p:spPr>
            </p:pic>
            <p:grpSp>
              <p:nvGrpSpPr>
                <p:cNvPr id="659" name="Group 658">
                  <a:extLst>
                    <a:ext uri="{FF2B5EF4-FFF2-40B4-BE49-F238E27FC236}">
                      <a16:creationId xmlns:a16="http://schemas.microsoft.com/office/drawing/2014/main" id="{C791CE0A-662E-4B9C-4F65-BB4F75F1BDB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25552" y="3655194"/>
                  <a:ext cx="1026727" cy="506951"/>
                  <a:chOff x="1625552" y="3655194"/>
                  <a:chExt cx="1026727" cy="506951"/>
                </a:xfrm>
              </p:grpSpPr>
              <p:sp>
                <p:nvSpPr>
                  <p:cNvPr id="660" name="Rectangle 659">
                    <a:extLst>
                      <a:ext uri="{FF2B5EF4-FFF2-40B4-BE49-F238E27FC236}">
                        <a16:creationId xmlns:a16="http://schemas.microsoft.com/office/drawing/2014/main" id="{E9A0163F-AA93-6933-5091-B06C64D7AE37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18907713">
                    <a:off x="1625552" y="3655194"/>
                    <a:ext cx="655270" cy="1759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1" name="Rectangle 660">
                    <a:extLst>
                      <a:ext uri="{FF2B5EF4-FFF2-40B4-BE49-F238E27FC236}">
                        <a16:creationId xmlns:a16="http://schemas.microsoft.com/office/drawing/2014/main" id="{7041EA63-9199-5B1D-B04F-A69A5C567379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1305" y="3830930"/>
                    <a:ext cx="850974" cy="15761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2" name="Rectangle 661">
                    <a:extLst>
                      <a:ext uri="{FF2B5EF4-FFF2-40B4-BE49-F238E27FC236}">
                        <a16:creationId xmlns:a16="http://schemas.microsoft.com/office/drawing/2014/main" id="{13B4DF51-E657-436D-297E-6E1D40E7BAC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2623269">
                    <a:off x="1649490" y="3991403"/>
                    <a:ext cx="625697" cy="17074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647" name="Group 646">
              <a:extLst>
                <a:ext uri="{FF2B5EF4-FFF2-40B4-BE49-F238E27FC236}">
                  <a16:creationId xmlns:a16="http://schemas.microsoft.com/office/drawing/2014/main" id="{4A0FE725-0E7A-5FA3-8030-7ACA9CA1C74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936266" y="2970459"/>
              <a:ext cx="455493" cy="455493"/>
              <a:chOff x="363189" y="1256723"/>
              <a:chExt cx="1641427" cy="1641427"/>
            </a:xfrm>
          </p:grpSpPr>
          <p:sp>
            <p:nvSpPr>
              <p:cNvPr id="649" name="Oval 648">
                <a:extLst>
                  <a:ext uri="{FF2B5EF4-FFF2-40B4-BE49-F238E27FC236}">
                    <a16:creationId xmlns:a16="http://schemas.microsoft.com/office/drawing/2014/main" id="{327FD76E-F123-C69F-BBA6-253D7D8007D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03796" y="1488147"/>
                <a:ext cx="1178578" cy="11785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0" name="Group 649">
                <a:extLst>
                  <a:ext uri="{FF2B5EF4-FFF2-40B4-BE49-F238E27FC236}">
                    <a16:creationId xmlns:a16="http://schemas.microsoft.com/office/drawing/2014/main" id="{3F1340B1-75AD-853D-5273-7A6CD1346E8B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363189" y="1256723"/>
                <a:ext cx="1641427" cy="1641427"/>
                <a:chOff x="1172091" y="2898809"/>
                <a:chExt cx="2013078" cy="2013078"/>
              </a:xfrm>
            </p:grpSpPr>
            <p:pic>
              <p:nvPicPr>
                <p:cNvPr id="651" name="Graphic 650">
                  <a:extLst>
                    <a:ext uri="{FF2B5EF4-FFF2-40B4-BE49-F238E27FC236}">
                      <a16:creationId xmlns:a16="http://schemas.microsoft.com/office/drawing/2014/main" id="{DA6C9A37-E084-810F-54FC-AA7B5849A34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2091" y="2898809"/>
                  <a:ext cx="2013078" cy="2013078"/>
                </a:xfrm>
                <a:prstGeom prst="rect">
                  <a:avLst/>
                </a:prstGeom>
              </p:spPr>
            </p:pic>
            <p:grpSp>
              <p:nvGrpSpPr>
                <p:cNvPr id="652" name="Group 651">
                  <a:extLst>
                    <a:ext uri="{FF2B5EF4-FFF2-40B4-BE49-F238E27FC236}">
                      <a16:creationId xmlns:a16="http://schemas.microsoft.com/office/drawing/2014/main" id="{6786CC35-DD67-0A59-A195-FC8B9F53C9BF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25552" y="3655194"/>
                  <a:ext cx="1026727" cy="506951"/>
                  <a:chOff x="1625552" y="3655194"/>
                  <a:chExt cx="1026727" cy="506951"/>
                </a:xfrm>
              </p:grpSpPr>
              <p:sp>
                <p:nvSpPr>
                  <p:cNvPr id="653" name="Rectangle 652">
                    <a:extLst>
                      <a:ext uri="{FF2B5EF4-FFF2-40B4-BE49-F238E27FC236}">
                        <a16:creationId xmlns:a16="http://schemas.microsoft.com/office/drawing/2014/main" id="{E8C8340B-3343-D64C-7A46-D7D2F4F0697E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18907713">
                    <a:off x="1625552" y="3655194"/>
                    <a:ext cx="655270" cy="1759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4" name="Rectangle 653">
                    <a:extLst>
                      <a:ext uri="{FF2B5EF4-FFF2-40B4-BE49-F238E27FC236}">
                        <a16:creationId xmlns:a16="http://schemas.microsoft.com/office/drawing/2014/main" id="{16228C37-32C2-6454-9B42-6FBC644329C2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801305" y="3830930"/>
                    <a:ext cx="850974" cy="15761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5" name="Rectangle 654">
                    <a:extLst>
                      <a:ext uri="{FF2B5EF4-FFF2-40B4-BE49-F238E27FC236}">
                        <a16:creationId xmlns:a16="http://schemas.microsoft.com/office/drawing/2014/main" id="{8DCDCA32-0EEA-4171-B75D-7C6DE65FFE1D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 rot="2623269">
                    <a:off x="1649490" y="3991403"/>
                    <a:ext cx="625697" cy="17074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648" name="Oval 647">
              <a:extLst>
                <a:ext uri="{FF2B5EF4-FFF2-40B4-BE49-F238E27FC236}">
                  <a16:creationId xmlns:a16="http://schemas.microsoft.com/office/drawing/2014/main" id="{203CEFFF-9F8E-06F6-5E8E-E1E1C5C1CFE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55515" y="2592406"/>
              <a:ext cx="365760" cy="365760"/>
            </a:xfrm>
            <a:prstGeom prst="ellipse">
              <a:avLst/>
            </a:prstGeom>
            <a:solidFill>
              <a:srgbClr val="1F00FF"/>
            </a:solidFill>
            <a:ln w="317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91" name="Rectangle: Rounded Corners 131">
            <a:extLst>
              <a:ext uri="{FF2B5EF4-FFF2-40B4-BE49-F238E27FC236}">
                <a16:creationId xmlns:a16="http://schemas.microsoft.com/office/drawing/2014/main" id="{F56EA9B5-2A04-6ADD-2BFC-A363D8595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06936" y="2400600"/>
            <a:ext cx="1486588" cy="1571953"/>
          </a:xfrm>
          <a:prstGeom prst="roundRect">
            <a:avLst>
              <a:gd name="adj" fmla="val 8798"/>
            </a:avLst>
          </a:prstGeom>
          <a:solidFill>
            <a:schemeClr val="bg1"/>
          </a:solidFill>
          <a:ln w="2222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/>
          </a:p>
        </p:txBody>
      </p:sp>
      <p:sp>
        <p:nvSpPr>
          <p:cNvPr id="692" name="Oval 691">
            <a:extLst>
              <a:ext uri="{FF2B5EF4-FFF2-40B4-BE49-F238E27FC236}">
                <a16:creationId xmlns:a16="http://schemas.microsoft.com/office/drawing/2014/main" id="{0E585E29-83C4-4D15-B305-628C20CADF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742300" y="3147297"/>
            <a:ext cx="119410" cy="11607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600"/>
          </a:p>
        </p:txBody>
      </p:sp>
      <p:sp>
        <p:nvSpPr>
          <p:cNvPr id="693" name="Oval 692">
            <a:extLst>
              <a:ext uri="{FF2B5EF4-FFF2-40B4-BE49-F238E27FC236}">
                <a16:creationId xmlns:a16="http://schemas.microsoft.com/office/drawing/2014/main" id="{1315453E-64A5-3443-6441-D574B0E590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35784" y="2251554"/>
            <a:ext cx="365760" cy="365760"/>
          </a:xfrm>
          <a:prstGeom prst="ellipse">
            <a:avLst/>
          </a:prstGeom>
          <a:solidFill>
            <a:srgbClr val="1F00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94" name="TextBox 693">
            <a:extLst>
              <a:ext uri="{FF2B5EF4-FFF2-40B4-BE49-F238E27FC236}">
                <a16:creationId xmlns:a16="http://schemas.microsoft.com/office/drawing/2014/main" id="{A2A2DA01-BC5C-7F95-40D7-D4F47A8C9A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426385" y="3901428"/>
            <a:ext cx="1215902" cy="12311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b="1"/>
              <a:t>Public Cloud Provider</a:t>
            </a:r>
          </a:p>
        </p:txBody>
      </p:sp>
      <p:grpSp>
        <p:nvGrpSpPr>
          <p:cNvPr id="695" name="Group 694">
            <a:extLst>
              <a:ext uri="{FF2B5EF4-FFF2-40B4-BE49-F238E27FC236}">
                <a16:creationId xmlns:a16="http://schemas.microsoft.com/office/drawing/2014/main" id="{151CECE0-7964-EE32-309F-0DB4219997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807016" y="2495313"/>
            <a:ext cx="532323" cy="570029"/>
            <a:chOff x="5132845" y="3394335"/>
            <a:chExt cx="532323" cy="570029"/>
          </a:xfrm>
        </p:grpSpPr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FD719428-38FA-15A6-269B-E13AE976DFD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32845" y="3748920"/>
              <a:ext cx="532323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900">
                  <a:latin typeface="Aeonik Pro Medium" panose="020B0503030300000000" pitchFamily="34" charset="0"/>
                </a:defRPr>
              </a:lvl1pPr>
            </a:lstStyle>
            <a:p>
              <a:r>
                <a:rPr lang="en-US" sz="700">
                  <a:latin typeface="+mn-lt"/>
                </a:rPr>
                <a:t>IaaS / PaaS Infrastructure</a:t>
              </a:r>
            </a:p>
          </p:txBody>
        </p:sp>
        <p:pic>
          <p:nvPicPr>
            <p:cNvPr id="716" name="Graphic 715">
              <a:extLst>
                <a:ext uri="{FF2B5EF4-FFF2-40B4-BE49-F238E27FC236}">
                  <a16:creationId xmlns:a16="http://schemas.microsoft.com/office/drawing/2014/main" id="{8A3BC679-3A76-2B5A-415A-8260BDED9C1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41712" y="3394335"/>
              <a:ext cx="298164" cy="311302"/>
            </a:xfrm>
            <a:prstGeom prst="rect">
              <a:avLst/>
            </a:prstGeom>
          </p:spPr>
        </p:pic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57523FAB-C32E-5C49-F2F0-0B385FCAF7C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746564" y="3154599"/>
            <a:ext cx="620154" cy="673682"/>
            <a:chOff x="2516042" y="2284533"/>
            <a:chExt cx="409128" cy="444441"/>
          </a:xfrm>
        </p:grpSpPr>
        <p:grpSp>
          <p:nvGrpSpPr>
            <p:cNvPr id="705" name="Group 704">
              <a:extLst>
                <a:ext uri="{FF2B5EF4-FFF2-40B4-BE49-F238E27FC236}">
                  <a16:creationId xmlns:a16="http://schemas.microsoft.com/office/drawing/2014/main" id="{5C9340BB-0996-46FB-DCAF-1687F06934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715268" y="2406950"/>
              <a:ext cx="150236" cy="150237"/>
              <a:chOff x="6123798" y="2444024"/>
              <a:chExt cx="1018088" cy="1018088"/>
            </a:xfrm>
          </p:grpSpPr>
          <p:sp>
            <p:nvSpPr>
              <p:cNvPr id="713" name="Rectangle 17">
                <a:extLst>
                  <a:ext uri="{FF2B5EF4-FFF2-40B4-BE49-F238E27FC236}">
                    <a16:creationId xmlns:a16="http://schemas.microsoft.com/office/drawing/2014/main" id="{CB3A17C3-C9E2-8D11-090E-3F6B05B2B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25442" y="2554372"/>
                <a:ext cx="622154" cy="794128"/>
              </a:xfrm>
              <a:custGeom>
                <a:avLst/>
                <a:gdLst>
                  <a:gd name="connsiteX0" fmla="*/ 0 w 622169"/>
                  <a:gd name="connsiteY0" fmla="*/ 0 h 612455"/>
                  <a:gd name="connsiteX1" fmla="*/ 622169 w 622169"/>
                  <a:gd name="connsiteY1" fmla="*/ 0 h 612455"/>
                  <a:gd name="connsiteX2" fmla="*/ 622169 w 622169"/>
                  <a:gd name="connsiteY2" fmla="*/ 612455 h 612455"/>
                  <a:gd name="connsiteX3" fmla="*/ 0 w 622169"/>
                  <a:gd name="connsiteY3" fmla="*/ 612455 h 612455"/>
                  <a:gd name="connsiteX4" fmla="*/ 0 w 622169"/>
                  <a:gd name="connsiteY4" fmla="*/ 0 h 612455"/>
                  <a:gd name="connsiteX0" fmla="*/ 0 w 622169"/>
                  <a:gd name="connsiteY0" fmla="*/ 58656 h 671111"/>
                  <a:gd name="connsiteX1" fmla="*/ 622169 w 622169"/>
                  <a:gd name="connsiteY1" fmla="*/ 58656 h 671111"/>
                  <a:gd name="connsiteX2" fmla="*/ 622169 w 622169"/>
                  <a:gd name="connsiteY2" fmla="*/ 671111 h 671111"/>
                  <a:gd name="connsiteX3" fmla="*/ 0 w 622169"/>
                  <a:gd name="connsiteY3" fmla="*/ 671111 h 671111"/>
                  <a:gd name="connsiteX4" fmla="*/ 0 w 622169"/>
                  <a:gd name="connsiteY4" fmla="*/ 58656 h 671111"/>
                  <a:gd name="connsiteX0" fmla="*/ 0 w 622169"/>
                  <a:gd name="connsiteY0" fmla="*/ 85422 h 697877"/>
                  <a:gd name="connsiteX1" fmla="*/ 622169 w 622169"/>
                  <a:gd name="connsiteY1" fmla="*/ 85422 h 697877"/>
                  <a:gd name="connsiteX2" fmla="*/ 622169 w 622169"/>
                  <a:gd name="connsiteY2" fmla="*/ 697877 h 697877"/>
                  <a:gd name="connsiteX3" fmla="*/ 0 w 622169"/>
                  <a:gd name="connsiteY3" fmla="*/ 697877 h 697877"/>
                  <a:gd name="connsiteX4" fmla="*/ 0 w 622169"/>
                  <a:gd name="connsiteY4" fmla="*/ 85422 h 697877"/>
                  <a:gd name="connsiteX0" fmla="*/ 0 w 622169"/>
                  <a:gd name="connsiteY0" fmla="*/ 85422 h 764912"/>
                  <a:gd name="connsiteX1" fmla="*/ 622169 w 622169"/>
                  <a:gd name="connsiteY1" fmla="*/ 85422 h 764912"/>
                  <a:gd name="connsiteX2" fmla="*/ 622169 w 622169"/>
                  <a:gd name="connsiteY2" fmla="*/ 697877 h 764912"/>
                  <a:gd name="connsiteX3" fmla="*/ 0 w 622169"/>
                  <a:gd name="connsiteY3" fmla="*/ 697877 h 764912"/>
                  <a:gd name="connsiteX4" fmla="*/ 0 w 622169"/>
                  <a:gd name="connsiteY4" fmla="*/ 85422 h 764912"/>
                  <a:gd name="connsiteX0" fmla="*/ 0 w 622169"/>
                  <a:gd name="connsiteY0" fmla="*/ 85422 h 794128"/>
                  <a:gd name="connsiteX1" fmla="*/ 622169 w 622169"/>
                  <a:gd name="connsiteY1" fmla="*/ 85422 h 794128"/>
                  <a:gd name="connsiteX2" fmla="*/ 622169 w 622169"/>
                  <a:gd name="connsiteY2" fmla="*/ 697877 h 794128"/>
                  <a:gd name="connsiteX3" fmla="*/ 0 w 622169"/>
                  <a:gd name="connsiteY3" fmla="*/ 697877 h 794128"/>
                  <a:gd name="connsiteX4" fmla="*/ 0 w 622169"/>
                  <a:gd name="connsiteY4" fmla="*/ 85422 h 79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169" h="794128">
                    <a:moveTo>
                      <a:pt x="0" y="85422"/>
                    </a:moveTo>
                    <a:cubicBezTo>
                      <a:pt x="216817" y="-8846"/>
                      <a:pt x="348791" y="-46554"/>
                      <a:pt x="622169" y="85422"/>
                    </a:cubicBezTo>
                    <a:lnTo>
                      <a:pt x="622169" y="697877"/>
                    </a:lnTo>
                    <a:cubicBezTo>
                      <a:pt x="414779" y="848706"/>
                      <a:pt x="207390" y="801572"/>
                      <a:pt x="0" y="697877"/>
                    </a:cubicBezTo>
                    <a:lnTo>
                      <a:pt x="0" y="854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714" name="Graphic 713">
                <a:extLst>
                  <a:ext uri="{FF2B5EF4-FFF2-40B4-BE49-F238E27FC236}">
                    <a16:creationId xmlns:a16="http://schemas.microsoft.com/office/drawing/2014/main" id="{22B92452-0EB9-21E2-12A6-C77670E091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23798" y="2444024"/>
                <a:ext cx="1018088" cy="1018088"/>
              </a:xfrm>
              <a:prstGeom prst="rect">
                <a:avLst/>
              </a:prstGeom>
            </p:spPr>
          </p:pic>
        </p:grpSp>
        <p:grpSp>
          <p:nvGrpSpPr>
            <p:cNvPr id="706" name="Group 705">
              <a:extLst>
                <a:ext uri="{FF2B5EF4-FFF2-40B4-BE49-F238E27FC236}">
                  <a16:creationId xmlns:a16="http://schemas.microsoft.com/office/drawing/2014/main" id="{F049C1E0-09CA-4C41-F29D-92B9D99421E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86536" y="2406950"/>
              <a:ext cx="150236" cy="150237"/>
              <a:chOff x="6123788" y="2444019"/>
              <a:chExt cx="1018089" cy="1018088"/>
            </a:xfrm>
          </p:grpSpPr>
          <p:sp>
            <p:nvSpPr>
              <p:cNvPr id="711" name="Rectangle 17">
                <a:extLst>
                  <a:ext uri="{FF2B5EF4-FFF2-40B4-BE49-F238E27FC236}">
                    <a16:creationId xmlns:a16="http://schemas.microsoft.com/office/drawing/2014/main" id="{E9192B49-8752-A84A-59B9-DE9793CD32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25459" y="2554367"/>
                <a:ext cx="622159" cy="794128"/>
              </a:xfrm>
              <a:custGeom>
                <a:avLst/>
                <a:gdLst>
                  <a:gd name="connsiteX0" fmla="*/ 0 w 622169"/>
                  <a:gd name="connsiteY0" fmla="*/ 0 h 612455"/>
                  <a:gd name="connsiteX1" fmla="*/ 622169 w 622169"/>
                  <a:gd name="connsiteY1" fmla="*/ 0 h 612455"/>
                  <a:gd name="connsiteX2" fmla="*/ 622169 w 622169"/>
                  <a:gd name="connsiteY2" fmla="*/ 612455 h 612455"/>
                  <a:gd name="connsiteX3" fmla="*/ 0 w 622169"/>
                  <a:gd name="connsiteY3" fmla="*/ 612455 h 612455"/>
                  <a:gd name="connsiteX4" fmla="*/ 0 w 622169"/>
                  <a:gd name="connsiteY4" fmla="*/ 0 h 612455"/>
                  <a:gd name="connsiteX0" fmla="*/ 0 w 622169"/>
                  <a:gd name="connsiteY0" fmla="*/ 58656 h 671111"/>
                  <a:gd name="connsiteX1" fmla="*/ 622169 w 622169"/>
                  <a:gd name="connsiteY1" fmla="*/ 58656 h 671111"/>
                  <a:gd name="connsiteX2" fmla="*/ 622169 w 622169"/>
                  <a:gd name="connsiteY2" fmla="*/ 671111 h 671111"/>
                  <a:gd name="connsiteX3" fmla="*/ 0 w 622169"/>
                  <a:gd name="connsiteY3" fmla="*/ 671111 h 671111"/>
                  <a:gd name="connsiteX4" fmla="*/ 0 w 622169"/>
                  <a:gd name="connsiteY4" fmla="*/ 58656 h 671111"/>
                  <a:gd name="connsiteX0" fmla="*/ 0 w 622169"/>
                  <a:gd name="connsiteY0" fmla="*/ 85422 h 697877"/>
                  <a:gd name="connsiteX1" fmla="*/ 622169 w 622169"/>
                  <a:gd name="connsiteY1" fmla="*/ 85422 h 697877"/>
                  <a:gd name="connsiteX2" fmla="*/ 622169 w 622169"/>
                  <a:gd name="connsiteY2" fmla="*/ 697877 h 697877"/>
                  <a:gd name="connsiteX3" fmla="*/ 0 w 622169"/>
                  <a:gd name="connsiteY3" fmla="*/ 697877 h 697877"/>
                  <a:gd name="connsiteX4" fmla="*/ 0 w 622169"/>
                  <a:gd name="connsiteY4" fmla="*/ 85422 h 697877"/>
                  <a:gd name="connsiteX0" fmla="*/ 0 w 622169"/>
                  <a:gd name="connsiteY0" fmla="*/ 85422 h 764912"/>
                  <a:gd name="connsiteX1" fmla="*/ 622169 w 622169"/>
                  <a:gd name="connsiteY1" fmla="*/ 85422 h 764912"/>
                  <a:gd name="connsiteX2" fmla="*/ 622169 w 622169"/>
                  <a:gd name="connsiteY2" fmla="*/ 697877 h 764912"/>
                  <a:gd name="connsiteX3" fmla="*/ 0 w 622169"/>
                  <a:gd name="connsiteY3" fmla="*/ 697877 h 764912"/>
                  <a:gd name="connsiteX4" fmla="*/ 0 w 622169"/>
                  <a:gd name="connsiteY4" fmla="*/ 85422 h 764912"/>
                  <a:gd name="connsiteX0" fmla="*/ 0 w 622169"/>
                  <a:gd name="connsiteY0" fmla="*/ 85422 h 794128"/>
                  <a:gd name="connsiteX1" fmla="*/ 622169 w 622169"/>
                  <a:gd name="connsiteY1" fmla="*/ 85422 h 794128"/>
                  <a:gd name="connsiteX2" fmla="*/ 622169 w 622169"/>
                  <a:gd name="connsiteY2" fmla="*/ 697877 h 794128"/>
                  <a:gd name="connsiteX3" fmla="*/ 0 w 622169"/>
                  <a:gd name="connsiteY3" fmla="*/ 697877 h 794128"/>
                  <a:gd name="connsiteX4" fmla="*/ 0 w 622169"/>
                  <a:gd name="connsiteY4" fmla="*/ 85422 h 79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169" h="794128">
                    <a:moveTo>
                      <a:pt x="0" y="85422"/>
                    </a:moveTo>
                    <a:cubicBezTo>
                      <a:pt x="216817" y="-8846"/>
                      <a:pt x="348791" y="-46554"/>
                      <a:pt x="622169" y="85422"/>
                    </a:cubicBezTo>
                    <a:lnTo>
                      <a:pt x="622169" y="697877"/>
                    </a:lnTo>
                    <a:cubicBezTo>
                      <a:pt x="414779" y="848706"/>
                      <a:pt x="207390" y="801572"/>
                      <a:pt x="0" y="697877"/>
                    </a:cubicBezTo>
                    <a:lnTo>
                      <a:pt x="0" y="854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712" name="Graphic 711">
                <a:extLst>
                  <a:ext uri="{FF2B5EF4-FFF2-40B4-BE49-F238E27FC236}">
                    <a16:creationId xmlns:a16="http://schemas.microsoft.com/office/drawing/2014/main" id="{5A3AFC90-ADD3-A4E1-8DCD-D45E93FEBC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23788" y="2444019"/>
                <a:ext cx="1018089" cy="1018088"/>
              </a:xfrm>
              <a:prstGeom prst="rect">
                <a:avLst/>
              </a:prstGeom>
            </p:spPr>
          </p:pic>
        </p:grpSp>
        <p:grpSp>
          <p:nvGrpSpPr>
            <p:cNvPr id="707" name="Group 706">
              <a:extLst>
                <a:ext uri="{FF2B5EF4-FFF2-40B4-BE49-F238E27FC236}">
                  <a16:creationId xmlns:a16="http://schemas.microsoft.com/office/drawing/2014/main" id="{95149A0E-0D0F-59AE-677B-35634F0CDF5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640142" y="2284533"/>
              <a:ext cx="150235" cy="150237"/>
              <a:chOff x="6123798" y="2444024"/>
              <a:chExt cx="1018088" cy="1018088"/>
            </a:xfrm>
          </p:grpSpPr>
          <p:sp>
            <p:nvSpPr>
              <p:cNvPr id="709" name="Rectangle 17">
                <a:extLst>
                  <a:ext uri="{FF2B5EF4-FFF2-40B4-BE49-F238E27FC236}">
                    <a16:creationId xmlns:a16="http://schemas.microsoft.com/office/drawing/2014/main" id="{E00E2C08-342D-3FF3-DF30-09DFFD2086D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325488" y="2554372"/>
                <a:ext cx="622161" cy="794128"/>
              </a:xfrm>
              <a:custGeom>
                <a:avLst/>
                <a:gdLst>
                  <a:gd name="connsiteX0" fmla="*/ 0 w 622169"/>
                  <a:gd name="connsiteY0" fmla="*/ 0 h 612455"/>
                  <a:gd name="connsiteX1" fmla="*/ 622169 w 622169"/>
                  <a:gd name="connsiteY1" fmla="*/ 0 h 612455"/>
                  <a:gd name="connsiteX2" fmla="*/ 622169 w 622169"/>
                  <a:gd name="connsiteY2" fmla="*/ 612455 h 612455"/>
                  <a:gd name="connsiteX3" fmla="*/ 0 w 622169"/>
                  <a:gd name="connsiteY3" fmla="*/ 612455 h 612455"/>
                  <a:gd name="connsiteX4" fmla="*/ 0 w 622169"/>
                  <a:gd name="connsiteY4" fmla="*/ 0 h 612455"/>
                  <a:gd name="connsiteX0" fmla="*/ 0 w 622169"/>
                  <a:gd name="connsiteY0" fmla="*/ 58656 h 671111"/>
                  <a:gd name="connsiteX1" fmla="*/ 622169 w 622169"/>
                  <a:gd name="connsiteY1" fmla="*/ 58656 h 671111"/>
                  <a:gd name="connsiteX2" fmla="*/ 622169 w 622169"/>
                  <a:gd name="connsiteY2" fmla="*/ 671111 h 671111"/>
                  <a:gd name="connsiteX3" fmla="*/ 0 w 622169"/>
                  <a:gd name="connsiteY3" fmla="*/ 671111 h 671111"/>
                  <a:gd name="connsiteX4" fmla="*/ 0 w 622169"/>
                  <a:gd name="connsiteY4" fmla="*/ 58656 h 671111"/>
                  <a:gd name="connsiteX0" fmla="*/ 0 w 622169"/>
                  <a:gd name="connsiteY0" fmla="*/ 85422 h 697877"/>
                  <a:gd name="connsiteX1" fmla="*/ 622169 w 622169"/>
                  <a:gd name="connsiteY1" fmla="*/ 85422 h 697877"/>
                  <a:gd name="connsiteX2" fmla="*/ 622169 w 622169"/>
                  <a:gd name="connsiteY2" fmla="*/ 697877 h 697877"/>
                  <a:gd name="connsiteX3" fmla="*/ 0 w 622169"/>
                  <a:gd name="connsiteY3" fmla="*/ 697877 h 697877"/>
                  <a:gd name="connsiteX4" fmla="*/ 0 w 622169"/>
                  <a:gd name="connsiteY4" fmla="*/ 85422 h 697877"/>
                  <a:gd name="connsiteX0" fmla="*/ 0 w 622169"/>
                  <a:gd name="connsiteY0" fmla="*/ 85422 h 764912"/>
                  <a:gd name="connsiteX1" fmla="*/ 622169 w 622169"/>
                  <a:gd name="connsiteY1" fmla="*/ 85422 h 764912"/>
                  <a:gd name="connsiteX2" fmla="*/ 622169 w 622169"/>
                  <a:gd name="connsiteY2" fmla="*/ 697877 h 764912"/>
                  <a:gd name="connsiteX3" fmla="*/ 0 w 622169"/>
                  <a:gd name="connsiteY3" fmla="*/ 697877 h 764912"/>
                  <a:gd name="connsiteX4" fmla="*/ 0 w 622169"/>
                  <a:gd name="connsiteY4" fmla="*/ 85422 h 764912"/>
                  <a:gd name="connsiteX0" fmla="*/ 0 w 622169"/>
                  <a:gd name="connsiteY0" fmla="*/ 85422 h 794128"/>
                  <a:gd name="connsiteX1" fmla="*/ 622169 w 622169"/>
                  <a:gd name="connsiteY1" fmla="*/ 85422 h 794128"/>
                  <a:gd name="connsiteX2" fmla="*/ 622169 w 622169"/>
                  <a:gd name="connsiteY2" fmla="*/ 697877 h 794128"/>
                  <a:gd name="connsiteX3" fmla="*/ 0 w 622169"/>
                  <a:gd name="connsiteY3" fmla="*/ 697877 h 794128"/>
                  <a:gd name="connsiteX4" fmla="*/ 0 w 622169"/>
                  <a:gd name="connsiteY4" fmla="*/ 85422 h 794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2169" h="794128">
                    <a:moveTo>
                      <a:pt x="0" y="85422"/>
                    </a:moveTo>
                    <a:cubicBezTo>
                      <a:pt x="216817" y="-8846"/>
                      <a:pt x="348791" y="-46554"/>
                      <a:pt x="622169" y="85422"/>
                    </a:cubicBezTo>
                    <a:lnTo>
                      <a:pt x="622169" y="697877"/>
                    </a:lnTo>
                    <a:cubicBezTo>
                      <a:pt x="414779" y="848706"/>
                      <a:pt x="207390" y="801572"/>
                      <a:pt x="0" y="697877"/>
                    </a:cubicBezTo>
                    <a:lnTo>
                      <a:pt x="0" y="8542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pic>
            <p:nvPicPr>
              <p:cNvPr id="710" name="Graphic 709">
                <a:extLst>
                  <a:ext uri="{FF2B5EF4-FFF2-40B4-BE49-F238E27FC236}">
                    <a16:creationId xmlns:a16="http://schemas.microsoft.com/office/drawing/2014/main" id="{8DEB7ACB-B795-7290-EC23-DBB15D6293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123798" y="2444024"/>
                <a:ext cx="1018088" cy="1018088"/>
              </a:xfrm>
              <a:prstGeom prst="rect">
                <a:avLst/>
              </a:prstGeom>
            </p:spPr>
          </p:pic>
        </p:grp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25A8B2B4-45D7-1516-AE17-8D971E5EBFA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516042" y="2586842"/>
              <a:ext cx="409128" cy="1421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900">
                  <a:latin typeface="Aeonik Pro Medium" panose="020B0503030300000000" pitchFamily="34" charset="0"/>
                </a:defRPr>
              </a:lvl1pPr>
            </a:lstStyle>
            <a:p>
              <a:r>
                <a:rPr lang="en-US" sz="700">
                  <a:latin typeface="+mn-lt"/>
                </a:rPr>
                <a:t>Archived</a:t>
              </a:r>
            </a:p>
            <a:p>
              <a:r>
                <a:rPr lang="en-US" sz="700">
                  <a:latin typeface="+mn-lt"/>
                </a:rPr>
                <a:t>Data</a:t>
              </a:r>
            </a:p>
          </p:txBody>
        </p:sp>
      </p:grpSp>
      <p:grpSp>
        <p:nvGrpSpPr>
          <p:cNvPr id="697" name="Group 696">
            <a:extLst>
              <a:ext uri="{FF2B5EF4-FFF2-40B4-BE49-F238E27FC236}">
                <a16:creationId xmlns:a16="http://schemas.microsoft.com/office/drawing/2014/main" id="{31A13F28-6A85-B243-3F46-06CB87290BB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10800000">
            <a:off x="5471106" y="2990836"/>
            <a:ext cx="455493" cy="455493"/>
            <a:chOff x="363189" y="1256723"/>
            <a:chExt cx="1641427" cy="1641427"/>
          </a:xfrm>
        </p:grpSpPr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8FD8C472-ECCE-A909-DDFE-94A4AF6A3E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03796" y="1488148"/>
              <a:ext cx="1178577" cy="11785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FE3518CE-5C33-BE97-41B5-93450285CF01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363189" y="1256723"/>
              <a:ext cx="1641427" cy="1641427"/>
              <a:chOff x="1172091" y="2898809"/>
              <a:chExt cx="2013078" cy="2013078"/>
            </a:xfrm>
          </p:grpSpPr>
          <p:pic>
            <p:nvPicPr>
              <p:cNvPr id="700" name="Graphic 699">
                <a:extLst>
                  <a:ext uri="{FF2B5EF4-FFF2-40B4-BE49-F238E27FC236}">
                    <a16:creationId xmlns:a16="http://schemas.microsoft.com/office/drawing/2014/main" id="{EF57A2CA-73D1-7ADD-3204-71C94B7B16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172091" y="2898809"/>
                <a:ext cx="2013078" cy="2013078"/>
              </a:xfrm>
              <a:prstGeom prst="rect">
                <a:avLst/>
              </a:prstGeom>
            </p:spPr>
          </p:pic>
          <p:grpSp>
            <p:nvGrpSpPr>
              <p:cNvPr id="701" name="Group 700">
                <a:extLst>
                  <a:ext uri="{FF2B5EF4-FFF2-40B4-BE49-F238E27FC236}">
                    <a16:creationId xmlns:a16="http://schemas.microsoft.com/office/drawing/2014/main" id="{D6CD4C37-592E-1B33-4B8B-2DB2BCD69089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625552" y="3655194"/>
                <a:ext cx="1026727" cy="506951"/>
                <a:chOff x="1625552" y="3655194"/>
                <a:chExt cx="1026727" cy="506951"/>
              </a:xfrm>
            </p:grpSpPr>
            <p:sp>
              <p:nvSpPr>
                <p:cNvPr id="702" name="Rectangle 701">
                  <a:extLst>
                    <a:ext uri="{FF2B5EF4-FFF2-40B4-BE49-F238E27FC236}">
                      <a16:creationId xmlns:a16="http://schemas.microsoft.com/office/drawing/2014/main" id="{612B2250-A254-D6A8-4477-653C7FBE1F0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18907713">
                  <a:off x="1625552" y="3655194"/>
                  <a:ext cx="655270" cy="17593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3" name="Rectangle 702">
                  <a:extLst>
                    <a:ext uri="{FF2B5EF4-FFF2-40B4-BE49-F238E27FC236}">
                      <a16:creationId xmlns:a16="http://schemas.microsoft.com/office/drawing/2014/main" id="{30355BAB-0277-E87D-5AA8-E33996BC8D6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801305" y="3830930"/>
                  <a:ext cx="850974" cy="15761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4" name="Rectangle 703">
                  <a:extLst>
                    <a:ext uri="{FF2B5EF4-FFF2-40B4-BE49-F238E27FC236}">
                      <a16:creationId xmlns:a16="http://schemas.microsoft.com/office/drawing/2014/main" id="{7BBE1350-2945-3431-7AFA-09063518F6C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 rot="2623269">
                  <a:off x="1649490" y="3991403"/>
                  <a:ext cx="625697" cy="170742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22" name="Group 721">
            <a:extLst>
              <a:ext uri="{FF2B5EF4-FFF2-40B4-BE49-F238E27FC236}">
                <a16:creationId xmlns:a16="http://schemas.microsoft.com/office/drawing/2014/main" id="{75333BEC-AFFB-0D55-3939-25219EFB426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965901" y="1762588"/>
            <a:ext cx="2070304" cy="3262910"/>
            <a:chOff x="6965901" y="1762588"/>
            <a:chExt cx="2070304" cy="3262910"/>
          </a:xfrm>
        </p:grpSpPr>
        <p:sp>
          <p:nvSpPr>
            <p:cNvPr id="723" name="Rectangle: Rounded Corners 178">
              <a:extLst>
                <a:ext uri="{FF2B5EF4-FFF2-40B4-BE49-F238E27FC236}">
                  <a16:creationId xmlns:a16="http://schemas.microsoft.com/office/drawing/2014/main" id="{CD8CA0C2-37E0-8D72-5AB0-64A501CBC66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31473" y="1762588"/>
              <a:ext cx="1948887" cy="1558788"/>
            </a:xfrm>
            <a:prstGeom prst="roundRect">
              <a:avLst>
                <a:gd name="adj" fmla="val 7893"/>
              </a:avLst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4" name="TextBox 723">
              <a:extLst>
                <a:ext uri="{FF2B5EF4-FFF2-40B4-BE49-F238E27FC236}">
                  <a16:creationId xmlns:a16="http://schemas.microsoft.com/office/drawing/2014/main" id="{A07B9301-C126-634E-073C-5C751BCF911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99741" y="2330391"/>
              <a:ext cx="642200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900">
                  <a:latin typeface="Aeonik Pro Medium" panose="020B0503030300000000" pitchFamily="34" charset="0"/>
                </a:defRPr>
              </a:lvl1pPr>
            </a:lstStyle>
            <a:p>
              <a:r>
                <a:rPr lang="en-US" sz="700">
                  <a:latin typeface="+mn-lt"/>
                </a:rPr>
                <a:t>Security</a:t>
              </a:r>
            </a:p>
          </p:txBody>
        </p:sp>
        <p:grpSp>
          <p:nvGrpSpPr>
            <p:cNvPr id="725" name="Group 724">
              <a:extLst>
                <a:ext uri="{FF2B5EF4-FFF2-40B4-BE49-F238E27FC236}">
                  <a16:creationId xmlns:a16="http://schemas.microsoft.com/office/drawing/2014/main" id="{6CFEF896-30F8-ECF0-1C00-58CD4FBF12B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169184" y="1968151"/>
              <a:ext cx="642200" cy="469023"/>
              <a:chOff x="7222421" y="2622173"/>
              <a:chExt cx="642200" cy="469023"/>
            </a:xfrm>
          </p:grpSpPr>
          <p:sp>
            <p:nvSpPr>
              <p:cNvPr id="793" name="TextBox 792">
                <a:extLst>
                  <a:ext uri="{FF2B5EF4-FFF2-40B4-BE49-F238E27FC236}">
                    <a16:creationId xmlns:a16="http://schemas.microsoft.com/office/drawing/2014/main" id="{6717FD0E-BD4A-8A40-E9ED-E3D32DB6E074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22421" y="2983474"/>
                <a:ext cx="642200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Network</a:t>
                </a:r>
              </a:p>
            </p:txBody>
          </p:sp>
          <p:pic>
            <p:nvPicPr>
              <p:cNvPr id="794" name="Graphic 793">
                <a:extLst>
                  <a:ext uri="{FF2B5EF4-FFF2-40B4-BE49-F238E27FC236}">
                    <a16:creationId xmlns:a16="http://schemas.microsoft.com/office/drawing/2014/main" id="{2BEF69E1-9343-4744-C29F-259CB9E4BF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78251" y="2622173"/>
                <a:ext cx="325908" cy="321790"/>
              </a:xfrm>
              <a:prstGeom prst="rect">
                <a:avLst/>
              </a:prstGeom>
            </p:spPr>
          </p:pic>
        </p:grpSp>
        <p:grpSp>
          <p:nvGrpSpPr>
            <p:cNvPr id="726" name="Group 725">
              <a:extLst>
                <a:ext uri="{FF2B5EF4-FFF2-40B4-BE49-F238E27FC236}">
                  <a16:creationId xmlns:a16="http://schemas.microsoft.com/office/drawing/2014/main" id="{DE99AC98-D0B2-D37C-9FAD-D87C827D767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50022" y="1945828"/>
              <a:ext cx="340762" cy="336456"/>
              <a:chOff x="7633325" y="3566336"/>
              <a:chExt cx="256423" cy="253181"/>
            </a:xfrm>
          </p:grpSpPr>
          <p:pic>
            <p:nvPicPr>
              <p:cNvPr id="790" name="Graphic 789">
                <a:extLst>
                  <a:ext uri="{FF2B5EF4-FFF2-40B4-BE49-F238E27FC236}">
                    <a16:creationId xmlns:a16="http://schemas.microsoft.com/office/drawing/2014/main" id="{DEEB3EDC-4D26-CE7C-E0FC-5C16C8DE84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633325" y="3566336"/>
                <a:ext cx="256423" cy="253181"/>
              </a:xfrm>
              <a:prstGeom prst="rect">
                <a:avLst/>
              </a:prstGeom>
            </p:spPr>
          </p:pic>
          <p:sp>
            <p:nvSpPr>
              <p:cNvPr id="791" name="Rectangle 52">
                <a:extLst>
                  <a:ext uri="{FF2B5EF4-FFF2-40B4-BE49-F238E27FC236}">
                    <a16:creationId xmlns:a16="http://schemas.microsoft.com/office/drawing/2014/main" id="{E53E4B27-343F-2E13-4F74-D8EBE3E5B6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774846" y="3643234"/>
                <a:ext cx="85352" cy="114584"/>
              </a:xfrm>
              <a:custGeom>
                <a:avLst/>
                <a:gdLst>
                  <a:gd name="connsiteX0" fmla="*/ 0 w 786970"/>
                  <a:gd name="connsiteY0" fmla="*/ 0 h 866854"/>
                  <a:gd name="connsiteX1" fmla="*/ 786970 w 786970"/>
                  <a:gd name="connsiteY1" fmla="*/ 0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700909 w 786970"/>
                  <a:gd name="connsiteY1" fmla="*/ 236668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776213 w 786970"/>
                  <a:gd name="connsiteY1" fmla="*/ 258183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408790 w 786970"/>
                  <a:gd name="connsiteY1" fmla="*/ 27758 h 866854"/>
                  <a:gd name="connsiteX2" fmla="*/ 776213 w 786970"/>
                  <a:gd name="connsiteY2" fmla="*/ 258183 h 866854"/>
                  <a:gd name="connsiteX3" fmla="*/ 786970 w 786970"/>
                  <a:gd name="connsiteY3" fmla="*/ 866854 h 866854"/>
                  <a:gd name="connsiteX4" fmla="*/ 0 w 786970"/>
                  <a:gd name="connsiteY4" fmla="*/ 866854 h 866854"/>
                  <a:gd name="connsiteX5" fmla="*/ 0 w 786970"/>
                  <a:gd name="connsiteY5" fmla="*/ 0 h 866854"/>
                  <a:gd name="connsiteX0" fmla="*/ 0 w 786970"/>
                  <a:gd name="connsiteY0" fmla="*/ 190036 h 841737"/>
                  <a:gd name="connsiteX1" fmla="*/ 408790 w 786970"/>
                  <a:gd name="connsiteY1" fmla="*/ 2641 h 841737"/>
                  <a:gd name="connsiteX2" fmla="*/ 776213 w 786970"/>
                  <a:gd name="connsiteY2" fmla="*/ 233066 h 841737"/>
                  <a:gd name="connsiteX3" fmla="*/ 786970 w 786970"/>
                  <a:gd name="connsiteY3" fmla="*/ 841737 h 841737"/>
                  <a:gd name="connsiteX4" fmla="*/ 0 w 786970"/>
                  <a:gd name="connsiteY4" fmla="*/ 841737 h 841737"/>
                  <a:gd name="connsiteX5" fmla="*/ 0 w 786970"/>
                  <a:gd name="connsiteY5" fmla="*/ 190036 h 841737"/>
                  <a:gd name="connsiteX0" fmla="*/ 0 w 786970"/>
                  <a:gd name="connsiteY0" fmla="*/ 190036 h 1013913"/>
                  <a:gd name="connsiteX1" fmla="*/ 408790 w 786970"/>
                  <a:gd name="connsiteY1" fmla="*/ 2641 h 1013913"/>
                  <a:gd name="connsiteX2" fmla="*/ 776213 w 786970"/>
                  <a:gd name="connsiteY2" fmla="*/ 233066 h 1013913"/>
                  <a:gd name="connsiteX3" fmla="*/ 786970 w 786970"/>
                  <a:gd name="connsiteY3" fmla="*/ 841737 h 1013913"/>
                  <a:gd name="connsiteX4" fmla="*/ 398032 w 786970"/>
                  <a:gd name="connsiteY4" fmla="*/ 1013860 h 1013913"/>
                  <a:gd name="connsiteX5" fmla="*/ 0 w 786970"/>
                  <a:gd name="connsiteY5" fmla="*/ 841737 h 1013913"/>
                  <a:gd name="connsiteX6" fmla="*/ 0 w 786970"/>
                  <a:gd name="connsiteY6" fmla="*/ 190036 h 1013913"/>
                  <a:gd name="connsiteX0" fmla="*/ 0 w 776213"/>
                  <a:gd name="connsiteY0" fmla="*/ 190036 h 1013900"/>
                  <a:gd name="connsiteX1" fmla="*/ 408790 w 776213"/>
                  <a:gd name="connsiteY1" fmla="*/ 2641 h 1013900"/>
                  <a:gd name="connsiteX2" fmla="*/ 776213 w 776213"/>
                  <a:gd name="connsiteY2" fmla="*/ 233066 h 1013900"/>
                  <a:gd name="connsiteX3" fmla="*/ 776212 w 776213"/>
                  <a:gd name="connsiteY3" fmla="*/ 787949 h 1013900"/>
                  <a:gd name="connsiteX4" fmla="*/ 398032 w 776213"/>
                  <a:gd name="connsiteY4" fmla="*/ 1013860 h 1013900"/>
                  <a:gd name="connsiteX5" fmla="*/ 0 w 776213"/>
                  <a:gd name="connsiteY5" fmla="*/ 841737 h 1013900"/>
                  <a:gd name="connsiteX6" fmla="*/ 0 w 776213"/>
                  <a:gd name="connsiteY6" fmla="*/ 190036 h 1013900"/>
                  <a:gd name="connsiteX0" fmla="*/ 10758 w 786971"/>
                  <a:gd name="connsiteY0" fmla="*/ 190036 h 1013900"/>
                  <a:gd name="connsiteX1" fmla="*/ 419548 w 786971"/>
                  <a:gd name="connsiteY1" fmla="*/ 2641 h 1013900"/>
                  <a:gd name="connsiteX2" fmla="*/ 786971 w 786971"/>
                  <a:gd name="connsiteY2" fmla="*/ 233066 h 1013900"/>
                  <a:gd name="connsiteX3" fmla="*/ 786970 w 786971"/>
                  <a:gd name="connsiteY3" fmla="*/ 787949 h 1013900"/>
                  <a:gd name="connsiteX4" fmla="*/ 408790 w 786971"/>
                  <a:gd name="connsiteY4" fmla="*/ 1013860 h 1013900"/>
                  <a:gd name="connsiteX5" fmla="*/ 0 w 786971"/>
                  <a:gd name="connsiteY5" fmla="*/ 777191 h 1013900"/>
                  <a:gd name="connsiteX6" fmla="*/ 10758 w 786971"/>
                  <a:gd name="connsiteY6" fmla="*/ 190036 h 1013900"/>
                  <a:gd name="connsiteX0" fmla="*/ 10758 w 786971"/>
                  <a:gd name="connsiteY0" fmla="*/ 232701 h 1013535"/>
                  <a:gd name="connsiteX1" fmla="*/ 419548 w 786971"/>
                  <a:gd name="connsiteY1" fmla="*/ 2276 h 1013535"/>
                  <a:gd name="connsiteX2" fmla="*/ 786971 w 786971"/>
                  <a:gd name="connsiteY2" fmla="*/ 232701 h 1013535"/>
                  <a:gd name="connsiteX3" fmla="*/ 786970 w 786971"/>
                  <a:gd name="connsiteY3" fmla="*/ 787584 h 1013535"/>
                  <a:gd name="connsiteX4" fmla="*/ 408790 w 786971"/>
                  <a:gd name="connsiteY4" fmla="*/ 1013495 h 1013535"/>
                  <a:gd name="connsiteX5" fmla="*/ 0 w 786971"/>
                  <a:gd name="connsiteY5" fmla="*/ 776826 h 1013535"/>
                  <a:gd name="connsiteX6" fmla="*/ 10758 w 786971"/>
                  <a:gd name="connsiteY6" fmla="*/ 232701 h 1013535"/>
                  <a:gd name="connsiteX0" fmla="*/ 10758 w 786971"/>
                  <a:gd name="connsiteY0" fmla="*/ 233853 h 1014687"/>
                  <a:gd name="connsiteX1" fmla="*/ 419548 w 786971"/>
                  <a:gd name="connsiteY1" fmla="*/ 3428 h 1014687"/>
                  <a:gd name="connsiteX2" fmla="*/ 786971 w 786971"/>
                  <a:gd name="connsiteY2" fmla="*/ 233853 h 1014687"/>
                  <a:gd name="connsiteX3" fmla="*/ 786970 w 786971"/>
                  <a:gd name="connsiteY3" fmla="*/ 788736 h 1014687"/>
                  <a:gd name="connsiteX4" fmla="*/ 408790 w 786971"/>
                  <a:gd name="connsiteY4" fmla="*/ 1014647 h 1014687"/>
                  <a:gd name="connsiteX5" fmla="*/ 0 w 786971"/>
                  <a:gd name="connsiteY5" fmla="*/ 777978 h 1014687"/>
                  <a:gd name="connsiteX6" fmla="*/ 10758 w 786971"/>
                  <a:gd name="connsiteY6" fmla="*/ 233853 h 1014687"/>
                  <a:gd name="connsiteX0" fmla="*/ 10758 w 786971"/>
                  <a:gd name="connsiteY0" fmla="*/ 230425 h 1011259"/>
                  <a:gd name="connsiteX1" fmla="*/ 419548 w 786971"/>
                  <a:gd name="connsiteY1" fmla="*/ 0 h 1011259"/>
                  <a:gd name="connsiteX2" fmla="*/ 786971 w 786971"/>
                  <a:gd name="connsiteY2" fmla="*/ 230425 h 1011259"/>
                  <a:gd name="connsiteX3" fmla="*/ 786970 w 786971"/>
                  <a:gd name="connsiteY3" fmla="*/ 785308 h 1011259"/>
                  <a:gd name="connsiteX4" fmla="*/ 408790 w 786971"/>
                  <a:gd name="connsiteY4" fmla="*/ 1011219 h 1011259"/>
                  <a:gd name="connsiteX5" fmla="*/ 0 w 786971"/>
                  <a:gd name="connsiteY5" fmla="*/ 774550 h 1011259"/>
                  <a:gd name="connsiteX6" fmla="*/ 10758 w 786971"/>
                  <a:gd name="connsiteY6" fmla="*/ 230425 h 1011259"/>
                  <a:gd name="connsiteX0" fmla="*/ 10758 w 786971"/>
                  <a:gd name="connsiteY0" fmla="*/ 230425 h 1011259"/>
                  <a:gd name="connsiteX1" fmla="*/ 419548 w 786971"/>
                  <a:gd name="connsiteY1" fmla="*/ 0 h 1011259"/>
                  <a:gd name="connsiteX2" fmla="*/ 786971 w 786971"/>
                  <a:gd name="connsiteY2" fmla="*/ 230425 h 1011259"/>
                  <a:gd name="connsiteX3" fmla="*/ 786970 w 786971"/>
                  <a:gd name="connsiteY3" fmla="*/ 785308 h 1011259"/>
                  <a:gd name="connsiteX4" fmla="*/ 408790 w 786971"/>
                  <a:gd name="connsiteY4" fmla="*/ 1011219 h 1011259"/>
                  <a:gd name="connsiteX5" fmla="*/ 0 w 786971"/>
                  <a:gd name="connsiteY5" fmla="*/ 774550 h 1011259"/>
                  <a:gd name="connsiteX6" fmla="*/ 10758 w 786971"/>
                  <a:gd name="connsiteY6" fmla="*/ 230425 h 1011259"/>
                  <a:gd name="connsiteX0" fmla="*/ 10758 w 786971"/>
                  <a:gd name="connsiteY0" fmla="*/ 230425 h 1011253"/>
                  <a:gd name="connsiteX1" fmla="*/ 419548 w 786971"/>
                  <a:gd name="connsiteY1" fmla="*/ 0 h 1011253"/>
                  <a:gd name="connsiteX2" fmla="*/ 786971 w 786971"/>
                  <a:gd name="connsiteY2" fmla="*/ 230425 h 1011253"/>
                  <a:gd name="connsiteX3" fmla="*/ 786970 w 786971"/>
                  <a:gd name="connsiteY3" fmla="*/ 742278 h 1011253"/>
                  <a:gd name="connsiteX4" fmla="*/ 408790 w 786971"/>
                  <a:gd name="connsiteY4" fmla="*/ 1011219 h 1011253"/>
                  <a:gd name="connsiteX5" fmla="*/ 0 w 786971"/>
                  <a:gd name="connsiteY5" fmla="*/ 774550 h 1011253"/>
                  <a:gd name="connsiteX6" fmla="*/ 10758 w 786971"/>
                  <a:gd name="connsiteY6" fmla="*/ 230425 h 1011253"/>
                  <a:gd name="connsiteX0" fmla="*/ 10758 w 786971"/>
                  <a:gd name="connsiteY0" fmla="*/ 230425 h 1011366"/>
                  <a:gd name="connsiteX1" fmla="*/ 419548 w 786971"/>
                  <a:gd name="connsiteY1" fmla="*/ 0 h 1011366"/>
                  <a:gd name="connsiteX2" fmla="*/ 786971 w 786971"/>
                  <a:gd name="connsiteY2" fmla="*/ 230425 h 1011366"/>
                  <a:gd name="connsiteX3" fmla="*/ 786970 w 786971"/>
                  <a:gd name="connsiteY3" fmla="*/ 742278 h 1011366"/>
                  <a:gd name="connsiteX4" fmla="*/ 408790 w 786971"/>
                  <a:gd name="connsiteY4" fmla="*/ 1011219 h 1011366"/>
                  <a:gd name="connsiteX5" fmla="*/ 0 w 786971"/>
                  <a:gd name="connsiteY5" fmla="*/ 774550 h 1011366"/>
                  <a:gd name="connsiteX6" fmla="*/ 10758 w 786971"/>
                  <a:gd name="connsiteY6" fmla="*/ 230425 h 1011366"/>
                  <a:gd name="connsiteX0" fmla="*/ 10758 w 786971"/>
                  <a:gd name="connsiteY0" fmla="*/ 230425 h 1011330"/>
                  <a:gd name="connsiteX1" fmla="*/ 419548 w 786971"/>
                  <a:gd name="connsiteY1" fmla="*/ 0 h 1011330"/>
                  <a:gd name="connsiteX2" fmla="*/ 786971 w 786971"/>
                  <a:gd name="connsiteY2" fmla="*/ 230425 h 1011330"/>
                  <a:gd name="connsiteX3" fmla="*/ 754698 w 786971"/>
                  <a:gd name="connsiteY3" fmla="*/ 720763 h 1011330"/>
                  <a:gd name="connsiteX4" fmla="*/ 408790 w 786971"/>
                  <a:gd name="connsiteY4" fmla="*/ 1011219 h 1011330"/>
                  <a:gd name="connsiteX5" fmla="*/ 0 w 786971"/>
                  <a:gd name="connsiteY5" fmla="*/ 774550 h 1011330"/>
                  <a:gd name="connsiteX6" fmla="*/ 10758 w 786971"/>
                  <a:gd name="connsiteY6" fmla="*/ 230425 h 1011330"/>
                  <a:gd name="connsiteX0" fmla="*/ 10758 w 786971"/>
                  <a:gd name="connsiteY0" fmla="*/ 230425 h 1011283"/>
                  <a:gd name="connsiteX1" fmla="*/ 419548 w 786971"/>
                  <a:gd name="connsiteY1" fmla="*/ 0 h 1011283"/>
                  <a:gd name="connsiteX2" fmla="*/ 786971 w 786971"/>
                  <a:gd name="connsiteY2" fmla="*/ 230425 h 1011283"/>
                  <a:gd name="connsiteX3" fmla="*/ 679395 w 786971"/>
                  <a:gd name="connsiteY3" fmla="*/ 656217 h 1011283"/>
                  <a:gd name="connsiteX4" fmla="*/ 408790 w 786971"/>
                  <a:gd name="connsiteY4" fmla="*/ 1011219 h 1011283"/>
                  <a:gd name="connsiteX5" fmla="*/ 0 w 786971"/>
                  <a:gd name="connsiteY5" fmla="*/ 774550 h 1011283"/>
                  <a:gd name="connsiteX6" fmla="*/ 10758 w 786971"/>
                  <a:gd name="connsiteY6" fmla="*/ 230425 h 1011283"/>
                  <a:gd name="connsiteX0" fmla="*/ 10758 w 786971"/>
                  <a:gd name="connsiteY0" fmla="*/ 230425 h 1011598"/>
                  <a:gd name="connsiteX1" fmla="*/ 419548 w 786971"/>
                  <a:gd name="connsiteY1" fmla="*/ 0 h 1011598"/>
                  <a:gd name="connsiteX2" fmla="*/ 786971 w 786971"/>
                  <a:gd name="connsiteY2" fmla="*/ 230425 h 1011598"/>
                  <a:gd name="connsiteX3" fmla="*/ 722426 w 786971"/>
                  <a:gd name="connsiteY3" fmla="*/ 785308 h 1011598"/>
                  <a:gd name="connsiteX4" fmla="*/ 408790 w 786971"/>
                  <a:gd name="connsiteY4" fmla="*/ 1011219 h 1011598"/>
                  <a:gd name="connsiteX5" fmla="*/ 0 w 786971"/>
                  <a:gd name="connsiteY5" fmla="*/ 774550 h 1011598"/>
                  <a:gd name="connsiteX6" fmla="*/ 10758 w 786971"/>
                  <a:gd name="connsiteY6" fmla="*/ 230425 h 1011598"/>
                  <a:gd name="connsiteX0" fmla="*/ 10758 w 786971"/>
                  <a:gd name="connsiteY0" fmla="*/ 230425 h 1011598"/>
                  <a:gd name="connsiteX1" fmla="*/ 419548 w 786971"/>
                  <a:gd name="connsiteY1" fmla="*/ 0 h 1011598"/>
                  <a:gd name="connsiteX2" fmla="*/ 786971 w 786971"/>
                  <a:gd name="connsiteY2" fmla="*/ 230425 h 1011598"/>
                  <a:gd name="connsiteX3" fmla="*/ 722426 w 786971"/>
                  <a:gd name="connsiteY3" fmla="*/ 785308 h 1011598"/>
                  <a:gd name="connsiteX4" fmla="*/ 408790 w 786971"/>
                  <a:gd name="connsiteY4" fmla="*/ 1011219 h 1011598"/>
                  <a:gd name="connsiteX5" fmla="*/ 0 w 786971"/>
                  <a:gd name="connsiteY5" fmla="*/ 774550 h 1011598"/>
                  <a:gd name="connsiteX6" fmla="*/ 10758 w 786971"/>
                  <a:gd name="connsiteY6" fmla="*/ 230425 h 1011598"/>
                  <a:gd name="connsiteX0" fmla="*/ 0 w 776213"/>
                  <a:gd name="connsiteY0" fmla="*/ 230425 h 1011598"/>
                  <a:gd name="connsiteX1" fmla="*/ 408790 w 776213"/>
                  <a:gd name="connsiteY1" fmla="*/ 0 h 1011598"/>
                  <a:gd name="connsiteX2" fmla="*/ 776213 w 776213"/>
                  <a:gd name="connsiteY2" fmla="*/ 230425 h 1011598"/>
                  <a:gd name="connsiteX3" fmla="*/ 711668 w 776213"/>
                  <a:gd name="connsiteY3" fmla="*/ 785308 h 1011598"/>
                  <a:gd name="connsiteX4" fmla="*/ 398032 w 776213"/>
                  <a:gd name="connsiteY4" fmla="*/ 1011219 h 1011598"/>
                  <a:gd name="connsiteX5" fmla="*/ 32272 w 776213"/>
                  <a:gd name="connsiteY5" fmla="*/ 806823 h 1011598"/>
                  <a:gd name="connsiteX6" fmla="*/ 0 w 776213"/>
                  <a:gd name="connsiteY6" fmla="*/ 230425 h 1011598"/>
                  <a:gd name="connsiteX0" fmla="*/ 118335 w 743941"/>
                  <a:gd name="connsiteY0" fmla="*/ 284213 h 1011598"/>
                  <a:gd name="connsiteX1" fmla="*/ 376518 w 743941"/>
                  <a:gd name="connsiteY1" fmla="*/ 0 h 1011598"/>
                  <a:gd name="connsiteX2" fmla="*/ 743941 w 743941"/>
                  <a:gd name="connsiteY2" fmla="*/ 230425 h 1011598"/>
                  <a:gd name="connsiteX3" fmla="*/ 679396 w 743941"/>
                  <a:gd name="connsiteY3" fmla="*/ 785308 h 1011598"/>
                  <a:gd name="connsiteX4" fmla="*/ 365760 w 743941"/>
                  <a:gd name="connsiteY4" fmla="*/ 1011219 h 1011598"/>
                  <a:gd name="connsiteX5" fmla="*/ 0 w 743941"/>
                  <a:gd name="connsiteY5" fmla="*/ 806823 h 1011598"/>
                  <a:gd name="connsiteX6" fmla="*/ 118335 w 743941"/>
                  <a:gd name="connsiteY6" fmla="*/ 284213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10756 w 754697"/>
                  <a:gd name="connsiteY5" fmla="*/ 806823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61205"/>
                  <a:gd name="connsiteY0" fmla="*/ 219667 h 1011598"/>
                  <a:gd name="connsiteX1" fmla="*/ 387274 w 761205"/>
                  <a:gd name="connsiteY1" fmla="*/ 0 h 1011598"/>
                  <a:gd name="connsiteX2" fmla="*/ 761205 w 761205"/>
                  <a:gd name="connsiteY2" fmla="*/ 100260 h 1011598"/>
                  <a:gd name="connsiteX3" fmla="*/ 690152 w 761205"/>
                  <a:gd name="connsiteY3" fmla="*/ 785308 h 1011598"/>
                  <a:gd name="connsiteX4" fmla="*/ 376516 w 761205"/>
                  <a:gd name="connsiteY4" fmla="*/ 1011219 h 1011598"/>
                  <a:gd name="connsiteX5" fmla="*/ 75302 w 761205"/>
                  <a:gd name="connsiteY5" fmla="*/ 796065 h 1011598"/>
                  <a:gd name="connsiteX6" fmla="*/ 0 w 761205"/>
                  <a:gd name="connsiteY6" fmla="*/ 219667 h 1011598"/>
                  <a:gd name="connsiteX0" fmla="*/ 0 w 761205"/>
                  <a:gd name="connsiteY0" fmla="*/ 219667 h 1011598"/>
                  <a:gd name="connsiteX1" fmla="*/ 387274 w 761205"/>
                  <a:gd name="connsiteY1" fmla="*/ 0 h 1011598"/>
                  <a:gd name="connsiteX2" fmla="*/ 761205 w 761205"/>
                  <a:gd name="connsiteY2" fmla="*/ 100260 h 1011598"/>
                  <a:gd name="connsiteX3" fmla="*/ 690152 w 761205"/>
                  <a:gd name="connsiteY3" fmla="*/ 785308 h 1011598"/>
                  <a:gd name="connsiteX4" fmla="*/ 376516 w 761205"/>
                  <a:gd name="connsiteY4" fmla="*/ 1011219 h 1011598"/>
                  <a:gd name="connsiteX5" fmla="*/ 75302 w 761205"/>
                  <a:gd name="connsiteY5" fmla="*/ 796065 h 1011598"/>
                  <a:gd name="connsiteX6" fmla="*/ 0 w 761205"/>
                  <a:gd name="connsiteY6" fmla="*/ 219667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42761 w 733853"/>
                  <a:gd name="connsiteY5" fmla="*/ 796065 h 1011330"/>
                  <a:gd name="connsiteX6" fmla="*/ 0 w 733853"/>
                  <a:gd name="connsiteY6" fmla="*/ 89502 h 1011330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36253 w 733853"/>
                  <a:gd name="connsiteY5" fmla="*/ 678916 h 1011330"/>
                  <a:gd name="connsiteX6" fmla="*/ 0 w 733853"/>
                  <a:gd name="connsiteY6" fmla="*/ 89502 h 1011330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36253 w 733853"/>
                  <a:gd name="connsiteY5" fmla="*/ 678916 h 1011330"/>
                  <a:gd name="connsiteX6" fmla="*/ 0 w 733853"/>
                  <a:gd name="connsiteY6" fmla="*/ 89502 h 1011330"/>
                  <a:gd name="connsiteX0" fmla="*/ 0 w 733853"/>
                  <a:gd name="connsiteY0" fmla="*/ 89502 h 985343"/>
                  <a:gd name="connsiteX1" fmla="*/ 354733 w 733853"/>
                  <a:gd name="connsiteY1" fmla="*/ 0 h 985343"/>
                  <a:gd name="connsiteX2" fmla="*/ 728664 w 733853"/>
                  <a:gd name="connsiteY2" fmla="*/ 100260 h 985343"/>
                  <a:gd name="connsiteX3" fmla="*/ 690152 w 733853"/>
                  <a:gd name="connsiteY3" fmla="*/ 720226 h 985343"/>
                  <a:gd name="connsiteX4" fmla="*/ 376516 w 733853"/>
                  <a:gd name="connsiteY4" fmla="*/ 985187 h 985343"/>
                  <a:gd name="connsiteX5" fmla="*/ 36253 w 733853"/>
                  <a:gd name="connsiteY5" fmla="*/ 678916 h 985343"/>
                  <a:gd name="connsiteX6" fmla="*/ 0 w 733853"/>
                  <a:gd name="connsiteY6" fmla="*/ 89502 h 985343"/>
                  <a:gd name="connsiteX0" fmla="*/ 0 w 733853"/>
                  <a:gd name="connsiteY0" fmla="*/ 89502 h 985187"/>
                  <a:gd name="connsiteX1" fmla="*/ 354733 w 733853"/>
                  <a:gd name="connsiteY1" fmla="*/ 0 h 985187"/>
                  <a:gd name="connsiteX2" fmla="*/ 728664 w 733853"/>
                  <a:gd name="connsiteY2" fmla="*/ 100260 h 985187"/>
                  <a:gd name="connsiteX3" fmla="*/ 690152 w 733853"/>
                  <a:gd name="connsiteY3" fmla="*/ 720226 h 985187"/>
                  <a:gd name="connsiteX4" fmla="*/ 376516 w 733853"/>
                  <a:gd name="connsiteY4" fmla="*/ 985187 h 985187"/>
                  <a:gd name="connsiteX5" fmla="*/ 36253 w 733853"/>
                  <a:gd name="connsiteY5" fmla="*/ 678916 h 985187"/>
                  <a:gd name="connsiteX6" fmla="*/ 0 w 733853"/>
                  <a:gd name="connsiteY6" fmla="*/ 89502 h 985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853" h="985187">
                    <a:moveTo>
                      <a:pt x="0" y="89502"/>
                    </a:moveTo>
                    <a:cubicBezTo>
                      <a:pt x="292984" y="103809"/>
                      <a:pt x="236668" y="113867"/>
                      <a:pt x="354733" y="0"/>
                    </a:cubicBezTo>
                    <a:cubicBezTo>
                      <a:pt x="444666" y="109349"/>
                      <a:pt x="500335" y="120807"/>
                      <a:pt x="728664" y="100260"/>
                    </a:cubicBezTo>
                    <a:cubicBezTo>
                      <a:pt x="728664" y="285221"/>
                      <a:pt x="754697" y="535265"/>
                      <a:pt x="690152" y="720226"/>
                    </a:cubicBezTo>
                    <a:cubicBezTo>
                      <a:pt x="449344" y="931793"/>
                      <a:pt x="479465" y="949724"/>
                      <a:pt x="376516" y="985187"/>
                    </a:cubicBezTo>
                    <a:cubicBezTo>
                      <a:pt x="276111" y="913469"/>
                      <a:pt x="166673" y="871495"/>
                      <a:pt x="36253" y="678916"/>
                    </a:cubicBezTo>
                    <a:cubicBezTo>
                      <a:pt x="-31879" y="432995"/>
                      <a:pt x="25101" y="281635"/>
                      <a:pt x="0" y="8950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792" name="Graphic 791">
                <a:extLst>
                  <a:ext uri="{FF2B5EF4-FFF2-40B4-BE49-F238E27FC236}">
                    <a16:creationId xmlns:a16="http://schemas.microsoft.com/office/drawing/2014/main" id="{9AC81A96-9B76-74E6-159A-9A2ABF76E6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745185" y="3632220"/>
                <a:ext cx="143786" cy="143786"/>
              </a:xfrm>
              <a:prstGeom prst="rect">
                <a:avLst/>
              </a:prstGeom>
            </p:spPr>
          </p:pic>
        </p:grp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B02E92DE-1B7A-447A-7DCF-7125C93379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32225" y="1808650"/>
              <a:ext cx="171331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000">
                  <a:latin typeface="Aeonik Pro Medium" panose="020B0503030300000000" pitchFamily="34" charset="0"/>
                </a:defRPr>
              </a:lvl1pPr>
            </a:lstStyle>
            <a:p>
              <a:pPr algn="ctr"/>
              <a:r>
                <a:rPr lang="en-US" sz="700">
                  <a:latin typeface="+mn-lt"/>
                </a:rPr>
                <a:t>Customer or Partner Provided Equipment</a:t>
              </a:r>
            </a:p>
          </p:txBody>
        </p:sp>
        <p:cxnSp>
          <p:nvCxnSpPr>
            <p:cNvPr id="728" name="Straight Connector 727">
              <a:extLst>
                <a:ext uri="{FF2B5EF4-FFF2-40B4-BE49-F238E27FC236}">
                  <a16:creationId xmlns:a16="http://schemas.microsoft.com/office/drawing/2014/main" id="{1EA5C6B9-F5E5-53D2-70CD-129E4823D04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43479" y="1933082"/>
              <a:ext cx="17133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9" name="Group 728">
              <a:extLst>
                <a:ext uri="{FF2B5EF4-FFF2-40B4-BE49-F238E27FC236}">
                  <a16:creationId xmlns:a16="http://schemas.microsoft.com/office/drawing/2014/main" id="{C06CA466-1D0D-5051-3E93-D2BBEAF81BE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49137" y="1993530"/>
              <a:ext cx="532323" cy="448400"/>
              <a:chOff x="2634938" y="1047314"/>
              <a:chExt cx="532323" cy="448400"/>
            </a:xfrm>
          </p:grpSpPr>
          <p:sp>
            <p:nvSpPr>
              <p:cNvPr id="788" name="TextBox 787">
                <a:extLst>
                  <a:ext uri="{FF2B5EF4-FFF2-40B4-BE49-F238E27FC236}">
                    <a16:creationId xmlns:a16="http://schemas.microsoft.com/office/drawing/2014/main" id="{6CC58A5C-0FD4-B68B-DCA2-2631903B630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634938" y="1387992"/>
                <a:ext cx="532323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Applications</a:t>
                </a:r>
              </a:p>
            </p:txBody>
          </p:sp>
          <p:pic>
            <p:nvPicPr>
              <p:cNvPr id="789" name="Graphic 788">
                <a:extLst>
                  <a:ext uri="{FF2B5EF4-FFF2-40B4-BE49-F238E27FC236}">
                    <a16:creationId xmlns:a16="http://schemas.microsoft.com/office/drawing/2014/main" id="{6625A48B-0B41-692A-FF7D-426DDF0185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2773658" y="1047314"/>
                <a:ext cx="279217" cy="279217"/>
              </a:xfrm>
              <a:prstGeom prst="rect">
                <a:avLst/>
              </a:prstGeom>
            </p:spPr>
          </p:pic>
        </p:grpSp>
        <p:sp>
          <p:nvSpPr>
            <p:cNvPr id="730" name="TextBox 729">
              <a:extLst>
                <a:ext uri="{FF2B5EF4-FFF2-40B4-BE49-F238E27FC236}">
                  <a16:creationId xmlns:a16="http://schemas.microsoft.com/office/drawing/2014/main" id="{48F23793-284F-24E7-E67E-2F4EEA235F7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6349" y="3251863"/>
              <a:ext cx="154658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Aeonik Pro Black" panose="020B0503030300000000" pitchFamily="34" charset="0"/>
                </a:defRPr>
              </a:lvl1pPr>
            </a:lstStyle>
            <a:p>
              <a:r>
                <a:rPr lang="en-US" sz="800">
                  <a:latin typeface="+mn-lt"/>
                </a:rPr>
                <a:t>Colocation &amp; Interconnection</a:t>
              </a:r>
            </a:p>
          </p:txBody>
        </p:sp>
        <p:sp>
          <p:nvSpPr>
            <p:cNvPr id="731" name="Rectangle: Rounded Corners 178">
              <a:extLst>
                <a:ext uri="{FF2B5EF4-FFF2-40B4-BE49-F238E27FC236}">
                  <a16:creationId xmlns:a16="http://schemas.microsoft.com/office/drawing/2014/main" id="{38BA0703-216C-7538-B945-4E941506E3F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031473" y="3413112"/>
              <a:ext cx="1948887" cy="1558788"/>
            </a:xfrm>
            <a:prstGeom prst="roundRect">
              <a:avLst>
                <a:gd name="adj" fmla="val 7893"/>
              </a:avLst>
            </a:prstGeom>
            <a:solidFill>
              <a:schemeClr val="bg1"/>
            </a:solidFill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32" name="TextBox 731">
              <a:extLst>
                <a:ext uri="{FF2B5EF4-FFF2-40B4-BE49-F238E27FC236}">
                  <a16:creationId xmlns:a16="http://schemas.microsoft.com/office/drawing/2014/main" id="{D032BB27-6E80-0E51-A5EE-CD31BDBCE26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99741" y="3980915"/>
              <a:ext cx="642200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900">
                  <a:latin typeface="Aeonik Pro Medium" panose="020B0503030300000000" pitchFamily="34" charset="0"/>
                </a:defRPr>
              </a:lvl1pPr>
            </a:lstStyle>
            <a:p>
              <a:r>
                <a:rPr lang="en-US" sz="700">
                  <a:latin typeface="+mn-lt"/>
                </a:rPr>
                <a:t>Security</a:t>
              </a:r>
            </a:p>
          </p:txBody>
        </p: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15A90A6C-4C63-B627-971D-92032718494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109544" y="3618675"/>
              <a:ext cx="642200" cy="469023"/>
              <a:chOff x="7162781" y="2622173"/>
              <a:chExt cx="642200" cy="469023"/>
            </a:xfrm>
          </p:grpSpPr>
          <p:sp>
            <p:nvSpPr>
              <p:cNvPr id="786" name="TextBox 785">
                <a:extLst>
                  <a:ext uri="{FF2B5EF4-FFF2-40B4-BE49-F238E27FC236}">
                    <a16:creationId xmlns:a16="http://schemas.microsoft.com/office/drawing/2014/main" id="{955CBA56-9D63-74F7-DE39-1FF100B9D6A5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162781" y="2983474"/>
                <a:ext cx="642200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Network</a:t>
                </a:r>
              </a:p>
            </p:txBody>
          </p:sp>
          <p:pic>
            <p:nvPicPr>
              <p:cNvPr id="787" name="Graphic 786">
                <a:extLst>
                  <a:ext uri="{FF2B5EF4-FFF2-40B4-BE49-F238E27FC236}">
                    <a16:creationId xmlns:a16="http://schemas.microsoft.com/office/drawing/2014/main" id="{35AD2B41-44B0-50FE-C9EE-69096E3532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18611" y="2622173"/>
                <a:ext cx="325908" cy="321790"/>
              </a:xfrm>
              <a:prstGeom prst="rect">
                <a:avLst/>
              </a:prstGeom>
            </p:spPr>
          </p:pic>
        </p:grpSp>
        <p:grpSp>
          <p:nvGrpSpPr>
            <p:cNvPr id="734" name="Group 733">
              <a:extLst>
                <a:ext uri="{FF2B5EF4-FFF2-40B4-BE49-F238E27FC236}">
                  <a16:creationId xmlns:a16="http://schemas.microsoft.com/office/drawing/2014/main" id="{BA9721E1-E9FA-CAB7-B65E-3C14C508EE0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850022" y="3596352"/>
              <a:ext cx="340762" cy="336456"/>
              <a:chOff x="7633325" y="3566336"/>
              <a:chExt cx="256423" cy="253181"/>
            </a:xfrm>
          </p:grpSpPr>
          <p:pic>
            <p:nvPicPr>
              <p:cNvPr id="783" name="Graphic 782">
                <a:extLst>
                  <a:ext uri="{FF2B5EF4-FFF2-40B4-BE49-F238E27FC236}">
                    <a16:creationId xmlns:a16="http://schemas.microsoft.com/office/drawing/2014/main" id="{FE10149A-3AFB-F42D-EC72-54B202CD6E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633325" y="3566336"/>
                <a:ext cx="256423" cy="253181"/>
              </a:xfrm>
              <a:prstGeom prst="rect">
                <a:avLst/>
              </a:prstGeom>
            </p:spPr>
          </p:pic>
          <p:sp>
            <p:nvSpPr>
              <p:cNvPr id="784" name="Rectangle 52">
                <a:extLst>
                  <a:ext uri="{FF2B5EF4-FFF2-40B4-BE49-F238E27FC236}">
                    <a16:creationId xmlns:a16="http://schemas.microsoft.com/office/drawing/2014/main" id="{9B8AA4C8-A0A6-D0AC-0DFD-B10617EBA8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774846" y="3643234"/>
                <a:ext cx="85352" cy="114584"/>
              </a:xfrm>
              <a:custGeom>
                <a:avLst/>
                <a:gdLst>
                  <a:gd name="connsiteX0" fmla="*/ 0 w 786970"/>
                  <a:gd name="connsiteY0" fmla="*/ 0 h 866854"/>
                  <a:gd name="connsiteX1" fmla="*/ 786970 w 786970"/>
                  <a:gd name="connsiteY1" fmla="*/ 0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700909 w 786970"/>
                  <a:gd name="connsiteY1" fmla="*/ 236668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776213 w 786970"/>
                  <a:gd name="connsiteY1" fmla="*/ 258183 h 866854"/>
                  <a:gd name="connsiteX2" fmla="*/ 786970 w 786970"/>
                  <a:gd name="connsiteY2" fmla="*/ 866854 h 866854"/>
                  <a:gd name="connsiteX3" fmla="*/ 0 w 786970"/>
                  <a:gd name="connsiteY3" fmla="*/ 866854 h 866854"/>
                  <a:gd name="connsiteX4" fmla="*/ 0 w 786970"/>
                  <a:gd name="connsiteY4" fmla="*/ 0 h 866854"/>
                  <a:gd name="connsiteX0" fmla="*/ 0 w 786970"/>
                  <a:gd name="connsiteY0" fmla="*/ 0 h 866854"/>
                  <a:gd name="connsiteX1" fmla="*/ 408790 w 786970"/>
                  <a:gd name="connsiteY1" fmla="*/ 27758 h 866854"/>
                  <a:gd name="connsiteX2" fmla="*/ 776213 w 786970"/>
                  <a:gd name="connsiteY2" fmla="*/ 258183 h 866854"/>
                  <a:gd name="connsiteX3" fmla="*/ 786970 w 786970"/>
                  <a:gd name="connsiteY3" fmla="*/ 866854 h 866854"/>
                  <a:gd name="connsiteX4" fmla="*/ 0 w 786970"/>
                  <a:gd name="connsiteY4" fmla="*/ 866854 h 866854"/>
                  <a:gd name="connsiteX5" fmla="*/ 0 w 786970"/>
                  <a:gd name="connsiteY5" fmla="*/ 0 h 866854"/>
                  <a:gd name="connsiteX0" fmla="*/ 0 w 786970"/>
                  <a:gd name="connsiteY0" fmla="*/ 190036 h 841737"/>
                  <a:gd name="connsiteX1" fmla="*/ 408790 w 786970"/>
                  <a:gd name="connsiteY1" fmla="*/ 2641 h 841737"/>
                  <a:gd name="connsiteX2" fmla="*/ 776213 w 786970"/>
                  <a:gd name="connsiteY2" fmla="*/ 233066 h 841737"/>
                  <a:gd name="connsiteX3" fmla="*/ 786970 w 786970"/>
                  <a:gd name="connsiteY3" fmla="*/ 841737 h 841737"/>
                  <a:gd name="connsiteX4" fmla="*/ 0 w 786970"/>
                  <a:gd name="connsiteY4" fmla="*/ 841737 h 841737"/>
                  <a:gd name="connsiteX5" fmla="*/ 0 w 786970"/>
                  <a:gd name="connsiteY5" fmla="*/ 190036 h 841737"/>
                  <a:gd name="connsiteX0" fmla="*/ 0 w 786970"/>
                  <a:gd name="connsiteY0" fmla="*/ 190036 h 1013913"/>
                  <a:gd name="connsiteX1" fmla="*/ 408790 w 786970"/>
                  <a:gd name="connsiteY1" fmla="*/ 2641 h 1013913"/>
                  <a:gd name="connsiteX2" fmla="*/ 776213 w 786970"/>
                  <a:gd name="connsiteY2" fmla="*/ 233066 h 1013913"/>
                  <a:gd name="connsiteX3" fmla="*/ 786970 w 786970"/>
                  <a:gd name="connsiteY3" fmla="*/ 841737 h 1013913"/>
                  <a:gd name="connsiteX4" fmla="*/ 398032 w 786970"/>
                  <a:gd name="connsiteY4" fmla="*/ 1013860 h 1013913"/>
                  <a:gd name="connsiteX5" fmla="*/ 0 w 786970"/>
                  <a:gd name="connsiteY5" fmla="*/ 841737 h 1013913"/>
                  <a:gd name="connsiteX6" fmla="*/ 0 w 786970"/>
                  <a:gd name="connsiteY6" fmla="*/ 190036 h 1013913"/>
                  <a:gd name="connsiteX0" fmla="*/ 0 w 776213"/>
                  <a:gd name="connsiteY0" fmla="*/ 190036 h 1013900"/>
                  <a:gd name="connsiteX1" fmla="*/ 408790 w 776213"/>
                  <a:gd name="connsiteY1" fmla="*/ 2641 h 1013900"/>
                  <a:gd name="connsiteX2" fmla="*/ 776213 w 776213"/>
                  <a:gd name="connsiteY2" fmla="*/ 233066 h 1013900"/>
                  <a:gd name="connsiteX3" fmla="*/ 776212 w 776213"/>
                  <a:gd name="connsiteY3" fmla="*/ 787949 h 1013900"/>
                  <a:gd name="connsiteX4" fmla="*/ 398032 w 776213"/>
                  <a:gd name="connsiteY4" fmla="*/ 1013860 h 1013900"/>
                  <a:gd name="connsiteX5" fmla="*/ 0 w 776213"/>
                  <a:gd name="connsiteY5" fmla="*/ 841737 h 1013900"/>
                  <a:gd name="connsiteX6" fmla="*/ 0 w 776213"/>
                  <a:gd name="connsiteY6" fmla="*/ 190036 h 1013900"/>
                  <a:gd name="connsiteX0" fmla="*/ 10758 w 786971"/>
                  <a:gd name="connsiteY0" fmla="*/ 190036 h 1013900"/>
                  <a:gd name="connsiteX1" fmla="*/ 419548 w 786971"/>
                  <a:gd name="connsiteY1" fmla="*/ 2641 h 1013900"/>
                  <a:gd name="connsiteX2" fmla="*/ 786971 w 786971"/>
                  <a:gd name="connsiteY2" fmla="*/ 233066 h 1013900"/>
                  <a:gd name="connsiteX3" fmla="*/ 786970 w 786971"/>
                  <a:gd name="connsiteY3" fmla="*/ 787949 h 1013900"/>
                  <a:gd name="connsiteX4" fmla="*/ 408790 w 786971"/>
                  <a:gd name="connsiteY4" fmla="*/ 1013860 h 1013900"/>
                  <a:gd name="connsiteX5" fmla="*/ 0 w 786971"/>
                  <a:gd name="connsiteY5" fmla="*/ 777191 h 1013900"/>
                  <a:gd name="connsiteX6" fmla="*/ 10758 w 786971"/>
                  <a:gd name="connsiteY6" fmla="*/ 190036 h 1013900"/>
                  <a:gd name="connsiteX0" fmla="*/ 10758 w 786971"/>
                  <a:gd name="connsiteY0" fmla="*/ 232701 h 1013535"/>
                  <a:gd name="connsiteX1" fmla="*/ 419548 w 786971"/>
                  <a:gd name="connsiteY1" fmla="*/ 2276 h 1013535"/>
                  <a:gd name="connsiteX2" fmla="*/ 786971 w 786971"/>
                  <a:gd name="connsiteY2" fmla="*/ 232701 h 1013535"/>
                  <a:gd name="connsiteX3" fmla="*/ 786970 w 786971"/>
                  <a:gd name="connsiteY3" fmla="*/ 787584 h 1013535"/>
                  <a:gd name="connsiteX4" fmla="*/ 408790 w 786971"/>
                  <a:gd name="connsiteY4" fmla="*/ 1013495 h 1013535"/>
                  <a:gd name="connsiteX5" fmla="*/ 0 w 786971"/>
                  <a:gd name="connsiteY5" fmla="*/ 776826 h 1013535"/>
                  <a:gd name="connsiteX6" fmla="*/ 10758 w 786971"/>
                  <a:gd name="connsiteY6" fmla="*/ 232701 h 1013535"/>
                  <a:gd name="connsiteX0" fmla="*/ 10758 w 786971"/>
                  <a:gd name="connsiteY0" fmla="*/ 233853 h 1014687"/>
                  <a:gd name="connsiteX1" fmla="*/ 419548 w 786971"/>
                  <a:gd name="connsiteY1" fmla="*/ 3428 h 1014687"/>
                  <a:gd name="connsiteX2" fmla="*/ 786971 w 786971"/>
                  <a:gd name="connsiteY2" fmla="*/ 233853 h 1014687"/>
                  <a:gd name="connsiteX3" fmla="*/ 786970 w 786971"/>
                  <a:gd name="connsiteY3" fmla="*/ 788736 h 1014687"/>
                  <a:gd name="connsiteX4" fmla="*/ 408790 w 786971"/>
                  <a:gd name="connsiteY4" fmla="*/ 1014647 h 1014687"/>
                  <a:gd name="connsiteX5" fmla="*/ 0 w 786971"/>
                  <a:gd name="connsiteY5" fmla="*/ 777978 h 1014687"/>
                  <a:gd name="connsiteX6" fmla="*/ 10758 w 786971"/>
                  <a:gd name="connsiteY6" fmla="*/ 233853 h 1014687"/>
                  <a:gd name="connsiteX0" fmla="*/ 10758 w 786971"/>
                  <a:gd name="connsiteY0" fmla="*/ 230425 h 1011259"/>
                  <a:gd name="connsiteX1" fmla="*/ 419548 w 786971"/>
                  <a:gd name="connsiteY1" fmla="*/ 0 h 1011259"/>
                  <a:gd name="connsiteX2" fmla="*/ 786971 w 786971"/>
                  <a:gd name="connsiteY2" fmla="*/ 230425 h 1011259"/>
                  <a:gd name="connsiteX3" fmla="*/ 786970 w 786971"/>
                  <a:gd name="connsiteY3" fmla="*/ 785308 h 1011259"/>
                  <a:gd name="connsiteX4" fmla="*/ 408790 w 786971"/>
                  <a:gd name="connsiteY4" fmla="*/ 1011219 h 1011259"/>
                  <a:gd name="connsiteX5" fmla="*/ 0 w 786971"/>
                  <a:gd name="connsiteY5" fmla="*/ 774550 h 1011259"/>
                  <a:gd name="connsiteX6" fmla="*/ 10758 w 786971"/>
                  <a:gd name="connsiteY6" fmla="*/ 230425 h 1011259"/>
                  <a:gd name="connsiteX0" fmla="*/ 10758 w 786971"/>
                  <a:gd name="connsiteY0" fmla="*/ 230425 h 1011259"/>
                  <a:gd name="connsiteX1" fmla="*/ 419548 w 786971"/>
                  <a:gd name="connsiteY1" fmla="*/ 0 h 1011259"/>
                  <a:gd name="connsiteX2" fmla="*/ 786971 w 786971"/>
                  <a:gd name="connsiteY2" fmla="*/ 230425 h 1011259"/>
                  <a:gd name="connsiteX3" fmla="*/ 786970 w 786971"/>
                  <a:gd name="connsiteY3" fmla="*/ 785308 h 1011259"/>
                  <a:gd name="connsiteX4" fmla="*/ 408790 w 786971"/>
                  <a:gd name="connsiteY4" fmla="*/ 1011219 h 1011259"/>
                  <a:gd name="connsiteX5" fmla="*/ 0 w 786971"/>
                  <a:gd name="connsiteY5" fmla="*/ 774550 h 1011259"/>
                  <a:gd name="connsiteX6" fmla="*/ 10758 w 786971"/>
                  <a:gd name="connsiteY6" fmla="*/ 230425 h 1011259"/>
                  <a:gd name="connsiteX0" fmla="*/ 10758 w 786971"/>
                  <a:gd name="connsiteY0" fmla="*/ 230425 h 1011253"/>
                  <a:gd name="connsiteX1" fmla="*/ 419548 w 786971"/>
                  <a:gd name="connsiteY1" fmla="*/ 0 h 1011253"/>
                  <a:gd name="connsiteX2" fmla="*/ 786971 w 786971"/>
                  <a:gd name="connsiteY2" fmla="*/ 230425 h 1011253"/>
                  <a:gd name="connsiteX3" fmla="*/ 786970 w 786971"/>
                  <a:gd name="connsiteY3" fmla="*/ 742278 h 1011253"/>
                  <a:gd name="connsiteX4" fmla="*/ 408790 w 786971"/>
                  <a:gd name="connsiteY4" fmla="*/ 1011219 h 1011253"/>
                  <a:gd name="connsiteX5" fmla="*/ 0 w 786971"/>
                  <a:gd name="connsiteY5" fmla="*/ 774550 h 1011253"/>
                  <a:gd name="connsiteX6" fmla="*/ 10758 w 786971"/>
                  <a:gd name="connsiteY6" fmla="*/ 230425 h 1011253"/>
                  <a:gd name="connsiteX0" fmla="*/ 10758 w 786971"/>
                  <a:gd name="connsiteY0" fmla="*/ 230425 h 1011366"/>
                  <a:gd name="connsiteX1" fmla="*/ 419548 w 786971"/>
                  <a:gd name="connsiteY1" fmla="*/ 0 h 1011366"/>
                  <a:gd name="connsiteX2" fmla="*/ 786971 w 786971"/>
                  <a:gd name="connsiteY2" fmla="*/ 230425 h 1011366"/>
                  <a:gd name="connsiteX3" fmla="*/ 786970 w 786971"/>
                  <a:gd name="connsiteY3" fmla="*/ 742278 h 1011366"/>
                  <a:gd name="connsiteX4" fmla="*/ 408790 w 786971"/>
                  <a:gd name="connsiteY4" fmla="*/ 1011219 h 1011366"/>
                  <a:gd name="connsiteX5" fmla="*/ 0 w 786971"/>
                  <a:gd name="connsiteY5" fmla="*/ 774550 h 1011366"/>
                  <a:gd name="connsiteX6" fmla="*/ 10758 w 786971"/>
                  <a:gd name="connsiteY6" fmla="*/ 230425 h 1011366"/>
                  <a:gd name="connsiteX0" fmla="*/ 10758 w 786971"/>
                  <a:gd name="connsiteY0" fmla="*/ 230425 h 1011330"/>
                  <a:gd name="connsiteX1" fmla="*/ 419548 w 786971"/>
                  <a:gd name="connsiteY1" fmla="*/ 0 h 1011330"/>
                  <a:gd name="connsiteX2" fmla="*/ 786971 w 786971"/>
                  <a:gd name="connsiteY2" fmla="*/ 230425 h 1011330"/>
                  <a:gd name="connsiteX3" fmla="*/ 754698 w 786971"/>
                  <a:gd name="connsiteY3" fmla="*/ 720763 h 1011330"/>
                  <a:gd name="connsiteX4" fmla="*/ 408790 w 786971"/>
                  <a:gd name="connsiteY4" fmla="*/ 1011219 h 1011330"/>
                  <a:gd name="connsiteX5" fmla="*/ 0 w 786971"/>
                  <a:gd name="connsiteY5" fmla="*/ 774550 h 1011330"/>
                  <a:gd name="connsiteX6" fmla="*/ 10758 w 786971"/>
                  <a:gd name="connsiteY6" fmla="*/ 230425 h 1011330"/>
                  <a:gd name="connsiteX0" fmla="*/ 10758 w 786971"/>
                  <a:gd name="connsiteY0" fmla="*/ 230425 h 1011283"/>
                  <a:gd name="connsiteX1" fmla="*/ 419548 w 786971"/>
                  <a:gd name="connsiteY1" fmla="*/ 0 h 1011283"/>
                  <a:gd name="connsiteX2" fmla="*/ 786971 w 786971"/>
                  <a:gd name="connsiteY2" fmla="*/ 230425 h 1011283"/>
                  <a:gd name="connsiteX3" fmla="*/ 679395 w 786971"/>
                  <a:gd name="connsiteY3" fmla="*/ 656217 h 1011283"/>
                  <a:gd name="connsiteX4" fmla="*/ 408790 w 786971"/>
                  <a:gd name="connsiteY4" fmla="*/ 1011219 h 1011283"/>
                  <a:gd name="connsiteX5" fmla="*/ 0 w 786971"/>
                  <a:gd name="connsiteY5" fmla="*/ 774550 h 1011283"/>
                  <a:gd name="connsiteX6" fmla="*/ 10758 w 786971"/>
                  <a:gd name="connsiteY6" fmla="*/ 230425 h 1011283"/>
                  <a:gd name="connsiteX0" fmla="*/ 10758 w 786971"/>
                  <a:gd name="connsiteY0" fmla="*/ 230425 h 1011598"/>
                  <a:gd name="connsiteX1" fmla="*/ 419548 w 786971"/>
                  <a:gd name="connsiteY1" fmla="*/ 0 h 1011598"/>
                  <a:gd name="connsiteX2" fmla="*/ 786971 w 786971"/>
                  <a:gd name="connsiteY2" fmla="*/ 230425 h 1011598"/>
                  <a:gd name="connsiteX3" fmla="*/ 722426 w 786971"/>
                  <a:gd name="connsiteY3" fmla="*/ 785308 h 1011598"/>
                  <a:gd name="connsiteX4" fmla="*/ 408790 w 786971"/>
                  <a:gd name="connsiteY4" fmla="*/ 1011219 h 1011598"/>
                  <a:gd name="connsiteX5" fmla="*/ 0 w 786971"/>
                  <a:gd name="connsiteY5" fmla="*/ 774550 h 1011598"/>
                  <a:gd name="connsiteX6" fmla="*/ 10758 w 786971"/>
                  <a:gd name="connsiteY6" fmla="*/ 230425 h 1011598"/>
                  <a:gd name="connsiteX0" fmla="*/ 10758 w 786971"/>
                  <a:gd name="connsiteY0" fmla="*/ 230425 h 1011598"/>
                  <a:gd name="connsiteX1" fmla="*/ 419548 w 786971"/>
                  <a:gd name="connsiteY1" fmla="*/ 0 h 1011598"/>
                  <a:gd name="connsiteX2" fmla="*/ 786971 w 786971"/>
                  <a:gd name="connsiteY2" fmla="*/ 230425 h 1011598"/>
                  <a:gd name="connsiteX3" fmla="*/ 722426 w 786971"/>
                  <a:gd name="connsiteY3" fmla="*/ 785308 h 1011598"/>
                  <a:gd name="connsiteX4" fmla="*/ 408790 w 786971"/>
                  <a:gd name="connsiteY4" fmla="*/ 1011219 h 1011598"/>
                  <a:gd name="connsiteX5" fmla="*/ 0 w 786971"/>
                  <a:gd name="connsiteY5" fmla="*/ 774550 h 1011598"/>
                  <a:gd name="connsiteX6" fmla="*/ 10758 w 786971"/>
                  <a:gd name="connsiteY6" fmla="*/ 230425 h 1011598"/>
                  <a:gd name="connsiteX0" fmla="*/ 0 w 776213"/>
                  <a:gd name="connsiteY0" fmla="*/ 230425 h 1011598"/>
                  <a:gd name="connsiteX1" fmla="*/ 408790 w 776213"/>
                  <a:gd name="connsiteY1" fmla="*/ 0 h 1011598"/>
                  <a:gd name="connsiteX2" fmla="*/ 776213 w 776213"/>
                  <a:gd name="connsiteY2" fmla="*/ 230425 h 1011598"/>
                  <a:gd name="connsiteX3" fmla="*/ 711668 w 776213"/>
                  <a:gd name="connsiteY3" fmla="*/ 785308 h 1011598"/>
                  <a:gd name="connsiteX4" fmla="*/ 398032 w 776213"/>
                  <a:gd name="connsiteY4" fmla="*/ 1011219 h 1011598"/>
                  <a:gd name="connsiteX5" fmla="*/ 32272 w 776213"/>
                  <a:gd name="connsiteY5" fmla="*/ 806823 h 1011598"/>
                  <a:gd name="connsiteX6" fmla="*/ 0 w 776213"/>
                  <a:gd name="connsiteY6" fmla="*/ 230425 h 1011598"/>
                  <a:gd name="connsiteX0" fmla="*/ 118335 w 743941"/>
                  <a:gd name="connsiteY0" fmla="*/ 284213 h 1011598"/>
                  <a:gd name="connsiteX1" fmla="*/ 376518 w 743941"/>
                  <a:gd name="connsiteY1" fmla="*/ 0 h 1011598"/>
                  <a:gd name="connsiteX2" fmla="*/ 743941 w 743941"/>
                  <a:gd name="connsiteY2" fmla="*/ 230425 h 1011598"/>
                  <a:gd name="connsiteX3" fmla="*/ 679396 w 743941"/>
                  <a:gd name="connsiteY3" fmla="*/ 785308 h 1011598"/>
                  <a:gd name="connsiteX4" fmla="*/ 365760 w 743941"/>
                  <a:gd name="connsiteY4" fmla="*/ 1011219 h 1011598"/>
                  <a:gd name="connsiteX5" fmla="*/ 0 w 743941"/>
                  <a:gd name="connsiteY5" fmla="*/ 806823 h 1011598"/>
                  <a:gd name="connsiteX6" fmla="*/ 118335 w 743941"/>
                  <a:gd name="connsiteY6" fmla="*/ 284213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10756 w 754697"/>
                  <a:gd name="connsiteY5" fmla="*/ 806823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54697"/>
                  <a:gd name="connsiteY0" fmla="*/ 219667 h 1011598"/>
                  <a:gd name="connsiteX1" fmla="*/ 387274 w 754697"/>
                  <a:gd name="connsiteY1" fmla="*/ 0 h 1011598"/>
                  <a:gd name="connsiteX2" fmla="*/ 754697 w 754697"/>
                  <a:gd name="connsiteY2" fmla="*/ 230425 h 1011598"/>
                  <a:gd name="connsiteX3" fmla="*/ 690152 w 754697"/>
                  <a:gd name="connsiteY3" fmla="*/ 785308 h 1011598"/>
                  <a:gd name="connsiteX4" fmla="*/ 376516 w 754697"/>
                  <a:gd name="connsiteY4" fmla="*/ 1011219 h 1011598"/>
                  <a:gd name="connsiteX5" fmla="*/ 75302 w 754697"/>
                  <a:gd name="connsiteY5" fmla="*/ 796065 h 1011598"/>
                  <a:gd name="connsiteX6" fmla="*/ 0 w 754697"/>
                  <a:gd name="connsiteY6" fmla="*/ 219667 h 1011598"/>
                  <a:gd name="connsiteX0" fmla="*/ 0 w 761205"/>
                  <a:gd name="connsiteY0" fmla="*/ 219667 h 1011598"/>
                  <a:gd name="connsiteX1" fmla="*/ 387274 w 761205"/>
                  <a:gd name="connsiteY1" fmla="*/ 0 h 1011598"/>
                  <a:gd name="connsiteX2" fmla="*/ 761205 w 761205"/>
                  <a:gd name="connsiteY2" fmla="*/ 100260 h 1011598"/>
                  <a:gd name="connsiteX3" fmla="*/ 690152 w 761205"/>
                  <a:gd name="connsiteY3" fmla="*/ 785308 h 1011598"/>
                  <a:gd name="connsiteX4" fmla="*/ 376516 w 761205"/>
                  <a:gd name="connsiteY4" fmla="*/ 1011219 h 1011598"/>
                  <a:gd name="connsiteX5" fmla="*/ 75302 w 761205"/>
                  <a:gd name="connsiteY5" fmla="*/ 796065 h 1011598"/>
                  <a:gd name="connsiteX6" fmla="*/ 0 w 761205"/>
                  <a:gd name="connsiteY6" fmla="*/ 219667 h 1011598"/>
                  <a:gd name="connsiteX0" fmla="*/ 0 w 761205"/>
                  <a:gd name="connsiteY0" fmla="*/ 219667 h 1011598"/>
                  <a:gd name="connsiteX1" fmla="*/ 387274 w 761205"/>
                  <a:gd name="connsiteY1" fmla="*/ 0 h 1011598"/>
                  <a:gd name="connsiteX2" fmla="*/ 761205 w 761205"/>
                  <a:gd name="connsiteY2" fmla="*/ 100260 h 1011598"/>
                  <a:gd name="connsiteX3" fmla="*/ 690152 w 761205"/>
                  <a:gd name="connsiteY3" fmla="*/ 785308 h 1011598"/>
                  <a:gd name="connsiteX4" fmla="*/ 376516 w 761205"/>
                  <a:gd name="connsiteY4" fmla="*/ 1011219 h 1011598"/>
                  <a:gd name="connsiteX5" fmla="*/ 75302 w 761205"/>
                  <a:gd name="connsiteY5" fmla="*/ 796065 h 1011598"/>
                  <a:gd name="connsiteX6" fmla="*/ 0 w 761205"/>
                  <a:gd name="connsiteY6" fmla="*/ 219667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28664"/>
                  <a:gd name="connsiteY0" fmla="*/ 89502 h 1011598"/>
                  <a:gd name="connsiteX1" fmla="*/ 354733 w 728664"/>
                  <a:gd name="connsiteY1" fmla="*/ 0 h 1011598"/>
                  <a:gd name="connsiteX2" fmla="*/ 728664 w 728664"/>
                  <a:gd name="connsiteY2" fmla="*/ 100260 h 1011598"/>
                  <a:gd name="connsiteX3" fmla="*/ 657611 w 728664"/>
                  <a:gd name="connsiteY3" fmla="*/ 785308 h 1011598"/>
                  <a:gd name="connsiteX4" fmla="*/ 343975 w 728664"/>
                  <a:gd name="connsiteY4" fmla="*/ 1011219 h 1011598"/>
                  <a:gd name="connsiteX5" fmla="*/ 42761 w 728664"/>
                  <a:gd name="connsiteY5" fmla="*/ 796065 h 1011598"/>
                  <a:gd name="connsiteX6" fmla="*/ 0 w 728664"/>
                  <a:gd name="connsiteY6" fmla="*/ 89502 h 1011598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42761 w 733853"/>
                  <a:gd name="connsiteY5" fmla="*/ 796065 h 1011330"/>
                  <a:gd name="connsiteX6" fmla="*/ 0 w 733853"/>
                  <a:gd name="connsiteY6" fmla="*/ 89502 h 1011330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36253 w 733853"/>
                  <a:gd name="connsiteY5" fmla="*/ 678916 h 1011330"/>
                  <a:gd name="connsiteX6" fmla="*/ 0 w 733853"/>
                  <a:gd name="connsiteY6" fmla="*/ 89502 h 1011330"/>
                  <a:gd name="connsiteX0" fmla="*/ 0 w 733853"/>
                  <a:gd name="connsiteY0" fmla="*/ 89502 h 1011330"/>
                  <a:gd name="connsiteX1" fmla="*/ 354733 w 733853"/>
                  <a:gd name="connsiteY1" fmla="*/ 0 h 1011330"/>
                  <a:gd name="connsiteX2" fmla="*/ 728664 w 733853"/>
                  <a:gd name="connsiteY2" fmla="*/ 100260 h 1011330"/>
                  <a:gd name="connsiteX3" fmla="*/ 690152 w 733853"/>
                  <a:gd name="connsiteY3" fmla="*/ 720226 h 1011330"/>
                  <a:gd name="connsiteX4" fmla="*/ 343975 w 733853"/>
                  <a:gd name="connsiteY4" fmla="*/ 1011219 h 1011330"/>
                  <a:gd name="connsiteX5" fmla="*/ 36253 w 733853"/>
                  <a:gd name="connsiteY5" fmla="*/ 678916 h 1011330"/>
                  <a:gd name="connsiteX6" fmla="*/ 0 w 733853"/>
                  <a:gd name="connsiteY6" fmla="*/ 89502 h 1011330"/>
                  <a:gd name="connsiteX0" fmla="*/ 0 w 733853"/>
                  <a:gd name="connsiteY0" fmla="*/ 89502 h 985343"/>
                  <a:gd name="connsiteX1" fmla="*/ 354733 w 733853"/>
                  <a:gd name="connsiteY1" fmla="*/ 0 h 985343"/>
                  <a:gd name="connsiteX2" fmla="*/ 728664 w 733853"/>
                  <a:gd name="connsiteY2" fmla="*/ 100260 h 985343"/>
                  <a:gd name="connsiteX3" fmla="*/ 690152 w 733853"/>
                  <a:gd name="connsiteY3" fmla="*/ 720226 h 985343"/>
                  <a:gd name="connsiteX4" fmla="*/ 376516 w 733853"/>
                  <a:gd name="connsiteY4" fmla="*/ 985187 h 985343"/>
                  <a:gd name="connsiteX5" fmla="*/ 36253 w 733853"/>
                  <a:gd name="connsiteY5" fmla="*/ 678916 h 985343"/>
                  <a:gd name="connsiteX6" fmla="*/ 0 w 733853"/>
                  <a:gd name="connsiteY6" fmla="*/ 89502 h 985343"/>
                  <a:gd name="connsiteX0" fmla="*/ 0 w 733853"/>
                  <a:gd name="connsiteY0" fmla="*/ 89502 h 985187"/>
                  <a:gd name="connsiteX1" fmla="*/ 354733 w 733853"/>
                  <a:gd name="connsiteY1" fmla="*/ 0 h 985187"/>
                  <a:gd name="connsiteX2" fmla="*/ 728664 w 733853"/>
                  <a:gd name="connsiteY2" fmla="*/ 100260 h 985187"/>
                  <a:gd name="connsiteX3" fmla="*/ 690152 w 733853"/>
                  <a:gd name="connsiteY3" fmla="*/ 720226 h 985187"/>
                  <a:gd name="connsiteX4" fmla="*/ 376516 w 733853"/>
                  <a:gd name="connsiteY4" fmla="*/ 985187 h 985187"/>
                  <a:gd name="connsiteX5" fmla="*/ 36253 w 733853"/>
                  <a:gd name="connsiteY5" fmla="*/ 678916 h 985187"/>
                  <a:gd name="connsiteX6" fmla="*/ 0 w 733853"/>
                  <a:gd name="connsiteY6" fmla="*/ 89502 h 985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3853" h="985187">
                    <a:moveTo>
                      <a:pt x="0" y="89502"/>
                    </a:moveTo>
                    <a:cubicBezTo>
                      <a:pt x="292984" y="103809"/>
                      <a:pt x="236668" y="113867"/>
                      <a:pt x="354733" y="0"/>
                    </a:cubicBezTo>
                    <a:cubicBezTo>
                      <a:pt x="444666" y="109349"/>
                      <a:pt x="500335" y="120807"/>
                      <a:pt x="728664" y="100260"/>
                    </a:cubicBezTo>
                    <a:cubicBezTo>
                      <a:pt x="728664" y="285221"/>
                      <a:pt x="754697" y="535265"/>
                      <a:pt x="690152" y="720226"/>
                    </a:cubicBezTo>
                    <a:cubicBezTo>
                      <a:pt x="449344" y="931793"/>
                      <a:pt x="479465" y="949724"/>
                      <a:pt x="376516" y="985187"/>
                    </a:cubicBezTo>
                    <a:cubicBezTo>
                      <a:pt x="276111" y="913469"/>
                      <a:pt x="166673" y="871495"/>
                      <a:pt x="36253" y="678916"/>
                    </a:cubicBezTo>
                    <a:cubicBezTo>
                      <a:pt x="-31879" y="432995"/>
                      <a:pt x="25101" y="281635"/>
                      <a:pt x="0" y="8950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785" name="Graphic 784">
                <a:extLst>
                  <a:ext uri="{FF2B5EF4-FFF2-40B4-BE49-F238E27FC236}">
                    <a16:creationId xmlns:a16="http://schemas.microsoft.com/office/drawing/2014/main" id="{8FDEB9E3-1665-292D-ECE0-9FAC4EC822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745185" y="3632220"/>
                <a:ext cx="143786" cy="143786"/>
              </a:xfrm>
              <a:prstGeom prst="rect">
                <a:avLst/>
              </a:prstGeom>
            </p:spPr>
          </p:pic>
        </p:grpSp>
        <p:sp>
          <p:nvSpPr>
            <p:cNvPr id="735" name="TextBox 734">
              <a:extLst>
                <a:ext uri="{FF2B5EF4-FFF2-40B4-BE49-F238E27FC236}">
                  <a16:creationId xmlns:a16="http://schemas.microsoft.com/office/drawing/2014/main" id="{AE6A297E-DAB6-C0E8-FEBD-4BDE7CC50EC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132225" y="3459174"/>
              <a:ext cx="1713317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000">
                  <a:latin typeface="Aeonik Pro Medium" panose="020B0503030300000000" pitchFamily="34" charset="0"/>
                </a:defRPr>
              </a:lvl1pPr>
            </a:lstStyle>
            <a:p>
              <a:pPr algn="ctr"/>
              <a:r>
                <a:rPr lang="en-US" sz="700">
                  <a:latin typeface="+mn-lt"/>
                </a:rPr>
                <a:t>Customer or Partner Provided Equipment</a:t>
              </a:r>
            </a:p>
          </p:txBody>
        </p:sp>
        <p:cxnSp>
          <p:nvCxnSpPr>
            <p:cNvPr id="736" name="Straight Connector 735">
              <a:extLst>
                <a:ext uri="{FF2B5EF4-FFF2-40B4-BE49-F238E27FC236}">
                  <a16:creationId xmlns:a16="http://schemas.microsoft.com/office/drawing/2014/main" id="{F425D07B-E288-59D6-B9D5-4FA7A2A27BA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7143479" y="3583606"/>
              <a:ext cx="171331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" name="TextBox 736">
              <a:extLst>
                <a:ext uri="{FF2B5EF4-FFF2-40B4-BE49-F238E27FC236}">
                  <a16:creationId xmlns:a16="http://schemas.microsoft.com/office/drawing/2014/main" id="{2DC670F2-76D6-3C8A-2574-CB7E709E25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6349" y="4902387"/>
              <a:ext cx="154658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latin typeface="Aeonik Pro Black" panose="020B0503030300000000" pitchFamily="34" charset="0"/>
                </a:defRPr>
              </a:lvl1pPr>
            </a:lstStyle>
            <a:p>
              <a:r>
                <a:rPr lang="en-US" sz="800">
                  <a:latin typeface="+mn-lt"/>
                </a:rPr>
                <a:t>Colocation &amp; Interconnection</a:t>
              </a:r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177B6AF0-9125-C2BA-2D71-17EEAAA6E47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16795" y="4110118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520EBBF3-2F1D-B553-1F5B-7295FA56736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909001" y="2383330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7A8A6C7E-BBA2-9683-136B-191DFA98C87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82563" y="4101669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sp>
          <p:nvSpPr>
            <p:cNvPr id="741" name="Oval 740">
              <a:extLst>
                <a:ext uri="{FF2B5EF4-FFF2-40B4-BE49-F238E27FC236}">
                  <a16:creationId xmlns:a16="http://schemas.microsoft.com/office/drawing/2014/main" id="{D4704334-E195-A221-9907-DB0133EF293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65901" y="2394347"/>
              <a:ext cx="119410" cy="11607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742" name="Group 741">
              <a:extLst>
                <a:ext uri="{FF2B5EF4-FFF2-40B4-BE49-F238E27FC236}">
                  <a16:creationId xmlns:a16="http://schemas.microsoft.com/office/drawing/2014/main" id="{4B886EE9-C30C-95AC-9522-B092197F42A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8250091" y="3655835"/>
              <a:ext cx="610596" cy="428040"/>
              <a:chOff x="10578421" y="2956645"/>
              <a:chExt cx="610596" cy="428040"/>
            </a:xfrm>
          </p:grpSpPr>
          <p:sp>
            <p:nvSpPr>
              <p:cNvPr id="769" name="TextBox 768">
                <a:extLst>
                  <a:ext uri="{FF2B5EF4-FFF2-40B4-BE49-F238E27FC236}">
                    <a16:creationId xmlns:a16="http://schemas.microsoft.com/office/drawing/2014/main" id="{6E2662C7-7F13-AA40-A0EA-7AB8280C7598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10578421" y="3276963"/>
                <a:ext cx="610596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algn="ctr">
                  <a:defRPr sz="900">
                    <a:latin typeface="Aeonik Pro Medium" panose="020B0503030300000000" pitchFamily="34" charset="0"/>
                  </a:defRPr>
                </a:lvl1pPr>
              </a:lstStyle>
              <a:p>
                <a:r>
                  <a:rPr lang="en-US" sz="700">
                    <a:latin typeface="+mn-lt"/>
                  </a:rPr>
                  <a:t>Data Lake</a:t>
                </a:r>
              </a:p>
            </p:txBody>
          </p:sp>
          <p:grpSp>
            <p:nvGrpSpPr>
              <p:cNvPr id="770" name="Group 769">
                <a:extLst>
                  <a:ext uri="{FF2B5EF4-FFF2-40B4-BE49-F238E27FC236}">
                    <a16:creationId xmlns:a16="http://schemas.microsoft.com/office/drawing/2014/main" id="{B201F95D-483D-2E5A-D7D6-CCE4AB66823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10732943" y="2956645"/>
                <a:ext cx="278410" cy="333714"/>
                <a:chOff x="12503206" y="2083640"/>
                <a:chExt cx="278410" cy="333714"/>
              </a:xfrm>
            </p:grpSpPr>
            <p:grpSp>
              <p:nvGrpSpPr>
                <p:cNvPr id="771" name="Group 770">
                  <a:extLst>
                    <a:ext uri="{FF2B5EF4-FFF2-40B4-BE49-F238E27FC236}">
                      <a16:creationId xmlns:a16="http://schemas.microsoft.com/office/drawing/2014/main" id="{0857ED38-21F7-7366-BFB6-2C68C39BC3C6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521923" y="2085358"/>
                  <a:ext cx="237496" cy="133578"/>
                  <a:chOff x="1900084" y="1314688"/>
                  <a:chExt cx="1050202" cy="590673"/>
                </a:xfrm>
              </p:grpSpPr>
              <p:grpSp>
                <p:nvGrpSpPr>
                  <p:cNvPr id="775" name="Group 774">
                    <a:extLst>
                      <a:ext uri="{FF2B5EF4-FFF2-40B4-BE49-F238E27FC236}">
                        <a16:creationId xmlns:a16="http://schemas.microsoft.com/office/drawing/2014/main" id="{1FF80DD2-85F8-AB65-4186-7C0BF107D17C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2488663" y="1314688"/>
                    <a:ext cx="461623" cy="590673"/>
                    <a:chOff x="2488663" y="1314688"/>
                    <a:chExt cx="461623" cy="590673"/>
                  </a:xfrm>
                  <a:solidFill>
                    <a:schemeClr val="bg1"/>
                  </a:solidFill>
                </p:grpSpPr>
                <p:sp>
                  <p:nvSpPr>
                    <p:cNvPr id="780" name="Oval 779">
                      <a:extLst>
                        <a:ext uri="{FF2B5EF4-FFF2-40B4-BE49-F238E27FC236}">
                          <a16:creationId xmlns:a16="http://schemas.microsoft.com/office/drawing/2014/main" id="{C776C954-4187-F8BC-4AF1-A22389478334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88663" y="1314688"/>
                      <a:ext cx="449955" cy="15974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781" name="Oval 780">
                      <a:extLst>
                        <a:ext uri="{FF2B5EF4-FFF2-40B4-BE49-F238E27FC236}">
                          <a16:creationId xmlns:a16="http://schemas.microsoft.com/office/drawing/2014/main" id="{F68D870B-D272-7E9E-033E-31138D4148AF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88663" y="1745612"/>
                      <a:ext cx="449955" cy="15974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A64FE3B-1EBB-B9B1-55BE-7B9901E94B40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96111" y="1383226"/>
                      <a:ext cx="454175" cy="45312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  <p:grpSp>
                <p:nvGrpSpPr>
                  <p:cNvPr id="776" name="Group 775">
                    <a:extLst>
                      <a:ext uri="{FF2B5EF4-FFF2-40B4-BE49-F238E27FC236}">
                        <a16:creationId xmlns:a16="http://schemas.microsoft.com/office/drawing/2014/main" id="{D7CAFF95-2F74-0ECF-9166-26BC46984C05}"/>
                      </a:ext>
                    </a:extLst>
                  </p:cNvPr>
                  <p:cNvGrpSpPr>
                    <a:grpSpLocks noGrp="1" noUngrp="1" noRot="1" noMove="1" noResize="1"/>
                  </p:cNvGrpSpPr>
                  <p:nvPr/>
                </p:nvGrpSpPr>
                <p:grpSpPr>
                  <a:xfrm>
                    <a:off x="1900084" y="1314688"/>
                    <a:ext cx="461623" cy="590673"/>
                    <a:chOff x="2488663" y="1314688"/>
                    <a:chExt cx="461623" cy="590673"/>
                  </a:xfrm>
                  <a:solidFill>
                    <a:schemeClr val="bg1"/>
                  </a:solidFill>
                </p:grpSpPr>
                <p:sp>
                  <p:nvSpPr>
                    <p:cNvPr id="777" name="Oval 776">
                      <a:extLst>
                        <a:ext uri="{FF2B5EF4-FFF2-40B4-BE49-F238E27FC236}">
                          <a16:creationId xmlns:a16="http://schemas.microsoft.com/office/drawing/2014/main" id="{EDDA969F-7FAE-08FB-2D85-F62C612031E8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88663" y="1314688"/>
                      <a:ext cx="449955" cy="15974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778" name="Oval 777">
                      <a:extLst>
                        <a:ext uri="{FF2B5EF4-FFF2-40B4-BE49-F238E27FC236}">
                          <a16:creationId xmlns:a16="http://schemas.microsoft.com/office/drawing/2014/main" id="{9A6DD344-C886-0313-08E0-812DF1C21E47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88663" y="1745612"/>
                      <a:ext cx="449955" cy="159749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  <p:sp>
                  <p:nvSpPr>
                    <p:cNvPr id="779" name="Rectangle 778">
                      <a:extLst>
                        <a:ext uri="{FF2B5EF4-FFF2-40B4-BE49-F238E27FC236}">
                          <a16:creationId xmlns:a16="http://schemas.microsoft.com/office/drawing/2014/main" id="{3D5C6301-0D04-BDE2-A4BD-881D4E5924D6}"/>
                        </a:ext>
                      </a:extLst>
                    </p:cNvPr>
                    <p:cNvSpPr>
                      <a:spLocks noGrp="1" noRot="1" noMove="1" noResize="1" noEditPoints="1" noAdjustHandles="1" noChangeArrowheads="1" noChangeShapeType="1"/>
                    </p:cNvSpPr>
                    <p:nvPr/>
                  </p:nvSpPr>
                  <p:spPr>
                    <a:xfrm>
                      <a:off x="2496111" y="1383226"/>
                      <a:ext cx="454175" cy="453121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800"/>
                    </a:p>
                  </p:txBody>
                </p:sp>
              </p:grpSp>
            </p:grpSp>
            <p:pic>
              <p:nvPicPr>
                <p:cNvPr id="772" name="Picture 771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7677DF7-5EA5-7462-727E-801792D60459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2">
                  <a:duotone>
                    <a:prstClr val="black"/>
                    <a:schemeClr val="bg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2510016" y="2145752"/>
                  <a:ext cx="271600" cy="271602"/>
                </a:xfrm>
                <a:prstGeom prst="rect">
                  <a:avLst/>
                </a:prstGeom>
              </p:spPr>
            </p:pic>
            <p:pic>
              <p:nvPicPr>
                <p:cNvPr id="773" name="Picture 772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1A25BAD8-68EE-91F2-FB55-B2D8696152E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flipH="1">
                  <a:off x="12637969" y="2083640"/>
                  <a:ext cx="140207" cy="140208"/>
                </a:xfrm>
                <a:prstGeom prst="rect">
                  <a:avLst/>
                </a:prstGeom>
              </p:spPr>
            </p:pic>
            <p:pic>
              <p:nvPicPr>
                <p:cNvPr id="774" name="Picture 773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E8965CC-FA25-EC75-EBED-1FD4A480240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 flipH="1">
                  <a:off x="12503206" y="2084021"/>
                  <a:ext cx="140207" cy="14020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43" name="Group 742">
              <a:extLst>
                <a:ext uri="{FF2B5EF4-FFF2-40B4-BE49-F238E27FC236}">
                  <a16:creationId xmlns:a16="http://schemas.microsoft.com/office/drawing/2014/main" id="{5ADC81BD-5D51-2C94-7DC1-FC4FB62C2F9F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138959" y="4127374"/>
              <a:ext cx="1729819" cy="750332"/>
              <a:chOff x="7138959" y="4121004"/>
              <a:chExt cx="1729819" cy="750332"/>
            </a:xfrm>
          </p:grpSpPr>
          <p:grpSp>
            <p:nvGrpSpPr>
              <p:cNvPr id="757" name="Group 756">
                <a:extLst>
                  <a:ext uri="{FF2B5EF4-FFF2-40B4-BE49-F238E27FC236}">
                    <a16:creationId xmlns:a16="http://schemas.microsoft.com/office/drawing/2014/main" id="{49D32BF4-E5AD-656C-D433-17EDA1759D71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138959" y="4121004"/>
                <a:ext cx="1729819" cy="750332"/>
                <a:chOff x="865600" y="3278176"/>
                <a:chExt cx="1701983" cy="1059362"/>
              </a:xfrm>
            </p:grpSpPr>
            <p:grpSp>
              <p:nvGrpSpPr>
                <p:cNvPr id="761" name="Group 760">
                  <a:extLst>
                    <a:ext uri="{FF2B5EF4-FFF2-40B4-BE49-F238E27FC236}">
                      <a16:creationId xmlns:a16="http://schemas.microsoft.com/office/drawing/2014/main" id="{047A226D-87D9-F0BB-787F-E1D6E42312A2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65600" y="3278176"/>
                  <a:ext cx="1701983" cy="1059362"/>
                  <a:chOff x="763258" y="2554937"/>
                  <a:chExt cx="1701983" cy="1059362"/>
                </a:xfrm>
              </p:grpSpPr>
              <p:sp>
                <p:nvSpPr>
                  <p:cNvPr id="767" name="Rounded Rectangle 20">
                    <a:extLst>
                      <a:ext uri="{FF2B5EF4-FFF2-40B4-BE49-F238E27FC236}">
                        <a16:creationId xmlns:a16="http://schemas.microsoft.com/office/drawing/2014/main" id="{300A496F-6AF3-C16F-8F09-2E7E84B7953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258" y="2554937"/>
                    <a:ext cx="1701983" cy="1059362"/>
                  </a:xfrm>
                  <a:prstGeom prst="roundRect">
                    <a:avLst>
                      <a:gd name="adj" fmla="val 12097"/>
                    </a:avLst>
                  </a:prstGeom>
                  <a:pattFill prst="ltUpDiag">
                    <a:fgClr>
                      <a:schemeClr val="tx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8" name="Rounded Rectangle 20">
                    <a:extLst>
                      <a:ext uri="{FF2B5EF4-FFF2-40B4-BE49-F238E27FC236}">
                        <a16:creationId xmlns:a16="http://schemas.microsoft.com/office/drawing/2014/main" id="{B05CADBE-5FEF-B687-1AE6-E7E564E5B7B4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159" y="2647903"/>
                    <a:ext cx="1520746" cy="901573"/>
                  </a:xfrm>
                  <a:prstGeom prst="roundRect">
                    <a:avLst>
                      <a:gd name="adj" fmla="val 1209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62" name="TextBox 761">
                  <a:extLst>
                    <a:ext uri="{FF2B5EF4-FFF2-40B4-BE49-F238E27FC236}">
                      <a16:creationId xmlns:a16="http://schemas.microsoft.com/office/drawing/2014/main" id="{ACA065B8-8272-020D-87B8-F65A6B2A7C7B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41422" y="3398064"/>
                  <a:ext cx="1300777" cy="1520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Aeonik Pro Medium" panose="020B0503030300000000" pitchFamily="34" charset="0"/>
                    </a:defRPr>
                  </a:lvl1pPr>
                </a:lstStyle>
                <a:p>
                  <a:pPr algn="ctr"/>
                  <a:r>
                    <a:rPr lang="en-US" sz="700">
                      <a:latin typeface="+mn-lt"/>
                    </a:rPr>
                    <a:t>Digital Realty Provided</a:t>
                  </a:r>
                </a:p>
              </p:txBody>
            </p:sp>
            <p:cxnSp>
              <p:nvCxnSpPr>
                <p:cNvPr id="763" name="Straight Connector 762">
                  <a:extLst>
                    <a:ext uri="{FF2B5EF4-FFF2-40B4-BE49-F238E27FC236}">
                      <a16:creationId xmlns:a16="http://schemas.microsoft.com/office/drawing/2014/main" id="{8BE62D63-9713-81FB-6436-62E88F328992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948318" y="3563730"/>
                  <a:ext cx="150447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4" name="TextBox 763">
                  <a:extLst>
                    <a:ext uri="{FF2B5EF4-FFF2-40B4-BE49-F238E27FC236}">
                      <a16:creationId xmlns:a16="http://schemas.microsoft.com/office/drawing/2014/main" id="{28E874FA-2C49-F3EA-AE8A-36D1F2C981C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7657" y="3957054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Cabinet(s)</a:t>
                  </a:r>
                </a:p>
                <a:p>
                  <a:r>
                    <a:rPr lang="en-US" sz="700">
                      <a:latin typeface="+mn-lt"/>
                    </a:rPr>
                    <a:t>HD or Std</a:t>
                  </a:r>
                </a:p>
              </p:txBody>
            </p:sp>
            <p:sp>
              <p:nvSpPr>
                <p:cNvPr id="765" name="TextBox 764">
                  <a:extLst>
                    <a:ext uri="{FF2B5EF4-FFF2-40B4-BE49-F238E27FC236}">
                      <a16:creationId xmlns:a16="http://schemas.microsoft.com/office/drawing/2014/main" id="{062C33AA-4241-707C-4F55-FF8EFD336740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88577" y="3960260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Port, Cross Connects</a:t>
                  </a:r>
                </a:p>
              </p:txBody>
            </p:sp>
            <p:sp>
              <p:nvSpPr>
                <p:cNvPr id="766" name="TextBox 765">
                  <a:extLst>
                    <a:ext uri="{FF2B5EF4-FFF2-40B4-BE49-F238E27FC236}">
                      <a16:creationId xmlns:a16="http://schemas.microsoft.com/office/drawing/2014/main" id="{A3719E3B-D5C4-118D-3391-BF9056142C4A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61677" y="3963561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Cage, </a:t>
                  </a:r>
                </a:p>
                <a:p>
                  <a:r>
                    <a:rPr lang="en-US" sz="700">
                      <a:latin typeface="+mn-lt"/>
                    </a:rPr>
                    <a:t>Suite, Hall</a:t>
                  </a:r>
                </a:p>
              </p:txBody>
            </p:sp>
          </p:grpSp>
          <p:pic>
            <p:nvPicPr>
              <p:cNvPr id="758" name="Graphic 757">
                <a:extLst>
                  <a:ext uri="{FF2B5EF4-FFF2-40B4-BE49-F238E27FC236}">
                    <a16:creationId xmlns:a16="http://schemas.microsoft.com/office/drawing/2014/main" id="{B95E4491-D828-0495-6730-07279544A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428447" y="4402016"/>
                <a:ext cx="179844" cy="179845"/>
              </a:xfrm>
              <a:prstGeom prst="rect">
                <a:avLst/>
              </a:prstGeom>
            </p:spPr>
          </p:pic>
          <p:pic>
            <p:nvPicPr>
              <p:cNvPr id="759" name="Graphic 758">
                <a:extLst>
                  <a:ext uri="{FF2B5EF4-FFF2-40B4-BE49-F238E27FC236}">
                    <a16:creationId xmlns:a16="http://schemas.microsoft.com/office/drawing/2014/main" id="{B788AD4A-5664-592C-39FC-B6659F1AE1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432493" y="4378424"/>
                <a:ext cx="218098" cy="218099"/>
              </a:xfrm>
              <a:prstGeom prst="rect">
                <a:avLst/>
              </a:prstGeom>
            </p:spPr>
          </p:pic>
          <p:pic>
            <p:nvPicPr>
              <p:cNvPr id="760" name="Graphic 759">
                <a:extLst>
                  <a:ext uri="{FF2B5EF4-FFF2-40B4-BE49-F238E27FC236}">
                    <a16:creationId xmlns:a16="http://schemas.microsoft.com/office/drawing/2014/main" id="{D969AA49-12D9-9126-804E-AABB5D4044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964967" y="4396167"/>
                <a:ext cx="189848" cy="164863"/>
              </a:xfrm>
              <a:prstGeom prst="rect">
                <a:avLst/>
              </a:prstGeom>
            </p:spPr>
          </p:pic>
        </p:grpSp>
        <p:grpSp>
          <p:nvGrpSpPr>
            <p:cNvPr id="744" name="Group 743">
              <a:extLst>
                <a:ext uri="{FF2B5EF4-FFF2-40B4-BE49-F238E27FC236}">
                  <a16:creationId xmlns:a16="http://schemas.microsoft.com/office/drawing/2014/main" id="{33649995-35AD-F066-A56F-B2D99073893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138959" y="2480790"/>
              <a:ext cx="1729819" cy="750332"/>
              <a:chOff x="7138959" y="4121004"/>
              <a:chExt cx="1729819" cy="750332"/>
            </a:xfrm>
          </p:grpSpPr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BC91981D-78A9-585E-24F6-67DAD371C75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7138959" y="4121004"/>
                <a:ext cx="1729819" cy="750332"/>
                <a:chOff x="865600" y="3278176"/>
                <a:chExt cx="1701983" cy="1059362"/>
              </a:xfrm>
            </p:grpSpPr>
            <p:grpSp>
              <p:nvGrpSpPr>
                <p:cNvPr id="749" name="Group 748">
                  <a:extLst>
                    <a:ext uri="{FF2B5EF4-FFF2-40B4-BE49-F238E27FC236}">
                      <a16:creationId xmlns:a16="http://schemas.microsoft.com/office/drawing/2014/main" id="{F212720E-B63D-5E25-4473-BA1439BDB939}"/>
                    </a:ext>
                  </a:extLst>
                </p:cNvPr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865600" y="3278176"/>
                  <a:ext cx="1701983" cy="1059362"/>
                  <a:chOff x="763258" y="2554937"/>
                  <a:chExt cx="1701983" cy="1059362"/>
                </a:xfrm>
              </p:grpSpPr>
              <p:sp>
                <p:nvSpPr>
                  <p:cNvPr id="755" name="Rounded Rectangle 20">
                    <a:extLst>
                      <a:ext uri="{FF2B5EF4-FFF2-40B4-BE49-F238E27FC236}">
                        <a16:creationId xmlns:a16="http://schemas.microsoft.com/office/drawing/2014/main" id="{98A5BA70-717B-696E-9CD2-5EC1AE9263FA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763258" y="2554937"/>
                    <a:ext cx="1701983" cy="1059362"/>
                  </a:xfrm>
                  <a:prstGeom prst="roundRect">
                    <a:avLst>
                      <a:gd name="adj" fmla="val 12097"/>
                    </a:avLst>
                  </a:prstGeom>
                  <a:pattFill prst="ltUpDiag">
                    <a:fgClr>
                      <a:schemeClr val="tx1"/>
                    </a:fgClr>
                    <a:bgClr>
                      <a:schemeClr val="bg1"/>
                    </a:bgClr>
                  </a:patt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6" name="Rounded Rectangle 20">
                    <a:extLst>
                      <a:ext uri="{FF2B5EF4-FFF2-40B4-BE49-F238E27FC236}">
                        <a16:creationId xmlns:a16="http://schemas.microsoft.com/office/drawing/2014/main" id="{5E4B30B6-FEF1-12DC-1ACE-36D3C4DBE9AF}"/>
                      </a:ext>
                    </a:extLst>
                  </p:cNvPr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852159" y="2647903"/>
                    <a:ext cx="1520746" cy="901573"/>
                  </a:xfrm>
                  <a:prstGeom prst="roundRect">
                    <a:avLst>
                      <a:gd name="adj" fmla="val 12097"/>
                    </a:avLst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0" name="TextBox 749">
                  <a:extLst>
                    <a:ext uri="{FF2B5EF4-FFF2-40B4-BE49-F238E27FC236}">
                      <a16:creationId xmlns:a16="http://schemas.microsoft.com/office/drawing/2014/main" id="{3F829F88-63A6-6D05-4F79-2F10DE4D3FFD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041422" y="3398064"/>
                  <a:ext cx="1300777" cy="1520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>
                    <a:defRPr sz="1000">
                      <a:latin typeface="Aeonik Pro Medium" panose="020B0503030300000000" pitchFamily="34" charset="0"/>
                    </a:defRPr>
                  </a:lvl1pPr>
                </a:lstStyle>
                <a:p>
                  <a:pPr algn="ctr"/>
                  <a:r>
                    <a:rPr lang="en-US" sz="700">
                      <a:latin typeface="+mn-lt"/>
                    </a:rPr>
                    <a:t>Digital Realty Provided</a:t>
                  </a:r>
                </a:p>
              </p:txBody>
            </p:sp>
            <p:cxnSp>
              <p:nvCxnSpPr>
                <p:cNvPr id="751" name="Straight Connector 750">
                  <a:extLst>
                    <a:ext uri="{FF2B5EF4-FFF2-40B4-BE49-F238E27FC236}">
                      <a16:creationId xmlns:a16="http://schemas.microsoft.com/office/drawing/2014/main" id="{6DCF35A0-4DDE-6BB2-B359-53976A10B2C2}"/>
                    </a:ext>
                  </a:extLst>
                </p:cNvPr>
                <p:cNvCxnSpPr>
                  <a:cxnSpLocks noGrp="1" noRot="1" noMove="1" noResize="1" noEditPoints="1" noAdjustHandles="1" noChangeArrowheads="1" noChangeShapeType="1"/>
                </p:cNvCxnSpPr>
                <p:nvPr/>
              </p:nvCxnSpPr>
              <p:spPr>
                <a:xfrm>
                  <a:off x="948318" y="3563730"/>
                  <a:ext cx="150447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2" name="TextBox 751">
                  <a:extLst>
                    <a:ext uri="{FF2B5EF4-FFF2-40B4-BE49-F238E27FC236}">
                      <a16:creationId xmlns:a16="http://schemas.microsoft.com/office/drawing/2014/main" id="{010820BE-AC6D-DB5A-A13F-D212F71002D6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957657" y="3957054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Cabinet(s)</a:t>
                  </a:r>
                </a:p>
                <a:p>
                  <a:r>
                    <a:rPr lang="en-US" sz="700">
                      <a:latin typeface="+mn-lt"/>
                    </a:rPr>
                    <a:t>HD or Std</a:t>
                  </a:r>
                </a:p>
              </p:txBody>
            </p:sp>
            <p:sp>
              <p:nvSpPr>
                <p:cNvPr id="753" name="TextBox 752">
                  <a:extLst>
                    <a:ext uri="{FF2B5EF4-FFF2-40B4-BE49-F238E27FC236}">
                      <a16:creationId xmlns:a16="http://schemas.microsoft.com/office/drawing/2014/main" id="{60D8EB64-936F-8A32-0E2B-94BD44639CC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488577" y="3960260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Port, Cross Connects</a:t>
                  </a:r>
                </a:p>
              </p:txBody>
            </p:sp>
            <p:sp>
              <p:nvSpPr>
                <p:cNvPr id="754" name="TextBox 753">
                  <a:extLst>
                    <a:ext uri="{FF2B5EF4-FFF2-40B4-BE49-F238E27FC236}">
                      <a16:creationId xmlns:a16="http://schemas.microsoft.com/office/drawing/2014/main" id="{11749542-F957-8ED0-AE98-122B708F40D2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1961677" y="3963561"/>
                  <a:ext cx="571025" cy="3041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900">
                      <a:latin typeface="Aeonik Pro Medium" panose="020B0503030300000000" pitchFamily="34" charset="0"/>
                    </a:defRPr>
                  </a:lvl1pPr>
                </a:lstStyle>
                <a:p>
                  <a:r>
                    <a:rPr lang="en-US" sz="700">
                      <a:latin typeface="+mn-lt"/>
                    </a:rPr>
                    <a:t>Cage, </a:t>
                  </a:r>
                </a:p>
                <a:p>
                  <a:r>
                    <a:rPr lang="en-US" sz="700">
                      <a:latin typeface="+mn-lt"/>
                    </a:rPr>
                    <a:t>Suite, Hall</a:t>
                  </a:r>
                </a:p>
              </p:txBody>
            </p:sp>
          </p:grpSp>
          <p:pic>
            <p:nvPicPr>
              <p:cNvPr id="746" name="Graphic 745">
                <a:extLst>
                  <a:ext uri="{FF2B5EF4-FFF2-40B4-BE49-F238E27FC236}">
                    <a16:creationId xmlns:a16="http://schemas.microsoft.com/office/drawing/2014/main" id="{2B945808-CFD0-9FD4-7FE9-90E735462E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7428447" y="4402016"/>
                <a:ext cx="179844" cy="179845"/>
              </a:xfrm>
              <a:prstGeom prst="rect">
                <a:avLst/>
              </a:prstGeom>
            </p:spPr>
          </p:pic>
          <p:pic>
            <p:nvPicPr>
              <p:cNvPr id="747" name="Graphic 746">
                <a:extLst>
                  <a:ext uri="{FF2B5EF4-FFF2-40B4-BE49-F238E27FC236}">
                    <a16:creationId xmlns:a16="http://schemas.microsoft.com/office/drawing/2014/main" id="{2DE8D6AD-5DC9-9213-C3FB-BFC6C7B317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8432493" y="4378424"/>
                <a:ext cx="218098" cy="218099"/>
              </a:xfrm>
              <a:prstGeom prst="rect">
                <a:avLst/>
              </a:prstGeom>
            </p:spPr>
          </p:pic>
          <p:pic>
            <p:nvPicPr>
              <p:cNvPr id="748" name="Graphic 747">
                <a:extLst>
                  <a:ext uri="{FF2B5EF4-FFF2-40B4-BE49-F238E27FC236}">
                    <a16:creationId xmlns:a16="http://schemas.microsoft.com/office/drawing/2014/main" id="{7A0D2831-6A26-A161-AB8B-F94A16438E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964967" y="4396167"/>
                <a:ext cx="189848" cy="164863"/>
              </a:xfrm>
              <a:prstGeom prst="rect">
                <a:avLst/>
              </a:prstGeom>
            </p:spPr>
          </p:pic>
        </p:grpSp>
      </p:grpSp>
      <p:grpSp>
        <p:nvGrpSpPr>
          <p:cNvPr id="806" name="Group 805">
            <a:extLst>
              <a:ext uri="{FF2B5EF4-FFF2-40B4-BE49-F238E27FC236}">
                <a16:creationId xmlns:a16="http://schemas.microsoft.com/office/drawing/2014/main" id="{EE17F54D-18DD-B2CF-479A-917F6D8CE37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64055" y="2270202"/>
            <a:ext cx="679565" cy="459582"/>
            <a:chOff x="6710126" y="3036526"/>
            <a:chExt cx="679565" cy="459582"/>
          </a:xfrm>
        </p:grpSpPr>
        <p:sp>
          <p:nvSpPr>
            <p:cNvPr id="807" name="TextBox 806">
              <a:extLst>
                <a:ext uri="{FF2B5EF4-FFF2-40B4-BE49-F238E27FC236}">
                  <a16:creationId xmlns:a16="http://schemas.microsoft.com/office/drawing/2014/main" id="{14F7C9CA-FC26-CAC3-E3F0-997B0DF9800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0126" y="3388386"/>
              <a:ext cx="679565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/>
              </a:lvl1pPr>
            </a:lstStyle>
            <a:p>
              <a:r>
                <a:rPr lang="en-US" err="1"/>
                <a:t>ServiceFabric</a:t>
              </a:r>
              <a:r>
                <a:rPr lang="en-US"/>
                <a:t>™</a:t>
              </a:r>
            </a:p>
          </p:txBody>
        </p: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6837C58-92EC-37A0-77E3-5C012E4BA5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65859" y="3036526"/>
              <a:ext cx="348271" cy="338555"/>
              <a:chOff x="5400748" y="3078867"/>
              <a:chExt cx="348271" cy="338555"/>
            </a:xfrm>
          </p:grpSpPr>
          <p:sp>
            <p:nvSpPr>
              <p:cNvPr id="809" name="Oval 808">
                <a:extLst>
                  <a:ext uri="{FF2B5EF4-FFF2-40B4-BE49-F238E27FC236}">
                    <a16:creationId xmlns:a16="http://schemas.microsoft.com/office/drawing/2014/main" id="{C639C5F3-7984-433B-238A-205390C311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00748" y="3078867"/>
                <a:ext cx="348271" cy="338555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76A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10" name="Group 809">
                <a:extLst>
                  <a:ext uri="{FF2B5EF4-FFF2-40B4-BE49-F238E27FC236}">
                    <a16:creationId xmlns:a16="http://schemas.microsoft.com/office/drawing/2014/main" id="{904A2A26-682F-3EF8-D9B6-6E95200DE0C6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446642" y="3119967"/>
                <a:ext cx="259892" cy="259892"/>
                <a:chOff x="5446642" y="3132667"/>
                <a:chExt cx="259892" cy="259892"/>
              </a:xfrm>
            </p:grpSpPr>
            <p:sp>
              <p:nvSpPr>
                <p:cNvPr id="811" name="Freeform 334">
                  <a:extLst>
                    <a:ext uri="{FF2B5EF4-FFF2-40B4-BE49-F238E27FC236}">
                      <a16:creationId xmlns:a16="http://schemas.microsoft.com/office/drawing/2014/main" id="{9938895A-6464-96F1-7496-6767476D9B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6642" y="3132667"/>
                  <a:ext cx="259892" cy="259892"/>
                </a:xfrm>
                <a:custGeom>
                  <a:avLst/>
                  <a:gdLst>
                    <a:gd name="connsiteX0" fmla="*/ 0 w 259892"/>
                    <a:gd name="connsiteY0" fmla="*/ 0 h 259892"/>
                    <a:gd name="connsiteX1" fmla="*/ 259892 w 259892"/>
                    <a:gd name="connsiteY1" fmla="*/ 0 h 259892"/>
                    <a:gd name="connsiteX2" fmla="*/ 259892 w 259892"/>
                    <a:gd name="connsiteY2" fmla="*/ 259892 h 259892"/>
                    <a:gd name="connsiteX3" fmla="*/ 0 w 259892"/>
                    <a:gd name="connsiteY3" fmla="*/ 259892 h 25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892" h="259892">
                      <a:moveTo>
                        <a:pt x="0" y="0"/>
                      </a:moveTo>
                      <a:lnTo>
                        <a:pt x="259892" y="0"/>
                      </a:lnTo>
                      <a:lnTo>
                        <a:pt x="259892" y="259892"/>
                      </a:lnTo>
                      <a:lnTo>
                        <a:pt x="0" y="259892"/>
                      </a:lnTo>
                      <a:close/>
                    </a:path>
                  </a:pathLst>
                </a:custGeom>
                <a:noFill/>
                <a:ln w="8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2" name="Freeform 335">
                  <a:extLst>
                    <a:ext uri="{FF2B5EF4-FFF2-40B4-BE49-F238E27FC236}">
                      <a16:creationId xmlns:a16="http://schemas.microsoft.com/office/drawing/2014/main" id="{9820C2A2-B712-F9AE-D735-7B3010D3A77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157031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3" name="Freeform 336">
                  <a:extLst>
                    <a:ext uri="{FF2B5EF4-FFF2-40B4-BE49-F238E27FC236}">
                      <a16:creationId xmlns:a16="http://schemas.microsoft.com/office/drawing/2014/main" id="{19D5DA9F-1CC8-C0BF-1FF5-ECC6E71FDBC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335707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4" name="Freeform 337">
                  <a:extLst>
                    <a:ext uri="{FF2B5EF4-FFF2-40B4-BE49-F238E27FC236}">
                      <a16:creationId xmlns:a16="http://schemas.microsoft.com/office/drawing/2014/main" id="{E97288CB-4B81-1EE0-559B-69306C9E314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49682" y="3246369"/>
                  <a:ext cx="32486" cy="32486"/>
                </a:xfrm>
                <a:custGeom>
                  <a:avLst/>
                  <a:gdLst>
                    <a:gd name="connsiteX0" fmla="*/ 16243 w 32486"/>
                    <a:gd name="connsiteY0" fmla="*/ 32487 h 32486"/>
                    <a:gd name="connsiteX1" fmla="*/ 0 w 32486"/>
                    <a:gd name="connsiteY1" fmla="*/ 16243 h 32486"/>
                    <a:gd name="connsiteX2" fmla="*/ 16243 w 32486"/>
                    <a:gd name="connsiteY2" fmla="*/ 0 h 32486"/>
                    <a:gd name="connsiteX3" fmla="*/ 32487 w 32486"/>
                    <a:gd name="connsiteY3" fmla="*/ 16243 h 32486"/>
                    <a:gd name="connsiteX4" fmla="*/ 16243 w 32486"/>
                    <a:gd name="connsiteY4" fmla="*/ 32487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16243" y="32487"/>
                      </a:moveTo>
                      <a:cubicBezTo>
                        <a:pt x="7309" y="32487"/>
                        <a:pt x="0" y="25177"/>
                        <a:pt x="0" y="16243"/>
                      </a:cubicBezTo>
                      <a:cubicBezTo>
                        <a:pt x="0" y="7309"/>
                        <a:pt x="7309" y="0"/>
                        <a:pt x="16243" y="0"/>
                      </a:cubicBezTo>
                      <a:cubicBezTo>
                        <a:pt x="25177" y="0"/>
                        <a:pt x="32487" y="7309"/>
                        <a:pt x="32487" y="16243"/>
                      </a:cubicBezTo>
                      <a:cubicBezTo>
                        <a:pt x="32487" y="25177"/>
                        <a:pt x="25177" y="32487"/>
                        <a:pt x="16243" y="32487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5" name="Freeform 338">
                  <a:extLst>
                    <a:ext uri="{FF2B5EF4-FFF2-40B4-BE49-F238E27FC236}">
                      <a16:creationId xmlns:a16="http://schemas.microsoft.com/office/drawing/2014/main" id="{883CC291-5A93-A825-818D-BE9B282B159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71006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6" name="Freeform 339">
                  <a:extLst>
                    <a:ext uri="{FF2B5EF4-FFF2-40B4-BE49-F238E27FC236}">
                      <a16:creationId xmlns:a16="http://schemas.microsoft.com/office/drawing/2014/main" id="{A5C33D33-8F24-0744-9A20-610149986E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7" name="Freeform 340">
                  <a:extLst>
                    <a:ext uri="{FF2B5EF4-FFF2-40B4-BE49-F238E27FC236}">
                      <a16:creationId xmlns:a16="http://schemas.microsoft.com/office/drawing/2014/main" id="{85E3848A-4899-ACF5-B38E-7C1F3B7BCED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286977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0 h 40608"/>
                    <a:gd name="connsiteX1" fmla="*/ 40608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0"/>
                      </a:moveTo>
                      <a:lnTo>
                        <a:pt x="40608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8" name="Freeform 341">
                  <a:extLst>
                    <a:ext uri="{FF2B5EF4-FFF2-40B4-BE49-F238E27FC236}">
                      <a16:creationId xmlns:a16="http://schemas.microsoft.com/office/drawing/2014/main" id="{DB7F5502-662E-725E-EB64-6A386BCD330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197640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40608 h 40608"/>
                    <a:gd name="connsiteX1" fmla="*/ 40608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40608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9" name="Freeform 342">
                  <a:extLst>
                    <a:ext uri="{FF2B5EF4-FFF2-40B4-BE49-F238E27FC236}">
                      <a16:creationId xmlns:a16="http://schemas.microsoft.com/office/drawing/2014/main" id="{AB06FAB2-D245-78EB-68DA-78F0259D909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286977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0 h 40608"/>
                    <a:gd name="connsiteX1" fmla="*/ 0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0" name="Freeform 343">
                  <a:extLst>
                    <a:ext uri="{FF2B5EF4-FFF2-40B4-BE49-F238E27FC236}">
                      <a16:creationId xmlns:a16="http://schemas.microsoft.com/office/drawing/2014/main" id="{5FAC0F05-65CE-CF01-ADFC-9172686336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197640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40608 h 40608"/>
                    <a:gd name="connsiteX1" fmla="*/ 0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40608"/>
                      </a:moveTo>
                      <a:lnTo>
                        <a:pt x="0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1" name="Freeform 344">
                  <a:extLst>
                    <a:ext uri="{FF2B5EF4-FFF2-40B4-BE49-F238E27FC236}">
                      <a16:creationId xmlns:a16="http://schemas.microsoft.com/office/drawing/2014/main" id="{3E6807DC-5067-7173-181E-2CCBC54CA4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03493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2" name="Freeform 345">
                  <a:extLst>
                    <a:ext uri="{FF2B5EF4-FFF2-40B4-BE49-F238E27FC236}">
                      <a16:creationId xmlns:a16="http://schemas.microsoft.com/office/drawing/2014/main" id="{DFD1061A-4403-35FA-977D-0A23F12579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9074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3" name="Freeform 346">
                  <a:extLst>
                    <a:ext uri="{FF2B5EF4-FFF2-40B4-BE49-F238E27FC236}">
                      <a16:creationId xmlns:a16="http://schemas.microsoft.com/office/drawing/2014/main" id="{369B1F59-8ED8-D0DD-B7E3-5B10F969B3B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189518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24" name="Freeform 347">
                  <a:extLst>
                    <a:ext uri="{FF2B5EF4-FFF2-40B4-BE49-F238E27FC236}">
                      <a16:creationId xmlns:a16="http://schemas.microsoft.com/office/drawing/2014/main" id="{D60D9A11-C3DF-A2EA-E563-CB3181089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295099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25" name="Group 824">
            <a:extLst>
              <a:ext uri="{FF2B5EF4-FFF2-40B4-BE49-F238E27FC236}">
                <a16:creationId xmlns:a16="http://schemas.microsoft.com/office/drawing/2014/main" id="{1FF1C28E-1D3B-9F0F-9ACD-918E36E4A3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10126" y="2270202"/>
            <a:ext cx="679565" cy="459582"/>
            <a:chOff x="6710126" y="3036526"/>
            <a:chExt cx="679565" cy="459582"/>
          </a:xfrm>
        </p:grpSpPr>
        <p:sp>
          <p:nvSpPr>
            <p:cNvPr id="826" name="TextBox 825">
              <a:extLst>
                <a:ext uri="{FF2B5EF4-FFF2-40B4-BE49-F238E27FC236}">
                  <a16:creationId xmlns:a16="http://schemas.microsoft.com/office/drawing/2014/main" id="{BFAEE5CA-6F0D-498A-47EE-1E5288C54C5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0126" y="3388386"/>
              <a:ext cx="679565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/>
              </a:lvl1pPr>
            </a:lstStyle>
            <a:p>
              <a:r>
                <a:rPr lang="en-US" err="1"/>
                <a:t>ServiceFabric</a:t>
              </a:r>
              <a:r>
                <a:rPr lang="en-US"/>
                <a:t>™</a:t>
              </a:r>
            </a:p>
          </p:txBody>
        </p: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275265DC-9D22-5E50-0DEA-A5B2E2C5336D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65859" y="3036526"/>
              <a:ext cx="348271" cy="338555"/>
              <a:chOff x="5400748" y="3078867"/>
              <a:chExt cx="348271" cy="338555"/>
            </a:xfrm>
          </p:grpSpPr>
          <p:sp>
            <p:nvSpPr>
              <p:cNvPr id="828" name="Oval 827">
                <a:extLst>
                  <a:ext uri="{FF2B5EF4-FFF2-40B4-BE49-F238E27FC236}">
                    <a16:creationId xmlns:a16="http://schemas.microsoft.com/office/drawing/2014/main" id="{DF2B8D95-272B-FC4F-9366-CAD4285588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00748" y="3078867"/>
                <a:ext cx="348271" cy="338555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76A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29" name="Group 828">
                <a:extLst>
                  <a:ext uri="{FF2B5EF4-FFF2-40B4-BE49-F238E27FC236}">
                    <a16:creationId xmlns:a16="http://schemas.microsoft.com/office/drawing/2014/main" id="{84B8D7E8-A9B2-AC0C-BE2C-626553A9F8F7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446642" y="3119967"/>
                <a:ext cx="259892" cy="259892"/>
                <a:chOff x="5446642" y="3132667"/>
                <a:chExt cx="259892" cy="259892"/>
              </a:xfrm>
            </p:grpSpPr>
            <p:sp>
              <p:nvSpPr>
                <p:cNvPr id="830" name="Freeform 353">
                  <a:extLst>
                    <a:ext uri="{FF2B5EF4-FFF2-40B4-BE49-F238E27FC236}">
                      <a16:creationId xmlns:a16="http://schemas.microsoft.com/office/drawing/2014/main" id="{2C3ADD4B-C072-EFC4-0FCF-229CD65363F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6642" y="3132667"/>
                  <a:ext cx="259892" cy="259892"/>
                </a:xfrm>
                <a:custGeom>
                  <a:avLst/>
                  <a:gdLst>
                    <a:gd name="connsiteX0" fmla="*/ 0 w 259892"/>
                    <a:gd name="connsiteY0" fmla="*/ 0 h 259892"/>
                    <a:gd name="connsiteX1" fmla="*/ 259892 w 259892"/>
                    <a:gd name="connsiteY1" fmla="*/ 0 h 259892"/>
                    <a:gd name="connsiteX2" fmla="*/ 259892 w 259892"/>
                    <a:gd name="connsiteY2" fmla="*/ 259892 h 259892"/>
                    <a:gd name="connsiteX3" fmla="*/ 0 w 259892"/>
                    <a:gd name="connsiteY3" fmla="*/ 259892 h 25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892" h="259892">
                      <a:moveTo>
                        <a:pt x="0" y="0"/>
                      </a:moveTo>
                      <a:lnTo>
                        <a:pt x="259892" y="0"/>
                      </a:lnTo>
                      <a:lnTo>
                        <a:pt x="259892" y="259892"/>
                      </a:lnTo>
                      <a:lnTo>
                        <a:pt x="0" y="259892"/>
                      </a:lnTo>
                      <a:close/>
                    </a:path>
                  </a:pathLst>
                </a:custGeom>
                <a:noFill/>
                <a:ln w="8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1" name="Freeform 354">
                  <a:extLst>
                    <a:ext uri="{FF2B5EF4-FFF2-40B4-BE49-F238E27FC236}">
                      <a16:creationId xmlns:a16="http://schemas.microsoft.com/office/drawing/2014/main" id="{D2C0F8B4-7BB0-D501-29F4-95BD27A89A2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157031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2" name="Freeform 355">
                  <a:extLst>
                    <a:ext uri="{FF2B5EF4-FFF2-40B4-BE49-F238E27FC236}">
                      <a16:creationId xmlns:a16="http://schemas.microsoft.com/office/drawing/2014/main" id="{EF25A827-D737-88B2-0C83-F25206F1B51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335707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3" name="Freeform 356">
                  <a:extLst>
                    <a:ext uri="{FF2B5EF4-FFF2-40B4-BE49-F238E27FC236}">
                      <a16:creationId xmlns:a16="http://schemas.microsoft.com/office/drawing/2014/main" id="{C2EF9F23-4D63-3BDB-A404-2F827DF52E5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49682" y="3246369"/>
                  <a:ext cx="32486" cy="32486"/>
                </a:xfrm>
                <a:custGeom>
                  <a:avLst/>
                  <a:gdLst>
                    <a:gd name="connsiteX0" fmla="*/ 16243 w 32486"/>
                    <a:gd name="connsiteY0" fmla="*/ 32487 h 32486"/>
                    <a:gd name="connsiteX1" fmla="*/ 0 w 32486"/>
                    <a:gd name="connsiteY1" fmla="*/ 16243 h 32486"/>
                    <a:gd name="connsiteX2" fmla="*/ 16243 w 32486"/>
                    <a:gd name="connsiteY2" fmla="*/ 0 h 32486"/>
                    <a:gd name="connsiteX3" fmla="*/ 32487 w 32486"/>
                    <a:gd name="connsiteY3" fmla="*/ 16243 h 32486"/>
                    <a:gd name="connsiteX4" fmla="*/ 16243 w 32486"/>
                    <a:gd name="connsiteY4" fmla="*/ 32487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16243" y="32487"/>
                      </a:moveTo>
                      <a:cubicBezTo>
                        <a:pt x="7309" y="32487"/>
                        <a:pt x="0" y="25177"/>
                        <a:pt x="0" y="16243"/>
                      </a:cubicBezTo>
                      <a:cubicBezTo>
                        <a:pt x="0" y="7309"/>
                        <a:pt x="7309" y="0"/>
                        <a:pt x="16243" y="0"/>
                      </a:cubicBezTo>
                      <a:cubicBezTo>
                        <a:pt x="25177" y="0"/>
                        <a:pt x="32487" y="7309"/>
                        <a:pt x="32487" y="16243"/>
                      </a:cubicBezTo>
                      <a:cubicBezTo>
                        <a:pt x="32487" y="25177"/>
                        <a:pt x="25177" y="32487"/>
                        <a:pt x="16243" y="32487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4" name="Freeform 357">
                  <a:extLst>
                    <a:ext uri="{FF2B5EF4-FFF2-40B4-BE49-F238E27FC236}">
                      <a16:creationId xmlns:a16="http://schemas.microsoft.com/office/drawing/2014/main" id="{26F2EF23-8B46-829C-668F-0E265F775F3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71006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5" name="Freeform 358">
                  <a:extLst>
                    <a:ext uri="{FF2B5EF4-FFF2-40B4-BE49-F238E27FC236}">
                      <a16:creationId xmlns:a16="http://schemas.microsoft.com/office/drawing/2014/main" id="{F00FB589-333F-B803-7711-36D3B37160F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6" name="Freeform 359">
                  <a:extLst>
                    <a:ext uri="{FF2B5EF4-FFF2-40B4-BE49-F238E27FC236}">
                      <a16:creationId xmlns:a16="http://schemas.microsoft.com/office/drawing/2014/main" id="{FD20A04E-D9EA-BD5A-2AAA-0264C2124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286977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0 h 40608"/>
                    <a:gd name="connsiteX1" fmla="*/ 40608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0"/>
                      </a:moveTo>
                      <a:lnTo>
                        <a:pt x="40608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7" name="Freeform 360">
                  <a:extLst>
                    <a:ext uri="{FF2B5EF4-FFF2-40B4-BE49-F238E27FC236}">
                      <a16:creationId xmlns:a16="http://schemas.microsoft.com/office/drawing/2014/main" id="{A9CEC48F-05EC-F5E5-C827-CCA27EA77B5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197640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40608 h 40608"/>
                    <a:gd name="connsiteX1" fmla="*/ 40608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40608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8" name="Freeform 361">
                  <a:extLst>
                    <a:ext uri="{FF2B5EF4-FFF2-40B4-BE49-F238E27FC236}">
                      <a16:creationId xmlns:a16="http://schemas.microsoft.com/office/drawing/2014/main" id="{99D833CF-22AB-9873-9050-AD73275B3CC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286977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0 h 40608"/>
                    <a:gd name="connsiteX1" fmla="*/ 0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9" name="Freeform 362">
                  <a:extLst>
                    <a:ext uri="{FF2B5EF4-FFF2-40B4-BE49-F238E27FC236}">
                      <a16:creationId xmlns:a16="http://schemas.microsoft.com/office/drawing/2014/main" id="{4C47BD2E-D1E0-3F72-8C3D-D6009D2DF28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197640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40608 h 40608"/>
                    <a:gd name="connsiteX1" fmla="*/ 0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40608"/>
                      </a:moveTo>
                      <a:lnTo>
                        <a:pt x="0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0" name="Freeform 363">
                  <a:extLst>
                    <a:ext uri="{FF2B5EF4-FFF2-40B4-BE49-F238E27FC236}">
                      <a16:creationId xmlns:a16="http://schemas.microsoft.com/office/drawing/2014/main" id="{4E0AC358-1961-D6C5-53FC-0FC4B7AFB14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03493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1" name="Freeform 364">
                  <a:extLst>
                    <a:ext uri="{FF2B5EF4-FFF2-40B4-BE49-F238E27FC236}">
                      <a16:creationId xmlns:a16="http://schemas.microsoft.com/office/drawing/2014/main" id="{F3EEDD2E-3967-09E0-C2DB-47A199AEB93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9074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2" name="Freeform 365">
                  <a:extLst>
                    <a:ext uri="{FF2B5EF4-FFF2-40B4-BE49-F238E27FC236}">
                      <a16:creationId xmlns:a16="http://schemas.microsoft.com/office/drawing/2014/main" id="{7534AA8C-94E1-F834-EE37-EC379ED272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189518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3" name="Freeform 366">
                  <a:extLst>
                    <a:ext uri="{FF2B5EF4-FFF2-40B4-BE49-F238E27FC236}">
                      <a16:creationId xmlns:a16="http://schemas.microsoft.com/office/drawing/2014/main" id="{AC9D842C-1ECF-372F-995E-6706A8E0687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295099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44" name="Group 843">
            <a:extLst>
              <a:ext uri="{FF2B5EF4-FFF2-40B4-BE49-F238E27FC236}">
                <a16:creationId xmlns:a16="http://schemas.microsoft.com/office/drawing/2014/main" id="{B4228CD2-672E-5541-88D9-D9D90178C2B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664055" y="3973272"/>
            <a:ext cx="679565" cy="459582"/>
            <a:chOff x="6710126" y="3036526"/>
            <a:chExt cx="679565" cy="459582"/>
          </a:xfrm>
        </p:grpSpPr>
        <p:sp>
          <p:nvSpPr>
            <p:cNvPr id="845" name="TextBox 844">
              <a:extLst>
                <a:ext uri="{FF2B5EF4-FFF2-40B4-BE49-F238E27FC236}">
                  <a16:creationId xmlns:a16="http://schemas.microsoft.com/office/drawing/2014/main" id="{E3268B5A-26C8-6715-028F-A3B0711E5B5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0126" y="3388386"/>
              <a:ext cx="679565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/>
              </a:lvl1pPr>
            </a:lstStyle>
            <a:p>
              <a:r>
                <a:rPr lang="en-US" err="1"/>
                <a:t>ServiceFabric</a:t>
              </a:r>
              <a:r>
                <a:rPr lang="en-US"/>
                <a:t>™</a:t>
              </a:r>
            </a:p>
          </p:txBody>
        </p:sp>
        <p:grpSp>
          <p:nvGrpSpPr>
            <p:cNvPr id="846" name="Group 845">
              <a:extLst>
                <a:ext uri="{FF2B5EF4-FFF2-40B4-BE49-F238E27FC236}">
                  <a16:creationId xmlns:a16="http://schemas.microsoft.com/office/drawing/2014/main" id="{3454D7D9-2E5D-749F-3CC6-91B8C952B3B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65859" y="3036526"/>
              <a:ext cx="348271" cy="338555"/>
              <a:chOff x="5400748" y="3078867"/>
              <a:chExt cx="348271" cy="338555"/>
            </a:xfrm>
          </p:grpSpPr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3926F744-827A-39B4-B7CB-A2698DBBC77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00748" y="3078867"/>
                <a:ext cx="348271" cy="338555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76A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48" name="Group 847">
                <a:extLst>
                  <a:ext uri="{FF2B5EF4-FFF2-40B4-BE49-F238E27FC236}">
                    <a16:creationId xmlns:a16="http://schemas.microsoft.com/office/drawing/2014/main" id="{71D70546-1120-DE9E-3BC9-86F0DDE74A92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446642" y="3119967"/>
                <a:ext cx="259892" cy="259892"/>
                <a:chOff x="5446642" y="3132667"/>
                <a:chExt cx="259892" cy="259892"/>
              </a:xfrm>
            </p:grpSpPr>
            <p:sp>
              <p:nvSpPr>
                <p:cNvPr id="849" name="Freeform 372">
                  <a:extLst>
                    <a:ext uri="{FF2B5EF4-FFF2-40B4-BE49-F238E27FC236}">
                      <a16:creationId xmlns:a16="http://schemas.microsoft.com/office/drawing/2014/main" id="{3CEEB13A-F16F-50AC-D4F1-4479B0A1690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6642" y="3132667"/>
                  <a:ext cx="259892" cy="259892"/>
                </a:xfrm>
                <a:custGeom>
                  <a:avLst/>
                  <a:gdLst>
                    <a:gd name="connsiteX0" fmla="*/ 0 w 259892"/>
                    <a:gd name="connsiteY0" fmla="*/ 0 h 259892"/>
                    <a:gd name="connsiteX1" fmla="*/ 259892 w 259892"/>
                    <a:gd name="connsiteY1" fmla="*/ 0 h 259892"/>
                    <a:gd name="connsiteX2" fmla="*/ 259892 w 259892"/>
                    <a:gd name="connsiteY2" fmla="*/ 259892 h 259892"/>
                    <a:gd name="connsiteX3" fmla="*/ 0 w 259892"/>
                    <a:gd name="connsiteY3" fmla="*/ 259892 h 25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892" h="259892">
                      <a:moveTo>
                        <a:pt x="0" y="0"/>
                      </a:moveTo>
                      <a:lnTo>
                        <a:pt x="259892" y="0"/>
                      </a:lnTo>
                      <a:lnTo>
                        <a:pt x="259892" y="259892"/>
                      </a:lnTo>
                      <a:lnTo>
                        <a:pt x="0" y="259892"/>
                      </a:lnTo>
                      <a:close/>
                    </a:path>
                  </a:pathLst>
                </a:custGeom>
                <a:noFill/>
                <a:ln w="8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0" name="Freeform 373">
                  <a:extLst>
                    <a:ext uri="{FF2B5EF4-FFF2-40B4-BE49-F238E27FC236}">
                      <a16:creationId xmlns:a16="http://schemas.microsoft.com/office/drawing/2014/main" id="{9982559E-4D70-2C24-1FCC-03D5687FA4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157031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1" name="Freeform 374">
                  <a:extLst>
                    <a:ext uri="{FF2B5EF4-FFF2-40B4-BE49-F238E27FC236}">
                      <a16:creationId xmlns:a16="http://schemas.microsoft.com/office/drawing/2014/main" id="{1D127671-83EC-F815-E637-475952967C8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335707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2" name="Freeform 375">
                  <a:extLst>
                    <a:ext uri="{FF2B5EF4-FFF2-40B4-BE49-F238E27FC236}">
                      <a16:creationId xmlns:a16="http://schemas.microsoft.com/office/drawing/2014/main" id="{B5CF0814-BB21-C0E0-4529-F5CCA5D7C30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49682" y="3246369"/>
                  <a:ext cx="32486" cy="32486"/>
                </a:xfrm>
                <a:custGeom>
                  <a:avLst/>
                  <a:gdLst>
                    <a:gd name="connsiteX0" fmla="*/ 16243 w 32486"/>
                    <a:gd name="connsiteY0" fmla="*/ 32487 h 32486"/>
                    <a:gd name="connsiteX1" fmla="*/ 0 w 32486"/>
                    <a:gd name="connsiteY1" fmla="*/ 16243 h 32486"/>
                    <a:gd name="connsiteX2" fmla="*/ 16243 w 32486"/>
                    <a:gd name="connsiteY2" fmla="*/ 0 h 32486"/>
                    <a:gd name="connsiteX3" fmla="*/ 32487 w 32486"/>
                    <a:gd name="connsiteY3" fmla="*/ 16243 h 32486"/>
                    <a:gd name="connsiteX4" fmla="*/ 16243 w 32486"/>
                    <a:gd name="connsiteY4" fmla="*/ 32487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16243" y="32487"/>
                      </a:moveTo>
                      <a:cubicBezTo>
                        <a:pt x="7309" y="32487"/>
                        <a:pt x="0" y="25177"/>
                        <a:pt x="0" y="16243"/>
                      </a:cubicBezTo>
                      <a:cubicBezTo>
                        <a:pt x="0" y="7309"/>
                        <a:pt x="7309" y="0"/>
                        <a:pt x="16243" y="0"/>
                      </a:cubicBezTo>
                      <a:cubicBezTo>
                        <a:pt x="25177" y="0"/>
                        <a:pt x="32487" y="7309"/>
                        <a:pt x="32487" y="16243"/>
                      </a:cubicBezTo>
                      <a:cubicBezTo>
                        <a:pt x="32487" y="25177"/>
                        <a:pt x="25177" y="32487"/>
                        <a:pt x="16243" y="32487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3" name="Freeform 376">
                  <a:extLst>
                    <a:ext uri="{FF2B5EF4-FFF2-40B4-BE49-F238E27FC236}">
                      <a16:creationId xmlns:a16="http://schemas.microsoft.com/office/drawing/2014/main" id="{C65F7B41-6ABD-CFFD-E993-542C54DFE78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71006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4" name="Freeform 377">
                  <a:extLst>
                    <a:ext uri="{FF2B5EF4-FFF2-40B4-BE49-F238E27FC236}">
                      <a16:creationId xmlns:a16="http://schemas.microsoft.com/office/drawing/2014/main" id="{F7620E4E-05CD-43BD-BE07-41765C52578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5" name="Freeform 378">
                  <a:extLst>
                    <a:ext uri="{FF2B5EF4-FFF2-40B4-BE49-F238E27FC236}">
                      <a16:creationId xmlns:a16="http://schemas.microsoft.com/office/drawing/2014/main" id="{92BB48C1-9418-FAFA-7E08-5F7B0FC2903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286977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0 h 40608"/>
                    <a:gd name="connsiteX1" fmla="*/ 40608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0"/>
                      </a:moveTo>
                      <a:lnTo>
                        <a:pt x="40608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6" name="Freeform 379">
                  <a:extLst>
                    <a:ext uri="{FF2B5EF4-FFF2-40B4-BE49-F238E27FC236}">
                      <a16:creationId xmlns:a16="http://schemas.microsoft.com/office/drawing/2014/main" id="{E45C5C5B-3983-152C-4B1D-81764000F8B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197640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40608 h 40608"/>
                    <a:gd name="connsiteX1" fmla="*/ 40608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40608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7" name="Freeform 380">
                  <a:extLst>
                    <a:ext uri="{FF2B5EF4-FFF2-40B4-BE49-F238E27FC236}">
                      <a16:creationId xmlns:a16="http://schemas.microsoft.com/office/drawing/2014/main" id="{D9A46CCF-C440-E5A8-CDB7-60830065B4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286977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0 h 40608"/>
                    <a:gd name="connsiteX1" fmla="*/ 0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8" name="Freeform 381">
                  <a:extLst>
                    <a:ext uri="{FF2B5EF4-FFF2-40B4-BE49-F238E27FC236}">
                      <a16:creationId xmlns:a16="http://schemas.microsoft.com/office/drawing/2014/main" id="{1533C3CC-486C-BFBC-2D31-F08C9103903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197640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40608 h 40608"/>
                    <a:gd name="connsiteX1" fmla="*/ 0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40608"/>
                      </a:moveTo>
                      <a:lnTo>
                        <a:pt x="0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9" name="Freeform 382">
                  <a:extLst>
                    <a:ext uri="{FF2B5EF4-FFF2-40B4-BE49-F238E27FC236}">
                      <a16:creationId xmlns:a16="http://schemas.microsoft.com/office/drawing/2014/main" id="{88376845-C99D-2899-96CC-F726DB2EF79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03493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0" name="Freeform 383">
                  <a:extLst>
                    <a:ext uri="{FF2B5EF4-FFF2-40B4-BE49-F238E27FC236}">
                      <a16:creationId xmlns:a16="http://schemas.microsoft.com/office/drawing/2014/main" id="{A34784D9-725A-49F7-02C5-49D2EB40D72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9074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1" name="Freeform 384">
                  <a:extLst>
                    <a:ext uri="{FF2B5EF4-FFF2-40B4-BE49-F238E27FC236}">
                      <a16:creationId xmlns:a16="http://schemas.microsoft.com/office/drawing/2014/main" id="{710739C0-7F08-9808-68D3-BD55E023F5C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189518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2" name="Freeform 385">
                  <a:extLst>
                    <a:ext uri="{FF2B5EF4-FFF2-40B4-BE49-F238E27FC236}">
                      <a16:creationId xmlns:a16="http://schemas.microsoft.com/office/drawing/2014/main" id="{6E39258D-E8A5-97B2-4F1E-6A095B0E2F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295099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863" name="Group 862">
            <a:extLst>
              <a:ext uri="{FF2B5EF4-FFF2-40B4-BE49-F238E27FC236}">
                <a16:creationId xmlns:a16="http://schemas.microsoft.com/office/drawing/2014/main" id="{E52BFF3F-36F8-6ADA-5599-17663E8ACC8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10126" y="3973272"/>
            <a:ext cx="679565" cy="459582"/>
            <a:chOff x="6710126" y="3036526"/>
            <a:chExt cx="679565" cy="459582"/>
          </a:xfrm>
        </p:grpSpPr>
        <p:sp>
          <p:nvSpPr>
            <p:cNvPr id="864" name="TextBox 863">
              <a:extLst>
                <a:ext uri="{FF2B5EF4-FFF2-40B4-BE49-F238E27FC236}">
                  <a16:creationId xmlns:a16="http://schemas.microsoft.com/office/drawing/2014/main" id="{37C1D64F-A57B-8AF0-8026-634913CC61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10126" y="3388386"/>
              <a:ext cx="679565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700"/>
              </a:lvl1pPr>
            </a:lstStyle>
            <a:p>
              <a:r>
                <a:rPr lang="en-US" err="1"/>
                <a:t>ServiceFabric</a:t>
              </a:r>
              <a:r>
                <a:rPr lang="en-US"/>
                <a:t>™</a:t>
              </a:r>
            </a:p>
          </p:txBody>
        </p:sp>
        <p:grpSp>
          <p:nvGrpSpPr>
            <p:cNvPr id="865" name="Group 864">
              <a:extLst>
                <a:ext uri="{FF2B5EF4-FFF2-40B4-BE49-F238E27FC236}">
                  <a16:creationId xmlns:a16="http://schemas.microsoft.com/office/drawing/2014/main" id="{18501735-4F82-17AC-0A1C-481ED2E491A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865859" y="3036526"/>
              <a:ext cx="348271" cy="338555"/>
              <a:chOff x="5400748" y="3078867"/>
              <a:chExt cx="348271" cy="338555"/>
            </a:xfrm>
          </p:grpSpPr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9F4FC66A-FC9A-11F8-D3A7-694CFC396F3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400748" y="3078867"/>
                <a:ext cx="348271" cy="338555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rgbClr val="76AFF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sz="8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867" name="Group 866">
                <a:extLst>
                  <a:ext uri="{FF2B5EF4-FFF2-40B4-BE49-F238E27FC236}">
                    <a16:creationId xmlns:a16="http://schemas.microsoft.com/office/drawing/2014/main" id="{A5130A79-2779-F044-3A74-81593F1807E0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5446642" y="3119967"/>
                <a:ext cx="259892" cy="259892"/>
                <a:chOff x="5446642" y="3132667"/>
                <a:chExt cx="259892" cy="259892"/>
              </a:xfrm>
            </p:grpSpPr>
            <p:sp>
              <p:nvSpPr>
                <p:cNvPr id="868" name="Freeform 391">
                  <a:extLst>
                    <a:ext uri="{FF2B5EF4-FFF2-40B4-BE49-F238E27FC236}">
                      <a16:creationId xmlns:a16="http://schemas.microsoft.com/office/drawing/2014/main" id="{2A071980-8304-67E7-1DA5-00D9CCE607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46642" y="3132667"/>
                  <a:ext cx="259892" cy="259892"/>
                </a:xfrm>
                <a:custGeom>
                  <a:avLst/>
                  <a:gdLst>
                    <a:gd name="connsiteX0" fmla="*/ 0 w 259892"/>
                    <a:gd name="connsiteY0" fmla="*/ 0 h 259892"/>
                    <a:gd name="connsiteX1" fmla="*/ 259892 w 259892"/>
                    <a:gd name="connsiteY1" fmla="*/ 0 h 259892"/>
                    <a:gd name="connsiteX2" fmla="*/ 259892 w 259892"/>
                    <a:gd name="connsiteY2" fmla="*/ 259892 h 259892"/>
                    <a:gd name="connsiteX3" fmla="*/ 0 w 259892"/>
                    <a:gd name="connsiteY3" fmla="*/ 259892 h 259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9892" h="259892">
                      <a:moveTo>
                        <a:pt x="0" y="0"/>
                      </a:moveTo>
                      <a:lnTo>
                        <a:pt x="259892" y="0"/>
                      </a:lnTo>
                      <a:lnTo>
                        <a:pt x="259892" y="259892"/>
                      </a:lnTo>
                      <a:lnTo>
                        <a:pt x="0" y="259892"/>
                      </a:lnTo>
                      <a:close/>
                    </a:path>
                  </a:pathLst>
                </a:custGeom>
                <a:noFill/>
                <a:ln w="803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69" name="Freeform 392">
                  <a:extLst>
                    <a:ext uri="{FF2B5EF4-FFF2-40B4-BE49-F238E27FC236}">
                      <a16:creationId xmlns:a16="http://schemas.microsoft.com/office/drawing/2014/main" id="{CF52D1C7-768A-3588-871C-2770682843E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157031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0" name="Freeform 393">
                  <a:extLst>
                    <a:ext uri="{FF2B5EF4-FFF2-40B4-BE49-F238E27FC236}">
                      <a16:creationId xmlns:a16="http://schemas.microsoft.com/office/drawing/2014/main" id="{6DB209FE-4457-D0BB-25BE-E405E1F662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335707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1" name="Freeform 394">
                  <a:extLst>
                    <a:ext uri="{FF2B5EF4-FFF2-40B4-BE49-F238E27FC236}">
                      <a16:creationId xmlns:a16="http://schemas.microsoft.com/office/drawing/2014/main" id="{78BD182B-E8E8-66E3-2AF2-1099EB90BB6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49682" y="3246369"/>
                  <a:ext cx="32486" cy="32486"/>
                </a:xfrm>
                <a:custGeom>
                  <a:avLst/>
                  <a:gdLst>
                    <a:gd name="connsiteX0" fmla="*/ 16243 w 32486"/>
                    <a:gd name="connsiteY0" fmla="*/ 32487 h 32486"/>
                    <a:gd name="connsiteX1" fmla="*/ 0 w 32486"/>
                    <a:gd name="connsiteY1" fmla="*/ 16243 h 32486"/>
                    <a:gd name="connsiteX2" fmla="*/ 16243 w 32486"/>
                    <a:gd name="connsiteY2" fmla="*/ 0 h 32486"/>
                    <a:gd name="connsiteX3" fmla="*/ 32487 w 32486"/>
                    <a:gd name="connsiteY3" fmla="*/ 16243 h 32486"/>
                    <a:gd name="connsiteX4" fmla="*/ 16243 w 32486"/>
                    <a:gd name="connsiteY4" fmla="*/ 32487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16243" y="32487"/>
                      </a:moveTo>
                      <a:cubicBezTo>
                        <a:pt x="7309" y="32487"/>
                        <a:pt x="0" y="25177"/>
                        <a:pt x="0" y="16243"/>
                      </a:cubicBezTo>
                      <a:cubicBezTo>
                        <a:pt x="0" y="7309"/>
                        <a:pt x="7309" y="0"/>
                        <a:pt x="16243" y="0"/>
                      </a:cubicBezTo>
                      <a:cubicBezTo>
                        <a:pt x="25177" y="0"/>
                        <a:pt x="32487" y="7309"/>
                        <a:pt x="32487" y="16243"/>
                      </a:cubicBezTo>
                      <a:cubicBezTo>
                        <a:pt x="32487" y="25177"/>
                        <a:pt x="25177" y="32487"/>
                        <a:pt x="16243" y="32487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2" name="Freeform 395">
                  <a:extLst>
                    <a:ext uri="{FF2B5EF4-FFF2-40B4-BE49-F238E27FC236}">
                      <a16:creationId xmlns:a16="http://schemas.microsoft.com/office/drawing/2014/main" id="{4FDC3555-F824-0D3C-C10F-78FEE2963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471006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3" name="Freeform 396">
                  <a:extLst>
                    <a:ext uri="{FF2B5EF4-FFF2-40B4-BE49-F238E27FC236}">
                      <a16:creationId xmlns:a16="http://schemas.microsoft.com/office/drawing/2014/main" id="{11708C06-1DEE-EACB-7555-6D298CF144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60344" y="3246369"/>
                  <a:ext cx="32486" cy="32486"/>
                </a:xfrm>
                <a:custGeom>
                  <a:avLst/>
                  <a:gdLst>
                    <a:gd name="connsiteX0" fmla="*/ 32487 w 32486"/>
                    <a:gd name="connsiteY0" fmla="*/ 16243 h 32486"/>
                    <a:gd name="connsiteX1" fmla="*/ 16243 w 32486"/>
                    <a:gd name="connsiteY1" fmla="*/ 32487 h 32486"/>
                    <a:gd name="connsiteX2" fmla="*/ 0 w 32486"/>
                    <a:gd name="connsiteY2" fmla="*/ 16243 h 32486"/>
                    <a:gd name="connsiteX3" fmla="*/ 16243 w 32486"/>
                    <a:gd name="connsiteY3" fmla="*/ 0 h 32486"/>
                    <a:gd name="connsiteX4" fmla="*/ 32487 w 32486"/>
                    <a:gd name="connsiteY4" fmla="*/ 16243 h 3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486" h="32486">
                      <a:moveTo>
                        <a:pt x="32487" y="16243"/>
                      </a:moveTo>
                      <a:cubicBezTo>
                        <a:pt x="32487" y="25214"/>
                        <a:pt x="25214" y="32487"/>
                        <a:pt x="16243" y="32487"/>
                      </a:cubicBezTo>
                      <a:cubicBezTo>
                        <a:pt x="7272" y="32487"/>
                        <a:pt x="0" y="25214"/>
                        <a:pt x="0" y="16243"/>
                      </a:cubicBezTo>
                      <a:cubicBezTo>
                        <a:pt x="0" y="7272"/>
                        <a:pt x="7272" y="0"/>
                        <a:pt x="16243" y="0"/>
                      </a:cubicBezTo>
                      <a:cubicBezTo>
                        <a:pt x="25214" y="0"/>
                        <a:pt x="32487" y="7272"/>
                        <a:pt x="32487" y="16243"/>
                      </a:cubicBezTo>
                      <a:close/>
                    </a:path>
                  </a:pathLst>
                </a:custGeom>
                <a:noFill/>
                <a:ln w="12055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4" name="Freeform 397">
                  <a:extLst>
                    <a:ext uri="{FF2B5EF4-FFF2-40B4-BE49-F238E27FC236}">
                      <a16:creationId xmlns:a16="http://schemas.microsoft.com/office/drawing/2014/main" id="{8AB537C5-E43B-D802-4114-B51ABFB2A09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286977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0 h 40608"/>
                    <a:gd name="connsiteX1" fmla="*/ 40608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0"/>
                      </a:moveTo>
                      <a:lnTo>
                        <a:pt x="40608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5" name="Freeform 398">
                  <a:extLst>
                    <a:ext uri="{FF2B5EF4-FFF2-40B4-BE49-F238E27FC236}">
                      <a16:creationId xmlns:a16="http://schemas.microsoft.com/office/drawing/2014/main" id="{AA68AED6-13D6-8F77-BABA-562DCCA7595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11615" y="3197640"/>
                  <a:ext cx="40608" cy="40608"/>
                </a:xfrm>
                <a:custGeom>
                  <a:avLst/>
                  <a:gdLst>
                    <a:gd name="connsiteX0" fmla="*/ 0 w 40608"/>
                    <a:gd name="connsiteY0" fmla="*/ 40608 h 40608"/>
                    <a:gd name="connsiteX1" fmla="*/ 40608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0" y="40608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6" name="Freeform 399">
                  <a:extLst>
                    <a:ext uri="{FF2B5EF4-FFF2-40B4-BE49-F238E27FC236}">
                      <a16:creationId xmlns:a16="http://schemas.microsoft.com/office/drawing/2014/main" id="{D3A4E0A9-9E6B-E59A-E5A4-8B08A406B61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286977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0 h 40608"/>
                    <a:gd name="connsiteX1" fmla="*/ 0 w 40608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7" name="Freeform 400">
                  <a:extLst>
                    <a:ext uri="{FF2B5EF4-FFF2-40B4-BE49-F238E27FC236}">
                      <a16:creationId xmlns:a16="http://schemas.microsoft.com/office/drawing/2014/main" id="{B9A18B77-F78E-5C69-C202-8C0488E8828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0952" y="3197640"/>
                  <a:ext cx="40608" cy="40608"/>
                </a:xfrm>
                <a:custGeom>
                  <a:avLst/>
                  <a:gdLst>
                    <a:gd name="connsiteX0" fmla="*/ 40608 w 40608"/>
                    <a:gd name="connsiteY0" fmla="*/ 40608 h 40608"/>
                    <a:gd name="connsiteX1" fmla="*/ 0 w 40608"/>
                    <a:gd name="connsiteY1" fmla="*/ 0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40608">
                      <a:moveTo>
                        <a:pt x="40608" y="40608"/>
                      </a:moveTo>
                      <a:lnTo>
                        <a:pt x="0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8" name="Freeform 401">
                  <a:extLst>
                    <a:ext uri="{FF2B5EF4-FFF2-40B4-BE49-F238E27FC236}">
                      <a16:creationId xmlns:a16="http://schemas.microsoft.com/office/drawing/2014/main" id="{610EA603-6607-8A39-6366-B4393C4D89A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03493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9" name="Freeform 402">
                  <a:extLst>
                    <a:ext uri="{FF2B5EF4-FFF2-40B4-BE49-F238E27FC236}">
                      <a16:creationId xmlns:a16="http://schemas.microsoft.com/office/drawing/2014/main" id="{B33B31C8-4094-E547-977D-6414B74E010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609074" y="3262613"/>
                  <a:ext cx="40608" cy="8121"/>
                </a:xfrm>
                <a:custGeom>
                  <a:avLst/>
                  <a:gdLst>
                    <a:gd name="connsiteX0" fmla="*/ 0 w 40608"/>
                    <a:gd name="connsiteY0" fmla="*/ 0 h 8121"/>
                    <a:gd name="connsiteX1" fmla="*/ 40608 w 40608"/>
                    <a:gd name="connsiteY1" fmla="*/ 0 h 8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0608" h="8121">
                      <a:moveTo>
                        <a:pt x="0" y="0"/>
                      </a:moveTo>
                      <a:lnTo>
                        <a:pt x="40608" y="0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0" name="Freeform 403">
                  <a:extLst>
                    <a:ext uri="{FF2B5EF4-FFF2-40B4-BE49-F238E27FC236}">
                      <a16:creationId xmlns:a16="http://schemas.microsoft.com/office/drawing/2014/main" id="{6DC79C5D-7A11-C811-E0BC-4E38AA3BE10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189518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1" name="Freeform 404">
                  <a:extLst>
                    <a:ext uri="{FF2B5EF4-FFF2-40B4-BE49-F238E27FC236}">
                      <a16:creationId xmlns:a16="http://schemas.microsoft.com/office/drawing/2014/main" id="{1BB8044F-CB90-C56A-3DAD-68063D8CFEE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5576588" y="3295099"/>
                  <a:ext cx="8121" cy="40608"/>
                </a:xfrm>
                <a:custGeom>
                  <a:avLst/>
                  <a:gdLst>
                    <a:gd name="connsiteX0" fmla="*/ 0 w 8121"/>
                    <a:gd name="connsiteY0" fmla="*/ 0 h 40608"/>
                    <a:gd name="connsiteX1" fmla="*/ 0 w 8121"/>
                    <a:gd name="connsiteY1" fmla="*/ 40608 h 4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21" h="40608">
                      <a:moveTo>
                        <a:pt x="0" y="0"/>
                      </a:moveTo>
                      <a:lnTo>
                        <a:pt x="0" y="40608"/>
                      </a:lnTo>
                    </a:path>
                  </a:pathLst>
                </a:custGeom>
                <a:ln w="16073" cap="flat">
                  <a:solidFill>
                    <a:srgbClr val="76A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82" name="Oval 881">
            <a:extLst>
              <a:ext uri="{FF2B5EF4-FFF2-40B4-BE49-F238E27FC236}">
                <a16:creationId xmlns:a16="http://schemas.microsoft.com/office/drawing/2014/main" id="{C039315E-26C7-D1FF-322E-63DF3C4F0F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93883" y="1812852"/>
            <a:ext cx="365760" cy="365760"/>
          </a:xfrm>
          <a:prstGeom prst="ellipse">
            <a:avLst/>
          </a:prstGeom>
          <a:solidFill>
            <a:srgbClr val="1F00FF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09218F-DA82-AD5E-3346-8B9FD1133A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70924" y="905194"/>
            <a:ext cx="6112970" cy="500518"/>
            <a:chOff x="4170924" y="905194"/>
            <a:chExt cx="6112970" cy="5005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3BCF07-0F87-B489-C127-B8039CA8976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5016743" y="1005476"/>
              <a:ext cx="1088428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700">
                  <a:latin typeface="+mn-lt"/>
                </a:rPr>
                <a:t>Colocation-based Interconnection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405330-2EE1-2169-B37A-6977A4BD89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6283263" y="1005217"/>
              <a:ext cx="1140855" cy="30777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700">
                  <a:solidFill>
                    <a:schemeClr val="tx1"/>
                  </a:solidFill>
                  <a:latin typeface="+mn-lt"/>
                </a:rPr>
                <a:t>Colocation-based Virtual Interconnection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E492CC-3A86-2CA3-BBBE-74112B44F80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H="1">
              <a:off x="5983227" y="1129043"/>
              <a:ext cx="292633" cy="0"/>
            </a:xfrm>
            <a:prstGeom prst="line">
              <a:avLst/>
            </a:prstGeom>
            <a:ln w="19050" cmpd="sng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CD60D48-0DBD-9B5A-2171-B2F9855E430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H="1">
              <a:off x="4632186" y="1129043"/>
              <a:ext cx="366707" cy="0"/>
            </a:xfrm>
            <a:prstGeom prst="line">
              <a:avLst/>
            </a:prstGeom>
            <a:ln w="31750" cmpd="dbl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E6FB3C-A841-12C4-9E0E-DAA27C61AB0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4368792" y="974766"/>
              <a:ext cx="0" cy="349903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B3BD6E-A5E0-0BB7-2305-5F988C09116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792050" y="1063805"/>
              <a:ext cx="518091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00"/>
                <a:t>Request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82F797-D3A3-37DF-B95F-DCBB45D16C2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66444" y="1064919"/>
              <a:ext cx="58702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00"/>
                <a:t>Response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3D81DBA-9D2F-221C-D81D-06D1BA57228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 rot="16200000">
              <a:off x="3989915" y="1086203"/>
              <a:ext cx="500518" cy="13849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900" b="1"/>
                <a:t>KEY</a:t>
              </a:r>
            </a:p>
          </p:txBody>
        </p:sp>
        <p:pic>
          <p:nvPicPr>
            <p:cNvPr id="25" name="Picture 24" descr="A white circle with a exclamation mark in it&#10;&#10;Description automatically generated">
              <a:extLst>
                <a:ext uri="{FF2B5EF4-FFF2-40B4-BE49-F238E27FC236}">
                  <a16:creationId xmlns:a16="http://schemas.microsoft.com/office/drawing/2014/main" id="{7F9BF4A6-9CF0-6A6B-EE3B-623E7F3C642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419219" y="1037905"/>
              <a:ext cx="307486" cy="300335"/>
            </a:xfrm>
            <a:prstGeom prst="rect">
              <a:avLst/>
            </a:prstGeom>
          </p:spPr>
        </p:pic>
        <p:pic>
          <p:nvPicPr>
            <p:cNvPr id="26" name="Picture 25" descr="A white circle with a question mark in it&#10;&#10;Description automatically generated">
              <a:extLst>
                <a:ext uri="{FF2B5EF4-FFF2-40B4-BE49-F238E27FC236}">
                  <a16:creationId xmlns:a16="http://schemas.microsoft.com/office/drawing/2014/main" id="{F22DDBC6-40A8-6595-F7C3-74AE107F7E8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517406" y="1031467"/>
              <a:ext cx="351984" cy="30798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D4F209-F2E9-A089-F7B9-60754B0058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49183" y="923060"/>
              <a:ext cx="1834711" cy="45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7259B75-64B2-B87B-4316-E15A8F70828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45779" y="1037645"/>
              <a:ext cx="1140855" cy="20005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700" err="1">
                  <a:latin typeface="+mn-lt"/>
                </a:rPr>
                <a:t>ServiceFabric</a:t>
              </a:r>
              <a:r>
                <a:rPr lang="en-US" sz="700">
                  <a:latin typeface="+mn-lt"/>
                </a:rPr>
                <a:t>™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7AE3F4F-513E-779C-CC98-8048ECA34E2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 flipH="1">
              <a:off x="7345743" y="1129043"/>
              <a:ext cx="292633" cy="0"/>
            </a:xfrm>
            <a:prstGeom prst="line">
              <a:avLst/>
            </a:prstGeom>
            <a:solidFill>
              <a:schemeClr val="bg1"/>
            </a:solidFill>
            <a:ln w="15875">
              <a:solidFill>
                <a:srgbClr val="76AF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A126BF7-DEBF-38F6-B916-2188CC1ACDAF}"/>
              </a:ext>
            </a:extLst>
          </p:cNvPr>
          <p:cNvGrpSpPr/>
          <p:nvPr/>
        </p:nvGrpSpPr>
        <p:grpSpPr>
          <a:xfrm>
            <a:off x="8509481" y="993775"/>
            <a:ext cx="1449302" cy="334977"/>
            <a:chOff x="7431521" y="993775"/>
            <a:chExt cx="1449302" cy="33497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1D24773-0AA6-70C1-8B53-17330DE0F070}"/>
                </a:ext>
              </a:extLst>
            </p:cNvPr>
            <p:cNvGrpSpPr/>
            <p:nvPr/>
          </p:nvGrpSpPr>
          <p:grpSpPr>
            <a:xfrm rot="10800000">
              <a:off x="7431521" y="993775"/>
              <a:ext cx="334977" cy="334977"/>
              <a:chOff x="363189" y="1256723"/>
              <a:chExt cx="1641427" cy="1641427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F6051E9-63A6-8B70-DAFA-664B7459E199}"/>
                  </a:ext>
                </a:extLst>
              </p:cNvPr>
              <p:cNvSpPr/>
              <p:nvPr/>
            </p:nvSpPr>
            <p:spPr>
              <a:xfrm>
                <a:off x="603796" y="1488147"/>
                <a:ext cx="1178578" cy="11785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7051B703-ECD8-10A2-F73C-309679A02A03}"/>
                  </a:ext>
                </a:extLst>
              </p:cNvPr>
              <p:cNvGrpSpPr/>
              <p:nvPr/>
            </p:nvGrpSpPr>
            <p:grpSpPr>
              <a:xfrm>
                <a:off x="363189" y="1256723"/>
                <a:ext cx="1641427" cy="1641427"/>
                <a:chOff x="1172091" y="2898809"/>
                <a:chExt cx="2013078" cy="2013078"/>
              </a:xfrm>
            </p:grpSpPr>
            <p:pic>
              <p:nvPicPr>
                <p:cNvPr id="37" name="Graphic 36">
                  <a:extLst>
                    <a:ext uri="{FF2B5EF4-FFF2-40B4-BE49-F238E27FC236}">
                      <a16:creationId xmlns:a16="http://schemas.microsoft.com/office/drawing/2014/main" id="{63799A08-4FB6-5245-F435-16A8F943C059}"/>
                    </a:ext>
                  </a:extLst>
                </p:cNvPr>
                <p:cNvPicPr/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2091" y="2898809"/>
                  <a:ext cx="2013078" cy="2013078"/>
                </a:xfrm>
                <a:prstGeom prst="rect">
                  <a:avLst/>
                </a:prstGeom>
              </p:spPr>
            </p:pic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206F4568-1985-4925-7B38-44458CC0F1AD}"/>
                    </a:ext>
                  </a:extLst>
                </p:cNvPr>
                <p:cNvGrpSpPr/>
                <p:nvPr/>
              </p:nvGrpSpPr>
              <p:grpSpPr>
                <a:xfrm>
                  <a:off x="1625552" y="3655194"/>
                  <a:ext cx="1026727" cy="506951"/>
                  <a:chOff x="1625552" y="3655194"/>
                  <a:chExt cx="1026727" cy="506951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610DC1CC-201F-F75A-9B19-8AFDBA70F448}"/>
                      </a:ext>
                    </a:extLst>
                  </p:cNvPr>
                  <p:cNvSpPr/>
                  <p:nvPr/>
                </p:nvSpPr>
                <p:spPr>
                  <a:xfrm rot="18907713">
                    <a:off x="1625552" y="3655194"/>
                    <a:ext cx="655270" cy="17593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70928C33-7E7C-512E-0810-63078FFAD3D6}"/>
                      </a:ext>
                    </a:extLst>
                  </p:cNvPr>
                  <p:cNvSpPr/>
                  <p:nvPr/>
                </p:nvSpPr>
                <p:spPr>
                  <a:xfrm>
                    <a:off x="1801305" y="3830930"/>
                    <a:ext cx="850974" cy="157615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id="{9ABE6160-47D6-0F50-E3E8-05B4457FC17F}"/>
                      </a:ext>
                    </a:extLst>
                  </p:cNvPr>
                  <p:cNvSpPr/>
                  <p:nvPr/>
                </p:nvSpPr>
                <p:spPr>
                  <a:xfrm rot="2623269">
                    <a:off x="1649490" y="3991403"/>
                    <a:ext cx="625697" cy="170742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1948DA-B2AC-5D3D-594C-817F42580B6B}"/>
                </a:ext>
              </a:extLst>
            </p:cNvPr>
            <p:cNvSpPr txBox="1"/>
            <p:nvPr/>
          </p:nvSpPr>
          <p:spPr>
            <a:xfrm>
              <a:off x="7739968" y="1047766"/>
              <a:ext cx="1140855" cy="20005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algn="ctr">
                <a:defRPr sz="600">
                  <a:latin typeface="+mj-lt"/>
                  <a:cs typeface="Arial"/>
                </a:defRPr>
              </a:lvl1pPr>
            </a:lstStyle>
            <a:p>
              <a:pPr algn="l"/>
              <a:r>
                <a:rPr lang="en-US" sz="700">
                  <a:solidFill>
                    <a:schemeClr val="tx1"/>
                  </a:solidFill>
                  <a:latin typeface="+mn-lt"/>
                </a:rPr>
                <a:t>Data Flow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EDE97A-AF08-99E1-1F6E-2065533E37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9514442" y="2336370"/>
            <a:ext cx="0" cy="1724271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510ED9B-EA44-E282-F295-93A4BF21697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139089" y="2342335"/>
            <a:ext cx="375353" cy="0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429EB03-79CF-8EEC-CAFA-FE0BA6EA4E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9192357" y="4076989"/>
            <a:ext cx="322086" cy="0"/>
          </a:xfrm>
          <a:prstGeom prst="line">
            <a:avLst/>
          </a:prstGeom>
          <a:solidFill>
            <a:schemeClr val="bg1"/>
          </a:solidFill>
          <a:ln w="15875">
            <a:solidFill>
              <a:srgbClr val="76AF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17" name="Group 716">
            <a:extLst>
              <a:ext uri="{FF2B5EF4-FFF2-40B4-BE49-F238E27FC236}">
                <a16:creationId xmlns:a16="http://schemas.microsoft.com/office/drawing/2014/main" id="{8FE08F8A-1133-8BA2-FBE7-DABA24DA83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192357" y="2992751"/>
            <a:ext cx="470553" cy="579169"/>
            <a:chOff x="9220070" y="3073438"/>
            <a:chExt cx="470553" cy="579169"/>
          </a:xfrm>
        </p:grpSpPr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82234146-E182-3984-16FD-53A302133FA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245386" y="3544885"/>
              <a:ext cx="436803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700"/>
                <a:t>Firewall</a:t>
              </a:r>
            </a:p>
          </p:txBody>
        </p:sp>
        <p:grpSp>
          <p:nvGrpSpPr>
            <p:cNvPr id="719" name="Group 718">
              <a:extLst>
                <a:ext uri="{FF2B5EF4-FFF2-40B4-BE49-F238E27FC236}">
                  <a16:creationId xmlns:a16="http://schemas.microsoft.com/office/drawing/2014/main" id="{5056B1BB-D194-3A88-2D4A-29E9109F614B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9220070" y="3073438"/>
              <a:ext cx="470553" cy="470553"/>
              <a:chOff x="2058699" y="2478212"/>
              <a:chExt cx="946979" cy="946979"/>
            </a:xfrm>
          </p:grpSpPr>
          <p:sp>
            <p:nvSpPr>
              <p:cNvPr id="720" name="Oval 719">
                <a:extLst>
                  <a:ext uri="{FF2B5EF4-FFF2-40B4-BE49-F238E27FC236}">
                    <a16:creationId xmlns:a16="http://schemas.microsoft.com/office/drawing/2014/main" id="{4694A01F-D1FC-012A-403E-0FFA214CF4E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69999" y="2511388"/>
                <a:ext cx="922620" cy="87139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721" name="Graphic 720">
                <a:extLst>
                  <a:ext uri="{FF2B5EF4-FFF2-40B4-BE49-F238E27FC236}">
                    <a16:creationId xmlns:a16="http://schemas.microsoft.com/office/drawing/2014/main" id="{A31B60F6-B1F8-D7B2-0A5C-5B909C6FB9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2058699" y="2478212"/>
                <a:ext cx="946979" cy="9469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88687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527D-F55E-81D7-5A1F-0CD1D52AF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443" y="771704"/>
            <a:ext cx="10482131" cy="76200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London Metro Connect</a:t>
            </a:r>
            <a:endParaRPr lang="en-GB">
              <a:latin typeface="Arial"/>
              <a:cs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8B36AFD-FA07-5326-C05C-687D2AB73B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001" y="6420228"/>
            <a:ext cx="1280268" cy="190800"/>
          </a:xfrm>
          <a:prstGeom prst="rect">
            <a:avLst/>
          </a:pr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A0BDB7A-40AE-A57F-2C8A-A76ABD5C7F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02E07-C281-4409-A9EA-EC31ABE69032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E7385A-3E0A-D287-2ADF-40D600749678}"/>
              </a:ext>
            </a:extLst>
          </p:cNvPr>
          <p:cNvGrpSpPr/>
          <p:nvPr/>
        </p:nvGrpSpPr>
        <p:grpSpPr>
          <a:xfrm>
            <a:off x="350097" y="2376348"/>
            <a:ext cx="4957741" cy="2646916"/>
            <a:chOff x="6350123" y="2423973"/>
            <a:chExt cx="4957741" cy="26469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4CAC87-B21D-D4CE-DD31-4C804D92C722}"/>
                </a:ext>
              </a:extLst>
            </p:cNvPr>
            <p:cNvSpPr txBox="1"/>
            <p:nvPr/>
          </p:nvSpPr>
          <p:spPr>
            <a:xfrm>
              <a:off x="6365351" y="2423973"/>
              <a:ext cx="1045390" cy="83099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3000">
                  <a:solidFill>
                    <a:schemeClr val="tx2"/>
                  </a:solidFill>
                </a:rPr>
                <a:t>6</a:t>
              </a:r>
              <a:endParaRPr lang="en-GB" sz="3000" b="0">
                <a:solidFill>
                  <a:schemeClr val="tx2"/>
                </a:solidFill>
              </a:endParaRPr>
            </a:p>
            <a:p>
              <a:r>
                <a:rPr lang="en-GB" sz="1200"/>
                <a:t>Interconnected</a:t>
              </a:r>
              <a:br>
                <a:rPr lang="en-GB" sz="1200"/>
              </a:br>
              <a:r>
                <a:rPr lang="en-GB" sz="1200"/>
                <a:t>Campuses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8C00DB-F032-C8C3-2C86-6DD1CFDF18F7}"/>
                </a:ext>
              </a:extLst>
            </p:cNvPr>
            <p:cNvSpPr txBox="1"/>
            <p:nvPr/>
          </p:nvSpPr>
          <p:spPr>
            <a:xfrm>
              <a:off x="7760291" y="2423973"/>
              <a:ext cx="944440" cy="646331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r>
                <a:rPr lang="en-GB" sz="3000">
                  <a:solidFill>
                    <a:schemeClr val="tx2"/>
                  </a:solidFill>
                </a:rPr>
                <a:t>13</a:t>
              </a:r>
              <a:endParaRPr lang="en-GB" sz="3000" b="0">
                <a:solidFill>
                  <a:schemeClr val="tx2"/>
                </a:solidFill>
              </a:endParaRPr>
            </a:p>
            <a:p>
              <a:r>
                <a:rPr lang="en-GB" sz="1200"/>
                <a:t>Data Centers</a:t>
              </a:r>
              <a:endParaRPr lang="en-GB" sz="1200">
                <a:cs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4C19F5-26AF-CAD6-419B-B69ADFA8D02F}"/>
                </a:ext>
              </a:extLst>
            </p:cNvPr>
            <p:cNvSpPr txBox="1"/>
            <p:nvPr/>
          </p:nvSpPr>
          <p:spPr>
            <a:xfrm>
              <a:off x="9054281" y="2423973"/>
              <a:ext cx="1045391" cy="6463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3000" b="0">
                  <a:solidFill>
                    <a:schemeClr val="tx2"/>
                  </a:solidFill>
                </a:rPr>
                <a:t>75%</a:t>
              </a:r>
            </a:p>
            <a:p>
              <a:r>
                <a:rPr lang="en-GB" sz="1200"/>
                <a:t>of Fortune 500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14D90F-1206-9730-3E46-CC51B5D1DCA5}"/>
                </a:ext>
              </a:extLst>
            </p:cNvPr>
            <p:cNvSpPr txBox="1"/>
            <p:nvPr/>
          </p:nvSpPr>
          <p:spPr>
            <a:xfrm>
              <a:off x="10449221" y="2423973"/>
              <a:ext cx="858643" cy="646331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3000" b="0">
                  <a:solidFill>
                    <a:schemeClr val="tx2"/>
                  </a:solidFill>
                </a:rPr>
                <a:t>195+</a:t>
              </a:r>
            </a:p>
            <a:p>
              <a:r>
                <a:rPr lang="en-GB" sz="1200"/>
                <a:t>Carriers</a:t>
              </a: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5E2A3CA-775B-78B0-8B18-0C3466508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350123" y="3885903"/>
              <a:ext cx="984812" cy="43187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4C210AC-37E4-A48C-2D84-EDA992204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63650" y="4438244"/>
              <a:ext cx="710258" cy="60246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FEA2950-F109-BDD0-0094-450B8F8BD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494645" y="3901173"/>
              <a:ext cx="723962" cy="495030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E9098A30-96F6-DFF3-3617-0AFFC36C6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64654" y="4574751"/>
              <a:ext cx="707570" cy="496138"/>
            </a:xfrm>
            <a:prstGeom prst="rect">
              <a:avLst/>
            </a:prstGeom>
          </p:spPr>
        </p:pic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E26864C-E8C8-504C-BB4D-24685FF5D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045064" y="3939929"/>
              <a:ext cx="902674" cy="253922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F56AAFFB-DBE1-4E32-8572-4D2C61283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796970" y="3970910"/>
              <a:ext cx="592592" cy="355556"/>
            </a:xfrm>
            <a:prstGeom prst="rect">
              <a:avLst/>
            </a:prstGeom>
          </p:spPr>
        </p:pic>
        <p:pic>
          <p:nvPicPr>
            <p:cNvPr id="20" name="Picture 79">
              <a:extLst>
                <a:ext uri="{FF2B5EF4-FFF2-40B4-BE49-F238E27FC236}">
                  <a16:creationId xmlns:a16="http://schemas.microsoft.com/office/drawing/2014/main" id="{0A4948B9-E6A5-DBA7-594A-5CF891721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8351379" y="4635958"/>
              <a:ext cx="944440" cy="345800"/>
            </a:xfrm>
            <a:prstGeom prst="rect">
              <a:avLst/>
            </a:prstGeom>
          </p:spPr>
        </p:pic>
      </p:grpSp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EDB8785B-A657-5E01-C12C-18C91998DD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2666" y="599831"/>
            <a:ext cx="6018821" cy="5658338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6A07097-BE77-7307-CB1F-15B01FD6F70B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06248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F764691-F020-41CB-867E-18C04DB1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134" y="450557"/>
            <a:ext cx="10482131" cy="762000"/>
          </a:xfrm>
        </p:spPr>
        <p:txBody>
          <a:bodyPr/>
          <a:lstStyle/>
          <a:p>
            <a:r>
              <a:rPr lang="en-US" b="1" err="1">
                <a:latin typeface="Arial" panose="020B0604020202020204" pitchFamily="34" charset="0"/>
                <a:cs typeface="Arial" panose="020B0604020202020204" pitchFamily="34" charset="0"/>
              </a:rPr>
              <a:t>PlatformDIGITAL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b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C0BEC9-4D57-759B-C284-465878F06943}"/>
              </a:ext>
            </a:extLst>
          </p:cNvPr>
          <p:cNvGrpSpPr/>
          <p:nvPr/>
        </p:nvGrpSpPr>
        <p:grpSpPr>
          <a:xfrm>
            <a:off x="609600" y="385184"/>
            <a:ext cx="11093193" cy="6400801"/>
            <a:chOff x="609600" y="385184"/>
            <a:chExt cx="11093193" cy="6400801"/>
          </a:xfrm>
        </p:grpSpPr>
        <p:pic>
          <p:nvPicPr>
            <p:cNvPr id="6" name="Picture 5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A67C94C0-2D4A-28AC-2B1D-353BB54B9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5471"/>
            <a:stretch/>
          </p:blipFill>
          <p:spPr>
            <a:xfrm>
              <a:off x="609600" y="385184"/>
              <a:ext cx="11093193" cy="6400801"/>
            </a:xfrm>
            <a:prstGeom prst="rect">
              <a:avLst/>
            </a:prstGeom>
            <a:effectLst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19B2E4-5F42-9892-A40C-6D2325BA3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6649" y="4140506"/>
              <a:ext cx="2106306" cy="54906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692CDD-4309-69D1-B307-2168A3F6F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1596" y="4087922"/>
              <a:ext cx="1446428" cy="654230"/>
            </a:xfrm>
            <a:prstGeom prst="rect">
              <a:avLst/>
            </a:prstGeom>
          </p:spPr>
        </p:pic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5BBC8C62-55FA-E223-BF43-6F80843B0E9D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D508314-F4C1-4DF8-1026-E92537AF6779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19</a:t>
            </a:fld>
            <a:endParaRPr lang="en-GB" altLang="uk-UA"/>
          </a:p>
        </p:txBody>
      </p:sp>
    </p:spTree>
    <p:extLst>
      <p:ext uri="{BB962C8B-B14F-4D97-AF65-F5344CB8AC3E}">
        <p14:creationId xmlns:p14="http://schemas.microsoft.com/office/powerpoint/2010/main" val="293553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0AA8376-6DA8-2E42-27E4-D8AFEEEE1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504" y="-22328"/>
            <a:ext cx="12218504" cy="6906832"/>
          </a:xfrm>
          <a:prstGeom prst="rect">
            <a:avLst/>
          </a:prstGeom>
        </p:spPr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0E880F16-7E64-C5A2-C409-9FCB591F2D63}"/>
              </a:ext>
            </a:extLst>
          </p:cNvPr>
          <p:cNvSpPr txBox="1">
            <a:spLocks/>
          </p:cNvSpPr>
          <p:nvPr/>
        </p:nvSpPr>
        <p:spPr>
          <a:xfrm>
            <a:off x="9672901" y="6525766"/>
            <a:ext cx="1386568" cy="135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>
                <a:solidFill>
                  <a:schemeClr val="bg1"/>
                </a:solidFill>
              </a:rPr>
              <a:t>© 2023 Digital Realty Trust</a:t>
            </a:r>
            <a:r>
              <a:rPr lang="en-GB" baseline="30000">
                <a:solidFill>
                  <a:schemeClr val="bg1"/>
                </a:solidFill>
              </a:rPr>
              <a:t>®</a:t>
            </a:r>
            <a:r>
              <a:rPr lang="en-GB">
                <a:solidFill>
                  <a:schemeClr val="bg1"/>
                </a:solidFill>
              </a:rPr>
              <a:t> Inc.</a:t>
            </a:r>
          </a:p>
        </p:txBody>
      </p:sp>
      <p:pic>
        <p:nvPicPr>
          <p:cNvPr id="4" name="Picture 3" descr="A person in a suit&#10;&#10;Description automatically generated">
            <a:extLst>
              <a:ext uri="{FF2B5EF4-FFF2-40B4-BE49-F238E27FC236}">
                <a16:creationId xmlns:a16="http://schemas.microsoft.com/office/drawing/2014/main" id="{7D5EB2A2-4A95-45E5-1B12-AB708BD4F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84" y="-9076"/>
            <a:ext cx="6906832" cy="6906832"/>
          </a:xfrm>
          <a:prstGeom prst="rect">
            <a:avLst/>
          </a:prstGeom>
        </p:spPr>
      </p:pic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2DD6810-E909-36CF-36B5-C23F5F6D2BFD}"/>
              </a:ext>
            </a:extLst>
          </p:cNvPr>
          <p:cNvSpPr txBox="1">
            <a:spLocks/>
          </p:cNvSpPr>
          <p:nvPr/>
        </p:nvSpPr>
        <p:spPr>
          <a:xfrm>
            <a:off x="432642" y="2308563"/>
            <a:ext cx="4393381" cy="40544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80975" indent="-180975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80975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077913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□"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12900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558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None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Tx/>
              <a:buNone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1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0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AutoNum type="arabicParenR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 Who we are</a:t>
            </a:r>
          </a:p>
          <a:p>
            <a:pPr marL="342900" indent="-342900">
              <a:buFont typeface="Wingdings" panose="05000000000000000000" pitchFamily="2" charset="2"/>
              <a:buAutoNum type="arabicParenR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 History of Cloud</a:t>
            </a:r>
          </a:p>
          <a:p>
            <a:pPr>
              <a:buFont typeface="+mj-lt"/>
              <a:buAutoNum type="arabicParenR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 AI Architecture</a:t>
            </a:r>
          </a:p>
          <a:p>
            <a:pPr>
              <a:buFont typeface="+mj-lt"/>
              <a:buAutoNum type="arabicParenR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 Digital Realty Solution</a:t>
            </a:r>
          </a:p>
          <a:p>
            <a:pPr>
              <a:buFontTx/>
              <a:buAutoNum type="arabicParenR"/>
            </a:pP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 Key take aways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8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F487173-AD9F-7BC8-1219-5D37D5C80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408" y="3895132"/>
            <a:ext cx="358635" cy="3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9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Microsoft Azure | Equinix Alliance Partners">
            <a:extLst>
              <a:ext uri="{FF2B5EF4-FFF2-40B4-BE49-F238E27FC236}">
                <a16:creationId xmlns:a16="http://schemas.microsoft.com/office/drawing/2014/main" id="{07829DE2-732A-3255-F60E-CF0B3257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56" y="2654455"/>
            <a:ext cx="1181587" cy="2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racle cloud logo | IX Reach">
            <a:extLst>
              <a:ext uri="{FF2B5EF4-FFF2-40B4-BE49-F238E27FC236}">
                <a16:creationId xmlns:a16="http://schemas.microsoft.com/office/drawing/2014/main" id="{10653902-52F0-FA5C-C2A5-D4EAA328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708" y="3328031"/>
            <a:ext cx="883167" cy="4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130447F-FE91-D1EB-ADC7-B40E76482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4240" y="3049397"/>
            <a:ext cx="1197236" cy="209436"/>
          </a:xfrm>
          <a:prstGeom prst="rect">
            <a:avLst/>
          </a:prstGeom>
        </p:spPr>
      </p:pic>
      <p:pic>
        <p:nvPicPr>
          <p:cNvPr id="11" name="Picture 8" descr="How to create a new AWS Free Account | Amazon Web Services |">
            <a:extLst>
              <a:ext uri="{FF2B5EF4-FFF2-40B4-BE49-F238E27FC236}">
                <a16:creationId xmlns:a16="http://schemas.microsoft.com/office/drawing/2014/main" id="{64393D6C-CA9E-8A68-AAB1-23685E34D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9" t="18703" r="21264" b="16340"/>
          <a:stretch/>
        </p:blipFill>
        <p:spPr bwMode="auto">
          <a:xfrm>
            <a:off x="7985193" y="1896462"/>
            <a:ext cx="956023" cy="65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0FDC33-5092-B0A4-8616-F1B588047901}"/>
              </a:ext>
            </a:extLst>
          </p:cNvPr>
          <p:cNvCxnSpPr>
            <a:cxnSpLocks/>
          </p:cNvCxnSpPr>
          <p:nvPr/>
        </p:nvCxnSpPr>
        <p:spPr>
          <a:xfrm>
            <a:off x="7435019" y="2633506"/>
            <a:ext cx="3002689" cy="166142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8B52E2A-6182-5F58-3363-F0507E4E091D}"/>
              </a:ext>
            </a:extLst>
          </p:cNvPr>
          <p:cNvGrpSpPr/>
          <p:nvPr/>
        </p:nvGrpSpPr>
        <p:grpSpPr>
          <a:xfrm>
            <a:off x="7431643" y="2365534"/>
            <a:ext cx="468225" cy="269020"/>
            <a:chOff x="7431643" y="2365534"/>
            <a:chExt cx="468225" cy="26902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DCE16D9-D07A-DBD7-B777-AD2A25855320}"/>
                </a:ext>
              </a:extLst>
            </p:cNvPr>
            <p:cNvSpPr/>
            <p:nvPr/>
          </p:nvSpPr>
          <p:spPr>
            <a:xfrm>
              <a:off x="7762254" y="2365534"/>
              <a:ext cx="137614" cy="133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07F0C39-2300-6375-8C3A-CDC7F25A80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643" y="2466790"/>
              <a:ext cx="344607" cy="167764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77D453-850D-941D-027E-0953C623688B}"/>
              </a:ext>
            </a:extLst>
          </p:cNvPr>
          <p:cNvCxnSpPr>
            <a:cxnSpLocks/>
          </p:cNvCxnSpPr>
          <p:nvPr/>
        </p:nvCxnSpPr>
        <p:spPr>
          <a:xfrm flipV="1">
            <a:off x="8237712" y="3404407"/>
            <a:ext cx="597831" cy="30833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5B440-F828-3885-A0F1-2CE8642B4DC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5154" y="3131543"/>
            <a:ext cx="1121391" cy="1121391"/>
          </a:xfrm>
          <a:prstGeom prst="rect">
            <a:avLst/>
          </a:prstGeom>
        </p:spPr>
      </p:pic>
      <p:sp>
        <p:nvSpPr>
          <p:cNvPr id="24" name="Cylinder 72">
            <a:extLst>
              <a:ext uri="{FF2B5EF4-FFF2-40B4-BE49-F238E27FC236}">
                <a16:creationId xmlns:a16="http://schemas.microsoft.com/office/drawing/2014/main" id="{20AFC65F-A3EB-0A7B-0589-003AEC0427C4}"/>
              </a:ext>
            </a:extLst>
          </p:cNvPr>
          <p:cNvSpPr/>
          <p:nvPr/>
        </p:nvSpPr>
        <p:spPr>
          <a:xfrm>
            <a:off x="4993039" y="2633506"/>
            <a:ext cx="2347559" cy="402860"/>
          </a:xfrm>
          <a:prstGeom prst="can">
            <a:avLst>
              <a:gd name="adj" fmla="val 50000"/>
            </a:avLst>
          </a:prstGeom>
          <a:solidFill>
            <a:schemeClr val="bg1"/>
          </a:solidFill>
          <a:ln w="15875">
            <a:solidFill>
              <a:schemeClr val="tx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E7EAC9-C2C0-EBDC-C438-5A888A23B2EE}"/>
              </a:ext>
            </a:extLst>
          </p:cNvPr>
          <p:cNvSpPr txBox="1"/>
          <p:nvPr/>
        </p:nvSpPr>
        <p:spPr>
          <a:xfrm>
            <a:off x="5788235" y="2764596"/>
            <a:ext cx="707653" cy="338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Metro</a:t>
            </a:r>
          </a:p>
        </p:txBody>
      </p:sp>
      <p:cxnSp>
        <p:nvCxnSpPr>
          <p:cNvPr id="30" name="Connector: Elbow 84">
            <a:extLst>
              <a:ext uri="{FF2B5EF4-FFF2-40B4-BE49-F238E27FC236}">
                <a16:creationId xmlns:a16="http://schemas.microsoft.com/office/drawing/2014/main" id="{59435FF3-4952-7CFC-31D5-40E036E6263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981994" y="4372939"/>
            <a:ext cx="1006519" cy="641191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3086AE7-8415-0059-4B25-3FBEB854608C}"/>
              </a:ext>
            </a:extLst>
          </p:cNvPr>
          <p:cNvCxnSpPr>
            <a:cxnSpLocks/>
          </p:cNvCxnSpPr>
          <p:nvPr/>
        </p:nvCxnSpPr>
        <p:spPr>
          <a:xfrm>
            <a:off x="5642705" y="2917776"/>
            <a:ext cx="0" cy="80307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9FF8591-662C-7A99-F20A-BEE62CE5AF5A}"/>
              </a:ext>
            </a:extLst>
          </p:cNvPr>
          <p:cNvCxnSpPr>
            <a:cxnSpLocks/>
          </p:cNvCxnSpPr>
          <p:nvPr/>
        </p:nvCxnSpPr>
        <p:spPr>
          <a:xfrm flipH="1">
            <a:off x="5642705" y="3720853"/>
            <a:ext cx="1602449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C31ACB45-4977-9886-575D-8A2661A043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8887" y="2022714"/>
            <a:ext cx="953547" cy="7228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1228FB2-532F-C37A-2150-232F242414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382" y="2037371"/>
            <a:ext cx="953547" cy="72285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4189130-E048-8F79-7EBE-653217A29A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781" y="5205355"/>
            <a:ext cx="953547" cy="722850"/>
          </a:xfrm>
          <a:prstGeom prst="rect">
            <a:avLst/>
          </a:prstGeom>
        </p:spPr>
      </p:pic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586BAD5-CF25-4661-E199-D5E8386C487A}"/>
              </a:ext>
            </a:extLst>
          </p:cNvPr>
          <p:cNvCxnSpPr>
            <a:cxnSpLocks/>
          </p:cNvCxnSpPr>
          <p:nvPr/>
        </p:nvCxnSpPr>
        <p:spPr>
          <a:xfrm>
            <a:off x="6776155" y="2917776"/>
            <a:ext cx="0" cy="80307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647E0C9-285E-B01A-2D72-3441D83DDB15}"/>
              </a:ext>
            </a:extLst>
          </p:cNvPr>
          <p:cNvGrpSpPr/>
          <p:nvPr/>
        </p:nvGrpSpPr>
        <p:grpSpPr>
          <a:xfrm>
            <a:off x="8227862" y="2814935"/>
            <a:ext cx="468225" cy="269020"/>
            <a:chOff x="7431643" y="2365534"/>
            <a:chExt cx="468225" cy="26902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DB7DF42-81AA-FAB6-5931-0DEC891C932F}"/>
                </a:ext>
              </a:extLst>
            </p:cNvPr>
            <p:cNvSpPr/>
            <p:nvPr/>
          </p:nvSpPr>
          <p:spPr>
            <a:xfrm>
              <a:off x="7762254" y="2365534"/>
              <a:ext cx="137614" cy="133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5F308D-16D7-A2AE-C668-BF62D64E95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643" y="2466790"/>
              <a:ext cx="344607" cy="1677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6E8317-5762-9D3D-5CD1-10F3FAD230E9}"/>
              </a:ext>
            </a:extLst>
          </p:cNvPr>
          <p:cNvGrpSpPr/>
          <p:nvPr/>
        </p:nvGrpSpPr>
        <p:grpSpPr>
          <a:xfrm>
            <a:off x="9076668" y="3265492"/>
            <a:ext cx="468225" cy="269020"/>
            <a:chOff x="7431643" y="2365534"/>
            <a:chExt cx="468225" cy="26902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5A25A5E0-97F2-A3B1-9DEB-F894095D602B}"/>
                </a:ext>
              </a:extLst>
            </p:cNvPr>
            <p:cNvSpPr/>
            <p:nvPr/>
          </p:nvSpPr>
          <p:spPr>
            <a:xfrm>
              <a:off x="7762254" y="2365534"/>
              <a:ext cx="137614" cy="133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C2ADDCF-0B80-EF11-D6E6-921C182811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643" y="2466790"/>
              <a:ext cx="344607" cy="1677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B657629-9EE6-7059-2D24-AE95A87A9895}"/>
              </a:ext>
            </a:extLst>
          </p:cNvPr>
          <p:cNvGrpSpPr/>
          <p:nvPr/>
        </p:nvGrpSpPr>
        <p:grpSpPr>
          <a:xfrm>
            <a:off x="10437708" y="4025915"/>
            <a:ext cx="468225" cy="269020"/>
            <a:chOff x="7431643" y="2365534"/>
            <a:chExt cx="468225" cy="26902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D707D1D-5AAC-17C6-B8A1-6B66C3571B52}"/>
                </a:ext>
              </a:extLst>
            </p:cNvPr>
            <p:cNvSpPr/>
            <p:nvPr/>
          </p:nvSpPr>
          <p:spPr>
            <a:xfrm>
              <a:off x="7762254" y="2365534"/>
              <a:ext cx="137614" cy="133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C9E13A-21BC-9AAA-199C-04E7911E22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643" y="2466790"/>
              <a:ext cx="344607" cy="1677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79FA679-3478-A590-D878-FB756962D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308" y="3722593"/>
            <a:ext cx="1040235" cy="5435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2F5ACDD-CBFD-A28A-C0BD-22C9D353470E}"/>
              </a:ext>
            </a:extLst>
          </p:cNvPr>
          <p:cNvGrpSpPr/>
          <p:nvPr/>
        </p:nvGrpSpPr>
        <p:grpSpPr>
          <a:xfrm>
            <a:off x="9807626" y="3671205"/>
            <a:ext cx="468225" cy="269020"/>
            <a:chOff x="7431643" y="2365534"/>
            <a:chExt cx="468225" cy="26902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D374EFE-B05C-F6A4-8A06-86BB561AB1F7}"/>
                </a:ext>
              </a:extLst>
            </p:cNvPr>
            <p:cNvSpPr/>
            <p:nvPr/>
          </p:nvSpPr>
          <p:spPr>
            <a:xfrm>
              <a:off x="7762254" y="2365534"/>
              <a:ext cx="137614" cy="13356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D5DCF67-2127-4FC0-E3A9-6A0D740822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1643" y="2466790"/>
              <a:ext cx="344607" cy="167764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3E1F8A6-556B-5EBA-8504-B76AA2F68CB2}"/>
              </a:ext>
            </a:extLst>
          </p:cNvPr>
          <p:cNvSpPr txBox="1">
            <a:spLocks/>
          </p:cNvSpPr>
          <p:nvPr/>
        </p:nvSpPr>
        <p:spPr>
          <a:xfrm>
            <a:off x="516103" y="592225"/>
            <a:ext cx="11183266" cy="76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b="1" err="1">
                <a:latin typeface="Arial" panose="020B0604020202020204" pitchFamily="34" charset="0"/>
                <a:cs typeface="Arial" panose="020B0604020202020204" pitchFamily="34" charset="0"/>
              </a:rPr>
              <a:t>ServiceFabric</a:t>
            </a: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™ Connect: Private Connections Made Easy</a:t>
            </a:r>
            <a:endParaRPr lang="en-GB" sz="2400" b="1"/>
          </a:p>
        </p:txBody>
      </p:sp>
      <p:pic>
        <p:nvPicPr>
          <p:cNvPr id="5" name="Picture 2" descr="Megaport icon - Free download on Iconfinder">
            <a:extLst>
              <a:ext uri="{FF2B5EF4-FFF2-40B4-BE49-F238E27FC236}">
                <a16:creationId xmlns:a16="http://schemas.microsoft.com/office/drawing/2014/main" id="{3C52285D-D9C9-A49E-3077-6CDBF78DC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46" y="4482352"/>
            <a:ext cx="485368" cy="48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A0D5C-756B-A58B-0572-AB4143C260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1850" y="5126143"/>
            <a:ext cx="1171575" cy="97155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cxnSp>
        <p:nvCxnSpPr>
          <p:cNvPr id="17" name="Connector: Elbow 84">
            <a:extLst>
              <a:ext uri="{FF2B5EF4-FFF2-40B4-BE49-F238E27FC236}">
                <a16:creationId xmlns:a16="http://schemas.microsoft.com/office/drawing/2014/main" id="{4A8E7A5E-7AEB-18C4-86A8-A74D06679356}"/>
              </a:ext>
            </a:extLst>
          </p:cNvPr>
          <p:cNvCxnSpPr>
            <a:cxnSpLocks/>
            <a:stCxn id="5" idx="3"/>
            <a:endCxn id="14" idx="0"/>
          </p:cNvCxnSpPr>
          <p:nvPr/>
        </p:nvCxnSpPr>
        <p:spPr>
          <a:xfrm>
            <a:off x="9543314" y="4725036"/>
            <a:ext cx="994324" cy="401107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84">
            <a:extLst>
              <a:ext uri="{FF2B5EF4-FFF2-40B4-BE49-F238E27FC236}">
                <a16:creationId xmlns:a16="http://schemas.microsoft.com/office/drawing/2014/main" id="{2FF3AD10-A4EB-8B7D-0B81-0857492C3748}"/>
              </a:ext>
            </a:extLst>
          </p:cNvPr>
          <p:cNvCxnSpPr>
            <a:cxnSpLocks/>
          </p:cNvCxnSpPr>
          <p:nvPr/>
        </p:nvCxnSpPr>
        <p:spPr>
          <a:xfrm rot="10800000">
            <a:off x="8053594" y="4009193"/>
            <a:ext cx="999292" cy="70454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28321989-52F4-5656-A10B-30D511ADAB1D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52ADAD7-0136-8E7F-8D09-71B4EE3CDC67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20</a:t>
            </a:fld>
            <a:endParaRPr lang="en-GB" altLang="uk-UA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40A5994-8BD0-8943-9549-33729BA159B6}"/>
              </a:ext>
            </a:extLst>
          </p:cNvPr>
          <p:cNvSpPr txBox="1">
            <a:spLocks/>
          </p:cNvSpPr>
          <p:nvPr/>
        </p:nvSpPr>
        <p:spPr>
          <a:xfrm>
            <a:off x="356654" y="1190849"/>
            <a:ext cx="4120956" cy="5087732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457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2"/>
              </a:buClr>
              <a:buFont typeface="System Font Regular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 a Port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which supports multiple virtual private connections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Create a Link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direct, private connections to multiple Cloud Service Providers, Network Providers, SaaS Providers and other participants of the platform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Services (optional) </a:t>
            </a:r>
            <a:r>
              <a:rPr lang="en-US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Optimize and secure workflows</a:t>
            </a:r>
          </a:p>
          <a:p>
            <a:pPr marL="228600" indent="-228600">
              <a:buFont typeface="+mj-lt"/>
              <a:buAutoNum type="arabicPeriod"/>
            </a:pPr>
            <a:endParaRPr lang="en-US" sz="105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en-US"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             and the connection will be available within a couple of minutes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4611B8CD-4045-409C-0FE6-B55518081447}"/>
              </a:ext>
            </a:extLst>
          </p:cNvPr>
          <p:cNvSpPr/>
          <p:nvPr/>
        </p:nvSpPr>
        <p:spPr>
          <a:xfrm>
            <a:off x="1799518" y="4827044"/>
            <a:ext cx="1595082" cy="352590"/>
          </a:xfrm>
          <a:prstGeom prst="flowChartTermina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600" b="1">
                <a:solidFill>
                  <a:schemeClr val="bg1"/>
                </a:solidFill>
              </a:rPr>
              <a:t>CREATE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A80C2EC-E319-E894-4777-CC52E6C70866}"/>
              </a:ext>
            </a:extLst>
          </p:cNvPr>
          <p:cNvSpPr/>
          <p:nvPr/>
        </p:nvSpPr>
        <p:spPr>
          <a:xfrm>
            <a:off x="6754483" y="5985698"/>
            <a:ext cx="983412" cy="2928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Own DC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D180F77-0641-7FC5-ECC0-64F7C4BE7ADB}"/>
              </a:ext>
            </a:extLst>
          </p:cNvPr>
          <p:cNvSpPr/>
          <p:nvPr/>
        </p:nvSpPr>
        <p:spPr>
          <a:xfrm>
            <a:off x="5195979" y="2721542"/>
            <a:ext cx="2148111" cy="2928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Own DC in other </a:t>
            </a:r>
            <a:r>
              <a:rPr lang="nl-NL" sz="1400" b="1">
                <a:solidFill>
                  <a:schemeClr val="tx1"/>
                </a:solidFill>
              </a:rPr>
              <a:t>metro</a:t>
            </a:r>
            <a:endParaRPr lang="en-US" sz="1050" b="1">
              <a:solidFill>
                <a:schemeClr val="tx1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282CC4-D3A0-F377-DC4C-3E05846A2F5D}"/>
              </a:ext>
            </a:extLst>
          </p:cNvPr>
          <p:cNvSpPr/>
          <p:nvPr/>
        </p:nvSpPr>
        <p:spPr>
          <a:xfrm>
            <a:off x="9440835" y="6103684"/>
            <a:ext cx="2380128" cy="2928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</a:rPr>
              <a:t>Own DC at other provider</a:t>
            </a:r>
            <a:endParaRPr lang="en-US" sz="105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8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47419-4C8E-C326-6750-3C7C08C63A8F}"/>
              </a:ext>
            </a:extLst>
          </p:cNvPr>
          <p:cNvSpPr txBox="1"/>
          <p:nvPr/>
        </p:nvSpPr>
        <p:spPr>
          <a:xfrm>
            <a:off x="437368" y="386740"/>
            <a:ext cx="11754632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ts val="1200"/>
              </a:spcBef>
              <a:buClr>
                <a:srgbClr val="092241"/>
              </a:buClr>
              <a:defRPr/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Gain First Mover Advantage by Enabling Private Interconnections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6598D-E307-D425-603C-19016879EF9C}"/>
              </a:ext>
            </a:extLst>
          </p:cNvPr>
          <p:cNvSpPr txBox="1"/>
          <p:nvPr/>
        </p:nvSpPr>
        <p:spPr>
          <a:xfrm>
            <a:off x="2405296" y="3704808"/>
            <a:ext cx="161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F6EEF-A0F1-3B74-E7BD-6D959526B6DE}"/>
              </a:ext>
            </a:extLst>
          </p:cNvPr>
          <p:cNvSpPr txBox="1"/>
          <p:nvPr/>
        </p:nvSpPr>
        <p:spPr>
          <a:xfrm>
            <a:off x="3644722" y="5733336"/>
            <a:ext cx="161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7A305-199F-57F6-2CA4-03C5BD72AEC3}"/>
              </a:ext>
            </a:extLst>
          </p:cNvPr>
          <p:cNvSpPr txBox="1"/>
          <p:nvPr/>
        </p:nvSpPr>
        <p:spPr>
          <a:xfrm>
            <a:off x="1662893" y="1906849"/>
            <a:ext cx="3272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FUTURE-PROOFED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B9401-6437-3223-CADB-B479C19DD8F4}"/>
              </a:ext>
            </a:extLst>
          </p:cNvPr>
          <p:cNvSpPr txBox="1"/>
          <p:nvPr/>
        </p:nvSpPr>
        <p:spPr>
          <a:xfrm>
            <a:off x="7531292" y="5764467"/>
            <a:ext cx="245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SUSTAINABLE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D4B5DC-8208-A65C-F59F-21FAE8F119A2}"/>
              </a:ext>
            </a:extLst>
          </p:cNvPr>
          <p:cNvSpPr txBox="1"/>
          <p:nvPr/>
        </p:nvSpPr>
        <p:spPr>
          <a:xfrm>
            <a:off x="8395627" y="3731926"/>
            <a:ext cx="1617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SECURE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F805ED-75CF-73EB-B837-AA6B0A0B887B}"/>
              </a:ext>
            </a:extLst>
          </p:cNvPr>
          <p:cNvSpPr txBox="1"/>
          <p:nvPr/>
        </p:nvSpPr>
        <p:spPr>
          <a:xfrm>
            <a:off x="7531292" y="1869500"/>
            <a:ext cx="3198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ORCHESTRATION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A0803-94FA-4942-0DBB-48FBC6CF1D44}"/>
              </a:ext>
            </a:extLst>
          </p:cNvPr>
          <p:cNvSpPr txBox="1"/>
          <p:nvPr/>
        </p:nvSpPr>
        <p:spPr>
          <a:xfrm>
            <a:off x="8478856" y="4205663"/>
            <a:ext cx="31988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Private network, private model access &amp; tuning, distributed in key markets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81D11-50A9-0AB5-5DE8-70E3BB276C1A}"/>
              </a:ext>
            </a:extLst>
          </p:cNvPr>
          <p:cNvSpPr txBox="1"/>
          <p:nvPr/>
        </p:nvSpPr>
        <p:spPr>
          <a:xfrm>
            <a:off x="8056043" y="2279994"/>
            <a:ext cx="319889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err="1">
                <a:cs typeface="Arial"/>
              </a:rPr>
              <a:t>ServiceFabric</a:t>
            </a:r>
            <a:r>
              <a:rPr lang="en-US" sz="1200">
                <a:cs typeface="Arial"/>
              </a:rPr>
              <a:t> enables intelligent AI workflow orchestration via service chaining 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57FF98-491B-68C1-54B5-F1B86A8F3B80}"/>
              </a:ext>
            </a:extLst>
          </p:cNvPr>
          <p:cNvSpPr txBox="1"/>
          <p:nvPr/>
        </p:nvSpPr>
        <p:spPr>
          <a:xfrm>
            <a:off x="7028748" y="6154536"/>
            <a:ext cx="33781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Arial"/>
              </a:rPr>
              <a:t>126 DCs powered by renewable energy, 1.3 GW of wind and solar capacity globally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20F347-B097-7973-41ED-0B323FCA90CC}"/>
              </a:ext>
            </a:extLst>
          </p:cNvPr>
          <p:cNvSpPr txBox="1"/>
          <p:nvPr/>
        </p:nvSpPr>
        <p:spPr>
          <a:xfrm>
            <a:off x="1689830" y="6154536"/>
            <a:ext cx="33781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cs typeface="Arial"/>
              </a:rPr>
              <a:t>Access to 5,000 customers, 500 data centers, and 135 services from 80 service providers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BF5E5C-4AFF-438D-2CCC-502125F3BE2F}"/>
              </a:ext>
            </a:extLst>
          </p:cNvPr>
          <p:cNvSpPr txBox="1"/>
          <p:nvPr/>
        </p:nvSpPr>
        <p:spPr>
          <a:xfrm>
            <a:off x="588661" y="4158430"/>
            <a:ext cx="31579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cs typeface="Arial"/>
              </a:rPr>
              <a:t>Deployed in 50+ metros across 6 continents to meet your customers where they are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77C02D-193B-A008-4D17-3D77C0355186}"/>
              </a:ext>
            </a:extLst>
          </p:cNvPr>
          <p:cNvSpPr txBox="1"/>
          <p:nvPr/>
        </p:nvSpPr>
        <p:spPr>
          <a:xfrm>
            <a:off x="953170" y="2329618"/>
            <a:ext cx="327277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cs typeface="Arial"/>
              </a:rPr>
              <a:t>HD Colo accelerates 70 kW/rack deployments in 34 markets across the global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31734-C819-E96F-D6AD-F65D55576510}"/>
              </a:ext>
            </a:extLst>
          </p:cNvPr>
          <p:cNvSpPr txBox="1"/>
          <p:nvPr/>
        </p:nvSpPr>
        <p:spPr>
          <a:xfrm>
            <a:off x="1" y="975051"/>
            <a:ext cx="12192000" cy="609194"/>
          </a:xfrm>
          <a:prstGeom prst="rect">
            <a:avLst/>
          </a:prstGeom>
          <a:solidFill>
            <a:schemeClr val="tx1"/>
          </a:solidFill>
        </p:spPr>
        <p:txBody>
          <a:bodyPr wrap="square" anchor="ctr">
            <a:normAutofit/>
          </a:bodyPr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Gain first mover advantage </a:t>
            </a:r>
            <a:r>
              <a:rPr lang="en-GB" sz="1600">
                <a:solidFill>
                  <a:schemeClr val="bg1"/>
                </a:solidFill>
              </a:rPr>
              <a:t>by enabling private interconnections to the AI Ecosystem you (and your customers) need to access. Deploy AIPx solutions on </a:t>
            </a:r>
            <a:r>
              <a:rPr lang="en-GB" sz="1600" err="1">
                <a:solidFill>
                  <a:schemeClr val="bg1"/>
                </a:solidFill>
              </a:rPr>
              <a:t>PlatformDIGITAL</a:t>
            </a:r>
            <a:r>
              <a:rPr lang="en-GB" sz="16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EAFD0BBA-AC13-AAAA-1B0C-1A25B4B83376}"/>
              </a:ext>
            </a:extLst>
          </p:cNvPr>
          <p:cNvSpPr txBox="1">
            <a:spLocks/>
          </p:cNvSpPr>
          <p:nvPr/>
        </p:nvSpPr>
        <p:spPr>
          <a:xfrm>
            <a:off x="11587553" y="6458114"/>
            <a:ext cx="381000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602E07-C281-4409-A9EA-EC31ABE69032}" type="slidenum">
              <a:rPr lang="en-GB" sz="700" smtClean="0"/>
              <a:pPr/>
              <a:t>21</a:t>
            </a:fld>
            <a:endParaRPr lang="en-GB" sz="70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4E70CB-5574-9FE9-C3BA-4FB6F514C5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06982" y="1716065"/>
            <a:ext cx="4640665" cy="465759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899B0-9576-E948-B2C3-000F6D83C7ED}"/>
              </a:ext>
            </a:extLst>
          </p:cNvPr>
          <p:cNvSpPr txBox="1">
            <a:spLocks/>
          </p:cNvSpPr>
          <p:nvPr/>
        </p:nvSpPr>
        <p:spPr>
          <a:xfrm>
            <a:off x="2842207" y="6726331"/>
            <a:ext cx="6263366" cy="1279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/>
              <a:t>DIGITAL REALTY CONFIDENTIAL</a:t>
            </a:r>
            <a:r>
              <a:rPr lang="en-GB"/>
              <a:t> – not for distribution without written permission. </a:t>
            </a:r>
            <a:r>
              <a:rPr lang="en-GB" b="1"/>
              <a:t>PATENT PENDING </a:t>
            </a:r>
            <a:r>
              <a:rPr lang="en-GB"/>
              <a:t>for </a:t>
            </a:r>
            <a:r>
              <a:rPr lang="en-GB" err="1"/>
              <a:t>AIPx</a:t>
            </a:r>
            <a:r>
              <a:rPr lang="en-GB"/>
              <a:t> and related orchestration, private fabric/exchange, broader.</a:t>
            </a:r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5FB1B54-781A-21C5-5328-BA00057261DE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2664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ED22F-E382-46DC-284E-FDC3BD83B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Arial"/>
                <a:cs typeface="Arial"/>
              </a:rPr>
              <a:t>ServiceFabric</a:t>
            </a:r>
            <a:r>
              <a:rPr lang="en-US" sz="1600" baseline="30000">
                <a:latin typeface="Arial"/>
                <a:cs typeface="Arial"/>
              </a:rPr>
              <a:t>™</a:t>
            </a:r>
            <a:r>
              <a:rPr lang="en-US" sz="800" baseline="300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Connect</a:t>
            </a:r>
            <a:endParaRPr lang="en-US"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604D7B-A649-29B7-8F99-F4D93A2422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B486FCF-C9B3-EE14-F25B-BBB5A4120893}"/>
              </a:ext>
            </a:extLst>
          </p:cNvPr>
          <p:cNvSpPr txBox="1"/>
          <p:nvPr/>
        </p:nvSpPr>
        <p:spPr>
          <a:xfrm>
            <a:off x="835292" y="1544162"/>
            <a:ext cx="4698119" cy="133600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Private AI Data Exchange (</a:t>
            </a:r>
            <a:r>
              <a:rPr lang="en-US" sz="1200" spc="-20" err="1">
                <a:solidFill>
                  <a:srgbClr val="010202"/>
                </a:solidFill>
                <a:latin typeface="Arial"/>
                <a:cs typeface="Arial"/>
              </a:rPr>
              <a:t>AIPx</a:t>
            </a: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) leverages </a:t>
            </a:r>
            <a:r>
              <a:rPr lang="en-US" sz="1200" spc="-20" err="1">
                <a:solidFill>
                  <a:srgbClr val="010202"/>
                </a:solidFill>
                <a:latin typeface="Arial"/>
                <a:cs typeface="Arial"/>
              </a:rPr>
              <a:t>ServiceFabric</a:t>
            </a: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,</a:t>
            </a:r>
            <a:r>
              <a:rPr lang="en-US" sz="1200" spc="-20" baseline="30000">
                <a:solidFill>
                  <a:srgbClr val="010202"/>
                </a:solidFill>
                <a:latin typeface="Arial"/>
                <a:cs typeface="Arial"/>
              </a:rPr>
              <a:t>™</a:t>
            </a: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 enabling</a:t>
            </a:r>
          </a:p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partners to extend their AI Infrastructure and Services over a single port (private, dedicated, AI On-ramp). The Service Directory, Service Key and Click to Connect features simplify and accelerate service distribution, consumption, and time to revenue to participating Enterprise and Service Provider</a:t>
            </a:r>
            <a:r>
              <a:rPr lang="en-US" sz="1400" spc="-2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lang="en-US" sz="1200" spc="-20">
                <a:solidFill>
                  <a:srgbClr val="010202"/>
                </a:solidFill>
                <a:latin typeface="Arial"/>
                <a:cs typeface="Arial"/>
              </a:rPr>
              <a:t>customers and partners:</a:t>
            </a: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3D697C0E-1134-5CD8-04FC-E1B63D15D8CC}"/>
              </a:ext>
            </a:extLst>
          </p:cNvPr>
          <p:cNvSpPr txBox="1"/>
          <p:nvPr/>
        </p:nvSpPr>
        <p:spPr>
          <a:xfrm>
            <a:off x="833452" y="3091143"/>
            <a:ext cx="4670651" cy="17443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 indent="-83185">
              <a:spcBef>
                <a:spcPts val="100"/>
              </a:spcBef>
              <a:buChar char="•"/>
              <a:tabLst>
                <a:tab pos="95885" algn="l"/>
              </a:tabLst>
            </a:pPr>
            <a:r>
              <a:rPr lang="en-GB" sz="1200" b="1" spc="10">
                <a:solidFill>
                  <a:srgbClr val="010202"/>
                </a:solidFill>
                <a:cs typeface="Aeonik Pro Medium"/>
              </a:rPr>
              <a:t>D</a:t>
            </a:r>
            <a:r>
              <a:rPr lang="en-GB" sz="1200" b="1" spc="10" err="1">
                <a:solidFill>
                  <a:srgbClr val="010202"/>
                </a:solidFill>
                <a:cs typeface="Aeonik Pro Medium"/>
              </a:rPr>
              <a:t>istribution</a:t>
            </a:r>
            <a:r>
              <a:rPr lang="en-GB" sz="1200" b="1" spc="-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 spc="65">
                <a:solidFill>
                  <a:srgbClr val="010202"/>
                </a:solidFill>
                <a:cs typeface="Aeonik Pro Medium"/>
              </a:rPr>
              <a:t>&amp;</a:t>
            </a:r>
            <a:r>
              <a:rPr lang="en-GB" sz="1200" b="1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 spc="10">
                <a:solidFill>
                  <a:srgbClr val="010202"/>
                </a:solidFill>
                <a:cs typeface="Aeonik Pro Medium"/>
              </a:rPr>
              <a:t>aggregation</a:t>
            </a:r>
            <a:r>
              <a:rPr lang="en-GB" sz="1200" b="1" spc="-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 spc="-20">
                <a:solidFill>
                  <a:srgbClr val="010202"/>
                </a:solidFill>
                <a:cs typeface="Aeonik Pro Medium"/>
              </a:rPr>
              <a:t>ports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(AI On-ramps)</a:t>
            </a:r>
            <a:endParaRPr lang="en-GB" sz="1200">
              <a:cs typeface="Aeonik Pro Medium"/>
            </a:endParaRPr>
          </a:p>
          <a:p>
            <a:pPr marL="95250" marR="439420" indent="-83185">
              <a:lnSpc>
                <a:spcPct val="116700"/>
              </a:lnSpc>
              <a:spcBef>
                <a:spcPts val="720"/>
              </a:spcBef>
              <a:buChar char="•"/>
              <a:tabLst>
                <a:tab pos="95250" algn="l"/>
              </a:tabLst>
            </a:pPr>
            <a:r>
              <a:rPr lang="en-GB" sz="1200" b="1">
                <a:solidFill>
                  <a:srgbClr val="010202"/>
                </a:solidFill>
                <a:cs typeface="Aeonik Pro Medium"/>
              </a:rPr>
              <a:t>Service</a:t>
            </a:r>
            <a:r>
              <a:rPr lang="en-GB" sz="1200" b="1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>
                <a:solidFill>
                  <a:srgbClr val="010202"/>
                </a:solidFill>
                <a:cs typeface="Aeonik Pro Medium"/>
              </a:rPr>
              <a:t>Directory</a:t>
            </a:r>
            <a:r>
              <a:rPr lang="en-GB" sz="1200" b="1" spc="3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–</a:t>
            </a:r>
            <a:r>
              <a:rPr lang="en-GB" sz="1200" spc="3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Advertise</a:t>
            </a:r>
            <a:r>
              <a:rPr lang="en-GB" sz="1200" spc="4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services</a:t>
            </a:r>
            <a:r>
              <a:rPr lang="en-GB" sz="1200" spc="3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&amp;</a:t>
            </a:r>
            <a:r>
              <a:rPr lang="en-GB" sz="1200" spc="3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manage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distribution</a:t>
            </a:r>
            <a:r>
              <a:rPr lang="en-GB" sz="1200" spc="6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ports to the AI Ecosystem</a:t>
            </a:r>
            <a:endParaRPr lang="en-GB" sz="1200">
              <a:cs typeface="Aeonik Pro Medium"/>
            </a:endParaRPr>
          </a:p>
          <a:p>
            <a:pPr marL="95250" marR="5080" indent="-83185">
              <a:lnSpc>
                <a:spcPct val="116700"/>
              </a:lnSpc>
              <a:spcBef>
                <a:spcPts val="720"/>
              </a:spcBef>
              <a:buChar char="•"/>
              <a:tabLst>
                <a:tab pos="95250" algn="l"/>
              </a:tabLst>
            </a:pPr>
            <a:r>
              <a:rPr lang="en-GB" sz="1200" b="1">
                <a:solidFill>
                  <a:srgbClr val="010202"/>
                </a:solidFill>
                <a:cs typeface="Aeonik Pro Medium"/>
              </a:rPr>
              <a:t>Service</a:t>
            </a:r>
            <a:r>
              <a:rPr lang="en-GB" sz="1200" b="1" spc="-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>
                <a:solidFill>
                  <a:srgbClr val="010202"/>
                </a:solidFill>
                <a:cs typeface="Aeonik Pro Medium"/>
              </a:rPr>
              <a:t>Key</a:t>
            </a:r>
            <a:r>
              <a:rPr lang="en-GB" sz="1200" b="1" spc="2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–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Enable</a:t>
            </a:r>
            <a:r>
              <a:rPr lang="en-GB" sz="1200" spc="2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connections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via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5">
                <a:solidFill>
                  <a:srgbClr val="010202"/>
                </a:solidFill>
                <a:cs typeface="Aeonik Pro Medium"/>
              </a:rPr>
              <a:t>discrete</a:t>
            </a:r>
            <a:r>
              <a:rPr lang="en-GB" sz="1200" spc="2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assignable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connection</a:t>
            </a:r>
            <a:r>
              <a:rPr lang="en-GB" sz="1200" spc="2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keys</a:t>
            </a:r>
            <a:endParaRPr lang="en-GB" sz="1200">
              <a:cs typeface="Aeonik Pro Medium"/>
            </a:endParaRPr>
          </a:p>
          <a:p>
            <a:pPr marL="95250" marR="139700" indent="-83185">
              <a:lnSpc>
                <a:spcPct val="116700"/>
              </a:lnSpc>
              <a:spcBef>
                <a:spcPts val="715"/>
              </a:spcBef>
              <a:buChar char="•"/>
              <a:tabLst>
                <a:tab pos="95250" algn="l"/>
              </a:tabLst>
            </a:pPr>
            <a:r>
              <a:rPr lang="en-GB" sz="1200" b="1">
                <a:solidFill>
                  <a:srgbClr val="010202"/>
                </a:solidFill>
                <a:cs typeface="Aeonik Pro Medium"/>
              </a:rPr>
              <a:t>Click</a:t>
            </a:r>
            <a:r>
              <a:rPr lang="en-GB" sz="1200" b="1" spc="-3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>
                <a:solidFill>
                  <a:srgbClr val="010202"/>
                </a:solidFill>
                <a:cs typeface="Aeonik Pro Medium"/>
              </a:rPr>
              <a:t>to</a:t>
            </a:r>
            <a:r>
              <a:rPr lang="en-GB" sz="1200" b="1" spc="-2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b="1">
                <a:solidFill>
                  <a:srgbClr val="010202"/>
                </a:solidFill>
                <a:cs typeface="Aeonik Pro Medium"/>
              </a:rPr>
              <a:t>Connect</a:t>
            </a:r>
            <a:r>
              <a:rPr lang="en-GB" sz="1200" b="1" spc="-1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-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Designate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and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 manage </a:t>
            </a:r>
            <a:r>
              <a:rPr lang="en-GB" sz="1200">
                <a:solidFill>
                  <a:srgbClr val="010202"/>
                </a:solidFill>
                <a:cs typeface="Aeonik Pro Medium"/>
              </a:rPr>
              <a:t>your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 click</a:t>
            </a:r>
            <a:r>
              <a:rPr lang="en-GB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5">
                <a:solidFill>
                  <a:srgbClr val="010202"/>
                </a:solidFill>
                <a:cs typeface="Aeonik Pro Medium"/>
              </a:rPr>
              <a:t>to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connect</a:t>
            </a:r>
            <a:r>
              <a:rPr lang="en-GB" sz="1200" spc="10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ports,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automatically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20">
                <a:solidFill>
                  <a:srgbClr val="010202"/>
                </a:solidFill>
                <a:cs typeface="Aeonik Pro Medium"/>
              </a:rPr>
              <a:t>accepting</a:t>
            </a:r>
            <a:r>
              <a:rPr lang="en-GB" sz="1200" spc="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GB" sz="1200" spc="-10">
                <a:solidFill>
                  <a:srgbClr val="010202"/>
                </a:solidFill>
                <a:cs typeface="Aeonik Pro Medium"/>
              </a:rPr>
              <a:t>connections</a:t>
            </a:r>
            <a:endParaRPr lang="en-GB" sz="1200">
              <a:cs typeface="Aeonik Pro Medium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7982EAA5-360E-58D1-3F5A-166D313B5E3F}"/>
              </a:ext>
            </a:extLst>
          </p:cNvPr>
          <p:cNvSpPr txBox="1"/>
          <p:nvPr/>
        </p:nvSpPr>
        <p:spPr>
          <a:xfrm>
            <a:off x="836063" y="5030427"/>
            <a:ext cx="4714728" cy="6421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lang="en-US" sz="1200" spc="-10">
                <a:solidFill>
                  <a:srgbClr val="010202"/>
                </a:solidFill>
                <a:cs typeface="Aeonik Pro Medium"/>
              </a:rPr>
              <a:t>Digital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10">
                <a:solidFill>
                  <a:srgbClr val="010202"/>
                </a:solidFill>
                <a:cs typeface="Aeonik Pro Medium"/>
              </a:rPr>
              <a:t>Realty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>
                <a:solidFill>
                  <a:srgbClr val="010202"/>
                </a:solidFill>
                <a:cs typeface="Aeonik Pro Medium"/>
              </a:rPr>
              <a:t>is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 committed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>
                <a:solidFill>
                  <a:srgbClr val="010202"/>
                </a:solidFill>
                <a:cs typeface="Aeonik Pro Medium"/>
              </a:rPr>
              <a:t>to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10">
                <a:solidFill>
                  <a:srgbClr val="010202"/>
                </a:solidFill>
                <a:cs typeface="Aeonik Pro Medium"/>
              </a:rPr>
              <a:t>making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frictionless connections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10">
                <a:solidFill>
                  <a:srgbClr val="010202"/>
                </a:solidFill>
                <a:cs typeface="Aeonik Pro Medium"/>
              </a:rPr>
              <a:t>across 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workflow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10">
                <a:solidFill>
                  <a:srgbClr val="010202"/>
                </a:solidFill>
                <a:cs typeface="Aeonik Pro Medium"/>
              </a:rPr>
              <a:t>participants, 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applications,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10">
                <a:solidFill>
                  <a:srgbClr val="010202"/>
                </a:solidFill>
                <a:cs typeface="Aeonik Pro Medium"/>
              </a:rPr>
              <a:t>multiple clouds, 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networks</a:t>
            </a:r>
            <a:r>
              <a:rPr lang="en-US" sz="1200" spc="-15">
                <a:solidFill>
                  <a:srgbClr val="010202"/>
                </a:solidFill>
                <a:cs typeface="Aeonik Pro Medium"/>
              </a:rPr>
              <a:t> </a:t>
            </a:r>
            <a:r>
              <a:rPr lang="en-US" sz="1200" spc="-25">
                <a:solidFill>
                  <a:srgbClr val="010202"/>
                </a:solidFill>
                <a:cs typeface="Aeonik Pro Medium"/>
              </a:rPr>
              <a:t>and </a:t>
            </a:r>
            <a:r>
              <a:rPr lang="en-US" sz="1200" spc="-20">
                <a:solidFill>
                  <a:srgbClr val="010202"/>
                </a:solidFill>
                <a:cs typeface="Aeonik Pro Medium"/>
              </a:rPr>
              <a:t>ecosystems.</a:t>
            </a:r>
            <a:r>
              <a:rPr lang="en-US" sz="1200" spc="-30">
                <a:solidFill>
                  <a:srgbClr val="010202"/>
                </a:solidFill>
                <a:cs typeface="Aeonik Pro Medium"/>
              </a:rPr>
              <a:t> </a:t>
            </a:r>
            <a:endParaRPr lang="en-US" sz="1200">
              <a:cs typeface="Aeonik Pro Medium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DCD9E82-3211-2E6E-D30F-EA884BF47DF9}"/>
              </a:ext>
            </a:extLst>
          </p:cNvPr>
          <p:cNvGrpSpPr/>
          <p:nvPr/>
        </p:nvGrpSpPr>
        <p:grpSpPr>
          <a:xfrm>
            <a:off x="6096490" y="540415"/>
            <a:ext cx="5473513" cy="5781535"/>
            <a:chOff x="4191490" y="462262"/>
            <a:chExt cx="5473513" cy="57815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11B2B0-0296-C6DE-35B1-3366EEEF1A0A}"/>
                </a:ext>
              </a:extLst>
            </p:cNvPr>
            <p:cNvSpPr txBox="1"/>
            <p:nvPr/>
          </p:nvSpPr>
          <p:spPr>
            <a:xfrm>
              <a:off x="6136523" y="5997576"/>
              <a:ext cx="17416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u="sng">
                  <a:latin typeface="Calibri" panose="020F0502020204030204" pitchFamily="34" charset="0"/>
                  <a:cs typeface="Calibri" panose="020F0502020204030204" pitchFamily="34" charset="0"/>
                </a:rPr>
                <a:t>All logos are illustrative only</a:t>
              </a:r>
            </a:p>
          </p:txBody>
        </p:sp>
        <p:pic>
          <p:nvPicPr>
            <p:cNvPr id="16" name="Picture 15" descr="A circular white circle with black text&#10;&#10;Description automatically generated">
              <a:extLst>
                <a:ext uri="{FF2B5EF4-FFF2-40B4-BE49-F238E27FC236}">
                  <a16:creationId xmlns:a16="http://schemas.microsoft.com/office/drawing/2014/main" id="{37D21A5E-41E1-0A78-F83D-D96E4F8B2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7180" y="462262"/>
              <a:ext cx="5247823" cy="4682811"/>
            </a:xfrm>
            <a:prstGeom prst="rect">
              <a:avLst/>
            </a:prstGeom>
          </p:spPr>
        </p:pic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67E21F63-F5C9-7904-AB2E-8F1409323B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8249" y="5603446"/>
              <a:ext cx="529754" cy="14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298BB8E5-C1BB-8F80-4B4E-183AE1AAF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203" y="5645949"/>
              <a:ext cx="448924" cy="96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sambanova-logo-black">
              <a:extLst>
                <a:ext uri="{FF2B5EF4-FFF2-40B4-BE49-F238E27FC236}">
                  <a16:creationId xmlns:a16="http://schemas.microsoft.com/office/drawing/2014/main" id="{6045CD9D-27FF-EAEA-35FD-F7B79997A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9327" y="5645685"/>
              <a:ext cx="693446" cy="11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255D97-C4B8-6542-5109-6A8EAF702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7601" y="5606142"/>
              <a:ext cx="706096" cy="14638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AF995E9-CCE0-06E1-0FD5-9AC0A492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00373" y="5491453"/>
              <a:ext cx="484908" cy="36460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1CA20AA-391C-CB39-355F-AC3BC8BE0DA2}"/>
                </a:ext>
              </a:extLst>
            </p:cNvPr>
            <p:cNvCxnSpPr>
              <a:cxnSpLocks/>
            </p:cNvCxnSpPr>
            <p:nvPr/>
          </p:nvCxnSpPr>
          <p:spPr>
            <a:xfrm>
              <a:off x="4635291" y="5502294"/>
              <a:ext cx="485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511895B-2E84-B8DA-B7C7-3D930E6D6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5527" y="5579716"/>
              <a:ext cx="485646" cy="199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630F68-FD53-27C0-64C2-394B2DAB35F2}"/>
                </a:ext>
              </a:extLst>
            </p:cNvPr>
            <p:cNvSpPr txBox="1"/>
            <p:nvPr/>
          </p:nvSpPr>
          <p:spPr>
            <a:xfrm rot="10800000" flipV="1">
              <a:off x="6309060" y="5263235"/>
              <a:ext cx="141699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>
                  <a:solidFill>
                    <a:srgbClr val="01020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Solution Providers</a:t>
              </a:r>
              <a:endParaRPr lang="en-US" sz="3200" i="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D5263C8-AD75-73BB-C542-183E573EE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11002" y="1205030"/>
              <a:ext cx="718252" cy="2381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FF4DF32-EE76-7EC6-ECA8-4DC1AB82E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40987" y="1524364"/>
              <a:ext cx="489930" cy="184728"/>
            </a:xfrm>
            <a:prstGeom prst="rect">
              <a:avLst/>
            </a:prstGeom>
          </p:spPr>
        </p:pic>
        <p:pic>
          <p:nvPicPr>
            <p:cNvPr id="27" name="Picture 28" descr="AMD logo and the history of the company | LogoMyWay">
              <a:extLst>
                <a:ext uri="{FF2B5EF4-FFF2-40B4-BE49-F238E27FC236}">
                  <a16:creationId xmlns:a16="http://schemas.microsoft.com/office/drawing/2014/main" id="{852153D0-EBBF-D4EA-B9CA-BEA6E6CC5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1643" y="929288"/>
              <a:ext cx="270050" cy="237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8FBE4B0-EFE1-1420-67A4-8D90370F0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6505" y="1082644"/>
              <a:ext cx="322092" cy="130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0" descr="Hewlett Packard Enterprise (HPE)">
              <a:extLst>
                <a:ext uri="{FF2B5EF4-FFF2-40B4-BE49-F238E27FC236}">
                  <a16:creationId xmlns:a16="http://schemas.microsoft.com/office/drawing/2014/main" id="{3AE46305-7D21-7819-17E6-32365D98CF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27" b="31161"/>
            <a:stretch/>
          </p:blipFill>
          <p:spPr bwMode="auto">
            <a:xfrm>
              <a:off x="7546195" y="750345"/>
              <a:ext cx="580408" cy="2177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8" descr="Lenovo Logo and symbol, meaning, history, PNG, brand">
              <a:extLst>
                <a:ext uri="{FF2B5EF4-FFF2-40B4-BE49-F238E27FC236}">
                  <a16:creationId xmlns:a16="http://schemas.microsoft.com/office/drawing/2014/main" id="{B785D77E-67ED-6E0C-31D5-F0E1643E4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78" r="-6931" b="29419"/>
            <a:stretch/>
          </p:blipFill>
          <p:spPr bwMode="auto">
            <a:xfrm>
              <a:off x="8148948" y="1841894"/>
              <a:ext cx="422886" cy="99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AE0D8D2-BCFC-2140-3246-488B8DE039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47600" t="80627" r="37660" b="12336"/>
            <a:stretch/>
          </p:blipFill>
          <p:spPr>
            <a:xfrm>
              <a:off x="8296386" y="2074809"/>
              <a:ext cx="557224" cy="14978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AF45672-5F3B-7BC3-8035-F2C23628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297828" y="4885651"/>
              <a:ext cx="666916" cy="27184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ECAC77-84CF-BE65-4E2E-0DEE1D42D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4334" t="27772" r="34425" b="31646"/>
            <a:stretch/>
          </p:blipFill>
          <p:spPr>
            <a:xfrm>
              <a:off x="4908415" y="3991506"/>
              <a:ext cx="581476" cy="42488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AFE914-7E7D-85C9-419B-E474217CC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17823" y="4385025"/>
              <a:ext cx="533734" cy="32751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E8D9ECF-C144-0841-138F-330B9BB85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660851" y="4104958"/>
              <a:ext cx="673758" cy="231604"/>
            </a:xfrm>
            <a:prstGeom prst="rect">
              <a:avLst/>
            </a:prstGeom>
          </p:spPr>
        </p:pic>
        <p:pic>
          <p:nvPicPr>
            <p:cNvPr id="36" name="Picture 32" descr="GPU Cloud, Clusters, Servers, Workstations | Lambda">
              <a:extLst>
                <a:ext uri="{FF2B5EF4-FFF2-40B4-BE49-F238E27FC236}">
                  <a16:creationId xmlns:a16="http://schemas.microsoft.com/office/drawing/2014/main" id="{8CBEE122-57B9-A286-AC43-ED0CEDFC6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4446" y="4974336"/>
              <a:ext cx="554776" cy="306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8" descr="Vast.ai | Console">
              <a:extLst>
                <a:ext uri="{FF2B5EF4-FFF2-40B4-BE49-F238E27FC236}">
                  <a16:creationId xmlns:a16="http://schemas.microsoft.com/office/drawing/2014/main" id="{C2E52D74-40B7-BB4A-6A77-F5BCC0BC92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0" t="1654" r="26430" b="16182"/>
            <a:stretch/>
          </p:blipFill>
          <p:spPr bwMode="auto">
            <a:xfrm>
              <a:off x="5686128" y="4314177"/>
              <a:ext cx="262464" cy="426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The Data and AI Company — Databricks">
              <a:extLst>
                <a:ext uri="{FF2B5EF4-FFF2-40B4-BE49-F238E27FC236}">
                  <a16:creationId xmlns:a16="http://schemas.microsoft.com/office/drawing/2014/main" id="{0336AA96-3D69-3DE1-EACB-78D41C28D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97" y="5118240"/>
              <a:ext cx="910766" cy="143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0CDDA96-B842-000C-CCD2-72BCB0B0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463829" y="4199814"/>
              <a:ext cx="632490" cy="16097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480C8EF-4EBD-0654-BC59-02215AFA6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915898" y="3951379"/>
              <a:ext cx="421410" cy="19293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607374F-CCD1-228A-9344-48E22FFFB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259356" y="4233013"/>
              <a:ext cx="656542" cy="18848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7CF2FEB-217F-ADF9-5D84-124E95A56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t="39529" b="40116"/>
            <a:stretch/>
          </p:blipFill>
          <p:spPr>
            <a:xfrm>
              <a:off x="7230036" y="4526648"/>
              <a:ext cx="881298" cy="17938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BA07FA0-CAAE-D325-C499-C1ACE3CE6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880012" y="4478738"/>
              <a:ext cx="227298" cy="227296"/>
            </a:xfrm>
            <a:prstGeom prst="rect">
              <a:avLst/>
            </a:prstGeom>
          </p:spPr>
        </p:pic>
        <p:pic>
          <p:nvPicPr>
            <p:cNvPr id="44" name="Picture 34" descr="Pinecone Vector Database with Marek Galovic - Software ...">
              <a:extLst>
                <a:ext uri="{FF2B5EF4-FFF2-40B4-BE49-F238E27FC236}">
                  <a16:creationId xmlns:a16="http://schemas.microsoft.com/office/drawing/2014/main" id="{DFD7310C-2251-80F6-6E53-EECDE84692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4" t="31583" r="10380" b="31273"/>
            <a:stretch/>
          </p:blipFill>
          <p:spPr bwMode="auto">
            <a:xfrm>
              <a:off x="8170996" y="4472488"/>
              <a:ext cx="636628" cy="157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28770EC-C197-382D-C749-019A99D49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EDEDED"/>
                </a:clrFrom>
                <a:clrTo>
                  <a:srgbClr val="EDEDE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398151" y="4681195"/>
              <a:ext cx="769822" cy="2662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03409D6-AB09-9B2A-FC5C-E18E0F8A5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597462" y="4969944"/>
              <a:ext cx="655092" cy="229282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DD0ADA0-EB2B-F796-AF10-00D82CB85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t="29835" b="27991"/>
            <a:stretch/>
          </p:blipFill>
          <p:spPr>
            <a:xfrm>
              <a:off x="8218763" y="4765807"/>
              <a:ext cx="584644" cy="157064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BEAAB9D-19C4-748F-9BC8-E40168FB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7007368" y="4782081"/>
              <a:ext cx="421410" cy="294190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A26A32E-0FD0-D0AE-DD75-636623DB3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t="25214" b="19395"/>
            <a:stretch/>
          </p:blipFill>
          <p:spPr>
            <a:xfrm>
              <a:off x="7413341" y="4769296"/>
              <a:ext cx="803280" cy="24389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3D1CEDF-4C64-DB86-0911-99B2EF2E30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993131" y="4146652"/>
              <a:ext cx="810276" cy="368306"/>
            </a:xfrm>
            <a:prstGeom prst="rect">
              <a:avLst/>
            </a:prstGeom>
          </p:spPr>
        </p:pic>
        <p:pic>
          <p:nvPicPr>
            <p:cNvPr id="51" name="Picture 2" descr="Fluidstack logo">
              <a:extLst>
                <a:ext uri="{FF2B5EF4-FFF2-40B4-BE49-F238E27FC236}">
                  <a16:creationId xmlns:a16="http://schemas.microsoft.com/office/drawing/2014/main" id="{8C34274F-C077-7AA7-D2A1-9260E4D05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572" y="4724684"/>
              <a:ext cx="737410" cy="15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D45D102-60B6-4781-7C8D-604BE2D5A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5109878" y="4892777"/>
              <a:ext cx="433066" cy="14146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5EF59A7-9DD8-6271-2423-994131F3E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5679885" y="4779650"/>
              <a:ext cx="445646" cy="445644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BD0A612-B3D8-ACCD-B0A4-64C3E40D4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061424" y="4394479"/>
              <a:ext cx="507993" cy="50127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707DDCD-7C5D-882E-332F-F22DFD47B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561145" y="3802233"/>
              <a:ext cx="416472" cy="258650"/>
            </a:xfrm>
            <a:prstGeom prst="rect">
              <a:avLst/>
            </a:prstGeom>
          </p:spPr>
        </p:pic>
        <p:pic>
          <p:nvPicPr>
            <p:cNvPr id="56" name="Picture 8" descr="The Data and AI Company — Databricks">
              <a:extLst>
                <a:ext uri="{FF2B5EF4-FFF2-40B4-BE49-F238E27FC236}">
                  <a16:creationId xmlns:a16="http://schemas.microsoft.com/office/drawing/2014/main" id="{18B38F1E-0FF8-2888-BA86-6177EBE91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5266" y="1793320"/>
              <a:ext cx="853270" cy="134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36B67EA5-F551-513A-7D34-704CC631B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45252" y="1523563"/>
              <a:ext cx="743954" cy="164898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489B6A4-051A-D972-9EFD-6C58EECC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5530910" y="1165707"/>
              <a:ext cx="656342" cy="359772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0D85732-9266-3016-A368-3F9306460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/>
            <a:srcRect t="14757" b="16360"/>
            <a:stretch/>
          </p:blipFill>
          <p:spPr>
            <a:xfrm>
              <a:off x="4889624" y="2448246"/>
              <a:ext cx="483802" cy="18267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1083986-B0D4-7B74-94A8-B2BEBA2DA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4275344" y="2365876"/>
              <a:ext cx="484656" cy="28239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09A9613-3BB7-21AE-179C-047C087CF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/>
            <a:srcRect l="11114" t="17098" r="8123" b="14627"/>
            <a:stretch/>
          </p:blipFill>
          <p:spPr>
            <a:xfrm>
              <a:off x="4191490" y="3006303"/>
              <a:ext cx="470840" cy="320162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76BDB03-AB84-6A8D-012B-AEF9B86D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4918842" y="2282000"/>
              <a:ext cx="454584" cy="67764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36311C6-3B0D-7982-86F1-A01C40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4806898" y="3033893"/>
              <a:ext cx="627002" cy="139418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17EC57C-2EDD-D23C-2E1E-810B17EF9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/>
            <a:srcRect t="20790" b="22149"/>
            <a:stretch/>
          </p:blipFill>
          <p:spPr>
            <a:xfrm>
              <a:off x="4234048" y="3465440"/>
              <a:ext cx="656422" cy="205314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4FD188C-8CA7-A067-43F3-1DFD9AEAE8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8"/>
            <a:srcRect l="30374" t="32915" r="28655" b="38452"/>
            <a:stretch/>
          </p:blipFill>
          <p:spPr>
            <a:xfrm>
              <a:off x="4852342" y="990278"/>
              <a:ext cx="521084" cy="182084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1DB7F63-E389-2CC8-BEA4-D3184E2FD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976704" y="1018843"/>
              <a:ext cx="579848" cy="165374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C30BF7E-F5C2-57D6-D6C3-39B72BEA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6046546" y="679827"/>
              <a:ext cx="243882" cy="243882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8BC8B6AE-7850-8647-EA29-3FCB562CA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/>
            <a:srcRect l="29180" t="17675" r="27256" b="18941"/>
            <a:stretch/>
          </p:blipFill>
          <p:spPr>
            <a:xfrm>
              <a:off x="5567301" y="701292"/>
              <a:ext cx="291780" cy="424524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FCC71002-E6C5-2559-DBAC-AC65B316B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/>
            <a:srcRect l="7027" t="39703" r="7236" b="38754"/>
            <a:stretch/>
          </p:blipFill>
          <p:spPr>
            <a:xfrm>
              <a:off x="4482751" y="2749574"/>
              <a:ext cx="872182" cy="164486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B462FAB4-40AE-AA93-BEE2-05248EEE3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/>
            <a:srcRect t="39529" b="40116"/>
            <a:stretch/>
          </p:blipFill>
          <p:spPr>
            <a:xfrm>
              <a:off x="4788492" y="3282650"/>
              <a:ext cx="726404" cy="14785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AB82319E-C86C-342A-9F8D-3A26131A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773152" y="1412718"/>
              <a:ext cx="196806" cy="196804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F06E79E3-3C16-A92F-7324-BA2CD0537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434174" y="2003483"/>
              <a:ext cx="568466" cy="16319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E528F31-851F-EC3A-AF53-989EC5C7B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5226361" y="1214213"/>
              <a:ext cx="360604" cy="223954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0394D78-6E77-08A8-F687-04BEDCC94B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9982" y="595820"/>
              <a:ext cx="0" cy="7306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4179222-FFA9-AB4C-E733-A111AFD79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54115" y="3513430"/>
              <a:ext cx="1371600" cy="7315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B18B04A-281F-2F97-1B74-9BFBFC6213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66606" y="3487629"/>
              <a:ext cx="1371600" cy="7315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D685A12-7C2A-8541-F310-1D43675A8824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36039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C137-FD76-F1CB-A477-16632EA4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DA5AFEA2-8717-2376-B080-1D2417FC4B9A}"/>
              </a:ext>
            </a:extLst>
          </p:cNvPr>
          <p:cNvSpPr txBox="1"/>
          <p:nvPr/>
        </p:nvSpPr>
        <p:spPr>
          <a:xfrm>
            <a:off x="666134" y="193891"/>
            <a:ext cx="113471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cs typeface="Arial"/>
              </a:rPr>
              <a:t>PDx Visualizer: </a:t>
            </a:r>
            <a:r>
              <a:rPr lang="en-GB" sz="3600">
                <a:cs typeface="Arial"/>
              </a:rPr>
              <a:t>A</a:t>
            </a:r>
            <a:r>
              <a:rPr lang="en-GB" sz="3600"/>
              <a:t> Virtual Tour of the Ecosystem </a:t>
            </a:r>
            <a:endParaRPr lang="en-US" sz="3600">
              <a:solidFill>
                <a:srgbClr val="434957"/>
              </a:solidFill>
              <a:latin typeface="Calibri Light" panose="020F03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CE088F-13D3-619C-2F59-8A474D081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66" y="840222"/>
            <a:ext cx="11224758" cy="4852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8CC48-A80A-FE01-2779-AF3B93D88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69" y="2385345"/>
            <a:ext cx="3825062" cy="3632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A8F3DE-EEF5-6424-8200-F2CEE2054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7668" y="1929033"/>
            <a:ext cx="6341859" cy="4410507"/>
          </a:xfrm>
          <a:prstGeom prst="rect">
            <a:avLst/>
          </a:prstGeom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4D7148B6-D4A6-8579-F5D0-E81FDF410C55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47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C137-FD76-F1CB-A477-16632EA4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feld 2">
            <a:extLst>
              <a:ext uri="{FF2B5EF4-FFF2-40B4-BE49-F238E27FC236}">
                <a16:creationId xmlns:a16="http://schemas.microsoft.com/office/drawing/2014/main" id="{DA5AFEA2-8717-2376-B080-1D2417FC4B9A}"/>
              </a:ext>
            </a:extLst>
          </p:cNvPr>
          <p:cNvSpPr txBox="1"/>
          <p:nvPr/>
        </p:nvSpPr>
        <p:spPr>
          <a:xfrm>
            <a:off x="666134" y="193891"/>
            <a:ext cx="1134719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cs typeface="Arial"/>
              </a:rPr>
              <a:t>PDx Visualizer: </a:t>
            </a:r>
            <a:r>
              <a:rPr lang="en-GB" sz="3600">
                <a:cs typeface="Arial"/>
              </a:rPr>
              <a:t>A</a:t>
            </a:r>
            <a:r>
              <a:rPr lang="en-GB" sz="3600"/>
              <a:t> Virtual Tour of the Ecosystem </a:t>
            </a:r>
            <a:endParaRPr lang="en-US" sz="3600">
              <a:solidFill>
                <a:srgbClr val="434957"/>
              </a:solidFill>
              <a:latin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FD6F5B-9633-2DDA-1CA5-CE4D1EE62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87" y="919276"/>
            <a:ext cx="10771464" cy="5013027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FF8A02C-8E00-587D-E93F-D3627A59C873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01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EB47D-E030-FF4A-9240-C1906CA4A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FA943849-1E8C-90E0-9772-595203306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56" y="3805301"/>
            <a:ext cx="5426764" cy="286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F02996-E9A6-EF32-BBEC-632DDB5A6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1114976"/>
            <a:ext cx="5112595" cy="28119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3E526-5048-5FB8-00A3-14D72FA47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28" y="1122063"/>
            <a:ext cx="5426764" cy="2455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131DC7-B512-C9D5-F2B7-6898BBEA4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8034" y="3643757"/>
            <a:ext cx="5112595" cy="2735238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E12D14C1-9493-51B3-BE45-304B537067EC}"/>
              </a:ext>
            </a:extLst>
          </p:cNvPr>
          <p:cNvSpPr txBox="1"/>
          <p:nvPr/>
        </p:nvSpPr>
        <p:spPr>
          <a:xfrm>
            <a:off x="725792" y="190082"/>
            <a:ext cx="10109199" cy="59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latin typeface="+mj-lt"/>
                <a:ea typeface="+mj-ea"/>
                <a:cs typeface="+mj-cs"/>
              </a:rPr>
              <a:t>PDx Modeler: Model Customer Future Deployments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C7881E6-1CE8-AB6B-E6D9-53D8BE485366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19A7E14-C880-EF17-D28C-FE74602687D5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25</a:t>
            </a:fld>
            <a:endParaRPr lang="en-GB" altLang="uk-UA"/>
          </a:p>
        </p:txBody>
      </p:sp>
    </p:spTree>
    <p:extLst>
      <p:ext uri="{BB962C8B-B14F-4D97-AF65-F5344CB8AC3E}">
        <p14:creationId xmlns:p14="http://schemas.microsoft.com/office/powerpoint/2010/main" val="21173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88ADA4-4B5D-E8A4-A4FA-82EDE272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/>
                <a:cs typeface="Arial"/>
              </a:rPr>
              <a:t>KEY TAKE AWAY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10679CF-D528-497E-8E99-3D624A7575D9}"/>
              </a:ext>
            </a:extLst>
          </p:cNvPr>
          <p:cNvSpPr txBox="1">
            <a:spLocks/>
          </p:cNvSpPr>
          <p:nvPr/>
        </p:nvSpPr>
        <p:spPr>
          <a:xfrm>
            <a:off x="828132" y="3212807"/>
            <a:ext cx="10482131" cy="76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9838AB85-F9D0-3115-C085-E34D5296A7DE}"/>
              </a:ext>
            </a:extLst>
          </p:cNvPr>
          <p:cNvSpPr txBox="1">
            <a:spLocks/>
          </p:cNvSpPr>
          <p:nvPr/>
        </p:nvSpPr>
        <p:spPr>
          <a:xfrm>
            <a:off x="811344" y="1688807"/>
            <a:ext cx="10482131" cy="29022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514350" indent="-514350" algn="l">
              <a:buFont typeface="+mj-lt"/>
              <a:buAutoNum type="arabicPeriod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etric Light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prstClr val="black"/>
                </a:solidFill>
                <a:latin typeface="Arial"/>
                <a:ea typeface="Metric Light" charset="0"/>
                <a:cs typeface="Arial"/>
              </a:rPr>
              <a:t>Network, increased ability to connect service providers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etric Light" charset="0"/>
                <a:cs typeface="Arial"/>
              </a:rPr>
              <a:t>together</a:t>
            </a:r>
            <a:endParaRPr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etric Light" charset="0"/>
              <a:cs typeface="Arial"/>
            </a:endParaRPr>
          </a:p>
          <a:p>
            <a:pPr marL="514350" indent="-514350" algn="l">
              <a:buFont typeface="+mj-lt"/>
              <a:buAutoNum type="arabicPeriod"/>
            </a:pP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etric Light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>
                <a:solidFill>
                  <a:prstClr val="black"/>
                </a:solidFill>
                <a:latin typeface="Arial"/>
                <a:ea typeface="Metric Light" charset="0"/>
                <a:cs typeface="Arial"/>
              </a:rPr>
              <a:t>Data centres, tackling constraint in high density compute</a:t>
            </a:r>
            <a:endParaRPr lang="en-GB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etric Light" charset="0"/>
              <a:cs typeface="Arial"/>
            </a:endParaRPr>
          </a:p>
          <a:p>
            <a:pPr marL="514350" indent="-514350" algn="l">
              <a:buFont typeface="+mj-lt"/>
              <a:buAutoNum type="arabicPeriod"/>
            </a:pPr>
            <a:endParaRPr lang="en-GB" sz="3200">
              <a:solidFill>
                <a:prstClr val="black"/>
              </a:solidFill>
              <a:ea typeface="Metric Light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dirty="0">
                <a:solidFill>
                  <a:prstClr val="black"/>
                </a:solidFill>
                <a:latin typeface="Arial"/>
                <a:ea typeface="Metric Light" charset="0"/>
                <a:cs typeface="Arial"/>
              </a:rPr>
              <a:t>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Metric Light" charset="0"/>
                <a:cs typeface="Arial"/>
              </a:rPr>
              <a:t>onnect to anyone, anywhere, anytime</a:t>
            </a:r>
            <a:r>
              <a:rPr lang="en-GB" sz="3200" dirty="0">
                <a:solidFill>
                  <a:prstClr val="black"/>
                </a:solidFill>
                <a:latin typeface="Arial"/>
                <a:ea typeface="Metric Light" charset="0"/>
                <a:cs typeface="Arial"/>
              </a:rPr>
              <a:t> </a:t>
            </a:r>
            <a:endParaRPr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Metric Light" charset="0"/>
              <a:cs typeface="Arial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>
              <a:cs typeface="Arial" panose="020B0604020202020204" pitchFamily="34" charset="0"/>
            </a:endParaRPr>
          </a:p>
          <a:p>
            <a:endParaRPr lang="en-US" sz="3200">
              <a:latin typeface="Arial"/>
              <a:cs typeface="Arial"/>
            </a:endParaRPr>
          </a:p>
          <a:p>
            <a:endParaRPr lang="en-US" sz="3200">
              <a:solidFill>
                <a:srgbClr val="374151"/>
              </a:solidFill>
              <a:cs typeface="Arial" panose="020B0604020202020204" pitchFamily="34" charset="0"/>
            </a:endParaRPr>
          </a:p>
          <a:p>
            <a:endParaRPr lang="en-US" sz="3200">
              <a:solidFill>
                <a:srgbClr val="374151"/>
              </a:solidFill>
              <a:cs typeface="Arial" panose="020B0604020202020204" pitchFamily="34" charset="0"/>
            </a:endParaRPr>
          </a:p>
          <a:p>
            <a:endParaRPr lang="en-US" sz="3200">
              <a:solidFill>
                <a:srgbClr val="374151"/>
              </a:solidFill>
              <a:cs typeface="Arial" panose="020B0604020202020204" pitchFamily="34" charset="0"/>
            </a:endParaRPr>
          </a:p>
          <a:p>
            <a:pPr algn="l">
              <a:buFont typeface="+mj-lt"/>
              <a:buNone/>
            </a:pPr>
            <a:endParaRPr lang="en-US" sz="3200" b="0" i="0">
              <a:solidFill>
                <a:srgbClr val="37415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65058E9F-0E03-5E1B-B9B5-DD001A58AC3B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26</a:t>
            </a:fld>
            <a:endParaRPr lang="en-GB" altLang="uk-UA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7B138E6D-5652-D29E-056C-09518F19D4AD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776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EDBA2-EE56-EA57-3065-0AFAACA7C8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320" y="1150000"/>
            <a:ext cx="8949007" cy="97472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Thank you.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25A19-D8FF-B42F-32F3-8C2F7326DF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dirty="0" smtClean="0"/>
              <a:pPr/>
              <a:t>27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CC68C-0D32-02F2-8F9C-A9149D9C7F0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en-GB"/>
              <a:t>© 2022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6FDD9D-E6FD-96D7-2F21-2802ACC765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19554"/>
              </p:ext>
            </p:extLst>
          </p:nvPr>
        </p:nvGraphicFramePr>
        <p:xfrm>
          <a:off x="7978427" y="2959273"/>
          <a:ext cx="3007176" cy="1127466"/>
        </p:xfrm>
        <a:graphic>
          <a:graphicData uri="http://schemas.openxmlformats.org/drawingml/2006/table">
            <a:tbl>
              <a:tblPr bandRow="1"/>
              <a:tblGrid>
                <a:gridCol w="3007176">
                  <a:extLst>
                    <a:ext uri="{9D8B030D-6E8A-4147-A177-3AD203B41FA5}">
                      <a16:colId xmlns:a16="http://schemas.microsoft.com/office/drawing/2014/main" val="3112118273"/>
                    </a:ext>
                  </a:extLst>
                </a:gridCol>
              </a:tblGrid>
              <a:tr h="1127466">
                <a:tc>
                  <a:txBody>
                    <a:bodyPr/>
                    <a:lstStyle/>
                    <a:p>
                      <a:pPr algn="l"/>
                      <a:r>
                        <a:rPr lang="en-GB" sz="1800" b="0">
                          <a:solidFill>
                            <a:srgbClr val="00B050"/>
                          </a:solidFill>
                          <a:latin typeface="+mj-lt"/>
                        </a:rPr>
                        <a:t>Darren Chan</a:t>
                      </a:r>
                    </a:p>
                    <a:p>
                      <a:pPr algn="l"/>
                      <a:r>
                        <a:rPr lang="en-GB" sz="1400" b="0">
                          <a:solidFill>
                            <a:schemeClr val="bg1"/>
                          </a:solidFill>
                        </a:rPr>
                        <a:t>Sr. Solution Architect</a:t>
                      </a:r>
                    </a:p>
                    <a:p>
                      <a:pPr algn="l"/>
                      <a:endParaRPr lang="en-GB" sz="1400" b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en-GB" sz="1400" b="0" err="1">
                          <a:solidFill>
                            <a:schemeClr val="bg1"/>
                          </a:solidFill>
                        </a:rPr>
                        <a:t>darrenchan@digitalrealty.com</a:t>
                      </a:r>
                      <a:endParaRPr lang="en-GB" sz="1400" b="0">
                        <a:solidFill>
                          <a:schemeClr val="bg1"/>
                        </a:solidFill>
                      </a:endParaRPr>
                    </a:p>
                  </a:txBody>
                  <a:tcPr marL="215944" marR="21594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725186"/>
                  </a:ext>
                </a:extLst>
              </a:tr>
            </a:tbl>
          </a:graphicData>
        </a:graphic>
      </p:graphicFrame>
      <p:pic>
        <p:nvPicPr>
          <p:cNvPr id="8" name="Picture 7" descr="A qr code with a square in the middle&#10;&#10;Description automatically generated">
            <a:extLst>
              <a:ext uri="{FF2B5EF4-FFF2-40B4-BE49-F238E27FC236}">
                <a16:creationId xmlns:a16="http://schemas.microsoft.com/office/drawing/2014/main" id="{1DCFE18C-9A95-DBFE-F7B5-817162343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510" y="2314112"/>
            <a:ext cx="2334763" cy="2622716"/>
          </a:xfrm>
          <a:prstGeom prst="rect">
            <a:avLst/>
          </a:prstGeom>
        </p:spPr>
      </p:pic>
      <p:pic>
        <p:nvPicPr>
          <p:cNvPr id="10" name="Picture 2" descr="A qr code with a circle&#10;&#10;Description automatically generated">
            <a:extLst>
              <a:ext uri="{FF2B5EF4-FFF2-40B4-BE49-F238E27FC236}">
                <a16:creationId xmlns:a16="http://schemas.microsoft.com/office/drawing/2014/main" id="{99210308-3BAB-FFCB-D21A-602F912E8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0" y="2486555"/>
            <a:ext cx="1940860" cy="19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BB4DB31-6E67-3F36-8355-108D038D2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54379"/>
              </p:ext>
            </p:extLst>
          </p:nvPr>
        </p:nvGraphicFramePr>
        <p:xfrm>
          <a:off x="2684088" y="2995405"/>
          <a:ext cx="3885600" cy="1127466"/>
        </p:xfrm>
        <a:graphic>
          <a:graphicData uri="http://schemas.openxmlformats.org/drawingml/2006/table">
            <a:tbl>
              <a:tblPr bandRow="1"/>
              <a:tblGrid>
                <a:gridCol w="3885600">
                  <a:extLst>
                    <a:ext uri="{9D8B030D-6E8A-4147-A177-3AD203B41FA5}">
                      <a16:colId xmlns:a16="http://schemas.microsoft.com/office/drawing/2014/main" val="3112118273"/>
                    </a:ext>
                  </a:extLst>
                </a:gridCol>
              </a:tblGrid>
              <a:tr h="1127466">
                <a:tc>
                  <a:txBody>
                    <a:bodyPr/>
                    <a:lstStyle/>
                    <a:p>
                      <a:pPr algn="l"/>
                      <a:r>
                        <a:rPr lang="en-GB" sz="2400" b="0">
                          <a:solidFill>
                            <a:schemeClr val="bg1"/>
                          </a:solidFill>
                        </a:rPr>
                        <a:t>Connect with </a:t>
                      </a:r>
                    </a:p>
                    <a:p>
                      <a:pPr algn="l"/>
                      <a:r>
                        <a:rPr lang="en-GB" sz="2400" b="0">
                          <a:solidFill>
                            <a:schemeClr val="bg1"/>
                          </a:solidFill>
                        </a:rPr>
                        <a:t>Digital Realty</a:t>
                      </a:r>
                    </a:p>
                  </a:txBody>
                  <a:tcPr marL="215944" marR="215944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725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901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2D854AD8-3902-42C9-93B9-4F17A5F65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graphicFrame>
        <p:nvGraphicFramePr>
          <p:cNvPr id="4" name="Table 50">
            <a:extLst>
              <a:ext uri="{FF2B5EF4-FFF2-40B4-BE49-F238E27FC236}">
                <a16:creationId xmlns:a16="http://schemas.microsoft.com/office/drawing/2014/main" id="{D5A3AF10-7107-B742-2A12-D22FA9D531C1}"/>
              </a:ext>
            </a:extLst>
          </p:cNvPr>
          <p:cNvGraphicFramePr>
            <a:graphicFrameLocks noGrp="1"/>
          </p:cNvGraphicFramePr>
          <p:nvPr/>
        </p:nvGraphicFramePr>
        <p:xfrm>
          <a:off x="651256" y="514774"/>
          <a:ext cx="2055368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5368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Digital Realty </a:t>
                      </a:r>
                    </a:p>
                    <a:p>
                      <a:r>
                        <a:rPr lang="en-US" sz="1100" b="0"/>
                        <a:t>Industry-leading Scale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5" name="Table 50">
            <a:extLst>
              <a:ext uri="{FF2B5EF4-FFF2-40B4-BE49-F238E27FC236}">
                <a16:creationId xmlns:a16="http://schemas.microsoft.com/office/drawing/2014/main" id="{E2C8C217-A0AC-F602-3EA5-D64FAE7AA0C9}"/>
              </a:ext>
            </a:extLst>
          </p:cNvPr>
          <p:cNvGraphicFramePr>
            <a:graphicFrameLocks noGrp="1"/>
          </p:cNvGraphicFramePr>
          <p:nvPr/>
        </p:nvGraphicFramePr>
        <p:xfrm>
          <a:off x="651256" y="1049138"/>
          <a:ext cx="285089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89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err="1">
                          <a:solidFill>
                            <a:srgbClr val="00B050"/>
                          </a:solidFill>
                        </a:rPr>
                        <a:t>Telx</a:t>
                      </a:r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 &amp; Telecity</a:t>
                      </a:r>
                    </a:p>
                    <a:p>
                      <a:r>
                        <a:rPr lang="en-US" sz="1100" b="0"/>
                        <a:t>Industry-leading Colocation Sites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6" name="Table 50">
            <a:extLst>
              <a:ext uri="{FF2B5EF4-FFF2-40B4-BE49-F238E27FC236}">
                <a16:creationId xmlns:a16="http://schemas.microsoft.com/office/drawing/2014/main" id="{8DCB6057-F86D-6E02-DAA9-05164772B9C7}"/>
              </a:ext>
            </a:extLst>
          </p:cNvPr>
          <p:cNvGraphicFramePr>
            <a:graphicFrameLocks noGrp="1"/>
          </p:cNvGraphicFramePr>
          <p:nvPr/>
        </p:nvGraphicFramePr>
        <p:xfrm>
          <a:off x="651256" y="1585092"/>
          <a:ext cx="285089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089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DuPont Fabros</a:t>
                      </a:r>
                    </a:p>
                    <a:p>
                      <a:r>
                        <a:rPr lang="en-US" sz="1100" b="0"/>
                        <a:t>Industry-leading Hyperscale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7" name="Table 50">
            <a:extLst>
              <a:ext uri="{FF2B5EF4-FFF2-40B4-BE49-F238E27FC236}">
                <a16:creationId xmlns:a16="http://schemas.microsoft.com/office/drawing/2014/main" id="{64D648F1-7BA8-E114-8360-057B2F94637C}"/>
              </a:ext>
            </a:extLst>
          </p:cNvPr>
          <p:cNvGraphicFramePr>
            <a:graphicFrameLocks noGrp="1"/>
          </p:cNvGraphicFramePr>
          <p:nvPr/>
        </p:nvGraphicFramePr>
        <p:xfrm>
          <a:off x="651256" y="4495669"/>
          <a:ext cx="312521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21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err="1">
                          <a:solidFill>
                            <a:srgbClr val="00B050"/>
                          </a:solidFill>
                        </a:rPr>
                        <a:t>Ascenty</a:t>
                      </a:r>
                      <a:endParaRPr lang="en-US" sz="1100">
                        <a:solidFill>
                          <a:srgbClr val="00B050"/>
                        </a:solidFill>
                      </a:endParaRPr>
                    </a:p>
                    <a:p>
                      <a:r>
                        <a:rPr lang="en-US" sz="1100" b="0"/>
                        <a:t>Infrastructure leader across Latin America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8" name="Table 50">
            <a:extLst>
              <a:ext uri="{FF2B5EF4-FFF2-40B4-BE49-F238E27FC236}">
                <a16:creationId xmlns:a16="http://schemas.microsoft.com/office/drawing/2014/main" id="{30AE2E29-298A-63F9-0ED5-03511BFA16CA}"/>
              </a:ext>
            </a:extLst>
          </p:cNvPr>
          <p:cNvGraphicFramePr>
            <a:graphicFrameLocks noGrp="1"/>
          </p:cNvGraphicFramePr>
          <p:nvPr/>
        </p:nvGraphicFramePr>
        <p:xfrm>
          <a:off x="4061968" y="3243072"/>
          <a:ext cx="312521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21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err="1">
                          <a:solidFill>
                            <a:srgbClr val="00B050"/>
                          </a:solidFill>
                        </a:rPr>
                        <a:t>Madallion</a:t>
                      </a:r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 Communications</a:t>
                      </a:r>
                    </a:p>
                    <a:p>
                      <a:r>
                        <a:rPr lang="en-US" sz="1100" b="0"/>
                        <a:t>Leading Colocation Africa’s Provider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12" name="Table 50">
            <a:extLst>
              <a:ext uri="{FF2B5EF4-FFF2-40B4-BE49-F238E27FC236}">
                <a16:creationId xmlns:a16="http://schemas.microsoft.com/office/drawing/2014/main" id="{E4B6E32A-E0E3-B9EC-CEDB-AA6E70799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15233"/>
              </p:ext>
            </p:extLst>
          </p:nvPr>
        </p:nvGraphicFramePr>
        <p:xfrm>
          <a:off x="5816600" y="1140554"/>
          <a:ext cx="312521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21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Interxion</a:t>
                      </a:r>
                    </a:p>
                    <a:p>
                      <a:r>
                        <a:rPr lang="en-US" sz="1100" b="0"/>
                        <a:t>Industry-leading in EMEA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13" name="Table 50">
            <a:extLst>
              <a:ext uri="{FF2B5EF4-FFF2-40B4-BE49-F238E27FC236}">
                <a16:creationId xmlns:a16="http://schemas.microsoft.com/office/drawing/2014/main" id="{6BFD53CA-EC0F-E493-CE4B-01744DD26075}"/>
              </a:ext>
            </a:extLst>
          </p:cNvPr>
          <p:cNvGraphicFramePr>
            <a:graphicFrameLocks noGrp="1"/>
          </p:cNvGraphicFramePr>
          <p:nvPr/>
        </p:nvGraphicFramePr>
        <p:xfrm>
          <a:off x="8868156" y="2179621"/>
          <a:ext cx="312521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21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Mitsubishi JV</a:t>
                      </a:r>
                    </a:p>
                    <a:p>
                      <a:r>
                        <a:rPr lang="en-US" sz="1100" b="0"/>
                        <a:t>Industry-leading in APAC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14" name="Table 50">
            <a:extLst>
              <a:ext uri="{FF2B5EF4-FFF2-40B4-BE49-F238E27FC236}">
                <a16:creationId xmlns:a16="http://schemas.microsoft.com/office/drawing/2014/main" id="{9A71EF24-141B-45C3-0B8C-EBAA4A163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806081"/>
              </p:ext>
            </p:extLst>
          </p:nvPr>
        </p:nvGraphicFramePr>
        <p:xfrm>
          <a:off x="7688580" y="3225128"/>
          <a:ext cx="1857756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756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449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Digital Connexion</a:t>
                      </a:r>
                    </a:p>
                    <a:p>
                      <a:r>
                        <a:rPr lang="en-US" sz="1100" b="0"/>
                        <a:t>DC Development in India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15" name="Table 50">
            <a:extLst>
              <a:ext uri="{FF2B5EF4-FFF2-40B4-BE49-F238E27FC236}">
                <a16:creationId xmlns:a16="http://schemas.microsoft.com/office/drawing/2014/main" id="{70346EB2-E144-B4C5-AEC0-56CACAAD5325}"/>
              </a:ext>
            </a:extLst>
          </p:cNvPr>
          <p:cNvGraphicFramePr>
            <a:graphicFrameLocks noGrp="1"/>
          </p:cNvGraphicFramePr>
          <p:nvPr/>
        </p:nvGraphicFramePr>
        <p:xfrm>
          <a:off x="5027676" y="5487753"/>
          <a:ext cx="343052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0524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err="1">
                          <a:solidFill>
                            <a:srgbClr val="00B050"/>
                          </a:solidFill>
                        </a:rPr>
                        <a:t>Teraco</a:t>
                      </a:r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 Digital Realty SA</a:t>
                      </a:r>
                    </a:p>
                    <a:p>
                      <a:r>
                        <a:rPr lang="en-US" sz="1100" b="0"/>
                        <a:t>Leading carrier-neutral Colocation DC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p:graphicFrame>
        <p:nvGraphicFramePr>
          <p:cNvPr id="16" name="Table 50">
            <a:extLst>
              <a:ext uri="{FF2B5EF4-FFF2-40B4-BE49-F238E27FC236}">
                <a16:creationId xmlns:a16="http://schemas.microsoft.com/office/drawing/2014/main" id="{045F1BD6-7AA6-31D7-B478-C343627FAB3C}"/>
              </a:ext>
            </a:extLst>
          </p:cNvPr>
          <p:cNvGraphicFramePr>
            <a:graphicFrameLocks noGrp="1"/>
          </p:cNvGraphicFramePr>
          <p:nvPr/>
        </p:nvGraphicFramePr>
        <p:xfrm>
          <a:off x="6357112" y="4337648"/>
          <a:ext cx="2366264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6264">
                  <a:extLst>
                    <a:ext uri="{9D8B030D-6E8A-4147-A177-3AD203B41FA5}">
                      <a16:colId xmlns:a16="http://schemas.microsoft.com/office/drawing/2014/main" val="1097243484"/>
                    </a:ext>
                  </a:extLst>
                </a:gridCol>
              </a:tblGrid>
              <a:tr h="156842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rgbClr val="00B050"/>
                          </a:solidFill>
                        </a:rPr>
                        <a:t>iColo.io</a:t>
                      </a:r>
                    </a:p>
                    <a:p>
                      <a:r>
                        <a:rPr lang="en-US" sz="1100" b="0"/>
                        <a:t>State of the Art Carrier Neutral DC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9403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89BA497-9683-9045-D1F3-B4EF0DA5E64D}"/>
                  </a:ext>
                </a:extLst>
              </p14:cNvPr>
              <p14:cNvContentPartPr/>
              <p14:nvPr/>
            </p14:nvContentPartPr>
            <p14:xfrm>
              <a:off x="8677440" y="3739176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89BA497-9683-9045-D1F3-B4EF0DA5E6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59440" y="3721176"/>
                <a:ext cx="36000" cy="3600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6B585AA4-93D3-5348-9478-1BB861124F29}"/>
              </a:ext>
            </a:extLst>
          </p:cNvPr>
          <p:cNvGraphicFramePr>
            <a:graphicFrameLocks noGrp="1"/>
          </p:cNvGraphicFramePr>
          <p:nvPr/>
        </p:nvGraphicFramePr>
        <p:xfrm>
          <a:off x="11097006" y="2699490"/>
          <a:ext cx="570738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738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r>
                        <a:rPr lang="en-US" sz="800" b="1"/>
                        <a:t>Tokyo</a:t>
                      </a:r>
                    </a:p>
                    <a:p>
                      <a:r>
                        <a:rPr lang="en-US" sz="800" b="0"/>
                        <a:t>NRT10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74572249-BDA2-FF05-2337-FF34E6A8CF27}"/>
              </a:ext>
            </a:extLst>
          </p:cNvPr>
          <p:cNvGraphicFramePr>
            <a:graphicFrameLocks noGrp="1"/>
          </p:cNvGraphicFramePr>
          <p:nvPr/>
        </p:nvGraphicFramePr>
        <p:xfrm>
          <a:off x="10620565" y="3103208"/>
          <a:ext cx="497205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205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98534">
                <a:tc>
                  <a:txBody>
                    <a:bodyPr/>
                    <a:lstStyle/>
                    <a:p>
                      <a:r>
                        <a:rPr lang="en-US" sz="800" b="1"/>
                        <a:t>Osaka</a:t>
                      </a:r>
                    </a:p>
                    <a:p>
                      <a:r>
                        <a:rPr lang="en-US" sz="800" b="0"/>
                        <a:t>KIX12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graphicFrame>
        <p:nvGraphicFramePr>
          <p:cNvPr id="28" name="Table 26">
            <a:extLst>
              <a:ext uri="{FF2B5EF4-FFF2-40B4-BE49-F238E27FC236}">
                <a16:creationId xmlns:a16="http://schemas.microsoft.com/office/drawing/2014/main" id="{F8793164-CE29-9C92-3B31-A00A3CDC0C27}"/>
              </a:ext>
            </a:extLst>
          </p:cNvPr>
          <p:cNvGraphicFramePr>
            <a:graphicFrameLocks noGrp="1"/>
          </p:cNvGraphicFramePr>
          <p:nvPr/>
        </p:nvGraphicFramePr>
        <p:xfrm>
          <a:off x="9546336" y="2638530"/>
          <a:ext cx="57073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738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800" b="1"/>
                        <a:t>South Korea</a:t>
                      </a:r>
                    </a:p>
                    <a:p>
                      <a:r>
                        <a:rPr lang="en-US" sz="800" b="0"/>
                        <a:t>ICN10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graphicFrame>
        <p:nvGraphicFramePr>
          <p:cNvPr id="29" name="Table 26">
            <a:extLst>
              <a:ext uri="{FF2B5EF4-FFF2-40B4-BE49-F238E27FC236}">
                <a16:creationId xmlns:a16="http://schemas.microsoft.com/office/drawing/2014/main" id="{2727FD32-8BF6-6E84-131F-3E90715CBF40}"/>
              </a:ext>
            </a:extLst>
          </p:cNvPr>
          <p:cNvGraphicFramePr>
            <a:graphicFrameLocks noGrp="1"/>
          </p:cNvGraphicFramePr>
          <p:nvPr/>
        </p:nvGraphicFramePr>
        <p:xfrm>
          <a:off x="10040239" y="3514159"/>
          <a:ext cx="78105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050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r>
                        <a:rPr lang="en-US" sz="800" b="1"/>
                        <a:t>Hong Kong</a:t>
                      </a:r>
                    </a:p>
                    <a:p>
                      <a:r>
                        <a:rPr lang="en-US" sz="800" b="0"/>
                        <a:t>HKG11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graphicFrame>
        <p:nvGraphicFramePr>
          <p:cNvPr id="30" name="Table 26">
            <a:extLst>
              <a:ext uri="{FF2B5EF4-FFF2-40B4-BE49-F238E27FC236}">
                <a16:creationId xmlns:a16="http://schemas.microsoft.com/office/drawing/2014/main" id="{DCCFB044-DE0D-1E1C-02B0-C5E5A0166AFE}"/>
              </a:ext>
            </a:extLst>
          </p:cNvPr>
          <p:cNvGraphicFramePr>
            <a:graphicFrameLocks noGrp="1"/>
          </p:cNvGraphicFramePr>
          <p:nvPr/>
        </p:nvGraphicFramePr>
        <p:xfrm>
          <a:off x="10991850" y="4926918"/>
          <a:ext cx="78105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050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r>
                        <a:rPr lang="en-US" sz="800" b="1"/>
                        <a:t>Australia</a:t>
                      </a:r>
                    </a:p>
                    <a:p>
                      <a:r>
                        <a:rPr lang="en-US" sz="800" b="0"/>
                        <a:t>SYD14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7920088-F719-C4CE-2129-049C20762DD5}"/>
                  </a:ext>
                </a:extLst>
              </p14:cNvPr>
              <p14:cNvContentPartPr/>
              <p14:nvPr/>
            </p14:nvContentPartPr>
            <p14:xfrm>
              <a:off x="9801390" y="4393757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7920088-F719-C4CE-2129-049C20762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83390" y="4375757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85FEBDC3-9D07-9EC3-F228-3DACF8BBA096}"/>
              </a:ext>
            </a:extLst>
          </p:cNvPr>
          <p:cNvSpPr txBox="1"/>
          <p:nvPr/>
        </p:nvSpPr>
        <p:spPr>
          <a:xfrm>
            <a:off x="9514777" y="4387947"/>
            <a:ext cx="525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/>
              <a:t>Jakarta</a:t>
            </a:r>
            <a:endParaRPr lang="en-US" sz="8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0FE8B9-E4DD-AEC5-C4FD-E230E820372A}"/>
              </a:ext>
            </a:extLst>
          </p:cNvPr>
          <p:cNvSpPr txBox="1"/>
          <p:nvPr/>
        </p:nvSpPr>
        <p:spPr>
          <a:xfrm>
            <a:off x="8264779" y="3633995"/>
            <a:ext cx="525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/>
              <a:t>India</a:t>
            </a:r>
            <a:endParaRPr lang="en-US" sz="8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A24850-5780-1AA1-94D2-71185ECC8CA5}"/>
              </a:ext>
            </a:extLst>
          </p:cNvPr>
          <p:cNvSpPr txBox="1"/>
          <p:nvPr/>
        </p:nvSpPr>
        <p:spPr>
          <a:xfrm>
            <a:off x="7194677" y="3051868"/>
            <a:ext cx="52546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/>
              <a:t>Israel</a:t>
            </a:r>
            <a:endParaRPr lang="en-US" sz="800"/>
          </a:p>
        </p:txBody>
      </p:sp>
      <p:graphicFrame>
        <p:nvGraphicFramePr>
          <p:cNvPr id="38" name="Table 26">
            <a:extLst>
              <a:ext uri="{FF2B5EF4-FFF2-40B4-BE49-F238E27FC236}">
                <a16:creationId xmlns:a16="http://schemas.microsoft.com/office/drawing/2014/main" id="{F9E7B4F8-5DAD-FFDE-1C2A-88468CB981C3}"/>
              </a:ext>
            </a:extLst>
          </p:cNvPr>
          <p:cNvGraphicFramePr>
            <a:graphicFrameLocks noGrp="1"/>
          </p:cNvGraphicFramePr>
          <p:nvPr/>
        </p:nvGraphicFramePr>
        <p:xfrm>
          <a:off x="8650224" y="3825108"/>
          <a:ext cx="525462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462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r>
                        <a:rPr lang="en-US" sz="800" b="1"/>
                        <a:t>India</a:t>
                      </a:r>
                    </a:p>
                    <a:p>
                      <a:r>
                        <a:rPr lang="en-US" sz="800" b="0"/>
                        <a:t>MAA10 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graphicFrame>
        <p:nvGraphicFramePr>
          <p:cNvPr id="2" name="Table 26">
            <a:extLst>
              <a:ext uri="{FF2B5EF4-FFF2-40B4-BE49-F238E27FC236}">
                <a16:creationId xmlns:a16="http://schemas.microsoft.com/office/drawing/2014/main" id="{A28A14E5-6D6B-E243-3ED6-BA0569F36887}"/>
              </a:ext>
            </a:extLst>
          </p:cNvPr>
          <p:cNvGraphicFramePr>
            <a:graphicFrameLocks noGrp="1"/>
          </p:cNvGraphicFramePr>
          <p:nvPr/>
        </p:nvGraphicFramePr>
        <p:xfrm>
          <a:off x="10117074" y="4100228"/>
          <a:ext cx="873696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696">
                  <a:extLst>
                    <a:ext uri="{9D8B030D-6E8A-4147-A177-3AD203B41FA5}">
                      <a16:colId xmlns:a16="http://schemas.microsoft.com/office/drawing/2014/main" val="1568634092"/>
                    </a:ext>
                  </a:extLst>
                </a:gridCol>
              </a:tblGrid>
              <a:tr h="280246">
                <a:tc>
                  <a:txBody>
                    <a:bodyPr/>
                    <a:lstStyle/>
                    <a:p>
                      <a:r>
                        <a:rPr lang="en-US" sz="800" b="1"/>
                        <a:t>Singapore</a:t>
                      </a:r>
                    </a:p>
                    <a:p>
                      <a:r>
                        <a:rPr lang="en-US" sz="800" b="1"/>
                        <a:t>SIN10,11,12</a:t>
                      </a:r>
                      <a:endParaRPr lang="en-US" sz="800" b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544715"/>
                  </a:ext>
                </a:extLst>
              </a:tr>
            </a:tbl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8306C915-1CC8-602E-04B2-EE286C1A57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8435" y="31500"/>
            <a:ext cx="1826291" cy="17678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78D78EA-2065-644C-4979-27D745595818}"/>
              </a:ext>
            </a:extLst>
          </p:cNvPr>
          <p:cNvSpPr txBox="1"/>
          <p:nvPr/>
        </p:nvSpPr>
        <p:spPr>
          <a:xfrm>
            <a:off x="10430764" y="1361442"/>
            <a:ext cx="1950292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</a:rPr>
              <a:t>1GW</a:t>
            </a:r>
          </a:p>
          <a:p>
            <a:r>
              <a:rPr lang="en-GB" sz="1050"/>
              <a:t>Renewable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DF29F-3DA1-CA40-C4EE-3F89218C9C8B}"/>
              </a:ext>
            </a:extLst>
          </p:cNvPr>
          <p:cNvSpPr txBox="1"/>
          <p:nvPr/>
        </p:nvSpPr>
        <p:spPr>
          <a:xfrm>
            <a:off x="10529715" y="69703"/>
            <a:ext cx="1152342" cy="4570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300+</a:t>
            </a:r>
          </a:p>
          <a:p>
            <a:r>
              <a:rPr lang="en-GB" sz="1050"/>
              <a:t>Data </a:t>
            </a:r>
            <a:r>
              <a:rPr lang="en-GB" sz="1050" err="1"/>
              <a:t>centers</a:t>
            </a:r>
            <a:endParaRPr lang="en-GB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0AAC0-26D7-6D3F-E898-50B53AE1F81D}"/>
              </a:ext>
            </a:extLst>
          </p:cNvPr>
          <p:cNvSpPr txBox="1"/>
          <p:nvPr/>
        </p:nvSpPr>
        <p:spPr>
          <a:xfrm>
            <a:off x="10543191" y="506269"/>
            <a:ext cx="1152342" cy="4570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28</a:t>
            </a:r>
          </a:p>
          <a:p>
            <a:r>
              <a:rPr lang="en-GB" sz="1050"/>
              <a:t>Countries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BBBD43-4F12-E442-37DC-CD01FC736922}"/>
              </a:ext>
            </a:extLst>
          </p:cNvPr>
          <p:cNvSpPr txBox="1"/>
          <p:nvPr/>
        </p:nvSpPr>
        <p:spPr>
          <a:xfrm>
            <a:off x="11490383" y="78220"/>
            <a:ext cx="844230" cy="4570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50+</a:t>
            </a:r>
          </a:p>
          <a:p>
            <a:r>
              <a:rPr lang="en-GB" sz="1050"/>
              <a:t>Metros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BB0E0C-99A9-DFC5-8B7C-0FC1D3005ACD}"/>
              </a:ext>
            </a:extLst>
          </p:cNvPr>
          <p:cNvSpPr txBox="1"/>
          <p:nvPr/>
        </p:nvSpPr>
        <p:spPr>
          <a:xfrm>
            <a:off x="11228608" y="506269"/>
            <a:ext cx="1052813" cy="45704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1600">
                <a:solidFill>
                  <a:schemeClr val="tx2"/>
                </a:solidFill>
              </a:rPr>
              <a:t>6</a:t>
            </a:r>
          </a:p>
          <a:p>
            <a:r>
              <a:rPr lang="en-GB" sz="1050"/>
              <a:t>Continents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313C25-BEED-2AB2-F082-B34BB9DA5192}"/>
              </a:ext>
            </a:extLst>
          </p:cNvPr>
          <p:cNvSpPr txBox="1"/>
          <p:nvPr/>
        </p:nvSpPr>
        <p:spPr>
          <a:xfrm>
            <a:off x="10457541" y="934628"/>
            <a:ext cx="1510321" cy="52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tx2"/>
                </a:solidFill>
              </a:rPr>
              <a:t>5,000+</a:t>
            </a:r>
          </a:p>
          <a:p>
            <a:r>
              <a:rPr lang="en-GB" sz="1050"/>
              <a:t>Customers</a:t>
            </a:r>
          </a:p>
        </p:txBody>
      </p:sp>
      <p:pic>
        <p:nvPicPr>
          <p:cNvPr id="22" name="Picture 6" descr="https://dv00byjhovuuo.cloudfront.net/645x0/filters:focal(193x180:195x182)/misc/SOC2-AICPA-logo.png">
            <a:extLst>
              <a:ext uri="{FF2B5EF4-FFF2-40B4-BE49-F238E27FC236}">
                <a16:creationId xmlns:a16="http://schemas.microsoft.com/office/drawing/2014/main" id="{FA49BF14-7B07-91FC-404D-A5C1DF40A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9740" y="6041288"/>
            <a:ext cx="764646" cy="7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dv00byjhovuuo.cloudfront.net/645x0/filters:focal(193x180:195x182)/misc/pci-dss-logo.png">
            <a:extLst>
              <a:ext uri="{FF2B5EF4-FFF2-40B4-BE49-F238E27FC236}">
                <a16:creationId xmlns:a16="http://schemas.microsoft.com/office/drawing/2014/main" id="{03DAB786-57A4-099A-12EB-0669F874E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833" y="6088166"/>
            <a:ext cx="714426" cy="66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dv00byjhovuuo.cloudfront.net/645x0/filters:focal(193x180:195x182)/misc/ISO-27001-logo.png">
            <a:extLst>
              <a:ext uri="{FF2B5EF4-FFF2-40B4-BE49-F238E27FC236}">
                <a16:creationId xmlns:a16="http://schemas.microsoft.com/office/drawing/2014/main" id="{8D504204-D586-7830-5DCC-64B6337D3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759" y="6094844"/>
            <a:ext cx="817566" cy="76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dv00byjhovuuo.cloudfront.net/645x0/filters:focal(193x180:195x182)/misc/ISO-1400-250-logo.png">
            <a:extLst>
              <a:ext uri="{FF2B5EF4-FFF2-40B4-BE49-F238E27FC236}">
                <a16:creationId xmlns:a16="http://schemas.microsoft.com/office/drawing/2014/main" id="{80D53044-52EE-DF96-FD43-20B7E8699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3543" y="6085216"/>
            <a:ext cx="717586" cy="6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ttps://dv00byjhovuuo.cloudfront.net/645x0/filters:focal(193x180:195x182)/misc/ISO-50001-logo.png">
            <a:extLst>
              <a:ext uri="{FF2B5EF4-FFF2-40B4-BE49-F238E27FC236}">
                <a16:creationId xmlns:a16="http://schemas.microsoft.com/office/drawing/2014/main" id="{364A01A0-3D32-45A4-153F-9C575480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387" y="6119400"/>
            <a:ext cx="791258" cy="73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Logo&#10;&#10;Description automatically generated">
            <a:extLst>
              <a:ext uri="{FF2B5EF4-FFF2-40B4-BE49-F238E27FC236}">
                <a16:creationId xmlns:a16="http://schemas.microsoft.com/office/drawing/2014/main" id="{B4ECAB7A-678A-BCD7-80A8-15CA1C9EDE4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49" y="6141807"/>
            <a:ext cx="565810" cy="556647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FC873EBC-1C7E-CE4F-6928-7D9022DB30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797099" y="6525286"/>
            <a:ext cx="1386568" cy="135305"/>
          </a:xfrm>
        </p:spPr>
        <p:txBody>
          <a:bodyPr/>
          <a:lstStyle/>
          <a:p>
            <a:pPr algn="l"/>
            <a:r>
              <a:rPr lang="en-GB"/>
              <a:t>© 2024 Digital Realty Trust</a:t>
            </a:r>
            <a:r>
              <a:rPr lang="en-GB" baseline="30000"/>
              <a:t>®</a:t>
            </a:r>
            <a:r>
              <a:rPr lang="en-GB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20783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C7BC1-728C-7B5A-1EF8-8A51EFF93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AF46F-84B0-C989-A8BB-4EBFA3C9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62" y="137373"/>
            <a:ext cx="8543238" cy="6153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5715119-E5EB-79C3-FA17-1619F171AD41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1750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97177-D7EA-671F-A342-6ADA5A9E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839776"/>
            <a:ext cx="5171502" cy="762000"/>
          </a:xfrm>
        </p:spPr>
        <p:txBody>
          <a:bodyPr/>
          <a:lstStyle/>
          <a:p>
            <a:r>
              <a:rPr lang="en-GB"/>
              <a:t>Building a Sustainable Future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18B0D43-E1F0-DB2B-6D99-9028D7299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742453"/>
            <a:ext cx="5005832" cy="4068762"/>
          </a:xfr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>
                <a:latin typeface="Arial"/>
                <a:cs typeface="Arial"/>
              </a:rPr>
              <a:t>Digital Realty is the largest buyer of renewable energy among data center providers</a:t>
            </a:r>
          </a:p>
          <a:p>
            <a:pPr lvl="0"/>
            <a:r>
              <a:rPr lang="en-GB">
                <a:latin typeface="Arial"/>
                <a:cs typeface="Arial"/>
              </a:rPr>
              <a:t>We cover 100% of our North American colocation business and European portfolios with renewable energy</a:t>
            </a:r>
            <a:endParaRPr lang="en-US">
              <a:latin typeface="Arial"/>
              <a:cs typeface="Arial"/>
            </a:endParaRPr>
          </a:p>
          <a:p>
            <a:pPr lvl="0"/>
            <a:r>
              <a:rPr lang="en-US">
                <a:latin typeface="Arial"/>
                <a:cs typeface="Arial"/>
              </a:rPr>
              <a:t>Digital Realty has certified more green buildings than any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other data center provider.</a:t>
            </a:r>
          </a:p>
          <a:p>
            <a:pPr lvl="0"/>
            <a:r>
              <a:rPr lang="en-US">
                <a:latin typeface="Arial"/>
                <a:cs typeface="Arial"/>
              </a:rPr>
              <a:t>Digital Realty has more Energy Star-certified data centers than any other data center provider</a:t>
            </a:r>
          </a:p>
          <a:p>
            <a:pPr lvl="0"/>
            <a:r>
              <a:rPr lang="en-US">
                <a:latin typeface="Arial"/>
                <a:cs typeface="Arial"/>
              </a:rPr>
              <a:t>Digital Realty executed the data center industry’s first green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bond, a nearly half-billion dollar issuance earmarked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exclusively for green projects.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863BE4D-D8BE-16AB-69DF-4700764D06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5382" y="3437983"/>
            <a:ext cx="3429016" cy="3438017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43D3D50-F052-BB4B-292C-5C694FDB03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8322" y="-1"/>
            <a:ext cx="3428953" cy="3438017"/>
          </a:xfr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D4BD7B5F-D1BC-052F-80DF-7B0B61B796D1}"/>
              </a:ext>
            </a:extLst>
          </p:cNvPr>
          <p:cNvGrpSpPr/>
          <p:nvPr/>
        </p:nvGrpSpPr>
        <p:grpSpPr>
          <a:xfrm>
            <a:off x="5893519" y="1053277"/>
            <a:ext cx="1437972" cy="1096998"/>
            <a:chOff x="6096000" y="984231"/>
            <a:chExt cx="1437972" cy="109699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79547E-BBDA-8279-6992-0B64AA24FAF8}"/>
                </a:ext>
              </a:extLst>
            </p:cNvPr>
            <p:cNvSpPr txBox="1"/>
            <p:nvPr/>
          </p:nvSpPr>
          <p:spPr>
            <a:xfrm>
              <a:off x="6096000" y="1019400"/>
              <a:ext cx="1437972" cy="10618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4500">
                  <a:solidFill>
                    <a:schemeClr val="accent4"/>
                  </a:solidFill>
                </a:rPr>
                <a:t>68%</a:t>
              </a:r>
            </a:p>
            <a:p>
              <a:r>
                <a:rPr lang="en-GB" sz="1200"/>
                <a:t>Global carbon</a:t>
              </a:r>
            </a:p>
            <a:p>
              <a:r>
                <a:rPr lang="en-GB" sz="1200"/>
                <a:t>reduction target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1D20479-9EF4-4841-611B-802BC29F1A0A}"/>
                </a:ext>
              </a:extLst>
            </p:cNvPr>
            <p:cNvCxnSpPr>
              <a:cxnSpLocks/>
            </p:cNvCxnSpPr>
            <p:nvPr/>
          </p:nvCxnSpPr>
          <p:spPr>
            <a:xfrm>
              <a:off x="6120371" y="984231"/>
              <a:ext cx="1413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C7F429-B32D-4D18-AE4C-D2DBFA1A6B88}"/>
              </a:ext>
            </a:extLst>
          </p:cNvPr>
          <p:cNvGrpSpPr/>
          <p:nvPr/>
        </p:nvGrpSpPr>
        <p:grpSpPr>
          <a:xfrm>
            <a:off x="5921612" y="5298849"/>
            <a:ext cx="1645227" cy="1096998"/>
            <a:chOff x="6095999" y="2507651"/>
            <a:chExt cx="1645227" cy="1096998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0A41497-1E9A-3ABC-05FE-0196D6CAE2A5}"/>
                </a:ext>
              </a:extLst>
            </p:cNvPr>
            <p:cNvSpPr txBox="1"/>
            <p:nvPr/>
          </p:nvSpPr>
          <p:spPr>
            <a:xfrm>
              <a:off x="6095999" y="2542820"/>
              <a:ext cx="1645227" cy="10618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4500" b="0">
                  <a:solidFill>
                    <a:schemeClr val="accent4"/>
                  </a:solidFill>
                </a:rPr>
                <a:t>12</a:t>
              </a:r>
              <a:r>
                <a:rPr lang="en-GB" sz="2000" b="0">
                  <a:solidFill>
                    <a:schemeClr val="accent4"/>
                  </a:solidFill>
                </a:rPr>
                <a:t>M</a:t>
              </a:r>
              <a:endParaRPr lang="en-GB" sz="4500" b="0">
                <a:solidFill>
                  <a:schemeClr val="accent4"/>
                </a:solidFill>
              </a:endParaRPr>
            </a:p>
            <a:p>
              <a:r>
                <a:rPr lang="en-US" sz="1200"/>
                <a:t>Square feet green building certifications</a:t>
              </a:r>
              <a:endParaRPr lang="en-GB" sz="120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FE249B2-0A01-AE74-A188-4516D668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120371" y="2507651"/>
              <a:ext cx="1413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0A72D2-ADBA-313B-1D04-92F38E7EB05A}"/>
              </a:ext>
            </a:extLst>
          </p:cNvPr>
          <p:cNvGrpSpPr/>
          <p:nvPr/>
        </p:nvGrpSpPr>
        <p:grpSpPr>
          <a:xfrm>
            <a:off x="5909427" y="3757957"/>
            <a:ext cx="1437972" cy="1285550"/>
            <a:chOff x="6096000" y="4006896"/>
            <a:chExt cx="1437972" cy="128555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08A641-1FBC-A956-CC24-687A3723D725}"/>
                </a:ext>
              </a:extLst>
            </p:cNvPr>
            <p:cNvCxnSpPr>
              <a:cxnSpLocks/>
            </p:cNvCxnSpPr>
            <p:nvPr/>
          </p:nvCxnSpPr>
          <p:spPr>
            <a:xfrm>
              <a:off x="6120371" y="4006896"/>
              <a:ext cx="1413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EFF3F4-06D4-B175-96A5-5A9281FDF563}"/>
                </a:ext>
              </a:extLst>
            </p:cNvPr>
            <p:cNvSpPr txBox="1"/>
            <p:nvPr/>
          </p:nvSpPr>
          <p:spPr>
            <a:xfrm>
              <a:off x="6096000" y="4045951"/>
              <a:ext cx="1437971" cy="124649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4500" b="0">
                  <a:solidFill>
                    <a:schemeClr val="accent4"/>
                  </a:solidFill>
                </a:rPr>
                <a:t>126</a:t>
              </a:r>
            </a:p>
            <a:p>
              <a:r>
                <a:rPr lang="en-US" sz="1200"/>
                <a:t>Data centers matched with 100% renewable electricity</a:t>
              </a:r>
              <a:endParaRPr lang="en-GB" sz="120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57A6616-C106-2D66-2370-0F9E53055E01}"/>
              </a:ext>
            </a:extLst>
          </p:cNvPr>
          <p:cNvGrpSpPr/>
          <p:nvPr/>
        </p:nvGrpSpPr>
        <p:grpSpPr>
          <a:xfrm>
            <a:off x="5899618" y="2405617"/>
            <a:ext cx="1645227" cy="1096998"/>
            <a:chOff x="6095999" y="2507651"/>
            <a:chExt cx="1645227" cy="1096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E36555-9FE2-DECA-7BAE-004B01CD6A77}"/>
                </a:ext>
              </a:extLst>
            </p:cNvPr>
            <p:cNvSpPr txBox="1"/>
            <p:nvPr/>
          </p:nvSpPr>
          <p:spPr>
            <a:xfrm>
              <a:off x="6095999" y="2542820"/>
              <a:ext cx="1645227" cy="106182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GB" sz="4500" b="0">
                  <a:solidFill>
                    <a:schemeClr val="accent4"/>
                  </a:solidFill>
                </a:rPr>
                <a:t>1</a:t>
              </a:r>
              <a:r>
                <a:rPr lang="en-GB" sz="2000" b="0">
                  <a:solidFill>
                    <a:schemeClr val="accent4"/>
                  </a:solidFill>
                </a:rPr>
                <a:t>GW</a:t>
              </a:r>
              <a:endParaRPr lang="en-GB" sz="4500" b="0">
                <a:solidFill>
                  <a:schemeClr val="accent4"/>
                </a:solidFill>
              </a:endParaRPr>
            </a:p>
            <a:p>
              <a:r>
                <a:rPr lang="en-GB" sz="1200"/>
                <a:t>Renewable</a:t>
              </a:r>
            </a:p>
            <a:p>
              <a:r>
                <a:rPr lang="en-GB" sz="1200"/>
                <a:t>capacity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8A73CC-B9D4-7B1A-857B-00D8861FBED0}"/>
                </a:ext>
              </a:extLst>
            </p:cNvPr>
            <p:cNvCxnSpPr>
              <a:cxnSpLocks/>
            </p:cNvCxnSpPr>
            <p:nvPr/>
          </p:nvCxnSpPr>
          <p:spPr>
            <a:xfrm>
              <a:off x="6120371" y="2507651"/>
              <a:ext cx="1413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B3628C65-E654-E986-6B27-D729D044380D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81FA87F7-7D25-CDE4-FBDD-FC5BE5A03E83}"/>
              </a:ext>
            </a:extLst>
          </p:cNvPr>
          <p:cNvSpPr txBox="1">
            <a:spLocks/>
          </p:cNvSpPr>
          <p:nvPr/>
        </p:nvSpPr>
        <p:spPr bwMode="auto">
          <a:xfrm>
            <a:off x="11293475" y="6457950"/>
            <a:ext cx="381000" cy="13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66C3FB-FB65-4112-96EE-413C303E7D4B}" type="slidenum">
              <a:rPr lang="en-GB" altLang="en-US" smtClean="0"/>
              <a:pPr/>
              <a:t>5</a:t>
            </a:fld>
            <a:endParaRPr lang="en-GB" altLang="uk-UA"/>
          </a:p>
        </p:txBody>
      </p:sp>
    </p:spTree>
    <p:extLst>
      <p:ext uri="{BB962C8B-B14F-4D97-AF65-F5344CB8AC3E}">
        <p14:creationId xmlns:p14="http://schemas.microsoft.com/office/powerpoint/2010/main" val="241201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AC06F0-7E18-45E3-B819-D4F3CB161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dirty="0" smtClean="0"/>
              <a:pPr/>
              <a:t>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6245CD-F23C-4287-94BD-3457FEE09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0" y="600235"/>
            <a:ext cx="10418932" cy="762000"/>
          </a:xfrm>
        </p:spPr>
        <p:txBody>
          <a:bodyPr/>
          <a:lstStyle/>
          <a:p>
            <a:r>
              <a:rPr lang="en-GB"/>
              <a:t>Continuing to Invest and Expand Across the Globe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121BBCE7-B65C-4244-B1E4-6F507D8F3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666" y="3848864"/>
            <a:ext cx="16716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January 2022</a:t>
            </a:r>
            <a:endParaRPr lang="en-US" altLang="en-US" sz="1500" b="1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CCC60D-D63F-4A97-A555-674360C787E3}"/>
              </a:ext>
            </a:extLst>
          </p:cNvPr>
          <p:cNvSpPr txBox="1"/>
          <p:nvPr/>
        </p:nvSpPr>
        <p:spPr>
          <a:xfrm>
            <a:off x="-8667" y="4214966"/>
            <a:ext cx="1462391" cy="19999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/>
              </a:rPr>
              <a:t>Digital Realty opens first carrier-neutral data center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Seoul, South Korea</a:t>
            </a:r>
            <a:r>
              <a:rPr lang="en-US" sz="1100" b="1">
                <a:latin typeface="+mj-lt"/>
                <a:cs typeface="Arial"/>
              </a:rPr>
              <a:t>. </a:t>
            </a:r>
            <a:r>
              <a:rPr lang="en-US" sz="1100">
                <a:latin typeface="+mj-lt"/>
                <a:cs typeface="Arial"/>
              </a:rPr>
              <a:t>Digital Seoul 1 (ICN10) will serve as a gateway to global expansion for enterprises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Korea</a:t>
            </a:r>
            <a:r>
              <a:rPr lang="en-US" sz="1100">
                <a:latin typeface="+mj-lt"/>
                <a:cs typeface="Arial"/>
              </a:rPr>
              <a:t>.</a:t>
            </a:r>
            <a:endParaRPr lang="en-US" sz="1100" b="1">
              <a:latin typeface="+mj-lt"/>
              <a:cs typeface="Arial"/>
            </a:endParaRP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81E9D5FF-2961-432F-982C-D1552C3F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98" y="3881272"/>
            <a:ext cx="15446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June 2022</a:t>
            </a:r>
            <a:endParaRPr lang="en-US" altLang="en-US" sz="1500" b="1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F2B343-680A-438A-90B3-99719470D559}"/>
              </a:ext>
            </a:extLst>
          </p:cNvPr>
          <p:cNvSpPr txBox="1"/>
          <p:nvPr/>
        </p:nvSpPr>
        <p:spPr>
          <a:xfrm>
            <a:off x="1469369" y="4215871"/>
            <a:ext cx="1385260" cy="16152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/>
              </a:rPr>
              <a:t>Digital Realty forms a joint venture with </a:t>
            </a:r>
            <a:r>
              <a:rPr lang="en-US" sz="1100" err="1">
                <a:latin typeface="+mj-lt"/>
                <a:cs typeface="Arial"/>
              </a:rPr>
              <a:t>Mivne</a:t>
            </a:r>
            <a:r>
              <a:rPr lang="en-US" sz="1100">
                <a:latin typeface="+mj-lt"/>
                <a:cs typeface="Arial"/>
              </a:rPr>
              <a:t> to develop and operate data centers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Israel</a:t>
            </a:r>
            <a:r>
              <a:rPr lang="en-US" sz="1100" b="1">
                <a:latin typeface="+mj-lt"/>
                <a:cs typeface="Arial"/>
              </a:rPr>
              <a:t> </a:t>
            </a:r>
            <a:r>
              <a:rPr lang="en-US" sz="1100">
                <a:latin typeface="+mj-lt"/>
                <a:cs typeface="Arial"/>
              </a:rPr>
              <a:t>to be operational in 2023</a:t>
            </a:r>
            <a:r>
              <a:rPr lang="en-US" sz="1100" b="1">
                <a:latin typeface="+mj-lt"/>
                <a:cs typeface="Arial"/>
              </a:rPr>
              <a:t>.</a:t>
            </a:r>
          </a:p>
        </p:txBody>
      </p:sp>
      <p:pic>
        <p:nvPicPr>
          <p:cNvPr id="43" name="Picture 11">
            <a:extLst>
              <a:ext uri="{FF2B5EF4-FFF2-40B4-BE49-F238E27FC236}">
                <a16:creationId xmlns:a16="http://schemas.microsoft.com/office/drawing/2014/main" id="{A04E65CF-31F7-43F7-B550-71476FD31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27"/>
          <a:stretch/>
        </p:blipFill>
        <p:spPr bwMode="auto">
          <a:xfrm>
            <a:off x="1564002" y="1731679"/>
            <a:ext cx="1489197" cy="211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32">
            <a:extLst>
              <a:ext uri="{FF2B5EF4-FFF2-40B4-BE49-F238E27FC236}">
                <a16:creationId xmlns:a16="http://schemas.microsoft.com/office/drawing/2014/main" id="{E1F7A5A2-F3F5-4E59-92B3-61F7E9F07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092" y="3882056"/>
            <a:ext cx="183197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August 2022</a:t>
            </a:r>
            <a:endParaRPr lang="en-US" altLang="en-US" sz="1500" b="1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B41408-0FCE-4FF6-942F-1D908FC92C4F}"/>
              </a:ext>
            </a:extLst>
          </p:cNvPr>
          <p:cNvSpPr txBox="1"/>
          <p:nvPr/>
        </p:nvSpPr>
        <p:spPr>
          <a:xfrm>
            <a:off x="4549092" y="4214900"/>
            <a:ext cx="1556640" cy="16152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/>
              </a:rPr>
              <a:t>Digital Realty announces plans to build its first data center in 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Crete</a:t>
            </a:r>
            <a:r>
              <a:rPr lang="en-US" sz="1100" b="1">
                <a:latin typeface="+mj-lt"/>
                <a:cs typeface="Arial"/>
              </a:rPr>
              <a:t> </a:t>
            </a:r>
            <a:r>
              <a:rPr lang="en-US" sz="1100">
                <a:latin typeface="+mj-lt"/>
                <a:cs typeface="Arial"/>
              </a:rPr>
              <a:t>to expand the presence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Greece</a:t>
            </a:r>
            <a:r>
              <a:rPr lang="en-US" sz="1100">
                <a:latin typeface="+mj-lt"/>
                <a:cs typeface="Arial"/>
              </a:rPr>
              <a:t>, with a strong focus on subsea cables.</a:t>
            </a:r>
            <a:endParaRPr lang="en-US" sz="1100" b="1">
              <a:latin typeface="+mj-lt"/>
              <a:cs typeface="Arial"/>
            </a:endParaRPr>
          </a:p>
        </p:txBody>
      </p:sp>
      <p:pic>
        <p:nvPicPr>
          <p:cNvPr id="46" name="Picture 6">
            <a:extLst>
              <a:ext uri="{FF2B5EF4-FFF2-40B4-BE49-F238E27FC236}">
                <a16:creationId xmlns:a16="http://schemas.microsoft.com/office/drawing/2014/main" id="{8227266E-E920-4CDC-9AC1-769F79762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47"/>
          <a:stretch/>
        </p:blipFill>
        <p:spPr bwMode="auto">
          <a:xfrm>
            <a:off x="4594895" y="1727412"/>
            <a:ext cx="148919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6" descr="Digital Realty Seoul 1 (ICN10)">
            <a:extLst>
              <a:ext uri="{FF2B5EF4-FFF2-40B4-BE49-F238E27FC236}">
                <a16:creationId xmlns:a16="http://schemas.microsoft.com/office/drawing/2014/main" id="{04FE8BB4-D468-49B1-89F3-3C3FC8EC0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7"/>
          <a:stretch/>
        </p:blipFill>
        <p:spPr bwMode="auto">
          <a:xfrm>
            <a:off x="48555" y="1728056"/>
            <a:ext cx="1489197" cy="212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 picture containing sky, nature, outdoor, mountain&#10;&#10;Description automatically generated">
            <a:extLst>
              <a:ext uri="{FF2B5EF4-FFF2-40B4-BE49-F238E27FC236}">
                <a16:creationId xmlns:a16="http://schemas.microsoft.com/office/drawing/2014/main" id="{5C52C1B0-5A46-46DE-ADCA-4BCFF9193C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2"/>
          <a:stretch/>
        </p:blipFill>
        <p:spPr>
          <a:xfrm>
            <a:off x="3079449" y="1727876"/>
            <a:ext cx="1489196" cy="2118715"/>
          </a:xfrm>
          <a:prstGeom prst="rect">
            <a:avLst/>
          </a:prstGeom>
        </p:spPr>
      </p:pic>
      <p:sp>
        <p:nvSpPr>
          <p:cNvPr id="24" name="TextBox 25">
            <a:extLst>
              <a:ext uri="{FF2B5EF4-FFF2-40B4-BE49-F238E27FC236}">
                <a16:creationId xmlns:a16="http://schemas.microsoft.com/office/drawing/2014/main" id="{C77AB082-6B07-4916-AED8-E84A52F41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008" y="3880867"/>
            <a:ext cx="16716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August 2022</a:t>
            </a:r>
            <a:endParaRPr lang="en-US" altLang="en-US" sz="1500" b="1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799A5A-86D3-4996-B496-FC3C627897F7}"/>
              </a:ext>
            </a:extLst>
          </p:cNvPr>
          <p:cNvSpPr txBox="1"/>
          <p:nvPr/>
        </p:nvSpPr>
        <p:spPr>
          <a:xfrm>
            <a:off x="3037559" y="4211392"/>
            <a:ext cx="1598299" cy="161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100">
                <a:latin typeface="+mj-lt"/>
                <a:cs typeface="Arial" panose="020B0604020202020204" pitchFamily="34" charset="0"/>
              </a:rPr>
              <a:t>Digital Realty completes Acquisition of </a:t>
            </a:r>
            <a:r>
              <a:rPr lang="en-US" sz="1100" err="1">
                <a:latin typeface="+mj-lt"/>
                <a:cs typeface="Arial" panose="020B0604020202020204" pitchFamily="34" charset="0"/>
              </a:rPr>
              <a:t>Teraco</a:t>
            </a:r>
            <a:r>
              <a:rPr lang="en-US" sz="1100">
                <a:latin typeface="+mj-lt"/>
                <a:cs typeface="Arial" panose="020B0604020202020204" pitchFamily="34" charset="0"/>
              </a:rPr>
              <a:t>, a leading carrier-neutral data center and interconnection services provider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South Africa</a:t>
            </a:r>
            <a:r>
              <a:rPr lang="en-US" sz="11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 descr="A city with a monument&#10;&#10;Description automatically generated">
            <a:extLst>
              <a:ext uri="{FF2B5EF4-FFF2-40B4-BE49-F238E27FC236}">
                <a16:creationId xmlns:a16="http://schemas.microsoft.com/office/drawing/2014/main" id="{0568A72C-DFCC-6521-A0A3-DABBFFEB89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1" r="26574"/>
          <a:stretch/>
        </p:blipFill>
        <p:spPr>
          <a:xfrm>
            <a:off x="10662926" y="1732865"/>
            <a:ext cx="1485756" cy="2122158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732A0A63-2AB2-988D-6511-80CD7BAA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3842" y="3864128"/>
            <a:ext cx="19605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September 2023</a:t>
            </a:r>
            <a:endParaRPr lang="en-US" altLang="en-US" sz="1500" b="1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9B6C1-4A24-9AA5-2016-2EF062CC2CF5}"/>
              </a:ext>
            </a:extLst>
          </p:cNvPr>
          <p:cNvSpPr txBox="1"/>
          <p:nvPr/>
        </p:nvSpPr>
        <p:spPr>
          <a:xfrm>
            <a:off x="10605428" y="4213419"/>
            <a:ext cx="1273063" cy="161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 panose="020B0604020202020204" pitchFamily="34" charset="0"/>
              </a:rPr>
              <a:t>Digital Realty expands Mediterranean presence with development of new colocation and connectivity hub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Rome</a:t>
            </a:r>
            <a:r>
              <a:rPr lang="en-US" sz="110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74F04154-8FDA-FF1F-DDF5-E81CED0E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7937" y="3872836"/>
            <a:ext cx="167163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February 2023</a:t>
            </a:r>
            <a:endParaRPr lang="en-US" altLang="en-US" sz="1500" b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32B02F-EED4-02C6-A95E-FF5511FF2940}"/>
              </a:ext>
            </a:extLst>
          </p:cNvPr>
          <p:cNvSpPr txBox="1"/>
          <p:nvPr/>
        </p:nvSpPr>
        <p:spPr>
          <a:xfrm>
            <a:off x="7577668" y="4215574"/>
            <a:ext cx="1451719" cy="1615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 panose="020B0604020202020204" pitchFamily="34" charset="0"/>
              </a:rPr>
              <a:t>Digital Realty opens first data center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Maputo</a:t>
            </a:r>
            <a:r>
              <a:rPr lang="en-US" sz="1100">
                <a:latin typeface="+mj-lt"/>
                <a:cs typeface="Arial" panose="020B0604020202020204" pitchFamily="34" charset="0"/>
              </a:rPr>
              <a:t>,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Mozambique</a:t>
            </a:r>
            <a:r>
              <a:rPr lang="en-US" sz="1100">
                <a:latin typeface="+mj-lt"/>
                <a:cs typeface="Arial" panose="020B0604020202020204" pitchFamily="34" charset="0"/>
              </a:rPr>
              <a:t> expanding the company’s footprint in the eastern coast of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Africa</a:t>
            </a:r>
            <a:r>
              <a:rPr lang="en-US" sz="1100">
                <a:latin typeface="+mj-lt"/>
                <a:cs typeface="Arial" panose="020B0604020202020204" pitchFamily="34" charset="0"/>
              </a:rPr>
              <a:t>. </a:t>
            </a:r>
            <a:endParaRPr lang="en-US" sz="1100" b="1"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3BD6379C-11C2-E8AA-B170-05C720A00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2409" y="3883275"/>
            <a:ext cx="167163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June 2022</a:t>
            </a:r>
            <a:endParaRPr lang="en-US" altLang="en-US" sz="1500" b="1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0C87FA-AAED-0463-C69D-D0FD633215B7}"/>
              </a:ext>
            </a:extLst>
          </p:cNvPr>
          <p:cNvSpPr txBox="1"/>
          <p:nvPr/>
        </p:nvSpPr>
        <p:spPr>
          <a:xfrm>
            <a:off x="6060444" y="4210013"/>
            <a:ext cx="1444706" cy="16152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eaLnBrk="1" fontAlgn="auto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>
                <a:latin typeface="+mj-lt"/>
                <a:cs typeface="Arial"/>
              </a:rPr>
              <a:t>Digital Realty expands Mediterranean presence with development of new colocation and connectivity hub in </a:t>
            </a:r>
            <a:r>
              <a:rPr lang="en-US" sz="1100" b="1">
                <a:solidFill>
                  <a:schemeClr val="tx2"/>
                </a:solidFill>
                <a:latin typeface="+mj-lt"/>
                <a:cs typeface="Arial"/>
              </a:rPr>
              <a:t>Barcelona</a:t>
            </a:r>
            <a:r>
              <a:rPr lang="en-US" sz="1100">
                <a:latin typeface="+mj-lt"/>
                <a:cs typeface="Arial" panose="020B0604020202020204" pitchFamily="34" charset="0"/>
              </a:rPr>
              <a:t>.</a:t>
            </a:r>
            <a:endParaRPr lang="en-US" sz="1100" b="1">
              <a:solidFill>
                <a:schemeClr val="tx2"/>
              </a:solidFill>
              <a:latin typeface="+mj-lt"/>
              <a:cs typeface="Arial"/>
            </a:endParaRPr>
          </a:p>
        </p:txBody>
      </p:sp>
      <p:sp>
        <p:nvSpPr>
          <p:cNvPr id="19" name="TextBox 33">
            <a:extLst>
              <a:ext uri="{FF2B5EF4-FFF2-40B4-BE49-F238E27FC236}">
                <a16:creationId xmlns:a16="http://schemas.microsoft.com/office/drawing/2014/main" id="{C6495557-F966-4369-B0A6-6C3F927A8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812" y="3864128"/>
            <a:ext cx="154463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500" b="1">
                <a:latin typeface="+mj-lt"/>
                <a:cs typeface="Arial" panose="020B0604020202020204" pitchFamily="34" charset="0"/>
              </a:rPr>
              <a:t>July 2023</a:t>
            </a:r>
            <a:endParaRPr lang="en-US" altLang="en-US" sz="1500" b="1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C562E4-7276-791B-FF4A-1EA9C1830E0C}"/>
              </a:ext>
            </a:extLst>
          </p:cNvPr>
          <p:cNvSpPr txBox="1"/>
          <p:nvPr/>
        </p:nvSpPr>
        <p:spPr>
          <a:xfrm>
            <a:off x="9084488" y="4209672"/>
            <a:ext cx="1508850" cy="2384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sz="1100">
                <a:latin typeface="+mj-lt"/>
                <a:cs typeface="Arial"/>
              </a:rPr>
              <a:t>Digital Realty forms a </a:t>
            </a:r>
            <a:r>
              <a:rPr lang="en-US" sz="1100" b="0" i="0">
                <a:effectLst/>
                <a:latin typeface="+mj-lt"/>
              </a:rPr>
              <a:t>three-way j</a:t>
            </a:r>
            <a:r>
              <a:rPr lang="en-US" sz="1100">
                <a:latin typeface="+mj-lt"/>
              </a:rPr>
              <a:t>oint venture (JV) with Brookfield Infrastructure and Reliance Industries Ltd. in </a:t>
            </a:r>
            <a:r>
              <a:rPr lang="en-US" sz="1100" b="1">
                <a:solidFill>
                  <a:schemeClr val="tx2"/>
                </a:solidFill>
                <a:latin typeface="+mj-lt"/>
              </a:rPr>
              <a:t>India</a:t>
            </a:r>
            <a:r>
              <a:rPr lang="en-US" sz="1100">
                <a:latin typeface="+mj-lt"/>
              </a:rPr>
              <a:t>. Operating as Digital </a:t>
            </a:r>
            <a:r>
              <a:rPr lang="en-US" sz="1100" err="1">
                <a:latin typeface="+mj-lt"/>
              </a:rPr>
              <a:t>Connexion</a:t>
            </a:r>
            <a:r>
              <a:rPr lang="en-US" sz="1100">
                <a:latin typeface="+mj-lt"/>
              </a:rPr>
              <a:t>: A Brookfield, Jio and Digital Realty Company. </a:t>
            </a:r>
            <a:endParaRPr lang="en-US" sz="1100">
              <a:latin typeface="+mj-lt"/>
              <a:cs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50D1D2-1EED-7C1B-612F-5A901FBD3791}"/>
              </a:ext>
            </a:extLst>
          </p:cNvPr>
          <p:cNvSpPr/>
          <p:nvPr/>
        </p:nvSpPr>
        <p:spPr>
          <a:xfrm>
            <a:off x="6110342" y="1725219"/>
            <a:ext cx="1490986" cy="2118715"/>
          </a:xfrm>
          <a:prstGeom prst="rect">
            <a:avLst/>
          </a:prstGeom>
          <a:blipFill>
            <a:blip r:embed="rId7"/>
            <a:stretch>
              <a:fillRect l="-61822" r="-6445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1498240-BC5B-15E8-FFA2-795E9DD6C47C}"/>
              </a:ext>
            </a:extLst>
          </p:cNvPr>
          <p:cNvSpPr/>
          <p:nvPr/>
        </p:nvSpPr>
        <p:spPr>
          <a:xfrm>
            <a:off x="7627578" y="1729911"/>
            <a:ext cx="1491860" cy="2114023"/>
          </a:xfrm>
          <a:prstGeom prst="rect">
            <a:avLst/>
          </a:prstGeom>
          <a:blipFill>
            <a:blip r:embed="rId8"/>
            <a:stretch>
              <a:fillRect l="-60146" r="-600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0DCC05-80D3-3096-791B-54B8513B358D}"/>
              </a:ext>
            </a:extLst>
          </p:cNvPr>
          <p:cNvSpPr/>
          <p:nvPr/>
        </p:nvSpPr>
        <p:spPr>
          <a:xfrm>
            <a:off x="9145688" y="1729462"/>
            <a:ext cx="1490986" cy="2123919"/>
          </a:xfrm>
          <a:prstGeom prst="rect">
            <a:avLst/>
          </a:prstGeom>
          <a:blipFill>
            <a:blip r:embed="rId9"/>
            <a:stretch>
              <a:fillRect l="-60146" r="-600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F53C8E0F-4341-2D7E-1659-F86B0A106C16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00114-A059-4520-0165-ECEC553FE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344188BC-EA74-D001-A7B8-E2E9D87DDD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44188BC-EA74-D001-A7B8-E2E9D87DDD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8">
            <a:extLst>
              <a:ext uri="{FF2B5EF4-FFF2-40B4-BE49-F238E27FC236}">
                <a16:creationId xmlns:a16="http://schemas.microsoft.com/office/drawing/2014/main" id="{1C06F0B1-F56B-3E9E-E6B2-12C43158D3C1}"/>
              </a:ext>
            </a:extLst>
          </p:cNvPr>
          <p:cNvSpPr txBox="1">
            <a:spLocks/>
          </p:cNvSpPr>
          <p:nvPr/>
        </p:nvSpPr>
        <p:spPr>
          <a:xfrm>
            <a:off x="570284" y="444481"/>
            <a:ext cx="6057257" cy="7902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400" b="1"/>
              <a:t>A Brief History of Cloud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8C04C3-4CBE-F075-7143-B952C18BE466}"/>
              </a:ext>
            </a:extLst>
          </p:cNvPr>
          <p:cNvGrpSpPr/>
          <p:nvPr/>
        </p:nvGrpSpPr>
        <p:grpSpPr>
          <a:xfrm>
            <a:off x="326844" y="1067817"/>
            <a:ext cx="1254984" cy="1585441"/>
            <a:chOff x="326844" y="1067817"/>
            <a:chExt cx="1254984" cy="15854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A4597A-4C5C-DD34-B319-C2CA658EA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570284" y="1940322"/>
              <a:ext cx="1011544" cy="6018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694A26-D7A3-067A-6E8A-059D239F99FE}"/>
                </a:ext>
              </a:extLst>
            </p:cNvPr>
            <p:cNvSpPr txBox="1"/>
            <p:nvPr/>
          </p:nvSpPr>
          <p:spPr>
            <a:xfrm>
              <a:off x="326844" y="1067817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2010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872EA11-06AC-CB1A-99AD-CFE1589671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506" y="1397626"/>
              <a:ext cx="0" cy="1255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C685FBE-6309-CC89-62C7-B0F21CE58527}"/>
                </a:ext>
              </a:extLst>
            </p:cNvPr>
            <p:cNvSpPr txBox="1"/>
            <p:nvPr/>
          </p:nvSpPr>
          <p:spPr>
            <a:xfrm>
              <a:off x="584024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71BDBA-C5CA-9E81-5650-680667556D15}"/>
              </a:ext>
            </a:extLst>
          </p:cNvPr>
          <p:cNvCxnSpPr>
            <a:cxnSpLocks/>
          </p:cNvCxnSpPr>
          <p:nvPr/>
        </p:nvCxnSpPr>
        <p:spPr>
          <a:xfrm flipV="1">
            <a:off x="0" y="2670315"/>
            <a:ext cx="11406554" cy="65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C4DC05-240A-AE58-B2CF-A0C846C9BCDA}"/>
              </a:ext>
            </a:extLst>
          </p:cNvPr>
          <p:cNvGrpSpPr/>
          <p:nvPr/>
        </p:nvGrpSpPr>
        <p:grpSpPr>
          <a:xfrm>
            <a:off x="9747483" y="1645702"/>
            <a:ext cx="1541333" cy="1024613"/>
            <a:chOff x="9747483" y="1645702"/>
            <a:chExt cx="1541333" cy="102461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E800E94-9A06-78D2-BF53-E05A898E5D7B}"/>
                </a:ext>
              </a:extLst>
            </p:cNvPr>
            <p:cNvSpPr txBox="1"/>
            <p:nvPr/>
          </p:nvSpPr>
          <p:spPr>
            <a:xfrm>
              <a:off x="9747483" y="1645702"/>
              <a:ext cx="15413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</a:rPr>
                <a:t>Q1 2023</a:t>
              </a:r>
            </a:p>
          </p:txBody>
        </p:sp>
        <p:pic>
          <p:nvPicPr>
            <p:cNvPr id="36" name="Graphic 35" descr="Flag with solid fill">
              <a:extLst>
                <a:ext uri="{FF2B5EF4-FFF2-40B4-BE49-F238E27FC236}">
                  <a16:creationId xmlns:a16="http://schemas.microsoft.com/office/drawing/2014/main" id="{ABA16896-4ED1-BAC7-D3D4-48399B2C6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917631" y="2092598"/>
              <a:ext cx="577717" cy="57771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F8D479-B052-683D-D9A3-7265430FC735}"/>
              </a:ext>
            </a:extLst>
          </p:cNvPr>
          <p:cNvGrpSpPr/>
          <p:nvPr/>
        </p:nvGrpSpPr>
        <p:grpSpPr>
          <a:xfrm>
            <a:off x="2347403" y="1081404"/>
            <a:ext cx="2481988" cy="1581582"/>
            <a:chOff x="2347403" y="1081404"/>
            <a:chExt cx="2481988" cy="158158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E032A1D-9D95-F685-622F-543F88E18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0" t="34218" r="35513" b="34751"/>
            <a:stretch/>
          </p:blipFill>
          <p:spPr>
            <a:xfrm>
              <a:off x="3742547" y="1942531"/>
              <a:ext cx="1023645" cy="60906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A0AFF35-3F0F-827D-BFA3-21364459510C}"/>
                </a:ext>
              </a:extLst>
            </p:cNvPr>
            <p:cNvSpPr txBox="1"/>
            <p:nvPr/>
          </p:nvSpPr>
          <p:spPr>
            <a:xfrm>
              <a:off x="2347403" y="1081404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2015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4C08AFF-A761-ACF3-B62D-C86A1B4DD8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61" y="1397626"/>
              <a:ext cx="0" cy="1265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78E68D-033D-65A1-3167-B36919A371EE}"/>
                </a:ext>
              </a:extLst>
            </p:cNvPr>
            <p:cNvSpPr txBox="1"/>
            <p:nvPr/>
          </p:nvSpPr>
          <p:spPr>
            <a:xfrm>
              <a:off x="3621874" y="1517159"/>
              <a:ext cx="1207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Digital Transformation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C67A1E3-9A98-7786-9D99-491F1F9469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2563892" y="1940322"/>
              <a:ext cx="1011544" cy="601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9E49B5-5845-5AC6-AC96-C01E27BC83D1}"/>
                </a:ext>
              </a:extLst>
            </p:cNvPr>
            <p:cNvSpPr txBox="1"/>
            <p:nvPr/>
          </p:nvSpPr>
          <p:spPr>
            <a:xfrm>
              <a:off x="2577632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FB437A-9A17-9321-E456-F4C4E8FBC769}"/>
              </a:ext>
            </a:extLst>
          </p:cNvPr>
          <p:cNvGrpSpPr/>
          <p:nvPr/>
        </p:nvGrpSpPr>
        <p:grpSpPr>
          <a:xfrm>
            <a:off x="5250793" y="1081404"/>
            <a:ext cx="3728638" cy="1575713"/>
            <a:chOff x="5250793" y="1081404"/>
            <a:chExt cx="3728638" cy="157571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590C03-38D7-6CB0-9D20-DE7AB90C1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7" t="34889" r="3246" b="34080"/>
            <a:stretch/>
          </p:blipFill>
          <p:spPr>
            <a:xfrm>
              <a:off x="7860709" y="1936135"/>
              <a:ext cx="1091012" cy="64914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F04FC7E-C7D0-7C4E-B1DE-6A0AF40CA4BC}"/>
                </a:ext>
              </a:extLst>
            </p:cNvPr>
            <p:cNvSpPr txBox="1"/>
            <p:nvPr/>
          </p:nvSpPr>
          <p:spPr>
            <a:xfrm>
              <a:off x="5250793" y="1081404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2020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83D4A3-3763-338A-3D64-9AD5CEB72C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3741" y="1401485"/>
              <a:ext cx="0" cy="1255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319E98-0C9D-B176-E060-57478B513191}"/>
                </a:ext>
              </a:extLst>
            </p:cNvPr>
            <p:cNvSpPr txBox="1"/>
            <p:nvPr/>
          </p:nvSpPr>
          <p:spPr>
            <a:xfrm>
              <a:off x="7808627" y="1511602"/>
              <a:ext cx="1170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Artificial Intelligence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7CF7F8-BEAB-28AD-CCA1-020884F27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0" t="34218" r="35513" b="34751"/>
            <a:stretch/>
          </p:blipFill>
          <p:spPr>
            <a:xfrm>
              <a:off x="6675345" y="1942531"/>
              <a:ext cx="1023645" cy="6090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20F082-9AF8-5CDC-6539-85FEB6B94962}"/>
                </a:ext>
              </a:extLst>
            </p:cNvPr>
            <p:cNvSpPr txBox="1"/>
            <p:nvPr/>
          </p:nvSpPr>
          <p:spPr>
            <a:xfrm>
              <a:off x="6554672" y="1517159"/>
              <a:ext cx="1207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Digital Transformation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BE98C7-C8C2-22EF-855C-3374FC41A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5496690" y="1940322"/>
              <a:ext cx="1011544" cy="6018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3B9455-69C9-9C8F-6301-146FEFD30EEC}"/>
                </a:ext>
              </a:extLst>
            </p:cNvPr>
            <p:cNvSpPr txBox="1"/>
            <p:nvPr/>
          </p:nvSpPr>
          <p:spPr>
            <a:xfrm>
              <a:off x="5510430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DBBEEF5-067B-88B8-0C8E-A9BF8F3F79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333842E8-53D5-FEB6-5EFC-5F3598DB49D8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796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2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F8A0E-EFAE-54E1-0A3A-A49C3BBEE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EBAFBA08-970A-6246-57A6-60C108B06B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BAFBA08-970A-6246-57A6-60C108B06B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8">
            <a:extLst>
              <a:ext uri="{FF2B5EF4-FFF2-40B4-BE49-F238E27FC236}">
                <a16:creationId xmlns:a16="http://schemas.microsoft.com/office/drawing/2014/main" id="{9177825E-D307-D4F8-01BC-A35E2A9107FE}"/>
              </a:ext>
            </a:extLst>
          </p:cNvPr>
          <p:cNvSpPr txBox="1">
            <a:spLocks/>
          </p:cNvSpPr>
          <p:nvPr/>
        </p:nvSpPr>
        <p:spPr>
          <a:xfrm>
            <a:off x="570284" y="444481"/>
            <a:ext cx="6057257" cy="7902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300"/>
              </a:spcAft>
            </a:pPr>
            <a:r>
              <a:rPr lang="en-US" sz="2400" b="1"/>
              <a:t>A Brief History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E687881-178B-EB3D-D171-3A60B1AE30D4}"/>
              </a:ext>
            </a:extLst>
          </p:cNvPr>
          <p:cNvGrpSpPr/>
          <p:nvPr/>
        </p:nvGrpSpPr>
        <p:grpSpPr>
          <a:xfrm>
            <a:off x="326844" y="1067817"/>
            <a:ext cx="1254984" cy="1585441"/>
            <a:chOff x="326844" y="1067817"/>
            <a:chExt cx="1254984" cy="15854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A015AA-5DC0-E510-26BB-FF4CB9746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570284" y="1940322"/>
              <a:ext cx="1011544" cy="6018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8EC9E8-653F-2A81-1A19-3A03E76A1499}"/>
                </a:ext>
              </a:extLst>
            </p:cNvPr>
            <p:cNvSpPr txBox="1"/>
            <p:nvPr/>
          </p:nvSpPr>
          <p:spPr>
            <a:xfrm>
              <a:off x="326844" y="1067817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2010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4D9499-1381-4E3E-714D-0ED263B80D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8506" y="1397626"/>
              <a:ext cx="0" cy="1255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7872DD3-F89E-864E-C3E8-067465C6D33E}"/>
                </a:ext>
              </a:extLst>
            </p:cNvPr>
            <p:cNvSpPr txBox="1"/>
            <p:nvPr/>
          </p:nvSpPr>
          <p:spPr>
            <a:xfrm>
              <a:off x="584024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19D359A-B08F-8D01-F617-B45F5AEB8CE2}"/>
              </a:ext>
            </a:extLst>
          </p:cNvPr>
          <p:cNvCxnSpPr>
            <a:cxnSpLocks/>
          </p:cNvCxnSpPr>
          <p:nvPr/>
        </p:nvCxnSpPr>
        <p:spPr>
          <a:xfrm flipV="1">
            <a:off x="0" y="2670315"/>
            <a:ext cx="11406554" cy="652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517E3A-FA18-CBD6-2B92-1A2712B05AB2}"/>
              </a:ext>
            </a:extLst>
          </p:cNvPr>
          <p:cNvGrpSpPr/>
          <p:nvPr/>
        </p:nvGrpSpPr>
        <p:grpSpPr>
          <a:xfrm>
            <a:off x="9757643" y="1716822"/>
            <a:ext cx="1531173" cy="851893"/>
            <a:chOff x="9777963" y="1828582"/>
            <a:chExt cx="1531173" cy="85189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4B65E8-CBC7-0858-40FC-2524BAE18E05}"/>
                </a:ext>
              </a:extLst>
            </p:cNvPr>
            <p:cNvSpPr txBox="1"/>
            <p:nvPr/>
          </p:nvSpPr>
          <p:spPr>
            <a:xfrm>
              <a:off x="9777963" y="1828582"/>
              <a:ext cx="15311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C00000"/>
                  </a:solidFill>
                </a:rPr>
                <a:t>Q1 2023</a:t>
              </a:r>
            </a:p>
          </p:txBody>
        </p:sp>
        <p:pic>
          <p:nvPicPr>
            <p:cNvPr id="36" name="Graphic 35" descr="Flag with solid fill">
              <a:extLst>
                <a:ext uri="{FF2B5EF4-FFF2-40B4-BE49-F238E27FC236}">
                  <a16:creationId xmlns:a16="http://schemas.microsoft.com/office/drawing/2014/main" id="{C9E3BFAC-0B35-5084-17E6-7748EFF1D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80191" y="2244998"/>
              <a:ext cx="415157" cy="4354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55ADF6-17BA-D9B3-628D-C9DC1CABC0D8}"/>
              </a:ext>
            </a:extLst>
          </p:cNvPr>
          <p:cNvGrpSpPr/>
          <p:nvPr/>
        </p:nvGrpSpPr>
        <p:grpSpPr>
          <a:xfrm>
            <a:off x="2347403" y="1081404"/>
            <a:ext cx="2481988" cy="1581582"/>
            <a:chOff x="2347403" y="1081404"/>
            <a:chExt cx="2481988" cy="158158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DB20F14-F3BC-970A-4D58-EFA1E4D98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0" t="34218" r="35513" b="34751"/>
            <a:stretch/>
          </p:blipFill>
          <p:spPr>
            <a:xfrm>
              <a:off x="3742547" y="1942531"/>
              <a:ext cx="1023645" cy="60906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AC7B985-F5E5-5C25-CFF7-D04218C32C96}"/>
                </a:ext>
              </a:extLst>
            </p:cNvPr>
            <p:cNvSpPr txBox="1"/>
            <p:nvPr/>
          </p:nvSpPr>
          <p:spPr>
            <a:xfrm>
              <a:off x="2347403" y="1081404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2015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69FBB7B-C1A3-6DC8-EE2C-57337982E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61" y="1397626"/>
              <a:ext cx="0" cy="12653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1CA75AF-D1D0-F56D-A401-E758D228DEF4}"/>
                </a:ext>
              </a:extLst>
            </p:cNvPr>
            <p:cNvSpPr txBox="1"/>
            <p:nvPr/>
          </p:nvSpPr>
          <p:spPr>
            <a:xfrm>
              <a:off x="3621874" y="1517159"/>
              <a:ext cx="1207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Digital Transformation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4D40EB-130F-D55D-2A36-2483BAF1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2563892" y="1940322"/>
              <a:ext cx="1011544" cy="601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378F50-62AE-F059-B70C-F8C205D9ACA0}"/>
                </a:ext>
              </a:extLst>
            </p:cNvPr>
            <p:cNvSpPr txBox="1"/>
            <p:nvPr/>
          </p:nvSpPr>
          <p:spPr>
            <a:xfrm>
              <a:off x="2577632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6FAE11-4472-0366-D470-4C3B18641839}"/>
              </a:ext>
            </a:extLst>
          </p:cNvPr>
          <p:cNvGrpSpPr/>
          <p:nvPr/>
        </p:nvGrpSpPr>
        <p:grpSpPr>
          <a:xfrm>
            <a:off x="5250793" y="1081404"/>
            <a:ext cx="3728638" cy="1575713"/>
            <a:chOff x="5250793" y="1081404"/>
            <a:chExt cx="3728638" cy="157571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26974A0-0EA4-1623-AF23-D2C4A8BE1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7" t="34889" r="3246" b="34080"/>
            <a:stretch/>
          </p:blipFill>
          <p:spPr>
            <a:xfrm>
              <a:off x="7860709" y="1936135"/>
              <a:ext cx="1091012" cy="64914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53EAB-D26D-3993-5FA0-2BC95E4A5E61}"/>
                </a:ext>
              </a:extLst>
            </p:cNvPr>
            <p:cNvSpPr txBox="1"/>
            <p:nvPr/>
          </p:nvSpPr>
          <p:spPr>
            <a:xfrm>
              <a:off x="5250793" y="1081404"/>
              <a:ext cx="722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>
                  <a:solidFill>
                    <a:schemeClr val="tx2"/>
                  </a:solidFill>
                </a:rPr>
                <a:t>2020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5FBBD8C-9E95-D5D7-BF63-64E8D9690C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73741" y="1401485"/>
              <a:ext cx="0" cy="12556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E9052B-5D50-FEAE-6CAD-299FF2453AE8}"/>
                </a:ext>
              </a:extLst>
            </p:cNvPr>
            <p:cNvSpPr txBox="1"/>
            <p:nvPr/>
          </p:nvSpPr>
          <p:spPr>
            <a:xfrm>
              <a:off x="7808627" y="1511602"/>
              <a:ext cx="1170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Artificial Intelligence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B96D6F-44F8-91DD-9F63-F4EFA8F7A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50" t="34218" r="35513" b="34751"/>
            <a:stretch/>
          </p:blipFill>
          <p:spPr>
            <a:xfrm>
              <a:off x="6675345" y="1942531"/>
              <a:ext cx="1023645" cy="6090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8AD51C2-FDCF-2748-DBBD-2A10C8F8107C}"/>
                </a:ext>
              </a:extLst>
            </p:cNvPr>
            <p:cNvSpPr txBox="1"/>
            <p:nvPr/>
          </p:nvSpPr>
          <p:spPr>
            <a:xfrm>
              <a:off x="6554672" y="1517159"/>
              <a:ext cx="1207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Digital Transformation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6F30CC3-41AE-8E87-BC5B-45FB4C4D66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34357" r="66996" b="34612"/>
            <a:stretch/>
          </p:blipFill>
          <p:spPr>
            <a:xfrm>
              <a:off x="5496690" y="1940322"/>
              <a:ext cx="1011544" cy="6018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B819C5-4B3D-FAB4-2EA8-C735D751EB5D}"/>
                </a:ext>
              </a:extLst>
            </p:cNvPr>
            <p:cNvSpPr txBox="1"/>
            <p:nvPr/>
          </p:nvSpPr>
          <p:spPr>
            <a:xfrm>
              <a:off x="5510430" y="1511602"/>
              <a:ext cx="9357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Cloud Computing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498787-7356-1283-6EC5-445A890DD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69" y="2954372"/>
            <a:ext cx="8986999" cy="3398757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A04E913C-ABB2-F8AA-4B64-5B8C4DD8B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02E07-C281-4409-A9EA-EC31ABE69032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1CEDE710-526B-66F7-E949-6A67B4743A94}"/>
              </a:ext>
            </a:extLst>
          </p:cNvPr>
          <p:cNvSpPr txBox="1">
            <a:spLocks/>
          </p:cNvSpPr>
          <p:nvPr/>
        </p:nvSpPr>
        <p:spPr>
          <a:xfrm>
            <a:off x="9532951" y="6458113"/>
            <a:ext cx="2068141" cy="1353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© 2024 Digital Realty Trust</a:t>
            </a:r>
            <a:r>
              <a:rPr lang="en-GB" sz="600" baseline="30000">
                <a:solidFill>
                  <a:prstClr val="black"/>
                </a:solidFill>
                <a:latin typeface="Arial" panose="020B0604020202020204"/>
              </a:rPr>
              <a:t>®</a:t>
            </a:r>
            <a:r>
              <a:rPr lang="en-GB" sz="600">
                <a:solidFill>
                  <a:prstClr val="black"/>
                </a:solidFill>
                <a:latin typeface="Arial" panose="020B0604020202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31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650511-BAC0-ECA0-2873-DE937BA9A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02E07-C281-4409-A9EA-EC31ABE69032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F764691-F020-41CB-867E-18C04DB1D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What are the implications of Hybrid IT?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8E7F39-0E2E-46AF-9ACF-D4C96AF4C5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532951" y="6458113"/>
            <a:ext cx="2068141" cy="13530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2024 Digital Realty Trust</a:t>
            </a:r>
            <a:r>
              <a:rPr kumimoji="0" lang="en-GB" sz="6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5665C-3204-BB1E-A9A8-EEFC334D7760}"/>
              </a:ext>
            </a:extLst>
          </p:cNvPr>
          <p:cNvSpPr txBox="1"/>
          <p:nvPr/>
        </p:nvSpPr>
        <p:spPr>
          <a:xfrm>
            <a:off x="6404006" y="2627841"/>
            <a:ext cx="4632076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Clouds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&amp; Data Exchange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Distributed Workflows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Security Controls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54CAE4-0985-81BC-BE1C-7A4012840DA6}"/>
              </a:ext>
            </a:extLst>
          </p:cNvPr>
          <p:cNvSpPr txBox="1"/>
          <p:nvPr/>
        </p:nvSpPr>
        <p:spPr>
          <a:xfrm>
            <a:off x="6292967" y="1820578"/>
            <a:ext cx="50009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Hybrid IT is the evolution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F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Enterprise 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C2725-E1E9-8AF5-1D22-0BC258050952}"/>
              </a:ext>
            </a:extLst>
          </p:cNvPr>
          <p:cNvSpPr/>
          <p:nvPr/>
        </p:nvSpPr>
        <p:spPr>
          <a:xfrm>
            <a:off x="6351350" y="5421331"/>
            <a:ext cx="5413274" cy="6579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Managing and orchestrating infrastructure and application workflow is increasingly complex and highly inconsistent.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4FBE8D-33E6-643A-AC8D-E80C4254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9508" y="2844013"/>
            <a:ext cx="906730" cy="57149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43E125-C0A6-0CCF-90F3-076EC515EB51}"/>
              </a:ext>
            </a:extLst>
          </p:cNvPr>
          <p:cNvSpPr txBox="1"/>
          <p:nvPr/>
        </p:nvSpPr>
        <p:spPr>
          <a:xfrm>
            <a:off x="2755260" y="5263601"/>
            <a:ext cx="1399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Non-Cloud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Dedicated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On-Prem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72C75667-5F0C-4507-4E75-28163F2D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0112" y="4525922"/>
            <a:ext cx="609600" cy="609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D23CA9-71C2-01D4-4C47-B799C258ECEF}"/>
              </a:ext>
            </a:extLst>
          </p:cNvPr>
          <p:cNvSpPr txBox="1"/>
          <p:nvPr/>
        </p:nvSpPr>
        <p:spPr>
          <a:xfrm>
            <a:off x="4474645" y="5198759"/>
            <a:ext cx="1399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Colocation/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Hosting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199A05-9579-18F3-C3DD-C912369BA7C3}"/>
              </a:ext>
            </a:extLst>
          </p:cNvPr>
          <p:cNvCxnSpPr>
            <a:cxnSpLocks/>
          </p:cNvCxnSpPr>
          <p:nvPr/>
        </p:nvCxnSpPr>
        <p:spPr>
          <a:xfrm>
            <a:off x="2452909" y="2979802"/>
            <a:ext cx="1690979" cy="0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D386A6-BBAC-2FC9-4FF6-D7AB0BC12F5B}"/>
              </a:ext>
            </a:extLst>
          </p:cNvPr>
          <p:cNvCxnSpPr>
            <a:cxnSpLocks/>
          </p:cNvCxnSpPr>
          <p:nvPr/>
        </p:nvCxnSpPr>
        <p:spPr>
          <a:xfrm>
            <a:off x="2307532" y="3357998"/>
            <a:ext cx="475695" cy="408519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A3A7C2B-8C86-B989-21BA-47EF1EA36550}"/>
              </a:ext>
            </a:extLst>
          </p:cNvPr>
          <p:cNvCxnSpPr>
            <a:cxnSpLocks/>
          </p:cNvCxnSpPr>
          <p:nvPr/>
        </p:nvCxnSpPr>
        <p:spPr>
          <a:xfrm flipV="1">
            <a:off x="3865539" y="3444297"/>
            <a:ext cx="523673" cy="390067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A143D0-8885-D3EB-F9C4-19CC61BC2316}"/>
              </a:ext>
            </a:extLst>
          </p:cNvPr>
          <p:cNvCxnSpPr>
            <a:cxnSpLocks/>
          </p:cNvCxnSpPr>
          <p:nvPr/>
        </p:nvCxnSpPr>
        <p:spPr>
          <a:xfrm flipV="1">
            <a:off x="3381294" y="4647755"/>
            <a:ext cx="0" cy="554291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7B895B-F211-CD46-D8B4-1A68DE92CF60}"/>
              </a:ext>
            </a:extLst>
          </p:cNvPr>
          <p:cNvCxnSpPr>
            <a:cxnSpLocks/>
          </p:cNvCxnSpPr>
          <p:nvPr/>
        </p:nvCxnSpPr>
        <p:spPr>
          <a:xfrm>
            <a:off x="4041687" y="4570714"/>
            <a:ext cx="570681" cy="455295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38AB458-3FD7-9B14-401C-30EAE9C3B512}"/>
              </a:ext>
            </a:extLst>
          </p:cNvPr>
          <p:cNvCxnSpPr>
            <a:cxnSpLocks/>
          </p:cNvCxnSpPr>
          <p:nvPr/>
        </p:nvCxnSpPr>
        <p:spPr>
          <a:xfrm flipV="1">
            <a:off x="1900052" y="4164530"/>
            <a:ext cx="724237" cy="443420"/>
          </a:xfrm>
          <a:prstGeom prst="line">
            <a:avLst/>
          </a:prstGeom>
          <a:solidFill>
            <a:schemeClr val="accent5"/>
          </a:solidFill>
          <a:ln w="38100">
            <a:solidFill>
              <a:schemeClr val="tx2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BF9FD1A0-B9F2-93FD-2321-DAAC4AFE8D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48583" y="3650887"/>
            <a:ext cx="1399578" cy="882128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77C8A9E6-EDF1-AE67-072B-F83FCA806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4310" y="4353405"/>
            <a:ext cx="906730" cy="57149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CF7F04D-E3F5-CE4D-3720-CCA149F81BEE}"/>
              </a:ext>
            </a:extLst>
          </p:cNvPr>
          <p:cNvSpPr txBox="1"/>
          <p:nvPr/>
        </p:nvSpPr>
        <p:spPr>
          <a:xfrm>
            <a:off x="2623508" y="3848577"/>
            <a:ext cx="139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Public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Cloud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977782-1860-AADB-CD43-808AE8E8AC53}"/>
              </a:ext>
            </a:extLst>
          </p:cNvPr>
          <p:cNvSpPr txBox="1"/>
          <p:nvPr/>
        </p:nvSpPr>
        <p:spPr>
          <a:xfrm>
            <a:off x="638816" y="4982407"/>
            <a:ext cx="139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Private Cloud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B7F523-D553-7F89-5C21-9C2FF225D91F}"/>
              </a:ext>
            </a:extLst>
          </p:cNvPr>
          <p:cNvSpPr txBox="1"/>
          <p:nvPr/>
        </p:nvSpPr>
        <p:spPr>
          <a:xfrm>
            <a:off x="2591567" y="2531040"/>
            <a:ext cx="139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Cloud-to-Cloud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1C9933-BCC7-F657-90BD-FFE9E623052A}"/>
              </a:ext>
            </a:extLst>
          </p:cNvPr>
          <p:cNvSpPr txBox="1"/>
          <p:nvPr/>
        </p:nvSpPr>
        <p:spPr>
          <a:xfrm>
            <a:off x="2426046" y="2020517"/>
            <a:ext cx="1794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Hybrid IT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7075D56-0CF5-EB30-A80A-0CF3F35E4F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98" y="6002265"/>
            <a:ext cx="950498" cy="22040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4855561-559E-B07B-63A3-DB774612BF8A}"/>
              </a:ext>
            </a:extLst>
          </p:cNvPr>
          <p:cNvCxnSpPr>
            <a:cxnSpLocks/>
          </p:cNvCxnSpPr>
          <p:nvPr/>
        </p:nvCxnSpPr>
        <p:spPr>
          <a:xfrm>
            <a:off x="6072249" y="1684764"/>
            <a:ext cx="0" cy="47693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516E411-2621-BFCB-E9D1-11DA974E81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7121" y="2821490"/>
            <a:ext cx="1448675" cy="30777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C9880C6-9407-3F12-521B-C86C328DA4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06338" y="5182374"/>
            <a:ext cx="818745" cy="8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41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00FF"/>
      </a:dk2>
      <a:lt2>
        <a:srgbClr val="E7E6E6"/>
      </a:lt2>
      <a:accent1>
        <a:srgbClr val="00E5FA"/>
      </a:accent1>
      <a:accent2>
        <a:srgbClr val="7700EC"/>
      </a:accent2>
      <a:accent3>
        <a:srgbClr val="FCCF00"/>
      </a:accent3>
      <a:accent4>
        <a:srgbClr val="00D87D"/>
      </a:accent4>
      <a:accent5>
        <a:srgbClr val="01454F"/>
      </a:accent5>
      <a:accent6>
        <a:srgbClr val="8AAEFF"/>
      </a:accent6>
      <a:hlink>
        <a:srgbClr val="1F00FF"/>
      </a:hlink>
      <a:folHlink>
        <a:srgbClr val="00E5F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DR Light Cyan 1">
      <a:srgbClr val="99F5FD"/>
    </a:custClr>
    <a:custClr name="DR Light Violet">
      <a:srgbClr val="C999F7"/>
    </a:custClr>
    <a:custClr name="DR Light Amber">
      <a:srgbClr val="FEEC99"/>
    </a:custClr>
    <a:custClr name="DR Light Green">
      <a:srgbClr val="99EFCB"/>
    </a:custClr>
    <a:custClr name="DR Light Blue">
      <a:srgbClr val="8AAEFF"/>
    </a:custClr>
    <a:custClr name="DR Light Slate Grey">
      <a:srgbClr val="9AB5B9"/>
    </a:custClr>
    <a:custClr name="DR Light Grey">
      <a:srgbClr val="C7C8CA"/>
    </a:custClr>
    <a:custClr name="DR Mid Grey">
      <a:srgbClr val="808080"/>
    </a:custClr>
  </a:custClrLst>
  <a:extLst>
    <a:ext uri="{05A4C25C-085E-4340-85A3-A5531E510DB2}">
      <thm15:themeFamily xmlns:thm15="http://schemas.microsoft.com/office/thememl/2012/main" name="Presentation13" id="{B5A0AB82-70ED-4C25-AB89-550D5FB5538F}" vid="{6824450E-8BF2-46ED-A5EE-EA1E879408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5C5F6E2AA5C641BA931A12E9462E8D" ma:contentTypeVersion="11" ma:contentTypeDescription="Create a new document." ma:contentTypeScope="" ma:versionID="23575a686798f13de4a08cfdae6f7b55">
  <xsd:schema xmlns:xsd="http://www.w3.org/2001/XMLSchema" xmlns:xs="http://www.w3.org/2001/XMLSchema" xmlns:p="http://schemas.microsoft.com/office/2006/metadata/properties" xmlns:ns2="1fce1bf1-38a4-4c27-9892-93e95fbdabda" xmlns:ns3="ac8b6241-8e20-41e5-997a-79b4198cf570" targetNamespace="http://schemas.microsoft.com/office/2006/metadata/properties" ma:root="true" ma:fieldsID="04028a9b56970b4dccf12f756a9f98fc" ns2:_="" ns3:_="">
    <xsd:import namespace="1fce1bf1-38a4-4c27-9892-93e95fbdabda"/>
    <xsd:import namespace="ac8b6241-8e20-41e5-997a-79b4198cf5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andTim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e1bf1-38a4-4c27-9892-93e95fbdab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andTime" ma:index="10" nillable="true" ma:displayName="Date" ma:default="[today]" ma:format="DateOnly" ma:internalName="DateandTime">
      <xsd:simpleType>
        <xsd:restriction base="dms:DateTim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1774ea4a-61ee-4b8e-9f7e-f9d0f96511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b6241-8e20-41e5-997a-79b4198cf57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914d701-447e-43f1-835f-89985e307eab}" ma:internalName="TaxCatchAll" ma:showField="CatchAllData" ma:web="ac8b6241-8e20-41e5-997a-79b4198cf5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8b6241-8e20-41e5-997a-79b4198cf570" xsi:nil="true"/>
    <lcf76f155ced4ddcb4097134ff3c332f xmlns="1fce1bf1-38a4-4c27-9892-93e95fbdabda">
      <Terms xmlns="http://schemas.microsoft.com/office/infopath/2007/PartnerControls"/>
    </lcf76f155ced4ddcb4097134ff3c332f>
    <DateandTime xmlns="1fce1bf1-38a4-4c27-9892-93e95fbdabda">2022-09-07T14:37:56+00:00</DateandTime>
  </documentManagement>
</p:properties>
</file>

<file path=customXml/itemProps1.xml><?xml version="1.0" encoding="utf-8"?>
<ds:datastoreItem xmlns:ds="http://schemas.openxmlformats.org/officeDocument/2006/customXml" ds:itemID="{5F4CB9B5-55B2-41F5-AFEB-3B571E9BF1E2}">
  <ds:schemaRefs>
    <ds:schemaRef ds:uri="1fce1bf1-38a4-4c27-9892-93e95fbdabda"/>
    <ds:schemaRef ds:uri="ac8b6241-8e20-41e5-997a-79b4198cf5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28A8C05-2E78-47B0-8F2D-2858FB2AC2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FFA500-119D-4151-BEEB-D8D9A346A3C4}">
  <ds:schemaRefs>
    <ds:schemaRef ds:uri="1fce1bf1-38a4-4c27-9892-93e95fbdabda"/>
    <ds:schemaRef ds:uri="ac8b6241-8e20-41e5-997a-79b4198cf57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45d53a40-131c-4896-94ef-8cd3538b3834}" enabled="0" method="" siteId="{45d53a40-131c-4896-94ef-8cd3538b383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27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Role of Data Centres in Powering AI, Compute, Security &amp; Connectivity </vt:lpstr>
      <vt:lpstr>PowerPoint Presentation</vt:lpstr>
      <vt:lpstr>PowerPoint Presentation</vt:lpstr>
      <vt:lpstr>PowerPoint Presentation</vt:lpstr>
      <vt:lpstr>Building a Sustainable Future </vt:lpstr>
      <vt:lpstr>Continuing to Invest and Expand Across the Globe</vt:lpstr>
      <vt:lpstr>PowerPoint Presentation</vt:lpstr>
      <vt:lpstr>PowerPoint Presentation</vt:lpstr>
      <vt:lpstr>What are the implications of Hybrid IT?</vt:lpstr>
      <vt:lpstr>PowerPoint Presentation</vt:lpstr>
      <vt:lpstr>Types of AI Architectures</vt:lpstr>
      <vt:lpstr>Generative AI Demand: Today Primarily Demand for Training Deployments</vt:lpstr>
      <vt:lpstr>Generative AI Demand: 1-2 Years Transition from Training to Inference as Products Mature</vt:lpstr>
      <vt:lpstr>Generative AI Demand: 3-5 Years and Beyond Inference is Long Tail of Enterprise AI Demand</vt:lpstr>
      <vt:lpstr>PowerPoint Presentation</vt:lpstr>
      <vt:lpstr>PowerPoint Presentation</vt:lpstr>
      <vt:lpstr>PowerPoint Presentation</vt:lpstr>
      <vt:lpstr>London Metro Connect</vt:lpstr>
      <vt:lpstr>PlatformDIGITAL® </vt:lpstr>
      <vt:lpstr>PowerPoint Presentation</vt:lpstr>
      <vt:lpstr>PowerPoint Presentation</vt:lpstr>
      <vt:lpstr>ServiceFabric™ Connect</vt:lpstr>
      <vt:lpstr>PowerPoint Presentation</vt:lpstr>
      <vt:lpstr>PowerPoint Presentation</vt:lpstr>
      <vt:lpstr>PowerPoint Presentation</vt:lpstr>
      <vt:lpstr>KEY TAKE AWAY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Tikalsky</dc:creator>
  <cp:revision>38</cp:revision>
  <dcterms:created xsi:type="dcterms:W3CDTF">2024-01-09T22:34:48Z</dcterms:created>
  <dcterms:modified xsi:type="dcterms:W3CDTF">2024-07-04T09:38:03Z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0x010100735C5F6E2AA5C641BA931A12E9462E8D</vt:lpwstr>
  </property>
  <property fmtid="{D5CDD505-2E9C-101B-9397-08002B2CF9AE}" pid="3" name="MediaServiceImageTags">
    <vt:lpwstr/>
  </property>
</Properties>
</file>