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72" r:id="rId15"/>
    <p:sldId id="274" r:id="rId16"/>
  </p:sldIdLst>
  <p:sldSz cx="9144000" cy="5143500" type="screen16x9"/>
  <p:notesSz cx="7010400" cy="9296400"/>
  <p:embeddedFontLst>
    <p:embeddedFont>
      <p:font typeface="Poppins" pitchFamily="2" charset="77"/>
      <p:regular r:id="rId18"/>
      <p:bold r:id="rId19"/>
      <p:italic r:id="rId20"/>
      <p:boldItalic r:id="rId21"/>
    </p:embeddedFont>
    <p:embeddedFont>
      <p:font typeface="Poppins Black" pitchFamily="2" charset="77"/>
      <p:bold r:id="rId22"/>
      <p:italic r:id="rId23"/>
      <p:boldItalic r:id="rId24"/>
    </p:embeddedFont>
    <p:embeddedFont>
      <p:font typeface="Poppins Medium" pitchFamily="2" charset="77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j3kvFp9VNdM8/34eDGQoPqh+ICt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vin Cha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8AAA"/>
    <a:srgbClr val="003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3409DB0-7FF0-4B81-B511-9CF71A0CB1CE}">
  <a:tblStyle styleId="{13409DB0-7FF0-4B81-B511-9CF71A0CB1CE}" styleName="Table_0">
    <a:wholeTbl>
      <a:tcTxStyle b="off" i="off">
        <a:font>
          <a:latin typeface="CiscoSansTT Light"/>
          <a:ea typeface="CiscoSansTT Light"/>
          <a:cs typeface="CiscoSansTT Light"/>
        </a:font>
        <a:srgbClr val="101820"/>
      </a:tcTxStyle>
      <a:tcStyle>
        <a:tcBdr>
          <a:left>
            <a:ln w="9525" cap="flat" cmpd="sng">
              <a:solidFill>
                <a:srgbClr val="0051A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51A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51A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51A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rgbClr val="0051A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51AF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rgbClr val="0051A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51AF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rgbClr val="0051A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51AF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rgbClr val="0051AF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iscoSansTT Light"/>
          <a:ea typeface="CiscoSansTT Light"/>
          <a:cs typeface="CiscoSansTT Light"/>
        </a:font>
        <a:srgbClr val="0D274D"/>
      </a:tcTxStyle>
      <a:tcStyle>
        <a:tcBdr/>
        <a:fill>
          <a:solidFill>
            <a:srgbClr val="0051AF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0D3FFB5-AACE-4000-A26E-240D0841B410}" styleName="Table_1">
    <a:wholeTbl>
      <a:tcTxStyle b="off" i="off">
        <a:font>
          <a:latin typeface="CiscoSansTT Light"/>
          <a:ea typeface="CiscoSansTT Light"/>
          <a:cs typeface="CiscoSansTT Light"/>
        </a:font>
        <a:schemeClr val="dk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iscoSansTT Light"/>
          <a:ea typeface="CiscoSansTT Light"/>
          <a:cs typeface="CiscoSansTT Light"/>
        </a:font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>
        <p:scale>
          <a:sx n="140" d="100"/>
          <a:sy n="140" d="100"/>
        </p:scale>
        <p:origin x="368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7" Type="http://customschemas.google.com/relationships/presentationmetadata" Target="meta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6-21T18:52:42.647" idx="1">
    <p:pos x="6000" y="0"/>
    <p:text>@rene.neumann@zpesystems.com
_Assigned to rene.neumann@zpesystems.com_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QKVrIL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5" name="Google Shape;1005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g2740017b386_1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2" name="Google Shape;1182;g2740017b386_1_39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g2740017b386_1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5" name="Google Shape;1255;g2740017b386_1_46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1" name="Google Shape;1501;p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0" name="Google Shape;1560;p1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" name="Google Shape;1561;p1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0" name="Google Shape;1600;p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1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0" name="Google Shape;1010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8" name="Google Shape;1058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</a:pPr>
            <a:r>
              <a:rPr lang="en-US" sz="1200" i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“Our approach </a:t>
            </a:r>
            <a:r>
              <a:rPr lang="en-US" sz="1200" b="1" i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must shift from a futile quest for absolute invulnerability to a more realistic strategy of resiliency in which we control the impacts of failures.”</a:t>
            </a:r>
            <a:br>
              <a:rPr lang="en-US" sz="1200" b="1" i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1" i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						</a:t>
            </a:r>
            <a:r>
              <a:rPr lang="en-US" sz="1050" i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Strategy for Cyber-Physical Resilience (White House - Feb 2024)</a:t>
            </a:r>
            <a:endParaRPr sz="1200" i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7" name="Google Shape;1067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https://media.defense.gov/2020/Sep/17/2002499616/-1/-1/0/PERFORMING_OUT_OF_BAND_NETWORK_MANAGEMENT20200911.PDF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https://www.ice.org.uk/news-insight/news-and-blogs/ice-blogs/the-civil-engineer-blog/principles-to-help-engineers-create-resilient-infrastructure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https://globalplatform.undrr.org/sites/default/files/2022-05/UNDRR%202022%20Principles%20for%20Resilient%20Infrastructure.pdf</a:t>
            </a:r>
            <a:endParaRPr/>
          </a:p>
        </p:txBody>
      </p:sp>
      <p:sp>
        <p:nvSpPr>
          <p:cNvPr id="1068" name="Google Shape;1068;p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Talk track: Reference to CISA recommendation for OOB as means to achieve Isolation.</a:t>
            </a:r>
            <a:endParaRPr/>
          </a:p>
        </p:txBody>
      </p:sp>
      <p:sp>
        <p:nvSpPr>
          <p:cNvPr id="1085" name="Google Shape;10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g2740017b386_1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2" name="Google Shape;1122;g2740017b386_1_33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me Graphic">
  <p:cSld name="Theme Graphic">
    <p:bg>
      <p:bgPr>
        <a:solidFill>
          <a:schemeClr val="lt2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F74050-61B3-2C40-3D78-74D2BC1FE1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-463670"/>
            <a:ext cx="9144000" cy="56071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Background">
  <p:cSld name="CUSTOM_1"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1" name="Google Shape;1001;g2740017b386_1_3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399" y="4830700"/>
            <a:ext cx="1140750" cy="25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2" name="Google Shape;1002;g2740017b386_1_332"/>
          <p:cNvSpPr txBox="1">
            <a:spLocks noGrp="1"/>
          </p:cNvSpPr>
          <p:nvPr>
            <p:ph type="sldNum" idx="12"/>
          </p:nvPr>
        </p:nvSpPr>
        <p:spPr>
          <a:xfrm>
            <a:off x="8523531" y="479888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 b="1">
                <a:solidFill>
                  <a:srgbClr val="028AAB"/>
                </a:solidFill>
              </a:defRPr>
            </a:lvl1pPr>
            <a:lvl2pPr lvl="1" rtl="0">
              <a:buNone/>
              <a:defRPr sz="800" b="1">
                <a:solidFill>
                  <a:srgbClr val="028AAB"/>
                </a:solidFill>
              </a:defRPr>
            </a:lvl2pPr>
            <a:lvl3pPr lvl="2" rtl="0">
              <a:buNone/>
              <a:defRPr sz="800" b="1">
                <a:solidFill>
                  <a:srgbClr val="028AAB"/>
                </a:solidFill>
              </a:defRPr>
            </a:lvl3pPr>
            <a:lvl4pPr lvl="3" rtl="0">
              <a:buNone/>
              <a:defRPr sz="800" b="1">
                <a:solidFill>
                  <a:srgbClr val="028AAB"/>
                </a:solidFill>
              </a:defRPr>
            </a:lvl4pPr>
            <a:lvl5pPr lvl="4" rtl="0">
              <a:buNone/>
              <a:defRPr sz="800" b="1">
                <a:solidFill>
                  <a:srgbClr val="028AAB"/>
                </a:solidFill>
              </a:defRPr>
            </a:lvl5pPr>
            <a:lvl6pPr lvl="5" rtl="0">
              <a:buNone/>
              <a:defRPr sz="800" b="1">
                <a:solidFill>
                  <a:srgbClr val="028AAB"/>
                </a:solidFill>
              </a:defRPr>
            </a:lvl6pPr>
            <a:lvl7pPr lvl="6" rtl="0">
              <a:buNone/>
              <a:defRPr sz="800" b="1">
                <a:solidFill>
                  <a:srgbClr val="028AAB"/>
                </a:solidFill>
              </a:defRPr>
            </a:lvl7pPr>
            <a:lvl8pPr lvl="7" rtl="0">
              <a:buNone/>
              <a:defRPr sz="800" b="1">
                <a:solidFill>
                  <a:srgbClr val="028AAB"/>
                </a:solidFill>
              </a:defRPr>
            </a:lvl8pPr>
            <a:lvl9pPr lvl="8" rtl="0">
              <a:buNone/>
              <a:defRPr sz="800" b="1">
                <a:solidFill>
                  <a:srgbClr val="028AAB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>
                <a:solidFill>
                  <a:srgbClr val="A5A5A5"/>
                </a:solidFill>
              </a:rPr>
              <a:t>  </a:t>
            </a:r>
            <a:endParaRPr>
              <a:solidFill>
                <a:srgbClr val="A5A5A5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4E75843-F756-848C-6B84-93516CE854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0" y="4722261"/>
            <a:ext cx="429948" cy="21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91600B-1229-A104-78BF-730A6F0C42CC}"/>
              </a:ext>
            </a:extLst>
          </p:cNvPr>
          <p:cNvSpPr txBox="1"/>
          <p:nvPr userDrawn="1"/>
        </p:nvSpPr>
        <p:spPr>
          <a:xfrm>
            <a:off x="191200" y="4691014"/>
            <a:ext cx="429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Poppins" pitchFamily="2" charset="77"/>
                <a:cs typeface="Poppins" pitchFamily="2" charset="77"/>
              </a:rPr>
              <a:t>zpe</a:t>
            </a:r>
            <a:endParaRPr lang="en-US" sz="1000" dirty="0">
              <a:latin typeface="Poppins" pitchFamily="2" charset="77"/>
              <a:cs typeface="Poppins" pitchFamily="2" charset="77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 Slide 2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8257EF7-6E49-068D-7F73-5E85A8104A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-463670"/>
            <a:ext cx="9144000" cy="5607170"/>
          </a:xfrm>
          <a:prstGeom prst="rect">
            <a:avLst/>
          </a:prstGeom>
        </p:spPr>
      </p:pic>
      <p:sp>
        <p:nvSpPr>
          <p:cNvPr id="41" name="Google Shape;41;p20"/>
          <p:cNvSpPr txBox="1">
            <a:spLocks noGrp="1"/>
          </p:cNvSpPr>
          <p:nvPr>
            <p:ph type="subTitle" idx="1"/>
          </p:nvPr>
        </p:nvSpPr>
        <p:spPr>
          <a:xfrm>
            <a:off x="446359" y="3238293"/>
            <a:ext cx="3621024" cy="55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98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5000"/>
              </a:lnSpc>
              <a:spcBef>
                <a:spcPts val="625"/>
              </a:spcBef>
              <a:spcAft>
                <a:spcPts val="0"/>
              </a:spcAft>
              <a:buClr>
                <a:srgbClr val="88898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5000"/>
              </a:lnSpc>
              <a:spcBef>
                <a:spcPts val="625"/>
              </a:spcBef>
              <a:spcAft>
                <a:spcPts val="0"/>
              </a:spcAft>
              <a:buClr>
                <a:srgbClr val="88898A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98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5000"/>
              </a:lnSpc>
              <a:spcBef>
                <a:spcPts val="625"/>
              </a:spcBef>
              <a:spcAft>
                <a:spcPts val="0"/>
              </a:spcAft>
              <a:buClr>
                <a:srgbClr val="88898A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98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600"/>
              </a:spcBef>
              <a:spcAft>
                <a:spcPts val="0"/>
              </a:spcAft>
              <a:buClr>
                <a:srgbClr val="88898A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600"/>
              </a:spcBef>
              <a:spcAft>
                <a:spcPts val="0"/>
              </a:spcAft>
              <a:buClr>
                <a:srgbClr val="88898A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98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300"/>
              </a:spcBef>
              <a:spcAft>
                <a:spcPts val="0"/>
              </a:spcAft>
              <a:buClr>
                <a:srgbClr val="88898A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98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300"/>
              </a:spcBef>
              <a:spcAft>
                <a:spcPts val="0"/>
              </a:spcAft>
              <a:buClr>
                <a:srgbClr val="88898A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98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2"/>
          </p:nvPr>
        </p:nvSpPr>
        <p:spPr>
          <a:xfrm>
            <a:off x="446359" y="3727548"/>
            <a:ext cx="3621024" cy="28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 rtl="0">
              <a:lnSpc>
                <a:spcPct val="95000"/>
              </a:lnSpc>
              <a:spcBef>
                <a:spcPts val="1075"/>
              </a:spcBef>
              <a:spcAft>
                <a:spcPts val="0"/>
              </a:spcAft>
              <a:buClr>
                <a:schemeClr val="dk2"/>
              </a:buClr>
              <a:buSzPts val="108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5000"/>
              </a:lnSpc>
              <a:spcBef>
                <a:spcPts val="62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5000"/>
              </a:lnSpc>
              <a:spcBef>
                <a:spcPts val="62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5000"/>
              </a:lnSpc>
              <a:spcBef>
                <a:spcPts val="62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3"/>
          </p:nvPr>
        </p:nvSpPr>
        <p:spPr>
          <a:xfrm>
            <a:off x="446359" y="2475522"/>
            <a:ext cx="6545160" cy="380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5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5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5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ctrTitle"/>
          </p:nvPr>
        </p:nvSpPr>
        <p:spPr>
          <a:xfrm>
            <a:off x="425762" y="1897588"/>
            <a:ext cx="6565755" cy="644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" name="Google Shape;1001;g2740017b386_1_332">
            <a:extLst>
              <a:ext uri="{FF2B5EF4-FFF2-40B4-BE49-F238E27FC236}">
                <a16:creationId xmlns:a16="http://schemas.microsoft.com/office/drawing/2014/main" id="{A33E6DF7-20E6-3428-B500-60A0D78B5755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99" y="4830700"/>
            <a:ext cx="1140750" cy="25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A668E1B-9E5E-B54F-8269-08E0248C0A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0" y="4722261"/>
            <a:ext cx="429948" cy="21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4DED9A-00FD-F40A-532A-31EA68E43F30}"/>
              </a:ext>
            </a:extLst>
          </p:cNvPr>
          <p:cNvSpPr txBox="1"/>
          <p:nvPr userDrawn="1"/>
        </p:nvSpPr>
        <p:spPr>
          <a:xfrm>
            <a:off x="198957" y="4691014"/>
            <a:ext cx="429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Poppins" pitchFamily="2" charset="77"/>
                <a:cs typeface="Poppins" pitchFamily="2" charset="77"/>
              </a:rPr>
              <a:t>zpe</a:t>
            </a:r>
            <a:endParaRPr lang="en-US" sz="1000" dirty="0">
              <a:latin typeface="Poppins" pitchFamily="2" charset="77"/>
              <a:cs typeface="Poppins" pitchFamily="2" charset="77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bg>
      <p:bgPr>
        <a:solidFill>
          <a:schemeClr val="lt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53871A-5776-DF79-CE08-2EA4EC1107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21758" r="22111"/>
          <a:stretch/>
        </p:blipFill>
        <p:spPr>
          <a:xfrm>
            <a:off x="0" y="-8915"/>
            <a:ext cx="4425696" cy="5161266"/>
          </a:xfrm>
          <a:prstGeom prst="rect">
            <a:avLst/>
          </a:prstGeom>
        </p:spPr>
      </p:pic>
      <p:sp>
        <p:nvSpPr>
          <p:cNvPr id="61" name="Google Shape;61;p21"/>
          <p:cNvSpPr txBox="1">
            <a:spLocks noGrp="1"/>
          </p:cNvSpPr>
          <p:nvPr>
            <p:ph type="body" idx="1"/>
          </p:nvPr>
        </p:nvSpPr>
        <p:spPr>
          <a:xfrm>
            <a:off x="4937498" y="875506"/>
            <a:ext cx="3787402" cy="339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30200" algn="l" rtl="0">
              <a:lnSpc>
                <a:spcPct val="95000"/>
              </a:lnSpc>
              <a:spcBef>
                <a:spcPts val="111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004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5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5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5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21"/>
          <p:cNvSpPr txBox="1"/>
          <p:nvPr/>
        </p:nvSpPr>
        <p:spPr>
          <a:xfrm>
            <a:off x="1413323" y="2151121"/>
            <a:ext cx="1832798" cy="73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370150" y="4880892"/>
            <a:ext cx="35966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" name="Google Shape;1001;g2740017b386_1_332">
            <a:extLst>
              <a:ext uri="{FF2B5EF4-FFF2-40B4-BE49-F238E27FC236}">
                <a16:creationId xmlns:a16="http://schemas.microsoft.com/office/drawing/2014/main" id="{F7FE77C0-0D38-9392-6810-646C886696DD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99" y="4830700"/>
            <a:ext cx="1140750" cy="25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5D72B72-A2B9-41B7-D55A-1BBFEAF24B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0" y="4722261"/>
            <a:ext cx="429948" cy="21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Half_Page_Chart">
  <p:cSld name="8_Half_Page_Char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3D43">
              <a:alpha val="5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22"/>
          <p:cNvSpPr>
            <a:spLocks noGrp="1"/>
          </p:cNvSpPr>
          <p:nvPr>
            <p:ph type="chart" idx="2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0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5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5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8370150" y="4880892"/>
            <a:ext cx="35966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96">
          <p15:clr>
            <a:srgbClr val="FBAE40"/>
          </p15:clr>
        </p15:guide>
        <p15:guide id="2" pos="2675">
          <p15:clr>
            <a:srgbClr val="FBAE40"/>
          </p15:clr>
        </p15:guide>
        <p15:guide id="3" pos="320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Quote Slide">
    <p:bg>
      <p:bgPr>
        <a:solidFill>
          <a:schemeClr val="lt2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body" idx="1"/>
          </p:nvPr>
        </p:nvSpPr>
        <p:spPr>
          <a:xfrm>
            <a:off x="468313" y="3322822"/>
            <a:ext cx="5235064" cy="349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5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5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5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ctrTitle"/>
          </p:nvPr>
        </p:nvSpPr>
        <p:spPr>
          <a:xfrm>
            <a:off x="218182" y="947254"/>
            <a:ext cx="5485195" cy="227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sldNum" idx="12"/>
          </p:nvPr>
        </p:nvSpPr>
        <p:spPr>
          <a:xfrm>
            <a:off x="8370150" y="4880892"/>
            <a:ext cx="35966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 and Bullet">
  <p:cSld name="Title and Subtitle and Bulle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>
            <a:off x="443997" y="192024"/>
            <a:ext cx="8257032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>
            <a:off x="443997" y="1197864"/>
            <a:ext cx="8257032" cy="339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5000"/>
              </a:lnSpc>
              <a:spcBef>
                <a:spcPts val="110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004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988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5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5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2"/>
          </p:nvPr>
        </p:nvSpPr>
        <p:spPr>
          <a:xfrm>
            <a:off x="443997" y="858908"/>
            <a:ext cx="8266112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5000"/>
              </a:lnSpc>
              <a:spcBef>
                <a:spcPts val="1075"/>
              </a:spcBef>
              <a:spcAft>
                <a:spcPts val="0"/>
              </a:spcAft>
              <a:buClr>
                <a:schemeClr val="dk2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5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95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5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8370150" y="4880892"/>
            <a:ext cx="35966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">
  <p:cSld name="Bulle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5"/>
          <p:cNvPicPr preferRelativeResize="0"/>
          <p:nvPr/>
        </p:nvPicPr>
        <p:blipFill rotWithShape="1">
          <a:blip r:embed="rId2">
            <a:alphaModFix/>
          </a:blip>
          <a:srcRect l="2013" t="49305" r="46885" b="49684"/>
          <a:stretch/>
        </p:blipFill>
        <p:spPr>
          <a:xfrm rot="5400000">
            <a:off x="6519362" y="2518862"/>
            <a:ext cx="5143500" cy="105775"/>
          </a:xfrm>
          <a:custGeom>
            <a:avLst/>
            <a:gdLst/>
            <a:ahLst/>
            <a:cxnLst/>
            <a:rect l="l" t="t" r="r" b="b"/>
            <a:pathLst>
              <a:path w="9143999" h="1219200" extrusionOk="0">
                <a:moveTo>
                  <a:pt x="0" y="0"/>
                </a:moveTo>
                <a:lnTo>
                  <a:pt x="9143999" y="0"/>
                </a:lnTo>
                <a:lnTo>
                  <a:pt x="9143999" y="1219200"/>
                </a:lnTo>
                <a:lnTo>
                  <a:pt x="0" y="12192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>
            <a:off x="443997" y="192024"/>
            <a:ext cx="8257032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body" idx="1"/>
          </p:nvPr>
        </p:nvSpPr>
        <p:spPr>
          <a:xfrm>
            <a:off x="443997" y="1197864"/>
            <a:ext cx="8257032" cy="339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5000"/>
              </a:lnSpc>
              <a:spcBef>
                <a:spcPts val="110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004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988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0039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5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370150" y="4880892"/>
            <a:ext cx="35966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Half_Page_Table">
  <p:cSld name="9_Half_Page_Table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0;p22">
            <a:extLst>
              <a:ext uri="{FF2B5EF4-FFF2-40B4-BE49-F238E27FC236}">
                <a16:creationId xmlns:a16="http://schemas.microsoft.com/office/drawing/2014/main" id="{C9F2F115-EC23-C544-7FF0-EF2A69B2DD65}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3D43">
              <a:alpha val="5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6" name="Google Shape;166;p26"/>
          <p:cNvSpPr>
            <a:spLocks noGrp="1"/>
          </p:cNvSpPr>
          <p:nvPr>
            <p:ph type="tbl" idx="2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sldNum" idx="12"/>
          </p:nvPr>
        </p:nvSpPr>
        <p:spPr>
          <a:xfrm>
            <a:off x="8370150" y="4880892"/>
            <a:ext cx="35966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orient="horz" pos="2196">
          <p15:clr>
            <a:srgbClr val="FBAE40"/>
          </p15:clr>
        </p15:guide>
        <p15:guide id="3" pos="2675">
          <p15:clr>
            <a:srgbClr val="FBAE40"/>
          </p15:clr>
        </p15:guide>
        <p15:guide id="4" pos="320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2">
  <p:cSld name="Thank You 2">
    <p:bg>
      <p:bgPr>
        <a:solidFill>
          <a:schemeClr val="lt2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858DEB-6E6E-A428-8ECE-57F93C2C47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859152" y="3562"/>
            <a:ext cx="8382053" cy="5139938"/>
          </a:xfrm>
          <a:prstGeom prst="rect">
            <a:avLst/>
          </a:prstGeom>
        </p:spPr>
      </p:pic>
      <p:sp>
        <p:nvSpPr>
          <p:cNvPr id="199" name="Google Shape;199;p27"/>
          <p:cNvSpPr txBox="1"/>
          <p:nvPr/>
        </p:nvSpPr>
        <p:spPr>
          <a:xfrm>
            <a:off x="987272" y="804375"/>
            <a:ext cx="2821843" cy="1322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6251" marR="0" lvl="0" indent="-625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437766" y="188914"/>
            <a:ext cx="8257032" cy="73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70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92">
          <p15:clr>
            <a:srgbClr val="F26B43"/>
          </p15:clr>
        </p15:guide>
        <p15:guide id="2" pos="336">
          <p15:clr>
            <a:srgbClr val="F26B43"/>
          </p15:clr>
        </p15:guide>
        <p15:guide id="3" pos="5424">
          <p15:clr>
            <a:srgbClr val="F26B43"/>
          </p15:clr>
        </p15:guide>
        <p15:guide id="4" orient="horz" pos="757">
          <p15:clr>
            <a:srgbClr val="F26B43"/>
          </p15:clr>
        </p15:guide>
        <p15:guide id="5" orient="horz" pos="324">
          <p15:clr>
            <a:srgbClr val="F26B43"/>
          </p15:clr>
        </p15:guide>
        <p15:guide id="6" pos="2876">
          <p15:clr>
            <a:srgbClr val="F26B43"/>
          </p15:clr>
        </p15:guide>
        <p15:guide id="7" orient="horz" pos="1620">
          <p15:clr>
            <a:srgbClr val="F26B43"/>
          </p15:clr>
        </p15:guide>
        <p15:guide id="8" orient="horz" pos="50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6.png"/><Relationship Id="rId3" Type="http://schemas.openxmlformats.org/officeDocument/2006/relationships/image" Target="../media/image30.jp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1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15;p2">
            <a:extLst>
              <a:ext uri="{FF2B5EF4-FFF2-40B4-BE49-F238E27FC236}">
                <a16:creationId xmlns:a16="http://schemas.microsoft.com/office/drawing/2014/main" id="{95B97BBD-9C7C-3F83-9D1D-19B3342032A8}"/>
              </a:ext>
            </a:extLst>
          </p:cNvPr>
          <p:cNvSpPr txBox="1">
            <a:spLocks/>
          </p:cNvSpPr>
          <p:nvPr/>
        </p:nvSpPr>
        <p:spPr>
          <a:xfrm>
            <a:off x="1296619" y="1740389"/>
            <a:ext cx="6792900" cy="1662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E" sz="3600" b="1" dirty="0" err="1">
                <a:solidFill>
                  <a:srgbClr val="328AAA"/>
                </a:solidFill>
              </a:rPr>
              <a:t>NetUK</a:t>
            </a:r>
            <a:r>
              <a:rPr lang="en-IE" sz="3600" b="1" dirty="0">
                <a:solidFill>
                  <a:srgbClr val="328AAA"/>
                </a:solidFill>
              </a:rPr>
              <a:t> 1</a:t>
            </a:r>
            <a:br>
              <a:rPr lang="en-IE" sz="3600" b="1" dirty="0">
                <a:solidFill>
                  <a:srgbClr val="328AAA"/>
                </a:solidFill>
              </a:rPr>
            </a:br>
            <a:endParaRPr lang="en-IE" sz="3600" b="1" dirty="0">
              <a:solidFill>
                <a:srgbClr val="328AAA"/>
              </a:solidFill>
            </a:endParaRPr>
          </a:p>
          <a:p>
            <a:r>
              <a:rPr lang="en-IE" sz="3600" b="1" dirty="0">
                <a:solidFill>
                  <a:srgbClr val="328AAA"/>
                </a:solidFill>
              </a:rPr>
              <a:t>The Inaugural Conference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F2EA0A-8E08-9497-26B1-F389D551E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88" y="206514"/>
            <a:ext cx="708619" cy="2149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g2740017b386_1_394"/>
          <p:cNvSpPr/>
          <p:nvPr/>
        </p:nvSpPr>
        <p:spPr>
          <a:xfrm>
            <a:off x="5166489" y="1660868"/>
            <a:ext cx="322500" cy="322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85" name="Google Shape;1185;g2740017b386_1_394"/>
          <p:cNvCxnSpPr/>
          <p:nvPr/>
        </p:nvCxnSpPr>
        <p:spPr>
          <a:xfrm>
            <a:off x="4146725" y="988550"/>
            <a:ext cx="0" cy="4201200"/>
          </a:xfrm>
          <a:prstGeom prst="straightConnector1">
            <a:avLst/>
          </a:prstGeom>
          <a:noFill/>
          <a:ln w="9525" cap="flat" cmpd="sng">
            <a:solidFill>
              <a:srgbClr val="979797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186" name="Google Shape;1186;g2740017b386_1_394"/>
          <p:cNvSpPr/>
          <p:nvPr/>
        </p:nvSpPr>
        <p:spPr>
          <a:xfrm>
            <a:off x="4485500" y="3030505"/>
            <a:ext cx="4273500" cy="654000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g2740017b386_1_394"/>
          <p:cNvSpPr/>
          <p:nvPr/>
        </p:nvSpPr>
        <p:spPr>
          <a:xfrm>
            <a:off x="4485500" y="2224425"/>
            <a:ext cx="4273500" cy="654000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g2740017b386_1_394"/>
          <p:cNvSpPr/>
          <p:nvPr/>
        </p:nvSpPr>
        <p:spPr>
          <a:xfrm>
            <a:off x="4485500" y="3792900"/>
            <a:ext cx="4273500" cy="921300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g2740017b386_1_394"/>
          <p:cNvSpPr txBox="1"/>
          <p:nvPr/>
        </p:nvSpPr>
        <p:spPr>
          <a:xfrm>
            <a:off x="5532701" y="1706600"/>
            <a:ext cx="540900" cy="226200"/>
          </a:xfrm>
          <a:prstGeom prst="rect">
            <a:avLst/>
          </a:prstGeom>
          <a:solidFill>
            <a:srgbClr val="888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NGFW</a:t>
            </a:r>
            <a:endParaRPr sz="800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190" name="Google Shape;1190;g2740017b386_1_3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3206" y="2388189"/>
            <a:ext cx="372001" cy="371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1" name="Google Shape;1191;g2740017b386_1_3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1334" y="3887130"/>
            <a:ext cx="465527" cy="46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2" name="Google Shape;1192;g2740017b386_1_3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1101" y="1633702"/>
            <a:ext cx="372001" cy="371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3" name="Google Shape;1193;g2740017b386_1_3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1102" y="2388189"/>
            <a:ext cx="372001" cy="371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4" name="Google Shape;1194;g2740017b386_1_3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1112" y="3170057"/>
            <a:ext cx="372001" cy="371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5" name="Google Shape;1195;g2740017b386_1_3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6224" y="3170057"/>
            <a:ext cx="372001" cy="371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6" name="Google Shape;1196;g2740017b386_1_3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1336" y="3170057"/>
            <a:ext cx="372001" cy="371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7" name="Google Shape;1197;g2740017b386_1_3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6448" y="3170057"/>
            <a:ext cx="372001" cy="371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8" name="Google Shape;1198;g2740017b386_1_3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5182" y="3887130"/>
            <a:ext cx="465527" cy="46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9" name="Google Shape;1199;g2740017b386_1_3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4327" y="3887130"/>
            <a:ext cx="465527" cy="46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0" name="Google Shape;1200;g2740017b386_1_3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8087" y="3170057"/>
            <a:ext cx="372001" cy="371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1" name="Google Shape;1201;g2740017b386_1_3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3199" y="3170057"/>
            <a:ext cx="372001" cy="371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2" name="Google Shape;1202;g2740017b386_1_394"/>
          <p:cNvGrpSpPr/>
          <p:nvPr/>
        </p:nvGrpSpPr>
        <p:grpSpPr>
          <a:xfrm>
            <a:off x="4834088" y="2005689"/>
            <a:ext cx="2908361" cy="1881440"/>
            <a:chOff x="3767288" y="1853289"/>
            <a:chExt cx="2908361" cy="1881440"/>
          </a:xfrm>
        </p:grpSpPr>
        <p:cxnSp>
          <p:nvCxnSpPr>
            <p:cNvPr id="1203" name="Google Shape;1203;g2740017b386_1_394"/>
            <p:cNvCxnSpPr>
              <a:stCxn id="1204" idx="2"/>
              <a:endCxn id="1193" idx="0"/>
            </p:cNvCxnSpPr>
            <p:nvPr/>
          </p:nvCxnSpPr>
          <p:spPr>
            <a:xfrm>
              <a:off x="4252405" y="1853297"/>
              <a:ext cx="967800" cy="3825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5" name="Google Shape;1205;g2740017b386_1_394"/>
            <p:cNvCxnSpPr>
              <a:stCxn id="1190" idx="0"/>
              <a:endCxn id="1204" idx="2"/>
            </p:cNvCxnSpPr>
            <p:nvPr/>
          </p:nvCxnSpPr>
          <p:spPr>
            <a:xfrm rot="10800000">
              <a:off x="4252406" y="1853289"/>
              <a:ext cx="0" cy="3825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6" name="Google Shape;1206;g2740017b386_1_394"/>
            <p:cNvCxnSpPr>
              <a:stCxn id="1190" idx="0"/>
              <a:endCxn id="1192" idx="2"/>
            </p:cNvCxnSpPr>
            <p:nvPr/>
          </p:nvCxnSpPr>
          <p:spPr>
            <a:xfrm rot="10800000" flipH="1">
              <a:off x="4252406" y="1853289"/>
              <a:ext cx="967800" cy="3825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7" name="Google Shape;1207;g2740017b386_1_394"/>
            <p:cNvCxnSpPr>
              <a:stCxn id="1192" idx="2"/>
              <a:endCxn id="1193" idx="0"/>
            </p:cNvCxnSpPr>
            <p:nvPr/>
          </p:nvCxnSpPr>
          <p:spPr>
            <a:xfrm>
              <a:off x="5220301" y="1853297"/>
              <a:ext cx="0" cy="3825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8" name="Google Shape;1208;g2740017b386_1_394"/>
            <p:cNvCxnSpPr>
              <a:stCxn id="1190" idx="2"/>
              <a:endCxn id="1200" idx="0"/>
            </p:cNvCxnSpPr>
            <p:nvPr/>
          </p:nvCxnSpPr>
          <p:spPr>
            <a:xfrm flipH="1">
              <a:off x="3767306" y="2607784"/>
              <a:ext cx="485100" cy="4098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9" name="Google Shape;1209;g2740017b386_1_394"/>
            <p:cNvCxnSpPr>
              <a:stCxn id="1190" idx="2"/>
              <a:endCxn id="1201" idx="0"/>
            </p:cNvCxnSpPr>
            <p:nvPr/>
          </p:nvCxnSpPr>
          <p:spPr>
            <a:xfrm>
              <a:off x="4252406" y="2607784"/>
              <a:ext cx="0" cy="4098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0" name="Google Shape;1210;g2740017b386_1_394"/>
            <p:cNvCxnSpPr>
              <a:stCxn id="1190" idx="2"/>
              <a:endCxn id="1194" idx="0"/>
            </p:cNvCxnSpPr>
            <p:nvPr/>
          </p:nvCxnSpPr>
          <p:spPr>
            <a:xfrm>
              <a:off x="4252406" y="2607784"/>
              <a:ext cx="967800" cy="4098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1" name="Google Shape;1211;g2740017b386_1_394"/>
            <p:cNvCxnSpPr>
              <a:stCxn id="1190" idx="2"/>
              <a:endCxn id="1195" idx="0"/>
            </p:cNvCxnSpPr>
            <p:nvPr/>
          </p:nvCxnSpPr>
          <p:spPr>
            <a:xfrm>
              <a:off x="4252406" y="2607784"/>
              <a:ext cx="1452900" cy="4098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2" name="Google Shape;1212;g2740017b386_1_394"/>
            <p:cNvCxnSpPr>
              <a:stCxn id="1190" idx="2"/>
              <a:endCxn id="1196" idx="0"/>
            </p:cNvCxnSpPr>
            <p:nvPr/>
          </p:nvCxnSpPr>
          <p:spPr>
            <a:xfrm>
              <a:off x="4252406" y="2607784"/>
              <a:ext cx="1938000" cy="4098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3" name="Google Shape;1213;g2740017b386_1_394"/>
            <p:cNvCxnSpPr>
              <a:stCxn id="1190" idx="2"/>
              <a:endCxn id="1197" idx="0"/>
            </p:cNvCxnSpPr>
            <p:nvPr/>
          </p:nvCxnSpPr>
          <p:spPr>
            <a:xfrm>
              <a:off x="4252406" y="2607784"/>
              <a:ext cx="2423100" cy="4098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4" name="Google Shape;1214;g2740017b386_1_394"/>
            <p:cNvCxnSpPr>
              <a:stCxn id="1200" idx="0"/>
              <a:endCxn id="1193" idx="2"/>
            </p:cNvCxnSpPr>
            <p:nvPr/>
          </p:nvCxnSpPr>
          <p:spPr>
            <a:xfrm rot="10800000" flipH="1">
              <a:off x="3767288" y="2607857"/>
              <a:ext cx="1452900" cy="4098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5" name="Google Shape;1215;g2740017b386_1_394"/>
            <p:cNvCxnSpPr>
              <a:stCxn id="1201" idx="0"/>
              <a:endCxn id="1193" idx="2"/>
            </p:cNvCxnSpPr>
            <p:nvPr/>
          </p:nvCxnSpPr>
          <p:spPr>
            <a:xfrm rot="10800000" flipH="1">
              <a:off x="4252400" y="2607857"/>
              <a:ext cx="967800" cy="4098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6" name="Google Shape;1216;g2740017b386_1_394"/>
            <p:cNvCxnSpPr>
              <a:stCxn id="1194" idx="0"/>
              <a:endCxn id="1193" idx="2"/>
            </p:cNvCxnSpPr>
            <p:nvPr/>
          </p:nvCxnSpPr>
          <p:spPr>
            <a:xfrm rot="10800000">
              <a:off x="5220313" y="2607857"/>
              <a:ext cx="0" cy="4098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7" name="Google Shape;1217;g2740017b386_1_394"/>
            <p:cNvCxnSpPr>
              <a:stCxn id="1195" idx="0"/>
              <a:endCxn id="1193" idx="2"/>
            </p:cNvCxnSpPr>
            <p:nvPr/>
          </p:nvCxnSpPr>
          <p:spPr>
            <a:xfrm rot="10800000">
              <a:off x="5220325" y="2607857"/>
              <a:ext cx="485100" cy="4098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8" name="Google Shape;1218;g2740017b386_1_394"/>
            <p:cNvCxnSpPr>
              <a:stCxn id="1196" idx="0"/>
              <a:endCxn id="1193" idx="2"/>
            </p:cNvCxnSpPr>
            <p:nvPr/>
          </p:nvCxnSpPr>
          <p:spPr>
            <a:xfrm rot="10800000">
              <a:off x="5220337" y="2607857"/>
              <a:ext cx="970200" cy="4098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9" name="Google Shape;1219;g2740017b386_1_394"/>
            <p:cNvCxnSpPr>
              <a:stCxn id="1197" idx="0"/>
              <a:endCxn id="1193" idx="2"/>
            </p:cNvCxnSpPr>
            <p:nvPr/>
          </p:nvCxnSpPr>
          <p:spPr>
            <a:xfrm rot="10800000">
              <a:off x="5220349" y="2607857"/>
              <a:ext cx="1455300" cy="4098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0" name="Google Shape;1220;g2740017b386_1_394"/>
            <p:cNvCxnSpPr>
              <a:stCxn id="1194" idx="2"/>
              <a:endCxn id="1199" idx="0"/>
            </p:cNvCxnSpPr>
            <p:nvPr/>
          </p:nvCxnSpPr>
          <p:spPr>
            <a:xfrm>
              <a:off x="5220313" y="3389652"/>
              <a:ext cx="0" cy="3450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1" name="Google Shape;1221;g2740017b386_1_394"/>
            <p:cNvCxnSpPr>
              <a:stCxn id="1199" idx="0"/>
              <a:endCxn id="1195" idx="2"/>
            </p:cNvCxnSpPr>
            <p:nvPr/>
          </p:nvCxnSpPr>
          <p:spPr>
            <a:xfrm rot="10800000" flipH="1">
              <a:off x="5220290" y="3389730"/>
              <a:ext cx="485100" cy="3450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2" name="Google Shape;1222;g2740017b386_1_394"/>
            <p:cNvCxnSpPr>
              <a:stCxn id="1191" idx="0"/>
              <a:endCxn id="1200" idx="2"/>
            </p:cNvCxnSpPr>
            <p:nvPr/>
          </p:nvCxnSpPr>
          <p:spPr>
            <a:xfrm rot="10800000">
              <a:off x="3767297" y="3389730"/>
              <a:ext cx="0" cy="3450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3" name="Google Shape;1223;g2740017b386_1_394"/>
            <p:cNvCxnSpPr>
              <a:stCxn id="1198" idx="0"/>
              <a:endCxn id="1201" idx="2"/>
            </p:cNvCxnSpPr>
            <p:nvPr/>
          </p:nvCxnSpPr>
          <p:spPr>
            <a:xfrm rot="10800000" flipH="1">
              <a:off x="4251146" y="3389730"/>
              <a:ext cx="1200" cy="3450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4" name="Google Shape;1224;g2740017b386_1_394"/>
            <p:cNvCxnSpPr>
              <a:stCxn id="1200" idx="2"/>
              <a:endCxn id="1198" idx="0"/>
            </p:cNvCxnSpPr>
            <p:nvPr/>
          </p:nvCxnSpPr>
          <p:spPr>
            <a:xfrm>
              <a:off x="3767288" y="3389652"/>
              <a:ext cx="483900" cy="3450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5" name="Google Shape;1225;g2740017b386_1_394"/>
            <p:cNvCxnSpPr>
              <a:stCxn id="1191" idx="0"/>
              <a:endCxn id="1201" idx="2"/>
            </p:cNvCxnSpPr>
            <p:nvPr/>
          </p:nvCxnSpPr>
          <p:spPr>
            <a:xfrm rot="10800000" flipH="1">
              <a:off x="3767297" y="3389730"/>
              <a:ext cx="485100" cy="3450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26" name="Google Shape;1226;g2740017b386_1_394"/>
          <p:cNvSpPr txBox="1"/>
          <p:nvPr/>
        </p:nvSpPr>
        <p:spPr>
          <a:xfrm>
            <a:off x="8030871" y="2229574"/>
            <a:ext cx="7209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676767"/>
                </a:solidFill>
                <a:latin typeface="Poppins"/>
                <a:ea typeface="Poppins"/>
                <a:cs typeface="Poppins"/>
                <a:sym typeface="Poppins"/>
              </a:rPr>
              <a:t>Spines</a:t>
            </a:r>
            <a:endParaRPr sz="800" b="1">
              <a:solidFill>
                <a:srgbClr val="67676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7" name="Google Shape;1227;g2740017b386_1_394"/>
          <p:cNvSpPr txBox="1"/>
          <p:nvPr/>
        </p:nvSpPr>
        <p:spPr>
          <a:xfrm>
            <a:off x="7986575" y="3112878"/>
            <a:ext cx="7653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676767"/>
                </a:solidFill>
                <a:latin typeface="Poppins"/>
                <a:ea typeface="Poppins"/>
                <a:cs typeface="Poppins"/>
                <a:sym typeface="Poppins"/>
              </a:rPr>
              <a:t>Leaf Switches</a:t>
            </a:r>
            <a:endParaRPr sz="800" b="1">
              <a:solidFill>
                <a:srgbClr val="67676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8" name="Google Shape;1228;g2740017b386_1_394"/>
          <p:cNvSpPr txBox="1"/>
          <p:nvPr/>
        </p:nvSpPr>
        <p:spPr>
          <a:xfrm>
            <a:off x="7986575" y="3792903"/>
            <a:ext cx="7653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676767"/>
                </a:solidFill>
                <a:latin typeface="Poppins"/>
                <a:ea typeface="Poppins"/>
                <a:cs typeface="Poppins"/>
                <a:sym typeface="Poppins"/>
              </a:rPr>
              <a:t>APICs</a:t>
            </a:r>
            <a:endParaRPr sz="800" b="1">
              <a:solidFill>
                <a:srgbClr val="67676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9" name="Google Shape;1229;g2740017b386_1_394"/>
          <p:cNvSpPr txBox="1"/>
          <p:nvPr/>
        </p:nvSpPr>
        <p:spPr>
          <a:xfrm>
            <a:off x="4539452" y="4342346"/>
            <a:ext cx="5892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676767"/>
                </a:solidFill>
                <a:latin typeface="Poppins"/>
                <a:ea typeface="Poppins"/>
                <a:cs typeface="Poppins"/>
                <a:sym typeface="Poppins"/>
              </a:rPr>
              <a:t>APIC</a:t>
            </a:r>
            <a:endParaRPr sz="700">
              <a:solidFill>
                <a:srgbClr val="67676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676767"/>
                </a:solidFill>
                <a:latin typeface="Poppins"/>
                <a:ea typeface="Poppins"/>
                <a:cs typeface="Poppins"/>
                <a:sym typeface="Poppins"/>
              </a:rPr>
              <a:t>Server 1</a:t>
            </a:r>
            <a:endParaRPr sz="700">
              <a:solidFill>
                <a:srgbClr val="67676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0" name="Google Shape;1230;g2740017b386_1_394"/>
          <p:cNvSpPr txBox="1"/>
          <p:nvPr/>
        </p:nvSpPr>
        <p:spPr>
          <a:xfrm>
            <a:off x="5029750" y="4342346"/>
            <a:ext cx="5892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676767"/>
                </a:solidFill>
                <a:latin typeface="Poppins"/>
                <a:ea typeface="Poppins"/>
                <a:cs typeface="Poppins"/>
                <a:sym typeface="Poppins"/>
              </a:rPr>
              <a:t>APIC</a:t>
            </a:r>
            <a:endParaRPr sz="700">
              <a:solidFill>
                <a:srgbClr val="67676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676767"/>
                </a:solidFill>
                <a:latin typeface="Poppins"/>
                <a:ea typeface="Poppins"/>
                <a:cs typeface="Poppins"/>
                <a:sym typeface="Poppins"/>
              </a:rPr>
              <a:t>Server 2</a:t>
            </a:r>
            <a:endParaRPr sz="700">
              <a:solidFill>
                <a:srgbClr val="67676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1" name="Google Shape;1231;g2740017b386_1_394"/>
          <p:cNvSpPr txBox="1"/>
          <p:nvPr/>
        </p:nvSpPr>
        <p:spPr>
          <a:xfrm>
            <a:off x="5993677" y="4342346"/>
            <a:ext cx="5892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676767"/>
                </a:solidFill>
                <a:latin typeface="Poppins"/>
                <a:ea typeface="Poppins"/>
                <a:cs typeface="Poppins"/>
                <a:sym typeface="Poppins"/>
              </a:rPr>
              <a:t>APIC</a:t>
            </a:r>
            <a:endParaRPr sz="700">
              <a:solidFill>
                <a:srgbClr val="67676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676767"/>
                </a:solidFill>
                <a:latin typeface="Poppins"/>
                <a:ea typeface="Poppins"/>
                <a:cs typeface="Poppins"/>
                <a:sym typeface="Poppins"/>
              </a:rPr>
              <a:t>Server 3</a:t>
            </a:r>
            <a:endParaRPr sz="700">
              <a:solidFill>
                <a:srgbClr val="67676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2" name="Google Shape;1232;g2740017b386_1_394"/>
          <p:cNvSpPr txBox="1"/>
          <p:nvPr/>
        </p:nvSpPr>
        <p:spPr>
          <a:xfrm>
            <a:off x="150954" y="-102479"/>
            <a:ext cx="88614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>
                <a:solidFill>
                  <a:srgbClr val="0D274D"/>
                </a:solidFill>
                <a:latin typeface="Poppins"/>
                <a:ea typeface="Poppins"/>
                <a:cs typeface="Poppins"/>
                <a:sym typeface="Poppins"/>
              </a:rPr>
              <a:t>Gen 2:</a:t>
            </a:r>
            <a:br>
              <a:rPr lang="en-US" sz="2800" b="1" i="1">
                <a:solidFill>
                  <a:srgbClr val="0D274D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2800" b="1" i="1">
                <a:solidFill>
                  <a:srgbClr val="0D274D"/>
                </a:solidFill>
                <a:latin typeface="Poppins"/>
                <a:ea typeface="Poppins"/>
                <a:cs typeface="Poppins"/>
                <a:sym typeface="Poppins"/>
              </a:rPr>
              <a:t>Protected Network Management Interfaces</a:t>
            </a:r>
            <a:endParaRPr sz="2800" b="1">
              <a:solidFill>
                <a:srgbClr val="0D274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3" name="Google Shape;1233;g2740017b386_1_394"/>
          <p:cNvSpPr/>
          <p:nvPr/>
        </p:nvSpPr>
        <p:spPr>
          <a:xfrm>
            <a:off x="4761900" y="1205704"/>
            <a:ext cx="3380700" cy="322500"/>
          </a:xfrm>
          <a:prstGeom prst="roundRect">
            <a:avLst>
              <a:gd name="adj" fmla="val 7057"/>
            </a:avLst>
          </a:prstGeom>
          <a:solidFill>
            <a:srgbClr val="1E4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Production Infrastructure</a:t>
            </a:r>
            <a:endParaRPr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4" name="Google Shape;1234;g2740017b386_1_394"/>
          <p:cNvSpPr/>
          <p:nvPr/>
        </p:nvSpPr>
        <p:spPr>
          <a:xfrm>
            <a:off x="432325" y="1205704"/>
            <a:ext cx="3427800" cy="322500"/>
          </a:xfrm>
          <a:prstGeom prst="roundRect">
            <a:avLst>
              <a:gd name="adj" fmla="val 7057"/>
            </a:avLst>
          </a:prstGeom>
          <a:solidFill>
            <a:srgbClr val="FBAB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Control Plane Infrastructure</a:t>
            </a:r>
            <a:endParaRPr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235" name="Google Shape;1235;g2740017b386_1_394"/>
          <p:cNvGrpSpPr/>
          <p:nvPr/>
        </p:nvGrpSpPr>
        <p:grpSpPr>
          <a:xfrm>
            <a:off x="433351" y="2172237"/>
            <a:ext cx="827331" cy="372025"/>
            <a:chOff x="7520672" y="2308178"/>
            <a:chExt cx="1218635" cy="547982"/>
          </a:xfrm>
        </p:grpSpPr>
        <p:sp>
          <p:nvSpPr>
            <p:cNvPr id="1236" name="Google Shape;1236;g2740017b386_1_394"/>
            <p:cNvSpPr txBox="1"/>
            <p:nvPr/>
          </p:nvSpPr>
          <p:spPr>
            <a:xfrm>
              <a:off x="7520672" y="2415686"/>
              <a:ext cx="999900" cy="333000"/>
            </a:xfrm>
            <a:prstGeom prst="rect">
              <a:avLst/>
            </a:prstGeom>
            <a:solidFill>
              <a:srgbClr val="6F7A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Admin</a:t>
              </a:r>
              <a:endParaRPr sz="8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pic>
          <p:nvPicPr>
            <p:cNvPr id="1237" name="Google Shape;1237;g2740017b386_1_39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191326" y="2308178"/>
              <a:ext cx="547982" cy="54798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38" name="Google Shape;1238;g2740017b386_1_394"/>
          <p:cNvCxnSpPr>
            <a:stCxn id="1237" idx="0"/>
            <a:endCxn id="1204" idx="1"/>
          </p:cNvCxnSpPr>
          <p:nvPr/>
        </p:nvCxnSpPr>
        <p:spPr>
          <a:xfrm rot="-5400000">
            <a:off x="2927620" y="-33213"/>
            <a:ext cx="352500" cy="4058400"/>
          </a:xfrm>
          <a:prstGeom prst="bentConnector2">
            <a:avLst/>
          </a:prstGeom>
          <a:noFill/>
          <a:ln w="19050" cap="flat" cmpd="sng">
            <a:solidFill>
              <a:srgbClr val="FFAB40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239" name="Google Shape;1239;g2740017b386_1_394"/>
          <p:cNvSpPr txBox="1"/>
          <p:nvPr/>
        </p:nvSpPr>
        <p:spPr>
          <a:xfrm>
            <a:off x="1422046" y="1579091"/>
            <a:ext cx="7209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676767"/>
                </a:solidFill>
                <a:latin typeface="Poppins"/>
                <a:ea typeface="Poppins"/>
                <a:cs typeface="Poppins"/>
                <a:sym typeface="Poppins"/>
              </a:rPr>
              <a:t>Remote</a:t>
            </a:r>
            <a:endParaRPr sz="800">
              <a:solidFill>
                <a:srgbClr val="67676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40" name="Google Shape;1240;g2740017b386_1_394"/>
          <p:cNvSpPr txBox="1"/>
          <p:nvPr/>
        </p:nvSpPr>
        <p:spPr>
          <a:xfrm>
            <a:off x="1422046" y="2324445"/>
            <a:ext cx="7209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676767"/>
                </a:solidFill>
                <a:latin typeface="Poppins"/>
                <a:ea typeface="Poppins"/>
                <a:cs typeface="Poppins"/>
                <a:sym typeface="Poppins"/>
              </a:rPr>
              <a:t>Local</a:t>
            </a:r>
            <a:endParaRPr sz="800">
              <a:solidFill>
                <a:srgbClr val="67676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241" name="Google Shape;1241;g2740017b386_1_394"/>
          <p:cNvGrpSpPr/>
          <p:nvPr/>
        </p:nvGrpSpPr>
        <p:grpSpPr>
          <a:xfrm>
            <a:off x="2772775" y="1676675"/>
            <a:ext cx="1196725" cy="322500"/>
            <a:chOff x="2304250" y="2683314"/>
            <a:chExt cx="1196725" cy="322500"/>
          </a:xfrm>
        </p:grpSpPr>
        <p:sp>
          <p:nvSpPr>
            <p:cNvPr id="1242" name="Google Shape;1242;g2740017b386_1_394"/>
            <p:cNvSpPr txBox="1"/>
            <p:nvPr/>
          </p:nvSpPr>
          <p:spPr>
            <a:xfrm>
              <a:off x="2600075" y="2731450"/>
              <a:ext cx="900900" cy="226200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Out-of-Band</a:t>
              </a:r>
              <a:endParaRPr sz="8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pic>
          <p:nvPicPr>
            <p:cNvPr id="1243" name="Google Shape;1243;g2740017b386_1_39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304250" y="2683314"/>
              <a:ext cx="322500" cy="322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44" name="Google Shape;1244;g2740017b386_1_39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32279" y="2016627"/>
            <a:ext cx="372025" cy="372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5" name="Google Shape;1245;g2740017b386_1_394"/>
          <p:cNvCxnSpPr>
            <a:stCxn id="1237" idx="3"/>
            <a:endCxn id="1243" idx="2"/>
          </p:cNvCxnSpPr>
          <p:nvPr/>
        </p:nvCxnSpPr>
        <p:spPr>
          <a:xfrm rot="10800000" flipH="1">
            <a:off x="1260683" y="1999149"/>
            <a:ext cx="1673400" cy="359100"/>
          </a:xfrm>
          <a:prstGeom prst="bentConnector2">
            <a:avLst/>
          </a:prstGeom>
          <a:noFill/>
          <a:ln w="19050" cap="flat" cmpd="sng">
            <a:solidFill>
              <a:srgbClr val="FFAB40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246" name="Google Shape;1246;g2740017b386_1_394"/>
          <p:cNvSpPr txBox="1"/>
          <p:nvPr/>
        </p:nvSpPr>
        <p:spPr>
          <a:xfrm>
            <a:off x="3352667" y="2123228"/>
            <a:ext cx="638700" cy="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676767"/>
                </a:solidFill>
                <a:latin typeface="Poppins"/>
                <a:ea typeface="Poppins"/>
                <a:cs typeface="Poppins"/>
                <a:sym typeface="Poppins"/>
              </a:rPr>
              <a:t>Jumpbox</a:t>
            </a:r>
            <a:endParaRPr sz="700">
              <a:solidFill>
                <a:srgbClr val="67676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247" name="Google Shape;1247;g2740017b386_1_394"/>
          <p:cNvCxnSpPr>
            <a:stCxn id="1184" idx="3"/>
            <a:endCxn id="1188" idx="1"/>
          </p:cNvCxnSpPr>
          <p:nvPr/>
        </p:nvCxnSpPr>
        <p:spPr>
          <a:xfrm rot="5400000">
            <a:off x="3690918" y="2730839"/>
            <a:ext cx="2317500" cy="728100"/>
          </a:xfrm>
          <a:prstGeom prst="bentConnector4">
            <a:avLst>
              <a:gd name="adj1" fmla="val -2233"/>
              <a:gd name="adj2" fmla="val 125614"/>
            </a:avLst>
          </a:prstGeom>
          <a:noFill/>
          <a:ln w="19050" cap="flat" cmpd="sng">
            <a:solidFill>
              <a:srgbClr val="FFAB40"/>
            </a:solidFill>
            <a:prstDash val="dash"/>
            <a:round/>
            <a:headEnd type="none" w="med" len="med"/>
            <a:tailEnd type="triangle" w="med" len="med"/>
          </a:ln>
        </p:spPr>
      </p:cxnSp>
      <p:pic>
        <p:nvPicPr>
          <p:cNvPr id="1204" name="Google Shape;1204;g2740017b386_1_3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33204" y="1633702"/>
            <a:ext cx="372001" cy="3719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8" name="Google Shape;1248;g2740017b386_1_394"/>
          <p:cNvCxnSpPr>
            <a:stCxn id="1186" idx="1"/>
          </p:cNvCxnSpPr>
          <p:nvPr/>
        </p:nvCxnSpPr>
        <p:spPr>
          <a:xfrm rot="10800000">
            <a:off x="4309400" y="3357505"/>
            <a:ext cx="176100" cy="0"/>
          </a:xfrm>
          <a:prstGeom prst="straightConnector1">
            <a:avLst/>
          </a:prstGeom>
          <a:noFill/>
          <a:ln w="19050" cap="flat" cmpd="sng">
            <a:solidFill>
              <a:srgbClr val="FFAB40"/>
            </a:solidFill>
            <a:prstDash val="dash"/>
            <a:round/>
            <a:headEnd type="triangle" w="med" len="med"/>
            <a:tailEnd type="none" w="med" len="med"/>
          </a:ln>
        </p:spPr>
      </p:cxnSp>
      <p:cxnSp>
        <p:nvCxnSpPr>
          <p:cNvPr id="1249" name="Google Shape;1249;g2740017b386_1_394"/>
          <p:cNvCxnSpPr/>
          <p:nvPr/>
        </p:nvCxnSpPr>
        <p:spPr>
          <a:xfrm rot="10800000">
            <a:off x="4309400" y="2574192"/>
            <a:ext cx="176100" cy="0"/>
          </a:xfrm>
          <a:prstGeom prst="straightConnector1">
            <a:avLst/>
          </a:prstGeom>
          <a:noFill/>
          <a:ln w="19050" cap="flat" cmpd="sng">
            <a:solidFill>
              <a:srgbClr val="FFAB40"/>
            </a:solidFill>
            <a:prstDash val="dash"/>
            <a:round/>
            <a:headEnd type="triangle" w="med" len="med"/>
            <a:tailEnd type="none" w="med" len="med"/>
          </a:ln>
        </p:spPr>
      </p:cxnSp>
      <p:graphicFrame>
        <p:nvGraphicFramePr>
          <p:cNvPr id="1250" name="Google Shape;1250;g2740017b386_1_394"/>
          <p:cNvGraphicFramePr/>
          <p:nvPr/>
        </p:nvGraphicFramePr>
        <p:xfrm>
          <a:off x="206912" y="2710378"/>
          <a:ext cx="3704875" cy="1630720"/>
        </p:xfrm>
        <a:graphic>
          <a:graphicData uri="http://schemas.openxmlformats.org/drawingml/2006/table">
            <a:tbl>
              <a:tblPr firstRow="1" bandRow="1">
                <a:noFill/>
                <a:tableStyleId>{13409DB0-7FF0-4B81-B511-9CF71A0CB1CE}</a:tableStyleId>
              </a:tblPr>
              <a:tblGrid>
                <a:gridCol w="203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3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What is it?</a:t>
                      </a:r>
                      <a:endParaRPr sz="13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4C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Gaps</a:t>
                      </a:r>
                      <a:endParaRPr sz="13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4C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Management interfaces accessible via VPN only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 Separation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Admins use a mix of protocols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Vulnerable Management Interfaces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Easy to jump between zones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51" name="Google Shape;1251;g2740017b386_1_394"/>
          <p:cNvSpPr txBox="1"/>
          <p:nvPr/>
        </p:nvSpPr>
        <p:spPr>
          <a:xfrm>
            <a:off x="137523" y="629772"/>
            <a:ext cx="285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>
                <a:solidFill>
                  <a:srgbClr val="FFAB40"/>
                </a:solidFill>
                <a:latin typeface="Poppins"/>
                <a:ea typeface="Poppins"/>
                <a:cs typeface="Poppins"/>
                <a:sym typeface="Poppins"/>
              </a:rPr>
              <a:t>Acceptable</a:t>
            </a:r>
            <a:r>
              <a:rPr lang="en-US" sz="1100" b="1" i="1">
                <a:solidFill>
                  <a:srgbClr val="FF1D0B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b="1" i="1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by BOD 23-02 (CISA)</a:t>
            </a:r>
            <a:endParaRPr sz="1100" b="1">
              <a:solidFill>
                <a:srgbClr val="59595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52" name="Google Shape;1252;g2740017b386_1_39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86024" y="1676675"/>
            <a:ext cx="322500" cy="32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g2740017b386_1_466"/>
          <p:cNvSpPr/>
          <p:nvPr/>
        </p:nvSpPr>
        <p:spPr>
          <a:xfrm>
            <a:off x="2234475" y="1850600"/>
            <a:ext cx="1413900" cy="1425900"/>
          </a:xfrm>
          <a:prstGeom prst="rect">
            <a:avLst/>
          </a:prstGeom>
          <a:noFill/>
          <a:ln w="9525" cap="flat" cmpd="sng">
            <a:solidFill>
              <a:srgbClr val="676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g2740017b386_1_466"/>
          <p:cNvSpPr/>
          <p:nvPr/>
        </p:nvSpPr>
        <p:spPr>
          <a:xfrm>
            <a:off x="5166489" y="1660868"/>
            <a:ext cx="322500" cy="322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59" name="Google Shape;1259;g2740017b386_1_466"/>
          <p:cNvCxnSpPr/>
          <p:nvPr/>
        </p:nvCxnSpPr>
        <p:spPr>
          <a:xfrm>
            <a:off x="4203875" y="988550"/>
            <a:ext cx="0" cy="4201200"/>
          </a:xfrm>
          <a:prstGeom prst="straightConnector1">
            <a:avLst/>
          </a:prstGeom>
          <a:noFill/>
          <a:ln w="9525" cap="flat" cmpd="sng">
            <a:solidFill>
              <a:srgbClr val="979797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260" name="Google Shape;1260;g2740017b386_1_466"/>
          <p:cNvSpPr/>
          <p:nvPr/>
        </p:nvSpPr>
        <p:spPr>
          <a:xfrm>
            <a:off x="4485500" y="3030505"/>
            <a:ext cx="4273500" cy="654000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g2740017b386_1_466"/>
          <p:cNvSpPr/>
          <p:nvPr/>
        </p:nvSpPr>
        <p:spPr>
          <a:xfrm>
            <a:off x="4485500" y="2224425"/>
            <a:ext cx="4273500" cy="654000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g2740017b386_1_466"/>
          <p:cNvSpPr/>
          <p:nvPr/>
        </p:nvSpPr>
        <p:spPr>
          <a:xfrm>
            <a:off x="4485500" y="3792900"/>
            <a:ext cx="4273500" cy="921300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g2740017b386_1_466"/>
          <p:cNvSpPr txBox="1"/>
          <p:nvPr/>
        </p:nvSpPr>
        <p:spPr>
          <a:xfrm>
            <a:off x="5532701" y="1706600"/>
            <a:ext cx="540900" cy="226200"/>
          </a:xfrm>
          <a:prstGeom prst="rect">
            <a:avLst/>
          </a:prstGeom>
          <a:solidFill>
            <a:srgbClr val="888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NGFW</a:t>
            </a:r>
            <a:endParaRPr sz="800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264" name="Google Shape;1264;g2740017b386_1_4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3206" y="2388189"/>
            <a:ext cx="372001" cy="371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5" name="Google Shape;1265;g2740017b386_1_4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1334" y="3887130"/>
            <a:ext cx="465527" cy="46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6" name="Google Shape;1266;g2740017b386_1_4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1101" y="1633702"/>
            <a:ext cx="372001" cy="371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7" name="Google Shape;1267;g2740017b386_1_4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1102" y="2388189"/>
            <a:ext cx="372001" cy="371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8" name="Google Shape;1268;g2740017b386_1_4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1112" y="3170057"/>
            <a:ext cx="372001" cy="371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9" name="Google Shape;1269;g2740017b386_1_4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6224" y="3170057"/>
            <a:ext cx="372001" cy="371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0" name="Google Shape;1270;g2740017b386_1_4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1336" y="3170057"/>
            <a:ext cx="372001" cy="371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1" name="Google Shape;1271;g2740017b386_1_4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6448" y="3170057"/>
            <a:ext cx="372001" cy="371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2" name="Google Shape;1272;g2740017b386_1_4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5182" y="3887130"/>
            <a:ext cx="465527" cy="46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3" name="Google Shape;1273;g2740017b386_1_4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4327" y="3887130"/>
            <a:ext cx="465527" cy="46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4" name="Google Shape;1274;g2740017b386_1_4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8087" y="3170057"/>
            <a:ext cx="372001" cy="371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5" name="Google Shape;1275;g2740017b386_1_4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3199" y="3170057"/>
            <a:ext cx="372001" cy="371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6" name="Google Shape;1276;g2740017b386_1_466"/>
          <p:cNvGrpSpPr/>
          <p:nvPr/>
        </p:nvGrpSpPr>
        <p:grpSpPr>
          <a:xfrm>
            <a:off x="4834088" y="2005689"/>
            <a:ext cx="2908361" cy="1881440"/>
            <a:chOff x="3767288" y="1853289"/>
            <a:chExt cx="2908361" cy="1881440"/>
          </a:xfrm>
        </p:grpSpPr>
        <p:cxnSp>
          <p:nvCxnSpPr>
            <p:cNvPr id="1277" name="Google Shape;1277;g2740017b386_1_466"/>
            <p:cNvCxnSpPr>
              <a:stCxn id="1278" idx="2"/>
              <a:endCxn id="1267" idx="0"/>
            </p:cNvCxnSpPr>
            <p:nvPr/>
          </p:nvCxnSpPr>
          <p:spPr>
            <a:xfrm>
              <a:off x="4252405" y="1853297"/>
              <a:ext cx="967800" cy="382500"/>
            </a:xfrm>
            <a:prstGeom prst="straightConnector1">
              <a:avLst/>
            </a:prstGeom>
            <a:noFill/>
            <a:ln w="9525" cap="flat" cmpd="sng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9" name="Google Shape;1279;g2740017b386_1_466"/>
            <p:cNvCxnSpPr>
              <a:stCxn id="1264" idx="0"/>
              <a:endCxn id="1278" idx="2"/>
            </p:cNvCxnSpPr>
            <p:nvPr/>
          </p:nvCxnSpPr>
          <p:spPr>
            <a:xfrm rot="10800000">
              <a:off x="4252406" y="1853289"/>
              <a:ext cx="0" cy="382500"/>
            </a:xfrm>
            <a:prstGeom prst="straightConnector1">
              <a:avLst/>
            </a:prstGeom>
            <a:noFill/>
            <a:ln w="9525" cap="flat" cmpd="sng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0" name="Google Shape;1280;g2740017b386_1_466"/>
            <p:cNvCxnSpPr>
              <a:stCxn id="1264" idx="0"/>
              <a:endCxn id="1266" idx="2"/>
            </p:cNvCxnSpPr>
            <p:nvPr/>
          </p:nvCxnSpPr>
          <p:spPr>
            <a:xfrm rot="10800000" flipH="1">
              <a:off x="4252406" y="1853289"/>
              <a:ext cx="967800" cy="382500"/>
            </a:xfrm>
            <a:prstGeom prst="straightConnector1">
              <a:avLst/>
            </a:prstGeom>
            <a:noFill/>
            <a:ln w="9525" cap="flat" cmpd="sng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1" name="Google Shape;1281;g2740017b386_1_466"/>
            <p:cNvCxnSpPr>
              <a:stCxn id="1266" idx="2"/>
              <a:endCxn id="1267" idx="0"/>
            </p:cNvCxnSpPr>
            <p:nvPr/>
          </p:nvCxnSpPr>
          <p:spPr>
            <a:xfrm>
              <a:off x="5220301" y="1853297"/>
              <a:ext cx="0" cy="382500"/>
            </a:xfrm>
            <a:prstGeom prst="straightConnector1">
              <a:avLst/>
            </a:prstGeom>
            <a:noFill/>
            <a:ln w="9525" cap="flat" cmpd="sng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2" name="Google Shape;1282;g2740017b386_1_466"/>
            <p:cNvCxnSpPr>
              <a:stCxn id="1264" idx="2"/>
              <a:endCxn id="1274" idx="0"/>
            </p:cNvCxnSpPr>
            <p:nvPr/>
          </p:nvCxnSpPr>
          <p:spPr>
            <a:xfrm flipH="1">
              <a:off x="3767306" y="2607784"/>
              <a:ext cx="485100" cy="409800"/>
            </a:xfrm>
            <a:prstGeom prst="straightConnector1">
              <a:avLst/>
            </a:prstGeom>
            <a:noFill/>
            <a:ln w="9525" cap="flat" cmpd="sng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3" name="Google Shape;1283;g2740017b386_1_466"/>
            <p:cNvCxnSpPr>
              <a:stCxn id="1264" idx="2"/>
              <a:endCxn id="1275" idx="0"/>
            </p:cNvCxnSpPr>
            <p:nvPr/>
          </p:nvCxnSpPr>
          <p:spPr>
            <a:xfrm>
              <a:off x="4252406" y="2607784"/>
              <a:ext cx="0" cy="409800"/>
            </a:xfrm>
            <a:prstGeom prst="straightConnector1">
              <a:avLst/>
            </a:prstGeom>
            <a:noFill/>
            <a:ln w="9525" cap="flat" cmpd="sng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4" name="Google Shape;1284;g2740017b386_1_466"/>
            <p:cNvCxnSpPr>
              <a:stCxn id="1264" idx="2"/>
              <a:endCxn id="1268" idx="0"/>
            </p:cNvCxnSpPr>
            <p:nvPr/>
          </p:nvCxnSpPr>
          <p:spPr>
            <a:xfrm>
              <a:off x="4252406" y="2607784"/>
              <a:ext cx="967800" cy="409800"/>
            </a:xfrm>
            <a:prstGeom prst="straightConnector1">
              <a:avLst/>
            </a:prstGeom>
            <a:noFill/>
            <a:ln w="9525" cap="flat" cmpd="sng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5" name="Google Shape;1285;g2740017b386_1_466"/>
            <p:cNvCxnSpPr>
              <a:stCxn id="1264" idx="2"/>
              <a:endCxn id="1269" idx="0"/>
            </p:cNvCxnSpPr>
            <p:nvPr/>
          </p:nvCxnSpPr>
          <p:spPr>
            <a:xfrm>
              <a:off x="4252406" y="2607784"/>
              <a:ext cx="1452900" cy="409800"/>
            </a:xfrm>
            <a:prstGeom prst="straightConnector1">
              <a:avLst/>
            </a:prstGeom>
            <a:noFill/>
            <a:ln w="9525" cap="flat" cmpd="sng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6" name="Google Shape;1286;g2740017b386_1_466"/>
            <p:cNvCxnSpPr>
              <a:stCxn id="1264" idx="2"/>
              <a:endCxn id="1270" idx="0"/>
            </p:cNvCxnSpPr>
            <p:nvPr/>
          </p:nvCxnSpPr>
          <p:spPr>
            <a:xfrm>
              <a:off x="4252406" y="2607784"/>
              <a:ext cx="1938000" cy="409800"/>
            </a:xfrm>
            <a:prstGeom prst="straightConnector1">
              <a:avLst/>
            </a:prstGeom>
            <a:noFill/>
            <a:ln w="9525" cap="flat" cmpd="sng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7" name="Google Shape;1287;g2740017b386_1_466"/>
            <p:cNvCxnSpPr>
              <a:stCxn id="1264" idx="2"/>
              <a:endCxn id="1271" idx="0"/>
            </p:cNvCxnSpPr>
            <p:nvPr/>
          </p:nvCxnSpPr>
          <p:spPr>
            <a:xfrm>
              <a:off x="4252406" y="2607784"/>
              <a:ext cx="2423100" cy="409800"/>
            </a:xfrm>
            <a:prstGeom prst="straightConnector1">
              <a:avLst/>
            </a:prstGeom>
            <a:noFill/>
            <a:ln w="9525" cap="flat" cmpd="sng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8" name="Google Shape;1288;g2740017b386_1_466"/>
            <p:cNvCxnSpPr>
              <a:stCxn id="1274" idx="0"/>
              <a:endCxn id="1267" idx="2"/>
            </p:cNvCxnSpPr>
            <p:nvPr/>
          </p:nvCxnSpPr>
          <p:spPr>
            <a:xfrm rot="10800000" flipH="1">
              <a:off x="3767288" y="2607857"/>
              <a:ext cx="1452900" cy="409800"/>
            </a:xfrm>
            <a:prstGeom prst="straightConnector1">
              <a:avLst/>
            </a:prstGeom>
            <a:noFill/>
            <a:ln w="9525" cap="flat" cmpd="sng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9" name="Google Shape;1289;g2740017b386_1_466"/>
            <p:cNvCxnSpPr>
              <a:stCxn id="1275" idx="0"/>
              <a:endCxn id="1267" idx="2"/>
            </p:cNvCxnSpPr>
            <p:nvPr/>
          </p:nvCxnSpPr>
          <p:spPr>
            <a:xfrm rot="10800000" flipH="1">
              <a:off x="4252400" y="2607857"/>
              <a:ext cx="967800" cy="409800"/>
            </a:xfrm>
            <a:prstGeom prst="straightConnector1">
              <a:avLst/>
            </a:prstGeom>
            <a:noFill/>
            <a:ln w="9525" cap="flat" cmpd="sng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0" name="Google Shape;1290;g2740017b386_1_466"/>
            <p:cNvCxnSpPr>
              <a:stCxn id="1268" idx="0"/>
              <a:endCxn id="1267" idx="2"/>
            </p:cNvCxnSpPr>
            <p:nvPr/>
          </p:nvCxnSpPr>
          <p:spPr>
            <a:xfrm rot="10800000">
              <a:off x="5220313" y="2607857"/>
              <a:ext cx="0" cy="409800"/>
            </a:xfrm>
            <a:prstGeom prst="straightConnector1">
              <a:avLst/>
            </a:prstGeom>
            <a:noFill/>
            <a:ln w="9525" cap="flat" cmpd="sng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1" name="Google Shape;1291;g2740017b386_1_466"/>
            <p:cNvCxnSpPr>
              <a:stCxn id="1269" idx="0"/>
              <a:endCxn id="1267" idx="2"/>
            </p:cNvCxnSpPr>
            <p:nvPr/>
          </p:nvCxnSpPr>
          <p:spPr>
            <a:xfrm rot="10800000">
              <a:off x="5220325" y="2607857"/>
              <a:ext cx="485100" cy="409800"/>
            </a:xfrm>
            <a:prstGeom prst="straightConnector1">
              <a:avLst/>
            </a:prstGeom>
            <a:noFill/>
            <a:ln w="9525" cap="flat" cmpd="sng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2" name="Google Shape;1292;g2740017b386_1_466"/>
            <p:cNvCxnSpPr>
              <a:stCxn id="1270" idx="0"/>
              <a:endCxn id="1267" idx="2"/>
            </p:cNvCxnSpPr>
            <p:nvPr/>
          </p:nvCxnSpPr>
          <p:spPr>
            <a:xfrm rot="10800000">
              <a:off x="5220337" y="2607857"/>
              <a:ext cx="970200" cy="409800"/>
            </a:xfrm>
            <a:prstGeom prst="straightConnector1">
              <a:avLst/>
            </a:prstGeom>
            <a:noFill/>
            <a:ln w="9525" cap="flat" cmpd="sng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3" name="Google Shape;1293;g2740017b386_1_466"/>
            <p:cNvCxnSpPr>
              <a:stCxn id="1271" idx="0"/>
              <a:endCxn id="1267" idx="2"/>
            </p:cNvCxnSpPr>
            <p:nvPr/>
          </p:nvCxnSpPr>
          <p:spPr>
            <a:xfrm rot="10800000">
              <a:off x="5220349" y="2607857"/>
              <a:ext cx="1455300" cy="409800"/>
            </a:xfrm>
            <a:prstGeom prst="straightConnector1">
              <a:avLst/>
            </a:prstGeom>
            <a:noFill/>
            <a:ln w="9525" cap="flat" cmpd="sng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4" name="Google Shape;1294;g2740017b386_1_466"/>
            <p:cNvCxnSpPr>
              <a:stCxn id="1268" idx="2"/>
              <a:endCxn id="1273" idx="0"/>
            </p:cNvCxnSpPr>
            <p:nvPr/>
          </p:nvCxnSpPr>
          <p:spPr>
            <a:xfrm>
              <a:off x="5220313" y="3389652"/>
              <a:ext cx="0" cy="345000"/>
            </a:xfrm>
            <a:prstGeom prst="straightConnector1">
              <a:avLst/>
            </a:prstGeom>
            <a:noFill/>
            <a:ln w="9525" cap="flat" cmpd="sng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5" name="Google Shape;1295;g2740017b386_1_466"/>
            <p:cNvCxnSpPr>
              <a:stCxn id="1273" idx="0"/>
              <a:endCxn id="1269" idx="2"/>
            </p:cNvCxnSpPr>
            <p:nvPr/>
          </p:nvCxnSpPr>
          <p:spPr>
            <a:xfrm rot="10800000" flipH="1">
              <a:off x="5220290" y="3389730"/>
              <a:ext cx="485100" cy="345000"/>
            </a:xfrm>
            <a:prstGeom prst="straightConnector1">
              <a:avLst/>
            </a:prstGeom>
            <a:noFill/>
            <a:ln w="9525" cap="flat" cmpd="sng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6" name="Google Shape;1296;g2740017b386_1_466"/>
            <p:cNvCxnSpPr>
              <a:stCxn id="1265" idx="0"/>
              <a:endCxn id="1274" idx="2"/>
            </p:cNvCxnSpPr>
            <p:nvPr/>
          </p:nvCxnSpPr>
          <p:spPr>
            <a:xfrm rot="10800000">
              <a:off x="3767297" y="3389730"/>
              <a:ext cx="0" cy="345000"/>
            </a:xfrm>
            <a:prstGeom prst="straightConnector1">
              <a:avLst/>
            </a:prstGeom>
            <a:noFill/>
            <a:ln w="9525" cap="flat" cmpd="sng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7" name="Google Shape;1297;g2740017b386_1_466"/>
            <p:cNvCxnSpPr>
              <a:stCxn id="1272" idx="0"/>
              <a:endCxn id="1275" idx="2"/>
            </p:cNvCxnSpPr>
            <p:nvPr/>
          </p:nvCxnSpPr>
          <p:spPr>
            <a:xfrm rot="10800000" flipH="1">
              <a:off x="4251146" y="3389730"/>
              <a:ext cx="1200" cy="345000"/>
            </a:xfrm>
            <a:prstGeom prst="straightConnector1">
              <a:avLst/>
            </a:prstGeom>
            <a:noFill/>
            <a:ln w="9525" cap="flat" cmpd="sng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8" name="Google Shape;1298;g2740017b386_1_466"/>
            <p:cNvCxnSpPr>
              <a:stCxn id="1274" idx="2"/>
              <a:endCxn id="1272" idx="0"/>
            </p:cNvCxnSpPr>
            <p:nvPr/>
          </p:nvCxnSpPr>
          <p:spPr>
            <a:xfrm>
              <a:off x="3767288" y="3389652"/>
              <a:ext cx="483900" cy="345000"/>
            </a:xfrm>
            <a:prstGeom prst="straightConnector1">
              <a:avLst/>
            </a:prstGeom>
            <a:noFill/>
            <a:ln w="9525" cap="flat" cmpd="sng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9" name="Google Shape;1299;g2740017b386_1_466"/>
            <p:cNvCxnSpPr>
              <a:stCxn id="1265" idx="0"/>
              <a:endCxn id="1275" idx="2"/>
            </p:cNvCxnSpPr>
            <p:nvPr/>
          </p:nvCxnSpPr>
          <p:spPr>
            <a:xfrm rot="10800000" flipH="1">
              <a:off x="3767297" y="3389730"/>
              <a:ext cx="485100" cy="345000"/>
            </a:xfrm>
            <a:prstGeom prst="straightConnector1">
              <a:avLst/>
            </a:prstGeom>
            <a:noFill/>
            <a:ln w="9525" cap="flat" cmpd="sng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00" name="Google Shape;1300;g2740017b386_1_466"/>
          <p:cNvSpPr txBox="1"/>
          <p:nvPr/>
        </p:nvSpPr>
        <p:spPr>
          <a:xfrm>
            <a:off x="8030871" y="2229574"/>
            <a:ext cx="7209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676767"/>
                </a:solidFill>
                <a:latin typeface="Poppins"/>
                <a:ea typeface="Poppins"/>
                <a:cs typeface="Poppins"/>
                <a:sym typeface="Poppins"/>
              </a:rPr>
              <a:t>Spines</a:t>
            </a:r>
            <a:endParaRPr sz="800" b="1">
              <a:solidFill>
                <a:srgbClr val="67676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1" name="Google Shape;1301;g2740017b386_1_466"/>
          <p:cNvSpPr txBox="1"/>
          <p:nvPr/>
        </p:nvSpPr>
        <p:spPr>
          <a:xfrm>
            <a:off x="7986575" y="3112878"/>
            <a:ext cx="7653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676767"/>
                </a:solidFill>
                <a:latin typeface="Poppins"/>
                <a:ea typeface="Poppins"/>
                <a:cs typeface="Poppins"/>
                <a:sym typeface="Poppins"/>
              </a:rPr>
              <a:t>Leaf Switches</a:t>
            </a:r>
            <a:endParaRPr sz="800" b="1">
              <a:solidFill>
                <a:srgbClr val="67676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2" name="Google Shape;1302;g2740017b386_1_466"/>
          <p:cNvSpPr txBox="1"/>
          <p:nvPr/>
        </p:nvSpPr>
        <p:spPr>
          <a:xfrm>
            <a:off x="7986575" y="3792903"/>
            <a:ext cx="7653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676767"/>
                </a:solidFill>
                <a:latin typeface="Poppins"/>
                <a:ea typeface="Poppins"/>
                <a:cs typeface="Poppins"/>
                <a:sym typeface="Poppins"/>
              </a:rPr>
              <a:t>APICs</a:t>
            </a:r>
            <a:endParaRPr sz="800" b="1">
              <a:solidFill>
                <a:srgbClr val="67676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3" name="Google Shape;1303;g2740017b386_1_466"/>
          <p:cNvSpPr txBox="1"/>
          <p:nvPr/>
        </p:nvSpPr>
        <p:spPr>
          <a:xfrm>
            <a:off x="4539452" y="4342346"/>
            <a:ext cx="5892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676767"/>
                </a:solidFill>
                <a:latin typeface="Poppins"/>
                <a:ea typeface="Poppins"/>
                <a:cs typeface="Poppins"/>
                <a:sym typeface="Poppins"/>
              </a:rPr>
              <a:t>APIC</a:t>
            </a:r>
            <a:endParaRPr sz="700">
              <a:solidFill>
                <a:srgbClr val="67676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676767"/>
                </a:solidFill>
                <a:latin typeface="Poppins"/>
                <a:ea typeface="Poppins"/>
                <a:cs typeface="Poppins"/>
                <a:sym typeface="Poppins"/>
              </a:rPr>
              <a:t>Server 1</a:t>
            </a:r>
            <a:endParaRPr sz="700">
              <a:solidFill>
                <a:srgbClr val="67676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4" name="Google Shape;1304;g2740017b386_1_466"/>
          <p:cNvSpPr txBox="1"/>
          <p:nvPr/>
        </p:nvSpPr>
        <p:spPr>
          <a:xfrm>
            <a:off x="5029750" y="4342346"/>
            <a:ext cx="5892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676767"/>
                </a:solidFill>
                <a:latin typeface="Poppins"/>
                <a:ea typeface="Poppins"/>
                <a:cs typeface="Poppins"/>
                <a:sym typeface="Poppins"/>
              </a:rPr>
              <a:t>APIC</a:t>
            </a:r>
            <a:endParaRPr sz="700">
              <a:solidFill>
                <a:srgbClr val="67676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676767"/>
                </a:solidFill>
                <a:latin typeface="Poppins"/>
                <a:ea typeface="Poppins"/>
                <a:cs typeface="Poppins"/>
                <a:sym typeface="Poppins"/>
              </a:rPr>
              <a:t>Server 2</a:t>
            </a:r>
            <a:endParaRPr sz="700">
              <a:solidFill>
                <a:srgbClr val="67676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5" name="Google Shape;1305;g2740017b386_1_466"/>
          <p:cNvSpPr txBox="1"/>
          <p:nvPr/>
        </p:nvSpPr>
        <p:spPr>
          <a:xfrm>
            <a:off x="5993677" y="4342346"/>
            <a:ext cx="5892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676767"/>
                </a:solidFill>
                <a:latin typeface="Poppins"/>
                <a:ea typeface="Poppins"/>
                <a:cs typeface="Poppins"/>
                <a:sym typeface="Poppins"/>
              </a:rPr>
              <a:t>APIC</a:t>
            </a:r>
            <a:endParaRPr sz="700">
              <a:solidFill>
                <a:srgbClr val="67676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676767"/>
                </a:solidFill>
                <a:latin typeface="Poppins"/>
                <a:ea typeface="Poppins"/>
                <a:cs typeface="Poppins"/>
                <a:sym typeface="Poppins"/>
              </a:rPr>
              <a:t>Server 3</a:t>
            </a:r>
            <a:endParaRPr sz="700">
              <a:solidFill>
                <a:srgbClr val="67676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6" name="Google Shape;1306;g2740017b386_1_466"/>
          <p:cNvSpPr txBox="1"/>
          <p:nvPr/>
        </p:nvSpPr>
        <p:spPr>
          <a:xfrm>
            <a:off x="150954" y="-102479"/>
            <a:ext cx="88614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>
                <a:solidFill>
                  <a:srgbClr val="0D274D"/>
                </a:solidFill>
                <a:latin typeface="Poppins"/>
                <a:ea typeface="Poppins"/>
                <a:cs typeface="Poppins"/>
                <a:sym typeface="Poppins"/>
              </a:rPr>
              <a:t>Gen 3:</a:t>
            </a:r>
            <a:br>
              <a:rPr lang="en-US" sz="2800" b="1" i="1">
                <a:solidFill>
                  <a:srgbClr val="0D274D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2800" b="1" i="1">
                <a:solidFill>
                  <a:srgbClr val="0D274D"/>
                </a:solidFill>
                <a:latin typeface="Poppins"/>
                <a:ea typeface="Poppins"/>
                <a:cs typeface="Poppins"/>
                <a:sym typeface="Poppins"/>
              </a:rPr>
              <a:t>Isolated Management Infrastructure</a:t>
            </a:r>
            <a:endParaRPr sz="2800" b="1">
              <a:solidFill>
                <a:srgbClr val="0D274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7" name="Google Shape;1307;g2740017b386_1_466"/>
          <p:cNvSpPr/>
          <p:nvPr/>
        </p:nvSpPr>
        <p:spPr>
          <a:xfrm>
            <a:off x="4761900" y="1205704"/>
            <a:ext cx="3380700" cy="322500"/>
          </a:xfrm>
          <a:prstGeom prst="roundRect">
            <a:avLst>
              <a:gd name="adj" fmla="val 7057"/>
            </a:avLst>
          </a:prstGeom>
          <a:solidFill>
            <a:srgbClr val="1E4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Production Infrastructure</a:t>
            </a:r>
            <a:endParaRPr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8" name="Google Shape;1308;g2740017b386_1_466"/>
          <p:cNvSpPr/>
          <p:nvPr/>
        </p:nvSpPr>
        <p:spPr>
          <a:xfrm>
            <a:off x="203725" y="1205704"/>
            <a:ext cx="3427800" cy="322500"/>
          </a:xfrm>
          <a:prstGeom prst="roundRect">
            <a:avLst>
              <a:gd name="adj" fmla="val 7057"/>
            </a:avLst>
          </a:prstGeom>
          <a:solidFill>
            <a:srgbClr val="FBAB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Control Plane Infrastructure</a:t>
            </a:r>
            <a:endParaRPr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309" name="Google Shape;1309;g2740017b386_1_466"/>
          <p:cNvGrpSpPr/>
          <p:nvPr/>
        </p:nvGrpSpPr>
        <p:grpSpPr>
          <a:xfrm>
            <a:off x="204751" y="1943637"/>
            <a:ext cx="827331" cy="372025"/>
            <a:chOff x="7520672" y="2308178"/>
            <a:chExt cx="1218635" cy="547982"/>
          </a:xfrm>
        </p:grpSpPr>
        <p:sp>
          <p:nvSpPr>
            <p:cNvPr id="1310" name="Google Shape;1310;g2740017b386_1_466"/>
            <p:cNvSpPr txBox="1"/>
            <p:nvPr/>
          </p:nvSpPr>
          <p:spPr>
            <a:xfrm>
              <a:off x="7520672" y="2415686"/>
              <a:ext cx="999900" cy="333000"/>
            </a:xfrm>
            <a:prstGeom prst="rect">
              <a:avLst/>
            </a:prstGeom>
            <a:solidFill>
              <a:srgbClr val="6F7A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Admin</a:t>
              </a:r>
              <a:endParaRPr sz="8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pic>
          <p:nvPicPr>
            <p:cNvPr id="1311" name="Google Shape;1311;g2740017b386_1_46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191326" y="2308178"/>
              <a:ext cx="547982" cy="54798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12" name="Google Shape;1312;g2740017b386_1_466"/>
          <p:cNvSpPr txBox="1"/>
          <p:nvPr/>
        </p:nvSpPr>
        <p:spPr>
          <a:xfrm>
            <a:off x="964846" y="1579091"/>
            <a:ext cx="7209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676767"/>
                </a:solidFill>
                <a:latin typeface="Poppins"/>
                <a:ea typeface="Poppins"/>
                <a:cs typeface="Poppins"/>
                <a:sym typeface="Poppins"/>
              </a:rPr>
              <a:t>Remote</a:t>
            </a:r>
            <a:endParaRPr sz="800">
              <a:solidFill>
                <a:srgbClr val="67676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3" name="Google Shape;1313;g2740017b386_1_466"/>
          <p:cNvSpPr txBox="1"/>
          <p:nvPr/>
        </p:nvSpPr>
        <p:spPr>
          <a:xfrm>
            <a:off x="964846" y="1913745"/>
            <a:ext cx="7209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676767"/>
                </a:solidFill>
                <a:latin typeface="Poppins"/>
                <a:ea typeface="Poppins"/>
                <a:cs typeface="Poppins"/>
                <a:sym typeface="Poppins"/>
              </a:rPr>
              <a:t>Local</a:t>
            </a:r>
            <a:endParaRPr sz="800">
              <a:solidFill>
                <a:srgbClr val="67676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4" name="Google Shape;1314;g2740017b386_1_466"/>
          <p:cNvSpPr txBox="1"/>
          <p:nvPr/>
        </p:nvSpPr>
        <p:spPr>
          <a:xfrm>
            <a:off x="2371988" y="1724811"/>
            <a:ext cx="900900" cy="2262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Out-of-Band</a:t>
            </a:r>
            <a:endParaRPr sz="800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278" name="Google Shape;1278;g2740017b386_1_4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33204" y="1633702"/>
            <a:ext cx="372001" cy="3719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5" name="Google Shape;1315;g2740017b386_1_466"/>
          <p:cNvCxnSpPr>
            <a:stCxn id="1260" idx="1"/>
          </p:cNvCxnSpPr>
          <p:nvPr/>
        </p:nvCxnSpPr>
        <p:spPr>
          <a:xfrm rot="10800000">
            <a:off x="4309400" y="3357505"/>
            <a:ext cx="176100" cy="0"/>
          </a:xfrm>
          <a:prstGeom prst="straightConnector1">
            <a:avLst/>
          </a:prstGeom>
          <a:noFill/>
          <a:ln w="19050" cap="flat" cmpd="sng">
            <a:solidFill>
              <a:srgbClr val="FFAB40"/>
            </a:solidFill>
            <a:prstDash val="dash"/>
            <a:round/>
            <a:headEnd type="triangle" w="med" len="med"/>
            <a:tailEnd type="none" w="med" len="med"/>
          </a:ln>
        </p:spPr>
      </p:cxnSp>
      <p:sp>
        <p:nvSpPr>
          <p:cNvPr id="1316" name="Google Shape;1316;g2740017b386_1_466"/>
          <p:cNvSpPr txBox="1"/>
          <p:nvPr/>
        </p:nvSpPr>
        <p:spPr>
          <a:xfrm>
            <a:off x="137525" y="629772"/>
            <a:ext cx="3523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>
                <a:solidFill>
                  <a:srgbClr val="6AA850"/>
                </a:solidFill>
                <a:latin typeface="Poppins"/>
                <a:ea typeface="Poppins"/>
                <a:cs typeface="Poppins"/>
                <a:sym typeface="Poppins"/>
              </a:rPr>
              <a:t>Strongly Encouraged</a:t>
            </a:r>
            <a:r>
              <a:rPr lang="en-US" sz="1100" b="1" i="1">
                <a:solidFill>
                  <a:srgbClr val="FF1D0B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b="1" i="1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by BOD 23-02 (CISA)</a:t>
            </a:r>
            <a:endParaRPr sz="1100" b="1">
              <a:solidFill>
                <a:srgbClr val="59595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17" name="Google Shape;1317;g2740017b386_1_4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79281" y="1676675"/>
            <a:ext cx="322500" cy="32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8" name="Google Shape;1318;g2740017b386_1_4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77920" y="2028062"/>
            <a:ext cx="372025" cy="37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9" name="Google Shape;1319;g2740017b386_1_46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45125" y="2056775"/>
            <a:ext cx="322500" cy="32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g2740017b386_1_466"/>
          <p:cNvSpPr txBox="1"/>
          <p:nvPr/>
        </p:nvSpPr>
        <p:spPr>
          <a:xfrm>
            <a:off x="2272575" y="2343200"/>
            <a:ext cx="6591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676767"/>
                </a:solidFill>
                <a:latin typeface="Poppins"/>
                <a:ea typeface="Poppins"/>
                <a:cs typeface="Poppins"/>
                <a:sym typeface="Poppins"/>
              </a:rPr>
              <a:t>Zero Trust</a:t>
            </a:r>
            <a:endParaRPr sz="800">
              <a:solidFill>
                <a:srgbClr val="67676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21" name="Google Shape;1321;g2740017b386_1_466"/>
          <p:cNvSpPr txBox="1"/>
          <p:nvPr/>
        </p:nvSpPr>
        <p:spPr>
          <a:xfrm>
            <a:off x="2934385" y="2343200"/>
            <a:ext cx="6591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676767"/>
                </a:solidFill>
                <a:latin typeface="Poppins"/>
                <a:ea typeface="Poppins"/>
                <a:cs typeface="Poppins"/>
                <a:sym typeface="Poppins"/>
              </a:rPr>
              <a:t>Jumpbox</a:t>
            </a:r>
            <a:endParaRPr sz="800">
              <a:solidFill>
                <a:srgbClr val="67676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22" name="Google Shape;1322;g2740017b386_1_46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92113" y="2684551"/>
            <a:ext cx="343661" cy="343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3" name="Google Shape;1323;g2740017b386_1_46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434539" y="2684551"/>
            <a:ext cx="343661" cy="343661"/>
          </a:xfrm>
          <a:prstGeom prst="rect">
            <a:avLst/>
          </a:prstGeom>
          <a:noFill/>
          <a:ln>
            <a:noFill/>
          </a:ln>
        </p:spPr>
      </p:pic>
      <p:sp>
        <p:nvSpPr>
          <p:cNvPr id="1324" name="Google Shape;1324;g2740017b386_1_466"/>
          <p:cNvSpPr txBox="1"/>
          <p:nvPr/>
        </p:nvSpPr>
        <p:spPr>
          <a:xfrm>
            <a:off x="2272575" y="2945325"/>
            <a:ext cx="6591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676767"/>
                </a:solidFill>
                <a:latin typeface="Poppins"/>
                <a:ea typeface="Poppins"/>
                <a:cs typeface="Poppins"/>
                <a:sym typeface="Poppins"/>
              </a:rPr>
              <a:t>Services</a:t>
            </a:r>
            <a:endParaRPr sz="800">
              <a:solidFill>
                <a:srgbClr val="67676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25" name="Google Shape;1325;g2740017b386_1_466"/>
          <p:cNvSpPr txBox="1"/>
          <p:nvPr/>
        </p:nvSpPr>
        <p:spPr>
          <a:xfrm>
            <a:off x="2934385" y="2945325"/>
            <a:ext cx="6591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676767"/>
                </a:solidFill>
                <a:latin typeface="Poppins"/>
                <a:ea typeface="Poppins"/>
                <a:cs typeface="Poppins"/>
                <a:sym typeface="Poppins"/>
              </a:rPr>
              <a:t>Tools</a:t>
            </a:r>
            <a:endParaRPr sz="800">
              <a:solidFill>
                <a:srgbClr val="67676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326" name="Google Shape;1326;g2740017b386_1_466"/>
          <p:cNvCxnSpPr/>
          <p:nvPr/>
        </p:nvCxnSpPr>
        <p:spPr>
          <a:xfrm>
            <a:off x="3835575" y="988550"/>
            <a:ext cx="0" cy="4201200"/>
          </a:xfrm>
          <a:prstGeom prst="straightConnector1">
            <a:avLst/>
          </a:prstGeom>
          <a:noFill/>
          <a:ln w="9525" cap="flat" cmpd="sng">
            <a:solidFill>
              <a:srgbClr val="979797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327" name="Google Shape;1327;g2740017b386_1_466"/>
          <p:cNvCxnSpPr>
            <a:endCxn id="1262" idx="1"/>
          </p:cNvCxnSpPr>
          <p:nvPr/>
        </p:nvCxnSpPr>
        <p:spPr>
          <a:xfrm>
            <a:off x="2939900" y="3314850"/>
            <a:ext cx="1545600" cy="938700"/>
          </a:xfrm>
          <a:prstGeom prst="bentConnector3">
            <a:avLst>
              <a:gd name="adj1" fmla="val 10"/>
            </a:avLst>
          </a:prstGeom>
          <a:noFill/>
          <a:ln w="19050" cap="flat" cmpd="sng">
            <a:solidFill>
              <a:srgbClr val="FFAB40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328" name="Google Shape;1328;g2740017b386_1_466"/>
          <p:cNvCxnSpPr>
            <a:stCxn id="1261" idx="1"/>
          </p:cNvCxnSpPr>
          <p:nvPr/>
        </p:nvCxnSpPr>
        <p:spPr>
          <a:xfrm flipH="1">
            <a:off x="4280000" y="2551425"/>
            <a:ext cx="205500" cy="1703100"/>
          </a:xfrm>
          <a:prstGeom prst="bentConnector2">
            <a:avLst/>
          </a:prstGeom>
          <a:noFill/>
          <a:ln w="19050" cap="flat" cmpd="sng">
            <a:solidFill>
              <a:srgbClr val="FFAB40"/>
            </a:solidFill>
            <a:prstDash val="dash"/>
            <a:round/>
            <a:headEnd type="triangle" w="med" len="med"/>
            <a:tailEnd type="none" w="med" len="med"/>
          </a:ln>
        </p:spPr>
      </p:cxnSp>
      <p:sp>
        <p:nvSpPr>
          <p:cNvPr id="1329" name="Google Shape;1329;g2740017b386_1_466"/>
          <p:cNvSpPr/>
          <p:nvPr/>
        </p:nvSpPr>
        <p:spPr>
          <a:xfrm rot="-5400000">
            <a:off x="2914900" y="2927050"/>
            <a:ext cx="2203500" cy="31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Poppins"/>
                <a:ea typeface="Poppins"/>
                <a:cs typeface="Poppins"/>
                <a:sym typeface="Poppins"/>
              </a:rPr>
              <a:t>Security &amp; Isolation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330" name="Google Shape;1330;g2740017b386_1_466"/>
          <p:cNvCxnSpPr>
            <a:stCxn id="1311" idx="0"/>
            <a:endCxn id="1317" idx="1"/>
          </p:cNvCxnSpPr>
          <p:nvPr/>
        </p:nvCxnSpPr>
        <p:spPr>
          <a:xfrm rot="-5400000">
            <a:off x="1409920" y="1274187"/>
            <a:ext cx="105600" cy="1233300"/>
          </a:xfrm>
          <a:prstGeom prst="bentConnector2">
            <a:avLst/>
          </a:prstGeom>
          <a:noFill/>
          <a:ln w="19050" cap="flat" cmpd="sng">
            <a:solidFill>
              <a:srgbClr val="FFAB40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331" name="Google Shape;1331;g2740017b386_1_466"/>
          <p:cNvCxnSpPr>
            <a:stCxn id="1311" idx="3"/>
          </p:cNvCxnSpPr>
          <p:nvPr/>
        </p:nvCxnSpPr>
        <p:spPr>
          <a:xfrm>
            <a:off x="1032083" y="2129649"/>
            <a:ext cx="1196700" cy="0"/>
          </a:xfrm>
          <a:prstGeom prst="straightConnector1">
            <a:avLst/>
          </a:prstGeom>
          <a:noFill/>
          <a:ln w="19050" cap="flat" cmpd="sng">
            <a:solidFill>
              <a:srgbClr val="FFAB40"/>
            </a:solidFill>
            <a:prstDash val="dash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12"/>
          <p:cNvSpPr txBox="1">
            <a:spLocks noGrp="1"/>
          </p:cNvSpPr>
          <p:nvPr>
            <p:ph type="title"/>
          </p:nvPr>
        </p:nvSpPr>
        <p:spPr>
          <a:xfrm>
            <a:off x="443997" y="192024"/>
            <a:ext cx="8257032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Poppins"/>
                <a:ea typeface="Poppins"/>
                <a:cs typeface="Poppins"/>
                <a:sym typeface="Poppins"/>
              </a:rPr>
              <a:t>What goes into implementing </a:t>
            </a:r>
            <a:br>
              <a:rPr lang="en-US" b="1">
                <a:latin typeface="Poppins"/>
                <a:ea typeface="Poppins"/>
                <a:cs typeface="Poppins"/>
                <a:sym typeface="Poppins"/>
              </a:rPr>
            </a:br>
            <a:r>
              <a:rPr lang="en-US" b="1">
                <a:latin typeface="Poppins"/>
                <a:ea typeface="Poppins"/>
                <a:cs typeface="Poppins"/>
                <a:sym typeface="Poppins"/>
              </a:rPr>
              <a:t>Isolated Management Infrastructure?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8" name="Google Shape;1448;p12"/>
          <p:cNvSpPr txBox="1">
            <a:spLocks noGrp="1"/>
          </p:cNvSpPr>
          <p:nvPr>
            <p:ph type="sldNum" idx="12"/>
          </p:nvPr>
        </p:nvSpPr>
        <p:spPr>
          <a:xfrm>
            <a:off x="8370150" y="4880892"/>
            <a:ext cx="35966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450" name="Google Shape;1450;p12"/>
          <p:cNvSpPr/>
          <p:nvPr/>
        </p:nvSpPr>
        <p:spPr>
          <a:xfrm>
            <a:off x="1016471" y="4203160"/>
            <a:ext cx="6523998" cy="263003"/>
          </a:xfrm>
          <a:prstGeom prst="rect">
            <a:avLst/>
          </a:prstGeom>
          <a:solidFill>
            <a:srgbClr val="FFAB4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Isolated Management Platform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51" name="Google Shape;1451;p12"/>
          <p:cNvSpPr/>
          <p:nvPr/>
        </p:nvSpPr>
        <p:spPr>
          <a:xfrm>
            <a:off x="1019404" y="1710871"/>
            <a:ext cx="6709733" cy="263003"/>
          </a:xfrm>
          <a:prstGeom prst="rect">
            <a:avLst/>
          </a:prstGeom>
          <a:solidFill>
            <a:srgbClr val="0397A9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-US" sz="11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Applications</a:t>
            </a:r>
            <a:endParaRPr sz="1100" b="1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2" name="Google Shape;1452;p12"/>
          <p:cNvSpPr/>
          <p:nvPr/>
        </p:nvSpPr>
        <p:spPr>
          <a:xfrm>
            <a:off x="1017933" y="2114454"/>
            <a:ext cx="1716901" cy="310102"/>
          </a:xfrm>
          <a:prstGeom prst="rect">
            <a:avLst/>
          </a:prstGeom>
          <a:solidFill>
            <a:srgbClr val="E7E6E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Infrastructure Automation</a:t>
            </a:r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53" name="Google Shape;1453;p12"/>
          <p:cNvSpPr/>
          <p:nvPr/>
        </p:nvSpPr>
        <p:spPr>
          <a:xfrm>
            <a:off x="1017929" y="2456128"/>
            <a:ext cx="1716901" cy="310102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8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Security</a:t>
            </a:r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54" name="Google Shape;1454;p12"/>
          <p:cNvSpPr/>
          <p:nvPr/>
        </p:nvSpPr>
        <p:spPr>
          <a:xfrm>
            <a:off x="1012098" y="2799733"/>
            <a:ext cx="1716901" cy="314623"/>
          </a:xfrm>
          <a:prstGeom prst="rect">
            <a:avLst/>
          </a:prstGeom>
          <a:solidFill>
            <a:srgbClr val="5392C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US" sz="8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Networking Services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55" name="Google Shape;1455;p12"/>
          <p:cNvSpPr/>
          <p:nvPr/>
        </p:nvSpPr>
        <p:spPr>
          <a:xfrm>
            <a:off x="1016461" y="3503798"/>
            <a:ext cx="1719843" cy="310102"/>
          </a:xfrm>
          <a:prstGeom prst="rect">
            <a:avLst/>
          </a:prstGeom>
          <a:solidFill>
            <a:srgbClr val="B4A7D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 b="1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Connectivity</a:t>
            </a:r>
            <a:endParaRPr sz="800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56" name="Google Shape;1456;p12"/>
          <p:cNvSpPr/>
          <p:nvPr/>
        </p:nvSpPr>
        <p:spPr>
          <a:xfrm>
            <a:off x="1016461" y="3853480"/>
            <a:ext cx="1719843" cy="310102"/>
          </a:xfrm>
          <a:prstGeom prst="rect">
            <a:avLst/>
          </a:prstGeom>
          <a:solidFill>
            <a:srgbClr val="0297A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Hardware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57" name="Google Shape;1457;p12"/>
          <p:cNvSpPr/>
          <p:nvPr/>
        </p:nvSpPr>
        <p:spPr>
          <a:xfrm>
            <a:off x="2785296" y="3503798"/>
            <a:ext cx="952976" cy="310102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</a:pPr>
            <a:r>
              <a:rPr lang="en-US" sz="8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OOB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58" name="Google Shape;1458;p12"/>
          <p:cNvSpPr/>
          <p:nvPr/>
        </p:nvSpPr>
        <p:spPr>
          <a:xfrm>
            <a:off x="3774093" y="3503798"/>
            <a:ext cx="952976" cy="310102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</a:pPr>
            <a:r>
              <a:rPr lang="en-US" sz="8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LAN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59" name="Google Shape;1459;p12"/>
          <p:cNvSpPr/>
          <p:nvPr/>
        </p:nvSpPr>
        <p:spPr>
          <a:xfrm>
            <a:off x="5783076" y="3503798"/>
            <a:ext cx="952976" cy="310102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</a:pPr>
            <a:r>
              <a:rPr lang="en-US" sz="8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4G/5G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60" name="Google Shape;1460;p12"/>
          <p:cNvSpPr/>
          <p:nvPr/>
        </p:nvSpPr>
        <p:spPr>
          <a:xfrm>
            <a:off x="2785296" y="3853480"/>
            <a:ext cx="952976" cy="310102"/>
          </a:xfrm>
          <a:prstGeom prst="rect">
            <a:avLst/>
          </a:prstGeom>
          <a:solidFill>
            <a:srgbClr val="0297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US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Connectivity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61" name="Google Shape;1461;p12"/>
          <p:cNvSpPr/>
          <p:nvPr/>
        </p:nvSpPr>
        <p:spPr>
          <a:xfrm>
            <a:off x="3774093" y="3853480"/>
            <a:ext cx="952976" cy="310102"/>
          </a:xfrm>
          <a:prstGeom prst="rect">
            <a:avLst/>
          </a:prstGeom>
          <a:solidFill>
            <a:srgbClr val="0297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US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Compute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62" name="Google Shape;1462;p12"/>
          <p:cNvSpPr/>
          <p:nvPr/>
        </p:nvSpPr>
        <p:spPr>
          <a:xfrm>
            <a:off x="4784418" y="3853480"/>
            <a:ext cx="952976" cy="310102"/>
          </a:xfrm>
          <a:prstGeom prst="rect">
            <a:avLst/>
          </a:prstGeom>
          <a:solidFill>
            <a:srgbClr val="0297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US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Storage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63" name="Google Shape;1463;p12"/>
          <p:cNvSpPr/>
          <p:nvPr/>
        </p:nvSpPr>
        <p:spPr>
          <a:xfrm>
            <a:off x="2779461" y="2799733"/>
            <a:ext cx="952976" cy="314623"/>
          </a:xfrm>
          <a:prstGeom prst="rect">
            <a:avLst/>
          </a:prstGeom>
          <a:solidFill>
            <a:srgbClr val="5392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US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Routing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64" name="Google Shape;1464;p12"/>
          <p:cNvSpPr/>
          <p:nvPr/>
        </p:nvSpPr>
        <p:spPr>
          <a:xfrm>
            <a:off x="3768258" y="2799733"/>
            <a:ext cx="952976" cy="314623"/>
          </a:xfrm>
          <a:prstGeom prst="rect">
            <a:avLst/>
          </a:prstGeom>
          <a:solidFill>
            <a:srgbClr val="5392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US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Monitoring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65" name="Google Shape;1465;p12"/>
          <p:cNvSpPr/>
          <p:nvPr/>
        </p:nvSpPr>
        <p:spPr>
          <a:xfrm>
            <a:off x="4778584" y="2799733"/>
            <a:ext cx="952976" cy="314623"/>
          </a:xfrm>
          <a:prstGeom prst="rect">
            <a:avLst/>
          </a:prstGeom>
          <a:solidFill>
            <a:srgbClr val="5392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US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DNS/DHCP</a:t>
            </a:r>
            <a:br>
              <a:rPr lang="en-US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/NTP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66" name="Google Shape;1466;p12"/>
          <p:cNvSpPr/>
          <p:nvPr/>
        </p:nvSpPr>
        <p:spPr>
          <a:xfrm>
            <a:off x="2785296" y="2456427"/>
            <a:ext cx="952976" cy="310102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Hardware</a:t>
            </a:r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67" name="Google Shape;1467;p12"/>
          <p:cNvSpPr/>
          <p:nvPr/>
        </p:nvSpPr>
        <p:spPr>
          <a:xfrm>
            <a:off x="3774093" y="2448765"/>
            <a:ext cx="952976" cy="310102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VPN/Overlay</a:t>
            </a:r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68" name="Google Shape;1468;p12"/>
          <p:cNvSpPr/>
          <p:nvPr/>
        </p:nvSpPr>
        <p:spPr>
          <a:xfrm>
            <a:off x="4784418" y="2448765"/>
            <a:ext cx="952976" cy="310102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Patches</a:t>
            </a:r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69" name="Google Shape;1469;p12"/>
          <p:cNvSpPr/>
          <p:nvPr/>
        </p:nvSpPr>
        <p:spPr>
          <a:xfrm>
            <a:off x="2785296" y="2108928"/>
            <a:ext cx="952976" cy="310102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Ansible / Salt</a:t>
            </a:r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0" name="Google Shape;1470;p12"/>
          <p:cNvSpPr/>
          <p:nvPr/>
        </p:nvSpPr>
        <p:spPr>
          <a:xfrm>
            <a:off x="3774093" y="2105082"/>
            <a:ext cx="952976" cy="310102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ZTP</a:t>
            </a:r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1" name="Google Shape;1471;p12"/>
          <p:cNvSpPr/>
          <p:nvPr/>
        </p:nvSpPr>
        <p:spPr>
          <a:xfrm>
            <a:off x="4784418" y="2105082"/>
            <a:ext cx="952976" cy="310102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Python</a:t>
            </a:r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72" name="Google Shape;147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9349" y="1167381"/>
            <a:ext cx="419424" cy="42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3" name="Google Shape;147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49268" y="1168964"/>
            <a:ext cx="416320" cy="426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4" name="Google Shape;1474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32085" y="1168964"/>
            <a:ext cx="416320" cy="4264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5" name="Google Shape;1475;p12"/>
          <p:cNvGrpSpPr/>
          <p:nvPr/>
        </p:nvGrpSpPr>
        <p:grpSpPr>
          <a:xfrm>
            <a:off x="3145786" y="1168982"/>
            <a:ext cx="416298" cy="426489"/>
            <a:chOff x="529300" y="1933235"/>
            <a:chExt cx="483000" cy="483000"/>
          </a:xfrm>
        </p:grpSpPr>
        <p:sp>
          <p:nvSpPr>
            <p:cNvPr id="1476" name="Google Shape;1476;p12"/>
            <p:cNvSpPr/>
            <p:nvPr/>
          </p:nvSpPr>
          <p:spPr>
            <a:xfrm>
              <a:off x="529300" y="1933235"/>
              <a:ext cx="483000" cy="483000"/>
            </a:xfrm>
            <a:prstGeom prst="ellipse">
              <a:avLst/>
            </a:prstGeom>
            <a:solidFill>
              <a:srgbClr val="1D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12"/>
            <p:cNvSpPr txBox="1"/>
            <p:nvPr/>
          </p:nvSpPr>
          <p:spPr>
            <a:xfrm>
              <a:off x="538586" y="1989962"/>
              <a:ext cx="468600" cy="34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VM</a:t>
              </a:r>
              <a:endParaRPr sz="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78" name="Google Shape;1478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94380" y="1159973"/>
            <a:ext cx="578500" cy="444479"/>
          </a:xfrm>
          <a:prstGeom prst="rect">
            <a:avLst/>
          </a:prstGeom>
          <a:noFill/>
          <a:ln>
            <a:noFill/>
          </a:ln>
        </p:spPr>
      </p:pic>
      <p:sp>
        <p:nvSpPr>
          <p:cNvPr id="1479" name="Google Shape;1479;p12"/>
          <p:cNvSpPr/>
          <p:nvPr/>
        </p:nvSpPr>
        <p:spPr>
          <a:xfrm>
            <a:off x="5783076" y="3853480"/>
            <a:ext cx="952976" cy="310102"/>
          </a:xfrm>
          <a:prstGeom prst="rect">
            <a:avLst/>
          </a:prstGeom>
          <a:solidFill>
            <a:srgbClr val="0297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US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Full Physical Isolation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0" name="Google Shape;1480;p12"/>
          <p:cNvSpPr/>
          <p:nvPr/>
        </p:nvSpPr>
        <p:spPr>
          <a:xfrm>
            <a:off x="4778584" y="3508145"/>
            <a:ext cx="952976" cy="310102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</a:pPr>
            <a:r>
              <a:rPr lang="en-US" sz="8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WAN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1" name="Google Shape;1481;p12"/>
          <p:cNvSpPr/>
          <p:nvPr/>
        </p:nvSpPr>
        <p:spPr>
          <a:xfrm>
            <a:off x="1019404" y="3148866"/>
            <a:ext cx="1716901" cy="314623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US" sz="8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Management Standards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2" name="Google Shape;1482;p12"/>
          <p:cNvSpPr/>
          <p:nvPr/>
        </p:nvSpPr>
        <p:spPr>
          <a:xfrm>
            <a:off x="2786767" y="3148866"/>
            <a:ext cx="952976" cy="31462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US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RS232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3" name="Google Shape;1483;p12"/>
          <p:cNvSpPr/>
          <p:nvPr/>
        </p:nvSpPr>
        <p:spPr>
          <a:xfrm>
            <a:off x="3775564" y="3148866"/>
            <a:ext cx="952976" cy="31462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US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Redfish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4" name="Google Shape;1484;p12"/>
          <p:cNvSpPr/>
          <p:nvPr/>
        </p:nvSpPr>
        <p:spPr>
          <a:xfrm>
            <a:off x="4785890" y="3148866"/>
            <a:ext cx="952976" cy="31462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US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HTTPS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5" name="Google Shape;1485;p12"/>
          <p:cNvSpPr/>
          <p:nvPr/>
        </p:nvSpPr>
        <p:spPr>
          <a:xfrm>
            <a:off x="5783076" y="3148866"/>
            <a:ext cx="952976" cy="31462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US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RESTful API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6" name="Google Shape;1486;p12"/>
          <p:cNvSpPr/>
          <p:nvPr/>
        </p:nvSpPr>
        <p:spPr>
          <a:xfrm>
            <a:off x="6780263" y="3148866"/>
            <a:ext cx="952976" cy="31462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US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RDP/VPN API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7" name="Google Shape;1487;p12"/>
          <p:cNvSpPr/>
          <p:nvPr/>
        </p:nvSpPr>
        <p:spPr>
          <a:xfrm>
            <a:off x="5783076" y="2448765"/>
            <a:ext cx="952976" cy="310102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ZTNA</a:t>
            </a:r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8" name="Google Shape;1488;p12"/>
          <p:cNvSpPr/>
          <p:nvPr/>
        </p:nvSpPr>
        <p:spPr>
          <a:xfrm>
            <a:off x="6780263" y="2448765"/>
            <a:ext cx="952976" cy="310102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NGFW</a:t>
            </a:r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9" name="Google Shape;1489;p12"/>
          <p:cNvSpPr/>
          <p:nvPr/>
        </p:nvSpPr>
        <p:spPr>
          <a:xfrm>
            <a:off x="6767429" y="3849251"/>
            <a:ext cx="952976" cy="310102"/>
          </a:xfrm>
          <a:prstGeom prst="rect">
            <a:avLst/>
          </a:prstGeom>
          <a:solidFill>
            <a:srgbClr val="0297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US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Switching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0" name="Google Shape;1490;p12"/>
          <p:cNvSpPr/>
          <p:nvPr/>
        </p:nvSpPr>
        <p:spPr>
          <a:xfrm>
            <a:off x="5785231" y="2108928"/>
            <a:ext cx="952976" cy="310102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DNA Center</a:t>
            </a:r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1" name="Google Shape;1491;p12"/>
          <p:cNvSpPr/>
          <p:nvPr/>
        </p:nvSpPr>
        <p:spPr>
          <a:xfrm>
            <a:off x="6787651" y="2098716"/>
            <a:ext cx="952976" cy="310102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ACI</a:t>
            </a:r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2" name="Google Shape;1492;p12"/>
          <p:cNvSpPr/>
          <p:nvPr/>
        </p:nvSpPr>
        <p:spPr>
          <a:xfrm>
            <a:off x="6780263" y="2794436"/>
            <a:ext cx="952976" cy="314623"/>
          </a:xfrm>
          <a:prstGeom prst="rect">
            <a:avLst/>
          </a:prstGeom>
          <a:solidFill>
            <a:srgbClr val="5392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US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Storage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3" name="Google Shape;1493;p12"/>
          <p:cNvSpPr/>
          <p:nvPr/>
        </p:nvSpPr>
        <p:spPr>
          <a:xfrm>
            <a:off x="5783076" y="2802853"/>
            <a:ext cx="952976" cy="314623"/>
          </a:xfrm>
          <a:prstGeom prst="rect">
            <a:avLst/>
          </a:prstGeom>
          <a:solidFill>
            <a:srgbClr val="5392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US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DNS/DHCP</a:t>
            </a:r>
            <a:br>
              <a:rPr lang="en-US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/NTP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4" name="Google Shape;1494;p12"/>
          <p:cNvSpPr/>
          <p:nvPr/>
        </p:nvSpPr>
        <p:spPr>
          <a:xfrm>
            <a:off x="6767429" y="3498321"/>
            <a:ext cx="952976" cy="310102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</a:pPr>
            <a:r>
              <a:rPr lang="en-US" sz="8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Satellite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95" name="Google Shape;1495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59538" y="1208850"/>
            <a:ext cx="592324" cy="346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6" name="Google Shape;1496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62994" y="1151050"/>
            <a:ext cx="817972" cy="46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7" name="Google Shape;1497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78370" y="1179945"/>
            <a:ext cx="973105" cy="404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8" name="Google Shape;1498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457489" y="4075353"/>
            <a:ext cx="540301" cy="55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13"/>
          <p:cNvSpPr txBox="1">
            <a:spLocks noGrp="1"/>
          </p:cNvSpPr>
          <p:nvPr>
            <p:ph type="title"/>
          </p:nvPr>
        </p:nvSpPr>
        <p:spPr>
          <a:xfrm>
            <a:off x="257745" y="408652"/>
            <a:ext cx="8418270" cy="420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/>
              <a:t>Generation 3 Out-of-Band (OOB) Management </a:t>
            </a:r>
            <a:br>
              <a:rPr lang="en-US" sz="2800" i="1"/>
            </a:br>
            <a:r>
              <a:rPr lang="en-US" sz="2800" i="1"/>
              <a:t>design and deploy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13"/>
          <p:cNvSpPr txBox="1">
            <a:spLocks noGrp="1"/>
          </p:cNvSpPr>
          <p:nvPr>
            <p:ph type="sldNum" idx="12"/>
          </p:nvPr>
        </p:nvSpPr>
        <p:spPr>
          <a:xfrm>
            <a:off x="8370150" y="4880892"/>
            <a:ext cx="35966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507" name="Google Shape;1507;p13"/>
          <p:cNvSpPr/>
          <p:nvPr/>
        </p:nvSpPr>
        <p:spPr>
          <a:xfrm>
            <a:off x="5219100" y="1098463"/>
            <a:ext cx="3380700" cy="322500"/>
          </a:xfrm>
          <a:prstGeom prst="roundRect">
            <a:avLst>
              <a:gd name="adj" fmla="val 7057"/>
            </a:avLst>
          </a:prstGeom>
          <a:solidFill>
            <a:srgbClr val="1E447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Production Infrastructure</a:t>
            </a:r>
            <a:endParaRPr sz="16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13"/>
          <p:cNvSpPr/>
          <p:nvPr/>
        </p:nvSpPr>
        <p:spPr>
          <a:xfrm>
            <a:off x="432325" y="1139950"/>
            <a:ext cx="3427800" cy="322500"/>
          </a:xfrm>
          <a:prstGeom prst="roundRect">
            <a:avLst>
              <a:gd name="adj" fmla="val 7057"/>
            </a:avLst>
          </a:pr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Control Plane Infrastructure</a:t>
            </a:r>
            <a:endParaRPr sz="16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9" name="Google Shape;1509;p13" descr="Figure 2-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30465" y="2675125"/>
            <a:ext cx="3599351" cy="20948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0" name="Google Shape;1510;p13"/>
          <p:cNvGrpSpPr/>
          <p:nvPr/>
        </p:nvGrpSpPr>
        <p:grpSpPr>
          <a:xfrm>
            <a:off x="5799049" y="2103142"/>
            <a:ext cx="965202" cy="386400"/>
            <a:chOff x="5776250" y="1039635"/>
            <a:chExt cx="965202" cy="386400"/>
          </a:xfrm>
        </p:grpSpPr>
        <p:sp>
          <p:nvSpPr>
            <p:cNvPr id="1511" name="Google Shape;1511;p13"/>
            <p:cNvSpPr txBox="1"/>
            <p:nvPr/>
          </p:nvSpPr>
          <p:spPr>
            <a:xfrm>
              <a:off x="5776250" y="1124300"/>
              <a:ext cx="672000" cy="209400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18275" tIns="27425" rIns="18275" bIns="2742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lang="en-US" sz="1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NGFW</a:t>
              </a:r>
              <a:endPara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12" name="Google Shape;1512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55052" y="1039635"/>
              <a:ext cx="386400" cy="386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13" name="Google Shape;151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71440" y="2099307"/>
            <a:ext cx="386400" cy="386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4" name="Google Shape;1514;p13"/>
          <p:cNvCxnSpPr>
            <a:stCxn id="1512" idx="2"/>
          </p:cNvCxnSpPr>
          <p:nvPr/>
        </p:nvCxnSpPr>
        <p:spPr>
          <a:xfrm>
            <a:off x="6571051" y="2489542"/>
            <a:ext cx="0" cy="336900"/>
          </a:xfrm>
          <a:prstGeom prst="straightConnector1">
            <a:avLst/>
          </a:prstGeom>
          <a:noFill/>
          <a:ln w="12700" cap="flat" cmpd="sng">
            <a:solidFill>
              <a:srgbClr val="0E171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15" name="Google Shape;1515;p13"/>
          <p:cNvCxnSpPr/>
          <p:nvPr/>
        </p:nvCxnSpPr>
        <p:spPr>
          <a:xfrm>
            <a:off x="7165173" y="2485707"/>
            <a:ext cx="0" cy="336921"/>
          </a:xfrm>
          <a:prstGeom prst="straightConnector1">
            <a:avLst/>
          </a:prstGeom>
          <a:noFill/>
          <a:ln w="12700" cap="flat" cmpd="sng">
            <a:solidFill>
              <a:srgbClr val="0E171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16" name="Google Shape;1516;p13"/>
          <p:cNvCxnSpPr>
            <a:stCxn id="1512" idx="2"/>
          </p:cNvCxnSpPr>
          <p:nvPr/>
        </p:nvCxnSpPr>
        <p:spPr>
          <a:xfrm>
            <a:off x="6571051" y="2489542"/>
            <a:ext cx="593700" cy="333000"/>
          </a:xfrm>
          <a:prstGeom prst="straightConnector1">
            <a:avLst/>
          </a:prstGeom>
          <a:noFill/>
          <a:ln w="12700" cap="flat" cmpd="sng">
            <a:solidFill>
              <a:srgbClr val="0E171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17" name="Google Shape;1517;p13"/>
          <p:cNvCxnSpPr>
            <a:endCxn id="1513" idx="2"/>
          </p:cNvCxnSpPr>
          <p:nvPr/>
        </p:nvCxnSpPr>
        <p:spPr>
          <a:xfrm rot="10800000" flipH="1">
            <a:off x="6570640" y="2485707"/>
            <a:ext cx="594000" cy="344700"/>
          </a:xfrm>
          <a:prstGeom prst="straightConnector1">
            <a:avLst/>
          </a:prstGeom>
          <a:noFill/>
          <a:ln w="12700" cap="flat" cmpd="sng">
            <a:solidFill>
              <a:srgbClr val="0E171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18" name="Google Shape;1518;p13"/>
          <p:cNvSpPr/>
          <p:nvPr/>
        </p:nvSpPr>
        <p:spPr>
          <a:xfrm rot="10800000" flipH="1">
            <a:off x="6309524" y="753989"/>
            <a:ext cx="3750840" cy="2000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   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VPN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19" name="Google Shape;1519;p13"/>
          <p:cNvCxnSpPr>
            <a:stCxn id="1520" idx="2"/>
          </p:cNvCxnSpPr>
          <p:nvPr/>
        </p:nvCxnSpPr>
        <p:spPr>
          <a:xfrm rot="-5400000" flipH="1">
            <a:off x="2830678" y="2435337"/>
            <a:ext cx="1602000" cy="2240400"/>
          </a:xfrm>
          <a:prstGeom prst="bentConnector2">
            <a:avLst/>
          </a:prstGeom>
          <a:noFill/>
          <a:ln w="19050" cap="flat" cmpd="sng">
            <a:solidFill>
              <a:srgbClr val="FFAB40"/>
            </a:solidFill>
            <a:prstDash val="dash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cxnSp>
      <p:cxnSp>
        <p:nvCxnSpPr>
          <p:cNvPr id="1521" name="Google Shape;1521;p13"/>
          <p:cNvCxnSpPr/>
          <p:nvPr/>
        </p:nvCxnSpPr>
        <p:spPr>
          <a:xfrm>
            <a:off x="4744348" y="2944724"/>
            <a:ext cx="385200" cy="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AB40"/>
            </a:solidFill>
            <a:prstDash val="dash"/>
            <a:round/>
            <a:headEnd type="none" w="sm" len="sm"/>
            <a:tailEnd type="triangle" w="med" len="med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cxnSp>
      <p:cxnSp>
        <p:nvCxnSpPr>
          <p:cNvPr id="1522" name="Google Shape;1522;p13"/>
          <p:cNvCxnSpPr/>
          <p:nvPr/>
        </p:nvCxnSpPr>
        <p:spPr>
          <a:xfrm>
            <a:off x="4744348" y="3691998"/>
            <a:ext cx="385200" cy="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AB40"/>
            </a:solidFill>
            <a:prstDash val="dash"/>
            <a:round/>
            <a:headEnd type="none" w="sm" len="sm"/>
            <a:tailEnd type="triangle" w="med" len="med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cxnSp>
      <p:cxnSp>
        <p:nvCxnSpPr>
          <p:cNvPr id="1523" name="Google Shape;1523;p13"/>
          <p:cNvCxnSpPr/>
          <p:nvPr/>
        </p:nvCxnSpPr>
        <p:spPr>
          <a:xfrm>
            <a:off x="4744348" y="4346714"/>
            <a:ext cx="385200" cy="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AB40"/>
            </a:solidFill>
            <a:prstDash val="dash"/>
            <a:round/>
            <a:headEnd type="none" w="sm" len="sm"/>
            <a:tailEnd type="triangle" w="med" len="med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cxnSp>
      <p:sp>
        <p:nvSpPr>
          <p:cNvPr id="1524" name="Google Shape;1524;p13"/>
          <p:cNvSpPr/>
          <p:nvPr/>
        </p:nvSpPr>
        <p:spPr>
          <a:xfrm rot="-5400000">
            <a:off x="2474820" y="2727133"/>
            <a:ext cx="3782425" cy="558464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Security &amp; Isolation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25" name="Google Shape;1525;p13"/>
          <p:cNvCxnSpPr/>
          <p:nvPr/>
        </p:nvCxnSpPr>
        <p:spPr>
          <a:xfrm rot="5400000">
            <a:off x="4043769" y="3648530"/>
            <a:ext cx="1407600" cy="8400"/>
          </a:xfrm>
          <a:prstGeom prst="bentConnector3">
            <a:avLst>
              <a:gd name="adj1" fmla="val 49998"/>
            </a:avLst>
          </a:prstGeom>
          <a:noFill/>
          <a:ln w="19050" cap="flat" cmpd="sng">
            <a:solidFill>
              <a:srgbClr val="FFAB40"/>
            </a:solidFill>
            <a:prstDash val="dash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cxnSp>
      <p:sp>
        <p:nvSpPr>
          <p:cNvPr id="1526" name="Google Shape;1526;p13"/>
          <p:cNvSpPr/>
          <p:nvPr/>
        </p:nvSpPr>
        <p:spPr>
          <a:xfrm>
            <a:off x="164375" y="3678693"/>
            <a:ext cx="3695750" cy="1087108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13"/>
          <p:cNvSpPr/>
          <p:nvPr/>
        </p:nvSpPr>
        <p:spPr>
          <a:xfrm>
            <a:off x="164375" y="3517672"/>
            <a:ext cx="2160622" cy="262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Gen 3 Out</a:t>
            </a:r>
            <a:r>
              <a:rPr lang="en-US" sz="1200" b="1">
                <a:solidFill>
                  <a:srgbClr val="FFFFFF"/>
                </a:solidFill>
              </a:rPr>
              <a:t>-</a:t>
            </a:r>
            <a:r>
              <a:rPr lang="en-US"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en-US" sz="1200" b="1">
                <a:solidFill>
                  <a:srgbClr val="FFFFFF"/>
                </a:solidFill>
              </a:rPr>
              <a:t>-</a:t>
            </a:r>
            <a:r>
              <a:rPr lang="en-US"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Band </a:t>
            </a:r>
            <a:r>
              <a:rPr lang="en-US" sz="1200" b="1">
                <a:solidFill>
                  <a:srgbClr val="FFFFFF"/>
                </a:solidFill>
              </a:rPr>
              <a:t>Device</a:t>
            </a:r>
            <a:endParaRPr sz="1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13"/>
          <p:cNvSpPr/>
          <p:nvPr/>
        </p:nvSpPr>
        <p:spPr>
          <a:xfrm>
            <a:off x="2705049" y="3813301"/>
            <a:ext cx="1080000" cy="288656"/>
          </a:xfrm>
          <a:prstGeom prst="roundRect">
            <a:avLst>
              <a:gd name="adj" fmla="val 16667"/>
            </a:avLst>
          </a:prstGeom>
          <a:solidFill>
            <a:srgbClr val="214C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AUTOMATION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13"/>
          <p:cNvSpPr/>
          <p:nvPr/>
        </p:nvSpPr>
        <p:spPr>
          <a:xfrm>
            <a:off x="258951" y="3823840"/>
            <a:ext cx="1080000" cy="288656"/>
          </a:xfrm>
          <a:prstGeom prst="roundRect">
            <a:avLst>
              <a:gd name="adj" fmla="val 16667"/>
            </a:avLst>
          </a:prstGeom>
          <a:solidFill>
            <a:srgbClr val="214C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OOB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13"/>
          <p:cNvSpPr/>
          <p:nvPr/>
        </p:nvSpPr>
        <p:spPr>
          <a:xfrm>
            <a:off x="258951" y="4127766"/>
            <a:ext cx="1080000" cy="288656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SSH,RS232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13"/>
          <p:cNvSpPr/>
          <p:nvPr/>
        </p:nvSpPr>
        <p:spPr>
          <a:xfrm>
            <a:off x="258951" y="4431692"/>
            <a:ext cx="1080000" cy="288656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IPMI, WEB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13"/>
          <p:cNvSpPr/>
          <p:nvPr/>
        </p:nvSpPr>
        <p:spPr>
          <a:xfrm>
            <a:off x="1494110" y="3825808"/>
            <a:ext cx="1080000" cy="288656"/>
          </a:xfrm>
          <a:prstGeom prst="roundRect">
            <a:avLst>
              <a:gd name="adj" fmla="val 16667"/>
            </a:avLst>
          </a:prstGeom>
          <a:solidFill>
            <a:srgbClr val="214C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APPLICATION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13"/>
          <p:cNvSpPr/>
          <p:nvPr/>
        </p:nvSpPr>
        <p:spPr>
          <a:xfrm>
            <a:off x="1482763" y="4142552"/>
            <a:ext cx="1080000" cy="288656"/>
          </a:xfrm>
          <a:prstGeom prst="roundRect">
            <a:avLst>
              <a:gd name="adj" fmla="val 16667"/>
            </a:avLst>
          </a:prstGeom>
          <a:solidFill>
            <a:srgbClr val="214C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TOOLS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13"/>
          <p:cNvSpPr/>
          <p:nvPr/>
        </p:nvSpPr>
        <p:spPr>
          <a:xfrm>
            <a:off x="2693121" y="4128875"/>
            <a:ext cx="1080000" cy="288656"/>
          </a:xfrm>
          <a:prstGeom prst="roundRect">
            <a:avLst>
              <a:gd name="adj" fmla="val 16667"/>
            </a:avLst>
          </a:prstGeom>
          <a:solidFill>
            <a:srgbClr val="5593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ANSIBLE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13"/>
          <p:cNvSpPr/>
          <p:nvPr/>
        </p:nvSpPr>
        <p:spPr>
          <a:xfrm>
            <a:off x="2693121" y="4436772"/>
            <a:ext cx="1080000" cy="288656"/>
          </a:xfrm>
          <a:prstGeom prst="roundRect">
            <a:avLst>
              <a:gd name="adj" fmla="val 16667"/>
            </a:avLst>
          </a:prstGeom>
          <a:solidFill>
            <a:srgbClr val="5593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PYTHON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6" name="Google Shape;1536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5448" y="3792236"/>
            <a:ext cx="351316" cy="351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7" name="Google Shape;153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7745" y="4114033"/>
            <a:ext cx="326722" cy="326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8" name="Google Shape;1538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7745" y="4416250"/>
            <a:ext cx="326722" cy="326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9" name="Google Shape;1539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721479" y="4145907"/>
            <a:ext cx="262026" cy="26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0" name="Google Shape;154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715740" y="4437941"/>
            <a:ext cx="262026" cy="26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1" name="Google Shape;154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71575" y="1412558"/>
            <a:ext cx="373727" cy="3737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2" name="Google Shape;1542;p13"/>
          <p:cNvGrpSpPr/>
          <p:nvPr/>
        </p:nvGrpSpPr>
        <p:grpSpPr>
          <a:xfrm>
            <a:off x="-43202" y="1704136"/>
            <a:ext cx="855429" cy="865479"/>
            <a:chOff x="158702" y="1262821"/>
            <a:chExt cx="1130921" cy="1144207"/>
          </a:xfrm>
        </p:grpSpPr>
        <p:pic>
          <p:nvPicPr>
            <p:cNvPr id="1543" name="Google Shape;1543;p1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68088" y="1262821"/>
              <a:ext cx="951877" cy="9518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4" name="Google Shape;1544;p13"/>
            <p:cNvSpPr txBox="1"/>
            <p:nvPr/>
          </p:nvSpPr>
          <p:spPr>
            <a:xfrm>
              <a:off x="158702" y="2202726"/>
              <a:ext cx="1130921" cy="204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Admin</a:t>
              </a:r>
              <a:endPara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545" name="Google Shape;1545;p13"/>
          <p:cNvCxnSpPr>
            <a:endCxn id="1546" idx="1"/>
          </p:cNvCxnSpPr>
          <p:nvPr/>
        </p:nvCxnSpPr>
        <p:spPr>
          <a:xfrm>
            <a:off x="815668" y="1837331"/>
            <a:ext cx="914400" cy="600"/>
          </a:xfrm>
          <a:prstGeom prst="bentConnector3">
            <a:avLst>
              <a:gd name="adj1" fmla="val 49624"/>
            </a:avLst>
          </a:prstGeom>
          <a:noFill/>
          <a:ln w="19050" cap="flat" cmpd="sng">
            <a:solidFill>
              <a:srgbClr val="FFAB40"/>
            </a:solidFill>
            <a:prstDash val="dash"/>
            <a:round/>
            <a:headEnd type="none" w="sm" len="sm"/>
            <a:tailEnd type="triangle" w="med" len="med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cxnSp>
      <p:pic>
        <p:nvPicPr>
          <p:cNvPr id="1547" name="Google Shape;1547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983505" y="1968592"/>
            <a:ext cx="520950" cy="5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8" name="Google Shape;1548;p13"/>
          <p:cNvSpPr txBox="1"/>
          <p:nvPr/>
        </p:nvSpPr>
        <p:spPr>
          <a:xfrm>
            <a:off x="2875722" y="2388019"/>
            <a:ext cx="8862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Jumpbox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13"/>
          <p:cNvSpPr/>
          <p:nvPr/>
        </p:nvSpPr>
        <p:spPr>
          <a:xfrm>
            <a:off x="2096873" y="1675849"/>
            <a:ext cx="1433557" cy="262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Out</a:t>
            </a:r>
            <a:r>
              <a:rPr lang="en-US" sz="1200" b="1">
                <a:solidFill>
                  <a:srgbClr val="FFFFFF"/>
                </a:solidFill>
              </a:rPr>
              <a:t>-</a:t>
            </a:r>
            <a:r>
              <a:rPr lang="en-US"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en-US" sz="1200" b="1">
                <a:solidFill>
                  <a:srgbClr val="FFFFFF"/>
                </a:solidFill>
              </a:rPr>
              <a:t>-</a:t>
            </a:r>
            <a:r>
              <a:rPr lang="en-US"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Band</a:t>
            </a:r>
            <a:endParaRPr sz="1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13"/>
          <p:cNvSpPr txBox="1"/>
          <p:nvPr/>
        </p:nvSpPr>
        <p:spPr>
          <a:xfrm>
            <a:off x="1455567" y="1997683"/>
            <a:ext cx="69619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VPN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1" name="Google Shape;1551;p13"/>
          <p:cNvCxnSpPr/>
          <p:nvPr/>
        </p:nvCxnSpPr>
        <p:spPr>
          <a:xfrm rot="10800000" flipH="1">
            <a:off x="726309" y="2447251"/>
            <a:ext cx="1182900" cy="2100"/>
          </a:xfrm>
          <a:prstGeom prst="bentConnector3">
            <a:avLst>
              <a:gd name="adj1" fmla="val 49994"/>
            </a:avLst>
          </a:prstGeom>
          <a:noFill/>
          <a:ln w="19050" cap="flat" cmpd="sng">
            <a:solidFill>
              <a:srgbClr val="FFAB40"/>
            </a:solidFill>
            <a:prstDash val="dash"/>
            <a:round/>
            <a:headEnd type="none" w="sm" len="sm"/>
            <a:tailEnd type="triangle" w="med" len="med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cxnSp>
      <p:sp>
        <p:nvSpPr>
          <p:cNvPr id="1552" name="Google Shape;1552;p13"/>
          <p:cNvSpPr/>
          <p:nvPr/>
        </p:nvSpPr>
        <p:spPr>
          <a:xfrm>
            <a:off x="1966011" y="1660584"/>
            <a:ext cx="1843200" cy="10851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6" name="Google Shape;1546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730068" y="1577456"/>
            <a:ext cx="520950" cy="5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0" name="Google Shape;1520;p13"/>
          <p:cNvSpPr txBox="1"/>
          <p:nvPr/>
        </p:nvSpPr>
        <p:spPr>
          <a:xfrm>
            <a:off x="2068378" y="2385235"/>
            <a:ext cx="8862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Zero Trust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13"/>
          <p:cNvSpPr txBox="1"/>
          <p:nvPr/>
        </p:nvSpPr>
        <p:spPr>
          <a:xfrm>
            <a:off x="735777" y="1617671"/>
            <a:ext cx="855429" cy="154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Remote</a:t>
            </a:r>
            <a:endParaRPr sz="1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13"/>
          <p:cNvSpPr txBox="1"/>
          <p:nvPr/>
        </p:nvSpPr>
        <p:spPr>
          <a:xfrm>
            <a:off x="762567" y="2203875"/>
            <a:ext cx="855429" cy="154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</a:t>
            </a:r>
            <a:endParaRPr sz="1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5" name="Google Shape;1555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242916" y="2095380"/>
            <a:ext cx="5334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6" name="Google Shape;1556;p13"/>
          <p:cNvSpPr txBox="1"/>
          <p:nvPr/>
        </p:nvSpPr>
        <p:spPr>
          <a:xfrm>
            <a:off x="1887020" y="1471991"/>
            <a:ext cx="104441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Cellular</a:t>
            </a: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4G LTE / 5G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13"/>
          <p:cNvSpPr/>
          <p:nvPr/>
        </p:nvSpPr>
        <p:spPr>
          <a:xfrm>
            <a:off x="1494110" y="4459296"/>
            <a:ext cx="1080000" cy="288656"/>
          </a:xfrm>
          <a:prstGeom prst="roundRect">
            <a:avLst>
              <a:gd name="adj" fmla="val 16667"/>
            </a:avLst>
          </a:prstGeom>
          <a:solidFill>
            <a:srgbClr val="214C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RECOVERY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p14"/>
          <p:cNvSpPr txBox="1">
            <a:spLocks noGrp="1"/>
          </p:cNvSpPr>
          <p:nvPr>
            <p:ph type="title"/>
          </p:nvPr>
        </p:nvSpPr>
        <p:spPr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 fontScale="90000"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Benefits of Isolated Management Infrastructure based on Gen 3 OOB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64" name="Google Shape;1564;p14"/>
          <p:cNvSpPr txBox="1">
            <a:spLocks noGrp="1"/>
          </p:cNvSpPr>
          <p:nvPr>
            <p:ph type="sldNum" idx="12"/>
          </p:nvPr>
        </p:nvSpPr>
        <p:spPr>
          <a:xfrm>
            <a:off x="8370150" y="4880892"/>
            <a:ext cx="35966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grpSp>
        <p:nvGrpSpPr>
          <p:cNvPr id="1566" name="Google Shape;1566;p14"/>
          <p:cNvGrpSpPr/>
          <p:nvPr/>
        </p:nvGrpSpPr>
        <p:grpSpPr>
          <a:xfrm>
            <a:off x="4643330" y="1159201"/>
            <a:ext cx="4415163" cy="2628500"/>
            <a:chOff x="446" y="1159201"/>
            <a:chExt cx="4415163" cy="2628500"/>
          </a:xfrm>
        </p:grpSpPr>
        <p:sp>
          <p:nvSpPr>
            <p:cNvPr id="1567" name="Google Shape;1567;p14"/>
            <p:cNvSpPr/>
            <p:nvPr/>
          </p:nvSpPr>
          <p:spPr>
            <a:xfrm>
              <a:off x="1616517" y="2604681"/>
              <a:ext cx="1183020" cy="1183020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rgbClr val="0A27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68" name="Google Shape;1568;p14"/>
            <p:cNvSpPr txBox="1"/>
            <p:nvPr/>
          </p:nvSpPr>
          <p:spPr>
            <a:xfrm>
              <a:off x="1735891" y="2777925"/>
              <a:ext cx="966600" cy="83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lang="en-US" b="1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Resilience</a:t>
              </a:r>
              <a:endParaRPr sz="13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69" name="Google Shape;1569;p14"/>
            <p:cNvSpPr/>
            <p:nvPr/>
          </p:nvSpPr>
          <p:spPr>
            <a:xfrm rot="10800000">
              <a:off x="414503" y="3027610"/>
              <a:ext cx="1135904" cy="33716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BBD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70" name="Google Shape;1570;p14"/>
            <p:cNvSpPr/>
            <p:nvPr/>
          </p:nvSpPr>
          <p:spPr>
            <a:xfrm>
              <a:off x="446" y="2864945"/>
              <a:ext cx="828114" cy="662491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25400" cap="flat" cmpd="sng">
              <a:solidFill>
                <a:srgbClr val="0A27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71" name="Google Shape;1571;p14"/>
            <p:cNvSpPr txBox="1"/>
            <p:nvPr/>
          </p:nvSpPr>
          <p:spPr>
            <a:xfrm>
              <a:off x="19850" y="2884349"/>
              <a:ext cx="789306" cy="6236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7125" rIns="17125" bIns="17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None/>
              </a:pPr>
              <a:r>
                <a:rPr lang="en-US" sz="800" b="1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Faster Ransomware Recovery</a:t>
              </a:r>
              <a:endParaRPr sz="13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72" name="Google Shape;1572;p14"/>
            <p:cNvSpPr/>
            <p:nvPr/>
          </p:nvSpPr>
          <p:spPr>
            <a:xfrm rot="-8640000">
              <a:off x="648566" y="2307237"/>
              <a:ext cx="1135904" cy="33716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BBD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73" name="Google Shape;1573;p14"/>
            <p:cNvSpPr/>
            <p:nvPr/>
          </p:nvSpPr>
          <p:spPr>
            <a:xfrm>
              <a:off x="342978" y="1810737"/>
              <a:ext cx="828114" cy="662491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25400" cap="flat" cmpd="sng">
              <a:solidFill>
                <a:srgbClr val="0A27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74" name="Google Shape;1574;p14"/>
            <p:cNvSpPr txBox="1"/>
            <p:nvPr/>
          </p:nvSpPr>
          <p:spPr>
            <a:xfrm>
              <a:off x="362382" y="1830141"/>
              <a:ext cx="789306" cy="6236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7125" rIns="17125" bIns="17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None/>
              </a:pPr>
              <a:r>
                <a:rPr lang="en-US" sz="800" b="1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Faster Vulnerability Patching</a:t>
              </a:r>
              <a:endParaRPr sz="13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75" name="Google Shape;1575;p14"/>
            <p:cNvSpPr/>
            <p:nvPr/>
          </p:nvSpPr>
          <p:spPr>
            <a:xfrm rot="-6480000">
              <a:off x="1261353" y="1862021"/>
              <a:ext cx="1135904" cy="33716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BBD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76" name="Google Shape;1576;p14"/>
            <p:cNvSpPr/>
            <p:nvPr/>
          </p:nvSpPr>
          <p:spPr>
            <a:xfrm>
              <a:off x="1239741" y="1159201"/>
              <a:ext cx="828114" cy="662491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25400" cap="flat" cmpd="sng">
              <a:solidFill>
                <a:srgbClr val="0A27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77" name="Google Shape;1577;p14"/>
            <p:cNvSpPr txBox="1"/>
            <p:nvPr/>
          </p:nvSpPr>
          <p:spPr>
            <a:xfrm>
              <a:off x="1259145" y="1178605"/>
              <a:ext cx="789306" cy="6236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7125" rIns="17125" bIns="17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None/>
              </a:pPr>
              <a:r>
                <a:rPr lang="en-US" sz="800" b="1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Improved Compliance</a:t>
              </a:r>
              <a:endParaRPr sz="13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78" name="Google Shape;1578;p14"/>
            <p:cNvSpPr/>
            <p:nvPr/>
          </p:nvSpPr>
          <p:spPr>
            <a:xfrm rot="-4320000">
              <a:off x="2018798" y="1862021"/>
              <a:ext cx="1135904" cy="33716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BBD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79" name="Google Shape;1579;p14"/>
            <p:cNvSpPr/>
            <p:nvPr/>
          </p:nvSpPr>
          <p:spPr>
            <a:xfrm>
              <a:off x="2348200" y="1159201"/>
              <a:ext cx="828114" cy="662491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25400" cap="flat" cmpd="sng">
              <a:solidFill>
                <a:srgbClr val="0A27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80" name="Google Shape;1580;p14"/>
            <p:cNvSpPr txBox="1"/>
            <p:nvPr/>
          </p:nvSpPr>
          <p:spPr>
            <a:xfrm>
              <a:off x="2367604" y="1178605"/>
              <a:ext cx="789306" cy="6236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7125" rIns="17125" bIns="17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None/>
              </a:pPr>
              <a:r>
                <a:rPr lang="en-US" sz="800" b="1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Lower IT Costs</a:t>
              </a:r>
              <a:endParaRPr sz="13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81" name="Google Shape;1581;p14"/>
            <p:cNvSpPr/>
            <p:nvPr/>
          </p:nvSpPr>
          <p:spPr>
            <a:xfrm rot="-2160000">
              <a:off x="2631585" y="2307237"/>
              <a:ext cx="1135904" cy="33716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BBD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82" name="Google Shape;1582;p14"/>
            <p:cNvSpPr/>
            <p:nvPr/>
          </p:nvSpPr>
          <p:spPr>
            <a:xfrm>
              <a:off x="3244963" y="1810737"/>
              <a:ext cx="828114" cy="662491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25400" cap="flat" cmpd="sng">
              <a:solidFill>
                <a:srgbClr val="0A27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83" name="Google Shape;1583;p14"/>
            <p:cNvSpPr txBox="1"/>
            <p:nvPr/>
          </p:nvSpPr>
          <p:spPr>
            <a:xfrm>
              <a:off x="3264367" y="1830141"/>
              <a:ext cx="789306" cy="6236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7125" rIns="17125" bIns="17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None/>
              </a:pPr>
              <a:r>
                <a:rPr lang="en-US" sz="800" b="1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Improved Business Continuity</a:t>
              </a:r>
              <a:endParaRPr sz="13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84" name="Google Shape;1584;p14"/>
            <p:cNvSpPr/>
            <p:nvPr/>
          </p:nvSpPr>
          <p:spPr>
            <a:xfrm>
              <a:off x="2865648" y="3027610"/>
              <a:ext cx="1135904" cy="33716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BBD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85" name="Google Shape;1585;p14"/>
            <p:cNvSpPr/>
            <p:nvPr/>
          </p:nvSpPr>
          <p:spPr>
            <a:xfrm>
              <a:off x="3587495" y="2864945"/>
              <a:ext cx="828114" cy="662491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25400" cap="flat" cmpd="sng">
              <a:solidFill>
                <a:srgbClr val="0A27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86" name="Google Shape;1586;p14"/>
            <p:cNvSpPr txBox="1"/>
            <p:nvPr/>
          </p:nvSpPr>
          <p:spPr>
            <a:xfrm>
              <a:off x="3606899" y="2884349"/>
              <a:ext cx="789306" cy="6236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7125" rIns="17125" bIns="17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None/>
              </a:pPr>
              <a:r>
                <a:rPr lang="en-US" sz="800" b="1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Future-Proof Platform</a:t>
              </a:r>
              <a:endParaRPr sz="13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2"/>
          <p:cNvSpPr txBox="1">
            <a:spLocks noGrp="1"/>
          </p:cNvSpPr>
          <p:nvPr>
            <p:ph type="subTitle" idx="1"/>
          </p:nvPr>
        </p:nvSpPr>
        <p:spPr>
          <a:xfrm>
            <a:off x="446350" y="3466900"/>
            <a:ext cx="39300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b="1">
                <a:latin typeface="Poppins"/>
                <a:ea typeface="Poppins"/>
                <a:cs typeface="Poppins"/>
                <a:sym typeface="Poppins"/>
              </a:rPr>
              <a:t>Rene Neumann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Director of Solution Engineering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ZPE Systems, Inc.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14" name="Google Shape;1014;p2"/>
          <p:cNvSpPr txBox="1">
            <a:spLocks noGrp="1"/>
          </p:cNvSpPr>
          <p:nvPr>
            <p:ph type="body" idx="3"/>
          </p:nvPr>
        </p:nvSpPr>
        <p:spPr>
          <a:xfrm>
            <a:off x="446359" y="2170722"/>
            <a:ext cx="65451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1700">
                <a:latin typeface="Poppins"/>
                <a:ea typeface="Poppins"/>
                <a:cs typeface="Poppins"/>
                <a:sym typeface="Poppins"/>
              </a:rPr>
              <a:t>using 3</a:t>
            </a:r>
            <a:r>
              <a:rPr lang="en-US" sz="1700" baseline="30000">
                <a:latin typeface="Poppins"/>
                <a:ea typeface="Poppins"/>
                <a:cs typeface="Poppins"/>
                <a:sym typeface="Poppins"/>
              </a:rPr>
              <a:t>rd</a:t>
            </a:r>
            <a:r>
              <a:rPr lang="en-US" sz="1700">
                <a:latin typeface="Poppins"/>
                <a:ea typeface="Poppins"/>
                <a:cs typeface="Poppins"/>
                <a:sym typeface="Poppins"/>
              </a:rPr>
              <a:t> Gen Out-of-Band (OOB) Isolated Management Infrastructure</a:t>
            </a:r>
            <a:endParaRPr sz="1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15" name="Google Shape;1015;p2"/>
          <p:cNvSpPr txBox="1">
            <a:spLocks noGrp="1"/>
          </p:cNvSpPr>
          <p:nvPr>
            <p:ph type="ctrTitle"/>
          </p:nvPr>
        </p:nvSpPr>
        <p:spPr>
          <a:xfrm>
            <a:off x="425762" y="1592788"/>
            <a:ext cx="67929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-US" b="1" dirty="0">
                <a:solidFill>
                  <a:srgbClr val="3089AA"/>
                </a:solidFill>
                <a:latin typeface="Poppins"/>
                <a:ea typeface="Poppins"/>
                <a:cs typeface="Poppins"/>
                <a:sym typeface="Poppins"/>
              </a:rPr>
              <a:t>Securing the Network's Backbone</a:t>
            </a:r>
            <a:endParaRPr b="1" dirty="0">
              <a:solidFill>
                <a:srgbClr val="3089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576DAB-3942-082D-FD63-A9B8CCF2E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88" y="206514"/>
            <a:ext cx="708619" cy="2149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3"/>
          <p:cNvSpPr txBox="1">
            <a:spLocks noGrp="1"/>
          </p:cNvSpPr>
          <p:nvPr>
            <p:ph type="body" idx="1"/>
          </p:nvPr>
        </p:nvSpPr>
        <p:spPr>
          <a:xfrm>
            <a:off x="4937498" y="875506"/>
            <a:ext cx="3787402" cy="339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69863" lvl="0" indent="-169863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•"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Security Trends in 2024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169863" lvl="0" indent="-169863" algn="l" rtl="0">
              <a:lnSpc>
                <a:spcPct val="95000"/>
              </a:lnSpc>
              <a:spcBef>
                <a:spcPts val="111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•"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Resilience and Isolated Management Infrastructure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169863" lvl="0" indent="-169863" algn="l" rtl="0">
              <a:lnSpc>
                <a:spcPct val="95000"/>
              </a:lnSpc>
              <a:spcBef>
                <a:spcPts val="111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•"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Isolated Management Infrastructure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169863" lvl="0" indent="-169863" algn="l" rtl="0">
              <a:lnSpc>
                <a:spcPct val="95000"/>
              </a:lnSpc>
              <a:spcBef>
                <a:spcPts val="111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•"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Traditional Deployments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22" name="Google Shape;1022;p3"/>
          <p:cNvSpPr txBox="1">
            <a:spLocks noGrp="1"/>
          </p:cNvSpPr>
          <p:nvPr>
            <p:ph type="sldNum" idx="12"/>
          </p:nvPr>
        </p:nvSpPr>
        <p:spPr>
          <a:xfrm>
            <a:off x="8370150" y="4880892"/>
            <a:ext cx="35966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897ADF-F6EB-7004-55C6-411C7B0E1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88" y="206514"/>
            <a:ext cx="708619" cy="2149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4"/>
          <p:cNvSpPr txBox="1">
            <a:spLocks noGrp="1"/>
          </p:cNvSpPr>
          <p:nvPr>
            <p:ph type="title"/>
          </p:nvPr>
        </p:nvSpPr>
        <p:spPr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Security Trends 2024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28" name="Google Shape;1028;p4"/>
          <p:cNvSpPr txBox="1">
            <a:spLocks noGrp="1"/>
          </p:cNvSpPr>
          <p:nvPr>
            <p:ph type="sldNum" idx="12"/>
          </p:nvPr>
        </p:nvSpPr>
        <p:spPr>
          <a:xfrm>
            <a:off x="8370150" y="4880892"/>
            <a:ext cx="35966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grpSp>
        <p:nvGrpSpPr>
          <p:cNvPr id="1030" name="Google Shape;1030;p4"/>
          <p:cNvGrpSpPr/>
          <p:nvPr/>
        </p:nvGrpSpPr>
        <p:grpSpPr>
          <a:xfrm>
            <a:off x="4847409" y="965660"/>
            <a:ext cx="4126052" cy="2456381"/>
            <a:chOff x="416" y="965660"/>
            <a:chExt cx="4126052" cy="2456381"/>
          </a:xfrm>
        </p:grpSpPr>
        <p:sp>
          <p:nvSpPr>
            <p:cNvPr id="1031" name="Google Shape;1031;p4"/>
            <p:cNvSpPr/>
            <p:nvPr/>
          </p:nvSpPr>
          <p:spPr>
            <a:xfrm>
              <a:off x="1510665" y="2316487"/>
              <a:ext cx="1105554" cy="1105554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rgbClr val="0A27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"/>
            <p:cNvSpPr txBox="1"/>
            <p:nvPr/>
          </p:nvSpPr>
          <p:spPr>
            <a:xfrm>
              <a:off x="1672570" y="2478392"/>
              <a:ext cx="781744" cy="781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US" sz="1100" b="1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Resilience</a:t>
              </a:r>
              <a:endParaRPr sz="11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33" name="Google Shape;1033;p4"/>
            <p:cNvSpPr/>
            <p:nvPr/>
          </p:nvSpPr>
          <p:spPr>
            <a:xfrm rot="10800000">
              <a:off x="387360" y="2711723"/>
              <a:ext cx="1061523" cy="315082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BBD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"/>
            <p:cNvSpPr/>
            <p:nvPr/>
          </p:nvSpPr>
          <p:spPr>
            <a:xfrm>
              <a:off x="416" y="2559709"/>
              <a:ext cx="773887" cy="619110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25400" cap="flat" cmpd="sng">
              <a:solidFill>
                <a:srgbClr val="0A27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"/>
            <p:cNvSpPr txBox="1"/>
            <p:nvPr/>
          </p:nvSpPr>
          <p:spPr>
            <a:xfrm>
              <a:off x="18549" y="2577842"/>
              <a:ext cx="737621" cy="5828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7125" rIns="17125" bIns="17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None/>
              </a:pPr>
              <a:r>
                <a:rPr lang="en-US" sz="600" b="1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Ransomware</a:t>
              </a:r>
              <a:endParaRPr/>
            </a:p>
          </p:txBody>
        </p:sp>
        <p:sp>
          <p:nvSpPr>
            <p:cNvPr id="1036" name="Google Shape;1036;p4"/>
            <p:cNvSpPr/>
            <p:nvPr/>
          </p:nvSpPr>
          <p:spPr>
            <a:xfrm rot="-8640000">
              <a:off x="606097" y="2038520"/>
              <a:ext cx="1061523" cy="315082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BBD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"/>
            <p:cNvSpPr/>
            <p:nvPr/>
          </p:nvSpPr>
          <p:spPr>
            <a:xfrm>
              <a:off x="320520" y="1574532"/>
              <a:ext cx="773887" cy="619110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25400" cap="flat" cmpd="sng">
              <a:solidFill>
                <a:srgbClr val="0A27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"/>
            <p:cNvSpPr txBox="1"/>
            <p:nvPr/>
          </p:nvSpPr>
          <p:spPr>
            <a:xfrm>
              <a:off x="338653" y="1592665"/>
              <a:ext cx="737700" cy="58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7125" rIns="17125" bIns="17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None/>
              </a:pPr>
              <a:r>
                <a:rPr lang="en-US" sz="600" b="1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Vulnerabilities</a:t>
              </a:r>
              <a:endParaRPr sz="11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39" name="Google Shape;1039;p4"/>
            <p:cNvSpPr/>
            <p:nvPr/>
          </p:nvSpPr>
          <p:spPr>
            <a:xfrm rot="-6480000">
              <a:off x="1178757" y="1622458"/>
              <a:ext cx="1061523" cy="315082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BBD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"/>
            <p:cNvSpPr/>
            <p:nvPr/>
          </p:nvSpPr>
          <p:spPr>
            <a:xfrm>
              <a:off x="1158561" y="965660"/>
              <a:ext cx="773887" cy="619110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25400" cap="flat" cmpd="sng">
              <a:solidFill>
                <a:srgbClr val="0A27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"/>
            <p:cNvSpPr txBox="1"/>
            <p:nvPr/>
          </p:nvSpPr>
          <p:spPr>
            <a:xfrm>
              <a:off x="1176694" y="983793"/>
              <a:ext cx="737621" cy="5828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7125" rIns="17125" bIns="17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None/>
              </a:pPr>
              <a:r>
                <a:rPr lang="en-US" sz="600" b="1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Compliance</a:t>
              </a:r>
              <a:endParaRPr/>
            </a:p>
          </p:txBody>
        </p:sp>
        <p:sp>
          <p:nvSpPr>
            <p:cNvPr id="1042" name="Google Shape;1042;p4"/>
            <p:cNvSpPr/>
            <p:nvPr/>
          </p:nvSpPr>
          <p:spPr>
            <a:xfrm rot="-4320000">
              <a:off x="1886604" y="1622458"/>
              <a:ext cx="1061523" cy="315082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BBD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"/>
            <p:cNvSpPr/>
            <p:nvPr/>
          </p:nvSpPr>
          <p:spPr>
            <a:xfrm>
              <a:off x="2194436" y="965660"/>
              <a:ext cx="773887" cy="619110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25400" cap="flat" cmpd="sng">
              <a:solidFill>
                <a:srgbClr val="0A27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"/>
            <p:cNvSpPr txBox="1"/>
            <p:nvPr/>
          </p:nvSpPr>
          <p:spPr>
            <a:xfrm>
              <a:off x="2212569" y="983793"/>
              <a:ext cx="737621" cy="5828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7125" rIns="17125" bIns="17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None/>
              </a:pPr>
              <a:r>
                <a:rPr lang="en-US" sz="600" b="1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Supply</a:t>
              </a:r>
              <a:r>
                <a:rPr lang="en-US" sz="9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600" b="1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Chain</a:t>
              </a:r>
              <a:endParaRPr/>
            </a:p>
          </p:txBody>
        </p:sp>
        <p:sp>
          <p:nvSpPr>
            <p:cNvPr id="1045" name="Google Shape;1045;p4"/>
            <p:cNvSpPr/>
            <p:nvPr/>
          </p:nvSpPr>
          <p:spPr>
            <a:xfrm rot="-2160000">
              <a:off x="2459265" y="2038520"/>
              <a:ext cx="1061523" cy="315082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BBD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"/>
            <p:cNvSpPr/>
            <p:nvPr/>
          </p:nvSpPr>
          <p:spPr>
            <a:xfrm>
              <a:off x="3032478" y="1574532"/>
              <a:ext cx="773887" cy="619110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25400" cap="flat" cmpd="sng">
              <a:solidFill>
                <a:srgbClr val="0A27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"/>
            <p:cNvSpPr txBox="1"/>
            <p:nvPr/>
          </p:nvSpPr>
          <p:spPr>
            <a:xfrm>
              <a:off x="3050611" y="1592665"/>
              <a:ext cx="737621" cy="5828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7125" rIns="17125" bIns="17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None/>
              </a:pPr>
              <a:r>
                <a:rPr lang="en-US" sz="600" b="1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Insurance</a:t>
              </a:r>
              <a:endParaRPr/>
            </a:p>
          </p:txBody>
        </p:sp>
        <p:sp>
          <p:nvSpPr>
            <p:cNvPr id="1048" name="Google Shape;1048;p4"/>
            <p:cNvSpPr/>
            <p:nvPr/>
          </p:nvSpPr>
          <p:spPr>
            <a:xfrm>
              <a:off x="2678001" y="2711723"/>
              <a:ext cx="1061523" cy="315082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BBD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"/>
            <p:cNvSpPr/>
            <p:nvPr/>
          </p:nvSpPr>
          <p:spPr>
            <a:xfrm>
              <a:off x="3352581" y="2559709"/>
              <a:ext cx="773887" cy="619110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25400" cap="flat" cmpd="sng">
              <a:solidFill>
                <a:srgbClr val="0A27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"/>
            <p:cNvSpPr txBox="1"/>
            <p:nvPr/>
          </p:nvSpPr>
          <p:spPr>
            <a:xfrm>
              <a:off x="3370714" y="2577842"/>
              <a:ext cx="737621" cy="5828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7125" rIns="17125" bIns="17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None/>
              </a:pPr>
              <a:r>
                <a:rPr lang="en-US" sz="600" b="1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Generative</a:t>
              </a:r>
              <a:r>
                <a:rPr lang="en-US" sz="9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600" b="1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AI</a:t>
              </a:r>
              <a:endParaRPr/>
            </a:p>
          </p:txBody>
        </p:sp>
      </p:grpSp>
      <p:pic>
        <p:nvPicPr>
          <p:cNvPr id="1051" name="Google Shape;105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3533" y="4146453"/>
            <a:ext cx="1190595" cy="393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Google Shape;105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06779" y="4111565"/>
            <a:ext cx="716044" cy="49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3" name="Google Shape;1053;p4" descr="NOMBRES EN CLAVE QUE USA LA NSA PARA SUS EXPLOIT TOOL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30194" y="4100646"/>
            <a:ext cx="517894" cy="51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4" name="Google Shape;1054;p4" descr="CISA | Homeland Securit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16388" y="4087857"/>
            <a:ext cx="1322416" cy="541242"/>
          </a:xfrm>
          <a:prstGeom prst="rect">
            <a:avLst/>
          </a:prstGeom>
          <a:noFill/>
          <a:ln>
            <a:noFill/>
          </a:ln>
        </p:spPr>
      </p:pic>
      <p:sp>
        <p:nvSpPr>
          <p:cNvPr id="1055" name="Google Shape;1055;p4"/>
          <p:cNvSpPr/>
          <p:nvPr/>
        </p:nvSpPr>
        <p:spPr>
          <a:xfrm>
            <a:off x="6305025" y="2263050"/>
            <a:ext cx="1210800" cy="122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ACC326-7ADB-B6B2-0B53-45F17E203B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688" y="206514"/>
            <a:ext cx="708619" cy="2149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My Pathway of Figuring Out My Career Goals — Communicating Psychological  Science">
            <a:extLst>
              <a:ext uri="{FF2B5EF4-FFF2-40B4-BE49-F238E27FC236}">
                <a16:creationId xmlns:a16="http://schemas.microsoft.com/office/drawing/2014/main" id="{F9C6FD03-C0E1-F54B-2B98-43CCE08E5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961" y="0"/>
            <a:ext cx="6874039" cy="515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1" name="Google Shape;1061;p5"/>
          <p:cNvSpPr txBox="1">
            <a:spLocks noGrp="1"/>
          </p:cNvSpPr>
          <p:nvPr>
            <p:ph type="body" idx="1"/>
          </p:nvPr>
        </p:nvSpPr>
        <p:spPr>
          <a:xfrm>
            <a:off x="358518" y="3807904"/>
            <a:ext cx="5235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1200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Strategy for Cyber-Physical Resilience</a:t>
            </a:r>
            <a:endParaRPr sz="1200" i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1200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(White House - Feb 2024)</a:t>
            </a:r>
            <a:endParaRPr sz="12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2" name="Google Shape;1062;p5"/>
          <p:cNvSpPr txBox="1">
            <a:spLocks noGrp="1"/>
          </p:cNvSpPr>
          <p:nvPr>
            <p:ph type="ctrTitle"/>
          </p:nvPr>
        </p:nvSpPr>
        <p:spPr>
          <a:xfrm>
            <a:off x="190750" y="896113"/>
            <a:ext cx="5485195" cy="2815056"/>
          </a:xfrm>
          <a:prstGeom prst="rect">
            <a:avLst/>
          </a:prstGeom>
          <a:solidFill>
            <a:schemeClr val="tx2">
              <a:alpha val="26259"/>
            </a:schemeClr>
          </a:solidFill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183600" lvl="0" indent="-183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“Our approach</a:t>
            </a:r>
            <a:r>
              <a:rPr lang="en-US" sz="2800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1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must shift from a futile quest for absolute invulnerability to a more realistic strategy of resiliency in which we control the impacts of failures.”</a:t>
            </a:r>
            <a:endParaRPr sz="28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3" name="Google Shape;1063;p5"/>
          <p:cNvSpPr txBox="1">
            <a:spLocks noGrp="1"/>
          </p:cNvSpPr>
          <p:nvPr>
            <p:ph type="sldNum" idx="12"/>
          </p:nvPr>
        </p:nvSpPr>
        <p:spPr>
          <a:xfrm>
            <a:off x="8370150" y="4880892"/>
            <a:ext cx="35966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627035-71E9-673D-AE94-E0584E048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88" y="206514"/>
            <a:ext cx="708619" cy="2149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6"/>
          <p:cNvSpPr txBox="1">
            <a:spLocks noGrp="1"/>
          </p:cNvSpPr>
          <p:nvPr>
            <p:ph type="title"/>
          </p:nvPr>
        </p:nvSpPr>
        <p:spPr>
          <a:xfrm>
            <a:off x="146375" y="341578"/>
            <a:ext cx="8257200" cy="8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Poppins"/>
                <a:ea typeface="Poppins"/>
                <a:cs typeface="Poppins"/>
                <a:sym typeface="Poppins"/>
              </a:rPr>
              <a:t>Path to Resiliency: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Poppins"/>
                <a:ea typeface="Poppins"/>
                <a:cs typeface="Poppins"/>
                <a:sym typeface="Poppins"/>
              </a:rPr>
              <a:t>Isolated Management Infrastructure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1" name="Google Shape;1071;p6"/>
          <p:cNvSpPr txBox="1">
            <a:spLocks noGrp="1"/>
          </p:cNvSpPr>
          <p:nvPr>
            <p:ph type="body" idx="1"/>
          </p:nvPr>
        </p:nvSpPr>
        <p:spPr>
          <a:xfrm>
            <a:off x="-1754407" y="5643267"/>
            <a:ext cx="6737007" cy="286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69863" lvl="0" indent="-169863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2000" i="1"/>
              <a:t>The National Security Agency (NSA) cybersecurity collaboration center and the National Institute of Standards and Technology (NIST) strongly recommend the physical </a:t>
            </a:r>
            <a:r>
              <a:rPr lang="en-US" sz="2000" b="1" i="1"/>
              <a:t>isolation of management infrastructure </a:t>
            </a:r>
            <a:r>
              <a:rPr lang="en-US" sz="2000" i="1"/>
              <a:t>from the </a:t>
            </a:r>
            <a:r>
              <a:rPr lang="en-US" sz="2000" b="1" i="1"/>
              <a:t>production network </a:t>
            </a:r>
            <a:r>
              <a:rPr lang="en-US" sz="2000" i="1"/>
              <a:t>to segregate management traffic from operational traffic. This isolation enhances security and facilitates rapid recovery in the event of compromise or outages.”</a:t>
            </a:r>
            <a:endParaRPr/>
          </a:p>
        </p:txBody>
      </p:sp>
      <p:sp>
        <p:nvSpPr>
          <p:cNvPr id="1072" name="Google Shape;1072;p6"/>
          <p:cNvSpPr txBox="1">
            <a:spLocks noGrp="1"/>
          </p:cNvSpPr>
          <p:nvPr>
            <p:ph type="sldNum" idx="12"/>
          </p:nvPr>
        </p:nvSpPr>
        <p:spPr>
          <a:xfrm>
            <a:off x="8403575" y="4889620"/>
            <a:ext cx="35966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  <p:sp>
        <p:nvSpPr>
          <p:cNvPr id="1074" name="Google Shape;1074;p6"/>
          <p:cNvSpPr txBox="1"/>
          <p:nvPr/>
        </p:nvSpPr>
        <p:spPr>
          <a:xfrm>
            <a:off x="5395899" y="4774270"/>
            <a:ext cx="35211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i="1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*Adapted from UNDRR Resilient Infrastructure Principles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75" name="Google Shape;107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1998" y="1240338"/>
            <a:ext cx="480060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6" name="Google Shape;1076;p6"/>
          <p:cNvSpPr txBox="1"/>
          <p:nvPr/>
        </p:nvSpPr>
        <p:spPr>
          <a:xfrm>
            <a:off x="1499273" y="3338465"/>
            <a:ext cx="948000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Fully Integrated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7" name="Google Shape;1077;p6"/>
          <p:cNvSpPr txBox="1"/>
          <p:nvPr/>
        </p:nvSpPr>
        <p:spPr>
          <a:xfrm>
            <a:off x="1134950" y="1905807"/>
            <a:ext cx="1157100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Secure by Design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8" name="Google Shape;1078;p6"/>
          <p:cNvSpPr txBox="1"/>
          <p:nvPr/>
        </p:nvSpPr>
        <p:spPr>
          <a:xfrm>
            <a:off x="5746226" y="2095653"/>
            <a:ext cx="1507800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Shared Responsibility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9" name="Google Shape;1079;p6"/>
          <p:cNvSpPr txBox="1"/>
          <p:nvPr/>
        </p:nvSpPr>
        <p:spPr>
          <a:xfrm>
            <a:off x="3234751" y="2460428"/>
            <a:ext cx="1626600" cy="24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Adapt and Transform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0" name="Google Shape;1080;p6"/>
          <p:cNvSpPr txBox="1"/>
          <p:nvPr/>
        </p:nvSpPr>
        <p:spPr>
          <a:xfrm>
            <a:off x="5638601" y="3989002"/>
            <a:ext cx="1157100" cy="24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Repeatability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1" name="Google Shape;1081;p6"/>
          <p:cNvSpPr txBox="1"/>
          <p:nvPr/>
        </p:nvSpPr>
        <p:spPr>
          <a:xfrm>
            <a:off x="4447896" y="1369232"/>
            <a:ext cx="948000" cy="24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Recover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2" name="Google Shape;1082;p6"/>
          <p:cNvSpPr txBox="1"/>
          <p:nvPr/>
        </p:nvSpPr>
        <p:spPr>
          <a:xfrm>
            <a:off x="2138636" y="4387851"/>
            <a:ext cx="382668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Isolated Management Infrastructure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04510B-507A-552F-0B76-BE78AFFFB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894" y="169931"/>
            <a:ext cx="708619" cy="2149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7" name="Google Shape;1087;p7"/>
          <p:cNvPicPr preferRelativeResize="0"/>
          <p:nvPr/>
        </p:nvPicPr>
        <p:blipFill rotWithShape="1">
          <a:blip r:embed="rId3">
            <a:alphaModFix amt="99000"/>
          </a:blip>
          <a:srcRect b="7790"/>
          <a:stretch/>
        </p:blipFill>
        <p:spPr>
          <a:xfrm>
            <a:off x="3706525" y="136137"/>
            <a:ext cx="4250757" cy="4795864"/>
          </a:xfrm>
          <a:prstGeom prst="rect">
            <a:avLst/>
          </a:prstGeom>
          <a:solidFill>
            <a:srgbClr val="214C64"/>
          </a:solidFill>
          <a:ln>
            <a:noFill/>
          </a:ln>
        </p:spPr>
      </p:pic>
      <p:sp>
        <p:nvSpPr>
          <p:cNvPr id="1088" name="Google Shape;1088;p7"/>
          <p:cNvSpPr txBox="1"/>
          <p:nvPr/>
        </p:nvSpPr>
        <p:spPr>
          <a:xfrm>
            <a:off x="144330" y="136313"/>
            <a:ext cx="3398643" cy="10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25">
                <a:solidFill>
                  <a:srgbClr val="3089AA"/>
                </a:solidFill>
                <a:latin typeface="Poppins Black"/>
                <a:ea typeface="Poppins Black"/>
                <a:cs typeface="Poppins Black"/>
                <a:sym typeface="Poppins Black"/>
              </a:rPr>
              <a:t>What is Isolated Management Infrastructure (IMI)?</a:t>
            </a:r>
            <a:endParaRPr sz="1600">
              <a:solidFill>
                <a:srgbClr val="3089AA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cxnSp>
        <p:nvCxnSpPr>
          <p:cNvPr id="1089" name="Google Shape;1089;p7"/>
          <p:cNvCxnSpPr/>
          <p:nvPr/>
        </p:nvCxnSpPr>
        <p:spPr>
          <a:xfrm rot="10800000">
            <a:off x="5514919" y="600075"/>
            <a:ext cx="1178775" cy="3600450"/>
          </a:xfrm>
          <a:prstGeom prst="straightConnector1">
            <a:avLst/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90" name="Google Shape;1090;p7"/>
          <p:cNvCxnSpPr/>
          <p:nvPr/>
        </p:nvCxnSpPr>
        <p:spPr>
          <a:xfrm rot="10800000">
            <a:off x="5786438" y="514519"/>
            <a:ext cx="1685925" cy="3664575"/>
          </a:xfrm>
          <a:prstGeom prst="straightConnector1">
            <a:avLst/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91" name="Google Shape;1091;p7"/>
          <p:cNvSpPr txBox="1"/>
          <p:nvPr/>
        </p:nvSpPr>
        <p:spPr>
          <a:xfrm>
            <a:off x="146175" y="1357300"/>
            <a:ext cx="3398700" cy="967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Think of</a:t>
            </a:r>
            <a:r>
              <a:rPr lang="en-US" sz="1125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IMI </a:t>
            </a:r>
            <a:r>
              <a:rPr lang="en-US" sz="1125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as an access road.</a:t>
            </a:r>
            <a:endParaRPr sz="1125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It is your direct line of access to the </a:t>
            </a:r>
            <a:r>
              <a:rPr lang="en-US" sz="1125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Production Infrastructure </a:t>
            </a:r>
            <a:r>
              <a:rPr lang="en-US" sz="1125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should you need it.</a:t>
            </a:r>
            <a:endParaRPr sz="1125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2" name="Google Shape;1092;p7"/>
          <p:cNvSpPr txBox="1"/>
          <p:nvPr/>
        </p:nvSpPr>
        <p:spPr>
          <a:xfrm>
            <a:off x="3706525" y="398100"/>
            <a:ext cx="1482300" cy="551100"/>
          </a:xfrm>
          <a:prstGeom prst="rect">
            <a:avLst/>
          </a:prstGeom>
          <a:solidFill>
            <a:srgbClr val="214C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Control</a:t>
            </a:r>
            <a:endParaRPr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(ZTNA)</a:t>
            </a:r>
            <a:endParaRPr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93" name="Google Shape;109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7892" y="1201807"/>
            <a:ext cx="307881" cy="3078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4" name="Google Shape;1094;p7"/>
          <p:cNvCxnSpPr/>
          <p:nvPr/>
        </p:nvCxnSpPr>
        <p:spPr>
          <a:xfrm rot="10800000">
            <a:off x="5188688" y="136137"/>
            <a:ext cx="850605" cy="4795864"/>
          </a:xfrm>
          <a:prstGeom prst="straightConnector1">
            <a:avLst/>
          </a:prstGeom>
          <a:noFill/>
          <a:ln w="19050" cap="flat" cmpd="sng">
            <a:solidFill>
              <a:srgbClr val="00FFFF"/>
            </a:solidFill>
            <a:prstDash val="lgDash"/>
            <a:round/>
            <a:headEnd type="none" w="sm" len="sm"/>
            <a:tailEnd type="none" w="sm" len="sm"/>
          </a:ln>
        </p:spPr>
      </p:cxnSp>
      <p:cxnSp>
        <p:nvCxnSpPr>
          <p:cNvPr id="1095" name="Google Shape;1095;p7"/>
          <p:cNvCxnSpPr/>
          <p:nvPr/>
        </p:nvCxnSpPr>
        <p:spPr>
          <a:xfrm rot="-5400000" flipH="1">
            <a:off x="4721139" y="1788508"/>
            <a:ext cx="1801200" cy="1229400"/>
          </a:xfrm>
          <a:prstGeom prst="bentConnector3">
            <a:avLst>
              <a:gd name="adj1" fmla="val 100301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96" name="Google Shape;1096;p7"/>
          <p:cNvCxnSpPr/>
          <p:nvPr/>
        </p:nvCxnSpPr>
        <p:spPr>
          <a:xfrm>
            <a:off x="4544372" y="1493028"/>
            <a:ext cx="1464600" cy="751200"/>
          </a:xfrm>
          <a:prstGeom prst="bentConnector3">
            <a:avLst>
              <a:gd name="adj1" fmla="val 31468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97" name="Google Shape;1097;p7"/>
          <p:cNvSpPr txBox="1"/>
          <p:nvPr/>
        </p:nvSpPr>
        <p:spPr>
          <a:xfrm rot="4724838">
            <a:off x="5164251" y="2634225"/>
            <a:ext cx="1413626" cy="252578"/>
          </a:xfrm>
          <a:prstGeom prst="rect">
            <a:avLst/>
          </a:prstGeom>
          <a:solidFill>
            <a:srgbClr val="214C64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Security &amp; Isolation</a:t>
            </a:r>
            <a:endParaRPr sz="900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8" name="Google Shape;1098;p7"/>
          <p:cNvSpPr txBox="1"/>
          <p:nvPr/>
        </p:nvSpPr>
        <p:spPr>
          <a:xfrm>
            <a:off x="3887122" y="4004419"/>
            <a:ext cx="1747500" cy="531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Management  Infrastructure</a:t>
            </a:r>
            <a:endParaRPr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9" name="Google Shape;1099;p7"/>
          <p:cNvSpPr txBox="1"/>
          <p:nvPr/>
        </p:nvSpPr>
        <p:spPr>
          <a:xfrm>
            <a:off x="6320512" y="4004413"/>
            <a:ext cx="1810800" cy="500100"/>
          </a:xfrm>
          <a:prstGeom prst="rect">
            <a:avLst/>
          </a:prstGeom>
          <a:solidFill>
            <a:srgbClr val="214C64"/>
          </a:solidFill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Production</a:t>
            </a:r>
            <a:endParaRPr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Infrastructure</a:t>
            </a:r>
            <a:endParaRPr b="1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00" name="Google Shape;1100;p7"/>
          <p:cNvSpPr txBox="1"/>
          <p:nvPr/>
        </p:nvSpPr>
        <p:spPr>
          <a:xfrm>
            <a:off x="47155" y="2484075"/>
            <a:ext cx="36636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60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•"/>
            </a:pPr>
            <a:r>
              <a:rPr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Physical Segmentation (OOB) </a:t>
            </a:r>
            <a:br>
              <a:rPr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of Access to Management Infrastructure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60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•"/>
            </a:pPr>
            <a:r>
              <a:rPr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Control and Security </a:t>
            </a:r>
            <a:br>
              <a:rPr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(Zero Trust Principles)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60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•"/>
            </a:pPr>
            <a:r>
              <a:rPr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Recovery Tools</a:t>
            </a:r>
            <a:br>
              <a:rPr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Backup and Restore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60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•"/>
            </a:pPr>
            <a:r>
              <a:rPr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Repeatability - Automation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01" name="Google Shape;1101;p7"/>
          <p:cNvSpPr txBox="1"/>
          <p:nvPr/>
        </p:nvSpPr>
        <p:spPr>
          <a:xfrm>
            <a:off x="3710800" y="2133375"/>
            <a:ext cx="1229400" cy="443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Recovery</a:t>
            </a:r>
            <a:endParaRPr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8"/>
          <p:cNvSpPr txBox="1">
            <a:spLocks noGrp="1"/>
          </p:cNvSpPr>
          <p:nvPr>
            <p:ph type="title"/>
          </p:nvPr>
        </p:nvSpPr>
        <p:spPr>
          <a:xfrm>
            <a:off x="443997" y="192024"/>
            <a:ext cx="8257032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Poppins"/>
                <a:ea typeface="Poppins"/>
                <a:cs typeface="Poppins"/>
                <a:sym typeface="Poppins"/>
              </a:rPr>
              <a:t>How do we build IMI with OOB?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07" name="Google Shape;1107;p8"/>
          <p:cNvSpPr txBox="1">
            <a:spLocks noGrp="1"/>
          </p:cNvSpPr>
          <p:nvPr>
            <p:ph type="sldNum" idx="12"/>
          </p:nvPr>
        </p:nvSpPr>
        <p:spPr>
          <a:xfrm>
            <a:off x="8370150" y="4880892"/>
            <a:ext cx="35966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grpSp>
        <p:nvGrpSpPr>
          <p:cNvPr id="1109" name="Google Shape;1109;p8"/>
          <p:cNvGrpSpPr/>
          <p:nvPr/>
        </p:nvGrpSpPr>
        <p:grpSpPr>
          <a:xfrm>
            <a:off x="1159466" y="544998"/>
            <a:ext cx="7111433" cy="3931377"/>
            <a:chOff x="661508" y="0"/>
            <a:chExt cx="7111433" cy="3931377"/>
          </a:xfrm>
        </p:grpSpPr>
        <p:sp>
          <p:nvSpPr>
            <p:cNvPr id="1110" name="Google Shape;1110;p8"/>
            <p:cNvSpPr/>
            <p:nvPr/>
          </p:nvSpPr>
          <p:spPr>
            <a:xfrm>
              <a:off x="661508" y="0"/>
              <a:ext cx="6168300" cy="3855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quadBezTo>
                    <a:pt x="20000" y="40000"/>
                    <a:pt x="101251" y="15000"/>
                  </a:quadBezTo>
                  <a:lnTo>
                    <a:pt x="100195" y="0"/>
                  </a:lnTo>
                  <a:lnTo>
                    <a:pt x="120000" y="24000"/>
                  </a:lnTo>
                  <a:lnTo>
                    <a:pt x="104420" y="60000"/>
                  </a:lnTo>
                  <a:lnTo>
                    <a:pt x="103363" y="45000"/>
                  </a:lnTo>
                  <a:quadBezTo>
                    <a:pt x="30000" y="55000"/>
                    <a:pt x="0" y="120000"/>
                  </a:quadBezTo>
                  <a:close/>
                </a:path>
              </a:pathLst>
            </a:custGeom>
            <a:solidFill>
              <a:srgbClr val="C9E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1370716" y="2857471"/>
              <a:ext cx="160500" cy="160500"/>
            </a:xfrm>
            <a:prstGeom prst="ellipse">
              <a:avLst/>
            </a:prstGeom>
            <a:solidFill>
              <a:srgbClr val="0A274D"/>
            </a:solidFill>
            <a:ln w="38100" cap="flat" cmpd="sng">
              <a:solidFill>
                <a:srgbClr val="00A8D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1525053" y="2740982"/>
              <a:ext cx="1437184" cy="11141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13" name="Google Shape;1113;p8"/>
            <p:cNvSpPr txBox="1"/>
            <p:nvPr/>
          </p:nvSpPr>
          <p:spPr>
            <a:xfrm>
              <a:off x="1490031" y="2817177"/>
              <a:ext cx="1699500" cy="111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497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Gen 1: </a:t>
              </a:r>
              <a:br>
                <a:rPr lang="en-US" sz="18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</a:br>
              <a:r>
                <a:rPr lang="en-US"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Direct Access</a:t>
              </a:r>
              <a:endParaRPr>
                <a:latin typeface="Poppins"/>
                <a:ea typeface="Poppins"/>
                <a:cs typeface="Poppins"/>
                <a:sym typeface="Poppins"/>
              </a:endParaRPr>
            </a:p>
            <a:p>
              <a:pPr marL="114300" marR="0" lvl="1" indent="-10160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Poppins"/>
                <a:buChar char="•"/>
              </a:pPr>
              <a:r>
                <a:rPr lang="en-US" sz="1200" i="0" u="none" strike="noStrike" cap="non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Banned by CISA directive</a:t>
              </a:r>
              <a:endParaRPr sz="12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2971437" y="1651809"/>
              <a:ext cx="289800" cy="289800"/>
            </a:xfrm>
            <a:prstGeom prst="ellipse">
              <a:avLst/>
            </a:prstGeom>
            <a:solidFill>
              <a:srgbClr val="0A274D"/>
            </a:solidFill>
            <a:ln w="38100" cap="flat" cmpd="sng">
              <a:solidFill>
                <a:srgbClr val="00A8D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3005415" y="1757929"/>
              <a:ext cx="1480361" cy="2097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16" name="Google Shape;1116;p8"/>
            <p:cNvSpPr txBox="1"/>
            <p:nvPr/>
          </p:nvSpPr>
          <p:spPr>
            <a:xfrm>
              <a:off x="3208266" y="1686877"/>
              <a:ext cx="2312700" cy="20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36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Gen 2: </a:t>
              </a:r>
              <a:endPara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Protected, Shared Infrastructure</a:t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114300" marR="0" lvl="1" indent="-10160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Poppins"/>
                <a:buChar char="•"/>
              </a:pPr>
              <a:r>
                <a:rPr lang="en-US" sz="1200" i="0" u="none" strike="noStrike" cap="non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The most Common Implementation Today</a:t>
              </a:r>
              <a:endParaRPr sz="12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5477279" y="822942"/>
              <a:ext cx="400800" cy="400800"/>
            </a:xfrm>
            <a:prstGeom prst="ellipse">
              <a:avLst/>
            </a:prstGeom>
            <a:solidFill>
              <a:srgbClr val="0A274D"/>
            </a:solidFill>
            <a:ln w="38100" cap="flat" cmpd="sng">
              <a:solidFill>
                <a:srgbClr val="00A8D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4763344" y="1175808"/>
              <a:ext cx="1480361" cy="267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19" name="Google Shape;1119;p8"/>
            <p:cNvSpPr txBox="1"/>
            <p:nvPr/>
          </p:nvSpPr>
          <p:spPr>
            <a:xfrm>
              <a:off x="5753941" y="891597"/>
              <a:ext cx="2019000" cy="267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2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Gen 3: </a:t>
              </a:r>
              <a:endPara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Fully Isolated</a:t>
              </a:r>
              <a:endParaRPr>
                <a:latin typeface="Poppins"/>
                <a:ea typeface="Poppins"/>
                <a:cs typeface="Poppins"/>
                <a:sym typeface="Poppins"/>
              </a:endParaRPr>
            </a:p>
            <a:p>
              <a:pPr marL="114300" marR="0" lvl="1" indent="-10160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Poppins"/>
                <a:buChar char="•"/>
              </a:pPr>
              <a:r>
                <a:rPr lang="en-US" sz="1200" i="0" u="none" strike="noStrike" cap="non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Security by Design</a:t>
              </a:r>
              <a:endParaRPr sz="1200">
                <a:latin typeface="Poppins"/>
                <a:ea typeface="Poppins"/>
                <a:cs typeface="Poppins"/>
                <a:sym typeface="Poppins"/>
              </a:endParaRPr>
            </a:p>
            <a:p>
              <a:pPr marL="114300" marR="0" lvl="1" indent="-10160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Poppins"/>
                <a:buChar char="•"/>
              </a:pPr>
              <a:r>
                <a:rPr lang="en-US" sz="1200" i="0" u="none" strike="noStrike" cap="non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Platform Approach</a:t>
              </a:r>
              <a:endParaRPr sz="1200">
                <a:latin typeface="Poppins"/>
                <a:ea typeface="Poppins"/>
                <a:cs typeface="Poppins"/>
                <a:sym typeface="Poppins"/>
              </a:endParaRPr>
            </a:p>
            <a:p>
              <a:pPr marL="114300" marR="0" lvl="1" indent="-10160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Poppins"/>
                <a:buChar char="•"/>
              </a:pPr>
              <a:r>
                <a:rPr lang="en-US" sz="1200" i="0" u="none" strike="noStrike" cap="non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Adaptable</a:t>
              </a:r>
              <a:endParaRPr sz="12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4" name="Google Shape;1124;g2740017b386_1_335"/>
          <p:cNvCxnSpPr/>
          <p:nvPr/>
        </p:nvCxnSpPr>
        <p:spPr>
          <a:xfrm>
            <a:off x="4146725" y="988550"/>
            <a:ext cx="0" cy="4201200"/>
          </a:xfrm>
          <a:prstGeom prst="straightConnector1">
            <a:avLst/>
          </a:prstGeom>
          <a:noFill/>
          <a:ln w="9525" cap="flat" cmpd="sng">
            <a:solidFill>
              <a:srgbClr val="979797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125" name="Google Shape;1125;g2740017b386_1_335"/>
          <p:cNvSpPr/>
          <p:nvPr/>
        </p:nvSpPr>
        <p:spPr>
          <a:xfrm>
            <a:off x="4485500" y="3030505"/>
            <a:ext cx="4273500" cy="654000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g2740017b386_1_335"/>
          <p:cNvSpPr/>
          <p:nvPr/>
        </p:nvSpPr>
        <p:spPr>
          <a:xfrm>
            <a:off x="4485500" y="2224425"/>
            <a:ext cx="4273500" cy="654000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g2740017b386_1_335"/>
          <p:cNvSpPr/>
          <p:nvPr/>
        </p:nvSpPr>
        <p:spPr>
          <a:xfrm>
            <a:off x="4485500" y="3792900"/>
            <a:ext cx="4273500" cy="921300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g2740017b386_1_335"/>
          <p:cNvSpPr txBox="1"/>
          <p:nvPr/>
        </p:nvSpPr>
        <p:spPr>
          <a:xfrm>
            <a:off x="5532701" y="1706600"/>
            <a:ext cx="540900" cy="226200"/>
          </a:xfrm>
          <a:prstGeom prst="rect">
            <a:avLst/>
          </a:prstGeom>
          <a:solidFill>
            <a:srgbClr val="888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NGFW</a:t>
            </a:r>
            <a:endParaRPr sz="800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129" name="Google Shape;1129;g2740017b386_1_3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3204" y="1633702"/>
            <a:ext cx="372001" cy="371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0" name="Google Shape;1130;g2740017b386_1_3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3206" y="2388189"/>
            <a:ext cx="372001" cy="371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1" name="Google Shape;1131;g2740017b386_1_3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01334" y="3887130"/>
            <a:ext cx="465527" cy="46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2" name="Google Shape;1132;g2740017b386_1_3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1101" y="1633702"/>
            <a:ext cx="372001" cy="371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3" name="Google Shape;1133;g2740017b386_1_3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1102" y="2388189"/>
            <a:ext cx="372001" cy="371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4" name="Google Shape;1134;g2740017b386_1_3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1112" y="3170057"/>
            <a:ext cx="372001" cy="371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5" name="Google Shape;1135;g2740017b386_1_3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6224" y="3170057"/>
            <a:ext cx="372001" cy="371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6" name="Google Shape;1136;g2740017b386_1_3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1336" y="3170057"/>
            <a:ext cx="372001" cy="371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7" name="Google Shape;1137;g2740017b386_1_3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6448" y="3170057"/>
            <a:ext cx="372001" cy="371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8" name="Google Shape;1138;g2740017b386_1_3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5182" y="3887130"/>
            <a:ext cx="465527" cy="46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9" name="Google Shape;1139;g2740017b386_1_3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4327" y="3887130"/>
            <a:ext cx="465527" cy="46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0" name="Google Shape;1140;g2740017b386_1_3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087" y="3170057"/>
            <a:ext cx="372001" cy="371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1" name="Google Shape;1141;g2740017b386_1_3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3199" y="3170057"/>
            <a:ext cx="372001" cy="371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2" name="Google Shape;1142;g2740017b386_1_335"/>
          <p:cNvGrpSpPr/>
          <p:nvPr/>
        </p:nvGrpSpPr>
        <p:grpSpPr>
          <a:xfrm>
            <a:off x="4834088" y="2005689"/>
            <a:ext cx="2908361" cy="1881440"/>
            <a:chOff x="3767288" y="1853289"/>
            <a:chExt cx="2908361" cy="1881440"/>
          </a:xfrm>
        </p:grpSpPr>
        <p:cxnSp>
          <p:nvCxnSpPr>
            <p:cNvPr id="1143" name="Google Shape;1143;g2740017b386_1_335"/>
            <p:cNvCxnSpPr>
              <a:stCxn id="1129" idx="2"/>
              <a:endCxn id="1133" idx="0"/>
            </p:cNvCxnSpPr>
            <p:nvPr/>
          </p:nvCxnSpPr>
          <p:spPr>
            <a:xfrm>
              <a:off x="4252405" y="1853297"/>
              <a:ext cx="967800" cy="382500"/>
            </a:xfrm>
            <a:prstGeom prst="straightConnector1">
              <a:avLst/>
            </a:prstGeom>
            <a:noFill/>
            <a:ln w="9525" cap="flat" cmpd="sng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4" name="Google Shape;1144;g2740017b386_1_335"/>
            <p:cNvCxnSpPr>
              <a:stCxn id="1130" idx="0"/>
              <a:endCxn id="1129" idx="2"/>
            </p:cNvCxnSpPr>
            <p:nvPr/>
          </p:nvCxnSpPr>
          <p:spPr>
            <a:xfrm rot="10800000">
              <a:off x="4252406" y="1853289"/>
              <a:ext cx="0" cy="382500"/>
            </a:xfrm>
            <a:prstGeom prst="straightConnector1">
              <a:avLst/>
            </a:prstGeom>
            <a:noFill/>
            <a:ln w="9525" cap="flat" cmpd="sng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5" name="Google Shape;1145;g2740017b386_1_335"/>
            <p:cNvCxnSpPr>
              <a:stCxn id="1130" idx="0"/>
              <a:endCxn id="1132" idx="2"/>
            </p:cNvCxnSpPr>
            <p:nvPr/>
          </p:nvCxnSpPr>
          <p:spPr>
            <a:xfrm rot="10800000" flipH="1">
              <a:off x="4252406" y="1853289"/>
              <a:ext cx="967800" cy="382500"/>
            </a:xfrm>
            <a:prstGeom prst="straightConnector1">
              <a:avLst/>
            </a:prstGeom>
            <a:noFill/>
            <a:ln w="9525" cap="flat" cmpd="sng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6" name="Google Shape;1146;g2740017b386_1_335"/>
            <p:cNvCxnSpPr>
              <a:stCxn id="1132" idx="2"/>
              <a:endCxn id="1133" idx="0"/>
            </p:cNvCxnSpPr>
            <p:nvPr/>
          </p:nvCxnSpPr>
          <p:spPr>
            <a:xfrm>
              <a:off x="5220301" y="1853297"/>
              <a:ext cx="0" cy="382500"/>
            </a:xfrm>
            <a:prstGeom prst="straightConnector1">
              <a:avLst/>
            </a:prstGeom>
            <a:noFill/>
            <a:ln w="9525" cap="flat" cmpd="sng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7" name="Google Shape;1147;g2740017b386_1_335"/>
            <p:cNvCxnSpPr>
              <a:stCxn id="1130" idx="2"/>
              <a:endCxn id="1140" idx="0"/>
            </p:cNvCxnSpPr>
            <p:nvPr/>
          </p:nvCxnSpPr>
          <p:spPr>
            <a:xfrm flipH="1">
              <a:off x="3767306" y="2607784"/>
              <a:ext cx="485100" cy="409800"/>
            </a:xfrm>
            <a:prstGeom prst="straightConnector1">
              <a:avLst/>
            </a:prstGeom>
            <a:noFill/>
            <a:ln w="9525" cap="flat" cmpd="sng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8" name="Google Shape;1148;g2740017b386_1_335"/>
            <p:cNvCxnSpPr>
              <a:stCxn id="1130" idx="2"/>
              <a:endCxn id="1141" idx="0"/>
            </p:cNvCxnSpPr>
            <p:nvPr/>
          </p:nvCxnSpPr>
          <p:spPr>
            <a:xfrm>
              <a:off x="4252406" y="2607784"/>
              <a:ext cx="0" cy="409800"/>
            </a:xfrm>
            <a:prstGeom prst="straightConnector1">
              <a:avLst/>
            </a:prstGeom>
            <a:noFill/>
            <a:ln w="9525" cap="flat" cmpd="sng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9" name="Google Shape;1149;g2740017b386_1_335"/>
            <p:cNvCxnSpPr>
              <a:stCxn id="1130" idx="2"/>
              <a:endCxn id="1134" idx="0"/>
            </p:cNvCxnSpPr>
            <p:nvPr/>
          </p:nvCxnSpPr>
          <p:spPr>
            <a:xfrm>
              <a:off x="4252406" y="2607784"/>
              <a:ext cx="967800" cy="409800"/>
            </a:xfrm>
            <a:prstGeom prst="straightConnector1">
              <a:avLst/>
            </a:prstGeom>
            <a:noFill/>
            <a:ln w="9525" cap="flat" cmpd="sng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0" name="Google Shape;1150;g2740017b386_1_335"/>
            <p:cNvCxnSpPr>
              <a:stCxn id="1130" idx="2"/>
              <a:endCxn id="1135" idx="0"/>
            </p:cNvCxnSpPr>
            <p:nvPr/>
          </p:nvCxnSpPr>
          <p:spPr>
            <a:xfrm>
              <a:off x="4252406" y="2607784"/>
              <a:ext cx="1452900" cy="409800"/>
            </a:xfrm>
            <a:prstGeom prst="straightConnector1">
              <a:avLst/>
            </a:prstGeom>
            <a:noFill/>
            <a:ln w="9525" cap="flat" cmpd="sng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1" name="Google Shape;1151;g2740017b386_1_335"/>
            <p:cNvCxnSpPr>
              <a:stCxn id="1130" idx="2"/>
              <a:endCxn id="1136" idx="0"/>
            </p:cNvCxnSpPr>
            <p:nvPr/>
          </p:nvCxnSpPr>
          <p:spPr>
            <a:xfrm>
              <a:off x="4252406" y="2607784"/>
              <a:ext cx="1938000" cy="409800"/>
            </a:xfrm>
            <a:prstGeom prst="straightConnector1">
              <a:avLst/>
            </a:prstGeom>
            <a:noFill/>
            <a:ln w="9525" cap="flat" cmpd="sng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2" name="Google Shape;1152;g2740017b386_1_335"/>
            <p:cNvCxnSpPr>
              <a:stCxn id="1130" idx="2"/>
              <a:endCxn id="1137" idx="0"/>
            </p:cNvCxnSpPr>
            <p:nvPr/>
          </p:nvCxnSpPr>
          <p:spPr>
            <a:xfrm>
              <a:off x="4252406" y="2607784"/>
              <a:ext cx="2423100" cy="409800"/>
            </a:xfrm>
            <a:prstGeom prst="straightConnector1">
              <a:avLst/>
            </a:prstGeom>
            <a:noFill/>
            <a:ln w="9525" cap="flat" cmpd="sng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3" name="Google Shape;1153;g2740017b386_1_335"/>
            <p:cNvCxnSpPr>
              <a:stCxn id="1140" idx="0"/>
              <a:endCxn id="1133" idx="2"/>
            </p:cNvCxnSpPr>
            <p:nvPr/>
          </p:nvCxnSpPr>
          <p:spPr>
            <a:xfrm rot="10800000" flipH="1">
              <a:off x="3767288" y="2607857"/>
              <a:ext cx="1452900" cy="409800"/>
            </a:xfrm>
            <a:prstGeom prst="straightConnector1">
              <a:avLst/>
            </a:prstGeom>
            <a:noFill/>
            <a:ln w="9525" cap="flat" cmpd="sng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4" name="Google Shape;1154;g2740017b386_1_335"/>
            <p:cNvCxnSpPr>
              <a:stCxn id="1141" idx="0"/>
              <a:endCxn id="1133" idx="2"/>
            </p:cNvCxnSpPr>
            <p:nvPr/>
          </p:nvCxnSpPr>
          <p:spPr>
            <a:xfrm rot="10800000" flipH="1">
              <a:off x="4252400" y="2607857"/>
              <a:ext cx="967800" cy="409800"/>
            </a:xfrm>
            <a:prstGeom prst="straightConnector1">
              <a:avLst/>
            </a:prstGeom>
            <a:noFill/>
            <a:ln w="9525" cap="flat" cmpd="sng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5" name="Google Shape;1155;g2740017b386_1_335"/>
            <p:cNvCxnSpPr>
              <a:stCxn id="1134" idx="0"/>
              <a:endCxn id="1133" idx="2"/>
            </p:cNvCxnSpPr>
            <p:nvPr/>
          </p:nvCxnSpPr>
          <p:spPr>
            <a:xfrm rot="10800000">
              <a:off x="5220313" y="2607857"/>
              <a:ext cx="0" cy="409800"/>
            </a:xfrm>
            <a:prstGeom prst="straightConnector1">
              <a:avLst/>
            </a:prstGeom>
            <a:noFill/>
            <a:ln w="9525" cap="flat" cmpd="sng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6" name="Google Shape;1156;g2740017b386_1_335"/>
            <p:cNvCxnSpPr>
              <a:stCxn id="1135" idx="0"/>
              <a:endCxn id="1133" idx="2"/>
            </p:cNvCxnSpPr>
            <p:nvPr/>
          </p:nvCxnSpPr>
          <p:spPr>
            <a:xfrm rot="10800000">
              <a:off x="5220325" y="2607857"/>
              <a:ext cx="485100" cy="409800"/>
            </a:xfrm>
            <a:prstGeom prst="straightConnector1">
              <a:avLst/>
            </a:prstGeom>
            <a:noFill/>
            <a:ln w="9525" cap="flat" cmpd="sng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7" name="Google Shape;1157;g2740017b386_1_335"/>
            <p:cNvCxnSpPr>
              <a:stCxn id="1136" idx="0"/>
              <a:endCxn id="1133" idx="2"/>
            </p:cNvCxnSpPr>
            <p:nvPr/>
          </p:nvCxnSpPr>
          <p:spPr>
            <a:xfrm rot="10800000">
              <a:off x="5220337" y="2607857"/>
              <a:ext cx="970200" cy="409800"/>
            </a:xfrm>
            <a:prstGeom prst="straightConnector1">
              <a:avLst/>
            </a:prstGeom>
            <a:noFill/>
            <a:ln w="9525" cap="flat" cmpd="sng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8" name="Google Shape;1158;g2740017b386_1_335"/>
            <p:cNvCxnSpPr>
              <a:stCxn id="1137" idx="0"/>
              <a:endCxn id="1133" idx="2"/>
            </p:cNvCxnSpPr>
            <p:nvPr/>
          </p:nvCxnSpPr>
          <p:spPr>
            <a:xfrm rot="10800000">
              <a:off x="5220349" y="2607857"/>
              <a:ext cx="1455300" cy="409800"/>
            </a:xfrm>
            <a:prstGeom prst="straightConnector1">
              <a:avLst/>
            </a:prstGeom>
            <a:noFill/>
            <a:ln w="9525" cap="flat" cmpd="sng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9" name="Google Shape;1159;g2740017b386_1_335"/>
            <p:cNvCxnSpPr>
              <a:stCxn id="1134" idx="2"/>
              <a:endCxn id="1139" idx="0"/>
            </p:cNvCxnSpPr>
            <p:nvPr/>
          </p:nvCxnSpPr>
          <p:spPr>
            <a:xfrm>
              <a:off x="5220313" y="3389652"/>
              <a:ext cx="0" cy="345000"/>
            </a:xfrm>
            <a:prstGeom prst="straightConnector1">
              <a:avLst/>
            </a:prstGeom>
            <a:noFill/>
            <a:ln w="9525" cap="flat" cmpd="sng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0" name="Google Shape;1160;g2740017b386_1_335"/>
            <p:cNvCxnSpPr>
              <a:stCxn id="1139" idx="0"/>
              <a:endCxn id="1135" idx="2"/>
            </p:cNvCxnSpPr>
            <p:nvPr/>
          </p:nvCxnSpPr>
          <p:spPr>
            <a:xfrm rot="10800000" flipH="1">
              <a:off x="5220290" y="3389730"/>
              <a:ext cx="485100" cy="345000"/>
            </a:xfrm>
            <a:prstGeom prst="straightConnector1">
              <a:avLst/>
            </a:prstGeom>
            <a:noFill/>
            <a:ln w="9525" cap="flat" cmpd="sng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1" name="Google Shape;1161;g2740017b386_1_335"/>
            <p:cNvCxnSpPr>
              <a:stCxn id="1131" idx="0"/>
              <a:endCxn id="1140" idx="2"/>
            </p:cNvCxnSpPr>
            <p:nvPr/>
          </p:nvCxnSpPr>
          <p:spPr>
            <a:xfrm rot="10800000">
              <a:off x="3767297" y="3389730"/>
              <a:ext cx="0" cy="345000"/>
            </a:xfrm>
            <a:prstGeom prst="straightConnector1">
              <a:avLst/>
            </a:prstGeom>
            <a:noFill/>
            <a:ln w="9525" cap="flat" cmpd="sng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2" name="Google Shape;1162;g2740017b386_1_335"/>
            <p:cNvCxnSpPr>
              <a:stCxn id="1138" idx="0"/>
              <a:endCxn id="1141" idx="2"/>
            </p:cNvCxnSpPr>
            <p:nvPr/>
          </p:nvCxnSpPr>
          <p:spPr>
            <a:xfrm rot="10800000" flipH="1">
              <a:off x="4251146" y="3389730"/>
              <a:ext cx="1200" cy="345000"/>
            </a:xfrm>
            <a:prstGeom prst="straightConnector1">
              <a:avLst/>
            </a:prstGeom>
            <a:noFill/>
            <a:ln w="9525" cap="flat" cmpd="sng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3" name="Google Shape;1163;g2740017b386_1_335"/>
            <p:cNvCxnSpPr>
              <a:stCxn id="1140" idx="2"/>
              <a:endCxn id="1138" idx="0"/>
            </p:cNvCxnSpPr>
            <p:nvPr/>
          </p:nvCxnSpPr>
          <p:spPr>
            <a:xfrm>
              <a:off x="3767288" y="3389652"/>
              <a:ext cx="483900" cy="345000"/>
            </a:xfrm>
            <a:prstGeom prst="straightConnector1">
              <a:avLst/>
            </a:prstGeom>
            <a:noFill/>
            <a:ln w="9525" cap="flat" cmpd="sng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4" name="Google Shape;1164;g2740017b386_1_335"/>
            <p:cNvCxnSpPr>
              <a:stCxn id="1131" idx="0"/>
              <a:endCxn id="1141" idx="2"/>
            </p:cNvCxnSpPr>
            <p:nvPr/>
          </p:nvCxnSpPr>
          <p:spPr>
            <a:xfrm rot="10800000" flipH="1">
              <a:off x="3767297" y="3389730"/>
              <a:ext cx="485100" cy="345000"/>
            </a:xfrm>
            <a:prstGeom prst="straightConnector1">
              <a:avLst/>
            </a:prstGeom>
            <a:noFill/>
            <a:ln w="9525" cap="flat" cmpd="sng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65" name="Google Shape;1165;g2740017b386_1_335"/>
          <p:cNvSpPr txBox="1"/>
          <p:nvPr/>
        </p:nvSpPr>
        <p:spPr>
          <a:xfrm>
            <a:off x="8030871" y="2229574"/>
            <a:ext cx="7209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Spines</a:t>
            </a:r>
            <a:endParaRPr sz="800" b="1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6" name="Google Shape;1166;g2740017b386_1_335"/>
          <p:cNvSpPr txBox="1"/>
          <p:nvPr/>
        </p:nvSpPr>
        <p:spPr>
          <a:xfrm>
            <a:off x="7986575" y="3112878"/>
            <a:ext cx="7653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Leaf Switches</a:t>
            </a:r>
            <a:endParaRPr sz="800" b="1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7" name="Google Shape;1167;g2740017b386_1_335"/>
          <p:cNvSpPr txBox="1"/>
          <p:nvPr/>
        </p:nvSpPr>
        <p:spPr>
          <a:xfrm>
            <a:off x="7986575" y="3792903"/>
            <a:ext cx="7653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APICs</a:t>
            </a:r>
            <a:endParaRPr sz="800" b="1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8" name="Google Shape;1168;g2740017b386_1_335"/>
          <p:cNvSpPr txBox="1"/>
          <p:nvPr/>
        </p:nvSpPr>
        <p:spPr>
          <a:xfrm>
            <a:off x="4539452" y="4342346"/>
            <a:ext cx="5892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676767"/>
                </a:solidFill>
                <a:latin typeface="Poppins"/>
                <a:ea typeface="Poppins"/>
                <a:cs typeface="Poppins"/>
                <a:sym typeface="Poppins"/>
              </a:rPr>
              <a:t>APIC</a:t>
            </a:r>
            <a:endParaRPr sz="700">
              <a:solidFill>
                <a:srgbClr val="67676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676767"/>
                </a:solidFill>
                <a:latin typeface="Poppins"/>
                <a:ea typeface="Poppins"/>
                <a:cs typeface="Poppins"/>
                <a:sym typeface="Poppins"/>
              </a:rPr>
              <a:t>Server 1</a:t>
            </a:r>
            <a:endParaRPr sz="700">
              <a:solidFill>
                <a:srgbClr val="67676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9" name="Google Shape;1169;g2740017b386_1_335"/>
          <p:cNvSpPr txBox="1"/>
          <p:nvPr/>
        </p:nvSpPr>
        <p:spPr>
          <a:xfrm>
            <a:off x="5029750" y="4342346"/>
            <a:ext cx="5892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676767"/>
                </a:solidFill>
                <a:latin typeface="Poppins"/>
                <a:ea typeface="Poppins"/>
                <a:cs typeface="Poppins"/>
                <a:sym typeface="Poppins"/>
              </a:rPr>
              <a:t>APIC</a:t>
            </a:r>
            <a:endParaRPr sz="700">
              <a:solidFill>
                <a:srgbClr val="67676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676767"/>
                </a:solidFill>
                <a:latin typeface="Poppins"/>
                <a:ea typeface="Poppins"/>
                <a:cs typeface="Poppins"/>
                <a:sym typeface="Poppins"/>
              </a:rPr>
              <a:t>Server 2</a:t>
            </a:r>
            <a:endParaRPr sz="700">
              <a:solidFill>
                <a:srgbClr val="67676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0" name="Google Shape;1170;g2740017b386_1_335"/>
          <p:cNvSpPr txBox="1"/>
          <p:nvPr/>
        </p:nvSpPr>
        <p:spPr>
          <a:xfrm>
            <a:off x="5993677" y="4342346"/>
            <a:ext cx="5892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676767"/>
                </a:solidFill>
                <a:latin typeface="Poppins"/>
                <a:ea typeface="Poppins"/>
                <a:cs typeface="Poppins"/>
                <a:sym typeface="Poppins"/>
              </a:rPr>
              <a:t>APIC</a:t>
            </a:r>
            <a:endParaRPr sz="700">
              <a:solidFill>
                <a:srgbClr val="67676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676767"/>
                </a:solidFill>
                <a:latin typeface="Poppins"/>
                <a:ea typeface="Poppins"/>
                <a:cs typeface="Poppins"/>
                <a:sym typeface="Poppins"/>
              </a:rPr>
              <a:t>Server 3</a:t>
            </a:r>
            <a:endParaRPr sz="700">
              <a:solidFill>
                <a:srgbClr val="67676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1" name="Google Shape;1171;g2740017b386_1_335"/>
          <p:cNvSpPr txBox="1"/>
          <p:nvPr/>
        </p:nvSpPr>
        <p:spPr>
          <a:xfrm>
            <a:off x="150954" y="-102479"/>
            <a:ext cx="88614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>
                <a:solidFill>
                  <a:srgbClr val="0D274D"/>
                </a:solidFill>
                <a:latin typeface="Poppins"/>
                <a:ea typeface="Poppins"/>
                <a:cs typeface="Poppins"/>
                <a:sym typeface="Poppins"/>
              </a:rPr>
              <a:t>Gen 1:</a:t>
            </a:r>
            <a:br>
              <a:rPr lang="en-US" sz="2800" b="1" i="1">
                <a:solidFill>
                  <a:srgbClr val="0D274D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2800" b="1" i="1">
                <a:solidFill>
                  <a:srgbClr val="0D274D"/>
                </a:solidFill>
                <a:latin typeface="Poppins"/>
                <a:ea typeface="Poppins"/>
                <a:cs typeface="Poppins"/>
                <a:sym typeface="Poppins"/>
              </a:rPr>
              <a:t>Direct Networked Management Interfaces</a:t>
            </a:r>
            <a:endParaRPr sz="2800" b="1">
              <a:solidFill>
                <a:srgbClr val="0D274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2" name="Google Shape;1172;g2740017b386_1_335"/>
          <p:cNvSpPr/>
          <p:nvPr/>
        </p:nvSpPr>
        <p:spPr>
          <a:xfrm>
            <a:off x="4761900" y="1205704"/>
            <a:ext cx="3380700" cy="322500"/>
          </a:xfrm>
          <a:prstGeom prst="roundRect">
            <a:avLst>
              <a:gd name="adj" fmla="val 7057"/>
            </a:avLst>
          </a:prstGeom>
          <a:solidFill>
            <a:srgbClr val="1E4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Production Infrastructure</a:t>
            </a:r>
            <a:endParaRPr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3" name="Google Shape;1173;g2740017b386_1_335"/>
          <p:cNvSpPr/>
          <p:nvPr/>
        </p:nvSpPr>
        <p:spPr>
          <a:xfrm>
            <a:off x="432325" y="1205704"/>
            <a:ext cx="3427800" cy="322500"/>
          </a:xfrm>
          <a:prstGeom prst="roundRect">
            <a:avLst>
              <a:gd name="adj" fmla="val 7057"/>
            </a:avLst>
          </a:prstGeom>
          <a:solidFill>
            <a:srgbClr val="FBAB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Control Plane Infrastructure</a:t>
            </a:r>
            <a:endParaRPr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4" name="Google Shape;1174;g2740017b386_1_335"/>
          <p:cNvSpPr txBox="1"/>
          <p:nvPr/>
        </p:nvSpPr>
        <p:spPr>
          <a:xfrm>
            <a:off x="137523" y="629772"/>
            <a:ext cx="285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>
                <a:solidFill>
                  <a:srgbClr val="FF1D0B"/>
                </a:solidFill>
                <a:latin typeface="Poppins"/>
                <a:ea typeface="Poppins"/>
                <a:cs typeface="Poppins"/>
                <a:sym typeface="Poppins"/>
              </a:rPr>
              <a:t>Banned </a:t>
            </a:r>
            <a:r>
              <a:rPr lang="en-US" sz="1100" b="1" i="1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by BOD 23-02 (CISA)</a:t>
            </a:r>
            <a:endParaRPr sz="1100" b="1">
              <a:solidFill>
                <a:srgbClr val="59595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1175" name="Google Shape;1175;g2740017b386_1_335"/>
          <p:cNvGraphicFramePr/>
          <p:nvPr/>
        </p:nvGraphicFramePr>
        <p:xfrm>
          <a:off x="206912" y="2329378"/>
          <a:ext cx="3704875" cy="1935520"/>
        </p:xfrm>
        <a:graphic>
          <a:graphicData uri="http://schemas.openxmlformats.org/drawingml/2006/table">
            <a:tbl>
              <a:tblPr firstRow="1" bandRow="1">
                <a:noFill/>
                <a:tableStyleId>{13409DB0-7FF0-4B81-B511-9CF71A0CB1CE}</a:tableStyleId>
              </a:tblPr>
              <a:tblGrid>
                <a:gridCol w="203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3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5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What is it?</a:t>
                      </a:r>
                      <a:endParaRPr sz="13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4C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Gaps</a:t>
                      </a:r>
                      <a:endParaRPr sz="13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4C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Management Interfaces are directly accessible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 Separation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Admins use insecure protocols (RDP or Telnet)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Vulnerable Management Interfaces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 VPN is used to access management interfaces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Management Interfaces can be Indexed and searched by the public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176" name="Google Shape;1176;g2740017b386_1_335"/>
          <p:cNvCxnSpPr>
            <a:stCxn id="1177" idx="3"/>
            <a:endCxn id="1129" idx="1"/>
          </p:cNvCxnSpPr>
          <p:nvPr/>
        </p:nvCxnSpPr>
        <p:spPr>
          <a:xfrm>
            <a:off x="2477983" y="1819700"/>
            <a:ext cx="2655300" cy="0"/>
          </a:xfrm>
          <a:prstGeom prst="straightConnector1">
            <a:avLst/>
          </a:prstGeom>
          <a:noFill/>
          <a:ln w="19050" cap="flat" cmpd="sng">
            <a:solidFill>
              <a:srgbClr val="FFAB40"/>
            </a:solidFill>
            <a:prstDash val="dash"/>
            <a:round/>
            <a:headEnd type="none" w="med" len="med"/>
            <a:tailEnd type="triangle" w="med" len="med"/>
          </a:ln>
        </p:spPr>
      </p:cxnSp>
      <p:grpSp>
        <p:nvGrpSpPr>
          <p:cNvPr id="1178" name="Google Shape;1178;g2740017b386_1_335"/>
          <p:cNvGrpSpPr/>
          <p:nvPr/>
        </p:nvGrpSpPr>
        <p:grpSpPr>
          <a:xfrm>
            <a:off x="1195354" y="1633688"/>
            <a:ext cx="1282629" cy="372025"/>
            <a:chOff x="7520676" y="2308178"/>
            <a:chExt cx="1889275" cy="547982"/>
          </a:xfrm>
        </p:grpSpPr>
        <p:sp>
          <p:nvSpPr>
            <p:cNvPr id="1179" name="Google Shape;1179;g2740017b386_1_335"/>
            <p:cNvSpPr txBox="1"/>
            <p:nvPr/>
          </p:nvSpPr>
          <p:spPr>
            <a:xfrm>
              <a:off x="7520676" y="2415667"/>
              <a:ext cx="1597200" cy="333000"/>
            </a:xfrm>
            <a:prstGeom prst="rect">
              <a:avLst/>
            </a:prstGeom>
            <a:solidFill>
              <a:srgbClr val="6F7A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Remote Admin</a:t>
              </a:r>
              <a:endParaRPr sz="8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pic>
          <p:nvPicPr>
            <p:cNvPr id="1177" name="Google Shape;1177;g2740017b386_1_33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861969" y="2308178"/>
              <a:ext cx="547982" cy="54798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Cisco Live 2024">
  <a:themeElements>
    <a:clrScheme name="Custom 62">
      <a:dk1>
        <a:srgbClr val="101820"/>
      </a:dk1>
      <a:lt1>
        <a:srgbClr val="0D274D"/>
      </a:lt1>
      <a:dk2>
        <a:srgbClr val="0051AF"/>
      </a:dk2>
      <a:lt2>
        <a:srgbClr val="FFFFFF"/>
      </a:lt2>
      <a:accent1>
        <a:srgbClr val="00BCEB"/>
      </a:accent1>
      <a:accent2>
        <a:srgbClr val="74BF4B"/>
      </a:accent2>
      <a:accent3>
        <a:srgbClr val="0051AF"/>
      </a:accent3>
      <a:accent4>
        <a:srgbClr val="9E9EA2"/>
      </a:accent4>
      <a:accent5>
        <a:srgbClr val="FBAB18"/>
      </a:accent5>
      <a:accent6>
        <a:srgbClr val="E3241B"/>
      </a:accent6>
      <a:hlink>
        <a:srgbClr val="00BCEB"/>
      </a:hlink>
      <a:folHlink>
        <a:srgbClr val="0051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797</Words>
  <Application>Microsoft Macintosh PowerPoint</Application>
  <PresentationFormat>On-screen Show (16:9)</PresentationFormat>
  <Paragraphs>224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Poppins</vt:lpstr>
      <vt:lpstr>Arial</vt:lpstr>
      <vt:lpstr>Poppins Black</vt:lpstr>
      <vt:lpstr>Calibri</vt:lpstr>
      <vt:lpstr>Poppins Medium</vt:lpstr>
      <vt:lpstr>Cisco Live 2024</vt:lpstr>
      <vt:lpstr>PowerPoint Presentation</vt:lpstr>
      <vt:lpstr>Securing the Network's Backbone</vt:lpstr>
      <vt:lpstr>PowerPoint Presentation</vt:lpstr>
      <vt:lpstr>Security Trends 2024</vt:lpstr>
      <vt:lpstr>“Our approach must shift from a futile quest for absolute invulnerability to a more realistic strategy of resiliency in which we control the impacts of failures.”</vt:lpstr>
      <vt:lpstr>Path to Resiliency: Isolated Management Infrastructure</vt:lpstr>
      <vt:lpstr>PowerPoint Presentation</vt:lpstr>
      <vt:lpstr>How do we build IMI with OOB?</vt:lpstr>
      <vt:lpstr>PowerPoint Presentation</vt:lpstr>
      <vt:lpstr>PowerPoint Presentation</vt:lpstr>
      <vt:lpstr>PowerPoint Presentation</vt:lpstr>
      <vt:lpstr>What goes into implementing  Isolated Management Infrastructure?</vt:lpstr>
      <vt:lpstr>Generation 3 Out-of-Band (OOB) Management  design and deploy</vt:lpstr>
      <vt:lpstr>Benefits of Isolated Management Infrastructure based on Gen 3 OOB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Rene Neumann</cp:lastModifiedBy>
  <cp:revision>2</cp:revision>
  <dcterms:created xsi:type="dcterms:W3CDTF">2018-02-23T21:47:25Z</dcterms:created>
  <dcterms:modified xsi:type="dcterms:W3CDTF">2024-07-01T16:49:24Z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pdateToken">
    <vt:lpwstr>1</vt:lpwstr>
  </property>
  <property fmtid="{D5CDD505-2E9C-101B-9397-08002B2CF9AE}" pid="3" name="Jive_LatestUserAccountName">
    <vt:lpwstr>shhatch</vt:lpwstr>
  </property>
  <property fmtid="{D5CDD505-2E9C-101B-9397-08002B2CF9AE}" pid="4" name="Offisync_ProviderInitializationData">
    <vt:lpwstr>https://cisco.jiveon.com</vt:lpwstr>
  </property>
  <property fmtid="{D5CDD505-2E9C-101B-9397-08002B2CF9AE}" pid="5" name="Offisync_ServerID">
    <vt:lpwstr>07841bbc-cd3c-4a76-827f-75a2226890f4</vt:lpwstr>
  </property>
  <property fmtid="{D5CDD505-2E9C-101B-9397-08002B2CF9AE}" pid="6" name="Jive_VersionGuid">
    <vt:lpwstr>5e9c305a-1681-4648-b92d-e98ec9a6c11a</vt:lpwstr>
  </property>
  <property fmtid="{D5CDD505-2E9C-101B-9397-08002B2CF9AE}" pid="7" name="Offisync_UniqueId">
    <vt:lpwstr>1925511</vt:lpwstr>
  </property>
  <property fmtid="{D5CDD505-2E9C-101B-9397-08002B2CF9AE}" pid="8" name="ContentTypeId">
    <vt:lpwstr>0x010100B9CA35D516859B4DAABC59B3543F65D2</vt:lpwstr>
  </property>
  <property fmtid="{D5CDD505-2E9C-101B-9397-08002B2CF9AE}" pid="9" name="MediaServiceImageTags">
    <vt:lpwstr/>
  </property>
</Properties>
</file>