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39"/>
  </p:notesMasterIdLst>
  <p:sldIdLst>
    <p:sldId id="256" r:id="rId2"/>
    <p:sldId id="259" r:id="rId3"/>
    <p:sldId id="281" r:id="rId4"/>
    <p:sldId id="276" r:id="rId5"/>
    <p:sldId id="266" r:id="rId6"/>
    <p:sldId id="277" r:id="rId7"/>
    <p:sldId id="282" r:id="rId8"/>
    <p:sldId id="283" r:id="rId9"/>
    <p:sldId id="284" r:id="rId10"/>
    <p:sldId id="285" r:id="rId11"/>
    <p:sldId id="286" r:id="rId12"/>
    <p:sldId id="305" r:id="rId13"/>
    <p:sldId id="304" r:id="rId14"/>
    <p:sldId id="287" r:id="rId15"/>
    <p:sldId id="278" r:id="rId16"/>
    <p:sldId id="288" r:id="rId17"/>
    <p:sldId id="289" r:id="rId18"/>
    <p:sldId id="290" r:id="rId19"/>
    <p:sldId id="291" r:id="rId20"/>
    <p:sldId id="292" r:id="rId21"/>
    <p:sldId id="293" r:id="rId22"/>
    <p:sldId id="294" r:id="rId23"/>
    <p:sldId id="306" r:id="rId24"/>
    <p:sldId id="296" r:id="rId25"/>
    <p:sldId id="297" r:id="rId26"/>
    <p:sldId id="298" r:id="rId27"/>
    <p:sldId id="299" r:id="rId28"/>
    <p:sldId id="300" r:id="rId29"/>
    <p:sldId id="301" r:id="rId30"/>
    <p:sldId id="307" r:id="rId31"/>
    <p:sldId id="302" r:id="rId32"/>
    <p:sldId id="303" r:id="rId33"/>
    <p:sldId id="279" r:id="rId34"/>
    <p:sldId id="308" r:id="rId35"/>
    <p:sldId id="309" r:id="rId36"/>
    <p:sldId id="312" r:id="rId37"/>
    <p:sldId id="313" r:id="rId38"/>
  </p:sldIdLst>
  <p:sldSz cx="9144000" cy="5143500" type="screen16x9"/>
  <p:notesSz cx="6858000" cy="9144000"/>
  <p:embeddedFontLst>
    <p:embeddedFont>
      <p:font typeface="Montserrat" pitchFamily="2" charset="77"/>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D910A4-F14D-C74A-9CD4-1815E1477835}" v="45" dt="2024-07-09T12:36:40.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11"/>
    <p:restoredTop sz="94675"/>
  </p:normalViewPr>
  <p:slideViewPr>
    <p:cSldViewPr snapToGrid="0">
      <p:cViewPr varScale="1">
        <p:scale>
          <a:sx n="249" d="100"/>
          <a:sy n="249" d="100"/>
        </p:scale>
        <p:origin x="728" y="168"/>
      </p:cViewPr>
      <p:guideLst>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 name="Google Shape;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Good Afternoon everyone.</a:t>
            </a:r>
            <a:br>
              <a:rPr lang="en-GB"/>
            </a:br>
            <a:br>
              <a:rPr lang="en-GB"/>
            </a:br>
            <a:r>
              <a:rPr lang="en-GB"/>
              <a:t>Welcome to NetUK 1, the inaugural event. Thanks to everyone for coming, I’m glad we’re all here and honestly I’m just as surprised as everyone that we managed to pull this off. </a:t>
            </a:r>
            <a:br>
              <a:rPr lang="en-GB"/>
            </a:br>
            <a:br>
              <a:rPr lang="en-GB"/>
            </a:br>
            <a:r>
              <a:rPr lang="en-GB"/>
              <a:t>Anyway, for those that don’t know me I’m Dave Pumford, the NetUK Management Committee Chair. </a:t>
            </a:r>
            <a:br>
              <a:rPr lang="en-GB"/>
            </a:br>
            <a:br>
              <a:rPr lang="en-GB"/>
            </a:br>
            <a:r>
              <a:rPr lang="en-GB"/>
              <a:t>I’ve got a few introductory slides to go through before I hand you over for the conference content, don’t worry I’ll be quick so you don’t have to listen to my accent for too long. </a:t>
            </a:r>
            <a:br>
              <a:rPr lang="en-GB"/>
            </a:b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ea4eaf42a7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ea4eaf42a7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 NetUK, the UK’s latest network infrastructure community (and hopefully at some point the largest). </a:t>
            </a:r>
            <a:br>
              <a:rPr lang="en-GB"/>
            </a:br>
            <a:br>
              <a:rPr lang="en-GB"/>
            </a:br>
            <a:r>
              <a:rPr lang="en-GB"/>
              <a:t>Since late 2023, we’ve been building up to today to build a new community that takes on and expands the incredible work of UKNOF. </a:t>
            </a:r>
            <a:br>
              <a:rPr lang="en-GB"/>
            </a:br>
            <a:br>
              <a:rPr lang="en-GB"/>
            </a:br>
            <a:r>
              <a:rPr lang="en-GB"/>
              <a:t>With that, I just want to take a moment to highlight and thank the incredible work done previously by the wider UKNOF teams with Keith, Danesh and co. - UKNOF played a positive role for so long for upcoming engineers to understand the scale and reach of network engineering as a skill. </a:t>
            </a:r>
            <a:br>
              <a:rPr lang="en-GB"/>
            </a:br>
            <a:br>
              <a:rPr lang="en-GB"/>
            </a:br>
            <a:r>
              <a:rPr lang="en-GB"/>
              <a:t>And while all good things do indeed come to an end, I hope NetUK can be a positive and respected custodian for their ground work as we continue to develop a community that is truly passionate about the United Kingdom’s network infrastructure industry. </a:t>
            </a:r>
            <a:br>
              <a:rPr lang="en-GB"/>
            </a:br>
            <a:br>
              <a:rPr lang="en-GB"/>
            </a:br>
            <a:r>
              <a:rPr lang="en-GB"/>
              <a:t>We hope NetUK really builds on the regional successes of NetLdn, MetMcr and NetDiff - providing a national platform that really showcases the UK’s experience an innovative nature across the industry.</a:t>
            </a:r>
            <a:br>
              <a:rPr lang="en-GB"/>
            </a:br>
            <a:br>
              <a:rPr lang="en-GB"/>
            </a:br>
            <a:br>
              <a:rPr lang="en-GB"/>
            </a:b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ea83d22a1c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ea83d22a1c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070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ea83d22a1c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ea83d22a1c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ea4eaf42a7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ea4eaf42a7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ea4eaf42a7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ea4eaf42a7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2454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ea4eaf42a7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ea4eaf42a7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58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ea4eaf42a7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ea4eaf42a7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48114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linkedin.com/feed/hashtag/?keywords=eventcountdown&amp;highlightedUpdateUrns=urn%3Ali%3Aactivity%3A7214953677910929409"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www.linkedin.com/feed/hashtag/?keywords=eventcountdown&amp;highlightedUpdateUrns=urn%3Ali%3Aactivity%3A7214953677910929409"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_1">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1" name="Google Shape;11;p2"/>
          <p:cNvSpPr txBox="1"/>
          <p:nvPr/>
        </p:nvSpPr>
        <p:spPr>
          <a:xfrm>
            <a:off x="2681550" y="4403225"/>
            <a:ext cx="3780900" cy="34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EFEFEF"/>
                </a:solidFill>
                <a:latin typeface="Montserrat"/>
                <a:ea typeface="Montserrat"/>
                <a:cs typeface="Montserrat"/>
                <a:sym typeface="Montserrat"/>
              </a:rPr>
              <a:t>www.netuk.org    #NetUK1</a:t>
            </a:r>
            <a:endParaRPr sz="800" b="1">
              <a:solidFill>
                <a:srgbClr val="EFEFEF"/>
              </a:solidFill>
              <a:latin typeface="Montserrat"/>
              <a:ea typeface="Montserrat"/>
              <a:cs typeface="Montserrat"/>
              <a:sym typeface="Montserra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
  <p:cSld name="CUSTOM">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807900" y="722700"/>
            <a:ext cx="7528200" cy="5727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F3F3F3"/>
              </a:buClr>
              <a:buSzPts val="2800"/>
              <a:buNone/>
              <a:defRPr>
                <a:solidFill>
                  <a:srgbClr val="F3F3F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1">
  <p:cSld name="CUSTOM_1">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807900" y="684000"/>
            <a:ext cx="75282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F3F3F3"/>
              </a:buClr>
              <a:buSzPts val="2800"/>
              <a:buNone/>
              <a:defRPr>
                <a:solidFill>
                  <a:srgbClr val="F3F3F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 name="Google Shape;16;p4"/>
          <p:cNvSpPr txBox="1"/>
          <p:nvPr/>
        </p:nvSpPr>
        <p:spPr>
          <a:xfrm>
            <a:off x="2681550" y="4403225"/>
            <a:ext cx="3780900" cy="34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EFEFEF"/>
                </a:solidFill>
                <a:latin typeface="Montserrat"/>
                <a:ea typeface="Montserrat"/>
                <a:cs typeface="Montserrat"/>
                <a:sym typeface="Montserrat"/>
              </a:rPr>
              <a:t>www.netuk.org    #NetUK1</a:t>
            </a:r>
            <a:endParaRPr sz="800" b="1">
              <a:solidFill>
                <a:srgbClr val="EFEFEF"/>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1 1">
  <p:cSld name="CUSTOM_1_1">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807900" y="684000"/>
            <a:ext cx="75282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035E5C"/>
              </a:buClr>
              <a:buSzPts val="2800"/>
              <a:buNone/>
              <a:defRPr>
                <a:solidFill>
                  <a:srgbClr val="035E5C"/>
                </a:solidFill>
              </a:defRPr>
            </a:lvl1pPr>
            <a:lvl2pPr lvl="1" rtl="0">
              <a:spcBef>
                <a:spcPts val="0"/>
              </a:spcBef>
              <a:spcAft>
                <a:spcPts val="0"/>
              </a:spcAft>
              <a:buClr>
                <a:srgbClr val="035E5C"/>
              </a:buClr>
              <a:buSzPts val="2800"/>
              <a:buNone/>
              <a:defRPr>
                <a:solidFill>
                  <a:srgbClr val="035E5C"/>
                </a:solidFill>
              </a:defRPr>
            </a:lvl2pPr>
            <a:lvl3pPr lvl="2" rtl="0">
              <a:spcBef>
                <a:spcPts val="0"/>
              </a:spcBef>
              <a:spcAft>
                <a:spcPts val="0"/>
              </a:spcAft>
              <a:buClr>
                <a:srgbClr val="035E5C"/>
              </a:buClr>
              <a:buSzPts val="2800"/>
              <a:buNone/>
              <a:defRPr>
                <a:solidFill>
                  <a:srgbClr val="035E5C"/>
                </a:solidFill>
              </a:defRPr>
            </a:lvl3pPr>
            <a:lvl4pPr lvl="3" rtl="0">
              <a:spcBef>
                <a:spcPts val="0"/>
              </a:spcBef>
              <a:spcAft>
                <a:spcPts val="0"/>
              </a:spcAft>
              <a:buClr>
                <a:srgbClr val="035E5C"/>
              </a:buClr>
              <a:buSzPts val="2800"/>
              <a:buNone/>
              <a:defRPr>
                <a:solidFill>
                  <a:srgbClr val="035E5C"/>
                </a:solidFill>
              </a:defRPr>
            </a:lvl4pPr>
            <a:lvl5pPr lvl="4" rtl="0">
              <a:spcBef>
                <a:spcPts val="0"/>
              </a:spcBef>
              <a:spcAft>
                <a:spcPts val="0"/>
              </a:spcAft>
              <a:buClr>
                <a:srgbClr val="035E5C"/>
              </a:buClr>
              <a:buSzPts val="2800"/>
              <a:buNone/>
              <a:defRPr>
                <a:solidFill>
                  <a:srgbClr val="035E5C"/>
                </a:solidFill>
              </a:defRPr>
            </a:lvl5pPr>
            <a:lvl6pPr lvl="5" rtl="0">
              <a:spcBef>
                <a:spcPts val="0"/>
              </a:spcBef>
              <a:spcAft>
                <a:spcPts val="0"/>
              </a:spcAft>
              <a:buClr>
                <a:srgbClr val="035E5C"/>
              </a:buClr>
              <a:buSzPts val="2800"/>
              <a:buNone/>
              <a:defRPr>
                <a:solidFill>
                  <a:srgbClr val="035E5C"/>
                </a:solidFill>
              </a:defRPr>
            </a:lvl6pPr>
            <a:lvl7pPr lvl="6" rtl="0">
              <a:spcBef>
                <a:spcPts val="0"/>
              </a:spcBef>
              <a:spcAft>
                <a:spcPts val="0"/>
              </a:spcAft>
              <a:buClr>
                <a:srgbClr val="035E5C"/>
              </a:buClr>
              <a:buSzPts val="2800"/>
              <a:buNone/>
              <a:defRPr>
                <a:solidFill>
                  <a:srgbClr val="035E5C"/>
                </a:solidFill>
              </a:defRPr>
            </a:lvl7pPr>
            <a:lvl8pPr lvl="7" rtl="0">
              <a:spcBef>
                <a:spcPts val="0"/>
              </a:spcBef>
              <a:spcAft>
                <a:spcPts val="0"/>
              </a:spcAft>
              <a:buClr>
                <a:srgbClr val="035E5C"/>
              </a:buClr>
              <a:buSzPts val="2800"/>
              <a:buNone/>
              <a:defRPr>
                <a:solidFill>
                  <a:srgbClr val="035E5C"/>
                </a:solidFill>
              </a:defRPr>
            </a:lvl8pPr>
            <a:lvl9pPr lvl="8" rtl="0">
              <a:spcBef>
                <a:spcPts val="0"/>
              </a:spcBef>
              <a:spcAft>
                <a:spcPts val="0"/>
              </a:spcAft>
              <a:buClr>
                <a:srgbClr val="035E5C"/>
              </a:buClr>
              <a:buSzPts val="2800"/>
              <a:buNone/>
              <a:defRPr>
                <a:solidFill>
                  <a:srgbClr val="035E5C"/>
                </a:solidFill>
              </a:defRPr>
            </a:lvl9pPr>
          </a:lstStyle>
          <a:p>
            <a:endParaRPr/>
          </a:p>
        </p:txBody>
      </p:sp>
      <p:sp>
        <p:nvSpPr>
          <p:cNvPr id="19" name="Google Shape;19;p5"/>
          <p:cNvSpPr txBox="1"/>
          <p:nvPr/>
        </p:nvSpPr>
        <p:spPr>
          <a:xfrm>
            <a:off x="2141550" y="4419600"/>
            <a:ext cx="4860900" cy="34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035E5C"/>
                </a:solidFill>
                <a:latin typeface="Montserrat"/>
                <a:ea typeface="Montserrat"/>
                <a:cs typeface="Montserrat"/>
                <a:sym typeface="Montserrat"/>
              </a:rPr>
              <a:t>www.netuk.org     </a:t>
            </a:r>
            <a:r>
              <a:rPr lang="en-GB" sz="800" b="1">
                <a:solidFill>
                  <a:srgbClr val="035E5C"/>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a:t>
            </a:r>
            <a:r>
              <a:rPr lang="en-GB" sz="800" b="1">
                <a:solidFill>
                  <a:srgbClr val="035E5C"/>
                </a:solidFill>
                <a:latin typeface="Montserrat"/>
                <a:ea typeface="Montserrat"/>
                <a:cs typeface="Montserrat"/>
                <a:sym typeface="Montserrat"/>
              </a:rPr>
              <a:t>NetUK1</a:t>
            </a:r>
            <a:endParaRPr sz="800" b="1">
              <a:solidFill>
                <a:srgbClr val="035E5C"/>
              </a:solidFill>
              <a:latin typeface="Montserrat"/>
              <a:ea typeface="Montserrat"/>
              <a:cs typeface="Montserrat"/>
              <a:sym typeface="Montserrat"/>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2" name="Google Shape;22;p6"/>
          <p:cNvSpPr txBox="1"/>
          <p:nvPr/>
        </p:nvSpPr>
        <p:spPr>
          <a:xfrm>
            <a:off x="701700" y="4419600"/>
            <a:ext cx="1431900" cy="3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1">
                <a:solidFill>
                  <a:srgbClr val="035E5C"/>
                </a:solidFill>
                <a:latin typeface="Montserrat"/>
                <a:ea typeface="Montserrat"/>
                <a:cs typeface="Montserrat"/>
                <a:sym typeface="Montserrat"/>
              </a:rPr>
              <a:t>www.netuk.org</a:t>
            </a:r>
            <a:endParaRPr sz="800" b="1">
              <a:solidFill>
                <a:srgbClr val="035E5C"/>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
        <p:nvSpPr>
          <p:cNvPr id="38" name="Google Shape;3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39" name="Google Shape;39;p10"/>
          <p:cNvSpPr txBox="1"/>
          <p:nvPr/>
        </p:nvSpPr>
        <p:spPr>
          <a:xfrm>
            <a:off x="2141550" y="4419600"/>
            <a:ext cx="4860900" cy="34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035E5C"/>
                </a:solidFill>
                <a:latin typeface="Montserrat"/>
                <a:ea typeface="Montserrat"/>
                <a:cs typeface="Montserrat"/>
                <a:sym typeface="Montserrat"/>
              </a:rPr>
              <a:t>www.netuk.org     </a:t>
            </a:r>
            <a:r>
              <a:rPr lang="en-GB" sz="800" b="1">
                <a:solidFill>
                  <a:srgbClr val="035E5C"/>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a:t>
            </a:r>
            <a:r>
              <a:rPr lang="en-GB" sz="800" b="1">
                <a:solidFill>
                  <a:srgbClr val="035E5C"/>
                </a:solidFill>
                <a:latin typeface="Montserrat"/>
                <a:ea typeface="Montserrat"/>
                <a:cs typeface="Montserrat"/>
                <a:sym typeface="Montserrat"/>
              </a:rPr>
              <a:t>NetUK1</a:t>
            </a:r>
            <a:endParaRPr sz="800" b="1">
              <a:solidFill>
                <a:srgbClr val="035E5C"/>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27">
          <p15:clr>
            <a:srgbClr val="E46962"/>
          </p15:clr>
        </p15:guide>
        <p15:guide id="2" pos="227">
          <p15:clr>
            <a:srgbClr val="E46962"/>
          </p15:clr>
        </p15:guide>
        <p15:guide id="3" pos="454">
          <p15:clr>
            <a:srgbClr val="E46962"/>
          </p15:clr>
        </p15:guide>
        <p15:guide id="4" pos="680">
          <p15:clr>
            <a:srgbClr val="E46962"/>
          </p15:clr>
        </p15:guide>
        <p15:guide id="5" pos="907">
          <p15:clr>
            <a:srgbClr val="E46962"/>
          </p15:clr>
        </p15:guide>
        <p15:guide id="6" pos="1134">
          <p15:clr>
            <a:srgbClr val="E46962"/>
          </p15:clr>
        </p15:guide>
        <p15:guide id="7" pos="1361">
          <p15:clr>
            <a:srgbClr val="E46962"/>
          </p15:clr>
        </p15:guide>
        <p15:guide id="8" pos="1587">
          <p15:clr>
            <a:srgbClr val="E46962"/>
          </p15:clr>
        </p15:guide>
        <p15:guide id="9" pos="1814">
          <p15:clr>
            <a:srgbClr val="E46962"/>
          </p15:clr>
        </p15:guide>
        <p15:guide id="10" pos="2041">
          <p15:clr>
            <a:srgbClr val="E46962"/>
          </p15:clr>
        </p15:guide>
        <p15:guide id="11" pos="2268">
          <p15:clr>
            <a:srgbClr val="E46962"/>
          </p15:clr>
        </p15:guide>
        <p15:guide id="12" pos="2494">
          <p15:clr>
            <a:srgbClr val="E46962"/>
          </p15:clr>
        </p15:guide>
        <p15:guide id="13" pos="2721">
          <p15:clr>
            <a:srgbClr val="E46962"/>
          </p15:clr>
        </p15:guide>
        <p15:guide id="14" pos="2948">
          <p15:clr>
            <a:srgbClr val="E46962"/>
          </p15:clr>
        </p15:guide>
        <p15:guide id="15" pos="3175">
          <p15:clr>
            <a:srgbClr val="E46962"/>
          </p15:clr>
        </p15:guide>
        <p15:guide id="16" pos="3402">
          <p15:clr>
            <a:srgbClr val="E46962"/>
          </p15:clr>
        </p15:guide>
        <p15:guide id="17" pos="3628">
          <p15:clr>
            <a:srgbClr val="E46962"/>
          </p15:clr>
        </p15:guide>
        <p15:guide id="18" pos="3855">
          <p15:clr>
            <a:srgbClr val="E46962"/>
          </p15:clr>
        </p15:guide>
        <p15:guide id="19" pos="4082">
          <p15:clr>
            <a:srgbClr val="E46962"/>
          </p15:clr>
        </p15:guide>
        <p15:guide id="20" pos="4309">
          <p15:clr>
            <a:srgbClr val="E46962"/>
          </p15:clr>
        </p15:guide>
        <p15:guide id="21" pos="4535">
          <p15:clr>
            <a:srgbClr val="E46962"/>
          </p15:clr>
        </p15:guide>
        <p15:guide id="22" pos="4762">
          <p15:clr>
            <a:srgbClr val="E46962"/>
          </p15:clr>
        </p15:guide>
        <p15:guide id="23" pos="4989">
          <p15:clr>
            <a:srgbClr val="E46962"/>
          </p15:clr>
        </p15:guide>
        <p15:guide id="24" pos="5216">
          <p15:clr>
            <a:srgbClr val="E46962"/>
          </p15:clr>
        </p15:guide>
        <p15:guide id="25" pos="5443">
          <p15:clr>
            <a:srgbClr val="E46962"/>
          </p15:clr>
        </p15:guide>
        <p15:guide id="26" pos="2880">
          <p15:clr>
            <a:srgbClr val="E46962"/>
          </p15:clr>
        </p15:guide>
        <p15:guide id="27" orient="horz" pos="454">
          <p15:clr>
            <a:srgbClr val="E46962"/>
          </p15:clr>
        </p15:guide>
        <p15:guide id="28" orient="horz" pos="3016">
          <p15:clr>
            <a:srgbClr val="E46962"/>
          </p15:clr>
        </p15:guide>
        <p15:guide id="29" orient="horz" pos="2789">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476F-EBB2-2528-94D5-A05184BBAD86}"/>
              </a:ext>
            </a:extLst>
          </p:cNvPr>
          <p:cNvSpPr>
            <a:spLocks noGrp="1"/>
          </p:cNvSpPr>
          <p:nvPr>
            <p:ph type="title"/>
          </p:nvPr>
        </p:nvSpPr>
        <p:spPr/>
        <p:txBody>
          <a:bodyPr>
            <a:normAutofit fontScale="90000"/>
          </a:bodyPr>
          <a:lstStyle/>
          <a:p>
            <a:endParaRPr lang="en-US"/>
          </a:p>
        </p:txBody>
      </p:sp>
      <p:pic>
        <p:nvPicPr>
          <p:cNvPr id="4" name="Picture 3" descr="A green note on a white sheet&#10;&#10;Description automatically generated">
            <a:extLst>
              <a:ext uri="{FF2B5EF4-FFF2-40B4-BE49-F238E27FC236}">
                <a16:creationId xmlns:a16="http://schemas.microsoft.com/office/drawing/2014/main" id="{B0FE21DE-B8F7-FA89-82DA-C58429A04A1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833470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D336F-41F8-FEEF-93D7-8A4225D8E2AC}"/>
              </a:ext>
            </a:extLst>
          </p:cNvPr>
          <p:cNvSpPr>
            <a:spLocks noGrp="1"/>
          </p:cNvSpPr>
          <p:nvPr>
            <p:ph type="title"/>
          </p:nvPr>
        </p:nvSpPr>
        <p:spPr/>
        <p:txBody>
          <a:bodyPr>
            <a:normAutofit fontScale="90000"/>
          </a:bodyPr>
          <a:lstStyle/>
          <a:p>
            <a:endParaRPr lang="en-US"/>
          </a:p>
        </p:txBody>
      </p:sp>
      <p:pic>
        <p:nvPicPr>
          <p:cNvPr id="4" name="Picture 3" descr="A green note on a piece of paper&#10;&#10;Description automatically generated">
            <a:extLst>
              <a:ext uri="{FF2B5EF4-FFF2-40B4-BE49-F238E27FC236}">
                <a16:creationId xmlns:a16="http://schemas.microsoft.com/office/drawing/2014/main" id="{A561AD0C-5C30-AF60-9C52-640D1935DA59}"/>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930784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3FBF1-FA37-9156-1A04-5D643B5C0DD4}"/>
              </a:ext>
            </a:extLst>
          </p:cNvPr>
          <p:cNvSpPr>
            <a:spLocks noGrp="1"/>
          </p:cNvSpPr>
          <p:nvPr>
            <p:ph type="title"/>
          </p:nvPr>
        </p:nvSpPr>
        <p:spPr/>
        <p:txBody>
          <a:bodyPr>
            <a:normAutofit fontScale="90000"/>
          </a:bodyPr>
          <a:lstStyle/>
          <a:p>
            <a:endParaRPr lang="en-US"/>
          </a:p>
        </p:txBody>
      </p:sp>
      <p:pic>
        <p:nvPicPr>
          <p:cNvPr id="3" name="Picture 2" descr="A green note with black writing on it&#10;&#10;Description automatically generated">
            <a:extLst>
              <a:ext uri="{FF2B5EF4-FFF2-40B4-BE49-F238E27FC236}">
                <a16:creationId xmlns:a16="http://schemas.microsoft.com/office/drawing/2014/main" id="{FE315B57-CF08-970A-A35F-FE8BC1DAEA51}"/>
              </a:ext>
            </a:extLst>
          </p:cNvPr>
          <p:cNvPicPr>
            <a:picLocks noChangeAspect="1"/>
          </p:cNvPicPr>
          <p:nvPr/>
        </p:nvPicPr>
        <p:blipFill>
          <a:blip r:embed="rId2"/>
          <a:stretch>
            <a:fillRect/>
          </a:stretch>
        </p:blipFill>
        <p:spPr>
          <a:xfrm>
            <a:off x="1307744" y="123559"/>
            <a:ext cx="6676653" cy="5007490"/>
          </a:xfrm>
          <a:prstGeom prst="rect">
            <a:avLst/>
          </a:prstGeom>
        </p:spPr>
      </p:pic>
    </p:spTree>
    <p:extLst>
      <p:ext uri="{BB962C8B-B14F-4D97-AF65-F5344CB8AC3E}">
        <p14:creationId xmlns:p14="http://schemas.microsoft.com/office/powerpoint/2010/main" val="162255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28EBF8-6913-E402-3A59-028957347DDE}"/>
              </a:ext>
            </a:extLst>
          </p:cNvPr>
          <p:cNvSpPr>
            <a:spLocks noGrp="1"/>
          </p:cNvSpPr>
          <p:nvPr>
            <p:ph type="title"/>
          </p:nvPr>
        </p:nvSpPr>
        <p:spPr/>
        <p:txBody>
          <a:bodyPr>
            <a:normAutofit fontScale="90000"/>
          </a:bodyPr>
          <a:lstStyle/>
          <a:p>
            <a:r>
              <a:rPr lang="en-US" dirty="0"/>
              <a:t>What encourages community growth</a:t>
            </a:r>
          </a:p>
        </p:txBody>
      </p:sp>
      <p:sp>
        <p:nvSpPr>
          <p:cNvPr id="7" name="TextBox 6">
            <a:extLst>
              <a:ext uri="{FF2B5EF4-FFF2-40B4-BE49-F238E27FC236}">
                <a16:creationId xmlns:a16="http://schemas.microsoft.com/office/drawing/2014/main" id="{C0EF9546-C2FB-467C-4144-67CB8E4A42F9}"/>
              </a:ext>
            </a:extLst>
          </p:cNvPr>
          <p:cNvSpPr txBox="1"/>
          <p:nvPr/>
        </p:nvSpPr>
        <p:spPr>
          <a:xfrm>
            <a:off x="766257" y="1409913"/>
            <a:ext cx="7912880" cy="2677656"/>
          </a:xfrm>
          <a:prstGeom prst="rect">
            <a:avLst/>
          </a:prstGeom>
          <a:noFill/>
        </p:spPr>
        <p:txBody>
          <a:bodyPr wrap="square" rtlCol="0">
            <a:spAutoFit/>
          </a:bodyPr>
          <a:lstStyle/>
          <a:p>
            <a:r>
              <a:rPr lang="en-US" dirty="0"/>
              <a:t>Being present</a:t>
            </a:r>
          </a:p>
          <a:p>
            <a:endParaRPr lang="en-US" dirty="0"/>
          </a:p>
          <a:p>
            <a:r>
              <a:rPr lang="en-US" dirty="0"/>
              <a:t>Creating opportunity</a:t>
            </a:r>
          </a:p>
          <a:p>
            <a:endParaRPr lang="en-US" dirty="0"/>
          </a:p>
          <a:p>
            <a:r>
              <a:rPr lang="en-US" dirty="0"/>
              <a:t>Providing value</a:t>
            </a:r>
          </a:p>
          <a:p>
            <a:endParaRPr lang="en-US" dirty="0"/>
          </a:p>
          <a:p>
            <a:r>
              <a:rPr lang="en-US" dirty="0"/>
              <a:t>Sharing the best content</a:t>
            </a:r>
          </a:p>
          <a:p>
            <a:endParaRPr lang="en-US" dirty="0"/>
          </a:p>
          <a:p>
            <a:r>
              <a:rPr lang="en-US" dirty="0"/>
              <a:t>Transparency &amp; Accountability from community leadership</a:t>
            </a:r>
          </a:p>
          <a:p>
            <a:endParaRPr lang="en-US" dirty="0"/>
          </a:p>
          <a:p>
            <a:pPr marL="285750" indent="-285750">
              <a:buFontTx/>
              <a:buChar char="-"/>
            </a:pPr>
            <a:r>
              <a:rPr lang="en-US" dirty="0"/>
              <a:t>What opportunities do we need to originate within the community?  </a:t>
            </a:r>
          </a:p>
          <a:p>
            <a:pPr marL="285750" indent="-285750">
              <a:buFontTx/>
              <a:buChar char="-"/>
            </a:pPr>
            <a:r>
              <a:rPr lang="en-US" dirty="0"/>
              <a:t>What does accountability and transparency mean to you?</a:t>
            </a:r>
          </a:p>
        </p:txBody>
      </p:sp>
    </p:spTree>
    <p:extLst>
      <p:ext uri="{BB962C8B-B14F-4D97-AF65-F5344CB8AC3E}">
        <p14:creationId xmlns:p14="http://schemas.microsoft.com/office/powerpoint/2010/main" val="489326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paper with black writing on it&#10;&#10;Description automatically generated">
            <a:extLst>
              <a:ext uri="{FF2B5EF4-FFF2-40B4-BE49-F238E27FC236}">
                <a16:creationId xmlns:a16="http://schemas.microsoft.com/office/drawing/2014/main" id="{DEF8DC2D-A373-DFE1-5761-8A9FCBB21484}"/>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48395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3" name="Title 2">
            <a:extLst>
              <a:ext uri="{FF2B5EF4-FFF2-40B4-BE49-F238E27FC236}">
                <a16:creationId xmlns:a16="http://schemas.microsoft.com/office/drawing/2014/main" id="{3FCA4FE8-D3C9-0A75-71E7-BB7DD189A294}"/>
              </a:ext>
            </a:extLst>
          </p:cNvPr>
          <p:cNvSpPr>
            <a:spLocks noGrp="1"/>
          </p:cNvSpPr>
          <p:nvPr>
            <p:ph type="title"/>
          </p:nvPr>
        </p:nvSpPr>
        <p:spPr/>
        <p:txBody>
          <a:bodyPr>
            <a:normAutofit fontScale="90000"/>
          </a:bodyPr>
          <a:lstStyle/>
          <a:p>
            <a:endParaRPr lang="en-US"/>
          </a:p>
        </p:txBody>
      </p:sp>
      <p:sp>
        <p:nvSpPr>
          <p:cNvPr id="5" name="Title 4">
            <a:extLst>
              <a:ext uri="{FF2B5EF4-FFF2-40B4-BE49-F238E27FC236}">
                <a16:creationId xmlns:a16="http://schemas.microsoft.com/office/drawing/2014/main" id="{5C27835B-8E80-AA32-A6BE-0D089816E088}"/>
              </a:ext>
            </a:extLst>
          </p:cNvPr>
          <p:cNvSpPr>
            <a:spLocks noGrp="1"/>
          </p:cNvSpPr>
          <p:nvPr>
            <p:ph type="title"/>
          </p:nvPr>
        </p:nvSpPr>
        <p:spPr/>
        <p:txBody>
          <a:bodyPr>
            <a:normAutofit fontScale="90000"/>
          </a:bodyPr>
          <a:lstStyle/>
          <a:p>
            <a:endParaRPr lang="en-US"/>
          </a:p>
        </p:txBody>
      </p:sp>
      <p:pic>
        <p:nvPicPr>
          <p:cNvPr id="4" name="Picture 3" descr="A group of pink post-it notes&#10;&#10;Description automatically generated">
            <a:extLst>
              <a:ext uri="{FF2B5EF4-FFF2-40B4-BE49-F238E27FC236}">
                <a16:creationId xmlns:a16="http://schemas.microsoft.com/office/drawing/2014/main" id="{3CA8D786-F49E-BEA7-7F08-66C6104EDD11}"/>
              </a:ext>
            </a:extLst>
          </p:cNvPr>
          <p:cNvPicPr>
            <a:picLocks noChangeAspect="1"/>
          </p:cNvPicPr>
          <p:nvPr/>
        </p:nvPicPr>
        <p:blipFill>
          <a:blip r:embed="rId3"/>
          <a:stretch>
            <a:fillRect/>
          </a:stretch>
        </p:blipFill>
        <p:spPr>
          <a:xfrm rot="5400000">
            <a:off x="2000249" y="642937"/>
            <a:ext cx="5143500" cy="3857625"/>
          </a:xfrm>
          <a:prstGeom prst="rect">
            <a:avLst/>
          </a:prstGeom>
        </p:spPr>
      </p:pic>
    </p:spTree>
    <p:extLst>
      <p:ext uri="{BB962C8B-B14F-4D97-AF65-F5344CB8AC3E}">
        <p14:creationId xmlns:p14="http://schemas.microsoft.com/office/powerpoint/2010/main" val="550011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30C5F-7293-0459-9D7B-883BDADD07B9}"/>
              </a:ext>
            </a:extLst>
          </p:cNvPr>
          <p:cNvSpPr>
            <a:spLocks noGrp="1"/>
          </p:cNvSpPr>
          <p:nvPr>
            <p:ph type="title"/>
          </p:nvPr>
        </p:nvSpPr>
        <p:spPr/>
        <p:txBody>
          <a:bodyPr>
            <a:normAutofit fontScale="90000"/>
          </a:bodyPr>
          <a:lstStyle/>
          <a:p>
            <a:endParaRPr lang="en-US"/>
          </a:p>
        </p:txBody>
      </p:sp>
      <p:pic>
        <p:nvPicPr>
          <p:cNvPr id="4" name="Picture 3" descr="A pink paper with writing on it&#10;&#10;Description automatically generated">
            <a:extLst>
              <a:ext uri="{FF2B5EF4-FFF2-40B4-BE49-F238E27FC236}">
                <a16:creationId xmlns:a16="http://schemas.microsoft.com/office/drawing/2014/main" id="{48FF1F80-C281-4449-3F20-C9B7BA054747}"/>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3941364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5E657-B1E2-6926-9959-0D2E96095979}"/>
              </a:ext>
            </a:extLst>
          </p:cNvPr>
          <p:cNvSpPr>
            <a:spLocks noGrp="1"/>
          </p:cNvSpPr>
          <p:nvPr>
            <p:ph type="title"/>
          </p:nvPr>
        </p:nvSpPr>
        <p:spPr/>
        <p:txBody>
          <a:bodyPr>
            <a:normAutofit fontScale="90000"/>
          </a:bodyPr>
          <a:lstStyle/>
          <a:p>
            <a:endParaRPr lang="en-US"/>
          </a:p>
        </p:txBody>
      </p:sp>
      <p:pic>
        <p:nvPicPr>
          <p:cNvPr id="4" name="Picture 3" descr="A pink note on a white wall&#10;&#10;Description automatically generated">
            <a:extLst>
              <a:ext uri="{FF2B5EF4-FFF2-40B4-BE49-F238E27FC236}">
                <a16:creationId xmlns:a16="http://schemas.microsoft.com/office/drawing/2014/main" id="{C0B56D5C-5251-F1DF-D024-2A082DB4726D}"/>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901235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22AD78-2E34-98EB-3B8B-4326D2153741}"/>
              </a:ext>
            </a:extLst>
          </p:cNvPr>
          <p:cNvSpPr>
            <a:spLocks noGrp="1"/>
          </p:cNvSpPr>
          <p:nvPr>
            <p:ph type="title"/>
          </p:nvPr>
        </p:nvSpPr>
        <p:spPr/>
        <p:txBody>
          <a:bodyPr>
            <a:normAutofit fontScale="90000"/>
          </a:bodyPr>
          <a:lstStyle/>
          <a:p>
            <a:r>
              <a:rPr lang="en-US" dirty="0"/>
              <a:t>Deriving community benefit</a:t>
            </a:r>
          </a:p>
        </p:txBody>
      </p:sp>
      <p:sp>
        <p:nvSpPr>
          <p:cNvPr id="4" name="TextBox 3">
            <a:extLst>
              <a:ext uri="{FF2B5EF4-FFF2-40B4-BE49-F238E27FC236}">
                <a16:creationId xmlns:a16="http://schemas.microsoft.com/office/drawing/2014/main" id="{1E0AE842-DBFD-3535-EE36-ADB99F5FC553}"/>
              </a:ext>
            </a:extLst>
          </p:cNvPr>
          <p:cNvSpPr txBox="1"/>
          <p:nvPr/>
        </p:nvSpPr>
        <p:spPr>
          <a:xfrm>
            <a:off x="1154494" y="1604031"/>
            <a:ext cx="7181606" cy="1169551"/>
          </a:xfrm>
          <a:prstGeom prst="rect">
            <a:avLst/>
          </a:prstGeom>
          <a:noFill/>
        </p:spPr>
        <p:txBody>
          <a:bodyPr wrap="square" rtlCol="0">
            <a:spAutoFit/>
          </a:bodyPr>
          <a:lstStyle/>
          <a:p>
            <a:r>
              <a:rPr lang="en-US" dirty="0"/>
              <a:t>Concept of “Value”</a:t>
            </a:r>
          </a:p>
          <a:p>
            <a:endParaRPr lang="en-US" dirty="0"/>
          </a:p>
          <a:p>
            <a:r>
              <a:rPr lang="en-US" dirty="0"/>
              <a:t>But this is not defined in your answers</a:t>
            </a:r>
          </a:p>
          <a:p>
            <a:r>
              <a:rPr lang="en-US" dirty="0"/>
              <a:t> - could those who ”sold” their attendance in the </a:t>
            </a:r>
            <a:r>
              <a:rPr lang="en-US" dirty="0" err="1"/>
              <a:t>organisation</a:t>
            </a:r>
            <a:r>
              <a:rPr lang="en-US" dirty="0"/>
              <a:t> talk about the value they described internally at the mic?</a:t>
            </a:r>
          </a:p>
        </p:txBody>
      </p:sp>
    </p:spTree>
    <p:extLst>
      <p:ext uri="{BB962C8B-B14F-4D97-AF65-F5344CB8AC3E}">
        <p14:creationId xmlns:p14="http://schemas.microsoft.com/office/powerpoint/2010/main" val="103143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0155-B10C-5AAF-2E80-6900BA86F9FD}"/>
              </a:ext>
            </a:extLst>
          </p:cNvPr>
          <p:cNvSpPr>
            <a:spLocks noGrp="1"/>
          </p:cNvSpPr>
          <p:nvPr>
            <p:ph type="title"/>
          </p:nvPr>
        </p:nvSpPr>
        <p:spPr/>
        <p:txBody>
          <a:bodyPr>
            <a:normAutofit fontScale="90000"/>
          </a:bodyPr>
          <a:lstStyle/>
          <a:p>
            <a:endParaRPr lang="en-US"/>
          </a:p>
        </p:txBody>
      </p:sp>
      <p:pic>
        <p:nvPicPr>
          <p:cNvPr id="4" name="Picture 3" descr="A piece of paper with writing on it&#10;&#10;Description automatically generated">
            <a:extLst>
              <a:ext uri="{FF2B5EF4-FFF2-40B4-BE49-F238E27FC236}">
                <a16:creationId xmlns:a16="http://schemas.microsoft.com/office/drawing/2014/main" id="{09B5B9B9-00D0-9112-E2EA-BA7666EA5E08}"/>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532454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p:nvPr/>
        </p:nvSpPr>
        <p:spPr>
          <a:xfrm>
            <a:off x="3466551" y="1383674"/>
            <a:ext cx="4471200" cy="2376000"/>
          </a:xfrm>
          <a:prstGeom prst="rect">
            <a:avLst/>
          </a:prstGeom>
          <a:solidFill>
            <a:srgbClr val="035E5C"/>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62" name="Google Shape;62;p14"/>
          <p:cNvSpPr txBox="1"/>
          <p:nvPr/>
        </p:nvSpPr>
        <p:spPr>
          <a:xfrm>
            <a:off x="3806051" y="1592957"/>
            <a:ext cx="3742800" cy="216671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600" b="1" dirty="0">
                <a:solidFill>
                  <a:schemeClr val="lt1"/>
                </a:solidFill>
                <a:latin typeface="Montserrat"/>
                <a:ea typeface="Montserrat"/>
                <a:cs typeface="Montserrat"/>
                <a:sym typeface="Montserrat"/>
              </a:rPr>
              <a:t>Feedback Session</a:t>
            </a:r>
          </a:p>
          <a:p>
            <a:pPr marL="0" lvl="0" indent="0" algn="l" rtl="0">
              <a:lnSpc>
                <a:spcPct val="115000"/>
              </a:lnSpc>
              <a:spcBef>
                <a:spcPts val="0"/>
              </a:spcBef>
              <a:spcAft>
                <a:spcPts val="0"/>
              </a:spcAft>
              <a:buNone/>
            </a:pPr>
            <a:r>
              <a:rPr lang="en-GB" sz="1600" dirty="0">
                <a:solidFill>
                  <a:schemeClr val="lt1"/>
                </a:solidFill>
                <a:latin typeface="Montserrat"/>
                <a:ea typeface="Montserrat"/>
                <a:cs typeface="Montserrat"/>
                <a:sym typeface="Montserrat"/>
              </a:rPr>
              <a:t>Thank you for participating in the feedback session productively. We have collected dozens of answers to the questions posed.</a:t>
            </a:r>
          </a:p>
          <a:p>
            <a:pPr marL="0" lvl="0" indent="0" algn="l" rtl="0">
              <a:lnSpc>
                <a:spcPct val="115000"/>
              </a:lnSpc>
              <a:spcBef>
                <a:spcPts val="0"/>
              </a:spcBef>
              <a:spcAft>
                <a:spcPts val="0"/>
              </a:spcAft>
              <a:buNone/>
            </a:pPr>
            <a:r>
              <a:rPr lang="en-GB" sz="1600" dirty="0">
                <a:solidFill>
                  <a:schemeClr val="lt1"/>
                </a:solidFill>
                <a:latin typeface="Montserrat"/>
                <a:ea typeface="Montserrat"/>
                <a:cs typeface="Montserrat"/>
                <a:sym typeface="Montserrat"/>
              </a:rPr>
              <a:t>Now I’m going to ask you some more questions!</a:t>
            </a:r>
            <a:endParaRPr sz="1600" dirty="0">
              <a:solidFill>
                <a:schemeClr val="lt1"/>
              </a:solidFill>
              <a:latin typeface="Montserrat"/>
              <a:ea typeface="Montserrat"/>
              <a:cs typeface="Montserrat"/>
              <a:sym typeface="Montserrat"/>
            </a:endParaRPr>
          </a:p>
        </p:txBody>
      </p:sp>
      <p:pic>
        <p:nvPicPr>
          <p:cNvPr id="63" name="Google Shape;63;p14"/>
          <p:cNvPicPr preferRelativeResize="0"/>
          <p:nvPr/>
        </p:nvPicPr>
        <p:blipFill>
          <a:blip r:embed="rId3">
            <a:alphaModFix/>
          </a:blip>
          <a:stretch>
            <a:fillRect/>
          </a:stretch>
        </p:blipFill>
        <p:spPr>
          <a:xfrm>
            <a:off x="1094700" y="1383674"/>
            <a:ext cx="2371851" cy="23760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EC424-55BE-9AD1-8002-4A017C0A9BBF}"/>
              </a:ext>
            </a:extLst>
          </p:cNvPr>
          <p:cNvSpPr>
            <a:spLocks noGrp="1"/>
          </p:cNvSpPr>
          <p:nvPr>
            <p:ph type="title"/>
          </p:nvPr>
        </p:nvSpPr>
        <p:spPr/>
        <p:txBody>
          <a:bodyPr>
            <a:normAutofit fontScale="90000"/>
          </a:bodyPr>
          <a:lstStyle/>
          <a:p>
            <a:endParaRPr lang="en-US"/>
          </a:p>
        </p:txBody>
      </p:sp>
      <p:pic>
        <p:nvPicPr>
          <p:cNvPr id="4" name="Picture 3" descr="A yellow paper with writing on it&#10;&#10;Description automatically generated">
            <a:extLst>
              <a:ext uri="{FF2B5EF4-FFF2-40B4-BE49-F238E27FC236}">
                <a16:creationId xmlns:a16="http://schemas.microsoft.com/office/drawing/2014/main" id="{DA1D33FE-2BB0-6E18-6466-BD3E5B240434}"/>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421971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BE184-9DAA-5E13-F80F-BEC9FF3E4F87}"/>
              </a:ext>
            </a:extLst>
          </p:cNvPr>
          <p:cNvSpPr>
            <a:spLocks noGrp="1"/>
          </p:cNvSpPr>
          <p:nvPr>
            <p:ph type="title"/>
          </p:nvPr>
        </p:nvSpPr>
        <p:spPr/>
        <p:txBody>
          <a:bodyPr>
            <a:normAutofit fontScale="90000"/>
          </a:bodyPr>
          <a:lstStyle/>
          <a:p>
            <a:endParaRPr lang="en-US"/>
          </a:p>
        </p:txBody>
      </p:sp>
      <p:pic>
        <p:nvPicPr>
          <p:cNvPr id="4" name="Picture 3" descr="A yellow note on a grid paper&#10;&#10;Description automatically generated">
            <a:extLst>
              <a:ext uri="{FF2B5EF4-FFF2-40B4-BE49-F238E27FC236}">
                <a16:creationId xmlns:a16="http://schemas.microsoft.com/office/drawing/2014/main" id="{61E325AA-EBA1-E403-556F-E84C5E642CC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015978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457BE-4F76-FFF8-A21E-5B61DF892680}"/>
              </a:ext>
            </a:extLst>
          </p:cNvPr>
          <p:cNvSpPr>
            <a:spLocks noGrp="1"/>
          </p:cNvSpPr>
          <p:nvPr>
            <p:ph type="title"/>
          </p:nvPr>
        </p:nvSpPr>
        <p:spPr/>
        <p:txBody>
          <a:bodyPr>
            <a:normAutofit fontScale="90000"/>
          </a:bodyPr>
          <a:lstStyle/>
          <a:p>
            <a:endParaRPr lang="en-US"/>
          </a:p>
        </p:txBody>
      </p:sp>
      <p:pic>
        <p:nvPicPr>
          <p:cNvPr id="4" name="Picture 3" descr="A yellow note with black writing on it&#10;&#10;Description automatically generated">
            <a:extLst>
              <a:ext uri="{FF2B5EF4-FFF2-40B4-BE49-F238E27FC236}">
                <a16:creationId xmlns:a16="http://schemas.microsoft.com/office/drawing/2014/main" id="{0AF3E279-1C77-9BE5-B1C4-E3BB57B4B71F}"/>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3134033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3DD774-5EFA-C5B2-64F5-959ED1E96409}"/>
              </a:ext>
            </a:extLst>
          </p:cNvPr>
          <p:cNvSpPr>
            <a:spLocks noGrp="1"/>
          </p:cNvSpPr>
          <p:nvPr>
            <p:ph type="title"/>
          </p:nvPr>
        </p:nvSpPr>
        <p:spPr/>
        <p:txBody>
          <a:bodyPr>
            <a:normAutofit fontScale="90000"/>
          </a:bodyPr>
          <a:lstStyle/>
          <a:p>
            <a:r>
              <a:rPr lang="en-US" dirty="0"/>
              <a:t>Sustainable sponsorship model</a:t>
            </a:r>
          </a:p>
        </p:txBody>
      </p:sp>
      <p:sp>
        <p:nvSpPr>
          <p:cNvPr id="4" name="TextBox 3">
            <a:extLst>
              <a:ext uri="{FF2B5EF4-FFF2-40B4-BE49-F238E27FC236}">
                <a16:creationId xmlns:a16="http://schemas.microsoft.com/office/drawing/2014/main" id="{73ABA2F8-C4B7-CD27-2BF7-AF61B2981CBD}"/>
              </a:ext>
            </a:extLst>
          </p:cNvPr>
          <p:cNvSpPr txBox="1"/>
          <p:nvPr/>
        </p:nvSpPr>
        <p:spPr>
          <a:xfrm>
            <a:off x="1154494" y="1604031"/>
            <a:ext cx="7181606" cy="954107"/>
          </a:xfrm>
          <a:prstGeom prst="rect">
            <a:avLst/>
          </a:prstGeom>
          <a:noFill/>
        </p:spPr>
        <p:txBody>
          <a:bodyPr wrap="square" rtlCol="0">
            <a:spAutoFit/>
          </a:bodyPr>
          <a:lstStyle/>
          <a:p>
            <a:r>
              <a:rPr lang="en-US" dirty="0"/>
              <a:t>Hard to pick “themes” from this set of replies, except the theme that there is a category of sponsors you want to hear from</a:t>
            </a:r>
          </a:p>
          <a:p>
            <a:endParaRPr lang="en-US" dirty="0"/>
          </a:p>
          <a:p>
            <a:r>
              <a:rPr lang="en-US" dirty="0"/>
              <a:t>Access for emerging businesses</a:t>
            </a:r>
          </a:p>
        </p:txBody>
      </p:sp>
    </p:spTree>
    <p:extLst>
      <p:ext uri="{BB962C8B-B14F-4D97-AF65-F5344CB8AC3E}">
        <p14:creationId xmlns:p14="http://schemas.microsoft.com/office/powerpoint/2010/main" val="4059364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4DA96-40D0-86C4-8BC8-1311FCFC3672}"/>
              </a:ext>
            </a:extLst>
          </p:cNvPr>
          <p:cNvSpPr>
            <a:spLocks noGrp="1"/>
          </p:cNvSpPr>
          <p:nvPr>
            <p:ph type="title"/>
          </p:nvPr>
        </p:nvSpPr>
        <p:spPr/>
        <p:txBody>
          <a:bodyPr>
            <a:normAutofit fontScale="90000"/>
          </a:bodyPr>
          <a:lstStyle/>
          <a:p>
            <a:endParaRPr lang="en-US"/>
          </a:p>
        </p:txBody>
      </p:sp>
      <p:pic>
        <p:nvPicPr>
          <p:cNvPr id="4" name="Picture 3" descr="A piece of paper with writing on it&#10;&#10;Description automatically generated">
            <a:extLst>
              <a:ext uri="{FF2B5EF4-FFF2-40B4-BE49-F238E27FC236}">
                <a16:creationId xmlns:a16="http://schemas.microsoft.com/office/drawing/2014/main" id="{094C27F7-44AB-7E7D-DBFF-F7B21A81F598}"/>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936933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C408F-A07A-E3E9-BDBB-B3BF08D7309D}"/>
              </a:ext>
            </a:extLst>
          </p:cNvPr>
          <p:cNvSpPr>
            <a:spLocks noGrp="1"/>
          </p:cNvSpPr>
          <p:nvPr>
            <p:ph type="title"/>
          </p:nvPr>
        </p:nvSpPr>
        <p:spPr/>
        <p:txBody>
          <a:bodyPr>
            <a:normAutofit fontScale="90000"/>
          </a:bodyPr>
          <a:lstStyle/>
          <a:p>
            <a:endParaRPr lang="en-US"/>
          </a:p>
        </p:txBody>
      </p:sp>
      <p:pic>
        <p:nvPicPr>
          <p:cNvPr id="4" name="Picture 3" descr="A pink post-it note with black writing on it&#10;&#10;Description automatically generated">
            <a:extLst>
              <a:ext uri="{FF2B5EF4-FFF2-40B4-BE49-F238E27FC236}">
                <a16:creationId xmlns:a16="http://schemas.microsoft.com/office/drawing/2014/main" id="{04F1B2D2-B13B-7832-A454-C08ECD0BCD1D}"/>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807529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4342-0C9E-135C-3189-AB6405EB64E9}"/>
              </a:ext>
            </a:extLst>
          </p:cNvPr>
          <p:cNvSpPr>
            <a:spLocks noGrp="1"/>
          </p:cNvSpPr>
          <p:nvPr>
            <p:ph type="title"/>
          </p:nvPr>
        </p:nvSpPr>
        <p:spPr/>
        <p:txBody>
          <a:bodyPr>
            <a:normAutofit fontScale="90000"/>
          </a:bodyPr>
          <a:lstStyle/>
          <a:p>
            <a:endParaRPr lang="en-US"/>
          </a:p>
        </p:txBody>
      </p:sp>
      <p:pic>
        <p:nvPicPr>
          <p:cNvPr id="4" name="Picture 3" descr="A pink post it note with blue writing on it&#10;&#10;Description automatically generated">
            <a:extLst>
              <a:ext uri="{FF2B5EF4-FFF2-40B4-BE49-F238E27FC236}">
                <a16:creationId xmlns:a16="http://schemas.microsoft.com/office/drawing/2014/main" id="{F5A994F7-5637-94C0-2549-946088E4A849}"/>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720889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6B25D-F05F-0A53-031D-15CC99ACBB82}"/>
              </a:ext>
            </a:extLst>
          </p:cNvPr>
          <p:cNvSpPr>
            <a:spLocks noGrp="1"/>
          </p:cNvSpPr>
          <p:nvPr>
            <p:ph type="title"/>
          </p:nvPr>
        </p:nvSpPr>
        <p:spPr/>
        <p:txBody>
          <a:bodyPr>
            <a:normAutofit fontScale="90000"/>
          </a:bodyPr>
          <a:lstStyle/>
          <a:p>
            <a:endParaRPr lang="en-US"/>
          </a:p>
        </p:txBody>
      </p:sp>
      <p:pic>
        <p:nvPicPr>
          <p:cNvPr id="4" name="Picture 3" descr="A pink note on a grid wall&#10;&#10;Description automatically generated">
            <a:extLst>
              <a:ext uri="{FF2B5EF4-FFF2-40B4-BE49-F238E27FC236}">
                <a16:creationId xmlns:a16="http://schemas.microsoft.com/office/drawing/2014/main" id="{A1FAA4A8-EE64-A044-5BD2-2F2DB6BE18F7}"/>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774926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10659-A8C8-A770-5CC4-B58A252CBE31}"/>
              </a:ext>
            </a:extLst>
          </p:cNvPr>
          <p:cNvSpPr>
            <a:spLocks noGrp="1"/>
          </p:cNvSpPr>
          <p:nvPr>
            <p:ph type="title"/>
          </p:nvPr>
        </p:nvSpPr>
        <p:spPr/>
        <p:txBody>
          <a:bodyPr>
            <a:normAutofit fontScale="90000"/>
          </a:bodyPr>
          <a:lstStyle/>
          <a:p>
            <a:endParaRPr lang="en-US"/>
          </a:p>
        </p:txBody>
      </p:sp>
      <p:pic>
        <p:nvPicPr>
          <p:cNvPr id="4" name="Picture 3" descr="A pink sign with writing on it&#10;&#10;Description automatically generated">
            <a:extLst>
              <a:ext uri="{FF2B5EF4-FFF2-40B4-BE49-F238E27FC236}">
                <a16:creationId xmlns:a16="http://schemas.microsoft.com/office/drawing/2014/main" id="{5DDC978B-9D17-465D-1246-F850E727C75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3045883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59AD7-D283-3BC9-8D7B-6ED037C17729}"/>
              </a:ext>
            </a:extLst>
          </p:cNvPr>
          <p:cNvSpPr>
            <a:spLocks noGrp="1"/>
          </p:cNvSpPr>
          <p:nvPr>
            <p:ph type="title"/>
          </p:nvPr>
        </p:nvSpPr>
        <p:spPr/>
        <p:txBody>
          <a:bodyPr>
            <a:normAutofit fontScale="90000"/>
          </a:bodyPr>
          <a:lstStyle/>
          <a:p>
            <a:endParaRPr lang="en-US"/>
          </a:p>
        </p:txBody>
      </p:sp>
      <p:pic>
        <p:nvPicPr>
          <p:cNvPr id="4" name="Picture 3" descr="A pink sign with black writing on it&#10;&#10;Description automatically generated">
            <a:extLst>
              <a:ext uri="{FF2B5EF4-FFF2-40B4-BE49-F238E27FC236}">
                <a16:creationId xmlns:a16="http://schemas.microsoft.com/office/drawing/2014/main" id="{81D5B6D0-7C77-208D-C34D-D98DE1261E18}"/>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416620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1"/>
          <p:cNvSpPr txBox="1">
            <a:spLocks noGrp="1"/>
          </p:cNvSpPr>
          <p:nvPr>
            <p:ph type="title"/>
          </p:nvPr>
        </p:nvSpPr>
        <p:spPr>
          <a:xfrm>
            <a:off x="498750" y="679575"/>
            <a:ext cx="81465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b="1" dirty="0"/>
              <a:t>Feedback session</a:t>
            </a:r>
            <a:endParaRPr dirty="0"/>
          </a:p>
        </p:txBody>
      </p:sp>
      <p:sp>
        <p:nvSpPr>
          <p:cNvPr id="217" name="Google Shape;217;p31"/>
          <p:cNvSpPr txBox="1">
            <a:spLocks noGrp="1"/>
          </p:cNvSpPr>
          <p:nvPr>
            <p:ph type="title"/>
          </p:nvPr>
        </p:nvSpPr>
        <p:spPr>
          <a:xfrm>
            <a:off x="592572" y="1173489"/>
            <a:ext cx="7958856" cy="3416290"/>
          </a:xfrm>
          <a:prstGeom prst="rect">
            <a:avLst/>
          </a:prstGeom>
        </p:spPr>
        <p:txBody>
          <a:bodyPr spcFirstLastPara="1" wrap="square" lIns="91425" tIns="91425" rIns="91425" bIns="91425" anchor="t" anchorCtr="0">
            <a:spAutoFit/>
          </a:bodyPr>
          <a:lstStyle/>
          <a:p>
            <a:pPr marL="139700" lvl="0" algn="l" rtl="0">
              <a:lnSpc>
                <a:spcPct val="150000"/>
              </a:lnSpc>
              <a:spcBef>
                <a:spcPts val="0"/>
              </a:spcBef>
              <a:spcAft>
                <a:spcPts val="0"/>
              </a:spcAft>
              <a:buSzPts val="1400"/>
            </a:pPr>
            <a:r>
              <a:rPr lang="en-GB" sz="1400" dirty="0"/>
              <a:t>What does the community seek to build together?</a:t>
            </a:r>
            <a:br>
              <a:rPr lang="en-GB" sz="1400" dirty="0"/>
            </a:br>
            <a:br>
              <a:rPr lang="en-GB" sz="1400" dirty="0"/>
            </a:br>
            <a:r>
              <a:rPr lang="en-GB" sz="1400" dirty="0"/>
              <a:t>The answer is going to be in the room!</a:t>
            </a:r>
            <a:br>
              <a:rPr lang="en-GB" sz="1400" dirty="0"/>
            </a:br>
            <a:br>
              <a:rPr lang="en-GB" sz="1400" dirty="0"/>
            </a:br>
            <a:r>
              <a:rPr lang="en-GB" sz="1400" dirty="0"/>
              <a:t>Seek clarity, confirmation, support, agreement, or “other” on the question responses</a:t>
            </a:r>
            <a:br>
              <a:rPr lang="en-GB" sz="1400" dirty="0"/>
            </a:br>
            <a:br>
              <a:rPr lang="en-GB" sz="1400" dirty="0"/>
            </a:br>
            <a:r>
              <a:rPr lang="en-GB" sz="1400" dirty="0"/>
              <a:t>Establish any “north stars” and red-lines, as the community builds an understanding of its purpose &amp; the community’s needs, hopes, and expectations</a:t>
            </a:r>
            <a:br>
              <a:rPr lang="en-GB" sz="1400" dirty="0"/>
            </a:br>
            <a:br>
              <a:rPr lang="en-GB" sz="1400" dirty="0"/>
            </a:br>
            <a:r>
              <a:rPr lang="en-GB" sz="1400" dirty="0"/>
              <a:t>Inform today’s/future management committee</a:t>
            </a:r>
            <a:endParaRPr sz="1400" dirty="0"/>
          </a:p>
        </p:txBody>
      </p:sp>
    </p:spTree>
    <p:extLst>
      <p:ext uri="{BB962C8B-B14F-4D97-AF65-F5344CB8AC3E}">
        <p14:creationId xmlns:p14="http://schemas.microsoft.com/office/powerpoint/2010/main" val="3858739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3DD774-5EFA-C5B2-64F5-959ED1E96409}"/>
              </a:ext>
            </a:extLst>
          </p:cNvPr>
          <p:cNvSpPr>
            <a:spLocks noGrp="1"/>
          </p:cNvSpPr>
          <p:nvPr>
            <p:ph type="title"/>
          </p:nvPr>
        </p:nvSpPr>
        <p:spPr/>
        <p:txBody>
          <a:bodyPr>
            <a:normAutofit fontScale="90000"/>
          </a:bodyPr>
          <a:lstStyle/>
          <a:p>
            <a:r>
              <a:rPr lang="en-US" dirty="0"/>
              <a:t>Who is missing</a:t>
            </a:r>
          </a:p>
        </p:txBody>
      </p:sp>
      <p:sp>
        <p:nvSpPr>
          <p:cNvPr id="4" name="TextBox 3">
            <a:extLst>
              <a:ext uri="{FF2B5EF4-FFF2-40B4-BE49-F238E27FC236}">
                <a16:creationId xmlns:a16="http://schemas.microsoft.com/office/drawing/2014/main" id="{73ABA2F8-C4B7-CD27-2BF7-AF61B2981CBD}"/>
              </a:ext>
            </a:extLst>
          </p:cNvPr>
          <p:cNvSpPr txBox="1"/>
          <p:nvPr/>
        </p:nvSpPr>
        <p:spPr>
          <a:xfrm>
            <a:off x="1154494" y="1604031"/>
            <a:ext cx="7181606" cy="1815882"/>
          </a:xfrm>
          <a:prstGeom prst="rect">
            <a:avLst/>
          </a:prstGeom>
          <a:noFill/>
        </p:spPr>
        <p:txBody>
          <a:bodyPr wrap="square" rtlCol="0">
            <a:spAutoFit/>
          </a:bodyPr>
          <a:lstStyle/>
          <a:p>
            <a:r>
              <a:rPr lang="en-US" dirty="0"/>
              <a:t>Speakers who don’t look like me</a:t>
            </a:r>
          </a:p>
          <a:p>
            <a:endParaRPr lang="en-US" dirty="0"/>
          </a:p>
          <a:p>
            <a:r>
              <a:rPr lang="en-US" dirty="0"/>
              <a:t>Non service providers</a:t>
            </a:r>
          </a:p>
          <a:p>
            <a:r>
              <a:rPr lang="en-US" dirty="0"/>
              <a:t> - How would we, the service providers, engage with them?</a:t>
            </a:r>
          </a:p>
          <a:p>
            <a:endParaRPr lang="en-US" dirty="0"/>
          </a:p>
          <a:p>
            <a:r>
              <a:rPr lang="en-US" dirty="0"/>
              <a:t>Policy people</a:t>
            </a:r>
          </a:p>
          <a:p>
            <a:endParaRPr lang="en-US" dirty="0"/>
          </a:p>
          <a:p>
            <a:r>
              <a:rPr lang="en-US" dirty="0"/>
              <a:t>How can we drive interactive socials which do not exclude missing delegates?</a:t>
            </a:r>
          </a:p>
        </p:txBody>
      </p:sp>
    </p:spTree>
    <p:extLst>
      <p:ext uri="{BB962C8B-B14F-4D97-AF65-F5344CB8AC3E}">
        <p14:creationId xmlns:p14="http://schemas.microsoft.com/office/powerpoint/2010/main" val="3694911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2D44-B88A-8823-5A40-C212E65BD638}"/>
              </a:ext>
            </a:extLst>
          </p:cNvPr>
          <p:cNvSpPr>
            <a:spLocks noGrp="1"/>
          </p:cNvSpPr>
          <p:nvPr>
            <p:ph type="title"/>
          </p:nvPr>
        </p:nvSpPr>
        <p:spPr/>
        <p:txBody>
          <a:bodyPr>
            <a:normAutofit fontScale="90000"/>
          </a:bodyPr>
          <a:lstStyle/>
          <a:p>
            <a:endParaRPr lang="en-US"/>
          </a:p>
        </p:txBody>
      </p:sp>
      <p:pic>
        <p:nvPicPr>
          <p:cNvPr id="4" name="Picture 3" descr="A note on a white board&#10;&#10;Description automatically generated">
            <a:extLst>
              <a:ext uri="{FF2B5EF4-FFF2-40B4-BE49-F238E27FC236}">
                <a16:creationId xmlns:a16="http://schemas.microsoft.com/office/drawing/2014/main" id="{24F8D741-E5FC-3072-F33A-80A7285D0584}"/>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394609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82C79-A5F6-0A4F-361A-B301F4A0E767}"/>
              </a:ext>
            </a:extLst>
          </p:cNvPr>
          <p:cNvSpPr>
            <a:spLocks noGrp="1"/>
          </p:cNvSpPr>
          <p:nvPr>
            <p:ph type="title"/>
          </p:nvPr>
        </p:nvSpPr>
        <p:spPr/>
        <p:txBody>
          <a:bodyPr>
            <a:normAutofit fontScale="90000"/>
          </a:bodyPr>
          <a:lstStyle/>
          <a:p>
            <a:endParaRPr lang="en-US"/>
          </a:p>
        </p:txBody>
      </p:sp>
      <p:pic>
        <p:nvPicPr>
          <p:cNvPr id="4" name="Picture 3" descr="A green post it note with red writing on it&#10;&#10;Description automatically generated">
            <a:extLst>
              <a:ext uri="{FF2B5EF4-FFF2-40B4-BE49-F238E27FC236}">
                <a16:creationId xmlns:a16="http://schemas.microsoft.com/office/drawing/2014/main" id="{81F6EBDC-5DAA-E7F7-8F47-AA6C32BE646A}"/>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087887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3" name="Title 2">
            <a:extLst>
              <a:ext uri="{FF2B5EF4-FFF2-40B4-BE49-F238E27FC236}">
                <a16:creationId xmlns:a16="http://schemas.microsoft.com/office/drawing/2014/main" id="{3FCA4FE8-D3C9-0A75-71E7-BB7DD189A294}"/>
              </a:ext>
            </a:extLst>
          </p:cNvPr>
          <p:cNvSpPr>
            <a:spLocks noGrp="1"/>
          </p:cNvSpPr>
          <p:nvPr>
            <p:ph type="title"/>
          </p:nvPr>
        </p:nvSpPr>
        <p:spPr/>
        <p:txBody>
          <a:bodyPr>
            <a:normAutofit fontScale="90000"/>
          </a:bodyPr>
          <a:lstStyle/>
          <a:p>
            <a:endParaRPr lang="en-US"/>
          </a:p>
        </p:txBody>
      </p:sp>
      <p:sp>
        <p:nvSpPr>
          <p:cNvPr id="5" name="Title 4">
            <a:extLst>
              <a:ext uri="{FF2B5EF4-FFF2-40B4-BE49-F238E27FC236}">
                <a16:creationId xmlns:a16="http://schemas.microsoft.com/office/drawing/2014/main" id="{5C27835B-8E80-AA32-A6BE-0D089816E088}"/>
              </a:ext>
            </a:extLst>
          </p:cNvPr>
          <p:cNvSpPr>
            <a:spLocks noGrp="1"/>
          </p:cNvSpPr>
          <p:nvPr>
            <p:ph type="title"/>
          </p:nvPr>
        </p:nvSpPr>
        <p:spPr/>
        <p:txBody>
          <a:bodyPr>
            <a:normAutofit fontScale="90000"/>
          </a:bodyPr>
          <a:lstStyle/>
          <a:p>
            <a:endParaRPr lang="en-US"/>
          </a:p>
        </p:txBody>
      </p:sp>
      <p:pic>
        <p:nvPicPr>
          <p:cNvPr id="4" name="Picture 3" descr="A green post-it note with red writing&#10;&#10;Description automatically generated">
            <a:extLst>
              <a:ext uri="{FF2B5EF4-FFF2-40B4-BE49-F238E27FC236}">
                <a16:creationId xmlns:a16="http://schemas.microsoft.com/office/drawing/2014/main" id="{0087AB80-39E2-74DB-A5B0-CE53FAB5BD76}"/>
              </a:ext>
            </a:extLst>
          </p:cNvPr>
          <p:cNvPicPr>
            <a:picLocks noChangeAspect="1"/>
          </p:cNvPicPr>
          <p:nvPr/>
        </p:nvPicPr>
        <p:blipFill>
          <a:blip r:embed="rId3"/>
          <a:stretch>
            <a:fillRect/>
          </a:stretch>
        </p:blipFill>
        <p:spPr>
          <a:xfrm>
            <a:off x="1143000" y="0"/>
            <a:ext cx="6858000" cy="5143500"/>
          </a:xfrm>
          <a:prstGeom prst="rect">
            <a:avLst/>
          </a:prstGeom>
        </p:spPr>
      </p:pic>
    </p:spTree>
    <p:extLst>
      <p:ext uri="{BB962C8B-B14F-4D97-AF65-F5344CB8AC3E}">
        <p14:creationId xmlns:p14="http://schemas.microsoft.com/office/powerpoint/2010/main" val="1613457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BF058-6C3E-188B-5E37-5D09D9E09899}"/>
              </a:ext>
            </a:extLst>
          </p:cNvPr>
          <p:cNvSpPr>
            <a:spLocks noGrp="1"/>
          </p:cNvSpPr>
          <p:nvPr>
            <p:ph type="title"/>
          </p:nvPr>
        </p:nvSpPr>
        <p:spPr/>
        <p:txBody>
          <a:bodyPr>
            <a:normAutofit fontScale="90000"/>
          </a:bodyPr>
          <a:lstStyle/>
          <a:p>
            <a:endParaRPr lang="en-US"/>
          </a:p>
        </p:txBody>
      </p:sp>
      <p:pic>
        <p:nvPicPr>
          <p:cNvPr id="4" name="Picture 3" descr="A note on a wall&#10;&#10;Description automatically generated">
            <a:extLst>
              <a:ext uri="{FF2B5EF4-FFF2-40B4-BE49-F238E27FC236}">
                <a16:creationId xmlns:a16="http://schemas.microsoft.com/office/drawing/2014/main" id="{4F9F1C06-0D20-4F0F-65EB-B119A6A573F8}"/>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3737285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F070-47A8-09AE-C88F-24A322943BCD}"/>
              </a:ext>
            </a:extLst>
          </p:cNvPr>
          <p:cNvSpPr>
            <a:spLocks noGrp="1"/>
          </p:cNvSpPr>
          <p:nvPr>
            <p:ph type="title"/>
          </p:nvPr>
        </p:nvSpPr>
        <p:spPr/>
        <p:txBody>
          <a:bodyPr>
            <a:normAutofit fontScale="90000"/>
          </a:bodyPr>
          <a:lstStyle/>
          <a:p>
            <a:endParaRPr lang="en-US"/>
          </a:p>
        </p:txBody>
      </p:sp>
      <p:pic>
        <p:nvPicPr>
          <p:cNvPr id="4" name="Picture 3" descr="A yellow post-it note with black writing on it&#10;&#10;Description automatically generated">
            <a:extLst>
              <a:ext uri="{FF2B5EF4-FFF2-40B4-BE49-F238E27FC236}">
                <a16:creationId xmlns:a16="http://schemas.microsoft.com/office/drawing/2014/main" id="{F9CB03DD-262E-A54D-AF22-121EBB179A54}"/>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09201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1F03A5-BAAD-2F25-0A82-10D8D65FCA9C}"/>
              </a:ext>
            </a:extLst>
          </p:cNvPr>
          <p:cNvSpPr>
            <a:spLocks noGrp="1"/>
          </p:cNvSpPr>
          <p:nvPr>
            <p:ph type="title"/>
          </p:nvPr>
        </p:nvSpPr>
        <p:spPr/>
        <p:txBody>
          <a:bodyPr>
            <a:normAutofit fontScale="90000"/>
          </a:bodyPr>
          <a:lstStyle/>
          <a:p>
            <a:r>
              <a:rPr lang="en-US" dirty="0" err="1"/>
              <a:t>Organisational</a:t>
            </a:r>
            <a:r>
              <a:rPr lang="en-US" dirty="0"/>
              <a:t> sustainability?</a:t>
            </a:r>
          </a:p>
        </p:txBody>
      </p:sp>
      <p:sp>
        <p:nvSpPr>
          <p:cNvPr id="4" name="TextBox 3">
            <a:extLst>
              <a:ext uri="{FF2B5EF4-FFF2-40B4-BE49-F238E27FC236}">
                <a16:creationId xmlns:a16="http://schemas.microsoft.com/office/drawing/2014/main" id="{5928F23D-C254-841D-C788-BB5608B51BB4}"/>
              </a:ext>
            </a:extLst>
          </p:cNvPr>
          <p:cNvSpPr txBox="1"/>
          <p:nvPr/>
        </p:nvSpPr>
        <p:spPr>
          <a:xfrm>
            <a:off x="1154494" y="1604031"/>
            <a:ext cx="7181606" cy="1600438"/>
          </a:xfrm>
          <a:prstGeom prst="rect">
            <a:avLst/>
          </a:prstGeom>
          <a:noFill/>
        </p:spPr>
        <p:txBody>
          <a:bodyPr wrap="square" rtlCol="0">
            <a:spAutoFit/>
          </a:bodyPr>
          <a:lstStyle/>
          <a:p>
            <a:r>
              <a:rPr lang="en-US" dirty="0"/>
              <a:t>Committees need to link to a regularly changing environment</a:t>
            </a:r>
          </a:p>
          <a:p>
            <a:endParaRPr lang="en-US" dirty="0"/>
          </a:p>
          <a:p>
            <a:r>
              <a:rPr lang="en-US" dirty="0"/>
              <a:t>Sustainable funding</a:t>
            </a:r>
          </a:p>
          <a:p>
            <a:endParaRPr lang="en-US" dirty="0"/>
          </a:p>
          <a:p>
            <a:r>
              <a:rPr lang="en-US" dirty="0"/>
              <a:t>Sponsor engagement</a:t>
            </a:r>
          </a:p>
          <a:p>
            <a:endParaRPr lang="en-US" dirty="0"/>
          </a:p>
          <a:p>
            <a:endParaRPr lang="en-US" dirty="0"/>
          </a:p>
        </p:txBody>
      </p:sp>
    </p:spTree>
    <p:extLst>
      <p:ext uri="{BB962C8B-B14F-4D97-AF65-F5344CB8AC3E}">
        <p14:creationId xmlns:p14="http://schemas.microsoft.com/office/powerpoint/2010/main" val="993226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A1729-6DCB-C51C-319A-300EFA6C5C30}"/>
              </a:ext>
            </a:extLst>
          </p:cNvPr>
          <p:cNvSpPr>
            <a:spLocks noGrp="1"/>
          </p:cNvSpPr>
          <p:nvPr>
            <p:ph type="title"/>
          </p:nvPr>
        </p:nvSpPr>
        <p:spPr/>
        <p:txBody>
          <a:bodyPr>
            <a:normAutofit fontScale="90000"/>
          </a:bodyPr>
          <a:lstStyle/>
          <a:p>
            <a:r>
              <a:rPr lang="en-US" dirty="0"/>
              <a:t>What didn’t I ask?</a:t>
            </a:r>
          </a:p>
        </p:txBody>
      </p:sp>
      <p:sp>
        <p:nvSpPr>
          <p:cNvPr id="3" name="TextBox 2">
            <a:extLst>
              <a:ext uri="{FF2B5EF4-FFF2-40B4-BE49-F238E27FC236}">
                <a16:creationId xmlns:a16="http://schemas.microsoft.com/office/drawing/2014/main" id="{78BC729A-E7A9-9CB5-3A8A-12AE3E7F2C6D}"/>
              </a:ext>
            </a:extLst>
          </p:cNvPr>
          <p:cNvSpPr txBox="1"/>
          <p:nvPr/>
        </p:nvSpPr>
        <p:spPr>
          <a:xfrm>
            <a:off x="1154494" y="1604031"/>
            <a:ext cx="7181606" cy="523220"/>
          </a:xfrm>
          <a:prstGeom prst="rect">
            <a:avLst/>
          </a:prstGeom>
          <a:noFill/>
        </p:spPr>
        <p:txBody>
          <a:bodyPr wrap="square" rtlCol="0">
            <a:spAutoFit/>
          </a:bodyPr>
          <a:lstStyle/>
          <a:p>
            <a:r>
              <a:rPr lang="en-US" dirty="0"/>
              <a:t>?</a:t>
            </a:r>
          </a:p>
          <a:p>
            <a:endParaRPr lang="en-US" dirty="0"/>
          </a:p>
        </p:txBody>
      </p:sp>
    </p:spTree>
    <p:extLst>
      <p:ext uri="{BB962C8B-B14F-4D97-AF65-F5344CB8AC3E}">
        <p14:creationId xmlns:p14="http://schemas.microsoft.com/office/powerpoint/2010/main" val="3671596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1"/>
          <p:cNvSpPr txBox="1">
            <a:spLocks noGrp="1"/>
          </p:cNvSpPr>
          <p:nvPr>
            <p:ph type="title"/>
          </p:nvPr>
        </p:nvSpPr>
        <p:spPr>
          <a:xfrm>
            <a:off x="498750" y="679575"/>
            <a:ext cx="81465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b="1" dirty="0" err="1"/>
              <a:t>NetUK</a:t>
            </a:r>
            <a:r>
              <a:rPr lang="en-GB" b="1" dirty="0"/>
              <a:t> Future</a:t>
            </a:r>
            <a:endParaRPr dirty="0"/>
          </a:p>
        </p:txBody>
      </p:sp>
      <p:sp>
        <p:nvSpPr>
          <p:cNvPr id="217" name="Google Shape;217;p31"/>
          <p:cNvSpPr txBox="1">
            <a:spLocks noGrp="1"/>
          </p:cNvSpPr>
          <p:nvPr>
            <p:ph type="title"/>
          </p:nvPr>
        </p:nvSpPr>
        <p:spPr>
          <a:xfrm>
            <a:off x="587464" y="1485100"/>
            <a:ext cx="7958856" cy="2446793"/>
          </a:xfrm>
          <a:prstGeom prst="rect">
            <a:avLst/>
          </a:prstGeom>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SzPts val="1400"/>
              <a:buChar char="■"/>
            </a:pPr>
            <a:r>
              <a:rPr lang="en-GB" sz="1400" dirty="0"/>
              <a:t>What would encourage you to promote the </a:t>
            </a:r>
            <a:r>
              <a:rPr lang="en-GB" sz="1400" dirty="0" err="1"/>
              <a:t>NetUK</a:t>
            </a:r>
            <a:r>
              <a:rPr lang="en-GB" sz="1400" dirty="0"/>
              <a:t> community to your peers? </a:t>
            </a:r>
            <a:endParaRPr sz="1400" dirty="0"/>
          </a:p>
          <a:p>
            <a:pPr marL="457200" lvl="0" indent="-317500" algn="l" rtl="0">
              <a:lnSpc>
                <a:spcPct val="150000"/>
              </a:lnSpc>
              <a:spcBef>
                <a:spcPts val="0"/>
              </a:spcBef>
              <a:spcAft>
                <a:spcPts val="0"/>
              </a:spcAft>
              <a:buSzPts val="1400"/>
              <a:buChar char="■"/>
            </a:pPr>
            <a:r>
              <a:rPr lang="en-GB" sz="1400" dirty="0"/>
              <a:t>Who is missing from </a:t>
            </a:r>
            <a:r>
              <a:rPr lang="en-GB" sz="1400" dirty="0" err="1"/>
              <a:t>NetUK</a:t>
            </a:r>
            <a:r>
              <a:rPr lang="en-GB" sz="1400" dirty="0"/>
              <a:t> today? </a:t>
            </a:r>
            <a:endParaRPr sz="1400" dirty="0"/>
          </a:p>
          <a:p>
            <a:pPr marL="457200" lvl="0" indent="-317500" algn="l" rtl="0">
              <a:lnSpc>
                <a:spcPct val="150000"/>
              </a:lnSpc>
              <a:spcBef>
                <a:spcPts val="0"/>
              </a:spcBef>
              <a:spcAft>
                <a:spcPts val="0"/>
              </a:spcAft>
              <a:buSzPts val="1400"/>
              <a:buChar char="■"/>
            </a:pPr>
            <a:r>
              <a:rPr lang="en-GB" sz="1400" dirty="0"/>
              <a:t>What could inhibit you from showing up at </a:t>
            </a:r>
            <a:r>
              <a:rPr lang="en-GB" sz="1400" dirty="0" err="1"/>
              <a:t>NetUK</a:t>
            </a:r>
            <a:r>
              <a:rPr lang="en-GB" sz="1400" dirty="0"/>
              <a:t> in the future?</a:t>
            </a:r>
            <a:endParaRPr sz="1400" dirty="0"/>
          </a:p>
          <a:p>
            <a:pPr marL="457200" lvl="0" indent="-317500" algn="l" rtl="0">
              <a:lnSpc>
                <a:spcPct val="150000"/>
              </a:lnSpc>
              <a:spcBef>
                <a:spcPts val="0"/>
              </a:spcBef>
              <a:spcAft>
                <a:spcPts val="0"/>
              </a:spcAft>
              <a:buSzPts val="1400"/>
              <a:buChar char="■"/>
            </a:pPr>
            <a:r>
              <a:rPr lang="en-GB" sz="1400" dirty="0"/>
              <a:t>What types of commercial collaborations could make </a:t>
            </a:r>
            <a:r>
              <a:rPr lang="en-GB" sz="1400" dirty="0" err="1"/>
              <a:t>NetUK</a:t>
            </a:r>
            <a:r>
              <a:rPr lang="en-GB" sz="1400" dirty="0"/>
              <a:t> a model for ethical sponsorships in the industry? </a:t>
            </a:r>
            <a:endParaRPr sz="1400" dirty="0"/>
          </a:p>
          <a:p>
            <a:pPr marL="457200" lvl="0" indent="-317500" algn="l" rtl="0">
              <a:lnSpc>
                <a:spcPct val="150000"/>
              </a:lnSpc>
              <a:spcBef>
                <a:spcPts val="0"/>
              </a:spcBef>
              <a:spcAft>
                <a:spcPts val="0"/>
              </a:spcAft>
              <a:buSzPts val="1400"/>
              <a:buChar char="■"/>
            </a:pPr>
            <a:r>
              <a:rPr lang="en-GB" sz="1400" dirty="0"/>
              <a:t>How shall </a:t>
            </a:r>
            <a:r>
              <a:rPr lang="en-GB" sz="1400" dirty="0" err="1"/>
              <a:t>NetUK</a:t>
            </a:r>
            <a:r>
              <a:rPr lang="en-GB" sz="1400" dirty="0"/>
              <a:t> fail spectacularly?</a:t>
            </a:r>
            <a:endParaRPr sz="1400" dirty="0"/>
          </a:p>
          <a:p>
            <a:pPr marL="457200" lvl="0" indent="-317500" algn="l" rtl="0">
              <a:lnSpc>
                <a:spcPct val="150000"/>
              </a:lnSpc>
              <a:spcBef>
                <a:spcPts val="0"/>
              </a:spcBef>
              <a:spcAft>
                <a:spcPts val="0"/>
              </a:spcAft>
              <a:buSzPts val="1400"/>
              <a:buChar char="■"/>
            </a:pPr>
            <a:r>
              <a:rPr lang="en-GB" sz="1400" dirty="0"/>
              <a:t>It’s </a:t>
            </a:r>
            <a:r>
              <a:rPr lang="en-GB" sz="1400" dirty="0" err="1"/>
              <a:t>NetUK</a:t>
            </a:r>
            <a:r>
              <a:rPr lang="en-GB" sz="1400" dirty="0"/>
              <a:t> 10 today! What/or who do you expect to see on stage?</a:t>
            </a:r>
            <a:endParaRPr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7" name="Picture 6" descr="A piece of paper with writing on it&#10;&#10;Description automatically generated">
            <a:extLst>
              <a:ext uri="{FF2B5EF4-FFF2-40B4-BE49-F238E27FC236}">
                <a16:creationId xmlns:a16="http://schemas.microsoft.com/office/drawing/2014/main" id="{78D2C9DC-110C-B0E8-68D4-45DF8C7DED13}"/>
              </a:ext>
            </a:extLst>
          </p:cNvPr>
          <p:cNvPicPr>
            <a:picLocks noChangeAspect="1"/>
          </p:cNvPicPr>
          <p:nvPr/>
        </p:nvPicPr>
        <p:blipFill>
          <a:blip r:embed="rId3"/>
          <a:stretch>
            <a:fillRect/>
          </a:stretch>
        </p:blipFill>
        <p:spPr>
          <a:xfrm>
            <a:off x="1143000" y="0"/>
            <a:ext cx="6858000"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3" name="Title 2">
            <a:extLst>
              <a:ext uri="{FF2B5EF4-FFF2-40B4-BE49-F238E27FC236}">
                <a16:creationId xmlns:a16="http://schemas.microsoft.com/office/drawing/2014/main" id="{3FCA4FE8-D3C9-0A75-71E7-BB7DD189A294}"/>
              </a:ext>
            </a:extLst>
          </p:cNvPr>
          <p:cNvSpPr>
            <a:spLocks noGrp="1"/>
          </p:cNvSpPr>
          <p:nvPr>
            <p:ph type="title"/>
          </p:nvPr>
        </p:nvSpPr>
        <p:spPr/>
        <p:txBody>
          <a:bodyPr>
            <a:normAutofit fontScale="90000"/>
          </a:bodyPr>
          <a:lstStyle/>
          <a:p>
            <a:endParaRPr lang="en-US"/>
          </a:p>
        </p:txBody>
      </p:sp>
      <p:sp>
        <p:nvSpPr>
          <p:cNvPr id="5" name="Title 4">
            <a:extLst>
              <a:ext uri="{FF2B5EF4-FFF2-40B4-BE49-F238E27FC236}">
                <a16:creationId xmlns:a16="http://schemas.microsoft.com/office/drawing/2014/main" id="{5C27835B-8E80-AA32-A6BE-0D089816E088}"/>
              </a:ext>
            </a:extLst>
          </p:cNvPr>
          <p:cNvSpPr>
            <a:spLocks noGrp="1"/>
          </p:cNvSpPr>
          <p:nvPr>
            <p:ph type="title"/>
          </p:nvPr>
        </p:nvSpPr>
        <p:spPr/>
        <p:txBody>
          <a:bodyPr>
            <a:normAutofit fontScale="90000"/>
          </a:bodyPr>
          <a:lstStyle/>
          <a:p>
            <a:endParaRPr lang="en-US"/>
          </a:p>
        </p:txBody>
      </p:sp>
      <p:pic>
        <p:nvPicPr>
          <p:cNvPr id="4" name="Picture 3" descr="A green post it note&#10;&#10;Description automatically generated">
            <a:extLst>
              <a:ext uri="{FF2B5EF4-FFF2-40B4-BE49-F238E27FC236}">
                <a16:creationId xmlns:a16="http://schemas.microsoft.com/office/drawing/2014/main" id="{E956E6B1-82FE-2477-39F4-599D3E48DF29}"/>
              </a:ext>
            </a:extLst>
          </p:cNvPr>
          <p:cNvPicPr>
            <a:picLocks noChangeAspect="1"/>
          </p:cNvPicPr>
          <p:nvPr/>
        </p:nvPicPr>
        <p:blipFill>
          <a:blip r:embed="rId3"/>
          <a:stretch>
            <a:fillRect/>
          </a:stretch>
        </p:blipFill>
        <p:spPr>
          <a:xfrm>
            <a:off x="1143000" y="5108"/>
            <a:ext cx="6858000" cy="5143500"/>
          </a:xfrm>
          <a:prstGeom prst="rect">
            <a:avLst/>
          </a:prstGeom>
        </p:spPr>
      </p:pic>
    </p:spTree>
    <p:extLst>
      <p:ext uri="{BB962C8B-B14F-4D97-AF65-F5344CB8AC3E}">
        <p14:creationId xmlns:p14="http://schemas.microsoft.com/office/powerpoint/2010/main" val="2914370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CFC6B-319D-3B2F-D197-2C50CC921B90}"/>
              </a:ext>
            </a:extLst>
          </p:cNvPr>
          <p:cNvSpPr>
            <a:spLocks noGrp="1"/>
          </p:cNvSpPr>
          <p:nvPr>
            <p:ph type="title"/>
          </p:nvPr>
        </p:nvSpPr>
        <p:spPr/>
        <p:txBody>
          <a:bodyPr>
            <a:normAutofit fontScale="90000"/>
          </a:bodyPr>
          <a:lstStyle/>
          <a:p>
            <a:endParaRPr lang="en-US"/>
          </a:p>
        </p:txBody>
      </p:sp>
      <p:pic>
        <p:nvPicPr>
          <p:cNvPr id="4" name="Picture 3" descr="A green post-it note on a white board&#10;&#10;Description automatically generated">
            <a:extLst>
              <a:ext uri="{FF2B5EF4-FFF2-40B4-BE49-F238E27FC236}">
                <a16:creationId xmlns:a16="http://schemas.microsoft.com/office/drawing/2014/main" id="{3508DBEA-2998-2B93-E5E0-F26658F3FD6D}"/>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359451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0C685-4362-364D-BCF8-FA7F9271EC9D}"/>
              </a:ext>
            </a:extLst>
          </p:cNvPr>
          <p:cNvSpPr>
            <a:spLocks noGrp="1"/>
          </p:cNvSpPr>
          <p:nvPr>
            <p:ph type="title"/>
          </p:nvPr>
        </p:nvSpPr>
        <p:spPr/>
        <p:txBody>
          <a:bodyPr>
            <a:normAutofit fontScale="90000"/>
          </a:bodyPr>
          <a:lstStyle/>
          <a:p>
            <a:endParaRPr lang="en-US"/>
          </a:p>
        </p:txBody>
      </p:sp>
      <p:pic>
        <p:nvPicPr>
          <p:cNvPr id="4" name="Picture 3" descr="A close-up of a piece of paper&#10;&#10;Description automatically generated">
            <a:extLst>
              <a:ext uri="{FF2B5EF4-FFF2-40B4-BE49-F238E27FC236}">
                <a16:creationId xmlns:a16="http://schemas.microsoft.com/office/drawing/2014/main" id="{7A8340E1-2C62-4CA3-DFD8-E303601CBCB6}"/>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783030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2AF7C-9A0C-21D5-BA6F-972F84085EF2}"/>
              </a:ext>
            </a:extLst>
          </p:cNvPr>
          <p:cNvSpPr>
            <a:spLocks noGrp="1"/>
          </p:cNvSpPr>
          <p:nvPr>
            <p:ph type="title"/>
          </p:nvPr>
        </p:nvSpPr>
        <p:spPr/>
        <p:txBody>
          <a:bodyPr>
            <a:normAutofit fontScale="90000"/>
          </a:bodyPr>
          <a:lstStyle/>
          <a:p>
            <a:endParaRPr lang="en-US"/>
          </a:p>
        </p:txBody>
      </p:sp>
      <p:pic>
        <p:nvPicPr>
          <p:cNvPr id="4" name="Picture 3" descr="A yellow post it note with black writing on it&#10;&#10;Description automatically generated">
            <a:extLst>
              <a:ext uri="{FF2B5EF4-FFF2-40B4-BE49-F238E27FC236}">
                <a16:creationId xmlns:a16="http://schemas.microsoft.com/office/drawing/2014/main" id="{33D5BBF5-D686-9336-D7B3-80E11D5FF98A}"/>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924011198"/>
      </p:ext>
    </p:extLst>
  </p:cSld>
  <p:clrMapOvr>
    <a:masterClrMapping/>
  </p:clrMapOvr>
</p:sld>
</file>

<file path=ppt/theme/theme1.xml><?xml version="1.0" encoding="utf-8"?>
<a:theme xmlns:a="http://schemas.openxmlformats.org/drawingml/2006/main" name="NetUK 1 Inaugural Event Slide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656</Words>
  <Application>Microsoft Macintosh PowerPoint</Application>
  <PresentationFormat>On-screen Show (16:9)</PresentationFormat>
  <Paragraphs>53</Paragraphs>
  <Slides>37</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Montserrat</vt:lpstr>
      <vt:lpstr>NetUK 1 Inaugural Event Slides</vt:lpstr>
      <vt:lpstr>PowerPoint Presentation</vt:lpstr>
      <vt:lpstr>PowerPoint Presentation</vt:lpstr>
      <vt:lpstr>Feedback session</vt:lpstr>
      <vt:lpstr>NetUK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encourages community growth</vt:lpstr>
      <vt:lpstr>PowerPoint Presentation</vt:lpstr>
      <vt:lpstr>PowerPoint Presentation</vt:lpstr>
      <vt:lpstr>PowerPoint Presentation</vt:lpstr>
      <vt:lpstr>PowerPoint Presentation</vt:lpstr>
      <vt:lpstr>Deriving community benefit</vt:lpstr>
      <vt:lpstr>PowerPoint Presentation</vt:lpstr>
      <vt:lpstr>PowerPoint Presentation</vt:lpstr>
      <vt:lpstr>PowerPoint Presentation</vt:lpstr>
      <vt:lpstr>PowerPoint Presentation</vt:lpstr>
      <vt:lpstr>Sustainable sponsorship model</vt:lpstr>
      <vt:lpstr>PowerPoint Presentation</vt:lpstr>
      <vt:lpstr>PowerPoint Presentation</vt:lpstr>
      <vt:lpstr>PowerPoint Presentation</vt:lpstr>
      <vt:lpstr>PowerPoint Presentation</vt:lpstr>
      <vt:lpstr>PowerPoint Presentation</vt:lpstr>
      <vt:lpstr>PowerPoint Presentation</vt:lpstr>
      <vt:lpstr>Who is missing</vt:lpstr>
      <vt:lpstr>PowerPoint Presentation</vt:lpstr>
      <vt:lpstr>PowerPoint Presentation</vt:lpstr>
      <vt:lpstr>PowerPoint Presentation</vt:lpstr>
      <vt:lpstr>PowerPoint Presentation</vt:lpstr>
      <vt:lpstr>PowerPoint Presentation</vt:lpstr>
      <vt:lpstr>Organisational sustainability?</vt:lpstr>
      <vt:lpstr>What didn’t I ask?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Andy Davidson</cp:lastModifiedBy>
  <cp:revision>1</cp:revision>
  <dcterms:modified xsi:type="dcterms:W3CDTF">2024-07-09T12:37:30Z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437249-57c2-4afb-b010-a904d62d8a9b_Enabled">
    <vt:lpwstr>true</vt:lpwstr>
  </property>
  <property fmtid="{D5CDD505-2E9C-101B-9397-08002B2CF9AE}" pid="3" name="MSIP_Label_20437249-57c2-4afb-b010-a904d62d8a9b_SetDate">
    <vt:lpwstr>2024-07-09T12:11:31Z</vt:lpwstr>
  </property>
  <property fmtid="{D5CDD505-2E9C-101B-9397-08002B2CF9AE}" pid="4" name="MSIP_Label_20437249-57c2-4afb-b010-a904d62d8a9b_Method">
    <vt:lpwstr>Standard</vt:lpwstr>
  </property>
  <property fmtid="{D5CDD505-2E9C-101B-9397-08002B2CF9AE}" pid="5" name="MSIP_Label_20437249-57c2-4afb-b010-a904d62d8a9b_Name">
    <vt:lpwstr>ASK4 🔓 General (Internal and External)</vt:lpwstr>
  </property>
  <property fmtid="{D5CDD505-2E9C-101B-9397-08002B2CF9AE}" pid="6" name="MSIP_Label_20437249-57c2-4afb-b010-a904d62d8a9b_SiteId">
    <vt:lpwstr>57f3b2df-e5ff-4740-9203-fe2039e94014</vt:lpwstr>
  </property>
  <property fmtid="{D5CDD505-2E9C-101B-9397-08002B2CF9AE}" pid="7" name="MSIP_Label_20437249-57c2-4afb-b010-a904d62d8a9b_ActionId">
    <vt:lpwstr>cc94fea1-0d6f-4b96-9777-29162aeb7fa7</vt:lpwstr>
  </property>
  <property fmtid="{D5CDD505-2E9C-101B-9397-08002B2CF9AE}" pid="8" name="MSIP_Label_20437249-57c2-4afb-b010-a904d62d8a9b_ContentBits">
    <vt:lpwstr>0</vt:lpwstr>
  </property>
</Properties>
</file>