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6" r:id="rId1"/>
    <p:sldMasterId id="2147483761" r:id="rId2"/>
  </p:sldMasterIdLst>
  <p:notesMasterIdLst>
    <p:notesMasterId r:id="rId101"/>
  </p:notesMasterIdLst>
  <p:handoutMasterIdLst>
    <p:handoutMasterId r:id="rId102"/>
  </p:handoutMasterIdLst>
  <p:sldIdLst>
    <p:sldId id="546" r:id="rId3"/>
    <p:sldId id="257" r:id="rId4"/>
    <p:sldId id="475" r:id="rId5"/>
    <p:sldId id="552" r:id="rId6"/>
    <p:sldId id="283" r:id="rId7"/>
    <p:sldId id="278" r:id="rId8"/>
    <p:sldId id="284" r:id="rId9"/>
    <p:sldId id="262" r:id="rId10"/>
    <p:sldId id="263" r:id="rId11"/>
    <p:sldId id="264" r:id="rId12"/>
    <p:sldId id="280"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375" r:id="rId26"/>
    <p:sldId id="376" r:id="rId27"/>
    <p:sldId id="374" r:id="rId28"/>
    <p:sldId id="377" r:id="rId29"/>
    <p:sldId id="285" r:id="rId30"/>
    <p:sldId id="286" r:id="rId31"/>
    <p:sldId id="330" r:id="rId32"/>
    <p:sldId id="331" r:id="rId33"/>
    <p:sldId id="482" r:id="rId34"/>
    <p:sldId id="483" r:id="rId35"/>
    <p:sldId id="290" r:id="rId36"/>
    <p:sldId id="354" r:id="rId37"/>
    <p:sldId id="288" r:id="rId38"/>
    <p:sldId id="294" r:id="rId39"/>
    <p:sldId id="295" r:id="rId40"/>
    <p:sldId id="304" r:id="rId41"/>
    <p:sldId id="351" r:id="rId42"/>
    <p:sldId id="296" r:id="rId43"/>
    <p:sldId id="385" r:id="rId44"/>
    <p:sldId id="342" r:id="rId45"/>
    <p:sldId id="343" r:id="rId46"/>
    <p:sldId id="327" r:id="rId47"/>
    <p:sldId id="345" r:id="rId48"/>
    <p:sldId id="344" r:id="rId49"/>
    <p:sldId id="347" r:id="rId50"/>
    <p:sldId id="493" r:id="rId51"/>
    <p:sldId id="378" r:id="rId52"/>
    <p:sldId id="550" r:id="rId53"/>
    <p:sldId id="352" r:id="rId54"/>
    <p:sldId id="297" r:id="rId55"/>
    <p:sldId id="298" r:id="rId56"/>
    <p:sldId id="299" r:id="rId57"/>
    <p:sldId id="302" r:id="rId58"/>
    <p:sldId id="303" r:id="rId59"/>
    <p:sldId id="353" r:id="rId60"/>
    <p:sldId id="308" r:id="rId61"/>
    <p:sldId id="554" r:id="rId62"/>
    <p:sldId id="476" r:id="rId63"/>
    <p:sldId id="364" r:id="rId64"/>
    <p:sldId id="315" r:id="rId65"/>
    <p:sldId id="495" r:id="rId66"/>
    <p:sldId id="312" r:id="rId67"/>
    <p:sldId id="316" r:id="rId68"/>
    <p:sldId id="317" r:id="rId69"/>
    <p:sldId id="469" r:id="rId70"/>
    <p:sldId id="472" r:id="rId71"/>
    <p:sldId id="383" r:id="rId72"/>
    <p:sldId id="473" r:id="rId73"/>
    <p:sldId id="492" r:id="rId74"/>
    <p:sldId id="382" r:id="rId75"/>
    <p:sldId id="338" r:id="rId76"/>
    <p:sldId id="387" r:id="rId77"/>
    <p:sldId id="479" r:id="rId78"/>
    <p:sldId id="334" r:id="rId79"/>
    <p:sldId id="335" r:id="rId80"/>
    <p:sldId id="336" r:id="rId81"/>
    <p:sldId id="340" r:id="rId82"/>
    <p:sldId id="341" r:id="rId83"/>
    <p:sldId id="339" r:id="rId84"/>
    <p:sldId id="388" r:id="rId85"/>
    <p:sldId id="389" r:id="rId86"/>
    <p:sldId id="390" r:id="rId87"/>
    <p:sldId id="391" r:id="rId88"/>
    <p:sldId id="392" r:id="rId89"/>
    <p:sldId id="393" r:id="rId90"/>
    <p:sldId id="394" r:id="rId91"/>
    <p:sldId id="395" r:id="rId92"/>
    <p:sldId id="477" r:id="rId93"/>
    <p:sldId id="397" r:id="rId94"/>
    <p:sldId id="398" r:id="rId95"/>
    <p:sldId id="399" r:id="rId96"/>
    <p:sldId id="400" r:id="rId97"/>
    <p:sldId id="401" r:id="rId98"/>
    <p:sldId id="402" r:id="rId99"/>
    <p:sldId id="553" r:id="rId100"/>
  </p:sldIdLst>
  <p:sldSz cx="9144000" cy="5143500" type="screen16x9"/>
  <p:notesSz cx="7099300" cy="10234613"/>
  <p:defaultTextStyle>
    <a:defPPr>
      <a:defRPr lang="en-US"/>
    </a:defPPr>
    <a:lvl1pPr marL="0" algn="l" defTabSz="685667" rtl="0" eaLnBrk="1" latinLnBrk="0" hangingPunct="1">
      <a:defRPr sz="1350" kern="1200">
        <a:solidFill>
          <a:schemeClr val="tx1"/>
        </a:solidFill>
        <a:latin typeface="+mn-lt"/>
        <a:ea typeface="+mn-ea"/>
        <a:cs typeface="+mn-cs"/>
      </a:defRPr>
    </a:lvl1pPr>
    <a:lvl2pPr marL="342833" algn="l" defTabSz="685667" rtl="0" eaLnBrk="1" latinLnBrk="0" hangingPunct="1">
      <a:defRPr sz="1350" kern="1200">
        <a:solidFill>
          <a:schemeClr val="tx1"/>
        </a:solidFill>
        <a:latin typeface="+mn-lt"/>
        <a:ea typeface="+mn-ea"/>
        <a:cs typeface="+mn-cs"/>
      </a:defRPr>
    </a:lvl2pPr>
    <a:lvl3pPr marL="685667" algn="l" defTabSz="685667" rtl="0" eaLnBrk="1" latinLnBrk="0" hangingPunct="1">
      <a:defRPr sz="1350" kern="1200">
        <a:solidFill>
          <a:schemeClr val="tx1"/>
        </a:solidFill>
        <a:latin typeface="+mn-lt"/>
        <a:ea typeface="+mn-ea"/>
        <a:cs typeface="+mn-cs"/>
      </a:defRPr>
    </a:lvl3pPr>
    <a:lvl4pPr marL="1028502" algn="l" defTabSz="685667" rtl="0" eaLnBrk="1" latinLnBrk="0" hangingPunct="1">
      <a:defRPr sz="1350" kern="1200">
        <a:solidFill>
          <a:schemeClr val="tx1"/>
        </a:solidFill>
        <a:latin typeface="+mn-lt"/>
        <a:ea typeface="+mn-ea"/>
        <a:cs typeface="+mn-cs"/>
      </a:defRPr>
    </a:lvl4pPr>
    <a:lvl5pPr marL="1371335" algn="l" defTabSz="685667" rtl="0" eaLnBrk="1" latinLnBrk="0" hangingPunct="1">
      <a:defRPr sz="1350" kern="1200">
        <a:solidFill>
          <a:schemeClr val="tx1"/>
        </a:solidFill>
        <a:latin typeface="+mn-lt"/>
        <a:ea typeface="+mn-ea"/>
        <a:cs typeface="+mn-cs"/>
      </a:defRPr>
    </a:lvl5pPr>
    <a:lvl6pPr marL="1714167" algn="l" defTabSz="685667" rtl="0" eaLnBrk="1" latinLnBrk="0" hangingPunct="1">
      <a:defRPr sz="1350" kern="1200">
        <a:solidFill>
          <a:schemeClr val="tx1"/>
        </a:solidFill>
        <a:latin typeface="+mn-lt"/>
        <a:ea typeface="+mn-ea"/>
        <a:cs typeface="+mn-cs"/>
      </a:defRPr>
    </a:lvl6pPr>
    <a:lvl7pPr marL="2057001" algn="l" defTabSz="685667" rtl="0" eaLnBrk="1" latinLnBrk="0" hangingPunct="1">
      <a:defRPr sz="1350" kern="1200">
        <a:solidFill>
          <a:schemeClr val="tx1"/>
        </a:solidFill>
        <a:latin typeface="+mn-lt"/>
        <a:ea typeface="+mn-ea"/>
        <a:cs typeface="+mn-cs"/>
      </a:defRPr>
    </a:lvl7pPr>
    <a:lvl8pPr marL="2399835" algn="l" defTabSz="685667" rtl="0" eaLnBrk="1" latinLnBrk="0" hangingPunct="1">
      <a:defRPr sz="1350" kern="1200">
        <a:solidFill>
          <a:schemeClr val="tx1"/>
        </a:solidFill>
        <a:latin typeface="+mn-lt"/>
        <a:ea typeface="+mn-ea"/>
        <a:cs typeface="+mn-cs"/>
      </a:defRPr>
    </a:lvl8pPr>
    <a:lvl9pPr marL="2742669" algn="l" defTabSz="685667"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ert Lister (Student)"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FF"/>
    <a:srgbClr val="FF99FF"/>
    <a:srgbClr val="FFFFFF"/>
    <a:srgbClr val="F4F5FC"/>
    <a:srgbClr val="6BAF25"/>
    <a:srgbClr val="112531"/>
    <a:srgbClr val="4E5865"/>
    <a:srgbClr val="0EA3B9"/>
    <a:srgbClr val="10BED7"/>
    <a:srgbClr val="24D8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1630" autoAdjust="0"/>
    <p:restoredTop sz="76981" autoAdjust="0"/>
  </p:normalViewPr>
  <p:slideViewPr>
    <p:cSldViewPr snapToGrid="0">
      <p:cViewPr varScale="1">
        <p:scale>
          <a:sx n="110" d="100"/>
          <a:sy n="110" d="100"/>
        </p:scale>
        <p:origin x="1302" y="108"/>
      </p:cViewPr>
      <p:guideLst/>
    </p:cSldViewPr>
  </p:slideViewPr>
  <p:outlineViewPr>
    <p:cViewPr>
      <p:scale>
        <a:sx n="33" d="100"/>
        <a:sy n="33" d="100"/>
      </p:scale>
      <p:origin x="0" y="-9054"/>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Lst>
  </p:outlineViewPr>
  <p:notesTextViewPr>
    <p:cViewPr>
      <p:scale>
        <a:sx n="125" d="100"/>
        <a:sy n="125" d="100"/>
      </p:scale>
      <p:origin x="0" y="0"/>
    </p:cViewPr>
  </p:notesTextViewPr>
  <p:sorterViewPr>
    <p:cViewPr>
      <p:scale>
        <a:sx n="125" d="100"/>
        <a:sy n="125" d="100"/>
      </p:scale>
      <p:origin x="0" y="-21900"/>
    </p:cViewPr>
  </p:sorterViewPr>
  <p:notesViewPr>
    <p:cSldViewPr snapToGrid="0">
      <p:cViewPr varScale="1">
        <p:scale>
          <a:sx n="79" d="100"/>
          <a:sy n="79" d="100"/>
        </p:scale>
        <p:origin x="4038" y="1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07" Type="http://schemas.openxmlformats.org/officeDocument/2006/relationships/tableStyles" Target="tableStyles.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handoutMaster" Target="handoutMasters/handoutMaster1.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commentAuthors" Target="commentAuthor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s>
</file>

<file path=ppt/_rels/viewProps.xml.rels><?xml version="1.0" encoding="UTF-8" standalone="yes"?>
<Relationships xmlns="http://schemas.openxmlformats.org/package/2006/relationships"><Relationship Id="rId8" Type="http://schemas.openxmlformats.org/officeDocument/2006/relationships/slide" Target="slides/slide37.xml"/><Relationship Id="rId13" Type="http://schemas.openxmlformats.org/officeDocument/2006/relationships/slide" Target="slides/slide57.xml"/><Relationship Id="rId3" Type="http://schemas.openxmlformats.org/officeDocument/2006/relationships/slide" Target="slides/slide13.xml"/><Relationship Id="rId7" Type="http://schemas.openxmlformats.org/officeDocument/2006/relationships/slide" Target="slides/slide36.xml"/><Relationship Id="rId12" Type="http://schemas.openxmlformats.org/officeDocument/2006/relationships/slide" Target="slides/slide56.xml"/><Relationship Id="rId17" Type="http://schemas.openxmlformats.org/officeDocument/2006/relationships/slide" Target="slides/slide97.xml"/><Relationship Id="rId2" Type="http://schemas.openxmlformats.org/officeDocument/2006/relationships/slide" Target="slides/slide7.xml"/><Relationship Id="rId16" Type="http://schemas.openxmlformats.org/officeDocument/2006/relationships/slide" Target="slides/slide96.xml"/><Relationship Id="rId1" Type="http://schemas.openxmlformats.org/officeDocument/2006/relationships/slide" Target="slides/slide6.xml"/><Relationship Id="rId6" Type="http://schemas.openxmlformats.org/officeDocument/2006/relationships/slide" Target="slides/slide26.xml"/><Relationship Id="rId11" Type="http://schemas.openxmlformats.org/officeDocument/2006/relationships/slide" Target="slides/slide55.xml"/><Relationship Id="rId5" Type="http://schemas.openxmlformats.org/officeDocument/2006/relationships/slide" Target="slides/slide16.xml"/><Relationship Id="rId15" Type="http://schemas.openxmlformats.org/officeDocument/2006/relationships/slide" Target="slides/slide95.xml"/><Relationship Id="rId10" Type="http://schemas.openxmlformats.org/officeDocument/2006/relationships/slide" Target="slides/slide54.xml"/><Relationship Id="rId4" Type="http://schemas.openxmlformats.org/officeDocument/2006/relationships/slide" Target="slides/slide14.xml"/><Relationship Id="rId9" Type="http://schemas.openxmlformats.org/officeDocument/2006/relationships/slide" Target="slides/slide38.xml"/><Relationship Id="rId14" Type="http://schemas.openxmlformats.org/officeDocument/2006/relationships/slide" Target="slides/slide59.xml"/></Relationships>
</file>

<file path=ppt/diagrams/_rels/data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_rels/data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_rels/data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02B185-CAE5-4400-9EA9-C213A6E38589}" type="doc">
      <dgm:prSet loTypeId="urn:microsoft.com/office/officeart/2018/2/layout/IconLabelList" loCatId="icon" qsTypeId="urn:microsoft.com/office/officeart/2005/8/quickstyle/simple1" qsCatId="simple" csTypeId="urn:microsoft.com/office/officeart/2018/5/colors/Iconchunking_neutralbg_colorful5" csCatId="colorful" phldr="1"/>
      <dgm:spPr/>
      <dgm:t>
        <a:bodyPr/>
        <a:lstStyle/>
        <a:p>
          <a:endParaRPr lang="en-US"/>
        </a:p>
      </dgm:t>
    </dgm:pt>
    <dgm:pt modelId="{75AAAB0A-45AE-4215-B591-CCDF802CD853}">
      <dgm:prSet/>
      <dgm:spPr/>
      <dgm:t>
        <a:bodyPr/>
        <a:lstStyle/>
        <a:p>
          <a:r>
            <a:rPr lang="en-GB" b="1" dirty="0"/>
            <a:t>PEERING: </a:t>
          </a:r>
          <a:br>
            <a:rPr lang="en-GB" dirty="0"/>
          </a:br>
          <a:r>
            <a:rPr lang="en-GB" dirty="0"/>
            <a:t>What do you understand it to mean?</a:t>
          </a:r>
          <a:endParaRPr lang="en-US" dirty="0"/>
        </a:p>
      </dgm:t>
    </dgm:pt>
    <dgm:pt modelId="{8399381F-DD11-47FD-9A48-85741695A488}" type="parTrans" cxnId="{C29CB02F-3E4F-4586-A5B1-2B311258E8A0}">
      <dgm:prSet/>
      <dgm:spPr/>
      <dgm:t>
        <a:bodyPr/>
        <a:lstStyle/>
        <a:p>
          <a:endParaRPr lang="en-US"/>
        </a:p>
      </dgm:t>
    </dgm:pt>
    <dgm:pt modelId="{66153491-4C26-4A7D-9818-C9E878EB5287}" type="sibTrans" cxnId="{C29CB02F-3E4F-4586-A5B1-2B311258E8A0}">
      <dgm:prSet/>
      <dgm:spPr/>
      <dgm:t>
        <a:bodyPr/>
        <a:lstStyle/>
        <a:p>
          <a:endParaRPr lang="en-US"/>
        </a:p>
      </dgm:t>
    </dgm:pt>
    <dgm:pt modelId="{0B3AE3DB-1A88-4E0F-8554-086A68682859}">
      <dgm:prSet/>
      <dgm:spPr/>
      <dgm:t>
        <a:bodyPr/>
        <a:lstStyle/>
        <a:p>
          <a:r>
            <a:rPr lang="en-GB"/>
            <a:t>Discuss peering…</a:t>
          </a:r>
          <a:endParaRPr lang="en-US"/>
        </a:p>
      </dgm:t>
    </dgm:pt>
    <dgm:pt modelId="{2F9FF73D-F79E-433E-9ADC-81FC9151B6D9}" type="parTrans" cxnId="{C4AE24BB-7AF0-491C-B0AA-03AEF2A8D34F}">
      <dgm:prSet/>
      <dgm:spPr/>
      <dgm:t>
        <a:bodyPr/>
        <a:lstStyle/>
        <a:p>
          <a:endParaRPr lang="en-US"/>
        </a:p>
      </dgm:t>
    </dgm:pt>
    <dgm:pt modelId="{F3CDF687-AF4A-46E6-BCA1-71EA484D98CD}" type="sibTrans" cxnId="{C4AE24BB-7AF0-491C-B0AA-03AEF2A8D34F}">
      <dgm:prSet/>
      <dgm:spPr/>
      <dgm:t>
        <a:bodyPr/>
        <a:lstStyle/>
        <a:p>
          <a:endParaRPr lang="en-US"/>
        </a:p>
      </dgm:t>
    </dgm:pt>
    <dgm:pt modelId="{A6CCF292-79A3-4C7F-A30F-AAF82DC91605}" type="pres">
      <dgm:prSet presAssocID="{7802B185-CAE5-4400-9EA9-C213A6E38589}" presName="root" presStyleCnt="0">
        <dgm:presLayoutVars>
          <dgm:dir/>
          <dgm:resizeHandles val="exact"/>
        </dgm:presLayoutVars>
      </dgm:prSet>
      <dgm:spPr/>
    </dgm:pt>
    <dgm:pt modelId="{63744C06-0BB4-47B1-95BC-4F17EA052796}" type="pres">
      <dgm:prSet presAssocID="{75AAAB0A-45AE-4215-B591-CCDF802CD853}" presName="compNode" presStyleCnt="0"/>
      <dgm:spPr/>
    </dgm:pt>
    <dgm:pt modelId="{7135AF7B-0A92-4840-A2FF-718FDC034479}" type="pres">
      <dgm:prSet presAssocID="{75AAAB0A-45AE-4215-B591-CCDF802CD853}"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E4E37626-B6A4-47FA-B15A-2E35A372E018}" type="pres">
      <dgm:prSet presAssocID="{75AAAB0A-45AE-4215-B591-CCDF802CD853}" presName="spaceRect" presStyleCnt="0"/>
      <dgm:spPr/>
    </dgm:pt>
    <dgm:pt modelId="{996B5EF9-575A-4341-A30B-FA06F9C5F1B5}" type="pres">
      <dgm:prSet presAssocID="{75AAAB0A-45AE-4215-B591-CCDF802CD853}" presName="textRect" presStyleLbl="revTx" presStyleIdx="0" presStyleCnt="2">
        <dgm:presLayoutVars>
          <dgm:chMax val="1"/>
          <dgm:chPref val="1"/>
        </dgm:presLayoutVars>
      </dgm:prSet>
      <dgm:spPr/>
    </dgm:pt>
    <dgm:pt modelId="{D33629D7-66DA-4A3D-B1A1-8BCE7AC6EA27}" type="pres">
      <dgm:prSet presAssocID="{66153491-4C26-4A7D-9818-C9E878EB5287}" presName="sibTrans" presStyleCnt="0"/>
      <dgm:spPr/>
    </dgm:pt>
    <dgm:pt modelId="{C88502D7-728D-413A-88B9-C29A28F1B026}" type="pres">
      <dgm:prSet presAssocID="{0B3AE3DB-1A88-4E0F-8554-086A68682859}" presName="compNode" presStyleCnt="0"/>
      <dgm:spPr/>
    </dgm:pt>
    <dgm:pt modelId="{A62A4E6C-AC98-4F7B-A9F3-9F4AEA350ECA}" type="pres">
      <dgm:prSet presAssocID="{0B3AE3DB-1A88-4E0F-8554-086A6868285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Bubble"/>
        </a:ext>
      </dgm:extLst>
    </dgm:pt>
    <dgm:pt modelId="{2A2F9F69-A609-45AB-9FE8-8823A0389371}" type="pres">
      <dgm:prSet presAssocID="{0B3AE3DB-1A88-4E0F-8554-086A68682859}" presName="spaceRect" presStyleCnt="0"/>
      <dgm:spPr/>
    </dgm:pt>
    <dgm:pt modelId="{2703EAA0-2601-4334-BF9A-DFCBA770D8C3}" type="pres">
      <dgm:prSet presAssocID="{0B3AE3DB-1A88-4E0F-8554-086A68682859}" presName="textRect" presStyleLbl="revTx" presStyleIdx="1" presStyleCnt="2">
        <dgm:presLayoutVars>
          <dgm:chMax val="1"/>
          <dgm:chPref val="1"/>
        </dgm:presLayoutVars>
      </dgm:prSet>
      <dgm:spPr/>
    </dgm:pt>
  </dgm:ptLst>
  <dgm:cxnLst>
    <dgm:cxn modelId="{C52EA12B-BBEE-4E2E-99C8-8522662D8B60}" type="presOf" srcId="{0B3AE3DB-1A88-4E0F-8554-086A68682859}" destId="{2703EAA0-2601-4334-BF9A-DFCBA770D8C3}" srcOrd="0" destOrd="0" presId="urn:microsoft.com/office/officeart/2018/2/layout/IconLabelList"/>
    <dgm:cxn modelId="{C29CB02F-3E4F-4586-A5B1-2B311258E8A0}" srcId="{7802B185-CAE5-4400-9EA9-C213A6E38589}" destId="{75AAAB0A-45AE-4215-B591-CCDF802CD853}" srcOrd="0" destOrd="0" parTransId="{8399381F-DD11-47FD-9A48-85741695A488}" sibTransId="{66153491-4C26-4A7D-9818-C9E878EB5287}"/>
    <dgm:cxn modelId="{D2E5D570-20DB-4193-B922-A0DAB7653209}" type="presOf" srcId="{7802B185-CAE5-4400-9EA9-C213A6E38589}" destId="{A6CCF292-79A3-4C7F-A30F-AAF82DC91605}" srcOrd="0" destOrd="0" presId="urn:microsoft.com/office/officeart/2018/2/layout/IconLabelList"/>
    <dgm:cxn modelId="{B1E3ACA7-3E09-4480-B8E5-651862381863}" type="presOf" srcId="{75AAAB0A-45AE-4215-B591-CCDF802CD853}" destId="{996B5EF9-575A-4341-A30B-FA06F9C5F1B5}" srcOrd="0" destOrd="0" presId="urn:microsoft.com/office/officeart/2018/2/layout/IconLabelList"/>
    <dgm:cxn modelId="{C4AE24BB-7AF0-491C-B0AA-03AEF2A8D34F}" srcId="{7802B185-CAE5-4400-9EA9-C213A6E38589}" destId="{0B3AE3DB-1A88-4E0F-8554-086A68682859}" srcOrd="1" destOrd="0" parTransId="{2F9FF73D-F79E-433E-9ADC-81FC9151B6D9}" sibTransId="{F3CDF687-AF4A-46E6-BCA1-71EA484D98CD}"/>
    <dgm:cxn modelId="{BCFD3A00-7007-4E20-8D23-535A97E1D08B}" type="presParOf" srcId="{A6CCF292-79A3-4C7F-A30F-AAF82DC91605}" destId="{63744C06-0BB4-47B1-95BC-4F17EA052796}" srcOrd="0" destOrd="0" presId="urn:microsoft.com/office/officeart/2018/2/layout/IconLabelList"/>
    <dgm:cxn modelId="{44C182F0-77A8-4EFA-921A-5C5D104741CA}" type="presParOf" srcId="{63744C06-0BB4-47B1-95BC-4F17EA052796}" destId="{7135AF7B-0A92-4840-A2FF-718FDC034479}" srcOrd="0" destOrd="0" presId="urn:microsoft.com/office/officeart/2018/2/layout/IconLabelList"/>
    <dgm:cxn modelId="{45D09342-5763-4DF4-9163-88D18E84C95E}" type="presParOf" srcId="{63744C06-0BB4-47B1-95BC-4F17EA052796}" destId="{E4E37626-B6A4-47FA-B15A-2E35A372E018}" srcOrd="1" destOrd="0" presId="urn:microsoft.com/office/officeart/2018/2/layout/IconLabelList"/>
    <dgm:cxn modelId="{5D29AA38-B9A8-45E5-AFFF-E740DC383C8E}" type="presParOf" srcId="{63744C06-0BB4-47B1-95BC-4F17EA052796}" destId="{996B5EF9-575A-4341-A30B-FA06F9C5F1B5}" srcOrd="2" destOrd="0" presId="urn:microsoft.com/office/officeart/2018/2/layout/IconLabelList"/>
    <dgm:cxn modelId="{D6D18F73-AD72-467E-A4B8-9CB81F309109}" type="presParOf" srcId="{A6CCF292-79A3-4C7F-A30F-AAF82DC91605}" destId="{D33629D7-66DA-4A3D-B1A1-8BCE7AC6EA27}" srcOrd="1" destOrd="0" presId="urn:microsoft.com/office/officeart/2018/2/layout/IconLabelList"/>
    <dgm:cxn modelId="{D0EC1774-998B-499B-96F6-FF3567EA250C}" type="presParOf" srcId="{A6CCF292-79A3-4C7F-A30F-AAF82DC91605}" destId="{C88502D7-728D-413A-88B9-C29A28F1B026}" srcOrd="2" destOrd="0" presId="urn:microsoft.com/office/officeart/2018/2/layout/IconLabelList"/>
    <dgm:cxn modelId="{388D0458-CD27-42DC-8D98-45738B561E67}" type="presParOf" srcId="{C88502D7-728D-413A-88B9-C29A28F1B026}" destId="{A62A4E6C-AC98-4F7B-A9F3-9F4AEA350ECA}" srcOrd="0" destOrd="0" presId="urn:microsoft.com/office/officeart/2018/2/layout/IconLabelList"/>
    <dgm:cxn modelId="{8C75FA81-096D-4B0D-89F3-114959FE2A66}" type="presParOf" srcId="{C88502D7-728D-413A-88B9-C29A28F1B026}" destId="{2A2F9F69-A609-45AB-9FE8-8823A0389371}" srcOrd="1" destOrd="0" presId="urn:microsoft.com/office/officeart/2018/2/layout/IconLabelList"/>
    <dgm:cxn modelId="{2E4C83BA-78CB-4C40-A3D5-44EDF2F75F79}" type="presParOf" srcId="{C88502D7-728D-413A-88B9-C29A28F1B026}" destId="{2703EAA0-2601-4334-BF9A-DFCBA770D8C3}"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02B185-CAE5-4400-9EA9-C213A6E38589}" type="doc">
      <dgm:prSet loTypeId="urn:microsoft.com/office/officeart/2018/2/layout/IconLabelList" loCatId="icon" qsTypeId="urn:microsoft.com/office/officeart/2005/8/quickstyle/simple1" qsCatId="simple" csTypeId="urn:microsoft.com/office/officeart/2018/5/colors/Iconchunking_neutralbg_colorful5" csCatId="colorful" phldr="1"/>
      <dgm:spPr/>
      <dgm:t>
        <a:bodyPr/>
        <a:lstStyle/>
        <a:p>
          <a:endParaRPr lang="en-US"/>
        </a:p>
      </dgm:t>
    </dgm:pt>
    <dgm:pt modelId="{75AAAB0A-45AE-4215-B591-CCDF802CD853}">
      <dgm:prSet/>
      <dgm:spPr/>
      <dgm:t>
        <a:bodyPr/>
        <a:lstStyle/>
        <a:p>
          <a:r>
            <a:rPr lang="en-GB" dirty="0"/>
            <a:t>What is a subnet?</a:t>
          </a:r>
          <a:endParaRPr lang="en-US" dirty="0"/>
        </a:p>
      </dgm:t>
    </dgm:pt>
    <dgm:pt modelId="{8399381F-DD11-47FD-9A48-85741695A488}" type="parTrans" cxnId="{C29CB02F-3E4F-4586-A5B1-2B311258E8A0}">
      <dgm:prSet/>
      <dgm:spPr/>
      <dgm:t>
        <a:bodyPr/>
        <a:lstStyle/>
        <a:p>
          <a:endParaRPr lang="en-US"/>
        </a:p>
      </dgm:t>
    </dgm:pt>
    <dgm:pt modelId="{66153491-4C26-4A7D-9818-C9E878EB5287}" type="sibTrans" cxnId="{C29CB02F-3E4F-4586-A5B1-2B311258E8A0}">
      <dgm:prSet/>
      <dgm:spPr/>
      <dgm:t>
        <a:bodyPr/>
        <a:lstStyle/>
        <a:p>
          <a:endParaRPr lang="en-US"/>
        </a:p>
      </dgm:t>
    </dgm:pt>
    <dgm:pt modelId="{0B3AE3DB-1A88-4E0F-8554-086A68682859}">
      <dgm:prSet/>
      <dgm:spPr/>
      <dgm:t>
        <a:bodyPr/>
        <a:lstStyle/>
        <a:p>
          <a:r>
            <a:rPr lang="en-US" dirty="0"/>
            <a:t>…</a:t>
          </a:r>
        </a:p>
      </dgm:t>
    </dgm:pt>
    <dgm:pt modelId="{2F9FF73D-F79E-433E-9ADC-81FC9151B6D9}" type="parTrans" cxnId="{C4AE24BB-7AF0-491C-B0AA-03AEF2A8D34F}">
      <dgm:prSet/>
      <dgm:spPr/>
      <dgm:t>
        <a:bodyPr/>
        <a:lstStyle/>
        <a:p>
          <a:endParaRPr lang="en-US"/>
        </a:p>
      </dgm:t>
    </dgm:pt>
    <dgm:pt modelId="{F3CDF687-AF4A-46E6-BCA1-71EA484D98CD}" type="sibTrans" cxnId="{C4AE24BB-7AF0-491C-B0AA-03AEF2A8D34F}">
      <dgm:prSet/>
      <dgm:spPr/>
      <dgm:t>
        <a:bodyPr/>
        <a:lstStyle/>
        <a:p>
          <a:endParaRPr lang="en-US"/>
        </a:p>
      </dgm:t>
    </dgm:pt>
    <dgm:pt modelId="{A6CCF292-79A3-4C7F-A30F-AAF82DC91605}" type="pres">
      <dgm:prSet presAssocID="{7802B185-CAE5-4400-9EA9-C213A6E38589}" presName="root" presStyleCnt="0">
        <dgm:presLayoutVars>
          <dgm:dir/>
          <dgm:resizeHandles val="exact"/>
        </dgm:presLayoutVars>
      </dgm:prSet>
      <dgm:spPr/>
    </dgm:pt>
    <dgm:pt modelId="{63744C06-0BB4-47B1-95BC-4F17EA052796}" type="pres">
      <dgm:prSet presAssocID="{75AAAB0A-45AE-4215-B591-CCDF802CD853}" presName="compNode" presStyleCnt="0"/>
      <dgm:spPr/>
    </dgm:pt>
    <dgm:pt modelId="{7135AF7B-0A92-4840-A2FF-718FDC034479}" type="pres">
      <dgm:prSet presAssocID="{75AAAB0A-45AE-4215-B591-CCDF802CD853}"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E4E37626-B6A4-47FA-B15A-2E35A372E018}" type="pres">
      <dgm:prSet presAssocID="{75AAAB0A-45AE-4215-B591-CCDF802CD853}" presName="spaceRect" presStyleCnt="0"/>
      <dgm:spPr/>
    </dgm:pt>
    <dgm:pt modelId="{996B5EF9-575A-4341-A30B-FA06F9C5F1B5}" type="pres">
      <dgm:prSet presAssocID="{75AAAB0A-45AE-4215-B591-CCDF802CD853}" presName="textRect" presStyleLbl="revTx" presStyleIdx="0" presStyleCnt="2">
        <dgm:presLayoutVars>
          <dgm:chMax val="1"/>
          <dgm:chPref val="1"/>
        </dgm:presLayoutVars>
      </dgm:prSet>
      <dgm:spPr/>
    </dgm:pt>
    <dgm:pt modelId="{D33629D7-66DA-4A3D-B1A1-8BCE7AC6EA27}" type="pres">
      <dgm:prSet presAssocID="{66153491-4C26-4A7D-9818-C9E878EB5287}" presName="sibTrans" presStyleCnt="0"/>
      <dgm:spPr/>
    </dgm:pt>
    <dgm:pt modelId="{C88502D7-728D-413A-88B9-C29A28F1B026}" type="pres">
      <dgm:prSet presAssocID="{0B3AE3DB-1A88-4E0F-8554-086A68682859}" presName="compNode" presStyleCnt="0"/>
      <dgm:spPr/>
    </dgm:pt>
    <dgm:pt modelId="{A62A4E6C-AC98-4F7B-A9F3-9F4AEA350ECA}" type="pres">
      <dgm:prSet presAssocID="{0B3AE3DB-1A88-4E0F-8554-086A6868285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Bubble"/>
        </a:ext>
      </dgm:extLst>
    </dgm:pt>
    <dgm:pt modelId="{2A2F9F69-A609-45AB-9FE8-8823A0389371}" type="pres">
      <dgm:prSet presAssocID="{0B3AE3DB-1A88-4E0F-8554-086A68682859}" presName="spaceRect" presStyleCnt="0"/>
      <dgm:spPr/>
    </dgm:pt>
    <dgm:pt modelId="{2703EAA0-2601-4334-BF9A-DFCBA770D8C3}" type="pres">
      <dgm:prSet presAssocID="{0B3AE3DB-1A88-4E0F-8554-086A68682859}" presName="textRect" presStyleLbl="revTx" presStyleIdx="1" presStyleCnt="2">
        <dgm:presLayoutVars>
          <dgm:chMax val="1"/>
          <dgm:chPref val="1"/>
        </dgm:presLayoutVars>
      </dgm:prSet>
      <dgm:spPr/>
    </dgm:pt>
  </dgm:ptLst>
  <dgm:cxnLst>
    <dgm:cxn modelId="{C52EA12B-BBEE-4E2E-99C8-8522662D8B60}" type="presOf" srcId="{0B3AE3DB-1A88-4E0F-8554-086A68682859}" destId="{2703EAA0-2601-4334-BF9A-DFCBA770D8C3}" srcOrd="0" destOrd="0" presId="urn:microsoft.com/office/officeart/2018/2/layout/IconLabelList"/>
    <dgm:cxn modelId="{C29CB02F-3E4F-4586-A5B1-2B311258E8A0}" srcId="{7802B185-CAE5-4400-9EA9-C213A6E38589}" destId="{75AAAB0A-45AE-4215-B591-CCDF802CD853}" srcOrd="0" destOrd="0" parTransId="{8399381F-DD11-47FD-9A48-85741695A488}" sibTransId="{66153491-4C26-4A7D-9818-C9E878EB5287}"/>
    <dgm:cxn modelId="{D2E5D570-20DB-4193-B922-A0DAB7653209}" type="presOf" srcId="{7802B185-CAE5-4400-9EA9-C213A6E38589}" destId="{A6CCF292-79A3-4C7F-A30F-AAF82DC91605}" srcOrd="0" destOrd="0" presId="urn:microsoft.com/office/officeart/2018/2/layout/IconLabelList"/>
    <dgm:cxn modelId="{B1E3ACA7-3E09-4480-B8E5-651862381863}" type="presOf" srcId="{75AAAB0A-45AE-4215-B591-CCDF802CD853}" destId="{996B5EF9-575A-4341-A30B-FA06F9C5F1B5}" srcOrd="0" destOrd="0" presId="urn:microsoft.com/office/officeart/2018/2/layout/IconLabelList"/>
    <dgm:cxn modelId="{C4AE24BB-7AF0-491C-B0AA-03AEF2A8D34F}" srcId="{7802B185-CAE5-4400-9EA9-C213A6E38589}" destId="{0B3AE3DB-1A88-4E0F-8554-086A68682859}" srcOrd="1" destOrd="0" parTransId="{2F9FF73D-F79E-433E-9ADC-81FC9151B6D9}" sibTransId="{F3CDF687-AF4A-46E6-BCA1-71EA484D98CD}"/>
    <dgm:cxn modelId="{BCFD3A00-7007-4E20-8D23-535A97E1D08B}" type="presParOf" srcId="{A6CCF292-79A3-4C7F-A30F-AAF82DC91605}" destId="{63744C06-0BB4-47B1-95BC-4F17EA052796}" srcOrd="0" destOrd="0" presId="urn:microsoft.com/office/officeart/2018/2/layout/IconLabelList"/>
    <dgm:cxn modelId="{44C182F0-77A8-4EFA-921A-5C5D104741CA}" type="presParOf" srcId="{63744C06-0BB4-47B1-95BC-4F17EA052796}" destId="{7135AF7B-0A92-4840-A2FF-718FDC034479}" srcOrd="0" destOrd="0" presId="urn:microsoft.com/office/officeart/2018/2/layout/IconLabelList"/>
    <dgm:cxn modelId="{45D09342-5763-4DF4-9163-88D18E84C95E}" type="presParOf" srcId="{63744C06-0BB4-47B1-95BC-4F17EA052796}" destId="{E4E37626-B6A4-47FA-B15A-2E35A372E018}" srcOrd="1" destOrd="0" presId="urn:microsoft.com/office/officeart/2018/2/layout/IconLabelList"/>
    <dgm:cxn modelId="{5D29AA38-B9A8-45E5-AFFF-E740DC383C8E}" type="presParOf" srcId="{63744C06-0BB4-47B1-95BC-4F17EA052796}" destId="{996B5EF9-575A-4341-A30B-FA06F9C5F1B5}" srcOrd="2" destOrd="0" presId="urn:microsoft.com/office/officeart/2018/2/layout/IconLabelList"/>
    <dgm:cxn modelId="{D6D18F73-AD72-467E-A4B8-9CB81F309109}" type="presParOf" srcId="{A6CCF292-79A3-4C7F-A30F-AAF82DC91605}" destId="{D33629D7-66DA-4A3D-B1A1-8BCE7AC6EA27}" srcOrd="1" destOrd="0" presId="urn:microsoft.com/office/officeart/2018/2/layout/IconLabelList"/>
    <dgm:cxn modelId="{D0EC1774-998B-499B-96F6-FF3567EA250C}" type="presParOf" srcId="{A6CCF292-79A3-4C7F-A30F-AAF82DC91605}" destId="{C88502D7-728D-413A-88B9-C29A28F1B026}" srcOrd="2" destOrd="0" presId="urn:microsoft.com/office/officeart/2018/2/layout/IconLabelList"/>
    <dgm:cxn modelId="{388D0458-CD27-42DC-8D98-45738B561E67}" type="presParOf" srcId="{C88502D7-728D-413A-88B9-C29A28F1B026}" destId="{A62A4E6C-AC98-4F7B-A9F3-9F4AEA350ECA}" srcOrd="0" destOrd="0" presId="urn:microsoft.com/office/officeart/2018/2/layout/IconLabelList"/>
    <dgm:cxn modelId="{8C75FA81-096D-4B0D-89F3-114959FE2A66}" type="presParOf" srcId="{C88502D7-728D-413A-88B9-C29A28F1B026}" destId="{2A2F9F69-A609-45AB-9FE8-8823A0389371}" srcOrd="1" destOrd="0" presId="urn:microsoft.com/office/officeart/2018/2/layout/IconLabelList"/>
    <dgm:cxn modelId="{2E4C83BA-78CB-4C40-A3D5-44EDF2F75F79}" type="presParOf" srcId="{C88502D7-728D-413A-88B9-C29A28F1B026}" destId="{2703EAA0-2601-4334-BF9A-DFCBA770D8C3}"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02B185-CAE5-4400-9EA9-C213A6E38589}" type="doc">
      <dgm:prSet loTypeId="urn:microsoft.com/office/officeart/2018/2/layout/IconLabelList" loCatId="icon" qsTypeId="urn:microsoft.com/office/officeart/2005/8/quickstyle/simple1" qsCatId="simple" csTypeId="urn:microsoft.com/office/officeart/2018/5/colors/Iconchunking_neutralbg_colorful5" csCatId="colorful" phldr="1"/>
      <dgm:spPr/>
      <dgm:t>
        <a:bodyPr/>
        <a:lstStyle/>
        <a:p>
          <a:endParaRPr lang="en-US"/>
        </a:p>
      </dgm:t>
    </dgm:pt>
    <dgm:pt modelId="{75AAAB0A-45AE-4215-B591-CCDF802CD853}">
      <dgm:prSet/>
      <dgm:spPr/>
      <dgm:t>
        <a:bodyPr/>
        <a:lstStyle/>
        <a:p>
          <a:r>
            <a:rPr lang="en-GB" b="1" dirty="0"/>
            <a:t>What is a routing protocol?</a:t>
          </a:r>
          <a:endParaRPr lang="en-US" dirty="0"/>
        </a:p>
      </dgm:t>
    </dgm:pt>
    <dgm:pt modelId="{8399381F-DD11-47FD-9A48-85741695A488}" type="parTrans" cxnId="{C29CB02F-3E4F-4586-A5B1-2B311258E8A0}">
      <dgm:prSet/>
      <dgm:spPr/>
      <dgm:t>
        <a:bodyPr/>
        <a:lstStyle/>
        <a:p>
          <a:endParaRPr lang="en-US"/>
        </a:p>
      </dgm:t>
    </dgm:pt>
    <dgm:pt modelId="{66153491-4C26-4A7D-9818-C9E878EB5287}" type="sibTrans" cxnId="{C29CB02F-3E4F-4586-A5B1-2B311258E8A0}">
      <dgm:prSet/>
      <dgm:spPr/>
      <dgm:t>
        <a:bodyPr/>
        <a:lstStyle/>
        <a:p>
          <a:endParaRPr lang="en-US"/>
        </a:p>
      </dgm:t>
    </dgm:pt>
    <dgm:pt modelId="{0B3AE3DB-1A88-4E0F-8554-086A68682859}">
      <dgm:prSet/>
      <dgm:spPr/>
      <dgm:t>
        <a:bodyPr/>
        <a:lstStyle/>
        <a:p>
          <a:r>
            <a:rPr lang="en-GB" dirty="0"/>
            <a:t>Discuss…</a:t>
          </a:r>
          <a:endParaRPr lang="en-US" dirty="0"/>
        </a:p>
      </dgm:t>
    </dgm:pt>
    <dgm:pt modelId="{2F9FF73D-F79E-433E-9ADC-81FC9151B6D9}" type="parTrans" cxnId="{C4AE24BB-7AF0-491C-B0AA-03AEF2A8D34F}">
      <dgm:prSet/>
      <dgm:spPr/>
      <dgm:t>
        <a:bodyPr/>
        <a:lstStyle/>
        <a:p>
          <a:endParaRPr lang="en-US"/>
        </a:p>
      </dgm:t>
    </dgm:pt>
    <dgm:pt modelId="{F3CDF687-AF4A-46E6-BCA1-71EA484D98CD}" type="sibTrans" cxnId="{C4AE24BB-7AF0-491C-B0AA-03AEF2A8D34F}">
      <dgm:prSet/>
      <dgm:spPr/>
      <dgm:t>
        <a:bodyPr/>
        <a:lstStyle/>
        <a:p>
          <a:endParaRPr lang="en-US"/>
        </a:p>
      </dgm:t>
    </dgm:pt>
    <dgm:pt modelId="{A6CCF292-79A3-4C7F-A30F-AAF82DC91605}" type="pres">
      <dgm:prSet presAssocID="{7802B185-CAE5-4400-9EA9-C213A6E38589}" presName="root" presStyleCnt="0">
        <dgm:presLayoutVars>
          <dgm:dir/>
          <dgm:resizeHandles val="exact"/>
        </dgm:presLayoutVars>
      </dgm:prSet>
      <dgm:spPr/>
    </dgm:pt>
    <dgm:pt modelId="{63744C06-0BB4-47B1-95BC-4F17EA052796}" type="pres">
      <dgm:prSet presAssocID="{75AAAB0A-45AE-4215-B591-CCDF802CD853}" presName="compNode" presStyleCnt="0"/>
      <dgm:spPr/>
    </dgm:pt>
    <dgm:pt modelId="{7135AF7B-0A92-4840-A2FF-718FDC034479}" type="pres">
      <dgm:prSet presAssocID="{75AAAB0A-45AE-4215-B591-CCDF802CD853}"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E4E37626-B6A4-47FA-B15A-2E35A372E018}" type="pres">
      <dgm:prSet presAssocID="{75AAAB0A-45AE-4215-B591-CCDF802CD853}" presName="spaceRect" presStyleCnt="0"/>
      <dgm:spPr/>
    </dgm:pt>
    <dgm:pt modelId="{996B5EF9-575A-4341-A30B-FA06F9C5F1B5}" type="pres">
      <dgm:prSet presAssocID="{75AAAB0A-45AE-4215-B591-CCDF802CD853}" presName="textRect" presStyleLbl="revTx" presStyleIdx="0" presStyleCnt="2" custScaleX="138638">
        <dgm:presLayoutVars>
          <dgm:chMax val="1"/>
          <dgm:chPref val="1"/>
        </dgm:presLayoutVars>
      </dgm:prSet>
      <dgm:spPr/>
    </dgm:pt>
    <dgm:pt modelId="{D33629D7-66DA-4A3D-B1A1-8BCE7AC6EA27}" type="pres">
      <dgm:prSet presAssocID="{66153491-4C26-4A7D-9818-C9E878EB5287}" presName="sibTrans" presStyleCnt="0"/>
      <dgm:spPr/>
    </dgm:pt>
    <dgm:pt modelId="{C88502D7-728D-413A-88B9-C29A28F1B026}" type="pres">
      <dgm:prSet presAssocID="{0B3AE3DB-1A88-4E0F-8554-086A68682859}" presName="compNode" presStyleCnt="0"/>
      <dgm:spPr/>
    </dgm:pt>
    <dgm:pt modelId="{A62A4E6C-AC98-4F7B-A9F3-9F4AEA350ECA}" type="pres">
      <dgm:prSet presAssocID="{0B3AE3DB-1A88-4E0F-8554-086A6868285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Bubble"/>
        </a:ext>
      </dgm:extLst>
    </dgm:pt>
    <dgm:pt modelId="{2A2F9F69-A609-45AB-9FE8-8823A0389371}" type="pres">
      <dgm:prSet presAssocID="{0B3AE3DB-1A88-4E0F-8554-086A68682859}" presName="spaceRect" presStyleCnt="0"/>
      <dgm:spPr/>
    </dgm:pt>
    <dgm:pt modelId="{2703EAA0-2601-4334-BF9A-DFCBA770D8C3}" type="pres">
      <dgm:prSet presAssocID="{0B3AE3DB-1A88-4E0F-8554-086A68682859}" presName="textRect" presStyleLbl="revTx" presStyleIdx="1" presStyleCnt="2">
        <dgm:presLayoutVars>
          <dgm:chMax val="1"/>
          <dgm:chPref val="1"/>
        </dgm:presLayoutVars>
      </dgm:prSet>
      <dgm:spPr/>
    </dgm:pt>
  </dgm:ptLst>
  <dgm:cxnLst>
    <dgm:cxn modelId="{C52EA12B-BBEE-4E2E-99C8-8522662D8B60}" type="presOf" srcId="{0B3AE3DB-1A88-4E0F-8554-086A68682859}" destId="{2703EAA0-2601-4334-BF9A-DFCBA770D8C3}" srcOrd="0" destOrd="0" presId="urn:microsoft.com/office/officeart/2018/2/layout/IconLabelList"/>
    <dgm:cxn modelId="{C29CB02F-3E4F-4586-A5B1-2B311258E8A0}" srcId="{7802B185-CAE5-4400-9EA9-C213A6E38589}" destId="{75AAAB0A-45AE-4215-B591-CCDF802CD853}" srcOrd="0" destOrd="0" parTransId="{8399381F-DD11-47FD-9A48-85741695A488}" sibTransId="{66153491-4C26-4A7D-9818-C9E878EB5287}"/>
    <dgm:cxn modelId="{D2E5D570-20DB-4193-B922-A0DAB7653209}" type="presOf" srcId="{7802B185-CAE5-4400-9EA9-C213A6E38589}" destId="{A6CCF292-79A3-4C7F-A30F-AAF82DC91605}" srcOrd="0" destOrd="0" presId="urn:microsoft.com/office/officeart/2018/2/layout/IconLabelList"/>
    <dgm:cxn modelId="{B1E3ACA7-3E09-4480-B8E5-651862381863}" type="presOf" srcId="{75AAAB0A-45AE-4215-B591-CCDF802CD853}" destId="{996B5EF9-575A-4341-A30B-FA06F9C5F1B5}" srcOrd="0" destOrd="0" presId="urn:microsoft.com/office/officeart/2018/2/layout/IconLabelList"/>
    <dgm:cxn modelId="{C4AE24BB-7AF0-491C-B0AA-03AEF2A8D34F}" srcId="{7802B185-CAE5-4400-9EA9-C213A6E38589}" destId="{0B3AE3DB-1A88-4E0F-8554-086A68682859}" srcOrd="1" destOrd="0" parTransId="{2F9FF73D-F79E-433E-9ADC-81FC9151B6D9}" sibTransId="{F3CDF687-AF4A-46E6-BCA1-71EA484D98CD}"/>
    <dgm:cxn modelId="{BCFD3A00-7007-4E20-8D23-535A97E1D08B}" type="presParOf" srcId="{A6CCF292-79A3-4C7F-A30F-AAF82DC91605}" destId="{63744C06-0BB4-47B1-95BC-4F17EA052796}" srcOrd="0" destOrd="0" presId="urn:microsoft.com/office/officeart/2018/2/layout/IconLabelList"/>
    <dgm:cxn modelId="{44C182F0-77A8-4EFA-921A-5C5D104741CA}" type="presParOf" srcId="{63744C06-0BB4-47B1-95BC-4F17EA052796}" destId="{7135AF7B-0A92-4840-A2FF-718FDC034479}" srcOrd="0" destOrd="0" presId="urn:microsoft.com/office/officeart/2018/2/layout/IconLabelList"/>
    <dgm:cxn modelId="{45D09342-5763-4DF4-9163-88D18E84C95E}" type="presParOf" srcId="{63744C06-0BB4-47B1-95BC-4F17EA052796}" destId="{E4E37626-B6A4-47FA-B15A-2E35A372E018}" srcOrd="1" destOrd="0" presId="urn:microsoft.com/office/officeart/2018/2/layout/IconLabelList"/>
    <dgm:cxn modelId="{5D29AA38-B9A8-45E5-AFFF-E740DC383C8E}" type="presParOf" srcId="{63744C06-0BB4-47B1-95BC-4F17EA052796}" destId="{996B5EF9-575A-4341-A30B-FA06F9C5F1B5}" srcOrd="2" destOrd="0" presId="urn:microsoft.com/office/officeart/2018/2/layout/IconLabelList"/>
    <dgm:cxn modelId="{D6D18F73-AD72-467E-A4B8-9CB81F309109}" type="presParOf" srcId="{A6CCF292-79A3-4C7F-A30F-AAF82DC91605}" destId="{D33629D7-66DA-4A3D-B1A1-8BCE7AC6EA27}" srcOrd="1" destOrd="0" presId="urn:microsoft.com/office/officeart/2018/2/layout/IconLabelList"/>
    <dgm:cxn modelId="{D0EC1774-998B-499B-96F6-FF3567EA250C}" type="presParOf" srcId="{A6CCF292-79A3-4C7F-A30F-AAF82DC91605}" destId="{C88502D7-728D-413A-88B9-C29A28F1B026}" srcOrd="2" destOrd="0" presId="urn:microsoft.com/office/officeart/2018/2/layout/IconLabelList"/>
    <dgm:cxn modelId="{388D0458-CD27-42DC-8D98-45738B561E67}" type="presParOf" srcId="{C88502D7-728D-413A-88B9-C29A28F1B026}" destId="{A62A4E6C-AC98-4F7B-A9F3-9F4AEA350ECA}" srcOrd="0" destOrd="0" presId="urn:microsoft.com/office/officeart/2018/2/layout/IconLabelList"/>
    <dgm:cxn modelId="{8C75FA81-096D-4B0D-89F3-114959FE2A66}" type="presParOf" srcId="{C88502D7-728D-413A-88B9-C29A28F1B026}" destId="{2A2F9F69-A609-45AB-9FE8-8823A0389371}" srcOrd="1" destOrd="0" presId="urn:microsoft.com/office/officeart/2018/2/layout/IconLabelList"/>
    <dgm:cxn modelId="{2E4C83BA-78CB-4C40-A3D5-44EDF2F75F79}" type="presParOf" srcId="{C88502D7-728D-413A-88B9-C29A28F1B026}" destId="{2703EAA0-2601-4334-BF9A-DFCBA770D8C3}"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35AF7B-0A92-4840-A2FF-718FDC034479}">
      <dsp:nvSpPr>
        <dsp:cNvPr id="0" name=""/>
        <dsp:cNvSpPr/>
      </dsp:nvSpPr>
      <dsp:spPr>
        <a:xfrm>
          <a:off x="1009209" y="394541"/>
          <a:ext cx="1625062" cy="16250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96B5EF9-575A-4341-A30B-FA06F9C5F1B5}">
      <dsp:nvSpPr>
        <dsp:cNvPr id="0" name=""/>
        <dsp:cNvSpPr/>
      </dsp:nvSpPr>
      <dsp:spPr>
        <a:xfrm>
          <a:off x="16115" y="2433520"/>
          <a:ext cx="361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pPr>
          <a:r>
            <a:rPr lang="en-GB" sz="1900" b="1" kern="1200" dirty="0"/>
            <a:t>PEERING: </a:t>
          </a:r>
          <a:br>
            <a:rPr lang="en-GB" sz="1900" kern="1200" dirty="0"/>
          </a:br>
          <a:r>
            <a:rPr lang="en-GB" sz="1900" kern="1200" dirty="0"/>
            <a:t>What do you understand it to mean?</a:t>
          </a:r>
          <a:endParaRPr lang="en-US" sz="1900" kern="1200" dirty="0"/>
        </a:p>
      </dsp:txBody>
      <dsp:txXfrm>
        <a:off x="16115" y="2433520"/>
        <a:ext cx="3611250" cy="720000"/>
      </dsp:txXfrm>
    </dsp:sp>
    <dsp:sp modelId="{A62A4E6C-AC98-4F7B-A9F3-9F4AEA350ECA}">
      <dsp:nvSpPr>
        <dsp:cNvPr id="0" name=""/>
        <dsp:cNvSpPr/>
      </dsp:nvSpPr>
      <dsp:spPr>
        <a:xfrm>
          <a:off x="5252428" y="394541"/>
          <a:ext cx="1625062" cy="16250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703EAA0-2601-4334-BF9A-DFCBA770D8C3}">
      <dsp:nvSpPr>
        <dsp:cNvPr id="0" name=""/>
        <dsp:cNvSpPr/>
      </dsp:nvSpPr>
      <dsp:spPr>
        <a:xfrm>
          <a:off x="4259334" y="2433520"/>
          <a:ext cx="361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pPr>
          <a:r>
            <a:rPr lang="en-GB" sz="1900" kern="1200"/>
            <a:t>Discuss peering…</a:t>
          </a:r>
          <a:endParaRPr lang="en-US" sz="1900" kern="1200"/>
        </a:p>
      </dsp:txBody>
      <dsp:txXfrm>
        <a:off x="4259334" y="2433520"/>
        <a:ext cx="361125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35AF7B-0A92-4840-A2FF-718FDC034479}">
      <dsp:nvSpPr>
        <dsp:cNvPr id="0" name=""/>
        <dsp:cNvSpPr/>
      </dsp:nvSpPr>
      <dsp:spPr>
        <a:xfrm>
          <a:off x="1009209" y="394541"/>
          <a:ext cx="1625062" cy="16250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96B5EF9-575A-4341-A30B-FA06F9C5F1B5}">
      <dsp:nvSpPr>
        <dsp:cNvPr id="0" name=""/>
        <dsp:cNvSpPr/>
      </dsp:nvSpPr>
      <dsp:spPr>
        <a:xfrm>
          <a:off x="16115" y="2433520"/>
          <a:ext cx="361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33550">
            <a:lnSpc>
              <a:spcPct val="90000"/>
            </a:lnSpc>
            <a:spcBef>
              <a:spcPct val="0"/>
            </a:spcBef>
            <a:spcAft>
              <a:spcPct val="35000"/>
            </a:spcAft>
            <a:buNone/>
          </a:pPr>
          <a:r>
            <a:rPr lang="en-GB" sz="3900" kern="1200" dirty="0"/>
            <a:t>What is a subnet?</a:t>
          </a:r>
          <a:endParaRPr lang="en-US" sz="3900" kern="1200" dirty="0"/>
        </a:p>
      </dsp:txBody>
      <dsp:txXfrm>
        <a:off x="16115" y="2433520"/>
        <a:ext cx="3611250" cy="720000"/>
      </dsp:txXfrm>
    </dsp:sp>
    <dsp:sp modelId="{A62A4E6C-AC98-4F7B-A9F3-9F4AEA350ECA}">
      <dsp:nvSpPr>
        <dsp:cNvPr id="0" name=""/>
        <dsp:cNvSpPr/>
      </dsp:nvSpPr>
      <dsp:spPr>
        <a:xfrm>
          <a:off x="5252428" y="394541"/>
          <a:ext cx="1625062" cy="16250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703EAA0-2601-4334-BF9A-DFCBA770D8C3}">
      <dsp:nvSpPr>
        <dsp:cNvPr id="0" name=""/>
        <dsp:cNvSpPr/>
      </dsp:nvSpPr>
      <dsp:spPr>
        <a:xfrm>
          <a:off x="4259334" y="2433520"/>
          <a:ext cx="361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33550">
            <a:lnSpc>
              <a:spcPct val="90000"/>
            </a:lnSpc>
            <a:spcBef>
              <a:spcPct val="0"/>
            </a:spcBef>
            <a:spcAft>
              <a:spcPct val="35000"/>
            </a:spcAft>
            <a:buNone/>
          </a:pPr>
          <a:r>
            <a:rPr lang="en-US" sz="3900" kern="1200" dirty="0"/>
            <a:t>…</a:t>
          </a:r>
        </a:p>
      </dsp:txBody>
      <dsp:txXfrm>
        <a:off x="4259334" y="2433520"/>
        <a:ext cx="361125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35AF7B-0A92-4840-A2FF-718FDC034479}">
      <dsp:nvSpPr>
        <dsp:cNvPr id="0" name=""/>
        <dsp:cNvSpPr/>
      </dsp:nvSpPr>
      <dsp:spPr>
        <a:xfrm>
          <a:off x="1457099" y="540401"/>
          <a:ext cx="1377000" cy="1377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96B5EF9-575A-4341-A30B-FA06F9C5F1B5}">
      <dsp:nvSpPr>
        <dsp:cNvPr id="0" name=""/>
        <dsp:cNvSpPr/>
      </dsp:nvSpPr>
      <dsp:spPr>
        <a:xfrm>
          <a:off x="24438" y="2287660"/>
          <a:ext cx="424232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pPr>
          <a:r>
            <a:rPr lang="en-GB" sz="2800" b="1" kern="1200" dirty="0"/>
            <a:t>What is a routing protocol?</a:t>
          </a:r>
          <a:endParaRPr lang="en-US" sz="2800" kern="1200" dirty="0"/>
        </a:p>
      </dsp:txBody>
      <dsp:txXfrm>
        <a:off x="24438" y="2287660"/>
        <a:ext cx="4242322" cy="720000"/>
      </dsp:txXfrm>
    </dsp:sp>
    <dsp:sp modelId="{A62A4E6C-AC98-4F7B-A9F3-9F4AEA350ECA}">
      <dsp:nvSpPr>
        <dsp:cNvPr id="0" name=""/>
        <dsp:cNvSpPr/>
      </dsp:nvSpPr>
      <dsp:spPr>
        <a:xfrm>
          <a:off x="5643761" y="540401"/>
          <a:ext cx="1377000" cy="1377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703EAA0-2601-4334-BF9A-DFCBA770D8C3}">
      <dsp:nvSpPr>
        <dsp:cNvPr id="0" name=""/>
        <dsp:cNvSpPr/>
      </dsp:nvSpPr>
      <dsp:spPr>
        <a:xfrm>
          <a:off x="4802261" y="2287660"/>
          <a:ext cx="306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pPr>
          <a:r>
            <a:rPr lang="en-GB" sz="2800" kern="1200" dirty="0"/>
            <a:t>Discuss…</a:t>
          </a:r>
          <a:endParaRPr lang="en-US" sz="2800" kern="1200" dirty="0"/>
        </a:p>
      </dsp:txBody>
      <dsp:txXfrm>
        <a:off x="4802261" y="2287660"/>
        <a:ext cx="306000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3"/>
            <a:ext cx="3549651" cy="276536"/>
          </a:xfrm>
          <a:prstGeom prst="rect">
            <a:avLst/>
          </a:prstGeom>
        </p:spPr>
        <p:txBody>
          <a:bodyPr vert="horz" lIns="96004" tIns="48000" rIns="96004" bIns="48000" rtlCol="0"/>
          <a:lstStyle>
            <a:lvl1pPr algn="l">
              <a:defRPr sz="1200"/>
            </a:lvl1pPr>
          </a:lstStyle>
          <a:p>
            <a:r>
              <a:rPr lang="en-GB" dirty="0"/>
              <a:t>Introduction to Peering and BGP</a:t>
            </a:r>
          </a:p>
        </p:txBody>
      </p:sp>
      <p:sp>
        <p:nvSpPr>
          <p:cNvPr id="4" name="Date Placeholder 3">
            <a:extLst>
              <a:ext uri="{FF2B5EF4-FFF2-40B4-BE49-F238E27FC236}">
                <a16:creationId xmlns:a16="http://schemas.microsoft.com/office/drawing/2014/main" id="{5A75647F-F8EE-2323-64C6-575AC0F27DF6}"/>
              </a:ext>
            </a:extLst>
          </p:cNvPr>
          <p:cNvSpPr>
            <a:spLocks noGrp="1"/>
          </p:cNvSpPr>
          <p:nvPr>
            <p:ph type="dt" sz="quarter" idx="1"/>
          </p:nvPr>
        </p:nvSpPr>
        <p:spPr>
          <a:xfrm>
            <a:off x="4020506" y="-17321"/>
            <a:ext cx="3077137" cy="311180"/>
          </a:xfrm>
          <a:prstGeom prst="rect">
            <a:avLst/>
          </a:prstGeom>
        </p:spPr>
        <p:txBody>
          <a:bodyPr vert="horz" lIns="94748" tIns="47374" rIns="94748" bIns="47374" rtlCol="0"/>
          <a:lstStyle>
            <a:lvl1pPr algn="r">
              <a:defRPr sz="1200"/>
            </a:lvl1pPr>
          </a:lstStyle>
          <a:p>
            <a:fld id="{606AEA2B-1B59-4CA4-8D04-7C112D2F681E}" type="datetimeFigureOut">
              <a:rPr lang="en-GB" smtClean="0"/>
              <a:t>04/04/2025</a:t>
            </a:fld>
            <a:endParaRPr lang="en-GB" dirty="0"/>
          </a:p>
        </p:txBody>
      </p:sp>
      <p:sp>
        <p:nvSpPr>
          <p:cNvPr id="5" name="Slide Number Placeholder 4">
            <a:extLst>
              <a:ext uri="{FF2B5EF4-FFF2-40B4-BE49-F238E27FC236}">
                <a16:creationId xmlns:a16="http://schemas.microsoft.com/office/drawing/2014/main" id="{A4AB4FC4-5EC3-E089-1662-0FEF89B57D26}"/>
              </a:ext>
            </a:extLst>
          </p:cNvPr>
          <p:cNvSpPr>
            <a:spLocks noGrp="1"/>
          </p:cNvSpPr>
          <p:nvPr>
            <p:ph type="sldNum" sz="quarter" idx="3"/>
          </p:nvPr>
        </p:nvSpPr>
        <p:spPr>
          <a:xfrm>
            <a:off x="4020506" y="9722309"/>
            <a:ext cx="3077137" cy="512304"/>
          </a:xfrm>
          <a:prstGeom prst="rect">
            <a:avLst/>
          </a:prstGeom>
        </p:spPr>
        <p:txBody>
          <a:bodyPr vert="horz" lIns="94748" tIns="47374" rIns="94748" bIns="47374" rtlCol="0" anchor="b"/>
          <a:lstStyle>
            <a:lvl1pPr algn="r">
              <a:defRPr sz="1200"/>
            </a:lvl1pPr>
          </a:lstStyle>
          <a:p>
            <a:fld id="{39290E7C-966A-4250-B567-84CC675F6636}" type="slidenum">
              <a:rPr lang="en-GB" smtClean="0"/>
              <a:t>‹#›</a:t>
            </a:fld>
            <a:endParaRPr lang="en-GB"/>
          </a:p>
        </p:txBody>
      </p:sp>
      <p:sp>
        <p:nvSpPr>
          <p:cNvPr id="7" name="Footer Placeholder 6">
            <a:extLst>
              <a:ext uri="{FF2B5EF4-FFF2-40B4-BE49-F238E27FC236}">
                <a16:creationId xmlns:a16="http://schemas.microsoft.com/office/drawing/2014/main" id="{10FC3C79-E590-2134-F5CC-D96F7B621357}"/>
              </a:ext>
            </a:extLst>
          </p:cNvPr>
          <p:cNvSpPr>
            <a:spLocks noGrp="1"/>
          </p:cNvSpPr>
          <p:nvPr>
            <p:ph type="ftr" sz="quarter" idx="2"/>
          </p:nvPr>
        </p:nvSpPr>
        <p:spPr>
          <a:xfrm>
            <a:off x="0" y="9722309"/>
            <a:ext cx="3077137" cy="512304"/>
          </a:xfrm>
          <a:prstGeom prst="rect">
            <a:avLst/>
          </a:prstGeom>
        </p:spPr>
        <p:txBody>
          <a:bodyPr vert="horz" lIns="94748" tIns="47374" rIns="94748" bIns="47374" rtlCol="0" anchor="b"/>
          <a:lstStyle>
            <a:lvl1pPr algn="l">
              <a:defRPr sz="1200"/>
            </a:lvl1pPr>
          </a:lstStyle>
          <a:p>
            <a:endParaRPr lang="en-GB"/>
          </a:p>
        </p:txBody>
      </p:sp>
    </p:spTree>
    <p:extLst>
      <p:ext uri="{BB962C8B-B14F-4D97-AF65-F5344CB8AC3E}">
        <p14:creationId xmlns:p14="http://schemas.microsoft.com/office/powerpoint/2010/main" val="3371414211"/>
      </p:ext>
    </p:extLst>
  </p:cSld>
  <p:clrMap bg1="lt1" tx1="dk1" bg2="lt2" tx2="dk2" accent1="accent1" accent2="accent2" accent3="accent3" accent4="accent4" accent5="accent5" accent6="accent6" hlink="hlink" folHlink="folHlink"/>
  <p:hf ftr="0"/>
  <p:extLst>
    <p:ext uri="{56416CCD-93CA-4268-BC5B-53C4BB910035}">
      <p15:sldGuideLst xmlns:p15="http://schemas.microsoft.com/office/powerpoint/2012/main">
        <p15:guide id="1" orient="horz" pos="3223" userDrawn="1">
          <p15:clr>
            <a:srgbClr val="F26B43"/>
          </p15:clr>
        </p15:guide>
        <p15:guide id="2" pos="2236"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9" y="13"/>
            <a:ext cx="3076362" cy="513507"/>
          </a:xfrm>
          <a:prstGeom prst="rect">
            <a:avLst/>
          </a:prstGeom>
        </p:spPr>
        <p:txBody>
          <a:bodyPr vert="horz" lIns="96004" tIns="48000" rIns="96004" bIns="48000" rtlCol="0"/>
          <a:lstStyle>
            <a:lvl1pPr algn="l">
              <a:defRPr sz="1200"/>
            </a:lvl1pPr>
          </a:lstStyle>
          <a:p>
            <a:r>
              <a:rPr lang="en-GB"/>
              <a:t>Introduction to Peering and BGP</a:t>
            </a:r>
          </a:p>
        </p:txBody>
      </p:sp>
      <p:sp>
        <p:nvSpPr>
          <p:cNvPr id="3" name="Date Placeholder 2"/>
          <p:cNvSpPr>
            <a:spLocks noGrp="1"/>
          </p:cNvSpPr>
          <p:nvPr>
            <p:ph type="dt" idx="1"/>
          </p:nvPr>
        </p:nvSpPr>
        <p:spPr>
          <a:xfrm>
            <a:off x="4021302" y="13"/>
            <a:ext cx="3076362" cy="513507"/>
          </a:xfrm>
          <a:prstGeom prst="rect">
            <a:avLst/>
          </a:prstGeom>
        </p:spPr>
        <p:txBody>
          <a:bodyPr vert="horz" lIns="96004" tIns="48000" rIns="96004" bIns="48000" rtlCol="0"/>
          <a:lstStyle>
            <a:lvl1pPr algn="r">
              <a:defRPr sz="1200"/>
            </a:lvl1pPr>
          </a:lstStyle>
          <a:p>
            <a:fld id="{A16ADB79-0B34-46A1-B733-333053591FA0}" type="datetime1">
              <a:rPr lang="en-GB" smtClean="0"/>
              <a:t>04/04/2025</a:t>
            </a:fld>
            <a:endParaRPr lang="en-GB"/>
          </a:p>
        </p:txBody>
      </p:sp>
      <p:sp>
        <p:nvSpPr>
          <p:cNvPr id="4" name="Slide Image Placeholder 3"/>
          <p:cNvSpPr>
            <a:spLocks noGrp="1" noRot="1" noChangeAspect="1"/>
          </p:cNvSpPr>
          <p:nvPr>
            <p:ph type="sldImg" idx="2"/>
          </p:nvPr>
        </p:nvSpPr>
        <p:spPr>
          <a:xfrm>
            <a:off x="163513" y="742950"/>
            <a:ext cx="6772275" cy="3810000"/>
          </a:xfrm>
          <a:prstGeom prst="rect">
            <a:avLst/>
          </a:prstGeom>
          <a:noFill/>
          <a:ln w="12700">
            <a:solidFill>
              <a:prstClr val="black"/>
            </a:solidFill>
          </a:ln>
        </p:spPr>
        <p:txBody>
          <a:bodyPr vert="horz" lIns="96004" tIns="48000" rIns="96004" bIns="48000" rtlCol="0" anchor="ctr"/>
          <a:lstStyle/>
          <a:p>
            <a:endParaRPr lang="en-GB"/>
          </a:p>
        </p:txBody>
      </p:sp>
      <p:sp>
        <p:nvSpPr>
          <p:cNvPr id="5" name="Notes Placeholder 4"/>
          <p:cNvSpPr>
            <a:spLocks noGrp="1"/>
          </p:cNvSpPr>
          <p:nvPr>
            <p:ph type="body" sz="quarter" idx="3"/>
          </p:nvPr>
        </p:nvSpPr>
        <p:spPr>
          <a:xfrm>
            <a:off x="227407" y="4779759"/>
            <a:ext cx="6644501" cy="4818169"/>
          </a:xfrm>
          <a:prstGeom prst="rect">
            <a:avLst/>
          </a:prstGeom>
        </p:spPr>
        <p:txBody>
          <a:bodyPr vert="horz" lIns="96004" tIns="48000" rIns="96004" bIns="4800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7">
            <a:extLst>
              <a:ext uri="{FF2B5EF4-FFF2-40B4-BE49-F238E27FC236}">
                <a16:creationId xmlns:a16="http://schemas.microsoft.com/office/drawing/2014/main" id="{415090D2-FF9D-40C9-B5AC-1D2163F3A755}"/>
              </a:ext>
            </a:extLst>
          </p:cNvPr>
          <p:cNvSpPr>
            <a:spLocks noGrp="1"/>
          </p:cNvSpPr>
          <p:nvPr>
            <p:ph type="sldNum" sz="quarter" idx="5"/>
          </p:nvPr>
        </p:nvSpPr>
        <p:spPr>
          <a:xfrm>
            <a:off x="4020507" y="9721247"/>
            <a:ext cx="3077137" cy="513377"/>
          </a:xfrm>
          <a:prstGeom prst="rect">
            <a:avLst/>
          </a:prstGeom>
        </p:spPr>
        <p:txBody>
          <a:bodyPr vert="horz" lIns="96004" tIns="48000" rIns="96004" bIns="48000" rtlCol="0" anchor="b"/>
          <a:lstStyle>
            <a:lvl1pPr algn="r">
              <a:defRPr sz="1200"/>
            </a:lvl1pPr>
          </a:lstStyle>
          <a:p>
            <a:fld id="{2FE325A7-0C7D-4B31-9784-DABA932F2B9F}" type="slidenum">
              <a:rPr lang="en-GB" smtClean="0"/>
              <a:t>‹#›</a:t>
            </a:fld>
            <a:endParaRPr lang="en-GB"/>
          </a:p>
        </p:txBody>
      </p:sp>
      <p:sp>
        <p:nvSpPr>
          <p:cNvPr id="9" name="Footer Placeholder 8">
            <a:extLst>
              <a:ext uri="{FF2B5EF4-FFF2-40B4-BE49-F238E27FC236}">
                <a16:creationId xmlns:a16="http://schemas.microsoft.com/office/drawing/2014/main" id="{83144ACE-82E0-428D-B38A-A57771FEA431}"/>
              </a:ext>
            </a:extLst>
          </p:cNvPr>
          <p:cNvSpPr>
            <a:spLocks noGrp="1"/>
          </p:cNvSpPr>
          <p:nvPr>
            <p:ph type="ftr" sz="quarter" idx="4"/>
          </p:nvPr>
        </p:nvSpPr>
        <p:spPr>
          <a:xfrm>
            <a:off x="0" y="9721247"/>
            <a:ext cx="3077137" cy="513377"/>
          </a:xfrm>
          <a:prstGeom prst="rect">
            <a:avLst/>
          </a:prstGeom>
        </p:spPr>
        <p:txBody>
          <a:bodyPr vert="horz" lIns="96004" tIns="48000" rIns="96004" bIns="48000" rtlCol="0" anchor="b"/>
          <a:lstStyle>
            <a:lvl1pPr algn="l">
              <a:defRPr sz="1200"/>
            </a:lvl1pPr>
          </a:lstStyle>
          <a:p>
            <a:endParaRPr lang="en-GB"/>
          </a:p>
        </p:txBody>
      </p:sp>
    </p:spTree>
    <p:extLst>
      <p:ext uri="{BB962C8B-B14F-4D97-AF65-F5344CB8AC3E}">
        <p14:creationId xmlns:p14="http://schemas.microsoft.com/office/powerpoint/2010/main" val="688871014"/>
      </p:ext>
    </p:extLst>
  </p:cSld>
  <p:clrMap bg1="lt1" tx1="dk1" bg2="lt2" tx2="dk2" accent1="accent1" accent2="accent2" accent3="accent3" accent4="accent4" accent5="accent5" accent6="accent6" hlink="hlink" folHlink="folHlink"/>
  <p:hf ftr="0"/>
  <p:notesStyle>
    <a:lvl1pPr marL="0" algn="l" defTabSz="685667" rtl="0" eaLnBrk="1" latinLnBrk="0" hangingPunct="1">
      <a:defRPr sz="900" kern="1200">
        <a:solidFill>
          <a:schemeClr val="tx1"/>
        </a:solidFill>
        <a:latin typeface="+mn-lt"/>
        <a:ea typeface="+mn-ea"/>
        <a:cs typeface="+mn-cs"/>
      </a:defRPr>
    </a:lvl1pPr>
    <a:lvl2pPr marL="342833" algn="l" defTabSz="685667" rtl="0" eaLnBrk="1" latinLnBrk="0" hangingPunct="1">
      <a:defRPr sz="900" kern="1200">
        <a:solidFill>
          <a:schemeClr val="tx1"/>
        </a:solidFill>
        <a:latin typeface="+mn-lt"/>
        <a:ea typeface="+mn-ea"/>
        <a:cs typeface="+mn-cs"/>
      </a:defRPr>
    </a:lvl2pPr>
    <a:lvl3pPr marL="685667" algn="l" defTabSz="685667" rtl="0" eaLnBrk="1" latinLnBrk="0" hangingPunct="1">
      <a:defRPr sz="900" kern="1200">
        <a:solidFill>
          <a:schemeClr val="tx1"/>
        </a:solidFill>
        <a:latin typeface="+mn-lt"/>
        <a:ea typeface="+mn-ea"/>
        <a:cs typeface="+mn-cs"/>
      </a:defRPr>
    </a:lvl3pPr>
    <a:lvl4pPr marL="1028502" algn="l" defTabSz="685667" rtl="0" eaLnBrk="1" latinLnBrk="0" hangingPunct="1">
      <a:defRPr sz="900" kern="1200">
        <a:solidFill>
          <a:schemeClr val="tx1"/>
        </a:solidFill>
        <a:latin typeface="+mn-lt"/>
        <a:ea typeface="+mn-ea"/>
        <a:cs typeface="+mn-cs"/>
      </a:defRPr>
    </a:lvl4pPr>
    <a:lvl5pPr marL="1371335" algn="l" defTabSz="685667" rtl="0" eaLnBrk="1" latinLnBrk="0" hangingPunct="1">
      <a:defRPr sz="900" kern="1200">
        <a:solidFill>
          <a:schemeClr val="tx1"/>
        </a:solidFill>
        <a:latin typeface="+mn-lt"/>
        <a:ea typeface="+mn-ea"/>
        <a:cs typeface="+mn-cs"/>
      </a:defRPr>
    </a:lvl5pPr>
    <a:lvl6pPr marL="1714167" algn="l" defTabSz="685667" rtl="0" eaLnBrk="1" latinLnBrk="0" hangingPunct="1">
      <a:defRPr sz="900" kern="1200">
        <a:solidFill>
          <a:schemeClr val="tx1"/>
        </a:solidFill>
        <a:latin typeface="+mn-lt"/>
        <a:ea typeface="+mn-ea"/>
        <a:cs typeface="+mn-cs"/>
      </a:defRPr>
    </a:lvl6pPr>
    <a:lvl7pPr marL="2057001" algn="l" defTabSz="685667" rtl="0" eaLnBrk="1" latinLnBrk="0" hangingPunct="1">
      <a:defRPr sz="900" kern="1200">
        <a:solidFill>
          <a:schemeClr val="tx1"/>
        </a:solidFill>
        <a:latin typeface="+mn-lt"/>
        <a:ea typeface="+mn-ea"/>
        <a:cs typeface="+mn-cs"/>
      </a:defRPr>
    </a:lvl7pPr>
    <a:lvl8pPr marL="2399835" algn="l" defTabSz="685667" rtl="0" eaLnBrk="1" latinLnBrk="0" hangingPunct="1">
      <a:defRPr sz="900" kern="1200">
        <a:solidFill>
          <a:schemeClr val="tx1"/>
        </a:solidFill>
        <a:latin typeface="+mn-lt"/>
        <a:ea typeface="+mn-ea"/>
        <a:cs typeface="+mn-cs"/>
      </a:defRPr>
    </a:lvl8pPr>
    <a:lvl9pPr marL="2742669" algn="l" defTabSz="685667" rtl="0" eaLnBrk="1" latinLnBrk="0" hangingPunct="1">
      <a:defRPr sz="9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3223" userDrawn="1">
          <p15:clr>
            <a:srgbClr val="F26B43"/>
          </p15:clr>
        </p15:guide>
        <p15:guide id="2" pos="2236"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AB10745-A093-42A9-8FC1-A482A60A987F}" type="slidenum">
              <a:rPr lang="en-GB" smtClean="0"/>
              <a:pPr/>
              <a:t>1</a:t>
            </a:fld>
            <a:endParaRPr lang="en-GB"/>
          </a:p>
        </p:txBody>
      </p:sp>
      <p:sp>
        <p:nvSpPr>
          <p:cNvPr id="5" name="Date Placeholder 4"/>
          <p:cNvSpPr>
            <a:spLocks noGrp="1"/>
          </p:cNvSpPr>
          <p:nvPr>
            <p:ph type="dt" idx="11"/>
          </p:nvPr>
        </p:nvSpPr>
        <p:spPr/>
        <p:txBody>
          <a:bodyPr/>
          <a:lstStyle/>
          <a:p>
            <a:fld id="{354B4BD0-898F-431E-951C-9FAC69AC6B81}" type="datetime1">
              <a:rPr lang="en-GB" smtClean="0"/>
              <a:pPr/>
              <a:t>04/04/2025</a:t>
            </a:fld>
            <a:endParaRPr lang="en-GB"/>
          </a:p>
        </p:txBody>
      </p:sp>
      <p:sp>
        <p:nvSpPr>
          <p:cNvPr id="2" name="Header Placeholder 1">
            <a:extLst>
              <a:ext uri="{FF2B5EF4-FFF2-40B4-BE49-F238E27FC236}">
                <a16:creationId xmlns:a16="http://schemas.microsoft.com/office/drawing/2014/main" id="{4C31182E-DB03-D7BB-F04E-D88EE34857F4}"/>
              </a:ext>
            </a:extLst>
          </p:cNvPr>
          <p:cNvSpPr>
            <a:spLocks noGrp="1"/>
          </p:cNvSpPr>
          <p:nvPr>
            <p:ph type="hdr" sz="quarter"/>
          </p:nvPr>
        </p:nvSpPr>
        <p:spPr/>
        <p:txBody>
          <a:bodyPr/>
          <a:lstStyle/>
          <a:p>
            <a:r>
              <a:rPr lang="en-GB"/>
              <a:t>Introduction to Peering and BGP Routing</a:t>
            </a:r>
          </a:p>
        </p:txBody>
      </p:sp>
      <p:sp>
        <p:nvSpPr>
          <p:cNvPr id="21" name="Notes Placeholder 20">
            <a:extLst>
              <a:ext uri="{FF2B5EF4-FFF2-40B4-BE49-F238E27FC236}">
                <a16:creationId xmlns:a16="http://schemas.microsoft.com/office/drawing/2014/main" id="{93B516C8-6EAE-5C9A-AE31-0367B91DE776}"/>
              </a:ext>
            </a:extLst>
          </p:cNvPr>
          <p:cNvSpPr>
            <a:spLocks noGrp="1"/>
          </p:cNvSpPr>
          <p:nvPr>
            <p:ph type="body" idx="1"/>
          </p:nvPr>
        </p:nvSpPr>
        <p:spPr>
          <a:xfrm>
            <a:off x="189067" y="4371778"/>
            <a:ext cx="6264284" cy="4787102"/>
          </a:xfrm>
          <a:prstGeom prst="rect">
            <a:avLst/>
          </a:prstGeom>
        </p:spPr>
        <p:txBody>
          <a:bodyPr/>
          <a:lstStyle/>
          <a:p>
            <a:endParaRPr lang="en-GB" dirty="0"/>
          </a:p>
        </p:txBody>
      </p:sp>
      <p:sp>
        <p:nvSpPr>
          <p:cNvPr id="24" name="Slide Image Placeholder 23">
            <a:extLst>
              <a:ext uri="{FF2B5EF4-FFF2-40B4-BE49-F238E27FC236}">
                <a16:creationId xmlns:a16="http://schemas.microsoft.com/office/drawing/2014/main" id="{9515F0C7-B959-3405-E16F-1125010EB515}"/>
              </a:ext>
            </a:extLst>
          </p:cNvPr>
          <p:cNvSpPr>
            <a:spLocks noGrp="1" noRot="1" noChangeAspect="1"/>
          </p:cNvSpPr>
          <p:nvPr>
            <p:ph type="sldImg"/>
          </p:nvPr>
        </p:nvSpPr>
        <p:spPr>
          <a:xfrm>
            <a:off x="163513" y="742950"/>
            <a:ext cx="6772275" cy="3810000"/>
          </a:xfrm>
        </p:spPr>
      </p:sp>
    </p:spTree>
    <p:extLst>
      <p:ext uri="{BB962C8B-B14F-4D97-AF65-F5344CB8AC3E}">
        <p14:creationId xmlns:p14="http://schemas.microsoft.com/office/powerpoint/2010/main" val="3831123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Rectangle 3"/>
          <p:cNvSpPr>
            <a:spLocks noGrp="1" noChangeArrowheads="1"/>
          </p:cNvSpPr>
          <p:nvPr>
            <p:ph type="body" idx="1"/>
          </p:nvPr>
        </p:nvSpPr>
        <p:spPr/>
        <p:txBody>
          <a:bodyPr/>
          <a:lstStyle/>
          <a:p>
            <a:r>
              <a:rPr lang="en-GB" dirty="0"/>
              <a:t>So they’ve decided to connect to network B first off.</a:t>
            </a:r>
          </a:p>
          <a:p>
            <a:endParaRPr lang="en-GB" dirty="0"/>
          </a:p>
          <a:p>
            <a:r>
              <a:rPr lang="en-GB" dirty="0"/>
              <a:t>Network A peers with network B, and Network B peers with network C.</a:t>
            </a:r>
          </a:p>
          <a:p>
            <a:endParaRPr lang="en-GB" dirty="0"/>
          </a:p>
          <a:p>
            <a:r>
              <a:rPr lang="en-GB" dirty="0"/>
              <a:t>But can anyone see what network B could do now?</a:t>
            </a:r>
          </a:p>
          <a:p>
            <a:endParaRPr lang="en-GB" dirty="0"/>
          </a:p>
          <a:p>
            <a:endParaRPr lang="en-GB" dirty="0"/>
          </a:p>
        </p:txBody>
      </p:sp>
      <p:sp>
        <p:nvSpPr>
          <p:cNvPr id="10" name="Slide Image Placeholder 9">
            <a:extLst>
              <a:ext uri="{FF2B5EF4-FFF2-40B4-BE49-F238E27FC236}">
                <a16:creationId xmlns:a16="http://schemas.microsoft.com/office/drawing/2014/main" id="{9A792103-5BBD-4A77-8005-7FB624E66D0B}"/>
              </a:ext>
            </a:extLst>
          </p:cNvPr>
          <p:cNvSpPr>
            <a:spLocks noGrp="1" noRot="1" noChangeAspect="1"/>
          </p:cNvSpPr>
          <p:nvPr>
            <p:ph type="sldImg"/>
          </p:nvPr>
        </p:nvSpPr>
        <p:spPr>
          <a:xfrm>
            <a:off x="163513" y="742950"/>
            <a:ext cx="6772275" cy="3810000"/>
          </a:xfrm>
        </p:spPr>
      </p:sp>
      <p:sp>
        <p:nvSpPr>
          <p:cNvPr id="4" name="Date Placeholder 3">
            <a:extLst>
              <a:ext uri="{FF2B5EF4-FFF2-40B4-BE49-F238E27FC236}">
                <a16:creationId xmlns:a16="http://schemas.microsoft.com/office/drawing/2014/main" id="{298C6ECE-3E3E-47C1-883F-632F5B4BAB95}"/>
              </a:ext>
            </a:extLst>
          </p:cNvPr>
          <p:cNvSpPr>
            <a:spLocks noGrp="1"/>
          </p:cNvSpPr>
          <p:nvPr>
            <p:ph type="dt" idx="1"/>
          </p:nvPr>
        </p:nvSpPr>
        <p:spPr/>
        <p:txBody>
          <a:bodyPr/>
          <a:lstStyle/>
          <a:p>
            <a:fld id="{19EB5912-BE62-47DB-A710-ACA17913C598}" type="datetime1">
              <a:rPr lang="en-GB" smtClean="0"/>
              <a:t>04/04/2025</a:t>
            </a:fld>
            <a:endParaRPr lang="en-GB"/>
          </a:p>
        </p:txBody>
      </p:sp>
      <p:sp>
        <p:nvSpPr>
          <p:cNvPr id="5" name="Slide Number Placeholder 4">
            <a:extLst>
              <a:ext uri="{FF2B5EF4-FFF2-40B4-BE49-F238E27FC236}">
                <a16:creationId xmlns:a16="http://schemas.microsoft.com/office/drawing/2014/main" id="{FA35DF5B-62CF-4DD6-A630-9559417D29AC}"/>
              </a:ext>
            </a:extLst>
          </p:cNvPr>
          <p:cNvSpPr>
            <a:spLocks noGrp="1"/>
          </p:cNvSpPr>
          <p:nvPr>
            <p:ph type="sldNum" sz="quarter" idx="5"/>
          </p:nvPr>
        </p:nvSpPr>
        <p:spPr/>
        <p:txBody>
          <a:bodyPr/>
          <a:lstStyle/>
          <a:p>
            <a:fld id="{2FE325A7-0C7D-4B31-9784-DABA932F2B9F}" type="slidenum">
              <a:rPr lang="en-GB" smtClean="0"/>
              <a:t>10</a:t>
            </a:fld>
            <a:endParaRPr lang="en-GB"/>
          </a:p>
        </p:txBody>
      </p:sp>
      <p:sp>
        <p:nvSpPr>
          <p:cNvPr id="6" name="Header Placeholder 5">
            <a:extLst>
              <a:ext uri="{FF2B5EF4-FFF2-40B4-BE49-F238E27FC236}">
                <a16:creationId xmlns:a16="http://schemas.microsoft.com/office/drawing/2014/main" id="{98275515-E048-40A9-831E-B94EB024EB83}"/>
              </a:ext>
            </a:extLst>
          </p:cNvPr>
          <p:cNvSpPr>
            <a:spLocks noGrp="1"/>
          </p:cNvSpPr>
          <p:nvPr>
            <p:ph type="hdr" sz="quarter"/>
          </p:nvPr>
        </p:nvSpPr>
        <p:spPr/>
        <p:txBody>
          <a:bodyPr/>
          <a:lstStyle/>
          <a:p>
            <a:r>
              <a:rPr lang="en-GB"/>
              <a:t>Introduction to Peering and BGP</a:t>
            </a:r>
          </a:p>
        </p:txBody>
      </p:sp>
    </p:spTree>
    <p:extLst>
      <p:ext uri="{BB962C8B-B14F-4D97-AF65-F5344CB8AC3E}">
        <p14:creationId xmlns:p14="http://schemas.microsoft.com/office/powerpoint/2010/main" val="2140451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Rectangle 3"/>
          <p:cNvSpPr>
            <a:spLocks noGrp="1" noChangeArrowheads="1"/>
          </p:cNvSpPr>
          <p:nvPr>
            <p:ph type="body" idx="1"/>
          </p:nvPr>
        </p:nvSpPr>
        <p:spPr/>
        <p:txBody>
          <a:bodyPr/>
          <a:lstStyle/>
          <a:p>
            <a:endParaRPr lang="en-GB" dirty="0"/>
          </a:p>
          <a:p>
            <a:r>
              <a:rPr lang="en-GB" dirty="0"/>
              <a:t>Yes. They could in theory connect network A to network C by using their own network.</a:t>
            </a:r>
          </a:p>
          <a:p>
            <a:endParaRPr lang="en-GB" dirty="0"/>
          </a:p>
          <a:p>
            <a:r>
              <a:rPr lang="en-GB" dirty="0"/>
              <a:t>Network B would become a ‘transit network’</a:t>
            </a:r>
          </a:p>
          <a:p>
            <a:endParaRPr lang="en-GB" dirty="0"/>
          </a:p>
          <a:p>
            <a:r>
              <a:rPr lang="en-GB" dirty="0"/>
              <a:t>In the early days of the Internet, this wasn’t too much of a problem if everybody agreed certain traffic limits and played nicely.</a:t>
            </a:r>
          </a:p>
          <a:p>
            <a:br>
              <a:rPr lang="en-GB" dirty="0"/>
            </a:br>
            <a:r>
              <a:rPr lang="en-GB" dirty="0"/>
              <a:t>It was mostly done (and funded) by academic networks who happily did this, and to help the Internet to expand and become what it is today.</a:t>
            </a:r>
          </a:p>
          <a:p>
            <a:endParaRPr lang="en-GB" dirty="0"/>
          </a:p>
        </p:txBody>
      </p:sp>
      <p:sp>
        <p:nvSpPr>
          <p:cNvPr id="10" name="Slide Image Placeholder 9">
            <a:extLst>
              <a:ext uri="{FF2B5EF4-FFF2-40B4-BE49-F238E27FC236}">
                <a16:creationId xmlns:a16="http://schemas.microsoft.com/office/drawing/2014/main" id="{BD8BC128-4BE3-49BA-A76C-D11B20DCA05C}"/>
              </a:ext>
            </a:extLst>
          </p:cNvPr>
          <p:cNvSpPr>
            <a:spLocks noGrp="1" noRot="1" noChangeAspect="1"/>
          </p:cNvSpPr>
          <p:nvPr>
            <p:ph type="sldImg"/>
          </p:nvPr>
        </p:nvSpPr>
        <p:spPr>
          <a:xfrm>
            <a:off x="163513" y="742950"/>
            <a:ext cx="6772275" cy="3810000"/>
          </a:xfrm>
        </p:spPr>
      </p:sp>
      <p:sp>
        <p:nvSpPr>
          <p:cNvPr id="4" name="Date Placeholder 3">
            <a:extLst>
              <a:ext uri="{FF2B5EF4-FFF2-40B4-BE49-F238E27FC236}">
                <a16:creationId xmlns:a16="http://schemas.microsoft.com/office/drawing/2014/main" id="{B47EE5C6-9BB4-43C4-A71D-396DF6D5B957}"/>
              </a:ext>
            </a:extLst>
          </p:cNvPr>
          <p:cNvSpPr>
            <a:spLocks noGrp="1"/>
          </p:cNvSpPr>
          <p:nvPr>
            <p:ph type="dt" idx="1"/>
          </p:nvPr>
        </p:nvSpPr>
        <p:spPr/>
        <p:txBody>
          <a:bodyPr/>
          <a:lstStyle/>
          <a:p>
            <a:fld id="{916E5950-AE10-4DBD-9FA6-B9962DA12932}" type="datetime1">
              <a:rPr lang="en-GB" smtClean="0"/>
              <a:t>04/04/2025</a:t>
            </a:fld>
            <a:endParaRPr lang="en-GB"/>
          </a:p>
        </p:txBody>
      </p:sp>
      <p:sp>
        <p:nvSpPr>
          <p:cNvPr id="5" name="Slide Number Placeholder 4">
            <a:extLst>
              <a:ext uri="{FF2B5EF4-FFF2-40B4-BE49-F238E27FC236}">
                <a16:creationId xmlns:a16="http://schemas.microsoft.com/office/drawing/2014/main" id="{02315DA7-1E9E-4C73-8212-32D1DBD7B7A7}"/>
              </a:ext>
            </a:extLst>
          </p:cNvPr>
          <p:cNvSpPr>
            <a:spLocks noGrp="1"/>
          </p:cNvSpPr>
          <p:nvPr>
            <p:ph type="sldNum" sz="quarter" idx="5"/>
          </p:nvPr>
        </p:nvSpPr>
        <p:spPr/>
        <p:txBody>
          <a:bodyPr/>
          <a:lstStyle/>
          <a:p>
            <a:fld id="{2FE325A7-0C7D-4B31-9784-DABA932F2B9F}" type="slidenum">
              <a:rPr lang="en-GB" smtClean="0"/>
              <a:t>11</a:t>
            </a:fld>
            <a:endParaRPr lang="en-GB"/>
          </a:p>
        </p:txBody>
      </p:sp>
      <p:sp>
        <p:nvSpPr>
          <p:cNvPr id="6" name="Header Placeholder 5">
            <a:extLst>
              <a:ext uri="{FF2B5EF4-FFF2-40B4-BE49-F238E27FC236}">
                <a16:creationId xmlns:a16="http://schemas.microsoft.com/office/drawing/2014/main" id="{BD482C14-2F87-4BF1-9EC8-12AB009D10F7}"/>
              </a:ext>
            </a:extLst>
          </p:cNvPr>
          <p:cNvSpPr>
            <a:spLocks noGrp="1"/>
          </p:cNvSpPr>
          <p:nvPr>
            <p:ph type="hdr" sz="quarter"/>
          </p:nvPr>
        </p:nvSpPr>
        <p:spPr/>
        <p:txBody>
          <a:bodyPr/>
          <a:lstStyle/>
          <a:p>
            <a:r>
              <a:rPr lang="en-GB"/>
              <a:t>Introduction to Peering and BGP</a:t>
            </a:r>
          </a:p>
        </p:txBody>
      </p:sp>
    </p:spTree>
    <p:extLst>
      <p:ext uri="{BB962C8B-B14F-4D97-AF65-F5344CB8AC3E}">
        <p14:creationId xmlns:p14="http://schemas.microsoft.com/office/powerpoint/2010/main" val="2878698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Rectangle 3"/>
          <p:cNvSpPr>
            <a:spLocks noGrp="1" noChangeArrowheads="1"/>
          </p:cNvSpPr>
          <p:nvPr>
            <p:ph type="body" idx="1"/>
          </p:nvPr>
        </p:nvSpPr>
        <p:spPr/>
        <p:txBody>
          <a:bodyPr/>
          <a:lstStyle/>
          <a:p>
            <a:r>
              <a:rPr lang="en-GB" dirty="0"/>
              <a:t>But sometimes those agreements can go wrong…</a:t>
            </a:r>
          </a:p>
          <a:p>
            <a:endParaRPr lang="en-GB" dirty="0"/>
          </a:p>
          <a:p>
            <a:r>
              <a:rPr lang="en-GB" dirty="0"/>
              <a:t>Can you see what would happen if networks A and C started sending lots of traffic between each other, via network B?</a:t>
            </a:r>
          </a:p>
          <a:p>
            <a:endParaRPr lang="en-GB" dirty="0"/>
          </a:p>
          <a:p>
            <a:r>
              <a:rPr lang="en-GB" dirty="0"/>
              <a:t>Suddenly it might cost network B or C a lot, or overload their line’s capacity….</a:t>
            </a:r>
          </a:p>
          <a:p>
            <a:endParaRPr lang="en-GB" dirty="0"/>
          </a:p>
          <a:p>
            <a:r>
              <a:rPr lang="en-GB" dirty="0"/>
              <a:t>Scuffles might break out about who is going to pay for that, or network B could charge for this transit service.</a:t>
            </a:r>
          </a:p>
          <a:p>
            <a:r>
              <a:rPr lang="en-GB" dirty="0"/>
              <a:t>“Transit Provider”</a:t>
            </a:r>
          </a:p>
          <a:p>
            <a:endParaRPr lang="en-GB" dirty="0"/>
          </a:p>
        </p:txBody>
      </p:sp>
      <p:sp>
        <p:nvSpPr>
          <p:cNvPr id="10" name="Slide Image Placeholder 9">
            <a:extLst>
              <a:ext uri="{FF2B5EF4-FFF2-40B4-BE49-F238E27FC236}">
                <a16:creationId xmlns:a16="http://schemas.microsoft.com/office/drawing/2014/main" id="{35349A89-66F5-4FFB-89C5-2D3D1DABB70B}"/>
              </a:ext>
            </a:extLst>
          </p:cNvPr>
          <p:cNvSpPr>
            <a:spLocks noGrp="1" noRot="1" noChangeAspect="1"/>
          </p:cNvSpPr>
          <p:nvPr>
            <p:ph type="sldImg"/>
          </p:nvPr>
        </p:nvSpPr>
        <p:spPr>
          <a:xfrm>
            <a:off x="163513" y="742950"/>
            <a:ext cx="6772275" cy="3810000"/>
          </a:xfrm>
        </p:spPr>
      </p:sp>
      <p:sp>
        <p:nvSpPr>
          <p:cNvPr id="4" name="Date Placeholder 3">
            <a:extLst>
              <a:ext uri="{FF2B5EF4-FFF2-40B4-BE49-F238E27FC236}">
                <a16:creationId xmlns:a16="http://schemas.microsoft.com/office/drawing/2014/main" id="{ACC67618-4E7B-49DF-8880-BAC77E9D9E13}"/>
              </a:ext>
            </a:extLst>
          </p:cNvPr>
          <p:cNvSpPr>
            <a:spLocks noGrp="1"/>
          </p:cNvSpPr>
          <p:nvPr>
            <p:ph type="dt" idx="1"/>
          </p:nvPr>
        </p:nvSpPr>
        <p:spPr/>
        <p:txBody>
          <a:bodyPr/>
          <a:lstStyle/>
          <a:p>
            <a:fld id="{403D1647-67E0-4470-A90F-236A3D12509C}" type="datetime1">
              <a:rPr lang="en-GB" smtClean="0"/>
              <a:t>04/04/2025</a:t>
            </a:fld>
            <a:endParaRPr lang="en-GB"/>
          </a:p>
        </p:txBody>
      </p:sp>
      <p:sp>
        <p:nvSpPr>
          <p:cNvPr id="5" name="Slide Number Placeholder 4">
            <a:extLst>
              <a:ext uri="{FF2B5EF4-FFF2-40B4-BE49-F238E27FC236}">
                <a16:creationId xmlns:a16="http://schemas.microsoft.com/office/drawing/2014/main" id="{ABC2744B-0DDE-4224-87C9-1E661CF9A442}"/>
              </a:ext>
            </a:extLst>
          </p:cNvPr>
          <p:cNvSpPr>
            <a:spLocks noGrp="1"/>
          </p:cNvSpPr>
          <p:nvPr>
            <p:ph type="sldNum" sz="quarter" idx="5"/>
          </p:nvPr>
        </p:nvSpPr>
        <p:spPr/>
        <p:txBody>
          <a:bodyPr/>
          <a:lstStyle/>
          <a:p>
            <a:fld id="{2FE325A7-0C7D-4B31-9784-DABA932F2B9F}" type="slidenum">
              <a:rPr lang="en-GB" smtClean="0"/>
              <a:t>12</a:t>
            </a:fld>
            <a:endParaRPr lang="en-GB"/>
          </a:p>
        </p:txBody>
      </p:sp>
      <p:sp>
        <p:nvSpPr>
          <p:cNvPr id="6" name="Header Placeholder 5">
            <a:extLst>
              <a:ext uri="{FF2B5EF4-FFF2-40B4-BE49-F238E27FC236}">
                <a16:creationId xmlns:a16="http://schemas.microsoft.com/office/drawing/2014/main" id="{AEFC74C7-9C0A-4769-857B-5F309B31136B}"/>
              </a:ext>
            </a:extLst>
          </p:cNvPr>
          <p:cNvSpPr>
            <a:spLocks noGrp="1"/>
          </p:cNvSpPr>
          <p:nvPr>
            <p:ph type="hdr" sz="quarter"/>
          </p:nvPr>
        </p:nvSpPr>
        <p:spPr/>
        <p:txBody>
          <a:bodyPr/>
          <a:lstStyle/>
          <a:p>
            <a:r>
              <a:rPr lang="en-GB"/>
              <a:t>Introduction to Peering and BGP</a:t>
            </a:r>
          </a:p>
        </p:txBody>
      </p:sp>
    </p:spTree>
    <p:extLst>
      <p:ext uri="{BB962C8B-B14F-4D97-AF65-F5344CB8AC3E}">
        <p14:creationId xmlns:p14="http://schemas.microsoft.com/office/powerpoint/2010/main" val="27542063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5" name="Rectangle 3"/>
          <p:cNvSpPr>
            <a:spLocks noGrp="1" noChangeArrowheads="1"/>
          </p:cNvSpPr>
          <p:nvPr>
            <p:ph type="body" idx="1"/>
          </p:nvPr>
        </p:nvSpPr>
        <p:spPr/>
        <p:txBody>
          <a:bodyPr/>
          <a:lstStyle/>
          <a:p>
            <a:r>
              <a:rPr lang="en-GB"/>
              <a:t>So….</a:t>
            </a:r>
          </a:p>
          <a:p>
            <a:br>
              <a:rPr lang="en-GB"/>
            </a:br>
            <a:r>
              <a:rPr lang="en-GB"/>
              <a:t>The answer might be for all the networks to connect directly to each other. Then everybody is happy again (for the moment!)</a:t>
            </a:r>
          </a:p>
          <a:p>
            <a:endParaRPr lang="en-GB"/>
          </a:p>
          <a:p>
            <a:endParaRPr lang="en-GB"/>
          </a:p>
        </p:txBody>
      </p:sp>
      <p:sp>
        <p:nvSpPr>
          <p:cNvPr id="10" name="Slide Image Placeholder 9">
            <a:extLst>
              <a:ext uri="{FF2B5EF4-FFF2-40B4-BE49-F238E27FC236}">
                <a16:creationId xmlns:a16="http://schemas.microsoft.com/office/drawing/2014/main" id="{01AFB77C-307E-4795-A87D-907AA6ACA81A}"/>
              </a:ext>
            </a:extLst>
          </p:cNvPr>
          <p:cNvSpPr>
            <a:spLocks noGrp="1" noRot="1" noChangeAspect="1"/>
          </p:cNvSpPr>
          <p:nvPr>
            <p:ph type="sldImg"/>
          </p:nvPr>
        </p:nvSpPr>
        <p:spPr>
          <a:xfrm>
            <a:off x="163513" y="742950"/>
            <a:ext cx="6772275" cy="3810000"/>
          </a:xfrm>
        </p:spPr>
      </p:sp>
      <p:sp>
        <p:nvSpPr>
          <p:cNvPr id="4" name="Date Placeholder 3">
            <a:extLst>
              <a:ext uri="{FF2B5EF4-FFF2-40B4-BE49-F238E27FC236}">
                <a16:creationId xmlns:a16="http://schemas.microsoft.com/office/drawing/2014/main" id="{2ABA7F86-5511-40A3-9B7F-3834014C4E47}"/>
              </a:ext>
            </a:extLst>
          </p:cNvPr>
          <p:cNvSpPr>
            <a:spLocks noGrp="1"/>
          </p:cNvSpPr>
          <p:nvPr>
            <p:ph type="dt" idx="1"/>
          </p:nvPr>
        </p:nvSpPr>
        <p:spPr/>
        <p:txBody>
          <a:bodyPr/>
          <a:lstStyle/>
          <a:p>
            <a:fld id="{56D713AE-6514-48C7-8839-5A3A4B115248}" type="datetime1">
              <a:rPr lang="en-GB" smtClean="0"/>
              <a:t>04/04/2025</a:t>
            </a:fld>
            <a:endParaRPr lang="en-GB"/>
          </a:p>
        </p:txBody>
      </p:sp>
      <p:sp>
        <p:nvSpPr>
          <p:cNvPr id="5" name="Slide Number Placeholder 4">
            <a:extLst>
              <a:ext uri="{FF2B5EF4-FFF2-40B4-BE49-F238E27FC236}">
                <a16:creationId xmlns:a16="http://schemas.microsoft.com/office/drawing/2014/main" id="{E42ED2BD-E863-4FD2-B6AD-E190992C8530}"/>
              </a:ext>
            </a:extLst>
          </p:cNvPr>
          <p:cNvSpPr>
            <a:spLocks noGrp="1"/>
          </p:cNvSpPr>
          <p:nvPr>
            <p:ph type="sldNum" sz="quarter" idx="5"/>
          </p:nvPr>
        </p:nvSpPr>
        <p:spPr/>
        <p:txBody>
          <a:bodyPr/>
          <a:lstStyle/>
          <a:p>
            <a:fld id="{2FE325A7-0C7D-4B31-9784-DABA932F2B9F}" type="slidenum">
              <a:rPr lang="en-GB" smtClean="0"/>
              <a:t>13</a:t>
            </a:fld>
            <a:endParaRPr lang="en-GB"/>
          </a:p>
        </p:txBody>
      </p:sp>
      <p:sp>
        <p:nvSpPr>
          <p:cNvPr id="6" name="Header Placeholder 5">
            <a:extLst>
              <a:ext uri="{FF2B5EF4-FFF2-40B4-BE49-F238E27FC236}">
                <a16:creationId xmlns:a16="http://schemas.microsoft.com/office/drawing/2014/main" id="{5AEDAAAF-4F73-4055-B049-CD353BDA467E}"/>
              </a:ext>
            </a:extLst>
          </p:cNvPr>
          <p:cNvSpPr>
            <a:spLocks noGrp="1"/>
          </p:cNvSpPr>
          <p:nvPr>
            <p:ph type="hdr" sz="quarter"/>
          </p:nvPr>
        </p:nvSpPr>
        <p:spPr/>
        <p:txBody>
          <a:bodyPr/>
          <a:lstStyle/>
          <a:p>
            <a:r>
              <a:rPr lang="en-GB"/>
              <a:t>Introduction to Peering and BGP</a:t>
            </a:r>
          </a:p>
        </p:txBody>
      </p:sp>
    </p:spTree>
    <p:extLst>
      <p:ext uri="{BB962C8B-B14F-4D97-AF65-F5344CB8AC3E}">
        <p14:creationId xmlns:p14="http://schemas.microsoft.com/office/powerpoint/2010/main" val="3121313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Rectangle 3"/>
          <p:cNvSpPr>
            <a:spLocks noGrp="1" noChangeArrowheads="1"/>
          </p:cNvSpPr>
          <p:nvPr>
            <p:ph type="body" idx="1"/>
          </p:nvPr>
        </p:nvSpPr>
        <p:spPr/>
        <p:txBody>
          <a:bodyPr/>
          <a:lstStyle/>
          <a:p>
            <a:endParaRPr lang="en-GB" dirty="0"/>
          </a:p>
          <a:p>
            <a:r>
              <a:rPr lang="en-GB" dirty="0"/>
              <a:t>Now….</a:t>
            </a:r>
          </a:p>
          <a:p>
            <a:endParaRPr lang="en-GB" dirty="0"/>
          </a:p>
          <a:p>
            <a:r>
              <a:rPr lang="en-GB" dirty="0"/>
              <a:t>Supposing a new network wants to join this club. </a:t>
            </a:r>
          </a:p>
          <a:p>
            <a:endParaRPr lang="en-GB" dirty="0"/>
          </a:p>
          <a:p>
            <a:r>
              <a:rPr lang="en-GB" dirty="0"/>
              <a:t>He has to connect to three different networks to be considered “equal” to the others?</a:t>
            </a:r>
          </a:p>
          <a:p>
            <a:endParaRPr lang="en-GB" dirty="0"/>
          </a:p>
          <a:p>
            <a:r>
              <a:rPr lang="en-GB" dirty="0"/>
              <a:t>Expensive.</a:t>
            </a:r>
          </a:p>
          <a:p>
            <a:endParaRPr lang="en-GB" dirty="0"/>
          </a:p>
        </p:txBody>
      </p:sp>
      <p:sp>
        <p:nvSpPr>
          <p:cNvPr id="10" name="Slide Image Placeholder 9">
            <a:extLst>
              <a:ext uri="{FF2B5EF4-FFF2-40B4-BE49-F238E27FC236}">
                <a16:creationId xmlns:a16="http://schemas.microsoft.com/office/drawing/2014/main" id="{25C3B800-BD8B-4064-932A-A82D0BF8E2D9}"/>
              </a:ext>
            </a:extLst>
          </p:cNvPr>
          <p:cNvSpPr>
            <a:spLocks noGrp="1" noRot="1" noChangeAspect="1"/>
          </p:cNvSpPr>
          <p:nvPr>
            <p:ph type="sldImg"/>
          </p:nvPr>
        </p:nvSpPr>
        <p:spPr>
          <a:xfrm>
            <a:off x="163513" y="742950"/>
            <a:ext cx="6772275" cy="3810000"/>
          </a:xfrm>
        </p:spPr>
      </p:sp>
      <p:sp>
        <p:nvSpPr>
          <p:cNvPr id="4" name="Date Placeholder 3">
            <a:extLst>
              <a:ext uri="{FF2B5EF4-FFF2-40B4-BE49-F238E27FC236}">
                <a16:creationId xmlns:a16="http://schemas.microsoft.com/office/drawing/2014/main" id="{ED99CF6B-6126-4472-B5F5-FCB5E433BD85}"/>
              </a:ext>
            </a:extLst>
          </p:cNvPr>
          <p:cNvSpPr>
            <a:spLocks noGrp="1"/>
          </p:cNvSpPr>
          <p:nvPr>
            <p:ph type="dt" idx="1"/>
          </p:nvPr>
        </p:nvSpPr>
        <p:spPr/>
        <p:txBody>
          <a:bodyPr/>
          <a:lstStyle/>
          <a:p>
            <a:fld id="{82E2235B-85F9-4E9B-82A2-FE1E77550A62}" type="datetime1">
              <a:rPr lang="en-GB" smtClean="0"/>
              <a:t>04/04/2025</a:t>
            </a:fld>
            <a:endParaRPr lang="en-GB"/>
          </a:p>
        </p:txBody>
      </p:sp>
      <p:sp>
        <p:nvSpPr>
          <p:cNvPr id="5" name="Slide Number Placeholder 4">
            <a:extLst>
              <a:ext uri="{FF2B5EF4-FFF2-40B4-BE49-F238E27FC236}">
                <a16:creationId xmlns:a16="http://schemas.microsoft.com/office/drawing/2014/main" id="{E398EA03-EC9B-4CB1-90F6-7A1C701B5035}"/>
              </a:ext>
            </a:extLst>
          </p:cNvPr>
          <p:cNvSpPr>
            <a:spLocks noGrp="1"/>
          </p:cNvSpPr>
          <p:nvPr>
            <p:ph type="sldNum" sz="quarter" idx="5"/>
          </p:nvPr>
        </p:nvSpPr>
        <p:spPr/>
        <p:txBody>
          <a:bodyPr/>
          <a:lstStyle/>
          <a:p>
            <a:fld id="{2FE325A7-0C7D-4B31-9784-DABA932F2B9F}" type="slidenum">
              <a:rPr lang="en-GB" smtClean="0"/>
              <a:t>14</a:t>
            </a:fld>
            <a:endParaRPr lang="en-GB"/>
          </a:p>
        </p:txBody>
      </p:sp>
      <p:sp>
        <p:nvSpPr>
          <p:cNvPr id="6" name="Header Placeholder 5">
            <a:extLst>
              <a:ext uri="{FF2B5EF4-FFF2-40B4-BE49-F238E27FC236}">
                <a16:creationId xmlns:a16="http://schemas.microsoft.com/office/drawing/2014/main" id="{1E3D9CDD-2ECD-42BE-9204-0C3F77B61EF2}"/>
              </a:ext>
            </a:extLst>
          </p:cNvPr>
          <p:cNvSpPr>
            <a:spLocks noGrp="1"/>
          </p:cNvSpPr>
          <p:nvPr>
            <p:ph type="hdr" sz="quarter"/>
          </p:nvPr>
        </p:nvSpPr>
        <p:spPr/>
        <p:txBody>
          <a:bodyPr/>
          <a:lstStyle/>
          <a:p>
            <a:r>
              <a:rPr lang="en-GB"/>
              <a:t>Introduction to Peering and BGP</a:t>
            </a:r>
          </a:p>
        </p:txBody>
      </p:sp>
    </p:spTree>
    <p:extLst>
      <p:ext uri="{BB962C8B-B14F-4D97-AF65-F5344CB8AC3E}">
        <p14:creationId xmlns:p14="http://schemas.microsoft.com/office/powerpoint/2010/main" val="30925917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Rectangle 3"/>
          <p:cNvSpPr>
            <a:spLocks noGrp="1" noChangeArrowheads="1"/>
          </p:cNvSpPr>
          <p:nvPr>
            <p:ph type="body" idx="1"/>
          </p:nvPr>
        </p:nvSpPr>
        <p:spPr/>
        <p:txBody>
          <a:bodyPr/>
          <a:lstStyle/>
          <a:p>
            <a:endParaRPr lang="en-GB" dirty="0"/>
          </a:p>
          <a:p>
            <a:r>
              <a:rPr lang="en-GB" dirty="0"/>
              <a:t>Maybe he just wants to connect to one for now…</a:t>
            </a:r>
          </a:p>
          <a:p>
            <a:endParaRPr lang="en-GB" dirty="0"/>
          </a:p>
          <a:p>
            <a:r>
              <a:rPr lang="en-GB" dirty="0"/>
              <a:t>So, new network goes to network C, and agree to pay network C to provide them with all their internet connectivity. A Transit agreement.</a:t>
            </a:r>
          </a:p>
        </p:txBody>
      </p:sp>
      <p:sp>
        <p:nvSpPr>
          <p:cNvPr id="10" name="Slide Image Placeholder 9">
            <a:extLst>
              <a:ext uri="{FF2B5EF4-FFF2-40B4-BE49-F238E27FC236}">
                <a16:creationId xmlns:a16="http://schemas.microsoft.com/office/drawing/2014/main" id="{74560B08-DF64-4D9C-9661-42F7A12A59BB}"/>
              </a:ext>
            </a:extLst>
          </p:cNvPr>
          <p:cNvSpPr>
            <a:spLocks noGrp="1" noRot="1" noChangeAspect="1"/>
          </p:cNvSpPr>
          <p:nvPr>
            <p:ph type="sldImg"/>
          </p:nvPr>
        </p:nvSpPr>
        <p:spPr>
          <a:xfrm>
            <a:off x="163513" y="742950"/>
            <a:ext cx="6772275" cy="3810000"/>
          </a:xfrm>
        </p:spPr>
      </p:sp>
      <p:sp>
        <p:nvSpPr>
          <p:cNvPr id="4" name="Date Placeholder 3">
            <a:extLst>
              <a:ext uri="{FF2B5EF4-FFF2-40B4-BE49-F238E27FC236}">
                <a16:creationId xmlns:a16="http://schemas.microsoft.com/office/drawing/2014/main" id="{487F9315-BB62-483B-9D62-0A5DE8B0E400}"/>
              </a:ext>
            </a:extLst>
          </p:cNvPr>
          <p:cNvSpPr>
            <a:spLocks noGrp="1"/>
          </p:cNvSpPr>
          <p:nvPr>
            <p:ph type="dt" idx="1"/>
          </p:nvPr>
        </p:nvSpPr>
        <p:spPr/>
        <p:txBody>
          <a:bodyPr/>
          <a:lstStyle/>
          <a:p>
            <a:fld id="{74C85FA1-EFB9-4325-AEA7-0C841238B7D6}" type="datetime1">
              <a:rPr lang="en-GB" smtClean="0"/>
              <a:t>04/04/2025</a:t>
            </a:fld>
            <a:endParaRPr lang="en-GB"/>
          </a:p>
        </p:txBody>
      </p:sp>
      <p:sp>
        <p:nvSpPr>
          <p:cNvPr id="5" name="Slide Number Placeholder 4">
            <a:extLst>
              <a:ext uri="{FF2B5EF4-FFF2-40B4-BE49-F238E27FC236}">
                <a16:creationId xmlns:a16="http://schemas.microsoft.com/office/drawing/2014/main" id="{1921F146-F252-43A3-9CE8-C8315550DADA}"/>
              </a:ext>
            </a:extLst>
          </p:cNvPr>
          <p:cNvSpPr>
            <a:spLocks noGrp="1"/>
          </p:cNvSpPr>
          <p:nvPr>
            <p:ph type="sldNum" sz="quarter" idx="5"/>
          </p:nvPr>
        </p:nvSpPr>
        <p:spPr/>
        <p:txBody>
          <a:bodyPr/>
          <a:lstStyle/>
          <a:p>
            <a:fld id="{2FE325A7-0C7D-4B31-9784-DABA932F2B9F}" type="slidenum">
              <a:rPr lang="en-GB" smtClean="0"/>
              <a:t>15</a:t>
            </a:fld>
            <a:endParaRPr lang="en-GB"/>
          </a:p>
        </p:txBody>
      </p:sp>
      <p:sp>
        <p:nvSpPr>
          <p:cNvPr id="6" name="Header Placeholder 5">
            <a:extLst>
              <a:ext uri="{FF2B5EF4-FFF2-40B4-BE49-F238E27FC236}">
                <a16:creationId xmlns:a16="http://schemas.microsoft.com/office/drawing/2014/main" id="{FA28AB12-6A1A-4FC6-984E-42A906E2C297}"/>
              </a:ext>
            </a:extLst>
          </p:cNvPr>
          <p:cNvSpPr>
            <a:spLocks noGrp="1"/>
          </p:cNvSpPr>
          <p:nvPr>
            <p:ph type="hdr" sz="quarter"/>
          </p:nvPr>
        </p:nvSpPr>
        <p:spPr/>
        <p:txBody>
          <a:bodyPr/>
          <a:lstStyle/>
          <a:p>
            <a:r>
              <a:rPr lang="en-GB"/>
              <a:t>Introduction to Peering and BGP</a:t>
            </a:r>
          </a:p>
        </p:txBody>
      </p:sp>
    </p:spTree>
    <p:extLst>
      <p:ext uri="{BB962C8B-B14F-4D97-AF65-F5344CB8AC3E}">
        <p14:creationId xmlns:p14="http://schemas.microsoft.com/office/powerpoint/2010/main" val="30305745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3"/>
          <p:cNvSpPr>
            <a:spLocks noGrp="1" noChangeArrowheads="1"/>
          </p:cNvSpPr>
          <p:nvPr>
            <p:ph type="body" idx="1"/>
          </p:nvPr>
        </p:nvSpPr>
        <p:spPr/>
        <p:txBody>
          <a:bodyPr/>
          <a:lstStyle/>
          <a:p>
            <a:r>
              <a:rPr lang="en-GB" dirty="0"/>
              <a:t>Transit works well for new net, until the traffic to other networks grows.</a:t>
            </a:r>
          </a:p>
          <a:p>
            <a:br>
              <a:rPr lang="en-GB" dirty="0"/>
            </a:br>
            <a:r>
              <a:rPr lang="en-GB" dirty="0"/>
              <a:t>Then maybe it would work out cheaper and more efficient for new network and network A to connect to each other…</a:t>
            </a:r>
          </a:p>
        </p:txBody>
      </p:sp>
      <p:sp>
        <p:nvSpPr>
          <p:cNvPr id="10" name="Slide Image Placeholder 9">
            <a:extLst>
              <a:ext uri="{FF2B5EF4-FFF2-40B4-BE49-F238E27FC236}">
                <a16:creationId xmlns:a16="http://schemas.microsoft.com/office/drawing/2014/main" id="{7C76E579-2B9B-4005-9246-3171F3DE7503}"/>
              </a:ext>
            </a:extLst>
          </p:cNvPr>
          <p:cNvSpPr>
            <a:spLocks noGrp="1" noRot="1" noChangeAspect="1"/>
          </p:cNvSpPr>
          <p:nvPr>
            <p:ph type="sldImg"/>
          </p:nvPr>
        </p:nvSpPr>
        <p:spPr>
          <a:xfrm>
            <a:off x="163513" y="742950"/>
            <a:ext cx="6772275" cy="3810000"/>
          </a:xfrm>
        </p:spPr>
      </p:sp>
      <p:sp>
        <p:nvSpPr>
          <p:cNvPr id="4" name="Date Placeholder 3">
            <a:extLst>
              <a:ext uri="{FF2B5EF4-FFF2-40B4-BE49-F238E27FC236}">
                <a16:creationId xmlns:a16="http://schemas.microsoft.com/office/drawing/2014/main" id="{817A14EE-A4DB-45C1-AEAA-54AEF6D1CF2E}"/>
              </a:ext>
            </a:extLst>
          </p:cNvPr>
          <p:cNvSpPr>
            <a:spLocks noGrp="1"/>
          </p:cNvSpPr>
          <p:nvPr>
            <p:ph type="dt" idx="1"/>
          </p:nvPr>
        </p:nvSpPr>
        <p:spPr/>
        <p:txBody>
          <a:bodyPr/>
          <a:lstStyle/>
          <a:p>
            <a:fld id="{7AA1F219-91CC-4DAE-93BB-1F365650EEB1}" type="datetime1">
              <a:rPr lang="en-GB" smtClean="0"/>
              <a:t>04/04/2025</a:t>
            </a:fld>
            <a:endParaRPr lang="en-GB"/>
          </a:p>
        </p:txBody>
      </p:sp>
      <p:sp>
        <p:nvSpPr>
          <p:cNvPr id="5" name="Slide Number Placeholder 4">
            <a:extLst>
              <a:ext uri="{FF2B5EF4-FFF2-40B4-BE49-F238E27FC236}">
                <a16:creationId xmlns:a16="http://schemas.microsoft.com/office/drawing/2014/main" id="{2131E0D4-6928-4131-9B45-D567782FDC5E}"/>
              </a:ext>
            </a:extLst>
          </p:cNvPr>
          <p:cNvSpPr>
            <a:spLocks noGrp="1"/>
          </p:cNvSpPr>
          <p:nvPr>
            <p:ph type="sldNum" sz="quarter" idx="5"/>
          </p:nvPr>
        </p:nvSpPr>
        <p:spPr/>
        <p:txBody>
          <a:bodyPr/>
          <a:lstStyle/>
          <a:p>
            <a:fld id="{2FE325A7-0C7D-4B31-9784-DABA932F2B9F}" type="slidenum">
              <a:rPr lang="en-GB" smtClean="0"/>
              <a:t>16</a:t>
            </a:fld>
            <a:endParaRPr lang="en-GB"/>
          </a:p>
        </p:txBody>
      </p:sp>
      <p:sp>
        <p:nvSpPr>
          <p:cNvPr id="6" name="Header Placeholder 5">
            <a:extLst>
              <a:ext uri="{FF2B5EF4-FFF2-40B4-BE49-F238E27FC236}">
                <a16:creationId xmlns:a16="http://schemas.microsoft.com/office/drawing/2014/main" id="{04862056-CE10-4F28-9D40-170BDDF702B8}"/>
              </a:ext>
            </a:extLst>
          </p:cNvPr>
          <p:cNvSpPr>
            <a:spLocks noGrp="1"/>
          </p:cNvSpPr>
          <p:nvPr>
            <p:ph type="hdr" sz="quarter"/>
          </p:nvPr>
        </p:nvSpPr>
        <p:spPr/>
        <p:txBody>
          <a:bodyPr/>
          <a:lstStyle/>
          <a:p>
            <a:r>
              <a:rPr lang="en-GB"/>
              <a:t>Introduction to Peering and BGP</a:t>
            </a:r>
          </a:p>
        </p:txBody>
      </p:sp>
    </p:spTree>
    <p:extLst>
      <p:ext uri="{BB962C8B-B14F-4D97-AF65-F5344CB8AC3E}">
        <p14:creationId xmlns:p14="http://schemas.microsoft.com/office/powerpoint/2010/main" val="2332284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Rectangle 3"/>
          <p:cNvSpPr>
            <a:spLocks noGrp="1" noChangeArrowheads="1"/>
          </p:cNvSpPr>
          <p:nvPr>
            <p:ph type="body" idx="1"/>
          </p:nvPr>
        </p:nvSpPr>
        <p:spPr/>
        <p:txBody>
          <a:bodyPr/>
          <a:lstStyle/>
          <a:p>
            <a:r>
              <a:rPr lang="en-GB" dirty="0"/>
              <a:t>So they connect to each other.</a:t>
            </a:r>
          </a:p>
          <a:p>
            <a:endParaRPr lang="en-GB" dirty="0"/>
          </a:p>
        </p:txBody>
      </p:sp>
      <p:sp>
        <p:nvSpPr>
          <p:cNvPr id="10" name="Slide Image Placeholder 9">
            <a:extLst>
              <a:ext uri="{FF2B5EF4-FFF2-40B4-BE49-F238E27FC236}">
                <a16:creationId xmlns:a16="http://schemas.microsoft.com/office/drawing/2014/main" id="{B67AE962-1B6E-46A1-A905-25BE9399A7D2}"/>
              </a:ext>
            </a:extLst>
          </p:cNvPr>
          <p:cNvSpPr>
            <a:spLocks noGrp="1" noRot="1" noChangeAspect="1"/>
          </p:cNvSpPr>
          <p:nvPr>
            <p:ph type="sldImg"/>
          </p:nvPr>
        </p:nvSpPr>
        <p:spPr>
          <a:xfrm>
            <a:off x="163513" y="742950"/>
            <a:ext cx="6772275" cy="3810000"/>
          </a:xfrm>
        </p:spPr>
      </p:sp>
      <p:sp>
        <p:nvSpPr>
          <p:cNvPr id="4" name="Date Placeholder 3">
            <a:extLst>
              <a:ext uri="{FF2B5EF4-FFF2-40B4-BE49-F238E27FC236}">
                <a16:creationId xmlns:a16="http://schemas.microsoft.com/office/drawing/2014/main" id="{A35EF714-942F-413F-BA56-AC31E7C8B686}"/>
              </a:ext>
            </a:extLst>
          </p:cNvPr>
          <p:cNvSpPr>
            <a:spLocks noGrp="1"/>
          </p:cNvSpPr>
          <p:nvPr>
            <p:ph type="dt" idx="1"/>
          </p:nvPr>
        </p:nvSpPr>
        <p:spPr/>
        <p:txBody>
          <a:bodyPr/>
          <a:lstStyle/>
          <a:p>
            <a:fld id="{94CB9EE3-9B1E-49D1-BD80-E94F6B4A87EB}" type="datetime1">
              <a:rPr lang="en-GB" smtClean="0"/>
              <a:t>04/04/2025</a:t>
            </a:fld>
            <a:endParaRPr lang="en-GB"/>
          </a:p>
        </p:txBody>
      </p:sp>
      <p:sp>
        <p:nvSpPr>
          <p:cNvPr id="5" name="Slide Number Placeholder 4">
            <a:extLst>
              <a:ext uri="{FF2B5EF4-FFF2-40B4-BE49-F238E27FC236}">
                <a16:creationId xmlns:a16="http://schemas.microsoft.com/office/drawing/2014/main" id="{C6CF80F1-1336-4ED0-B913-681CF8B037F8}"/>
              </a:ext>
            </a:extLst>
          </p:cNvPr>
          <p:cNvSpPr>
            <a:spLocks noGrp="1"/>
          </p:cNvSpPr>
          <p:nvPr>
            <p:ph type="sldNum" sz="quarter" idx="5"/>
          </p:nvPr>
        </p:nvSpPr>
        <p:spPr/>
        <p:txBody>
          <a:bodyPr/>
          <a:lstStyle/>
          <a:p>
            <a:fld id="{2FE325A7-0C7D-4B31-9784-DABA932F2B9F}" type="slidenum">
              <a:rPr lang="en-GB" smtClean="0"/>
              <a:t>17</a:t>
            </a:fld>
            <a:endParaRPr lang="en-GB"/>
          </a:p>
        </p:txBody>
      </p:sp>
      <p:sp>
        <p:nvSpPr>
          <p:cNvPr id="6" name="Header Placeholder 5">
            <a:extLst>
              <a:ext uri="{FF2B5EF4-FFF2-40B4-BE49-F238E27FC236}">
                <a16:creationId xmlns:a16="http://schemas.microsoft.com/office/drawing/2014/main" id="{08DD5F0B-4659-43FA-BE6F-2AFFC0871D6B}"/>
              </a:ext>
            </a:extLst>
          </p:cNvPr>
          <p:cNvSpPr>
            <a:spLocks noGrp="1"/>
          </p:cNvSpPr>
          <p:nvPr>
            <p:ph type="hdr" sz="quarter"/>
          </p:nvPr>
        </p:nvSpPr>
        <p:spPr/>
        <p:txBody>
          <a:bodyPr/>
          <a:lstStyle/>
          <a:p>
            <a:r>
              <a:rPr lang="en-GB"/>
              <a:t>Introduction to Peering and BGP</a:t>
            </a:r>
          </a:p>
        </p:txBody>
      </p:sp>
    </p:spTree>
    <p:extLst>
      <p:ext uri="{BB962C8B-B14F-4D97-AF65-F5344CB8AC3E}">
        <p14:creationId xmlns:p14="http://schemas.microsoft.com/office/powerpoint/2010/main" val="32395103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Rectangle 3"/>
          <p:cNvSpPr>
            <a:spLocks noGrp="1" noChangeArrowheads="1"/>
          </p:cNvSpPr>
          <p:nvPr>
            <p:ph type="body" idx="1"/>
          </p:nvPr>
        </p:nvSpPr>
        <p:spPr/>
        <p:txBody>
          <a:bodyPr/>
          <a:lstStyle/>
          <a:p>
            <a:r>
              <a:rPr lang="en-GB"/>
              <a:t>And so… the process continues. Networks connect, grow, expand….</a:t>
            </a:r>
          </a:p>
          <a:p>
            <a:endParaRPr lang="en-GB"/>
          </a:p>
          <a:p>
            <a:r>
              <a:rPr lang="en-GB"/>
              <a:t>Connect to each other…</a:t>
            </a:r>
          </a:p>
          <a:p>
            <a:endParaRPr lang="en-GB"/>
          </a:p>
          <a:p>
            <a:endParaRPr lang="en-GB"/>
          </a:p>
        </p:txBody>
      </p:sp>
      <p:sp>
        <p:nvSpPr>
          <p:cNvPr id="10" name="Slide Image Placeholder 9">
            <a:extLst>
              <a:ext uri="{FF2B5EF4-FFF2-40B4-BE49-F238E27FC236}">
                <a16:creationId xmlns:a16="http://schemas.microsoft.com/office/drawing/2014/main" id="{4E9F32CB-9349-43EE-9976-E6FDEE9C4A08}"/>
              </a:ext>
            </a:extLst>
          </p:cNvPr>
          <p:cNvSpPr>
            <a:spLocks noGrp="1" noRot="1" noChangeAspect="1"/>
          </p:cNvSpPr>
          <p:nvPr>
            <p:ph type="sldImg"/>
          </p:nvPr>
        </p:nvSpPr>
        <p:spPr>
          <a:xfrm>
            <a:off x="163513" y="742950"/>
            <a:ext cx="6772275" cy="3810000"/>
          </a:xfrm>
        </p:spPr>
      </p:sp>
      <p:sp>
        <p:nvSpPr>
          <p:cNvPr id="4" name="Date Placeholder 3">
            <a:extLst>
              <a:ext uri="{FF2B5EF4-FFF2-40B4-BE49-F238E27FC236}">
                <a16:creationId xmlns:a16="http://schemas.microsoft.com/office/drawing/2014/main" id="{E6417255-0875-4712-A4E4-F57E07EC7DCC}"/>
              </a:ext>
            </a:extLst>
          </p:cNvPr>
          <p:cNvSpPr>
            <a:spLocks noGrp="1"/>
          </p:cNvSpPr>
          <p:nvPr>
            <p:ph type="dt" idx="1"/>
          </p:nvPr>
        </p:nvSpPr>
        <p:spPr/>
        <p:txBody>
          <a:bodyPr/>
          <a:lstStyle/>
          <a:p>
            <a:fld id="{BEE2493B-E452-45EE-95F1-799E362EFA9A}" type="datetime1">
              <a:rPr lang="en-GB" smtClean="0"/>
              <a:t>04/04/2025</a:t>
            </a:fld>
            <a:endParaRPr lang="en-GB"/>
          </a:p>
        </p:txBody>
      </p:sp>
      <p:sp>
        <p:nvSpPr>
          <p:cNvPr id="5" name="Slide Number Placeholder 4">
            <a:extLst>
              <a:ext uri="{FF2B5EF4-FFF2-40B4-BE49-F238E27FC236}">
                <a16:creationId xmlns:a16="http://schemas.microsoft.com/office/drawing/2014/main" id="{97BE67B6-661E-44C1-8C10-6F443B7AB8DD}"/>
              </a:ext>
            </a:extLst>
          </p:cNvPr>
          <p:cNvSpPr>
            <a:spLocks noGrp="1"/>
          </p:cNvSpPr>
          <p:nvPr>
            <p:ph type="sldNum" sz="quarter" idx="5"/>
          </p:nvPr>
        </p:nvSpPr>
        <p:spPr/>
        <p:txBody>
          <a:bodyPr/>
          <a:lstStyle/>
          <a:p>
            <a:fld id="{2FE325A7-0C7D-4B31-9784-DABA932F2B9F}" type="slidenum">
              <a:rPr lang="en-GB" smtClean="0"/>
              <a:t>18</a:t>
            </a:fld>
            <a:endParaRPr lang="en-GB"/>
          </a:p>
        </p:txBody>
      </p:sp>
      <p:sp>
        <p:nvSpPr>
          <p:cNvPr id="6" name="Header Placeholder 5">
            <a:extLst>
              <a:ext uri="{FF2B5EF4-FFF2-40B4-BE49-F238E27FC236}">
                <a16:creationId xmlns:a16="http://schemas.microsoft.com/office/drawing/2014/main" id="{96371043-1CFE-4A77-9C46-DDED07541DB2}"/>
              </a:ext>
            </a:extLst>
          </p:cNvPr>
          <p:cNvSpPr>
            <a:spLocks noGrp="1"/>
          </p:cNvSpPr>
          <p:nvPr>
            <p:ph type="hdr" sz="quarter"/>
          </p:nvPr>
        </p:nvSpPr>
        <p:spPr/>
        <p:txBody>
          <a:bodyPr/>
          <a:lstStyle/>
          <a:p>
            <a:r>
              <a:rPr lang="en-GB"/>
              <a:t>Introduction to Peering and BGP</a:t>
            </a:r>
          </a:p>
        </p:txBody>
      </p:sp>
    </p:spTree>
    <p:extLst>
      <p:ext uri="{BB962C8B-B14F-4D97-AF65-F5344CB8AC3E}">
        <p14:creationId xmlns:p14="http://schemas.microsoft.com/office/powerpoint/2010/main" val="26772165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Rectangle 3"/>
          <p:cNvSpPr>
            <a:spLocks noGrp="1" noChangeArrowheads="1"/>
          </p:cNvSpPr>
          <p:nvPr>
            <p:ph type="body" idx="1"/>
          </p:nvPr>
        </p:nvSpPr>
        <p:spPr/>
        <p:txBody>
          <a:bodyPr/>
          <a:lstStyle/>
          <a:p>
            <a:r>
              <a:rPr lang="en-GB" dirty="0"/>
              <a:t>Another new network has to join the club…</a:t>
            </a:r>
          </a:p>
          <a:p>
            <a:endParaRPr lang="en-GB" dirty="0"/>
          </a:p>
          <a:p>
            <a:r>
              <a:rPr lang="en-GB" dirty="0"/>
              <a:t>This time they have to get five new connections!</a:t>
            </a:r>
          </a:p>
          <a:p>
            <a:endParaRPr lang="en-GB" dirty="0"/>
          </a:p>
          <a:p>
            <a:r>
              <a:rPr lang="en-GB" dirty="0"/>
              <a:t>Connecting up starts to get very expensive (and time consuming!) the more networks there are to connect to….</a:t>
            </a:r>
          </a:p>
        </p:txBody>
      </p:sp>
      <p:sp>
        <p:nvSpPr>
          <p:cNvPr id="10" name="Slide Image Placeholder 9">
            <a:extLst>
              <a:ext uri="{FF2B5EF4-FFF2-40B4-BE49-F238E27FC236}">
                <a16:creationId xmlns:a16="http://schemas.microsoft.com/office/drawing/2014/main" id="{40EE2801-CABB-42D3-B4D6-4CA3115FC8E9}"/>
              </a:ext>
            </a:extLst>
          </p:cNvPr>
          <p:cNvSpPr>
            <a:spLocks noGrp="1" noRot="1" noChangeAspect="1"/>
          </p:cNvSpPr>
          <p:nvPr>
            <p:ph type="sldImg"/>
          </p:nvPr>
        </p:nvSpPr>
        <p:spPr>
          <a:xfrm>
            <a:off x="163513" y="742950"/>
            <a:ext cx="6772275" cy="3810000"/>
          </a:xfrm>
        </p:spPr>
      </p:sp>
      <p:sp>
        <p:nvSpPr>
          <p:cNvPr id="4" name="Date Placeholder 3">
            <a:extLst>
              <a:ext uri="{FF2B5EF4-FFF2-40B4-BE49-F238E27FC236}">
                <a16:creationId xmlns:a16="http://schemas.microsoft.com/office/drawing/2014/main" id="{F26505CF-9B10-4D4C-A336-CDC3FCCCE17D}"/>
              </a:ext>
            </a:extLst>
          </p:cNvPr>
          <p:cNvSpPr>
            <a:spLocks noGrp="1"/>
          </p:cNvSpPr>
          <p:nvPr>
            <p:ph type="dt" idx="1"/>
          </p:nvPr>
        </p:nvSpPr>
        <p:spPr/>
        <p:txBody>
          <a:bodyPr/>
          <a:lstStyle/>
          <a:p>
            <a:fld id="{AC8ACE74-B07B-4AFD-8143-73CDB8D119B3}" type="datetime1">
              <a:rPr lang="en-GB" smtClean="0"/>
              <a:t>04/04/2025</a:t>
            </a:fld>
            <a:endParaRPr lang="en-GB"/>
          </a:p>
        </p:txBody>
      </p:sp>
      <p:sp>
        <p:nvSpPr>
          <p:cNvPr id="5" name="Slide Number Placeholder 4">
            <a:extLst>
              <a:ext uri="{FF2B5EF4-FFF2-40B4-BE49-F238E27FC236}">
                <a16:creationId xmlns:a16="http://schemas.microsoft.com/office/drawing/2014/main" id="{86D9385E-9412-420F-AE46-C18200B68040}"/>
              </a:ext>
            </a:extLst>
          </p:cNvPr>
          <p:cNvSpPr>
            <a:spLocks noGrp="1"/>
          </p:cNvSpPr>
          <p:nvPr>
            <p:ph type="sldNum" sz="quarter" idx="5"/>
          </p:nvPr>
        </p:nvSpPr>
        <p:spPr/>
        <p:txBody>
          <a:bodyPr/>
          <a:lstStyle/>
          <a:p>
            <a:fld id="{2FE325A7-0C7D-4B31-9784-DABA932F2B9F}" type="slidenum">
              <a:rPr lang="en-GB" smtClean="0"/>
              <a:t>19</a:t>
            </a:fld>
            <a:endParaRPr lang="en-GB"/>
          </a:p>
        </p:txBody>
      </p:sp>
      <p:sp>
        <p:nvSpPr>
          <p:cNvPr id="6" name="Header Placeholder 5">
            <a:extLst>
              <a:ext uri="{FF2B5EF4-FFF2-40B4-BE49-F238E27FC236}">
                <a16:creationId xmlns:a16="http://schemas.microsoft.com/office/drawing/2014/main" id="{3E17E66E-EEB2-4F0A-86C2-B79DAFC1AAB6}"/>
              </a:ext>
            </a:extLst>
          </p:cNvPr>
          <p:cNvSpPr>
            <a:spLocks noGrp="1"/>
          </p:cNvSpPr>
          <p:nvPr>
            <p:ph type="hdr" sz="quarter"/>
          </p:nvPr>
        </p:nvSpPr>
        <p:spPr/>
        <p:txBody>
          <a:bodyPr/>
          <a:lstStyle/>
          <a:p>
            <a:r>
              <a:rPr lang="en-GB"/>
              <a:t>Introduction to Peering and BGP</a:t>
            </a:r>
          </a:p>
        </p:txBody>
      </p:sp>
    </p:spTree>
    <p:extLst>
      <p:ext uri="{BB962C8B-B14F-4D97-AF65-F5344CB8AC3E}">
        <p14:creationId xmlns:p14="http://schemas.microsoft.com/office/powerpoint/2010/main" val="3096731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Rectangle 1027"/>
          <p:cNvSpPr>
            <a:spLocks noGrp="1" noChangeArrowheads="1"/>
          </p:cNvSpPr>
          <p:nvPr>
            <p:ph type="body" idx="1"/>
          </p:nvPr>
        </p:nvSpPr>
        <p:spPr/>
        <p:txBody>
          <a:bodyPr/>
          <a:lstStyle/>
          <a:p>
            <a:endParaRPr lang="en-GB" dirty="0"/>
          </a:p>
          <a:p>
            <a:endParaRPr lang="en-GB" dirty="0"/>
          </a:p>
          <a:p>
            <a:endParaRPr lang="en-GB" dirty="0"/>
          </a:p>
        </p:txBody>
      </p:sp>
      <p:sp>
        <p:nvSpPr>
          <p:cNvPr id="10" name="Slide Image Placeholder 9">
            <a:extLst>
              <a:ext uri="{FF2B5EF4-FFF2-40B4-BE49-F238E27FC236}">
                <a16:creationId xmlns:a16="http://schemas.microsoft.com/office/drawing/2014/main" id="{67A57FDC-5B11-43F8-800F-35ED1E39612B}"/>
              </a:ext>
            </a:extLst>
          </p:cNvPr>
          <p:cNvSpPr>
            <a:spLocks noGrp="1" noRot="1" noChangeAspect="1"/>
          </p:cNvSpPr>
          <p:nvPr>
            <p:ph type="sldImg"/>
          </p:nvPr>
        </p:nvSpPr>
        <p:spPr>
          <a:xfrm>
            <a:off x="163513" y="742950"/>
            <a:ext cx="6772275" cy="3810000"/>
          </a:xfrm>
        </p:spPr>
      </p:sp>
      <p:sp>
        <p:nvSpPr>
          <p:cNvPr id="4" name="Date Placeholder 3">
            <a:extLst>
              <a:ext uri="{FF2B5EF4-FFF2-40B4-BE49-F238E27FC236}">
                <a16:creationId xmlns:a16="http://schemas.microsoft.com/office/drawing/2014/main" id="{0A59B94B-F733-461B-8B6D-C783C6D77E2B}"/>
              </a:ext>
            </a:extLst>
          </p:cNvPr>
          <p:cNvSpPr>
            <a:spLocks noGrp="1"/>
          </p:cNvSpPr>
          <p:nvPr>
            <p:ph type="dt" idx="1"/>
          </p:nvPr>
        </p:nvSpPr>
        <p:spPr/>
        <p:txBody>
          <a:bodyPr/>
          <a:lstStyle/>
          <a:p>
            <a:fld id="{194CDB1F-24C4-4008-ACE7-D0BD8A9DE407}" type="datetime1">
              <a:rPr lang="en-GB" smtClean="0"/>
              <a:t>04/04/2025</a:t>
            </a:fld>
            <a:endParaRPr lang="en-GB"/>
          </a:p>
        </p:txBody>
      </p:sp>
      <p:sp>
        <p:nvSpPr>
          <p:cNvPr id="5" name="Slide Number Placeholder 4">
            <a:extLst>
              <a:ext uri="{FF2B5EF4-FFF2-40B4-BE49-F238E27FC236}">
                <a16:creationId xmlns:a16="http://schemas.microsoft.com/office/drawing/2014/main" id="{92D8FBAD-5BB3-43E2-9CEE-1B24C8633ECB}"/>
              </a:ext>
            </a:extLst>
          </p:cNvPr>
          <p:cNvSpPr>
            <a:spLocks noGrp="1"/>
          </p:cNvSpPr>
          <p:nvPr>
            <p:ph type="sldNum" sz="quarter" idx="5"/>
          </p:nvPr>
        </p:nvSpPr>
        <p:spPr/>
        <p:txBody>
          <a:bodyPr/>
          <a:lstStyle/>
          <a:p>
            <a:fld id="{2FE325A7-0C7D-4B31-9784-DABA932F2B9F}" type="slidenum">
              <a:rPr lang="en-GB" smtClean="0"/>
              <a:t>2</a:t>
            </a:fld>
            <a:endParaRPr lang="en-GB"/>
          </a:p>
        </p:txBody>
      </p:sp>
      <p:sp>
        <p:nvSpPr>
          <p:cNvPr id="6" name="Header Placeholder 5">
            <a:extLst>
              <a:ext uri="{FF2B5EF4-FFF2-40B4-BE49-F238E27FC236}">
                <a16:creationId xmlns:a16="http://schemas.microsoft.com/office/drawing/2014/main" id="{C3E93FD8-C97E-48C2-A67F-368B5EB409F9}"/>
              </a:ext>
            </a:extLst>
          </p:cNvPr>
          <p:cNvSpPr>
            <a:spLocks noGrp="1"/>
          </p:cNvSpPr>
          <p:nvPr>
            <p:ph type="hdr" sz="quarter"/>
          </p:nvPr>
        </p:nvSpPr>
        <p:spPr/>
        <p:txBody>
          <a:bodyPr/>
          <a:lstStyle/>
          <a:p>
            <a:r>
              <a:rPr lang="en-GB"/>
              <a:t>Introduction to Peering and BGP</a:t>
            </a:r>
          </a:p>
        </p:txBody>
      </p:sp>
    </p:spTree>
    <p:extLst>
      <p:ext uri="{BB962C8B-B14F-4D97-AF65-F5344CB8AC3E}">
        <p14:creationId xmlns:p14="http://schemas.microsoft.com/office/powerpoint/2010/main" val="12765606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3"/>
          <p:cNvSpPr>
            <a:spLocks noGrp="1" noChangeArrowheads="1"/>
          </p:cNvSpPr>
          <p:nvPr>
            <p:ph type="body" idx="1"/>
          </p:nvPr>
        </p:nvSpPr>
        <p:spPr/>
        <p:txBody>
          <a:bodyPr/>
          <a:lstStyle/>
          <a:p>
            <a:endParaRPr lang="en-GB" dirty="0"/>
          </a:p>
          <a:p>
            <a:r>
              <a:rPr lang="en-GB" dirty="0"/>
              <a:t>Enter…. The Internet Exchange! (IXP)</a:t>
            </a:r>
          </a:p>
          <a:p>
            <a:endParaRPr lang="en-GB" dirty="0"/>
          </a:p>
          <a:p>
            <a:endParaRPr lang="en-GB" dirty="0"/>
          </a:p>
          <a:p>
            <a:endParaRPr lang="en-GB" dirty="0"/>
          </a:p>
          <a:p>
            <a:endParaRPr lang="en-GB" dirty="0"/>
          </a:p>
        </p:txBody>
      </p:sp>
      <p:sp>
        <p:nvSpPr>
          <p:cNvPr id="10" name="Slide Image Placeholder 9">
            <a:extLst>
              <a:ext uri="{FF2B5EF4-FFF2-40B4-BE49-F238E27FC236}">
                <a16:creationId xmlns:a16="http://schemas.microsoft.com/office/drawing/2014/main" id="{79F97145-A3DD-44B9-B68F-A846EE4F66C6}"/>
              </a:ext>
            </a:extLst>
          </p:cNvPr>
          <p:cNvSpPr>
            <a:spLocks noGrp="1" noRot="1" noChangeAspect="1"/>
          </p:cNvSpPr>
          <p:nvPr>
            <p:ph type="sldImg"/>
          </p:nvPr>
        </p:nvSpPr>
        <p:spPr>
          <a:xfrm>
            <a:off x="163513" y="742950"/>
            <a:ext cx="6772275" cy="3810000"/>
          </a:xfrm>
        </p:spPr>
      </p:sp>
      <p:sp>
        <p:nvSpPr>
          <p:cNvPr id="4" name="Date Placeholder 3">
            <a:extLst>
              <a:ext uri="{FF2B5EF4-FFF2-40B4-BE49-F238E27FC236}">
                <a16:creationId xmlns:a16="http://schemas.microsoft.com/office/drawing/2014/main" id="{B39AB08D-F654-4742-BB9D-7443F51AA7A9}"/>
              </a:ext>
            </a:extLst>
          </p:cNvPr>
          <p:cNvSpPr>
            <a:spLocks noGrp="1"/>
          </p:cNvSpPr>
          <p:nvPr>
            <p:ph type="dt" idx="1"/>
          </p:nvPr>
        </p:nvSpPr>
        <p:spPr/>
        <p:txBody>
          <a:bodyPr/>
          <a:lstStyle/>
          <a:p>
            <a:fld id="{F5B6EBBC-DF42-4C3A-8B2A-2DB53292B1BF}" type="datetime1">
              <a:rPr lang="en-GB" smtClean="0"/>
              <a:t>04/04/2025</a:t>
            </a:fld>
            <a:endParaRPr lang="en-GB"/>
          </a:p>
        </p:txBody>
      </p:sp>
      <p:sp>
        <p:nvSpPr>
          <p:cNvPr id="5" name="Slide Number Placeholder 4">
            <a:extLst>
              <a:ext uri="{FF2B5EF4-FFF2-40B4-BE49-F238E27FC236}">
                <a16:creationId xmlns:a16="http://schemas.microsoft.com/office/drawing/2014/main" id="{22E4577C-501E-4214-8C4B-B13C2E74B45B}"/>
              </a:ext>
            </a:extLst>
          </p:cNvPr>
          <p:cNvSpPr>
            <a:spLocks noGrp="1"/>
          </p:cNvSpPr>
          <p:nvPr>
            <p:ph type="sldNum" sz="quarter" idx="5"/>
          </p:nvPr>
        </p:nvSpPr>
        <p:spPr/>
        <p:txBody>
          <a:bodyPr/>
          <a:lstStyle/>
          <a:p>
            <a:fld id="{2FE325A7-0C7D-4B31-9784-DABA932F2B9F}" type="slidenum">
              <a:rPr lang="en-GB" smtClean="0"/>
              <a:t>20</a:t>
            </a:fld>
            <a:endParaRPr lang="en-GB"/>
          </a:p>
        </p:txBody>
      </p:sp>
      <p:sp>
        <p:nvSpPr>
          <p:cNvPr id="6" name="Header Placeholder 5">
            <a:extLst>
              <a:ext uri="{FF2B5EF4-FFF2-40B4-BE49-F238E27FC236}">
                <a16:creationId xmlns:a16="http://schemas.microsoft.com/office/drawing/2014/main" id="{375D66E0-F551-403F-BE63-0DA3968A1487}"/>
              </a:ext>
            </a:extLst>
          </p:cNvPr>
          <p:cNvSpPr>
            <a:spLocks noGrp="1"/>
          </p:cNvSpPr>
          <p:nvPr>
            <p:ph type="hdr" sz="quarter"/>
          </p:nvPr>
        </p:nvSpPr>
        <p:spPr/>
        <p:txBody>
          <a:bodyPr/>
          <a:lstStyle/>
          <a:p>
            <a:r>
              <a:rPr lang="en-GB"/>
              <a:t>Introduction to Peering and BGP</a:t>
            </a:r>
          </a:p>
        </p:txBody>
      </p:sp>
    </p:spTree>
    <p:extLst>
      <p:ext uri="{BB962C8B-B14F-4D97-AF65-F5344CB8AC3E}">
        <p14:creationId xmlns:p14="http://schemas.microsoft.com/office/powerpoint/2010/main" val="7687859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1" name="Rectangle 3"/>
          <p:cNvSpPr>
            <a:spLocks noGrp="1" noChangeArrowheads="1"/>
          </p:cNvSpPr>
          <p:nvPr>
            <p:ph type="body" idx="1"/>
          </p:nvPr>
        </p:nvSpPr>
        <p:spPr/>
        <p:txBody>
          <a:bodyPr/>
          <a:lstStyle/>
          <a:p>
            <a:endParaRPr lang="en-GB" dirty="0"/>
          </a:p>
          <a:p>
            <a:r>
              <a:rPr lang="en-GB" dirty="0"/>
              <a:t>Now it’s simple for a network to connect, and then agree with the other networks already there, peering sessions. </a:t>
            </a:r>
            <a:br>
              <a:rPr lang="en-GB" dirty="0"/>
            </a:br>
            <a:r>
              <a:rPr lang="en-GB" dirty="0"/>
              <a:t>This can be configured between their routers.</a:t>
            </a:r>
          </a:p>
        </p:txBody>
      </p:sp>
      <p:sp>
        <p:nvSpPr>
          <p:cNvPr id="10" name="Slide Image Placeholder 9">
            <a:extLst>
              <a:ext uri="{FF2B5EF4-FFF2-40B4-BE49-F238E27FC236}">
                <a16:creationId xmlns:a16="http://schemas.microsoft.com/office/drawing/2014/main" id="{28E36621-C438-4C92-BA6B-F61BA8F9B463}"/>
              </a:ext>
            </a:extLst>
          </p:cNvPr>
          <p:cNvSpPr>
            <a:spLocks noGrp="1" noRot="1" noChangeAspect="1"/>
          </p:cNvSpPr>
          <p:nvPr>
            <p:ph type="sldImg"/>
          </p:nvPr>
        </p:nvSpPr>
        <p:spPr>
          <a:xfrm>
            <a:off x="163513" y="742950"/>
            <a:ext cx="6772275" cy="3810000"/>
          </a:xfrm>
        </p:spPr>
      </p:sp>
      <p:sp>
        <p:nvSpPr>
          <p:cNvPr id="4" name="Date Placeholder 3">
            <a:extLst>
              <a:ext uri="{FF2B5EF4-FFF2-40B4-BE49-F238E27FC236}">
                <a16:creationId xmlns:a16="http://schemas.microsoft.com/office/drawing/2014/main" id="{5346A951-4EE0-40F2-9D19-8A8306D6483D}"/>
              </a:ext>
            </a:extLst>
          </p:cNvPr>
          <p:cNvSpPr>
            <a:spLocks noGrp="1"/>
          </p:cNvSpPr>
          <p:nvPr>
            <p:ph type="dt" idx="1"/>
          </p:nvPr>
        </p:nvSpPr>
        <p:spPr/>
        <p:txBody>
          <a:bodyPr/>
          <a:lstStyle/>
          <a:p>
            <a:fld id="{42178EEB-5509-466D-9A60-5EA9D6DE5E6E}" type="datetime1">
              <a:rPr lang="en-GB" smtClean="0"/>
              <a:t>04/04/2025</a:t>
            </a:fld>
            <a:endParaRPr lang="en-GB"/>
          </a:p>
        </p:txBody>
      </p:sp>
      <p:sp>
        <p:nvSpPr>
          <p:cNvPr id="5" name="Slide Number Placeholder 4">
            <a:extLst>
              <a:ext uri="{FF2B5EF4-FFF2-40B4-BE49-F238E27FC236}">
                <a16:creationId xmlns:a16="http://schemas.microsoft.com/office/drawing/2014/main" id="{58D96D91-915A-46D8-90F9-D1F002A1ABF0}"/>
              </a:ext>
            </a:extLst>
          </p:cNvPr>
          <p:cNvSpPr>
            <a:spLocks noGrp="1"/>
          </p:cNvSpPr>
          <p:nvPr>
            <p:ph type="sldNum" sz="quarter" idx="5"/>
          </p:nvPr>
        </p:nvSpPr>
        <p:spPr/>
        <p:txBody>
          <a:bodyPr/>
          <a:lstStyle/>
          <a:p>
            <a:fld id="{2FE325A7-0C7D-4B31-9784-DABA932F2B9F}" type="slidenum">
              <a:rPr lang="en-GB" smtClean="0"/>
              <a:t>21</a:t>
            </a:fld>
            <a:endParaRPr lang="en-GB"/>
          </a:p>
        </p:txBody>
      </p:sp>
      <p:sp>
        <p:nvSpPr>
          <p:cNvPr id="6" name="Header Placeholder 5">
            <a:extLst>
              <a:ext uri="{FF2B5EF4-FFF2-40B4-BE49-F238E27FC236}">
                <a16:creationId xmlns:a16="http://schemas.microsoft.com/office/drawing/2014/main" id="{1A5BF87B-1208-4109-A7F1-002E5F061591}"/>
              </a:ext>
            </a:extLst>
          </p:cNvPr>
          <p:cNvSpPr>
            <a:spLocks noGrp="1"/>
          </p:cNvSpPr>
          <p:nvPr>
            <p:ph type="hdr" sz="quarter"/>
          </p:nvPr>
        </p:nvSpPr>
        <p:spPr/>
        <p:txBody>
          <a:bodyPr/>
          <a:lstStyle/>
          <a:p>
            <a:r>
              <a:rPr lang="en-GB"/>
              <a:t>Introduction to Peering and BGP</a:t>
            </a:r>
          </a:p>
        </p:txBody>
      </p:sp>
    </p:spTree>
    <p:extLst>
      <p:ext uri="{BB962C8B-B14F-4D97-AF65-F5344CB8AC3E}">
        <p14:creationId xmlns:p14="http://schemas.microsoft.com/office/powerpoint/2010/main" val="18499440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7" name="Rectangle 3"/>
          <p:cNvSpPr>
            <a:spLocks noGrp="1" noChangeArrowheads="1"/>
          </p:cNvSpPr>
          <p:nvPr>
            <p:ph type="body" idx="1"/>
          </p:nvPr>
        </p:nvSpPr>
        <p:spPr/>
        <p:txBody>
          <a:bodyPr/>
          <a:lstStyle/>
          <a:p>
            <a:endParaRPr lang="en-GB"/>
          </a:p>
          <a:p>
            <a:r>
              <a:rPr lang="en-GB"/>
              <a:t>So far, I’ve presented quite a simple picture of how things work… </a:t>
            </a:r>
          </a:p>
          <a:p>
            <a:r>
              <a:rPr lang="en-GB"/>
              <a:t>And all things being equal, that is how it would work!</a:t>
            </a:r>
          </a:p>
          <a:p>
            <a:endParaRPr lang="en-GB"/>
          </a:p>
          <a:p>
            <a:r>
              <a:rPr lang="en-GB"/>
              <a:t>But all things are not equal.</a:t>
            </a:r>
          </a:p>
          <a:p>
            <a:endParaRPr lang="en-GB"/>
          </a:p>
          <a:p>
            <a:endParaRPr lang="en-GB"/>
          </a:p>
        </p:txBody>
      </p:sp>
      <p:sp>
        <p:nvSpPr>
          <p:cNvPr id="10" name="Slide Image Placeholder 9">
            <a:extLst>
              <a:ext uri="{FF2B5EF4-FFF2-40B4-BE49-F238E27FC236}">
                <a16:creationId xmlns:a16="http://schemas.microsoft.com/office/drawing/2014/main" id="{1F30418D-6BC6-45FC-ADBD-14EA52DA8799}"/>
              </a:ext>
            </a:extLst>
          </p:cNvPr>
          <p:cNvSpPr>
            <a:spLocks noGrp="1" noRot="1" noChangeAspect="1"/>
          </p:cNvSpPr>
          <p:nvPr>
            <p:ph type="sldImg"/>
          </p:nvPr>
        </p:nvSpPr>
        <p:spPr>
          <a:xfrm>
            <a:off x="163513" y="742950"/>
            <a:ext cx="6772275" cy="3810000"/>
          </a:xfrm>
        </p:spPr>
      </p:sp>
      <p:sp>
        <p:nvSpPr>
          <p:cNvPr id="4" name="Date Placeholder 3">
            <a:extLst>
              <a:ext uri="{FF2B5EF4-FFF2-40B4-BE49-F238E27FC236}">
                <a16:creationId xmlns:a16="http://schemas.microsoft.com/office/drawing/2014/main" id="{560305E7-A28C-4A25-97D5-31273861E6F5}"/>
              </a:ext>
            </a:extLst>
          </p:cNvPr>
          <p:cNvSpPr>
            <a:spLocks noGrp="1"/>
          </p:cNvSpPr>
          <p:nvPr>
            <p:ph type="dt" idx="1"/>
          </p:nvPr>
        </p:nvSpPr>
        <p:spPr/>
        <p:txBody>
          <a:bodyPr/>
          <a:lstStyle/>
          <a:p>
            <a:fld id="{4A2B6778-F917-4652-8158-E1E91D38C3AE}" type="datetime1">
              <a:rPr lang="en-GB" smtClean="0"/>
              <a:t>04/04/2025</a:t>
            </a:fld>
            <a:endParaRPr lang="en-GB"/>
          </a:p>
        </p:txBody>
      </p:sp>
      <p:sp>
        <p:nvSpPr>
          <p:cNvPr id="5" name="Slide Number Placeholder 4">
            <a:extLst>
              <a:ext uri="{FF2B5EF4-FFF2-40B4-BE49-F238E27FC236}">
                <a16:creationId xmlns:a16="http://schemas.microsoft.com/office/drawing/2014/main" id="{B17B2B4F-25E0-4374-931C-F4A92921381E}"/>
              </a:ext>
            </a:extLst>
          </p:cNvPr>
          <p:cNvSpPr>
            <a:spLocks noGrp="1"/>
          </p:cNvSpPr>
          <p:nvPr>
            <p:ph type="sldNum" sz="quarter" idx="5"/>
          </p:nvPr>
        </p:nvSpPr>
        <p:spPr/>
        <p:txBody>
          <a:bodyPr/>
          <a:lstStyle/>
          <a:p>
            <a:fld id="{2FE325A7-0C7D-4B31-9784-DABA932F2B9F}" type="slidenum">
              <a:rPr lang="en-GB" smtClean="0"/>
              <a:t>22</a:t>
            </a:fld>
            <a:endParaRPr lang="en-GB"/>
          </a:p>
        </p:txBody>
      </p:sp>
      <p:sp>
        <p:nvSpPr>
          <p:cNvPr id="6" name="Header Placeholder 5">
            <a:extLst>
              <a:ext uri="{FF2B5EF4-FFF2-40B4-BE49-F238E27FC236}">
                <a16:creationId xmlns:a16="http://schemas.microsoft.com/office/drawing/2014/main" id="{FA240DF2-1F91-43CD-AC05-AD633588889F}"/>
              </a:ext>
            </a:extLst>
          </p:cNvPr>
          <p:cNvSpPr>
            <a:spLocks noGrp="1"/>
          </p:cNvSpPr>
          <p:nvPr>
            <p:ph type="hdr" sz="quarter"/>
          </p:nvPr>
        </p:nvSpPr>
        <p:spPr/>
        <p:txBody>
          <a:bodyPr/>
          <a:lstStyle/>
          <a:p>
            <a:r>
              <a:rPr lang="en-GB"/>
              <a:t>Introduction to Peering and BGP</a:t>
            </a:r>
          </a:p>
        </p:txBody>
      </p:sp>
    </p:spTree>
    <p:extLst>
      <p:ext uri="{BB962C8B-B14F-4D97-AF65-F5344CB8AC3E}">
        <p14:creationId xmlns:p14="http://schemas.microsoft.com/office/powerpoint/2010/main" val="3213141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3" name="Rectangle 3"/>
          <p:cNvSpPr>
            <a:spLocks noGrp="1" noChangeArrowheads="1"/>
          </p:cNvSpPr>
          <p:nvPr>
            <p:ph type="body" idx="1"/>
          </p:nvPr>
        </p:nvSpPr>
        <p:spPr/>
        <p:txBody>
          <a:bodyPr/>
          <a:lstStyle/>
          <a:p>
            <a:endParaRPr lang="en-GB" dirty="0"/>
          </a:p>
          <a:p>
            <a:r>
              <a:rPr lang="en-GB" dirty="0"/>
              <a:t>Here we see a bunch of networks of different sizes.</a:t>
            </a:r>
          </a:p>
          <a:p>
            <a:endParaRPr lang="en-GB" dirty="0"/>
          </a:p>
          <a:p>
            <a:r>
              <a:rPr lang="en-GB" dirty="0"/>
              <a:t>The big networks are termed “Tier 1”, and below them, “Tier 2” </a:t>
            </a:r>
          </a:p>
          <a:p>
            <a:r>
              <a:rPr lang="en-GB" dirty="0"/>
              <a:t>and so on. Tier 1 networks generally have international networks with their own dedicated cabling. Tier 2 networks are generally larger national ISPs, or have networks in some countries but not all.</a:t>
            </a:r>
          </a:p>
          <a:p>
            <a:r>
              <a:rPr lang="en-GB" dirty="0"/>
              <a:t>And smaller ISPs who exist only in one country, or city.</a:t>
            </a:r>
          </a:p>
          <a:p>
            <a:endParaRPr lang="en-GB" dirty="0"/>
          </a:p>
          <a:p>
            <a:r>
              <a:rPr lang="en-GB" dirty="0"/>
              <a:t>The blue lines are peering connections, maybe via an IXP, and the red lines are other connections, perhaps paid for Transit connections….</a:t>
            </a:r>
          </a:p>
          <a:p>
            <a:endParaRPr lang="en-GB" dirty="0"/>
          </a:p>
          <a:p>
            <a:r>
              <a:rPr lang="en-GB" dirty="0"/>
              <a:t>You can see that none of the big guys peer with the little guys.</a:t>
            </a:r>
          </a:p>
          <a:p>
            <a:r>
              <a:rPr lang="en-GB" dirty="0"/>
              <a:t>Why do you think that is?</a:t>
            </a:r>
          </a:p>
          <a:p>
            <a:endParaRPr lang="en-GB" dirty="0"/>
          </a:p>
          <a:p>
            <a:r>
              <a:rPr lang="en-GB" dirty="0"/>
              <a:t>They would rather sell them transit, as the traffic between their networks would probably not be even in both directions. (</a:t>
            </a:r>
            <a:r>
              <a:rPr lang="en-GB" dirty="0" err="1"/>
              <a:t>I.e</a:t>
            </a:r>
            <a:r>
              <a:rPr lang="en-GB" dirty="0"/>
              <a:t>, more incoming traffic than outgoing.)</a:t>
            </a:r>
          </a:p>
          <a:p>
            <a:endParaRPr lang="en-GB" dirty="0"/>
          </a:p>
          <a:p>
            <a:r>
              <a:rPr lang="en-GB" dirty="0"/>
              <a:t>i.e. it would not really be mutually beneficial.</a:t>
            </a:r>
          </a:p>
          <a:p>
            <a:endParaRPr lang="en-GB" dirty="0"/>
          </a:p>
          <a:p>
            <a:endParaRPr lang="en-GB" dirty="0"/>
          </a:p>
          <a:p>
            <a:endParaRPr lang="en-GB" dirty="0"/>
          </a:p>
        </p:txBody>
      </p:sp>
      <p:sp>
        <p:nvSpPr>
          <p:cNvPr id="10" name="Slide Image Placeholder 9">
            <a:extLst>
              <a:ext uri="{FF2B5EF4-FFF2-40B4-BE49-F238E27FC236}">
                <a16:creationId xmlns:a16="http://schemas.microsoft.com/office/drawing/2014/main" id="{30121B07-CD11-40FC-9F28-20E35E5607D2}"/>
              </a:ext>
            </a:extLst>
          </p:cNvPr>
          <p:cNvSpPr>
            <a:spLocks noGrp="1" noRot="1" noChangeAspect="1"/>
          </p:cNvSpPr>
          <p:nvPr>
            <p:ph type="sldImg"/>
          </p:nvPr>
        </p:nvSpPr>
        <p:spPr>
          <a:xfrm>
            <a:off x="163513" y="742950"/>
            <a:ext cx="6772275" cy="3810000"/>
          </a:xfrm>
        </p:spPr>
      </p:sp>
      <p:sp>
        <p:nvSpPr>
          <p:cNvPr id="4" name="Date Placeholder 3">
            <a:extLst>
              <a:ext uri="{FF2B5EF4-FFF2-40B4-BE49-F238E27FC236}">
                <a16:creationId xmlns:a16="http://schemas.microsoft.com/office/drawing/2014/main" id="{313732BB-1FDC-4904-B2AF-496782365AF3}"/>
              </a:ext>
            </a:extLst>
          </p:cNvPr>
          <p:cNvSpPr>
            <a:spLocks noGrp="1"/>
          </p:cNvSpPr>
          <p:nvPr>
            <p:ph type="dt" idx="1"/>
          </p:nvPr>
        </p:nvSpPr>
        <p:spPr/>
        <p:txBody>
          <a:bodyPr/>
          <a:lstStyle/>
          <a:p>
            <a:fld id="{CFB84D60-C7E2-4B48-AE9D-5B758EBFAA56}" type="datetime1">
              <a:rPr lang="en-GB" smtClean="0"/>
              <a:t>04/04/2025</a:t>
            </a:fld>
            <a:endParaRPr lang="en-GB"/>
          </a:p>
        </p:txBody>
      </p:sp>
      <p:sp>
        <p:nvSpPr>
          <p:cNvPr id="5" name="Slide Number Placeholder 4">
            <a:extLst>
              <a:ext uri="{FF2B5EF4-FFF2-40B4-BE49-F238E27FC236}">
                <a16:creationId xmlns:a16="http://schemas.microsoft.com/office/drawing/2014/main" id="{CD72D315-204C-4D29-A1DE-D2928CD9637F}"/>
              </a:ext>
            </a:extLst>
          </p:cNvPr>
          <p:cNvSpPr>
            <a:spLocks noGrp="1"/>
          </p:cNvSpPr>
          <p:nvPr>
            <p:ph type="sldNum" sz="quarter" idx="5"/>
          </p:nvPr>
        </p:nvSpPr>
        <p:spPr/>
        <p:txBody>
          <a:bodyPr/>
          <a:lstStyle/>
          <a:p>
            <a:fld id="{2FE325A7-0C7D-4B31-9784-DABA932F2B9F}" type="slidenum">
              <a:rPr lang="en-GB" smtClean="0"/>
              <a:t>23</a:t>
            </a:fld>
            <a:endParaRPr lang="en-GB"/>
          </a:p>
        </p:txBody>
      </p:sp>
      <p:sp>
        <p:nvSpPr>
          <p:cNvPr id="6" name="Header Placeholder 5">
            <a:extLst>
              <a:ext uri="{FF2B5EF4-FFF2-40B4-BE49-F238E27FC236}">
                <a16:creationId xmlns:a16="http://schemas.microsoft.com/office/drawing/2014/main" id="{9D945638-FF57-43D6-BA91-613A4C26A723}"/>
              </a:ext>
            </a:extLst>
          </p:cNvPr>
          <p:cNvSpPr>
            <a:spLocks noGrp="1"/>
          </p:cNvSpPr>
          <p:nvPr>
            <p:ph type="hdr" sz="quarter"/>
          </p:nvPr>
        </p:nvSpPr>
        <p:spPr/>
        <p:txBody>
          <a:bodyPr/>
          <a:lstStyle/>
          <a:p>
            <a:r>
              <a:rPr lang="en-GB"/>
              <a:t>Introduction to Peering and BGP</a:t>
            </a:r>
          </a:p>
        </p:txBody>
      </p:sp>
    </p:spTree>
    <p:extLst>
      <p:ext uri="{BB962C8B-B14F-4D97-AF65-F5344CB8AC3E}">
        <p14:creationId xmlns:p14="http://schemas.microsoft.com/office/powerpoint/2010/main" val="28008494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9" name="Rectangle 3"/>
          <p:cNvSpPr>
            <a:spLocks noGrp="1" noChangeArrowheads="1"/>
          </p:cNvSpPr>
          <p:nvPr>
            <p:ph type="body" idx="1"/>
          </p:nvPr>
        </p:nvSpPr>
        <p:spPr/>
        <p:txBody>
          <a:bodyPr/>
          <a:lstStyle/>
          <a:p>
            <a:endParaRPr lang="en-GB" dirty="0"/>
          </a:p>
          <a:p>
            <a:r>
              <a:rPr lang="en-GB" dirty="0"/>
              <a:t>Tiers of networks are not strict, though.</a:t>
            </a:r>
          </a:p>
          <a:p>
            <a:endParaRPr lang="en-GB" dirty="0"/>
          </a:p>
          <a:p>
            <a:r>
              <a:rPr lang="en-GB" dirty="0"/>
              <a:t>Peering policies vary from restrictive to completely open.</a:t>
            </a:r>
          </a:p>
          <a:p>
            <a:endParaRPr lang="en-GB" dirty="0"/>
          </a:p>
          <a:p>
            <a:r>
              <a:rPr lang="en-GB" dirty="0"/>
              <a:t>Look at TV Corp. What is their peering policy? (The blue lines are peering, and the red lines are paid transit connections.)</a:t>
            </a:r>
          </a:p>
          <a:p>
            <a:endParaRPr lang="en-GB" dirty="0"/>
          </a:p>
          <a:p>
            <a:r>
              <a:rPr lang="en-GB" dirty="0"/>
              <a:t>You can see that TV Corp has an open peering policy and will peer with anyone.</a:t>
            </a:r>
          </a:p>
        </p:txBody>
      </p:sp>
      <p:sp>
        <p:nvSpPr>
          <p:cNvPr id="10" name="Slide Image Placeholder 9">
            <a:extLst>
              <a:ext uri="{FF2B5EF4-FFF2-40B4-BE49-F238E27FC236}">
                <a16:creationId xmlns:a16="http://schemas.microsoft.com/office/drawing/2014/main" id="{C6AE6901-9196-41E1-8ADB-3F8377958624}"/>
              </a:ext>
            </a:extLst>
          </p:cNvPr>
          <p:cNvSpPr>
            <a:spLocks noGrp="1" noRot="1" noChangeAspect="1"/>
          </p:cNvSpPr>
          <p:nvPr>
            <p:ph type="sldImg"/>
          </p:nvPr>
        </p:nvSpPr>
        <p:spPr>
          <a:xfrm>
            <a:off x="163513" y="742950"/>
            <a:ext cx="6772275" cy="3810000"/>
          </a:xfrm>
        </p:spPr>
      </p:sp>
      <p:sp>
        <p:nvSpPr>
          <p:cNvPr id="4" name="Date Placeholder 3">
            <a:extLst>
              <a:ext uri="{FF2B5EF4-FFF2-40B4-BE49-F238E27FC236}">
                <a16:creationId xmlns:a16="http://schemas.microsoft.com/office/drawing/2014/main" id="{D170DCEB-8B4F-46A3-B1EE-38468BDC4E95}"/>
              </a:ext>
            </a:extLst>
          </p:cNvPr>
          <p:cNvSpPr>
            <a:spLocks noGrp="1"/>
          </p:cNvSpPr>
          <p:nvPr>
            <p:ph type="dt" idx="1"/>
          </p:nvPr>
        </p:nvSpPr>
        <p:spPr/>
        <p:txBody>
          <a:bodyPr/>
          <a:lstStyle/>
          <a:p>
            <a:fld id="{E1F3B82B-3E9F-41EE-8CD3-C416F5A253C0}" type="datetime1">
              <a:rPr lang="en-GB" smtClean="0"/>
              <a:t>04/04/2025</a:t>
            </a:fld>
            <a:endParaRPr lang="en-GB"/>
          </a:p>
        </p:txBody>
      </p:sp>
      <p:sp>
        <p:nvSpPr>
          <p:cNvPr id="5" name="Slide Number Placeholder 4">
            <a:extLst>
              <a:ext uri="{FF2B5EF4-FFF2-40B4-BE49-F238E27FC236}">
                <a16:creationId xmlns:a16="http://schemas.microsoft.com/office/drawing/2014/main" id="{B2AE5DF7-279A-42ED-B324-CC4F19572297}"/>
              </a:ext>
            </a:extLst>
          </p:cNvPr>
          <p:cNvSpPr>
            <a:spLocks noGrp="1"/>
          </p:cNvSpPr>
          <p:nvPr>
            <p:ph type="sldNum" sz="quarter" idx="5"/>
          </p:nvPr>
        </p:nvSpPr>
        <p:spPr/>
        <p:txBody>
          <a:bodyPr/>
          <a:lstStyle/>
          <a:p>
            <a:fld id="{2FE325A7-0C7D-4B31-9784-DABA932F2B9F}" type="slidenum">
              <a:rPr lang="en-GB" smtClean="0"/>
              <a:t>24</a:t>
            </a:fld>
            <a:endParaRPr lang="en-GB"/>
          </a:p>
        </p:txBody>
      </p:sp>
      <p:sp>
        <p:nvSpPr>
          <p:cNvPr id="6" name="Header Placeholder 5">
            <a:extLst>
              <a:ext uri="{FF2B5EF4-FFF2-40B4-BE49-F238E27FC236}">
                <a16:creationId xmlns:a16="http://schemas.microsoft.com/office/drawing/2014/main" id="{5A779B9F-092F-4593-B57D-5344B8CBAE8D}"/>
              </a:ext>
            </a:extLst>
          </p:cNvPr>
          <p:cNvSpPr>
            <a:spLocks noGrp="1"/>
          </p:cNvSpPr>
          <p:nvPr>
            <p:ph type="hdr" sz="quarter"/>
          </p:nvPr>
        </p:nvSpPr>
        <p:spPr/>
        <p:txBody>
          <a:bodyPr/>
          <a:lstStyle/>
          <a:p>
            <a:r>
              <a:rPr lang="en-GB"/>
              <a:t>Introduction to Peering and BGP</a:t>
            </a:r>
          </a:p>
        </p:txBody>
      </p:sp>
    </p:spTree>
    <p:extLst>
      <p:ext uri="{BB962C8B-B14F-4D97-AF65-F5344CB8AC3E}">
        <p14:creationId xmlns:p14="http://schemas.microsoft.com/office/powerpoint/2010/main" val="30480078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5" name="Rectangle 3"/>
          <p:cNvSpPr>
            <a:spLocks noGrp="1" noChangeArrowheads="1"/>
          </p:cNvSpPr>
          <p:nvPr>
            <p:ph type="body" idx="1"/>
          </p:nvPr>
        </p:nvSpPr>
        <p:spPr/>
        <p:txBody>
          <a:bodyPr/>
          <a:lstStyle/>
          <a:p>
            <a:r>
              <a:rPr lang="en-GB" dirty="0"/>
              <a:t>If we unfold all this, you can see that all of these networks are physically connected to the IXP,  but they might have other connections between them.</a:t>
            </a:r>
          </a:p>
          <a:p>
            <a:endParaRPr lang="en-GB" dirty="0"/>
          </a:p>
          <a:p>
            <a:r>
              <a:rPr lang="en-GB" dirty="0"/>
              <a:t>It is possible for them all to peer via the IXP, even if they don’t because of peering policy.</a:t>
            </a:r>
          </a:p>
          <a:p>
            <a:endParaRPr lang="en-GB" dirty="0"/>
          </a:p>
          <a:p>
            <a:r>
              <a:rPr lang="en-GB" dirty="0"/>
              <a:t>And that is Peering and Transit!</a:t>
            </a:r>
          </a:p>
          <a:p>
            <a:endParaRPr lang="en-GB" dirty="0"/>
          </a:p>
          <a:p>
            <a:r>
              <a:rPr lang="en-GB" dirty="0"/>
              <a:t>Q and A on peering before we move on.</a:t>
            </a:r>
          </a:p>
          <a:p>
            <a:endParaRPr lang="en-GB" dirty="0"/>
          </a:p>
        </p:txBody>
      </p:sp>
      <p:sp>
        <p:nvSpPr>
          <p:cNvPr id="10" name="Slide Image Placeholder 9">
            <a:extLst>
              <a:ext uri="{FF2B5EF4-FFF2-40B4-BE49-F238E27FC236}">
                <a16:creationId xmlns:a16="http://schemas.microsoft.com/office/drawing/2014/main" id="{1122E4BF-E6D3-4AD2-8B86-4DADB91E2180}"/>
              </a:ext>
            </a:extLst>
          </p:cNvPr>
          <p:cNvSpPr>
            <a:spLocks noGrp="1" noRot="1" noChangeAspect="1"/>
          </p:cNvSpPr>
          <p:nvPr>
            <p:ph type="sldImg"/>
          </p:nvPr>
        </p:nvSpPr>
        <p:spPr>
          <a:xfrm>
            <a:off x="163513" y="742950"/>
            <a:ext cx="6772275" cy="3810000"/>
          </a:xfrm>
        </p:spPr>
      </p:sp>
      <p:sp>
        <p:nvSpPr>
          <p:cNvPr id="4" name="Date Placeholder 3">
            <a:extLst>
              <a:ext uri="{FF2B5EF4-FFF2-40B4-BE49-F238E27FC236}">
                <a16:creationId xmlns:a16="http://schemas.microsoft.com/office/drawing/2014/main" id="{2CEF86C8-40E5-43BF-BEA3-03EA9705F47E}"/>
              </a:ext>
            </a:extLst>
          </p:cNvPr>
          <p:cNvSpPr>
            <a:spLocks noGrp="1"/>
          </p:cNvSpPr>
          <p:nvPr>
            <p:ph type="dt" idx="1"/>
          </p:nvPr>
        </p:nvSpPr>
        <p:spPr/>
        <p:txBody>
          <a:bodyPr/>
          <a:lstStyle/>
          <a:p>
            <a:fld id="{8D70E7BE-758C-4CEB-A27C-A5202F969093}" type="datetime1">
              <a:rPr lang="en-GB" smtClean="0"/>
              <a:t>04/04/2025</a:t>
            </a:fld>
            <a:endParaRPr lang="en-GB"/>
          </a:p>
        </p:txBody>
      </p:sp>
      <p:sp>
        <p:nvSpPr>
          <p:cNvPr id="5" name="Slide Number Placeholder 4">
            <a:extLst>
              <a:ext uri="{FF2B5EF4-FFF2-40B4-BE49-F238E27FC236}">
                <a16:creationId xmlns:a16="http://schemas.microsoft.com/office/drawing/2014/main" id="{2D105AC2-1BF5-446E-8D63-F9607067D468}"/>
              </a:ext>
            </a:extLst>
          </p:cNvPr>
          <p:cNvSpPr>
            <a:spLocks noGrp="1"/>
          </p:cNvSpPr>
          <p:nvPr>
            <p:ph type="sldNum" sz="quarter" idx="5"/>
          </p:nvPr>
        </p:nvSpPr>
        <p:spPr/>
        <p:txBody>
          <a:bodyPr/>
          <a:lstStyle/>
          <a:p>
            <a:fld id="{2FE325A7-0C7D-4B31-9784-DABA932F2B9F}" type="slidenum">
              <a:rPr lang="en-GB" smtClean="0"/>
              <a:t>25</a:t>
            </a:fld>
            <a:endParaRPr lang="en-GB"/>
          </a:p>
        </p:txBody>
      </p:sp>
      <p:sp>
        <p:nvSpPr>
          <p:cNvPr id="6" name="Header Placeholder 5">
            <a:extLst>
              <a:ext uri="{FF2B5EF4-FFF2-40B4-BE49-F238E27FC236}">
                <a16:creationId xmlns:a16="http://schemas.microsoft.com/office/drawing/2014/main" id="{F19ABD9B-25CB-4DD0-B9B8-6AFFA6F76CCF}"/>
              </a:ext>
            </a:extLst>
          </p:cNvPr>
          <p:cNvSpPr>
            <a:spLocks noGrp="1"/>
          </p:cNvSpPr>
          <p:nvPr>
            <p:ph type="hdr" sz="quarter"/>
          </p:nvPr>
        </p:nvSpPr>
        <p:spPr/>
        <p:txBody>
          <a:bodyPr/>
          <a:lstStyle/>
          <a:p>
            <a:r>
              <a:rPr lang="en-GB"/>
              <a:t>Introduction to Peering and BGP</a:t>
            </a:r>
          </a:p>
        </p:txBody>
      </p:sp>
    </p:spTree>
    <p:extLst>
      <p:ext uri="{BB962C8B-B14F-4D97-AF65-F5344CB8AC3E}">
        <p14:creationId xmlns:p14="http://schemas.microsoft.com/office/powerpoint/2010/main" val="15286172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3" name="Rectangle 3"/>
          <p:cNvSpPr>
            <a:spLocks noGrp="1" noChangeArrowheads="1"/>
          </p:cNvSpPr>
          <p:nvPr>
            <p:ph type="body" idx="1"/>
          </p:nvPr>
        </p:nvSpPr>
        <p:spPr/>
        <p:txBody>
          <a:bodyPr/>
          <a:lstStyle/>
          <a:p>
            <a:r>
              <a:rPr lang="en-GB" b="0" i="1" dirty="0"/>
              <a:t>[ slide not used in BGP / Peering course. It appears later in the BGP section. But used in quick overview presentations ]</a:t>
            </a:r>
          </a:p>
          <a:p>
            <a:r>
              <a:rPr lang="en-GB" dirty="0"/>
              <a:t>So an AS is just a collection of routers that are all under the control of one operator.</a:t>
            </a:r>
          </a:p>
          <a:p>
            <a:endParaRPr lang="en-GB" dirty="0"/>
          </a:p>
          <a:p>
            <a:r>
              <a:rPr lang="en-GB" dirty="0"/>
              <a:t>Within each AS there are a number of routers. Every router in an AS is configured with the same AS number.</a:t>
            </a:r>
          </a:p>
          <a:p>
            <a:endParaRPr lang="en-GB" dirty="0"/>
          </a:p>
          <a:p>
            <a:r>
              <a:rPr lang="en-GB" dirty="0"/>
              <a:t>The full details of the internal network within each AS need not be announced to neighbouring peers. Usually only a summary of their network range (prefix allocation)</a:t>
            </a:r>
          </a:p>
          <a:p>
            <a:endParaRPr lang="en-GB" dirty="0"/>
          </a:p>
          <a:p>
            <a:r>
              <a:rPr lang="en-GB" dirty="0"/>
              <a:t>So for example, although we have many sites and customers within our network, there is no need to announce the full details all this to our peers, as all the traffic would go the same way anyway. So, we only announce our routes to our peers. This prefix includes all of the little networks inside our network.</a:t>
            </a:r>
          </a:p>
          <a:p>
            <a:endParaRPr lang="en-GB" dirty="0"/>
          </a:p>
          <a:p>
            <a:r>
              <a:rPr lang="en-GB" dirty="0"/>
              <a:t>This is called route summarisation, or aggregation.</a:t>
            </a:r>
          </a:p>
          <a:p>
            <a:endParaRPr lang="en-GB" dirty="0"/>
          </a:p>
          <a:p>
            <a:r>
              <a:rPr lang="en-GB" dirty="0"/>
              <a:t>Sometimes networks announce lots of little networks either deliberately (maybe they have lots of networks all scattered about and not one central routing, or they just do this by accident! de-aggregation!</a:t>
            </a:r>
          </a:p>
        </p:txBody>
      </p:sp>
      <p:sp>
        <p:nvSpPr>
          <p:cNvPr id="10" name="Slide Image Placeholder 9">
            <a:extLst>
              <a:ext uri="{FF2B5EF4-FFF2-40B4-BE49-F238E27FC236}">
                <a16:creationId xmlns:a16="http://schemas.microsoft.com/office/drawing/2014/main" id="{17445D2B-2A1C-4F0F-B759-82F157D58613}"/>
              </a:ext>
            </a:extLst>
          </p:cNvPr>
          <p:cNvSpPr>
            <a:spLocks noGrp="1" noRot="1" noChangeAspect="1"/>
          </p:cNvSpPr>
          <p:nvPr>
            <p:ph type="sldImg"/>
          </p:nvPr>
        </p:nvSpPr>
        <p:spPr>
          <a:xfrm>
            <a:off x="163513" y="742950"/>
            <a:ext cx="6772275" cy="3810000"/>
          </a:xfrm>
        </p:spPr>
      </p:sp>
      <p:sp>
        <p:nvSpPr>
          <p:cNvPr id="4" name="Date Placeholder 3">
            <a:extLst>
              <a:ext uri="{FF2B5EF4-FFF2-40B4-BE49-F238E27FC236}">
                <a16:creationId xmlns:a16="http://schemas.microsoft.com/office/drawing/2014/main" id="{975094C6-997A-4C69-A115-F598A093794D}"/>
              </a:ext>
            </a:extLst>
          </p:cNvPr>
          <p:cNvSpPr>
            <a:spLocks noGrp="1"/>
          </p:cNvSpPr>
          <p:nvPr>
            <p:ph type="dt" idx="1"/>
          </p:nvPr>
        </p:nvSpPr>
        <p:spPr/>
        <p:txBody>
          <a:bodyPr/>
          <a:lstStyle/>
          <a:p>
            <a:fld id="{9CC927E7-B403-4808-9FCF-BCF6AFDF6627}" type="datetime1">
              <a:rPr lang="en-GB" smtClean="0"/>
              <a:t>04/04/2025</a:t>
            </a:fld>
            <a:endParaRPr lang="en-GB"/>
          </a:p>
        </p:txBody>
      </p:sp>
      <p:sp>
        <p:nvSpPr>
          <p:cNvPr id="5" name="Slide Number Placeholder 4">
            <a:extLst>
              <a:ext uri="{FF2B5EF4-FFF2-40B4-BE49-F238E27FC236}">
                <a16:creationId xmlns:a16="http://schemas.microsoft.com/office/drawing/2014/main" id="{8BB1D36F-9ABA-43F8-BDF8-C7757DB5D50D}"/>
              </a:ext>
            </a:extLst>
          </p:cNvPr>
          <p:cNvSpPr>
            <a:spLocks noGrp="1"/>
          </p:cNvSpPr>
          <p:nvPr>
            <p:ph type="sldNum" sz="quarter" idx="5"/>
          </p:nvPr>
        </p:nvSpPr>
        <p:spPr/>
        <p:txBody>
          <a:bodyPr/>
          <a:lstStyle/>
          <a:p>
            <a:fld id="{2FE325A7-0C7D-4B31-9784-DABA932F2B9F}" type="slidenum">
              <a:rPr lang="en-GB" smtClean="0"/>
              <a:t>26</a:t>
            </a:fld>
            <a:endParaRPr lang="en-GB"/>
          </a:p>
        </p:txBody>
      </p:sp>
      <p:sp>
        <p:nvSpPr>
          <p:cNvPr id="6" name="Header Placeholder 5">
            <a:extLst>
              <a:ext uri="{FF2B5EF4-FFF2-40B4-BE49-F238E27FC236}">
                <a16:creationId xmlns:a16="http://schemas.microsoft.com/office/drawing/2014/main" id="{80C245C7-6323-4DDE-8AD7-757285CC5BBA}"/>
              </a:ext>
            </a:extLst>
          </p:cNvPr>
          <p:cNvSpPr>
            <a:spLocks noGrp="1"/>
          </p:cNvSpPr>
          <p:nvPr>
            <p:ph type="hdr" sz="quarter"/>
          </p:nvPr>
        </p:nvSpPr>
        <p:spPr/>
        <p:txBody>
          <a:bodyPr/>
          <a:lstStyle/>
          <a:p>
            <a:r>
              <a:rPr lang="en-GB"/>
              <a:t>Introduction to Peering and BGP</a:t>
            </a:r>
          </a:p>
        </p:txBody>
      </p:sp>
    </p:spTree>
    <p:extLst>
      <p:ext uri="{BB962C8B-B14F-4D97-AF65-F5344CB8AC3E}">
        <p14:creationId xmlns:p14="http://schemas.microsoft.com/office/powerpoint/2010/main" val="8519362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1" name="Rectangle 3"/>
          <p:cNvSpPr>
            <a:spLocks noGrp="1" noChangeArrowheads="1"/>
          </p:cNvSpPr>
          <p:nvPr>
            <p:ph type="body" idx="1"/>
          </p:nvPr>
        </p:nvSpPr>
        <p:spPr/>
        <p:txBody>
          <a:bodyPr/>
          <a:lstStyle/>
          <a:p>
            <a:endParaRPr lang="en-GB" dirty="0"/>
          </a:p>
          <a:p>
            <a:r>
              <a:rPr lang="en-GB" dirty="0"/>
              <a:t>Obviously, for all this lot to work, and for everything to be compatible</a:t>
            </a:r>
          </a:p>
          <a:p>
            <a:r>
              <a:rPr lang="en-GB" dirty="0"/>
              <a:t>There need to be open standards.</a:t>
            </a:r>
          </a:p>
          <a:p>
            <a:endParaRPr lang="en-GB" dirty="0"/>
          </a:p>
          <a:p>
            <a:r>
              <a:rPr lang="en-GB" dirty="0"/>
              <a:t>This allows equipment from different manufacturers to be connected.</a:t>
            </a:r>
          </a:p>
          <a:p>
            <a:endParaRPr lang="en-GB" dirty="0"/>
          </a:p>
          <a:p>
            <a:r>
              <a:rPr lang="en-GB" dirty="0"/>
              <a:t>The whole point of the internet is to connect devices together.</a:t>
            </a:r>
          </a:p>
          <a:p>
            <a:endParaRPr lang="en-GB" dirty="0"/>
          </a:p>
          <a:p>
            <a:r>
              <a:rPr lang="en-GB" dirty="0"/>
              <a:t>So they need to speak a common language.</a:t>
            </a:r>
          </a:p>
        </p:txBody>
      </p:sp>
      <p:sp>
        <p:nvSpPr>
          <p:cNvPr id="10" name="Slide Image Placeholder 9">
            <a:extLst>
              <a:ext uri="{FF2B5EF4-FFF2-40B4-BE49-F238E27FC236}">
                <a16:creationId xmlns:a16="http://schemas.microsoft.com/office/drawing/2014/main" id="{DD6F495F-8C72-4C79-85EE-3BCB5C0087C5}"/>
              </a:ext>
            </a:extLst>
          </p:cNvPr>
          <p:cNvSpPr>
            <a:spLocks noGrp="1" noRot="1" noChangeAspect="1"/>
          </p:cNvSpPr>
          <p:nvPr>
            <p:ph type="sldImg"/>
          </p:nvPr>
        </p:nvSpPr>
        <p:spPr>
          <a:xfrm>
            <a:off x="163513" y="742950"/>
            <a:ext cx="6772275" cy="3810000"/>
          </a:xfrm>
        </p:spPr>
      </p:sp>
      <p:sp>
        <p:nvSpPr>
          <p:cNvPr id="4" name="Date Placeholder 3">
            <a:extLst>
              <a:ext uri="{FF2B5EF4-FFF2-40B4-BE49-F238E27FC236}">
                <a16:creationId xmlns:a16="http://schemas.microsoft.com/office/drawing/2014/main" id="{AF4852B2-83E4-45E2-92D9-11078924D98E}"/>
              </a:ext>
            </a:extLst>
          </p:cNvPr>
          <p:cNvSpPr>
            <a:spLocks noGrp="1"/>
          </p:cNvSpPr>
          <p:nvPr>
            <p:ph type="dt" idx="1"/>
          </p:nvPr>
        </p:nvSpPr>
        <p:spPr/>
        <p:txBody>
          <a:bodyPr/>
          <a:lstStyle/>
          <a:p>
            <a:fld id="{490046F1-26E0-4192-B797-BA7AC4C5299E}" type="datetime1">
              <a:rPr lang="en-GB" smtClean="0"/>
              <a:t>04/04/2025</a:t>
            </a:fld>
            <a:endParaRPr lang="en-GB"/>
          </a:p>
        </p:txBody>
      </p:sp>
      <p:sp>
        <p:nvSpPr>
          <p:cNvPr id="5" name="Slide Number Placeholder 4">
            <a:extLst>
              <a:ext uri="{FF2B5EF4-FFF2-40B4-BE49-F238E27FC236}">
                <a16:creationId xmlns:a16="http://schemas.microsoft.com/office/drawing/2014/main" id="{29208BA4-AF13-4ECB-8151-DA913B45253F}"/>
              </a:ext>
            </a:extLst>
          </p:cNvPr>
          <p:cNvSpPr>
            <a:spLocks noGrp="1"/>
          </p:cNvSpPr>
          <p:nvPr>
            <p:ph type="sldNum" sz="quarter" idx="5"/>
          </p:nvPr>
        </p:nvSpPr>
        <p:spPr/>
        <p:txBody>
          <a:bodyPr/>
          <a:lstStyle/>
          <a:p>
            <a:fld id="{2FE325A7-0C7D-4B31-9784-DABA932F2B9F}" type="slidenum">
              <a:rPr lang="en-GB" smtClean="0"/>
              <a:t>27</a:t>
            </a:fld>
            <a:endParaRPr lang="en-GB"/>
          </a:p>
        </p:txBody>
      </p:sp>
      <p:sp>
        <p:nvSpPr>
          <p:cNvPr id="6" name="Header Placeholder 5">
            <a:extLst>
              <a:ext uri="{FF2B5EF4-FFF2-40B4-BE49-F238E27FC236}">
                <a16:creationId xmlns:a16="http://schemas.microsoft.com/office/drawing/2014/main" id="{E843AE08-1962-40C9-AA88-B7A2EE52D731}"/>
              </a:ext>
            </a:extLst>
          </p:cNvPr>
          <p:cNvSpPr>
            <a:spLocks noGrp="1"/>
          </p:cNvSpPr>
          <p:nvPr>
            <p:ph type="hdr" sz="quarter"/>
          </p:nvPr>
        </p:nvSpPr>
        <p:spPr/>
        <p:txBody>
          <a:bodyPr/>
          <a:lstStyle/>
          <a:p>
            <a:r>
              <a:rPr lang="en-GB"/>
              <a:t>Introduction to Peering and BGP</a:t>
            </a:r>
          </a:p>
        </p:txBody>
      </p:sp>
    </p:spTree>
    <p:extLst>
      <p:ext uri="{BB962C8B-B14F-4D97-AF65-F5344CB8AC3E}">
        <p14:creationId xmlns:p14="http://schemas.microsoft.com/office/powerpoint/2010/main" val="17349720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7" name="Rectangle 3"/>
          <p:cNvSpPr>
            <a:spLocks noGrp="1" noChangeArrowheads="1"/>
          </p:cNvSpPr>
          <p:nvPr>
            <p:ph type="body" idx="1"/>
          </p:nvPr>
        </p:nvSpPr>
        <p:spPr/>
        <p:txBody>
          <a:bodyPr/>
          <a:lstStyle/>
          <a:p>
            <a:endParaRPr lang="en-GB"/>
          </a:p>
          <a:p>
            <a:r>
              <a:rPr lang="en-GB"/>
              <a:t>The IEEE is a consortium of people, mostly network operators and equipment manufacturers, that sit down and agree the standards.</a:t>
            </a:r>
          </a:p>
          <a:p>
            <a:endParaRPr lang="en-GB"/>
          </a:p>
          <a:p>
            <a:r>
              <a:rPr lang="en-GB"/>
              <a:t>They deliver specifications for all sorts of things, including the standard IEEE 802.3, which defines Ethernet.</a:t>
            </a:r>
          </a:p>
          <a:p>
            <a:endParaRPr lang="en-GB"/>
          </a:p>
          <a:p>
            <a:r>
              <a:rPr lang="en-GB"/>
              <a:t>Ethernet is a common language that computers and other devices use to communicate, making interconnection possible.</a:t>
            </a:r>
          </a:p>
        </p:txBody>
      </p:sp>
      <p:sp>
        <p:nvSpPr>
          <p:cNvPr id="10" name="Slide Image Placeholder 9">
            <a:extLst>
              <a:ext uri="{FF2B5EF4-FFF2-40B4-BE49-F238E27FC236}">
                <a16:creationId xmlns:a16="http://schemas.microsoft.com/office/drawing/2014/main" id="{14605354-C06F-4E79-A83B-6FCA2B298379}"/>
              </a:ext>
            </a:extLst>
          </p:cNvPr>
          <p:cNvSpPr>
            <a:spLocks noGrp="1" noRot="1" noChangeAspect="1"/>
          </p:cNvSpPr>
          <p:nvPr>
            <p:ph type="sldImg"/>
          </p:nvPr>
        </p:nvSpPr>
        <p:spPr>
          <a:xfrm>
            <a:off x="163513" y="742950"/>
            <a:ext cx="6772275" cy="3810000"/>
          </a:xfrm>
        </p:spPr>
      </p:sp>
      <p:sp>
        <p:nvSpPr>
          <p:cNvPr id="4" name="Date Placeholder 3">
            <a:extLst>
              <a:ext uri="{FF2B5EF4-FFF2-40B4-BE49-F238E27FC236}">
                <a16:creationId xmlns:a16="http://schemas.microsoft.com/office/drawing/2014/main" id="{7CE0A841-1535-4120-9966-CA80CC5935A4}"/>
              </a:ext>
            </a:extLst>
          </p:cNvPr>
          <p:cNvSpPr>
            <a:spLocks noGrp="1"/>
          </p:cNvSpPr>
          <p:nvPr>
            <p:ph type="dt" idx="1"/>
          </p:nvPr>
        </p:nvSpPr>
        <p:spPr/>
        <p:txBody>
          <a:bodyPr/>
          <a:lstStyle/>
          <a:p>
            <a:fld id="{8030DF64-6729-41D5-AB9B-B55EFA0A5198}" type="datetime1">
              <a:rPr lang="en-GB" smtClean="0"/>
              <a:t>04/04/2025</a:t>
            </a:fld>
            <a:endParaRPr lang="en-GB"/>
          </a:p>
        </p:txBody>
      </p:sp>
      <p:sp>
        <p:nvSpPr>
          <p:cNvPr id="5" name="Slide Number Placeholder 4">
            <a:extLst>
              <a:ext uri="{FF2B5EF4-FFF2-40B4-BE49-F238E27FC236}">
                <a16:creationId xmlns:a16="http://schemas.microsoft.com/office/drawing/2014/main" id="{1BB1B37B-95CD-451E-95B4-63FC92D67B2D}"/>
              </a:ext>
            </a:extLst>
          </p:cNvPr>
          <p:cNvSpPr>
            <a:spLocks noGrp="1"/>
          </p:cNvSpPr>
          <p:nvPr>
            <p:ph type="sldNum" sz="quarter" idx="5"/>
          </p:nvPr>
        </p:nvSpPr>
        <p:spPr/>
        <p:txBody>
          <a:bodyPr/>
          <a:lstStyle/>
          <a:p>
            <a:fld id="{2FE325A7-0C7D-4B31-9784-DABA932F2B9F}" type="slidenum">
              <a:rPr lang="en-GB" smtClean="0"/>
              <a:t>28</a:t>
            </a:fld>
            <a:endParaRPr lang="en-GB"/>
          </a:p>
        </p:txBody>
      </p:sp>
      <p:sp>
        <p:nvSpPr>
          <p:cNvPr id="6" name="Header Placeholder 5">
            <a:extLst>
              <a:ext uri="{FF2B5EF4-FFF2-40B4-BE49-F238E27FC236}">
                <a16:creationId xmlns:a16="http://schemas.microsoft.com/office/drawing/2014/main" id="{5D197491-DCCE-4EFB-B09C-A6B7D715BBCB}"/>
              </a:ext>
            </a:extLst>
          </p:cNvPr>
          <p:cNvSpPr>
            <a:spLocks noGrp="1"/>
          </p:cNvSpPr>
          <p:nvPr>
            <p:ph type="hdr" sz="quarter"/>
          </p:nvPr>
        </p:nvSpPr>
        <p:spPr/>
        <p:txBody>
          <a:bodyPr/>
          <a:lstStyle/>
          <a:p>
            <a:r>
              <a:rPr lang="en-GB"/>
              <a:t>Introduction to Peering and BGP</a:t>
            </a:r>
          </a:p>
        </p:txBody>
      </p:sp>
    </p:spTree>
    <p:extLst>
      <p:ext uri="{BB962C8B-B14F-4D97-AF65-F5344CB8AC3E}">
        <p14:creationId xmlns:p14="http://schemas.microsoft.com/office/powerpoint/2010/main" val="4052010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3" name="Rectangle 1027"/>
          <p:cNvSpPr>
            <a:spLocks noGrp="1" noChangeArrowheads="1"/>
          </p:cNvSpPr>
          <p:nvPr>
            <p:ph type="body" idx="1"/>
          </p:nvPr>
        </p:nvSpPr>
        <p:spPr/>
        <p:txBody>
          <a:bodyPr/>
          <a:lstStyle/>
          <a:p>
            <a:r>
              <a:rPr lang="en-GB" dirty="0"/>
              <a:t>The IETF (and a bunch of other bodies) oversee various working groups that develop other standards for individual internet specific protocols and Open Standards.</a:t>
            </a:r>
          </a:p>
          <a:p>
            <a:endParaRPr lang="en-GB" dirty="0"/>
          </a:p>
          <a:p>
            <a:r>
              <a:rPr lang="en-GB" dirty="0"/>
              <a:t>This is ultimately what makes E-Mail possible, the web (which came along in about 1994, years after the Internet was created)</a:t>
            </a:r>
          </a:p>
          <a:p>
            <a:endParaRPr lang="en-GB" dirty="0"/>
          </a:p>
          <a:p>
            <a:r>
              <a:rPr lang="en-GB" dirty="0"/>
              <a:t>Anyone can contribute.</a:t>
            </a:r>
          </a:p>
          <a:p>
            <a:endParaRPr lang="en-GB" dirty="0"/>
          </a:p>
          <a:p>
            <a:r>
              <a:rPr lang="en-GB" dirty="0"/>
              <a:t>Good ideas take off, are developed and become standards.</a:t>
            </a:r>
          </a:p>
          <a:p>
            <a:endParaRPr lang="en-GB" dirty="0"/>
          </a:p>
        </p:txBody>
      </p:sp>
      <p:sp>
        <p:nvSpPr>
          <p:cNvPr id="10" name="Slide Image Placeholder 9">
            <a:extLst>
              <a:ext uri="{FF2B5EF4-FFF2-40B4-BE49-F238E27FC236}">
                <a16:creationId xmlns:a16="http://schemas.microsoft.com/office/drawing/2014/main" id="{810022EF-6F92-4AC3-B34B-F060CDB919A8}"/>
              </a:ext>
            </a:extLst>
          </p:cNvPr>
          <p:cNvSpPr>
            <a:spLocks noGrp="1" noRot="1" noChangeAspect="1"/>
          </p:cNvSpPr>
          <p:nvPr>
            <p:ph type="sldImg"/>
          </p:nvPr>
        </p:nvSpPr>
        <p:spPr>
          <a:xfrm>
            <a:off x="163513" y="742950"/>
            <a:ext cx="6772275" cy="3810000"/>
          </a:xfrm>
        </p:spPr>
      </p:sp>
      <p:sp>
        <p:nvSpPr>
          <p:cNvPr id="4" name="Date Placeholder 3">
            <a:extLst>
              <a:ext uri="{FF2B5EF4-FFF2-40B4-BE49-F238E27FC236}">
                <a16:creationId xmlns:a16="http://schemas.microsoft.com/office/drawing/2014/main" id="{129DD5C0-865A-43CA-BBF4-3A35EC329CB5}"/>
              </a:ext>
            </a:extLst>
          </p:cNvPr>
          <p:cNvSpPr>
            <a:spLocks noGrp="1"/>
          </p:cNvSpPr>
          <p:nvPr>
            <p:ph type="dt" idx="1"/>
          </p:nvPr>
        </p:nvSpPr>
        <p:spPr/>
        <p:txBody>
          <a:bodyPr/>
          <a:lstStyle/>
          <a:p>
            <a:fld id="{F8390ECA-35CA-4FFC-B1D1-E1CE550A1C70}" type="datetime1">
              <a:rPr lang="en-GB" smtClean="0"/>
              <a:t>04/04/2025</a:t>
            </a:fld>
            <a:endParaRPr lang="en-GB"/>
          </a:p>
        </p:txBody>
      </p:sp>
      <p:sp>
        <p:nvSpPr>
          <p:cNvPr id="5" name="Slide Number Placeholder 4">
            <a:extLst>
              <a:ext uri="{FF2B5EF4-FFF2-40B4-BE49-F238E27FC236}">
                <a16:creationId xmlns:a16="http://schemas.microsoft.com/office/drawing/2014/main" id="{1D2976FD-9DF4-4CD2-83AE-FF863BACBBD0}"/>
              </a:ext>
            </a:extLst>
          </p:cNvPr>
          <p:cNvSpPr>
            <a:spLocks noGrp="1"/>
          </p:cNvSpPr>
          <p:nvPr>
            <p:ph type="sldNum" sz="quarter" idx="5"/>
          </p:nvPr>
        </p:nvSpPr>
        <p:spPr/>
        <p:txBody>
          <a:bodyPr/>
          <a:lstStyle/>
          <a:p>
            <a:fld id="{2FE325A7-0C7D-4B31-9784-DABA932F2B9F}" type="slidenum">
              <a:rPr lang="en-GB" smtClean="0"/>
              <a:t>29</a:t>
            </a:fld>
            <a:endParaRPr lang="en-GB"/>
          </a:p>
        </p:txBody>
      </p:sp>
      <p:sp>
        <p:nvSpPr>
          <p:cNvPr id="6" name="Header Placeholder 5">
            <a:extLst>
              <a:ext uri="{FF2B5EF4-FFF2-40B4-BE49-F238E27FC236}">
                <a16:creationId xmlns:a16="http://schemas.microsoft.com/office/drawing/2014/main" id="{FE52E54C-5641-4D91-BBD7-57C697AAD488}"/>
              </a:ext>
            </a:extLst>
          </p:cNvPr>
          <p:cNvSpPr>
            <a:spLocks noGrp="1"/>
          </p:cNvSpPr>
          <p:nvPr>
            <p:ph type="hdr" sz="quarter"/>
          </p:nvPr>
        </p:nvSpPr>
        <p:spPr/>
        <p:txBody>
          <a:bodyPr/>
          <a:lstStyle/>
          <a:p>
            <a:r>
              <a:rPr lang="en-GB"/>
              <a:t>Introduction to Peering and BGP</a:t>
            </a:r>
          </a:p>
        </p:txBody>
      </p:sp>
    </p:spTree>
    <p:extLst>
      <p:ext uri="{BB962C8B-B14F-4D97-AF65-F5344CB8AC3E}">
        <p14:creationId xmlns:p14="http://schemas.microsoft.com/office/powerpoint/2010/main" val="2506747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Rectangle 1027"/>
          <p:cNvSpPr>
            <a:spLocks noGrp="1" noChangeArrowheads="1"/>
          </p:cNvSpPr>
          <p:nvPr>
            <p:ph type="body" idx="1"/>
          </p:nvPr>
        </p:nvSpPr>
        <p:spPr/>
        <p:txBody>
          <a:bodyPr/>
          <a:lstStyle/>
          <a:p>
            <a:endParaRPr lang="en-GB" dirty="0"/>
          </a:p>
          <a:p>
            <a:endParaRPr lang="en-GB" dirty="0"/>
          </a:p>
          <a:p>
            <a:endParaRPr lang="en-GB" dirty="0"/>
          </a:p>
        </p:txBody>
      </p:sp>
      <p:sp>
        <p:nvSpPr>
          <p:cNvPr id="10" name="Slide Image Placeholder 9">
            <a:extLst>
              <a:ext uri="{FF2B5EF4-FFF2-40B4-BE49-F238E27FC236}">
                <a16:creationId xmlns:a16="http://schemas.microsoft.com/office/drawing/2014/main" id="{DAF1E858-72E9-4D15-8FC3-47FB7EB2BE29}"/>
              </a:ext>
            </a:extLst>
          </p:cNvPr>
          <p:cNvSpPr>
            <a:spLocks noGrp="1" noRot="1" noChangeAspect="1"/>
          </p:cNvSpPr>
          <p:nvPr>
            <p:ph type="sldImg"/>
          </p:nvPr>
        </p:nvSpPr>
        <p:spPr>
          <a:xfrm>
            <a:off x="163513" y="742950"/>
            <a:ext cx="6772275" cy="3810000"/>
          </a:xfrm>
        </p:spPr>
      </p:sp>
      <p:sp>
        <p:nvSpPr>
          <p:cNvPr id="4" name="Date Placeholder 3">
            <a:extLst>
              <a:ext uri="{FF2B5EF4-FFF2-40B4-BE49-F238E27FC236}">
                <a16:creationId xmlns:a16="http://schemas.microsoft.com/office/drawing/2014/main" id="{FB5A6A8F-922F-4195-9527-369D63083AFD}"/>
              </a:ext>
            </a:extLst>
          </p:cNvPr>
          <p:cNvSpPr>
            <a:spLocks noGrp="1"/>
          </p:cNvSpPr>
          <p:nvPr>
            <p:ph type="dt" idx="1"/>
          </p:nvPr>
        </p:nvSpPr>
        <p:spPr/>
        <p:txBody>
          <a:bodyPr/>
          <a:lstStyle/>
          <a:p>
            <a:fld id="{5325E7A1-499A-4064-B4AF-33369E9A2B6B}" type="datetime1">
              <a:rPr lang="en-GB" smtClean="0"/>
              <a:t>04/04/2025</a:t>
            </a:fld>
            <a:endParaRPr lang="en-GB"/>
          </a:p>
        </p:txBody>
      </p:sp>
      <p:sp>
        <p:nvSpPr>
          <p:cNvPr id="5" name="Slide Number Placeholder 4">
            <a:extLst>
              <a:ext uri="{FF2B5EF4-FFF2-40B4-BE49-F238E27FC236}">
                <a16:creationId xmlns:a16="http://schemas.microsoft.com/office/drawing/2014/main" id="{C07D5E9C-F443-4198-BFA7-CD5A9FA86E69}"/>
              </a:ext>
            </a:extLst>
          </p:cNvPr>
          <p:cNvSpPr>
            <a:spLocks noGrp="1"/>
          </p:cNvSpPr>
          <p:nvPr>
            <p:ph type="sldNum" sz="quarter" idx="5"/>
          </p:nvPr>
        </p:nvSpPr>
        <p:spPr/>
        <p:txBody>
          <a:bodyPr/>
          <a:lstStyle/>
          <a:p>
            <a:fld id="{2FE325A7-0C7D-4B31-9784-DABA932F2B9F}" type="slidenum">
              <a:rPr lang="en-GB" smtClean="0"/>
              <a:t>3</a:t>
            </a:fld>
            <a:endParaRPr lang="en-GB"/>
          </a:p>
        </p:txBody>
      </p:sp>
      <p:sp>
        <p:nvSpPr>
          <p:cNvPr id="6" name="Header Placeholder 5">
            <a:extLst>
              <a:ext uri="{FF2B5EF4-FFF2-40B4-BE49-F238E27FC236}">
                <a16:creationId xmlns:a16="http://schemas.microsoft.com/office/drawing/2014/main" id="{84C392AA-77DE-432F-BF47-6CF4E4A5E3F3}"/>
              </a:ext>
            </a:extLst>
          </p:cNvPr>
          <p:cNvSpPr>
            <a:spLocks noGrp="1"/>
          </p:cNvSpPr>
          <p:nvPr>
            <p:ph type="hdr" sz="quarter"/>
          </p:nvPr>
        </p:nvSpPr>
        <p:spPr/>
        <p:txBody>
          <a:bodyPr/>
          <a:lstStyle/>
          <a:p>
            <a:r>
              <a:rPr lang="en-GB"/>
              <a:t>Introduction to Peering and BGP</a:t>
            </a:r>
          </a:p>
        </p:txBody>
      </p:sp>
    </p:spTree>
    <p:extLst>
      <p:ext uri="{BB962C8B-B14F-4D97-AF65-F5344CB8AC3E}">
        <p14:creationId xmlns:p14="http://schemas.microsoft.com/office/powerpoint/2010/main" val="1639865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9" name="Rectangle 3"/>
          <p:cNvSpPr>
            <a:spLocks noGrp="1" noChangeArrowheads="1"/>
          </p:cNvSpPr>
          <p:nvPr>
            <p:ph type="body" idx="1"/>
          </p:nvPr>
        </p:nvSpPr>
        <p:spPr/>
        <p:txBody>
          <a:bodyPr/>
          <a:lstStyle/>
          <a:p>
            <a:r>
              <a:rPr lang="en-GB" dirty="0"/>
              <a:t>No Network training would be complete without mentioning the 7 Layer OSI Model…!</a:t>
            </a:r>
          </a:p>
          <a:p>
            <a:endParaRPr lang="en-GB" dirty="0"/>
          </a:p>
          <a:p>
            <a:r>
              <a:rPr lang="en-GB" dirty="0"/>
              <a:t>Anyone want to have a go at naming the layers?</a:t>
            </a:r>
          </a:p>
          <a:p>
            <a:endParaRPr lang="en-GB" dirty="0"/>
          </a:p>
          <a:p>
            <a:endParaRPr lang="en-GB" dirty="0"/>
          </a:p>
        </p:txBody>
      </p:sp>
      <p:sp>
        <p:nvSpPr>
          <p:cNvPr id="10" name="Slide Image Placeholder 9">
            <a:extLst>
              <a:ext uri="{FF2B5EF4-FFF2-40B4-BE49-F238E27FC236}">
                <a16:creationId xmlns:a16="http://schemas.microsoft.com/office/drawing/2014/main" id="{941DC2D6-203C-40AD-ADE4-16AD658A9273}"/>
              </a:ext>
            </a:extLst>
          </p:cNvPr>
          <p:cNvSpPr>
            <a:spLocks noGrp="1" noRot="1" noChangeAspect="1"/>
          </p:cNvSpPr>
          <p:nvPr>
            <p:ph type="sldImg"/>
          </p:nvPr>
        </p:nvSpPr>
        <p:spPr>
          <a:xfrm>
            <a:off x="163513" y="742950"/>
            <a:ext cx="6772275" cy="3810000"/>
          </a:xfrm>
        </p:spPr>
      </p:sp>
      <p:sp>
        <p:nvSpPr>
          <p:cNvPr id="4" name="Date Placeholder 3">
            <a:extLst>
              <a:ext uri="{FF2B5EF4-FFF2-40B4-BE49-F238E27FC236}">
                <a16:creationId xmlns:a16="http://schemas.microsoft.com/office/drawing/2014/main" id="{4FAC3756-D030-42BA-88D5-572182936CF0}"/>
              </a:ext>
            </a:extLst>
          </p:cNvPr>
          <p:cNvSpPr>
            <a:spLocks noGrp="1"/>
          </p:cNvSpPr>
          <p:nvPr>
            <p:ph type="dt" idx="1"/>
          </p:nvPr>
        </p:nvSpPr>
        <p:spPr/>
        <p:txBody>
          <a:bodyPr/>
          <a:lstStyle/>
          <a:p>
            <a:fld id="{EAC490D3-F04C-4383-884D-94C76029AC6B}" type="datetime1">
              <a:rPr lang="en-GB" smtClean="0"/>
              <a:t>04/04/2025</a:t>
            </a:fld>
            <a:endParaRPr lang="en-GB"/>
          </a:p>
        </p:txBody>
      </p:sp>
      <p:sp>
        <p:nvSpPr>
          <p:cNvPr id="5" name="Slide Number Placeholder 4">
            <a:extLst>
              <a:ext uri="{FF2B5EF4-FFF2-40B4-BE49-F238E27FC236}">
                <a16:creationId xmlns:a16="http://schemas.microsoft.com/office/drawing/2014/main" id="{3ECF6F8F-3A2C-42AF-A2B4-EEE0F31E2309}"/>
              </a:ext>
            </a:extLst>
          </p:cNvPr>
          <p:cNvSpPr>
            <a:spLocks noGrp="1"/>
          </p:cNvSpPr>
          <p:nvPr>
            <p:ph type="sldNum" sz="quarter" idx="5"/>
          </p:nvPr>
        </p:nvSpPr>
        <p:spPr/>
        <p:txBody>
          <a:bodyPr/>
          <a:lstStyle/>
          <a:p>
            <a:fld id="{2FE325A7-0C7D-4B31-9784-DABA932F2B9F}" type="slidenum">
              <a:rPr lang="en-GB" smtClean="0"/>
              <a:t>30</a:t>
            </a:fld>
            <a:endParaRPr lang="en-GB"/>
          </a:p>
        </p:txBody>
      </p:sp>
      <p:sp>
        <p:nvSpPr>
          <p:cNvPr id="6" name="Header Placeholder 5">
            <a:extLst>
              <a:ext uri="{FF2B5EF4-FFF2-40B4-BE49-F238E27FC236}">
                <a16:creationId xmlns:a16="http://schemas.microsoft.com/office/drawing/2014/main" id="{B375EDC1-6F2B-4164-85CF-09407881A643}"/>
              </a:ext>
            </a:extLst>
          </p:cNvPr>
          <p:cNvSpPr>
            <a:spLocks noGrp="1"/>
          </p:cNvSpPr>
          <p:nvPr>
            <p:ph type="hdr" sz="quarter"/>
          </p:nvPr>
        </p:nvSpPr>
        <p:spPr/>
        <p:txBody>
          <a:bodyPr/>
          <a:lstStyle/>
          <a:p>
            <a:r>
              <a:rPr lang="en-GB"/>
              <a:t>Introduction to Peering and BGP</a:t>
            </a:r>
          </a:p>
        </p:txBody>
      </p:sp>
    </p:spTree>
    <p:extLst>
      <p:ext uri="{BB962C8B-B14F-4D97-AF65-F5344CB8AC3E}">
        <p14:creationId xmlns:p14="http://schemas.microsoft.com/office/powerpoint/2010/main" val="22582444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9" name="Rectangle 3"/>
          <p:cNvSpPr>
            <a:spLocks noGrp="1" noChangeArrowheads="1"/>
          </p:cNvSpPr>
          <p:nvPr>
            <p:ph type="body" idx="1"/>
          </p:nvPr>
        </p:nvSpPr>
        <p:spPr/>
        <p:txBody>
          <a:bodyPr/>
          <a:lstStyle/>
          <a:p>
            <a:endParaRPr lang="en-GB" dirty="0"/>
          </a:p>
          <a:p>
            <a:r>
              <a:rPr lang="en-GB" dirty="0"/>
              <a:t>This is the 7 layer model. It loosely defines layers at which network processes and computers communicate.</a:t>
            </a:r>
          </a:p>
          <a:p>
            <a:endParaRPr lang="en-GB" dirty="0"/>
          </a:p>
          <a:p>
            <a:r>
              <a:rPr lang="en-GB" dirty="0"/>
              <a:t>The OSI (Open Systems Interconnection) model is used for all sorts of things, including some telecoms standards, ISDN, GSM etc.</a:t>
            </a:r>
          </a:p>
          <a:p>
            <a:endParaRPr lang="en-GB" dirty="0"/>
          </a:p>
          <a:p>
            <a:r>
              <a:rPr lang="en-GB" dirty="0"/>
              <a:t>You may hear often, engineers talking about “Layer 2” and “Layer 3”</a:t>
            </a:r>
          </a:p>
          <a:p>
            <a:endParaRPr lang="en-GB" dirty="0"/>
          </a:p>
          <a:p>
            <a:r>
              <a:rPr lang="en-GB" dirty="0"/>
              <a:t>What might Layer 1, the Physical layer do?</a:t>
            </a:r>
          </a:p>
          <a:p>
            <a:endParaRPr lang="en-GB" dirty="0"/>
          </a:p>
          <a:p>
            <a:r>
              <a:rPr lang="en-GB" dirty="0"/>
              <a:t>And Layer 2, Data Link?</a:t>
            </a:r>
          </a:p>
          <a:p>
            <a:endParaRPr lang="en-GB" dirty="0"/>
          </a:p>
          <a:p>
            <a:endParaRPr lang="en-GB" dirty="0"/>
          </a:p>
        </p:txBody>
      </p:sp>
      <p:sp>
        <p:nvSpPr>
          <p:cNvPr id="10" name="Slide Image Placeholder 9">
            <a:extLst>
              <a:ext uri="{FF2B5EF4-FFF2-40B4-BE49-F238E27FC236}">
                <a16:creationId xmlns:a16="http://schemas.microsoft.com/office/drawing/2014/main" id="{5C7E3BA9-79EF-42BE-995E-BFB2686A2EEF}"/>
              </a:ext>
            </a:extLst>
          </p:cNvPr>
          <p:cNvSpPr>
            <a:spLocks noGrp="1" noRot="1" noChangeAspect="1"/>
          </p:cNvSpPr>
          <p:nvPr>
            <p:ph type="sldImg"/>
          </p:nvPr>
        </p:nvSpPr>
        <p:spPr>
          <a:xfrm>
            <a:off x="163513" y="742950"/>
            <a:ext cx="6772275" cy="3810000"/>
          </a:xfrm>
        </p:spPr>
      </p:sp>
      <p:sp>
        <p:nvSpPr>
          <p:cNvPr id="4" name="Date Placeholder 3">
            <a:extLst>
              <a:ext uri="{FF2B5EF4-FFF2-40B4-BE49-F238E27FC236}">
                <a16:creationId xmlns:a16="http://schemas.microsoft.com/office/drawing/2014/main" id="{CBCAE593-FB90-43AD-9AB0-E294CF64CF04}"/>
              </a:ext>
            </a:extLst>
          </p:cNvPr>
          <p:cNvSpPr>
            <a:spLocks noGrp="1"/>
          </p:cNvSpPr>
          <p:nvPr>
            <p:ph type="dt" idx="1"/>
          </p:nvPr>
        </p:nvSpPr>
        <p:spPr/>
        <p:txBody>
          <a:bodyPr/>
          <a:lstStyle/>
          <a:p>
            <a:fld id="{14778F3C-0C9B-4F48-BECA-E4D4C57F6DDD}" type="datetime1">
              <a:rPr lang="en-GB" smtClean="0"/>
              <a:t>04/04/2025</a:t>
            </a:fld>
            <a:endParaRPr lang="en-GB"/>
          </a:p>
        </p:txBody>
      </p:sp>
      <p:sp>
        <p:nvSpPr>
          <p:cNvPr id="5" name="Slide Number Placeholder 4">
            <a:extLst>
              <a:ext uri="{FF2B5EF4-FFF2-40B4-BE49-F238E27FC236}">
                <a16:creationId xmlns:a16="http://schemas.microsoft.com/office/drawing/2014/main" id="{86653B2D-199D-4F0C-BFB9-3B9BE8C0507D}"/>
              </a:ext>
            </a:extLst>
          </p:cNvPr>
          <p:cNvSpPr>
            <a:spLocks noGrp="1"/>
          </p:cNvSpPr>
          <p:nvPr>
            <p:ph type="sldNum" sz="quarter" idx="5"/>
          </p:nvPr>
        </p:nvSpPr>
        <p:spPr/>
        <p:txBody>
          <a:bodyPr/>
          <a:lstStyle/>
          <a:p>
            <a:fld id="{2FE325A7-0C7D-4B31-9784-DABA932F2B9F}" type="slidenum">
              <a:rPr lang="en-GB" smtClean="0"/>
              <a:t>31</a:t>
            </a:fld>
            <a:endParaRPr lang="en-GB"/>
          </a:p>
        </p:txBody>
      </p:sp>
      <p:sp>
        <p:nvSpPr>
          <p:cNvPr id="6" name="Header Placeholder 5">
            <a:extLst>
              <a:ext uri="{FF2B5EF4-FFF2-40B4-BE49-F238E27FC236}">
                <a16:creationId xmlns:a16="http://schemas.microsoft.com/office/drawing/2014/main" id="{236951B7-B08A-4922-AD2B-DAED5AA9C223}"/>
              </a:ext>
            </a:extLst>
          </p:cNvPr>
          <p:cNvSpPr>
            <a:spLocks noGrp="1"/>
          </p:cNvSpPr>
          <p:nvPr>
            <p:ph type="hdr" sz="quarter"/>
          </p:nvPr>
        </p:nvSpPr>
        <p:spPr/>
        <p:txBody>
          <a:bodyPr/>
          <a:lstStyle/>
          <a:p>
            <a:r>
              <a:rPr lang="en-GB"/>
              <a:t>Introduction to Peering and BGP</a:t>
            </a:r>
          </a:p>
        </p:txBody>
      </p:sp>
    </p:spTree>
    <p:extLst>
      <p:ext uri="{BB962C8B-B14F-4D97-AF65-F5344CB8AC3E}">
        <p14:creationId xmlns:p14="http://schemas.microsoft.com/office/powerpoint/2010/main" val="33997214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9" name="Rectangle 3"/>
          <p:cNvSpPr>
            <a:spLocks noGrp="1" noChangeArrowheads="1"/>
          </p:cNvSpPr>
          <p:nvPr>
            <p:ph type="body" idx="1"/>
          </p:nvPr>
        </p:nvSpPr>
        <p:spPr/>
        <p:txBody>
          <a:bodyPr/>
          <a:lstStyle/>
          <a:p>
            <a:r>
              <a:rPr lang="en-GB" dirty="0"/>
              <a:t>Each layer has a specific function. It does a specific task and then passes data to the next layer. Each layer may add its own data or  as information to your data (sometimes called headers) and then pass de it on to the next layer. The top four layers are software functions, and are not always clearly represented, but when designing network protocols, it helps to think about them in terms of layers.</a:t>
            </a:r>
          </a:p>
          <a:p>
            <a:endParaRPr lang="en-GB" dirty="0"/>
          </a:p>
          <a:p>
            <a:r>
              <a:rPr lang="en-GB" dirty="0"/>
              <a:t>It’s debatable exactly what sits where at the upper layers.</a:t>
            </a:r>
          </a:p>
          <a:p>
            <a:r>
              <a:rPr lang="en-GB" dirty="0"/>
              <a:t>Not every protocol (such as IP) uses all seven layers.</a:t>
            </a:r>
          </a:p>
          <a:p>
            <a:endParaRPr lang="en-GB" dirty="0"/>
          </a:p>
          <a:p>
            <a:r>
              <a:rPr lang="en-GB" dirty="0"/>
              <a:t>Put simply, is it so that applications that we use do not have to worry about the lower layers of communication. For example, your web browser or e-mail client is not concerned with the underlying network protocols. When it wants to access a web page, or send an e-mail, it just passes the request down to the lower layers.</a:t>
            </a:r>
          </a:p>
          <a:p>
            <a:endParaRPr lang="en-GB" dirty="0"/>
          </a:p>
          <a:p>
            <a:r>
              <a:rPr lang="en-GB" dirty="0"/>
              <a:t>So it does not matter to your web browser or mail client, for example how your computer </a:t>
            </a:r>
          </a:p>
          <a:p>
            <a:r>
              <a:rPr lang="en-GB" dirty="0"/>
              <a:t>connects up, as this is dealt with by the lower layers.</a:t>
            </a:r>
          </a:p>
          <a:p>
            <a:endParaRPr lang="en-GB" dirty="0"/>
          </a:p>
          <a:p>
            <a:r>
              <a:rPr lang="en-GB" dirty="0"/>
              <a:t>TCP = Transmission Control Protocol</a:t>
            </a:r>
          </a:p>
          <a:p>
            <a:r>
              <a:rPr lang="en-GB" dirty="0"/>
              <a:t>UDP = User Datagram Protocol</a:t>
            </a:r>
          </a:p>
          <a:p>
            <a:endParaRPr lang="en-GB" dirty="0"/>
          </a:p>
          <a:p>
            <a:r>
              <a:rPr lang="en-GB" dirty="0"/>
              <a:t>IP = Internet Protocol</a:t>
            </a:r>
          </a:p>
        </p:txBody>
      </p:sp>
      <p:sp>
        <p:nvSpPr>
          <p:cNvPr id="10" name="Slide Image Placeholder 9">
            <a:extLst>
              <a:ext uri="{FF2B5EF4-FFF2-40B4-BE49-F238E27FC236}">
                <a16:creationId xmlns:a16="http://schemas.microsoft.com/office/drawing/2014/main" id="{5C7E3BA9-79EF-42BE-995E-BFB2686A2EEF}"/>
              </a:ext>
            </a:extLst>
          </p:cNvPr>
          <p:cNvSpPr>
            <a:spLocks noGrp="1" noRot="1" noChangeAspect="1"/>
          </p:cNvSpPr>
          <p:nvPr>
            <p:ph type="sldImg"/>
          </p:nvPr>
        </p:nvSpPr>
        <p:spPr>
          <a:xfrm>
            <a:off x="163513" y="742950"/>
            <a:ext cx="6772275" cy="3810000"/>
          </a:xfrm>
        </p:spPr>
      </p:sp>
      <p:sp>
        <p:nvSpPr>
          <p:cNvPr id="4" name="Date Placeholder 3">
            <a:extLst>
              <a:ext uri="{FF2B5EF4-FFF2-40B4-BE49-F238E27FC236}">
                <a16:creationId xmlns:a16="http://schemas.microsoft.com/office/drawing/2014/main" id="{C616627C-B5D7-4407-8254-FAD43FE87A46}"/>
              </a:ext>
            </a:extLst>
          </p:cNvPr>
          <p:cNvSpPr>
            <a:spLocks noGrp="1"/>
          </p:cNvSpPr>
          <p:nvPr>
            <p:ph type="dt" idx="1"/>
          </p:nvPr>
        </p:nvSpPr>
        <p:spPr/>
        <p:txBody>
          <a:bodyPr/>
          <a:lstStyle/>
          <a:p>
            <a:fld id="{EE9522E3-6A09-4740-B38A-C191E3759114}" type="datetime1">
              <a:rPr lang="en-GB" smtClean="0"/>
              <a:t>04/04/2025</a:t>
            </a:fld>
            <a:endParaRPr lang="en-GB"/>
          </a:p>
        </p:txBody>
      </p:sp>
      <p:sp>
        <p:nvSpPr>
          <p:cNvPr id="5" name="Slide Number Placeholder 4">
            <a:extLst>
              <a:ext uri="{FF2B5EF4-FFF2-40B4-BE49-F238E27FC236}">
                <a16:creationId xmlns:a16="http://schemas.microsoft.com/office/drawing/2014/main" id="{1B66C607-5840-4B69-9644-102211BD5497}"/>
              </a:ext>
            </a:extLst>
          </p:cNvPr>
          <p:cNvSpPr>
            <a:spLocks noGrp="1"/>
          </p:cNvSpPr>
          <p:nvPr>
            <p:ph type="sldNum" sz="quarter" idx="5"/>
          </p:nvPr>
        </p:nvSpPr>
        <p:spPr/>
        <p:txBody>
          <a:bodyPr/>
          <a:lstStyle/>
          <a:p>
            <a:fld id="{2FE325A7-0C7D-4B31-9784-DABA932F2B9F}" type="slidenum">
              <a:rPr lang="en-GB" smtClean="0"/>
              <a:t>32</a:t>
            </a:fld>
            <a:endParaRPr lang="en-GB"/>
          </a:p>
        </p:txBody>
      </p:sp>
      <p:sp>
        <p:nvSpPr>
          <p:cNvPr id="6" name="Header Placeholder 5">
            <a:extLst>
              <a:ext uri="{FF2B5EF4-FFF2-40B4-BE49-F238E27FC236}">
                <a16:creationId xmlns:a16="http://schemas.microsoft.com/office/drawing/2014/main" id="{6586A068-F1E5-42FA-8833-0074C4C0909E}"/>
              </a:ext>
            </a:extLst>
          </p:cNvPr>
          <p:cNvSpPr>
            <a:spLocks noGrp="1"/>
          </p:cNvSpPr>
          <p:nvPr>
            <p:ph type="hdr" sz="quarter"/>
          </p:nvPr>
        </p:nvSpPr>
        <p:spPr/>
        <p:txBody>
          <a:bodyPr/>
          <a:lstStyle/>
          <a:p>
            <a:r>
              <a:rPr lang="en-GB"/>
              <a:t>Introduction to Peering and BGP</a:t>
            </a:r>
          </a:p>
        </p:txBody>
      </p:sp>
    </p:spTree>
    <p:extLst>
      <p:ext uri="{BB962C8B-B14F-4D97-AF65-F5344CB8AC3E}">
        <p14:creationId xmlns:p14="http://schemas.microsoft.com/office/powerpoint/2010/main" val="14595321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9" name="Rectangle 3"/>
          <p:cNvSpPr>
            <a:spLocks noGrp="1" noChangeArrowheads="1"/>
          </p:cNvSpPr>
          <p:nvPr>
            <p:ph type="body" idx="1"/>
          </p:nvPr>
        </p:nvSpPr>
        <p:spPr/>
        <p:txBody>
          <a:bodyPr/>
          <a:lstStyle/>
          <a:p>
            <a:pPr defTabSz="923195"/>
            <a:r>
              <a:rPr lang="en-GB" dirty="0"/>
              <a:t>Comparison of OSI model vs earlier IP model layers.</a:t>
            </a:r>
            <a:br>
              <a:rPr lang="en-GB" dirty="0"/>
            </a:br>
            <a:br>
              <a:rPr lang="en-GB" dirty="0"/>
            </a:br>
            <a:r>
              <a:rPr lang="en-GB" u="sng" dirty="0"/>
              <a:t>O</a:t>
            </a:r>
            <a:r>
              <a:rPr lang="en-GB" dirty="0"/>
              <a:t>pen </a:t>
            </a:r>
            <a:r>
              <a:rPr lang="en-GB" u="sng" dirty="0"/>
              <a:t>S</a:t>
            </a:r>
            <a:r>
              <a:rPr lang="en-GB" dirty="0"/>
              <a:t>ystems </a:t>
            </a:r>
            <a:r>
              <a:rPr lang="en-GB" u="sng" dirty="0"/>
              <a:t>I</a:t>
            </a:r>
            <a:r>
              <a:rPr lang="en-GB" dirty="0"/>
              <a:t>nterconnection 7 layer model (OSI) is a </a:t>
            </a:r>
            <a:r>
              <a:rPr lang="en-GB" b="1" dirty="0"/>
              <a:t>conceptual</a:t>
            </a:r>
            <a:r>
              <a:rPr lang="en-GB" dirty="0"/>
              <a:t> model.</a:t>
            </a:r>
            <a:br>
              <a:rPr lang="en-GB" dirty="0"/>
            </a:br>
            <a:r>
              <a:rPr lang="en-GB" dirty="0"/>
              <a:t>We often talk about OSI layers, but what we’re </a:t>
            </a:r>
            <a:r>
              <a:rPr lang="en-GB" b="1" dirty="0"/>
              <a:t>really</a:t>
            </a:r>
            <a:r>
              <a:rPr lang="en-GB" dirty="0"/>
              <a:t> dealing with is the IP Model.</a:t>
            </a:r>
          </a:p>
          <a:p>
            <a:pPr defTabSz="923195"/>
            <a:endParaRPr lang="en-GB" dirty="0"/>
          </a:p>
        </p:txBody>
      </p:sp>
      <p:sp>
        <p:nvSpPr>
          <p:cNvPr id="10" name="Slide Image Placeholder 9">
            <a:extLst>
              <a:ext uri="{FF2B5EF4-FFF2-40B4-BE49-F238E27FC236}">
                <a16:creationId xmlns:a16="http://schemas.microsoft.com/office/drawing/2014/main" id="{5C7E3BA9-79EF-42BE-995E-BFB2686A2EEF}"/>
              </a:ext>
            </a:extLst>
          </p:cNvPr>
          <p:cNvSpPr>
            <a:spLocks noGrp="1" noRot="1" noChangeAspect="1"/>
          </p:cNvSpPr>
          <p:nvPr>
            <p:ph type="sldImg"/>
          </p:nvPr>
        </p:nvSpPr>
        <p:spPr>
          <a:xfrm>
            <a:off x="163513" y="742950"/>
            <a:ext cx="6772275" cy="3810000"/>
          </a:xfrm>
        </p:spPr>
      </p:sp>
      <p:sp>
        <p:nvSpPr>
          <p:cNvPr id="4" name="Date Placeholder 3">
            <a:extLst>
              <a:ext uri="{FF2B5EF4-FFF2-40B4-BE49-F238E27FC236}">
                <a16:creationId xmlns:a16="http://schemas.microsoft.com/office/drawing/2014/main" id="{D722EE27-4A62-48AB-B348-EC0DD12F5BAC}"/>
              </a:ext>
            </a:extLst>
          </p:cNvPr>
          <p:cNvSpPr>
            <a:spLocks noGrp="1"/>
          </p:cNvSpPr>
          <p:nvPr>
            <p:ph type="dt" idx="1"/>
          </p:nvPr>
        </p:nvSpPr>
        <p:spPr/>
        <p:txBody>
          <a:bodyPr/>
          <a:lstStyle/>
          <a:p>
            <a:fld id="{0B1DEB58-BCAD-4321-95E5-E1A53EC7BD25}" type="datetime1">
              <a:rPr lang="en-GB" smtClean="0"/>
              <a:t>04/04/2025</a:t>
            </a:fld>
            <a:endParaRPr lang="en-GB"/>
          </a:p>
        </p:txBody>
      </p:sp>
      <p:sp>
        <p:nvSpPr>
          <p:cNvPr id="5" name="Slide Number Placeholder 4">
            <a:extLst>
              <a:ext uri="{FF2B5EF4-FFF2-40B4-BE49-F238E27FC236}">
                <a16:creationId xmlns:a16="http://schemas.microsoft.com/office/drawing/2014/main" id="{FAF0E775-9868-4D9C-9EF6-7D8DC50CDDE5}"/>
              </a:ext>
            </a:extLst>
          </p:cNvPr>
          <p:cNvSpPr>
            <a:spLocks noGrp="1"/>
          </p:cNvSpPr>
          <p:nvPr>
            <p:ph type="sldNum" sz="quarter" idx="5"/>
          </p:nvPr>
        </p:nvSpPr>
        <p:spPr/>
        <p:txBody>
          <a:bodyPr/>
          <a:lstStyle/>
          <a:p>
            <a:fld id="{2FE325A7-0C7D-4B31-9784-DABA932F2B9F}" type="slidenum">
              <a:rPr lang="en-GB" smtClean="0"/>
              <a:t>33</a:t>
            </a:fld>
            <a:endParaRPr lang="en-GB"/>
          </a:p>
        </p:txBody>
      </p:sp>
      <p:sp>
        <p:nvSpPr>
          <p:cNvPr id="6" name="Header Placeholder 5">
            <a:extLst>
              <a:ext uri="{FF2B5EF4-FFF2-40B4-BE49-F238E27FC236}">
                <a16:creationId xmlns:a16="http://schemas.microsoft.com/office/drawing/2014/main" id="{65AE7F44-91DE-4573-9C34-E1C6D0BAEAF3}"/>
              </a:ext>
            </a:extLst>
          </p:cNvPr>
          <p:cNvSpPr>
            <a:spLocks noGrp="1"/>
          </p:cNvSpPr>
          <p:nvPr>
            <p:ph type="hdr" sz="quarter"/>
          </p:nvPr>
        </p:nvSpPr>
        <p:spPr/>
        <p:txBody>
          <a:bodyPr/>
          <a:lstStyle/>
          <a:p>
            <a:r>
              <a:rPr lang="en-GB"/>
              <a:t>Introduction to Peering and BGP</a:t>
            </a:r>
          </a:p>
        </p:txBody>
      </p:sp>
    </p:spTree>
    <p:extLst>
      <p:ext uri="{BB962C8B-B14F-4D97-AF65-F5344CB8AC3E}">
        <p14:creationId xmlns:p14="http://schemas.microsoft.com/office/powerpoint/2010/main" val="23511610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Image Placeholder 9">
            <a:extLst>
              <a:ext uri="{FF2B5EF4-FFF2-40B4-BE49-F238E27FC236}">
                <a16:creationId xmlns:a16="http://schemas.microsoft.com/office/drawing/2014/main" id="{E84F0E44-C932-49C0-A72C-7AECCB8CDFCE}"/>
              </a:ext>
            </a:extLst>
          </p:cNvPr>
          <p:cNvSpPr>
            <a:spLocks noGrp="1" noRot="1" noChangeAspect="1"/>
          </p:cNvSpPr>
          <p:nvPr>
            <p:ph type="sldImg"/>
          </p:nvPr>
        </p:nvSpPr>
        <p:spPr>
          <a:xfrm>
            <a:off x="163513" y="742950"/>
            <a:ext cx="6772275" cy="3810000"/>
          </a:xfrm>
        </p:spPr>
      </p:sp>
      <p:sp>
        <p:nvSpPr>
          <p:cNvPr id="11" name="Notes Placeholder 10">
            <a:extLst>
              <a:ext uri="{FF2B5EF4-FFF2-40B4-BE49-F238E27FC236}">
                <a16:creationId xmlns:a16="http://schemas.microsoft.com/office/drawing/2014/main" id="{6292D89B-B839-4CB1-B12D-40586B4D685E}"/>
              </a:ext>
            </a:extLst>
          </p:cNvPr>
          <p:cNvSpPr>
            <a:spLocks noGrp="1"/>
          </p:cNvSpPr>
          <p:nvPr>
            <p:ph type="body" idx="1"/>
          </p:nvPr>
        </p:nvSpPr>
        <p:spPr/>
        <p:txBody>
          <a:bodyPr/>
          <a:lstStyle/>
          <a:p>
            <a:endParaRPr lang="en-GB"/>
          </a:p>
        </p:txBody>
      </p:sp>
      <p:sp>
        <p:nvSpPr>
          <p:cNvPr id="4" name="Date Placeholder 3">
            <a:extLst>
              <a:ext uri="{FF2B5EF4-FFF2-40B4-BE49-F238E27FC236}">
                <a16:creationId xmlns:a16="http://schemas.microsoft.com/office/drawing/2014/main" id="{CF9D816A-14E7-4F4D-88B9-3D426089794E}"/>
              </a:ext>
            </a:extLst>
          </p:cNvPr>
          <p:cNvSpPr>
            <a:spLocks noGrp="1"/>
          </p:cNvSpPr>
          <p:nvPr>
            <p:ph type="dt" idx="1"/>
          </p:nvPr>
        </p:nvSpPr>
        <p:spPr/>
        <p:txBody>
          <a:bodyPr/>
          <a:lstStyle/>
          <a:p>
            <a:fld id="{B6B56CA9-34AB-4064-B24B-F30CBC925C8C}" type="datetime1">
              <a:rPr lang="en-GB" smtClean="0"/>
              <a:t>04/04/2025</a:t>
            </a:fld>
            <a:endParaRPr lang="en-GB"/>
          </a:p>
        </p:txBody>
      </p:sp>
      <p:sp>
        <p:nvSpPr>
          <p:cNvPr id="5" name="Slide Number Placeholder 4">
            <a:extLst>
              <a:ext uri="{FF2B5EF4-FFF2-40B4-BE49-F238E27FC236}">
                <a16:creationId xmlns:a16="http://schemas.microsoft.com/office/drawing/2014/main" id="{B6A36E76-339D-4152-B6A5-D09EFD6C939B}"/>
              </a:ext>
            </a:extLst>
          </p:cNvPr>
          <p:cNvSpPr>
            <a:spLocks noGrp="1"/>
          </p:cNvSpPr>
          <p:nvPr>
            <p:ph type="sldNum" sz="quarter" idx="5"/>
          </p:nvPr>
        </p:nvSpPr>
        <p:spPr/>
        <p:txBody>
          <a:bodyPr/>
          <a:lstStyle/>
          <a:p>
            <a:fld id="{2FE325A7-0C7D-4B31-9784-DABA932F2B9F}" type="slidenum">
              <a:rPr lang="en-GB" smtClean="0"/>
              <a:t>34</a:t>
            </a:fld>
            <a:endParaRPr lang="en-GB"/>
          </a:p>
        </p:txBody>
      </p:sp>
      <p:sp>
        <p:nvSpPr>
          <p:cNvPr id="6" name="Header Placeholder 5">
            <a:extLst>
              <a:ext uri="{FF2B5EF4-FFF2-40B4-BE49-F238E27FC236}">
                <a16:creationId xmlns:a16="http://schemas.microsoft.com/office/drawing/2014/main" id="{B5FA94D0-6731-4033-B533-02F2192C89CA}"/>
              </a:ext>
            </a:extLst>
          </p:cNvPr>
          <p:cNvSpPr>
            <a:spLocks noGrp="1"/>
          </p:cNvSpPr>
          <p:nvPr>
            <p:ph type="hdr" sz="quarter"/>
          </p:nvPr>
        </p:nvSpPr>
        <p:spPr/>
        <p:txBody>
          <a:bodyPr/>
          <a:lstStyle/>
          <a:p>
            <a:r>
              <a:rPr lang="en-GB"/>
              <a:t>Introduction to Peering and BGP</a:t>
            </a:r>
          </a:p>
        </p:txBody>
      </p:sp>
    </p:spTree>
    <p:extLst>
      <p:ext uri="{BB962C8B-B14F-4D97-AF65-F5344CB8AC3E}">
        <p14:creationId xmlns:p14="http://schemas.microsoft.com/office/powerpoint/2010/main" val="25166373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1" name="Rectangle 3"/>
          <p:cNvSpPr>
            <a:spLocks noGrp="1" noChangeArrowheads="1"/>
          </p:cNvSpPr>
          <p:nvPr>
            <p:ph type="body" idx="1"/>
          </p:nvPr>
        </p:nvSpPr>
        <p:spPr/>
        <p:txBody>
          <a:bodyPr/>
          <a:lstStyle/>
          <a:p>
            <a:r>
              <a:rPr lang="en-US" dirty="0"/>
              <a:t>Why do we refer to things in Layers?</a:t>
            </a:r>
          </a:p>
          <a:p>
            <a:endParaRPr lang="en-US" dirty="0"/>
          </a:p>
          <a:p>
            <a:r>
              <a:rPr lang="en-US" dirty="0"/>
              <a:t>What’s the point?</a:t>
            </a:r>
          </a:p>
          <a:p>
            <a:endParaRPr lang="en-US" dirty="0"/>
          </a:p>
          <a:p>
            <a:r>
              <a:rPr lang="en-US" dirty="0"/>
              <a:t>How might this help your troubleshooting?</a:t>
            </a:r>
          </a:p>
          <a:p>
            <a:endParaRPr lang="en-US" dirty="0"/>
          </a:p>
          <a:p>
            <a:endParaRPr lang="en-US" dirty="0"/>
          </a:p>
        </p:txBody>
      </p:sp>
      <p:sp>
        <p:nvSpPr>
          <p:cNvPr id="10" name="Slide Image Placeholder 9">
            <a:extLst>
              <a:ext uri="{FF2B5EF4-FFF2-40B4-BE49-F238E27FC236}">
                <a16:creationId xmlns:a16="http://schemas.microsoft.com/office/drawing/2014/main" id="{1F16F4E6-E328-4007-9D9C-2347B5511526}"/>
              </a:ext>
            </a:extLst>
          </p:cNvPr>
          <p:cNvSpPr>
            <a:spLocks noGrp="1" noRot="1" noChangeAspect="1"/>
          </p:cNvSpPr>
          <p:nvPr>
            <p:ph type="sldImg"/>
          </p:nvPr>
        </p:nvSpPr>
        <p:spPr>
          <a:xfrm>
            <a:off x="163513" y="742950"/>
            <a:ext cx="6772275" cy="3810000"/>
          </a:xfrm>
        </p:spPr>
      </p:sp>
      <p:sp>
        <p:nvSpPr>
          <p:cNvPr id="4" name="Date Placeholder 3">
            <a:extLst>
              <a:ext uri="{FF2B5EF4-FFF2-40B4-BE49-F238E27FC236}">
                <a16:creationId xmlns:a16="http://schemas.microsoft.com/office/drawing/2014/main" id="{A42189BF-84DB-475A-8FE0-1F183A5F3B4C}"/>
              </a:ext>
            </a:extLst>
          </p:cNvPr>
          <p:cNvSpPr>
            <a:spLocks noGrp="1"/>
          </p:cNvSpPr>
          <p:nvPr>
            <p:ph type="dt" idx="1"/>
          </p:nvPr>
        </p:nvSpPr>
        <p:spPr/>
        <p:txBody>
          <a:bodyPr/>
          <a:lstStyle/>
          <a:p>
            <a:fld id="{8CFA631C-F7CD-4B0B-B15F-3A42CA678F44}" type="datetime1">
              <a:rPr lang="en-GB" smtClean="0"/>
              <a:t>04/04/2025</a:t>
            </a:fld>
            <a:endParaRPr lang="en-GB"/>
          </a:p>
        </p:txBody>
      </p:sp>
      <p:sp>
        <p:nvSpPr>
          <p:cNvPr id="5" name="Slide Number Placeholder 4">
            <a:extLst>
              <a:ext uri="{FF2B5EF4-FFF2-40B4-BE49-F238E27FC236}">
                <a16:creationId xmlns:a16="http://schemas.microsoft.com/office/drawing/2014/main" id="{8AC9A5C0-F137-47AC-A7C0-7C373CCDF5B1}"/>
              </a:ext>
            </a:extLst>
          </p:cNvPr>
          <p:cNvSpPr>
            <a:spLocks noGrp="1"/>
          </p:cNvSpPr>
          <p:nvPr>
            <p:ph type="sldNum" sz="quarter" idx="5"/>
          </p:nvPr>
        </p:nvSpPr>
        <p:spPr/>
        <p:txBody>
          <a:bodyPr/>
          <a:lstStyle/>
          <a:p>
            <a:fld id="{2FE325A7-0C7D-4B31-9784-DABA932F2B9F}" type="slidenum">
              <a:rPr lang="en-GB" smtClean="0"/>
              <a:t>35</a:t>
            </a:fld>
            <a:endParaRPr lang="en-GB"/>
          </a:p>
        </p:txBody>
      </p:sp>
      <p:sp>
        <p:nvSpPr>
          <p:cNvPr id="6" name="Header Placeholder 5">
            <a:extLst>
              <a:ext uri="{FF2B5EF4-FFF2-40B4-BE49-F238E27FC236}">
                <a16:creationId xmlns:a16="http://schemas.microsoft.com/office/drawing/2014/main" id="{450DA966-2202-48CF-8927-5DED2329271F}"/>
              </a:ext>
            </a:extLst>
          </p:cNvPr>
          <p:cNvSpPr>
            <a:spLocks noGrp="1"/>
          </p:cNvSpPr>
          <p:nvPr>
            <p:ph type="hdr" sz="quarter"/>
          </p:nvPr>
        </p:nvSpPr>
        <p:spPr/>
        <p:txBody>
          <a:bodyPr/>
          <a:lstStyle/>
          <a:p>
            <a:r>
              <a:rPr lang="en-GB"/>
              <a:t>Introduction to Peering and BGP</a:t>
            </a:r>
          </a:p>
        </p:txBody>
      </p:sp>
    </p:spTree>
    <p:extLst>
      <p:ext uri="{BB962C8B-B14F-4D97-AF65-F5344CB8AC3E}">
        <p14:creationId xmlns:p14="http://schemas.microsoft.com/office/powerpoint/2010/main" val="38459286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7" name="Rectangle 3"/>
          <p:cNvSpPr>
            <a:spLocks noGrp="1" noChangeArrowheads="1"/>
          </p:cNvSpPr>
          <p:nvPr>
            <p:ph type="body" idx="1"/>
          </p:nvPr>
        </p:nvSpPr>
        <p:spPr>
          <a:xfrm>
            <a:off x="227409" y="4781641"/>
            <a:ext cx="6644501" cy="5262278"/>
          </a:xfrm>
        </p:spPr>
        <p:txBody>
          <a:bodyPr/>
          <a:lstStyle/>
          <a:p>
            <a:r>
              <a:rPr lang="en-GB" dirty="0"/>
              <a:t>The Application layer may pass data to be encrypted, or somehow formatted, down to the presentation layer, The ‘Presentation’ layer deals with the formatting of the data, for example ASCII (text) or .GIF/JPG for images etc. It is then passed down to the ‘session’ layer. (not all protocols strictly have a Session layer, but the functions of the session layer and transport layers are combined into one process.) The session layer may deal with authentication or locating other services needed. (co-operation between different streams, for example sound and video synchronisation, making sure that these two streams (which make up a session) are established and in sync.</a:t>
            </a:r>
          </a:p>
          <a:p>
            <a:r>
              <a:rPr lang="en-GB" dirty="0"/>
              <a:t>The Session layer, (if there is one), passes it down the Transport layer. The Transport Layer does lots of things, but it has three main functions. Firstly, it adds TCP or UDP ‘port’ numbers to the data. These numbers identify which application the data is for, on the receiving machine. For example, a server can run many applications all at once (e-mail, web, video) etc. The transport layer adds the information about which application this data is intended for. The transport layer also adds a serial (or sequence) number to every bit of data. This is so that the receiving machine is able to determine if any of the data has gone missing, and that it can re-assemble the data in the correct order. In the case of TCP, if the data has gone missing, it will request that the missing data be retransmitted. UDP does not perform this error correction, and is mostly used for real-time applications such a voice and video.</a:t>
            </a:r>
          </a:p>
          <a:p>
            <a:endParaRPr lang="en-GB" dirty="0"/>
          </a:p>
          <a:p>
            <a:r>
              <a:rPr lang="en-GB" dirty="0"/>
              <a:t>The Network layer (layer 3). Deals with sending the data to where it needs to go, making decisions about how to get it there. Again, errors that occur at this layer are reported to the upper layers. (for example, the network or machine might be unreachable or down.)</a:t>
            </a:r>
          </a:p>
          <a:p>
            <a:r>
              <a:rPr lang="en-GB" dirty="0"/>
              <a:t>The Data Link layer (layer 2) is concerned with how to physically turn the data into something suitable for transmission via some sort of physical media, so for example Ethernet, ADSL, a phone line. It adds any information needed for the specific method of connection. It also checks that the connection is actually up, and it’s ready to be used.</a:t>
            </a:r>
          </a:p>
          <a:p>
            <a:r>
              <a:rPr lang="en-GB" dirty="0"/>
              <a:t>Finally the Physical layer… (layer 1)  the media (bit of cable, fibre, wireless etc.)</a:t>
            </a:r>
          </a:p>
        </p:txBody>
      </p:sp>
      <p:sp>
        <p:nvSpPr>
          <p:cNvPr id="10" name="Slide Image Placeholder 9">
            <a:extLst>
              <a:ext uri="{FF2B5EF4-FFF2-40B4-BE49-F238E27FC236}">
                <a16:creationId xmlns:a16="http://schemas.microsoft.com/office/drawing/2014/main" id="{BDFAF21F-8E9B-4064-AB8D-90C954A83456}"/>
              </a:ext>
            </a:extLst>
          </p:cNvPr>
          <p:cNvSpPr>
            <a:spLocks noGrp="1" noRot="1" noChangeAspect="1"/>
          </p:cNvSpPr>
          <p:nvPr>
            <p:ph type="sldImg"/>
          </p:nvPr>
        </p:nvSpPr>
        <p:spPr>
          <a:xfrm>
            <a:off x="161925" y="742950"/>
            <a:ext cx="6775450" cy="3811588"/>
          </a:xfrm>
        </p:spPr>
      </p:sp>
      <p:sp>
        <p:nvSpPr>
          <p:cNvPr id="4" name="Date Placeholder 3">
            <a:extLst>
              <a:ext uri="{FF2B5EF4-FFF2-40B4-BE49-F238E27FC236}">
                <a16:creationId xmlns:a16="http://schemas.microsoft.com/office/drawing/2014/main" id="{EC5F4772-948C-48F3-9E7F-990C8B26EDBB}"/>
              </a:ext>
            </a:extLst>
          </p:cNvPr>
          <p:cNvSpPr>
            <a:spLocks noGrp="1"/>
          </p:cNvSpPr>
          <p:nvPr>
            <p:ph type="dt" idx="1"/>
          </p:nvPr>
        </p:nvSpPr>
        <p:spPr/>
        <p:txBody>
          <a:bodyPr/>
          <a:lstStyle/>
          <a:p>
            <a:fld id="{9E2A7599-4069-4577-B243-758B57013F88}" type="datetime1">
              <a:rPr lang="en-GB" smtClean="0"/>
              <a:t>04/04/2025</a:t>
            </a:fld>
            <a:endParaRPr lang="en-GB"/>
          </a:p>
        </p:txBody>
      </p:sp>
      <p:sp>
        <p:nvSpPr>
          <p:cNvPr id="5" name="Slide Number Placeholder 4">
            <a:extLst>
              <a:ext uri="{FF2B5EF4-FFF2-40B4-BE49-F238E27FC236}">
                <a16:creationId xmlns:a16="http://schemas.microsoft.com/office/drawing/2014/main" id="{D482B18F-E88D-458E-ACFB-DC8D13DCF31E}"/>
              </a:ext>
            </a:extLst>
          </p:cNvPr>
          <p:cNvSpPr>
            <a:spLocks noGrp="1"/>
          </p:cNvSpPr>
          <p:nvPr>
            <p:ph type="sldNum" sz="quarter" idx="5"/>
          </p:nvPr>
        </p:nvSpPr>
        <p:spPr/>
        <p:txBody>
          <a:bodyPr/>
          <a:lstStyle/>
          <a:p>
            <a:fld id="{2FE325A7-0C7D-4B31-9784-DABA932F2B9F}" type="slidenum">
              <a:rPr lang="en-GB" smtClean="0"/>
              <a:t>36</a:t>
            </a:fld>
            <a:endParaRPr lang="en-GB"/>
          </a:p>
        </p:txBody>
      </p:sp>
      <p:sp>
        <p:nvSpPr>
          <p:cNvPr id="6" name="Header Placeholder 5">
            <a:extLst>
              <a:ext uri="{FF2B5EF4-FFF2-40B4-BE49-F238E27FC236}">
                <a16:creationId xmlns:a16="http://schemas.microsoft.com/office/drawing/2014/main" id="{8522E6A0-4D05-4E84-BE9A-D63C7EF1A698}"/>
              </a:ext>
            </a:extLst>
          </p:cNvPr>
          <p:cNvSpPr>
            <a:spLocks noGrp="1"/>
          </p:cNvSpPr>
          <p:nvPr>
            <p:ph type="hdr" sz="quarter"/>
          </p:nvPr>
        </p:nvSpPr>
        <p:spPr/>
        <p:txBody>
          <a:bodyPr/>
          <a:lstStyle/>
          <a:p>
            <a:r>
              <a:rPr lang="en-GB"/>
              <a:t>Introduction to Peering and BGP</a:t>
            </a:r>
          </a:p>
        </p:txBody>
      </p:sp>
    </p:spTree>
    <p:extLst>
      <p:ext uri="{BB962C8B-B14F-4D97-AF65-F5344CB8AC3E}">
        <p14:creationId xmlns:p14="http://schemas.microsoft.com/office/powerpoint/2010/main" val="15960774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3" name="Rectangle 3"/>
          <p:cNvSpPr>
            <a:spLocks noGrp="1" noChangeArrowheads="1"/>
          </p:cNvSpPr>
          <p:nvPr>
            <p:ph type="body" idx="1"/>
          </p:nvPr>
        </p:nvSpPr>
        <p:spPr/>
        <p:txBody>
          <a:bodyPr/>
          <a:lstStyle/>
          <a:p>
            <a:r>
              <a:rPr lang="en-GB"/>
              <a:t>Then, once received, the whole process of Encapsulation is reversed.</a:t>
            </a:r>
          </a:p>
          <a:p>
            <a:endParaRPr lang="en-GB"/>
          </a:p>
          <a:p>
            <a:r>
              <a:rPr lang="en-GB"/>
              <a:t>Decapsulation.</a:t>
            </a:r>
          </a:p>
          <a:p>
            <a:endParaRPr lang="en-GB"/>
          </a:p>
          <a:p>
            <a:r>
              <a:rPr lang="en-GB"/>
              <a:t>Data received on the cable is passed up to the data link layer, and so on, until the receiving application gets the data.</a:t>
            </a:r>
          </a:p>
          <a:p>
            <a:endParaRPr lang="en-GB"/>
          </a:p>
          <a:p>
            <a:endParaRPr lang="en-GB"/>
          </a:p>
        </p:txBody>
      </p:sp>
      <p:sp>
        <p:nvSpPr>
          <p:cNvPr id="10" name="Slide Image Placeholder 9">
            <a:extLst>
              <a:ext uri="{FF2B5EF4-FFF2-40B4-BE49-F238E27FC236}">
                <a16:creationId xmlns:a16="http://schemas.microsoft.com/office/drawing/2014/main" id="{C625355F-0A2C-424C-98B5-7A38858C5026}"/>
              </a:ext>
            </a:extLst>
          </p:cNvPr>
          <p:cNvSpPr>
            <a:spLocks noGrp="1" noRot="1" noChangeAspect="1"/>
          </p:cNvSpPr>
          <p:nvPr>
            <p:ph type="sldImg"/>
          </p:nvPr>
        </p:nvSpPr>
        <p:spPr>
          <a:xfrm>
            <a:off x="163513" y="742950"/>
            <a:ext cx="6772275" cy="3810000"/>
          </a:xfrm>
        </p:spPr>
      </p:sp>
      <p:sp>
        <p:nvSpPr>
          <p:cNvPr id="4" name="Date Placeholder 3">
            <a:extLst>
              <a:ext uri="{FF2B5EF4-FFF2-40B4-BE49-F238E27FC236}">
                <a16:creationId xmlns:a16="http://schemas.microsoft.com/office/drawing/2014/main" id="{881F6ECA-84EC-455B-8E64-7D3568C556F5}"/>
              </a:ext>
            </a:extLst>
          </p:cNvPr>
          <p:cNvSpPr>
            <a:spLocks noGrp="1"/>
          </p:cNvSpPr>
          <p:nvPr>
            <p:ph type="dt" idx="1"/>
          </p:nvPr>
        </p:nvSpPr>
        <p:spPr/>
        <p:txBody>
          <a:bodyPr/>
          <a:lstStyle/>
          <a:p>
            <a:fld id="{F44FE7C0-8B75-48E3-AC4A-BC320C4308C6}" type="datetime1">
              <a:rPr lang="en-GB" smtClean="0"/>
              <a:t>04/04/2025</a:t>
            </a:fld>
            <a:endParaRPr lang="en-GB"/>
          </a:p>
        </p:txBody>
      </p:sp>
      <p:sp>
        <p:nvSpPr>
          <p:cNvPr id="5" name="Slide Number Placeholder 4">
            <a:extLst>
              <a:ext uri="{FF2B5EF4-FFF2-40B4-BE49-F238E27FC236}">
                <a16:creationId xmlns:a16="http://schemas.microsoft.com/office/drawing/2014/main" id="{10E0374F-6E85-47CA-B872-2DD13B2C006F}"/>
              </a:ext>
            </a:extLst>
          </p:cNvPr>
          <p:cNvSpPr>
            <a:spLocks noGrp="1"/>
          </p:cNvSpPr>
          <p:nvPr>
            <p:ph type="sldNum" sz="quarter" idx="5"/>
          </p:nvPr>
        </p:nvSpPr>
        <p:spPr/>
        <p:txBody>
          <a:bodyPr/>
          <a:lstStyle/>
          <a:p>
            <a:fld id="{2FE325A7-0C7D-4B31-9784-DABA932F2B9F}" type="slidenum">
              <a:rPr lang="en-GB" smtClean="0"/>
              <a:t>37</a:t>
            </a:fld>
            <a:endParaRPr lang="en-GB"/>
          </a:p>
        </p:txBody>
      </p:sp>
      <p:sp>
        <p:nvSpPr>
          <p:cNvPr id="6" name="Header Placeholder 5">
            <a:extLst>
              <a:ext uri="{FF2B5EF4-FFF2-40B4-BE49-F238E27FC236}">
                <a16:creationId xmlns:a16="http://schemas.microsoft.com/office/drawing/2014/main" id="{D38044C5-D5EE-45CB-98E4-41D9DC4D60B4}"/>
              </a:ext>
            </a:extLst>
          </p:cNvPr>
          <p:cNvSpPr>
            <a:spLocks noGrp="1"/>
          </p:cNvSpPr>
          <p:nvPr>
            <p:ph type="hdr" sz="quarter"/>
          </p:nvPr>
        </p:nvSpPr>
        <p:spPr/>
        <p:txBody>
          <a:bodyPr/>
          <a:lstStyle/>
          <a:p>
            <a:r>
              <a:rPr lang="en-GB"/>
              <a:t>Introduction to Peering and BGP</a:t>
            </a:r>
          </a:p>
        </p:txBody>
      </p:sp>
    </p:spTree>
    <p:extLst>
      <p:ext uri="{BB962C8B-B14F-4D97-AF65-F5344CB8AC3E}">
        <p14:creationId xmlns:p14="http://schemas.microsoft.com/office/powerpoint/2010/main" val="5790892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9" name="Rectangle 3"/>
          <p:cNvSpPr>
            <a:spLocks noGrp="1" noChangeArrowheads="1"/>
          </p:cNvSpPr>
          <p:nvPr>
            <p:ph type="body" idx="1"/>
          </p:nvPr>
        </p:nvSpPr>
        <p:spPr/>
        <p:txBody>
          <a:bodyPr/>
          <a:lstStyle/>
          <a:p>
            <a:endParaRPr lang="en-GB" dirty="0"/>
          </a:p>
          <a:p>
            <a:r>
              <a:rPr lang="en-GB" dirty="0"/>
              <a:t>Core networks are only generally concerned with the bottom three of these layers.</a:t>
            </a:r>
          </a:p>
          <a:p>
            <a:br>
              <a:rPr lang="en-GB" dirty="0"/>
            </a:br>
            <a:r>
              <a:rPr lang="en-GB" dirty="0"/>
              <a:t>So you will be pleased to know that you don’t have to understand all the layers today!</a:t>
            </a:r>
          </a:p>
          <a:p>
            <a:r>
              <a:rPr lang="en-GB" dirty="0"/>
              <a:t>Although core networks might get involved in some layer 4, for example QoS and security, protocols and port numbers etc.</a:t>
            </a:r>
          </a:p>
          <a:p>
            <a:endParaRPr lang="en-GB" dirty="0"/>
          </a:p>
        </p:txBody>
      </p:sp>
      <p:sp>
        <p:nvSpPr>
          <p:cNvPr id="10" name="Slide Image Placeholder 9">
            <a:extLst>
              <a:ext uri="{FF2B5EF4-FFF2-40B4-BE49-F238E27FC236}">
                <a16:creationId xmlns:a16="http://schemas.microsoft.com/office/drawing/2014/main" id="{0DF9B674-8DE0-41F6-80F5-F865AA48ADD6}"/>
              </a:ext>
            </a:extLst>
          </p:cNvPr>
          <p:cNvSpPr>
            <a:spLocks noGrp="1" noRot="1" noChangeAspect="1"/>
          </p:cNvSpPr>
          <p:nvPr>
            <p:ph type="sldImg"/>
          </p:nvPr>
        </p:nvSpPr>
        <p:spPr>
          <a:xfrm>
            <a:off x="163513" y="742950"/>
            <a:ext cx="6772275" cy="3810000"/>
          </a:xfrm>
        </p:spPr>
      </p:sp>
      <p:sp>
        <p:nvSpPr>
          <p:cNvPr id="4" name="Date Placeholder 3">
            <a:extLst>
              <a:ext uri="{FF2B5EF4-FFF2-40B4-BE49-F238E27FC236}">
                <a16:creationId xmlns:a16="http://schemas.microsoft.com/office/drawing/2014/main" id="{973C98A9-E190-4A44-95FB-B24DFBC06248}"/>
              </a:ext>
            </a:extLst>
          </p:cNvPr>
          <p:cNvSpPr>
            <a:spLocks noGrp="1"/>
          </p:cNvSpPr>
          <p:nvPr>
            <p:ph type="dt" idx="1"/>
          </p:nvPr>
        </p:nvSpPr>
        <p:spPr/>
        <p:txBody>
          <a:bodyPr/>
          <a:lstStyle/>
          <a:p>
            <a:fld id="{D3DA1A70-2CFE-48B3-BB64-C0ECA8D7268C}" type="datetime1">
              <a:rPr lang="en-GB" smtClean="0"/>
              <a:t>04/04/2025</a:t>
            </a:fld>
            <a:endParaRPr lang="en-GB"/>
          </a:p>
        </p:txBody>
      </p:sp>
      <p:sp>
        <p:nvSpPr>
          <p:cNvPr id="5" name="Slide Number Placeholder 4">
            <a:extLst>
              <a:ext uri="{FF2B5EF4-FFF2-40B4-BE49-F238E27FC236}">
                <a16:creationId xmlns:a16="http://schemas.microsoft.com/office/drawing/2014/main" id="{23CE4FE8-8D19-4F9F-BB4F-86A5218D79C8}"/>
              </a:ext>
            </a:extLst>
          </p:cNvPr>
          <p:cNvSpPr>
            <a:spLocks noGrp="1"/>
          </p:cNvSpPr>
          <p:nvPr>
            <p:ph type="sldNum" sz="quarter" idx="5"/>
          </p:nvPr>
        </p:nvSpPr>
        <p:spPr/>
        <p:txBody>
          <a:bodyPr/>
          <a:lstStyle/>
          <a:p>
            <a:fld id="{2FE325A7-0C7D-4B31-9784-DABA932F2B9F}" type="slidenum">
              <a:rPr lang="en-GB" smtClean="0"/>
              <a:t>38</a:t>
            </a:fld>
            <a:endParaRPr lang="en-GB"/>
          </a:p>
        </p:txBody>
      </p:sp>
      <p:sp>
        <p:nvSpPr>
          <p:cNvPr id="6" name="Header Placeholder 5">
            <a:extLst>
              <a:ext uri="{FF2B5EF4-FFF2-40B4-BE49-F238E27FC236}">
                <a16:creationId xmlns:a16="http://schemas.microsoft.com/office/drawing/2014/main" id="{74F2060D-BB90-4427-87B1-4AE96824701C}"/>
              </a:ext>
            </a:extLst>
          </p:cNvPr>
          <p:cNvSpPr>
            <a:spLocks noGrp="1"/>
          </p:cNvSpPr>
          <p:nvPr>
            <p:ph type="hdr" sz="quarter"/>
          </p:nvPr>
        </p:nvSpPr>
        <p:spPr/>
        <p:txBody>
          <a:bodyPr/>
          <a:lstStyle/>
          <a:p>
            <a:r>
              <a:rPr lang="en-GB"/>
              <a:t>Introduction to Peering and BGP</a:t>
            </a:r>
          </a:p>
        </p:txBody>
      </p:sp>
    </p:spTree>
    <p:extLst>
      <p:ext uri="{BB962C8B-B14F-4D97-AF65-F5344CB8AC3E}">
        <p14:creationId xmlns:p14="http://schemas.microsoft.com/office/powerpoint/2010/main" val="31679411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1" name="Rectangle 3"/>
          <p:cNvSpPr>
            <a:spLocks noGrp="1" noChangeArrowheads="1"/>
          </p:cNvSpPr>
          <p:nvPr>
            <p:ph type="body" idx="1"/>
          </p:nvPr>
        </p:nvSpPr>
        <p:spPr/>
        <p:txBody>
          <a:bodyPr/>
          <a:lstStyle/>
          <a:p>
            <a:r>
              <a:rPr lang="en-GB" dirty="0"/>
              <a:t>Data is transmitted in a similar way to Morse code, except that the ‘words’ and sentences are a fixed length, and we don’t have to wait for the gaps between them. As they are a fixed length, it’s also easier to insert error checking bits to detect transmission problems.</a:t>
            </a:r>
          </a:p>
          <a:p>
            <a:endParaRPr lang="en-GB" dirty="0"/>
          </a:p>
          <a:p>
            <a:r>
              <a:rPr lang="en-GB" dirty="0"/>
              <a:t>A bit is a 1 or 0, represented usually by an electrical ON or OFF impulse.</a:t>
            </a:r>
          </a:p>
          <a:p>
            <a:endParaRPr lang="en-GB" dirty="0"/>
          </a:p>
          <a:p>
            <a:r>
              <a:rPr lang="en-GB" dirty="0"/>
              <a:t>Each ‘word’ is 8 ‘bits’ long, making a “byte”</a:t>
            </a:r>
          </a:p>
          <a:p>
            <a:endParaRPr lang="en-GB" dirty="0"/>
          </a:p>
          <a:p>
            <a:r>
              <a:rPr lang="en-GB" dirty="0"/>
              <a:t>It’s easier and more efficient for computers to think about things in terms of binary.</a:t>
            </a:r>
          </a:p>
          <a:p>
            <a:endParaRPr lang="en-GB" dirty="0"/>
          </a:p>
          <a:p>
            <a:endParaRPr lang="en-GB" dirty="0"/>
          </a:p>
        </p:txBody>
      </p:sp>
      <p:sp>
        <p:nvSpPr>
          <p:cNvPr id="10" name="Slide Image Placeholder 9">
            <a:extLst>
              <a:ext uri="{FF2B5EF4-FFF2-40B4-BE49-F238E27FC236}">
                <a16:creationId xmlns:a16="http://schemas.microsoft.com/office/drawing/2014/main" id="{73677B1F-79A4-4B75-933F-4FCD753E97ED}"/>
              </a:ext>
            </a:extLst>
          </p:cNvPr>
          <p:cNvSpPr>
            <a:spLocks noGrp="1" noRot="1" noChangeAspect="1"/>
          </p:cNvSpPr>
          <p:nvPr>
            <p:ph type="sldImg"/>
          </p:nvPr>
        </p:nvSpPr>
        <p:spPr>
          <a:xfrm>
            <a:off x="163513" y="742950"/>
            <a:ext cx="6772275" cy="3810000"/>
          </a:xfrm>
        </p:spPr>
      </p:sp>
      <p:sp>
        <p:nvSpPr>
          <p:cNvPr id="4" name="Date Placeholder 3">
            <a:extLst>
              <a:ext uri="{FF2B5EF4-FFF2-40B4-BE49-F238E27FC236}">
                <a16:creationId xmlns:a16="http://schemas.microsoft.com/office/drawing/2014/main" id="{94DD1ECD-0E14-4F21-8673-0FB8925E6EA7}"/>
              </a:ext>
            </a:extLst>
          </p:cNvPr>
          <p:cNvSpPr>
            <a:spLocks noGrp="1"/>
          </p:cNvSpPr>
          <p:nvPr>
            <p:ph type="dt" idx="1"/>
          </p:nvPr>
        </p:nvSpPr>
        <p:spPr/>
        <p:txBody>
          <a:bodyPr/>
          <a:lstStyle/>
          <a:p>
            <a:fld id="{6F3EFA54-67FD-41D2-8710-083229FE2B02}" type="datetime1">
              <a:rPr lang="en-GB" smtClean="0"/>
              <a:t>04/04/2025</a:t>
            </a:fld>
            <a:endParaRPr lang="en-GB"/>
          </a:p>
        </p:txBody>
      </p:sp>
      <p:sp>
        <p:nvSpPr>
          <p:cNvPr id="5" name="Slide Number Placeholder 4">
            <a:extLst>
              <a:ext uri="{FF2B5EF4-FFF2-40B4-BE49-F238E27FC236}">
                <a16:creationId xmlns:a16="http://schemas.microsoft.com/office/drawing/2014/main" id="{B1DAED5D-81D5-482D-87CC-8790CD965F2C}"/>
              </a:ext>
            </a:extLst>
          </p:cNvPr>
          <p:cNvSpPr>
            <a:spLocks noGrp="1"/>
          </p:cNvSpPr>
          <p:nvPr>
            <p:ph type="sldNum" sz="quarter" idx="5"/>
          </p:nvPr>
        </p:nvSpPr>
        <p:spPr/>
        <p:txBody>
          <a:bodyPr/>
          <a:lstStyle/>
          <a:p>
            <a:fld id="{2FE325A7-0C7D-4B31-9784-DABA932F2B9F}" type="slidenum">
              <a:rPr lang="en-GB" smtClean="0"/>
              <a:t>39</a:t>
            </a:fld>
            <a:endParaRPr lang="en-GB"/>
          </a:p>
        </p:txBody>
      </p:sp>
      <p:sp>
        <p:nvSpPr>
          <p:cNvPr id="6" name="Header Placeholder 5">
            <a:extLst>
              <a:ext uri="{FF2B5EF4-FFF2-40B4-BE49-F238E27FC236}">
                <a16:creationId xmlns:a16="http://schemas.microsoft.com/office/drawing/2014/main" id="{BDCFEABA-AE8C-4740-8419-F184085DE854}"/>
              </a:ext>
            </a:extLst>
          </p:cNvPr>
          <p:cNvSpPr>
            <a:spLocks noGrp="1"/>
          </p:cNvSpPr>
          <p:nvPr>
            <p:ph type="hdr" sz="quarter"/>
          </p:nvPr>
        </p:nvSpPr>
        <p:spPr/>
        <p:txBody>
          <a:bodyPr/>
          <a:lstStyle/>
          <a:p>
            <a:r>
              <a:rPr lang="en-GB"/>
              <a:t>Introduction to Peering and BGP</a:t>
            </a:r>
          </a:p>
        </p:txBody>
      </p:sp>
    </p:spTree>
    <p:extLst>
      <p:ext uri="{BB962C8B-B14F-4D97-AF65-F5344CB8AC3E}">
        <p14:creationId xmlns:p14="http://schemas.microsoft.com/office/powerpoint/2010/main" val="325928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8FAB61-A217-FDCC-B642-C187E3202C50}"/>
            </a:ext>
          </a:extLst>
        </p:cNvPr>
        <p:cNvGrpSpPr/>
        <p:nvPr/>
      </p:nvGrpSpPr>
      <p:grpSpPr>
        <a:xfrm>
          <a:off x="0" y="0"/>
          <a:ext cx="0" cy="0"/>
          <a:chOff x="0" y="0"/>
          <a:chExt cx="0" cy="0"/>
        </a:xfrm>
      </p:grpSpPr>
      <p:sp>
        <p:nvSpPr>
          <p:cNvPr id="125955" name="Rectangle 1027">
            <a:extLst>
              <a:ext uri="{FF2B5EF4-FFF2-40B4-BE49-F238E27FC236}">
                <a16:creationId xmlns:a16="http://schemas.microsoft.com/office/drawing/2014/main" id="{E7B03521-2737-5E56-D74E-E898F8007F78}"/>
              </a:ext>
            </a:extLst>
          </p:cNvPr>
          <p:cNvSpPr>
            <a:spLocks noGrp="1" noChangeArrowheads="1"/>
          </p:cNvSpPr>
          <p:nvPr>
            <p:ph type="body" idx="1"/>
          </p:nvPr>
        </p:nvSpPr>
        <p:spPr/>
        <p:txBody>
          <a:bodyPr/>
          <a:lstStyle/>
          <a:p>
            <a:endParaRPr lang="en-GB" dirty="0"/>
          </a:p>
          <a:p>
            <a:endParaRPr lang="en-GB" dirty="0"/>
          </a:p>
          <a:p>
            <a:endParaRPr lang="en-GB" dirty="0"/>
          </a:p>
        </p:txBody>
      </p:sp>
      <p:sp>
        <p:nvSpPr>
          <p:cNvPr id="10" name="Slide Image Placeholder 9">
            <a:extLst>
              <a:ext uri="{FF2B5EF4-FFF2-40B4-BE49-F238E27FC236}">
                <a16:creationId xmlns:a16="http://schemas.microsoft.com/office/drawing/2014/main" id="{75416CE4-E12C-1573-A966-53A9876695A6}"/>
              </a:ext>
            </a:extLst>
          </p:cNvPr>
          <p:cNvSpPr>
            <a:spLocks noGrp="1" noRot="1" noChangeAspect="1"/>
          </p:cNvSpPr>
          <p:nvPr>
            <p:ph type="sldImg"/>
          </p:nvPr>
        </p:nvSpPr>
        <p:spPr>
          <a:xfrm>
            <a:off x="163513" y="742950"/>
            <a:ext cx="6772275" cy="3810000"/>
          </a:xfrm>
        </p:spPr>
      </p:sp>
      <p:sp>
        <p:nvSpPr>
          <p:cNvPr id="4" name="Date Placeholder 3">
            <a:extLst>
              <a:ext uri="{FF2B5EF4-FFF2-40B4-BE49-F238E27FC236}">
                <a16:creationId xmlns:a16="http://schemas.microsoft.com/office/drawing/2014/main" id="{6ACE3D41-10C1-B61E-05B1-5FCE9718D7B8}"/>
              </a:ext>
            </a:extLst>
          </p:cNvPr>
          <p:cNvSpPr>
            <a:spLocks noGrp="1"/>
          </p:cNvSpPr>
          <p:nvPr>
            <p:ph type="dt" idx="1"/>
          </p:nvPr>
        </p:nvSpPr>
        <p:spPr/>
        <p:txBody>
          <a:bodyPr/>
          <a:lstStyle/>
          <a:p>
            <a:fld id="{5325E7A1-499A-4064-B4AF-33369E9A2B6B}" type="datetime1">
              <a:rPr lang="en-GB" smtClean="0"/>
              <a:t>04/04/2025</a:t>
            </a:fld>
            <a:endParaRPr lang="en-GB"/>
          </a:p>
        </p:txBody>
      </p:sp>
      <p:sp>
        <p:nvSpPr>
          <p:cNvPr id="5" name="Slide Number Placeholder 4">
            <a:extLst>
              <a:ext uri="{FF2B5EF4-FFF2-40B4-BE49-F238E27FC236}">
                <a16:creationId xmlns:a16="http://schemas.microsoft.com/office/drawing/2014/main" id="{F1931B26-2B51-9F97-42BB-71A827BD63BB}"/>
              </a:ext>
            </a:extLst>
          </p:cNvPr>
          <p:cNvSpPr>
            <a:spLocks noGrp="1"/>
          </p:cNvSpPr>
          <p:nvPr>
            <p:ph type="sldNum" sz="quarter" idx="5"/>
          </p:nvPr>
        </p:nvSpPr>
        <p:spPr/>
        <p:txBody>
          <a:bodyPr/>
          <a:lstStyle/>
          <a:p>
            <a:fld id="{2FE325A7-0C7D-4B31-9784-DABA932F2B9F}" type="slidenum">
              <a:rPr lang="en-GB" smtClean="0"/>
              <a:t>4</a:t>
            </a:fld>
            <a:endParaRPr lang="en-GB"/>
          </a:p>
        </p:txBody>
      </p:sp>
      <p:sp>
        <p:nvSpPr>
          <p:cNvPr id="6" name="Header Placeholder 5">
            <a:extLst>
              <a:ext uri="{FF2B5EF4-FFF2-40B4-BE49-F238E27FC236}">
                <a16:creationId xmlns:a16="http://schemas.microsoft.com/office/drawing/2014/main" id="{7D6CEC6C-523F-B03F-2A7F-FA6316F51116}"/>
              </a:ext>
            </a:extLst>
          </p:cNvPr>
          <p:cNvSpPr>
            <a:spLocks noGrp="1"/>
          </p:cNvSpPr>
          <p:nvPr>
            <p:ph type="hdr" sz="quarter"/>
          </p:nvPr>
        </p:nvSpPr>
        <p:spPr/>
        <p:txBody>
          <a:bodyPr/>
          <a:lstStyle/>
          <a:p>
            <a:r>
              <a:rPr lang="en-GB"/>
              <a:t>Introduction to Peering and BGP</a:t>
            </a:r>
          </a:p>
        </p:txBody>
      </p:sp>
    </p:spTree>
    <p:extLst>
      <p:ext uri="{BB962C8B-B14F-4D97-AF65-F5344CB8AC3E}">
        <p14:creationId xmlns:p14="http://schemas.microsoft.com/office/powerpoint/2010/main" val="33844423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Image Placeholder 9">
            <a:extLst>
              <a:ext uri="{FF2B5EF4-FFF2-40B4-BE49-F238E27FC236}">
                <a16:creationId xmlns:a16="http://schemas.microsoft.com/office/drawing/2014/main" id="{A06F8590-16B1-4FD3-8E30-698228FA3D7A}"/>
              </a:ext>
            </a:extLst>
          </p:cNvPr>
          <p:cNvSpPr>
            <a:spLocks noGrp="1" noRot="1" noChangeAspect="1"/>
          </p:cNvSpPr>
          <p:nvPr>
            <p:ph type="sldImg"/>
          </p:nvPr>
        </p:nvSpPr>
        <p:spPr>
          <a:xfrm>
            <a:off x="163513" y="742950"/>
            <a:ext cx="6772275" cy="3810000"/>
          </a:xfrm>
        </p:spPr>
      </p:sp>
      <p:sp>
        <p:nvSpPr>
          <p:cNvPr id="11" name="Notes Placeholder 10">
            <a:extLst>
              <a:ext uri="{FF2B5EF4-FFF2-40B4-BE49-F238E27FC236}">
                <a16:creationId xmlns:a16="http://schemas.microsoft.com/office/drawing/2014/main" id="{CED4556B-F212-4541-B3F5-84EE6A4A0B2B}"/>
              </a:ext>
            </a:extLst>
          </p:cNvPr>
          <p:cNvSpPr>
            <a:spLocks noGrp="1"/>
          </p:cNvSpPr>
          <p:nvPr>
            <p:ph type="body" idx="1"/>
          </p:nvPr>
        </p:nvSpPr>
        <p:spPr/>
        <p:txBody>
          <a:bodyPr/>
          <a:lstStyle/>
          <a:p>
            <a:endParaRPr lang="en-GB"/>
          </a:p>
        </p:txBody>
      </p:sp>
      <p:sp>
        <p:nvSpPr>
          <p:cNvPr id="4" name="Date Placeholder 3">
            <a:extLst>
              <a:ext uri="{FF2B5EF4-FFF2-40B4-BE49-F238E27FC236}">
                <a16:creationId xmlns:a16="http://schemas.microsoft.com/office/drawing/2014/main" id="{E32DA141-C7E8-4827-A234-F17B0DD9D605}"/>
              </a:ext>
            </a:extLst>
          </p:cNvPr>
          <p:cNvSpPr>
            <a:spLocks noGrp="1"/>
          </p:cNvSpPr>
          <p:nvPr>
            <p:ph type="dt" idx="1"/>
          </p:nvPr>
        </p:nvSpPr>
        <p:spPr/>
        <p:txBody>
          <a:bodyPr/>
          <a:lstStyle/>
          <a:p>
            <a:fld id="{83CA6942-55B2-42BC-BF78-0ECCE2D9A221}" type="datetime1">
              <a:rPr lang="en-GB" smtClean="0"/>
              <a:t>04/04/2025</a:t>
            </a:fld>
            <a:endParaRPr lang="en-GB"/>
          </a:p>
        </p:txBody>
      </p:sp>
      <p:sp>
        <p:nvSpPr>
          <p:cNvPr id="5" name="Slide Number Placeholder 4">
            <a:extLst>
              <a:ext uri="{FF2B5EF4-FFF2-40B4-BE49-F238E27FC236}">
                <a16:creationId xmlns:a16="http://schemas.microsoft.com/office/drawing/2014/main" id="{B71F1880-4B33-4DA8-A1DB-CBB5D216FACD}"/>
              </a:ext>
            </a:extLst>
          </p:cNvPr>
          <p:cNvSpPr>
            <a:spLocks noGrp="1"/>
          </p:cNvSpPr>
          <p:nvPr>
            <p:ph type="sldNum" sz="quarter" idx="5"/>
          </p:nvPr>
        </p:nvSpPr>
        <p:spPr/>
        <p:txBody>
          <a:bodyPr/>
          <a:lstStyle/>
          <a:p>
            <a:fld id="{2FE325A7-0C7D-4B31-9784-DABA932F2B9F}" type="slidenum">
              <a:rPr lang="en-GB" smtClean="0"/>
              <a:t>40</a:t>
            </a:fld>
            <a:endParaRPr lang="en-GB"/>
          </a:p>
        </p:txBody>
      </p:sp>
      <p:sp>
        <p:nvSpPr>
          <p:cNvPr id="6" name="Header Placeholder 5">
            <a:extLst>
              <a:ext uri="{FF2B5EF4-FFF2-40B4-BE49-F238E27FC236}">
                <a16:creationId xmlns:a16="http://schemas.microsoft.com/office/drawing/2014/main" id="{84F4F3C0-0641-4827-9778-C8710449A433}"/>
              </a:ext>
            </a:extLst>
          </p:cNvPr>
          <p:cNvSpPr>
            <a:spLocks noGrp="1"/>
          </p:cNvSpPr>
          <p:nvPr>
            <p:ph type="hdr" sz="quarter"/>
          </p:nvPr>
        </p:nvSpPr>
        <p:spPr/>
        <p:txBody>
          <a:bodyPr/>
          <a:lstStyle/>
          <a:p>
            <a:r>
              <a:rPr lang="en-GB"/>
              <a:t>Introduction to Peering and BGP</a:t>
            </a:r>
          </a:p>
        </p:txBody>
      </p:sp>
    </p:spTree>
    <p:extLst>
      <p:ext uri="{BB962C8B-B14F-4D97-AF65-F5344CB8AC3E}">
        <p14:creationId xmlns:p14="http://schemas.microsoft.com/office/powerpoint/2010/main" val="8131753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7" name="Rectangle 3"/>
          <p:cNvSpPr>
            <a:spLocks noGrp="1" noChangeArrowheads="1"/>
          </p:cNvSpPr>
          <p:nvPr>
            <p:ph type="body" idx="1"/>
          </p:nvPr>
        </p:nvSpPr>
        <p:spPr/>
        <p:txBody>
          <a:bodyPr/>
          <a:lstStyle/>
          <a:p>
            <a:endParaRPr lang="en-GB" dirty="0"/>
          </a:p>
          <a:p>
            <a:r>
              <a:rPr lang="en-GB" dirty="0"/>
              <a:t>Co-axial</a:t>
            </a:r>
          </a:p>
          <a:p>
            <a:endParaRPr lang="en-GB" dirty="0"/>
          </a:p>
          <a:p>
            <a:r>
              <a:rPr lang="en-GB" dirty="0"/>
              <a:t>CAT5</a:t>
            </a:r>
          </a:p>
          <a:p>
            <a:endParaRPr lang="en-GB" dirty="0"/>
          </a:p>
          <a:p>
            <a:r>
              <a:rPr lang="en-GB" dirty="0"/>
              <a:t>Fibre</a:t>
            </a:r>
          </a:p>
          <a:p>
            <a:endParaRPr lang="en-GB" dirty="0"/>
          </a:p>
          <a:p>
            <a:r>
              <a:rPr lang="en-GB" dirty="0"/>
              <a:t>Electrical or Light impulses.</a:t>
            </a:r>
          </a:p>
          <a:p>
            <a:endParaRPr lang="en-GB" dirty="0"/>
          </a:p>
          <a:p>
            <a:r>
              <a:rPr lang="en-GB" dirty="0"/>
              <a:t>Let’s look at the cable types…</a:t>
            </a:r>
          </a:p>
          <a:p>
            <a:endParaRPr lang="en-GB" dirty="0"/>
          </a:p>
          <a:p>
            <a:endParaRPr lang="en-GB" dirty="0"/>
          </a:p>
          <a:p>
            <a:endParaRPr lang="en-GB" dirty="0"/>
          </a:p>
          <a:p>
            <a:endParaRPr lang="en-GB" dirty="0"/>
          </a:p>
        </p:txBody>
      </p:sp>
      <p:sp>
        <p:nvSpPr>
          <p:cNvPr id="10" name="Slide Image Placeholder 9">
            <a:extLst>
              <a:ext uri="{FF2B5EF4-FFF2-40B4-BE49-F238E27FC236}">
                <a16:creationId xmlns:a16="http://schemas.microsoft.com/office/drawing/2014/main" id="{96B02723-B649-4B9F-B95D-3E402E2B72CA}"/>
              </a:ext>
            </a:extLst>
          </p:cNvPr>
          <p:cNvSpPr>
            <a:spLocks noGrp="1" noRot="1" noChangeAspect="1"/>
          </p:cNvSpPr>
          <p:nvPr>
            <p:ph type="sldImg"/>
          </p:nvPr>
        </p:nvSpPr>
        <p:spPr>
          <a:xfrm>
            <a:off x="163513" y="742950"/>
            <a:ext cx="6772275" cy="3810000"/>
          </a:xfrm>
        </p:spPr>
      </p:sp>
      <p:sp>
        <p:nvSpPr>
          <p:cNvPr id="4" name="Date Placeholder 3">
            <a:extLst>
              <a:ext uri="{FF2B5EF4-FFF2-40B4-BE49-F238E27FC236}">
                <a16:creationId xmlns:a16="http://schemas.microsoft.com/office/drawing/2014/main" id="{44EA4345-875C-4A41-B594-826D5D9E130D}"/>
              </a:ext>
            </a:extLst>
          </p:cNvPr>
          <p:cNvSpPr>
            <a:spLocks noGrp="1"/>
          </p:cNvSpPr>
          <p:nvPr>
            <p:ph type="dt" idx="1"/>
          </p:nvPr>
        </p:nvSpPr>
        <p:spPr/>
        <p:txBody>
          <a:bodyPr/>
          <a:lstStyle/>
          <a:p>
            <a:fld id="{9BD90BF3-AC64-4B1C-B1D4-030299D97BBD}" type="datetime1">
              <a:rPr lang="en-GB" smtClean="0"/>
              <a:t>04/04/2025</a:t>
            </a:fld>
            <a:endParaRPr lang="en-GB"/>
          </a:p>
        </p:txBody>
      </p:sp>
      <p:sp>
        <p:nvSpPr>
          <p:cNvPr id="5" name="Slide Number Placeholder 4">
            <a:extLst>
              <a:ext uri="{FF2B5EF4-FFF2-40B4-BE49-F238E27FC236}">
                <a16:creationId xmlns:a16="http://schemas.microsoft.com/office/drawing/2014/main" id="{7EF07554-ADB3-4C96-A70D-C5AFE7D8DAA5}"/>
              </a:ext>
            </a:extLst>
          </p:cNvPr>
          <p:cNvSpPr>
            <a:spLocks noGrp="1"/>
          </p:cNvSpPr>
          <p:nvPr>
            <p:ph type="sldNum" sz="quarter" idx="5"/>
          </p:nvPr>
        </p:nvSpPr>
        <p:spPr/>
        <p:txBody>
          <a:bodyPr/>
          <a:lstStyle/>
          <a:p>
            <a:fld id="{2FE325A7-0C7D-4B31-9784-DABA932F2B9F}" type="slidenum">
              <a:rPr lang="en-GB" smtClean="0"/>
              <a:t>41</a:t>
            </a:fld>
            <a:endParaRPr lang="en-GB"/>
          </a:p>
        </p:txBody>
      </p:sp>
      <p:sp>
        <p:nvSpPr>
          <p:cNvPr id="6" name="Header Placeholder 5">
            <a:extLst>
              <a:ext uri="{FF2B5EF4-FFF2-40B4-BE49-F238E27FC236}">
                <a16:creationId xmlns:a16="http://schemas.microsoft.com/office/drawing/2014/main" id="{FAD5805F-0BBD-4B2B-838B-9A15A5981D62}"/>
              </a:ext>
            </a:extLst>
          </p:cNvPr>
          <p:cNvSpPr>
            <a:spLocks noGrp="1"/>
          </p:cNvSpPr>
          <p:nvPr>
            <p:ph type="hdr" sz="quarter"/>
          </p:nvPr>
        </p:nvSpPr>
        <p:spPr/>
        <p:txBody>
          <a:bodyPr/>
          <a:lstStyle/>
          <a:p>
            <a:r>
              <a:rPr lang="en-GB"/>
              <a:t>Introduction to Peering and BGP</a:t>
            </a:r>
          </a:p>
        </p:txBody>
      </p:sp>
    </p:spTree>
    <p:extLst>
      <p:ext uri="{BB962C8B-B14F-4D97-AF65-F5344CB8AC3E}">
        <p14:creationId xmlns:p14="http://schemas.microsoft.com/office/powerpoint/2010/main" val="27992418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5" name="Rectangle 3"/>
          <p:cNvSpPr>
            <a:spLocks noGrp="1" noChangeArrowheads="1"/>
          </p:cNvSpPr>
          <p:nvPr>
            <p:ph type="body" idx="1"/>
          </p:nvPr>
        </p:nvSpPr>
        <p:spPr/>
        <p:txBody>
          <a:bodyPr/>
          <a:lstStyle/>
          <a:p>
            <a:r>
              <a:rPr lang="en-US" dirty="0"/>
              <a:t>…Copper cabling.</a:t>
            </a:r>
          </a:p>
          <a:p>
            <a:endParaRPr lang="en-US" dirty="0"/>
          </a:p>
          <a:p>
            <a:r>
              <a:rPr lang="en-US" dirty="0"/>
              <a:t>Standard used today is either CAT5e or CAT6 cables.</a:t>
            </a:r>
          </a:p>
          <a:p>
            <a:r>
              <a:rPr lang="en-US" dirty="0"/>
              <a:t>Four twisted pairs.</a:t>
            </a:r>
          </a:p>
          <a:p>
            <a:endParaRPr lang="en-US" dirty="0"/>
          </a:p>
          <a:p>
            <a:r>
              <a:rPr lang="en-US" dirty="0"/>
              <a:t>(Usually) RJ45 Plugs and Sockets.</a:t>
            </a:r>
          </a:p>
          <a:p>
            <a:endParaRPr lang="en-US" dirty="0"/>
          </a:p>
          <a:p>
            <a:r>
              <a:rPr lang="en-US" dirty="0"/>
              <a:t>Pretty much all cables for network use are wired according to the </a:t>
            </a:r>
            <a:br>
              <a:rPr lang="en-US" dirty="0"/>
            </a:br>
            <a:r>
              <a:rPr lang="en-US" dirty="0"/>
              <a:t>TIA “T568B” order. This is designed to reduce crosstalk and interference between pairs.</a:t>
            </a:r>
          </a:p>
          <a:p>
            <a:endParaRPr lang="en-US" dirty="0"/>
          </a:p>
          <a:p>
            <a:r>
              <a:rPr lang="en-US" dirty="0"/>
              <a:t>We can run 10Meg, 100Meg and Gigabit Ethernet (1000Meg) over copper cabling.</a:t>
            </a:r>
          </a:p>
          <a:p>
            <a:endParaRPr lang="en-US" dirty="0"/>
          </a:p>
          <a:p>
            <a:r>
              <a:rPr lang="en-US" dirty="0"/>
              <a:t>What is the maximum distance for Ethernet over Copper Cabling?</a:t>
            </a:r>
          </a:p>
        </p:txBody>
      </p:sp>
      <p:sp>
        <p:nvSpPr>
          <p:cNvPr id="10" name="Slide Image Placeholder 9">
            <a:extLst>
              <a:ext uri="{FF2B5EF4-FFF2-40B4-BE49-F238E27FC236}">
                <a16:creationId xmlns:a16="http://schemas.microsoft.com/office/drawing/2014/main" id="{7249508B-4EF7-4A28-8083-850F241E0DCB}"/>
              </a:ext>
            </a:extLst>
          </p:cNvPr>
          <p:cNvSpPr>
            <a:spLocks noGrp="1" noRot="1" noChangeAspect="1"/>
          </p:cNvSpPr>
          <p:nvPr>
            <p:ph type="sldImg"/>
          </p:nvPr>
        </p:nvSpPr>
        <p:spPr>
          <a:xfrm>
            <a:off x="163513" y="742950"/>
            <a:ext cx="6772275" cy="3810000"/>
          </a:xfrm>
        </p:spPr>
      </p:sp>
      <p:sp>
        <p:nvSpPr>
          <p:cNvPr id="4" name="Date Placeholder 3">
            <a:extLst>
              <a:ext uri="{FF2B5EF4-FFF2-40B4-BE49-F238E27FC236}">
                <a16:creationId xmlns:a16="http://schemas.microsoft.com/office/drawing/2014/main" id="{FFA08763-2555-4174-9A40-4EA912FEB626}"/>
              </a:ext>
            </a:extLst>
          </p:cNvPr>
          <p:cNvSpPr>
            <a:spLocks noGrp="1"/>
          </p:cNvSpPr>
          <p:nvPr>
            <p:ph type="dt" idx="1"/>
          </p:nvPr>
        </p:nvSpPr>
        <p:spPr/>
        <p:txBody>
          <a:bodyPr/>
          <a:lstStyle/>
          <a:p>
            <a:fld id="{4680A981-02B4-4525-AAEA-56FB77810EF6}" type="datetime1">
              <a:rPr lang="en-GB" smtClean="0"/>
              <a:t>04/04/2025</a:t>
            </a:fld>
            <a:endParaRPr lang="en-GB"/>
          </a:p>
        </p:txBody>
      </p:sp>
      <p:sp>
        <p:nvSpPr>
          <p:cNvPr id="5" name="Slide Number Placeholder 4">
            <a:extLst>
              <a:ext uri="{FF2B5EF4-FFF2-40B4-BE49-F238E27FC236}">
                <a16:creationId xmlns:a16="http://schemas.microsoft.com/office/drawing/2014/main" id="{499E67C1-0D9D-462C-A2CB-B14E81969A1E}"/>
              </a:ext>
            </a:extLst>
          </p:cNvPr>
          <p:cNvSpPr>
            <a:spLocks noGrp="1"/>
          </p:cNvSpPr>
          <p:nvPr>
            <p:ph type="sldNum" sz="quarter" idx="5"/>
          </p:nvPr>
        </p:nvSpPr>
        <p:spPr/>
        <p:txBody>
          <a:bodyPr/>
          <a:lstStyle/>
          <a:p>
            <a:fld id="{2FE325A7-0C7D-4B31-9784-DABA932F2B9F}" type="slidenum">
              <a:rPr lang="en-GB" smtClean="0"/>
              <a:t>42</a:t>
            </a:fld>
            <a:endParaRPr lang="en-GB"/>
          </a:p>
        </p:txBody>
      </p:sp>
      <p:sp>
        <p:nvSpPr>
          <p:cNvPr id="6" name="Header Placeholder 5">
            <a:extLst>
              <a:ext uri="{FF2B5EF4-FFF2-40B4-BE49-F238E27FC236}">
                <a16:creationId xmlns:a16="http://schemas.microsoft.com/office/drawing/2014/main" id="{E6CA1463-86B9-4F6D-9517-B700DCA98AB3}"/>
              </a:ext>
            </a:extLst>
          </p:cNvPr>
          <p:cNvSpPr>
            <a:spLocks noGrp="1"/>
          </p:cNvSpPr>
          <p:nvPr>
            <p:ph type="hdr" sz="quarter"/>
          </p:nvPr>
        </p:nvSpPr>
        <p:spPr/>
        <p:txBody>
          <a:bodyPr/>
          <a:lstStyle/>
          <a:p>
            <a:r>
              <a:rPr lang="en-GB"/>
              <a:t>Introduction to Peering and BGP</a:t>
            </a:r>
          </a:p>
        </p:txBody>
      </p:sp>
    </p:spTree>
    <p:extLst>
      <p:ext uri="{BB962C8B-B14F-4D97-AF65-F5344CB8AC3E}">
        <p14:creationId xmlns:p14="http://schemas.microsoft.com/office/powerpoint/2010/main" val="342145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5" name="Rectangle 3"/>
          <p:cNvSpPr>
            <a:spLocks noGrp="1" noChangeArrowheads="1"/>
          </p:cNvSpPr>
          <p:nvPr>
            <p:ph type="body" idx="1"/>
          </p:nvPr>
        </p:nvSpPr>
        <p:spPr/>
        <p:txBody>
          <a:bodyPr/>
          <a:lstStyle/>
          <a:p>
            <a:r>
              <a:rPr lang="en-US" dirty="0"/>
              <a:t>Maximum distance for Ethernet over copper is </a:t>
            </a:r>
            <a:r>
              <a:rPr lang="en-GB" dirty="0"/>
              <a:t>up to 100 Meters.</a:t>
            </a:r>
          </a:p>
          <a:p>
            <a:r>
              <a:rPr lang="en-GB" dirty="0"/>
              <a:t>BUT…</a:t>
            </a:r>
          </a:p>
          <a:p>
            <a:r>
              <a:rPr lang="en-GB" dirty="0"/>
              <a:t>This is the total channel length between devices.</a:t>
            </a:r>
          </a:p>
          <a:p>
            <a:endParaRPr lang="en-GB" dirty="0"/>
          </a:p>
          <a:p>
            <a:r>
              <a:rPr lang="en-GB" dirty="0"/>
              <a:t>As a guideline, I would suggest that a “safe” maximum for building wiring between racks is about 90 meters, allowing 5 meters on the ends for further patching. Patch cable might just go to the same rack, or it could be patched again to another rack in the same room.</a:t>
            </a:r>
          </a:p>
          <a:p>
            <a:r>
              <a:rPr lang="en-GB" dirty="0"/>
              <a:t>As the official standard is 100M, a cable installer’s cable tester will typically only indicate a “fail” if the length actually exceeds 100Meters.</a:t>
            </a:r>
          </a:p>
          <a:p>
            <a:r>
              <a:rPr lang="en-GB" dirty="0"/>
              <a:t>A good cable tester will warn you at 90 Meters (If the tester is set up correctly for testing patch panels and not total channel cable.)</a:t>
            </a:r>
          </a:p>
          <a:p>
            <a:r>
              <a:rPr lang="en-GB" dirty="0"/>
              <a:t>A good cable installer will warn you!</a:t>
            </a:r>
          </a:p>
          <a:p>
            <a:r>
              <a:rPr lang="en-GB" dirty="0"/>
              <a:t>This tends to happen more in data centres than in office blocks. Typical office blocks will have a cabinet on each floor with a switch. </a:t>
            </a:r>
            <a:br>
              <a:rPr lang="en-GB" dirty="0"/>
            </a:br>
            <a:r>
              <a:rPr lang="en-GB" dirty="0"/>
              <a:t>Devices are cabled to the nearest cabinet.</a:t>
            </a:r>
          </a:p>
          <a:p>
            <a:r>
              <a:rPr lang="en-GB" dirty="0"/>
              <a:t>Data Centres typically want to go a long distance with a copper cable between customers on different floors.</a:t>
            </a:r>
          </a:p>
          <a:p>
            <a:r>
              <a:rPr lang="en-GB" dirty="0"/>
              <a:t>No one person exceeded 100M. When it’s all plugged together.. exceeds 100M!</a:t>
            </a:r>
          </a:p>
          <a:p>
            <a:r>
              <a:rPr lang="en-GB" dirty="0"/>
              <a:t>Sometimes what you could get away with at 10/100 you will NOT get away with at Gigabit. Problem sometimes surfaces when upgrading to gigabit. It doesn’t always work out… It may be just too far, or you have to use a bizarre cable route.  Sometimes you need Fibre……</a:t>
            </a:r>
          </a:p>
          <a:p>
            <a:endParaRPr lang="en-GB" dirty="0"/>
          </a:p>
          <a:p>
            <a:endParaRPr lang="en-GB" dirty="0"/>
          </a:p>
          <a:p>
            <a:endParaRPr lang="en-GB" dirty="0"/>
          </a:p>
          <a:p>
            <a:endParaRPr lang="en-GB" dirty="0"/>
          </a:p>
          <a:p>
            <a:endParaRPr lang="en-GB" dirty="0"/>
          </a:p>
          <a:p>
            <a:endParaRPr lang="en-GB" dirty="0"/>
          </a:p>
        </p:txBody>
      </p:sp>
      <p:sp>
        <p:nvSpPr>
          <p:cNvPr id="10" name="Slide Image Placeholder 9">
            <a:extLst>
              <a:ext uri="{FF2B5EF4-FFF2-40B4-BE49-F238E27FC236}">
                <a16:creationId xmlns:a16="http://schemas.microsoft.com/office/drawing/2014/main" id="{034134C7-BD6A-4280-BDF2-CFC68867B802}"/>
              </a:ext>
            </a:extLst>
          </p:cNvPr>
          <p:cNvSpPr>
            <a:spLocks noGrp="1" noRot="1" noChangeAspect="1"/>
          </p:cNvSpPr>
          <p:nvPr>
            <p:ph type="sldImg"/>
          </p:nvPr>
        </p:nvSpPr>
        <p:spPr>
          <a:xfrm>
            <a:off x="163513" y="742950"/>
            <a:ext cx="6772275" cy="3810000"/>
          </a:xfrm>
        </p:spPr>
      </p:sp>
      <p:sp>
        <p:nvSpPr>
          <p:cNvPr id="4" name="Date Placeholder 3">
            <a:extLst>
              <a:ext uri="{FF2B5EF4-FFF2-40B4-BE49-F238E27FC236}">
                <a16:creationId xmlns:a16="http://schemas.microsoft.com/office/drawing/2014/main" id="{5F9C29F6-F571-4571-BE04-4CDAB870776A}"/>
              </a:ext>
            </a:extLst>
          </p:cNvPr>
          <p:cNvSpPr>
            <a:spLocks noGrp="1"/>
          </p:cNvSpPr>
          <p:nvPr>
            <p:ph type="dt" idx="1"/>
          </p:nvPr>
        </p:nvSpPr>
        <p:spPr/>
        <p:txBody>
          <a:bodyPr/>
          <a:lstStyle/>
          <a:p>
            <a:fld id="{2EA816E7-5F4B-410A-BBA2-0B263B71AEFE}" type="datetime1">
              <a:rPr lang="en-GB" smtClean="0"/>
              <a:t>04/04/2025</a:t>
            </a:fld>
            <a:endParaRPr lang="en-GB"/>
          </a:p>
        </p:txBody>
      </p:sp>
      <p:sp>
        <p:nvSpPr>
          <p:cNvPr id="5" name="Slide Number Placeholder 4">
            <a:extLst>
              <a:ext uri="{FF2B5EF4-FFF2-40B4-BE49-F238E27FC236}">
                <a16:creationId xmlns:a16="http://schemas.microsoft.com/office/drawing/2014/main" id="{89A17623-3678-4137-A6F3-F4326423AD0A}"/>
              </a:ext>
            </a:extLst>
          </p:cNvPr>
          <p:cNvSpPr>
            <a:spLocks noGrp="1"/>
          </p:cNvSpPr>
          <p:nvPr>
            <p:ph type="sldNum" sz="quarter" idx="5"/>
          </p:nvPr>
        </p:nvSpPr>
        <p:spPr/>
        <p:txBody>
          <a:bodyPr/>
          <a:lstStyle/>
          <a:p>
            <a:fld id="{2FE325A7-0C7D-4B31-9784-DABA932F2B9F}" type="slidenum">
              <a:rPr lang="en-GB" smtClean="0"/>
              <a:t>43</a:t>
            </a:fld>
            <a:endParaRPr lang="en-GB"/>
          </a:p>
        </p:txBody>
      </p:sp>
      <p:sp>
        <p:nvSpPr>
          <p:cNvPr id="6" name="Header Placeholder 5">
            <a:extLst>
              <a:ext uri="{FF2B5EF4-FFF2-40B4-BE49-F238E27FC236}">
                <a16:creationId xmlns:a16="http://schemas.microsoft.com/office/drawing/2014/main" id="{C487911A-9F05-4D7B-8F02-97902CA57AEC}"/>
              </a:ext>
            </a:extLst>
          </p:cNvPr>
          <p:cNvSpPr>
            <a:spLocks noGrp="1"/>
          </p:cNvSpPr>
          <p:nvPr>
            <p:ph type="hdr" sz="quarter"/>
          </p:nvPr>
        </p:nvSpPr>
        <p:spPr/>
        <p:txBody>
          <a:bodyPr/>
          <a:lstStyle/>
          <a:p>
            <a:r>
              <a:rPr lang="en-GB"/>
              <a:t>Introduction to Peering and BGP</a:t>
            </a:r>
          </a:p>
        </p:txBody>
      </p:sp>
    </p:spTree>
    <p:extLst>
      <p:ext uri="{BB962C8B-B14F-4D97-AF65-F5344CB8AC3E}">
        <p14:creationId xmlns:p14="http://schemas.microsoft.com/office/powerpoint/2010/main" val="5441808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5" name="Rectangle 3"/>
          <p:cNvSpPr>
            <a:spLocks noGrp="1" noChangeArrowheads="1"/>
          </p:cNvSpPr>
          <p:nvPr>
            <p:ph type="body" idx="1"/>
          </p:nvPr>
        </p:nvSpPr>
        <p:spPr/>
        <p:txBody>
          <a:bodyPr/>
          <a:lstStyle/>
          <a:p>
            <a:r>
              <a:rPr lang="en-GB" dirty="0"/>
              <a:t>In general auto-</a:t>
            </a:r>
            <a:r>
              <a:rPr lang="en-GB" dirty="0" err="1"/>
              <a:t>neg</a:t>
            </a:r>
            <a:r>
              <a:rPr lang="en-GB" dirty="0"/>
              <a:t> should “Just work” in most situations and in newer hardware.</a:t>
            </a:r>
          </a:p>
          <a:p>
            <a:endParaRPr lang="en-GB" dirty="0"/>
          </a:p>
          <a:p>
            <a:r>
              <a:rPr lang="en-GB" dirty="0"/>
              <a:t>However, with a variety of equipment and vendors, some vendors implemented it differently, causing compatibility problems.</a:t>
            </a:r>
          </a:p>
          <a:p>
            <a:endParaRPr lang="en-GB" dirty="0"/>
          </a:p>
          <a:p>
            <a:r>
              <a:rPr lang="en-GB" dirty="0"/>
              <a:t>When working with carriers/leased lines etc. Auto-</a:t>
            </a:r>
            <a:r>
              <a:rPr lang="en-GB" dirty="0" err="1"/>
              <a:t>neg</a:t>
            </a:r>
            <a:r>
              <a:rPr lang="en-GB" dirty="0"/>
              <a:t> problems commonly occur. This can be due to the kit, or a configuration error – auto-</a:t>
            </a:r>
            <a:r>
              <a:rPr lang="en-GB" dirty="0" err="1"/>
              <a:t>neg</a:t>
            </a:r>
            <a:r>
              <a:rPr lang="en-GB" dirty="0"/>
              <a:t> at one end, but not at the other.</a:t>
            </a:r>
          </a:p>
          <a:p>
            <a:endParaRPr lang="en-GB" dirty="0"/>
          </a:p>
          <a:p>
            <a:r>
              <a:rPr lang="en-GB" dirty="0"/>
              <a:t>Shows up as packet loss, Late Collisions/Collisions, CRC errors on the link.</a:t>
            </a:r>
          </a:p>
          <a:p>
            <a:r>
              <a:rPr lang="en-GB" dirty="0"/>
              <a:t>Typically traffic in one direction affected worse than the other in the case of a duplex mismatch.</a:t>
            </a:r>
          </a:p>
          <a:p>
            <a:endParaRPr lang="en-GB" dirty="0"/>
          </a:p>
          <a:p>
            <a:r>
              <a:rPr lang="en-GB" dirty="0"/>
              <a:t>Generally, you should try auto-negotiation first and check that both ends have negotiated the same.</a:t>
            </a:r>
          </a:p>
          <a:p>
            <a:r>
              <a:rPr lang="en-GB" dirty="0"/>
              <a:t>If problems occur, nail it to Full Duplex at the correct speed.</a:t>
            </a:r>
          </a:p>
          <a:p>
            <a:r>
              <a:rPr lang="en-GB" dirty="0"/>
              <a:t>“Half Duplex” these days is generally useless. If it only comes up at half duplex it is more than likely a fault/</a:t>
            </a:r>
            <a:r>
              <a:rPr lang="en-GB" dirty="0" err="1"/>
              <a:t>config</a:t>
            </a:r>
            <a:r>
              <a:rPr lang="en-GB" dirty="0"/>
              <a:t> issue.</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10" name="Slide Image Placeholder 9">
            <a:extLst>
              <a:ext uri="{FF2B5EF4-FFF2-40B4-BE49-F238E27FC236}">
                <a16:creationId xmlns:a16="http://schemas.microsoft.com/office/drawing/2014/main" id="{71D44835-CFF2-4374-ACDB-EDEB0CF26A1E}"/>
              </a:ext>
            </a:extLst>
          </p:cNvPr>
          <p:cNvSpPr>
            <a:spLocks noGrp="1" noRot="1" noChangeAspect="1"/>
          </p:cNvSpPr>
          <p:nvPr>
            <p:ph type="sldImg"/>
          </p:nvPr>
        </p:nvSpPr>
        <p:spPr>
          <a:xfrm>
            <a:off x="163513" y="742950"/>
            <a:ext cx="6772275" cy="3810000"/>
          </a:xfrm>
        </p:spPr>
      </p:sp>
      <p:sp>
        <p:nvSpPr>
          <p:cNvPr id="4" name="Date Placeholder 3">
            <a:extLst>
              <a:ext uri="{FF2B5EF4-FFF2-40B4-BE49-F238E27FC236}">
                <a16:creationId xmlns:a16="http://schemas.microsoft.com/office/drawing/2014/main" id="{A1EF1170-C961-400C-BDE9-8D98EE14FB4C}"/>
              </a:ext>
            </a:extLst>
          </p:cNvPr>
          <p:cNvSpPr>
            <a:spLocks noGrp="1"/>
          </p:cNvSpPr>
          <p:nvPr>
            <p:ph type="dt" idx="1"/>
          </p:nvPr>
        </p:nvSpPr>
        <p:spPr/>
        <p:txBody>
          <a:bodyPr/>
          <a:lstStyle/>
          <a:p>
            <a:fld id="{0B93EF50-9D38-40D3-9EF8-52F447B6BC21}" type="datetime1">
              <a:rPr lang="en-GB" smtClean="0"/>
              <a:t>04/04/2025</a:t>
            </a:fld>
            <a:endParaRPr lang="en-GB"/>
          </a:p>
        </p:txBody>
      </p:sp>
      <p:sp>
        <p:nvSpPr>
          <p:cNvPr id="5" name="Slide Number Placeholder 4">
            <a:extLst>
              <a:ext uri="{FF2B5EF4-FFF2-40B4-BE49-F238E27FC236}">
                <a16:creationId xmlns:a16="http://schemas.microsoft.com/office/drawing/2014/main" id="{1C6CDFA6-009A-45E2-9B20-9F7EB9F3A5C9}"/>
              </a:ext>
            </a:extLst>
          </p:cNvPr>
          <p:cNvSpPr>
            <a:spLocks noGrp="1"/>
          </p:cNvSpPr>
          <p:nvPr>
            <p:ph type="sldNum" sz="quarter" idx="5"/>
          </p:nvPr>
        </p:nvSpPr>
        <p:spPr/>
        <p:txBody>
          <a:bodyPr/>
          <a:lstStyle/>
          <a:p>
            <a:fld id="{2FE325A7-0C7D-4B31-9784-DABA932F2B9F}" type="slidenum">
              <a:rPr lang="en-GB" smtClean="0"/>
              <a:t>44</a:t>
            </a:fld>
            <a:endParaRPr lang="en-GB"/>
          </a:p>
        </p:txBody>
      </p:sp>
      <p:sp>
        <p:nvSpPr>
          <p:cNvPr id="6" name="Header Placeholder 5">
            <a:extLst>
              <a:ext uri="{FF2B5EF4-FFF2-40B4-BE49-F238E27FC236}">
                <a16:creationId xmlns:a16="http://schemas.microsoft.com/office/drawing/2014/main" id="{CFF7BB6C-AC78-4B2F-B843-4776B898E9B5}"/>
              </a:ext>
            </a:extLst>
          </p:cNvPr>
          <p:cNvSpPr>
            <a:spLocks noGrp="1"/>
          </p:cNvSpPr>
          <p:nvPr>
            <p:ph type="hdr" sz="quarter"/>
          </p:nvPr>
        </p:nvSpPr>
        <p:spPr/>
        <p:txBody>
          <a:bodyPr/>
          <a:lstStyle/>
          <a:p>
            <a:r>
              <a:rPr lang="en-GB"/>
              <a:t>Introduction to Peering and BGP</a:t>
            </a:r>
          </a:p>
        </p:txBody>
      </p:sp>
    </p:spTree>
    <p:extLst>
      <p:ext uri="{BB962C8B-B14F-4D97-AF65-F5344CB8AC3E}">
        <p14:creationId xmlns:p14="http://schemas.microsoft.com/office/powerpoint/2010/main" val="115637908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Rectangle 3"/>
          <p:cNvSpPr>
            <a:spLocks noGrp="1" noChangeArrowheads="1"/>
          </p:cNvSpPr>
          <p:nvPr>
            <p:ph type="body" idx="1"/>
          </p:nvPr>
        </p:nvSpPr>
        <p:spPr/>
        <p:txBody>
          <a:bodyPr/>
          <a:lstStyle/>
          <a:p>
            <a:r>
              <a:rPr lang="en-GB" dirty="0"/>
              <a:t>Fibre is possibly simpler to understand than copper cabling.</a:t>
            </a:r>
          </a:p>
          <a:p>
            <a:endParaRPr lang="en-GB" noProof="0" dirty="0"/>
          </a:p>
          <a:p>
            <a:r>
              <a:rPr lang="en-GB" dirty="0"/>
              <a:t>There is not so much to go wrong in the cable itself. It is just a light path.</a:t>
            </a:r>
          </a:p>
          <a:p>
            <a:endParaRPr lang="en-GB" dirty="0"/>
          </a:p>
          <a:p>
            <a:r>
              <a:rPr lang="en-GB" dirty="0"/>
              <a:t>(Show fibre)</a:t>
            </a:r>
          </a:p>
          <a:p>
            <a:endParaRPr lang="en-GB" dirty="0"/>
          </a:p>
          <a:p>
            <a:r>
              <a:rPr lang="en-GB" dirty="0"/>
              <a:t>There are two types of fibre cable in use: Multi-Mode and Single Mode.</a:t>
            </a:r>
          </a:p>
          <a:p>
            <a:endParaRPr lang="en-US" dirty="0"/>
          </a:p>
          <a:p>
            <a:r>
              <a:rPr lang="en-US" dirty="0"/>
              <a:t>For most Ethernet applications, we use them in pairs. One for Transmit (TX), and the other for Receive (RX)</a:t>
            </a:r>
          </a:p>
          <a:p>
            <a:endParaRPr lang="en-US" dirty="0"/>
          </a:p>
          <a:p>
            <a:r>
              <a:rPr lang="en-US" dirty="0"/>
              <a:t>It is by its nature, Full Duplex. “Half Duplex” not possible.</a:t>
            </a:r>
          </a:p>
          <a:p>
            <a:endParaRPr lang="en-US" dirty="0"/>
          </a:p>
          <a:p>
            <a:r>
              <a:rPr lang="en-US" dirty="0"/>
              <a:t>There are many connector types, but most network kit these days uses LC, and some older kit, SC.</a:t>
            </a:r>
          </a:p>
          <a:p>
            <a:endParaRPr lang="en-US" dirty="0"/>
          </a:p>
          <a:p>
            <a:r>
              <a:rPr lang="en-US" dirty="0"/>
              <a:t>This is mostly because as the technology has evolved, the </a:t>
            </a:r>
            <a:r>
              <a:rPr lang="en-US" dirty="0" err="1"/>
              <a:t>fibre</a:t>
            </a:r>
            <a:r>
              <a:rPr lang="en-US" dirty="0"/>
              <a:t> has got better and connectors need to be smaller, so we can have more ports on devices and patch panels to support smaller hardware, and higher density applications. A large switch can have hundreds of </a:t>
            </a:r>
            <a:r>
              <a:rPr lang="en-US" dirty="0" err="1"/>
              <a:t>fibres</a:t>
            </a:r>
            <a:r>
              <a:rPr lang="en-US" dirty="0"/>
              <a:t> coming in to it, and this would not be practical with SC connectors.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10" name="Slide Image Placeholder 9">
            <a:extLst>
              <a:ext uri="{FF2B5EF4-FFF2-40B4-BE49-F238E27FC236}">
                <a16:creationId xmlns:a16="http://schemas.microsoft.com/office/drawing/2014/main" id="{729BF86C-7B2F-4406-8E72-FE51D6DADB5E}"/>
              </a:ext>
            </a:extLst>
          </p:cNvPr>
          <p:cNvSpPr>
            <a:spLocks noGrp="1" noRot="1" noChangeAspect="1"/>
          </p:cNvSpPr>
          <p:nvPr>
            <p:ph type="sldImg"/>
          </p:nvPr>
        </p:nvSpPr>
        <p:spPr>
          <a:xfrm>
            <a:off x="163513" y="742950"/>
            <a:ext cx="6772275" cy="3810000"/>
          </a:xfrm>
        </p:spPr>
      </p:sp>
      <p:sp>
        <p:nvSpPr>
          <p:cNvPr id="4" name="Date Placeholder 3">
            <a:extLst>
              <a:ext uri="{FF2B5EF4-FFF2-40B4-BE49-F238E27FC236}">
                <a16:creationId xmlns:a16="http://schemas.microsoft.com/office/drawing/2014/main" id="{6AF6239E-A84E-4262-AFC1-70517283C15A}"/>
              </a:ext>
            </a:extLst>
          </p:cNvPr>
          <p:cNvSpPr>
            <a:spLocks noGrp="1"/>
          </p:cNvSpPr>
          <p:nvPr>
            <p:ph type="dt" idx="1"/>
          </p:nvPr>
        </p:nvSpPr>
        <p:spPr/>
        <p:txBody>
          <a:bodyPr/>
          <a:lstStyle/>
          <a:p>
            <a:fld id="{6F1A52EB-4430-43FC-B026-951B83853D99}" type="datetime1">
              <a:rPr lang="en-GB" smtClean="0"/>
              <a:t>04/04/2025</a:t>
            </a:fld>
            <a:endParaRPr lang="en-GB"/>
          </a:p>
        </p:txBody>
      </p:sp>
      <p:sp>
        <p:nvSpPr>
          <p:cNvPr id="5" name="Slide Number Placeholder 4">
            <a:extLst>
              <a:ext uri="{FF2B5EF4-FFF2-40B4-BE49-F238E27FC236}">
                <a16:creationId xmlns:a16="http://schemas.microsoft.com/office/drawing/2014/main" id="{005765E5-A486-4346-8BCC-7089A34EF0F0}"/>
              </a:ext>
            </a:extLst>
          </p:cNvPr>
          <p:cNvSpPr>
            <a:spLocks noGrp="1"/>
          </p:cNvSpPr>
          <p:nvPr>
            <p:ph type="sldNum" sz="quarter" idx="5"/>
          </p:nvPr>
        </p:nvSpPr>
        <p:spPr/>
        <p:txBody>
          <a:bodyPr/>
          <a:lstStyle/>
          <a:p>
            <a:fld id="{2FE325A7-0C7D-4B31-9784-DABA932F2B9F}" type="slidenum">
              <a:rPr lang="en-GB" smtClean="0"/>
              <a:t>45</a:t>
            </a:fld>
            <a:endParaRPr lang="en-GB"/>
          </a:p>
        </p:txBody>
      </p:sp>
      <p:sp>
        <p:nvSpPr>
          <p:cNvPr id="6" name="Header Placeholder 5">
            <a:extLst>
              <a:ext uri="{FF2B5EF4-FFF2-40B4-BE49-F238E27FC236}">
                <a16:creationId xmlns:a16="http://schemas.microsoft.com/office/drawing/2014/main" id="{B8807D8D-44E2-4340-BA3C-2FAF1891A644}"/>
              </a:ext>
            </a:extLst>
          </p:cNvPr>
          <p:cNvSpPr>
            <a:spLocks noGrp="1"/>
          </p:cNvSpPr>
          <p:nvPr>
            <p:ph type="hdr" sz="quarter"/>
          </p:nvPr>
        </p:nvSpPr>
        <p:spPr/>
        <p:txBody>
          <a:bodyPr/>
          <a:lstStyle/>
          <a:p>
            <a:r>
              <a:rPr lang="en-GB"/>
              <a:t>Introduction to Peering and BGP</a:t>
            </a:r>
          </a:p>
        </p:txBody>
      </p:sp>
    </p:spTree>
    <p:extLst>
      <p:ext uri="{BB962C8B-B14F-4D97-AF65-F5344CB8AC3E}">
        <p14:creationId xmlns:p14="http://schemas.microsoft.com/office/powerpoint/2010/main" val="33124067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Rectangle 3"/>
          <p:cNvSpPr>
            <a:spLocks noGrp="1" noChangeArrowheads="1"/>
          </p:cNvSpPr>
          <p:nvPr>
            <p:ph type="body" idx="1"/>
          </p:nvPr>
        </p:nvSpPr>
        <p:spPr/>
        <p:txBody>
          <a:bodyPr/>
          <a:lstStyle/>
          <a:p>
            <a:r>
              <a:rPr lang="en-GB" noProof="0" dirty="0"/>
              <a:t>Fibre patch leads can be manufactured in any colour, however, usually the colours follow a de-facto standard. Most sites use the following colour scheme to distinguish between the different types of fibre:</a:t>
            </a:r>
          </a:p>
          <a:p>
            <a:endParaRPr lang="en-US" dirty="0"/>
          </a:p>
          <a:p>
            <a:r>
              <a:rPr lang="en-US" dirty="0"/>
              <a:t>GREY, ORANGE and AQUA are all MULTI-MODE.</a:t>
            </a:r>
          </a:p>
          <a:p>
            <a:r>
              <a:rPr lang="en-US" dirty="0"/>
              <a:t>Most multi-mode applications use 62.5/125 unless otherwise specified.</a:t>
            </a:r>
          </a:p>
          <a:p>
            <a:endParaRPr lang="en-US" dirty="0"/>
          </a:p>
          <a:p>
            <a:r>
              <a:rPr lang="en-US" dirty="0"/>
              <a:t>10G applications sometimes use 50/125 OM2 or OM3 (Check specifications.)</a:t>
            </a:r>
          </a:p>
          <a:p>
            <a:r>
              <a:rPr lang="en-US" dirty="0"/>
              <a:t>Also check what any building wiring you are connecting up to is!</a:t>
            </a:r>
          </a:p>
          <a:p>
            <a:endParaRPr lang="en-US" dirty="0"/>
          </a:p>
          <a:p>
            <a:r>
              <a:rPr lang="en-US" dirty="0"/>
              <a:t>SINGLE MODE is generally YELLOW and has BLUE or GREEN ends 9/125</a:t>
            </a:r>
          </a:p>
          <a:p>
            <a:endParaRPr lang="en-US" dirty="0"/>
          </a:p>
          <a:p>
            <a:r>
              <a:rPr lang="en-US" dirty="0"/>
              <a:t>The numbers mean the size of the core (microns) and the cladding around the core,</a:t>
            </a:r>
          </a:p>
          <a:p>
            <a:r>
              <a:rPr lang="en-US" dirty="0"/>
              <a:t>so 62.5/125  is a 62.5 micron core with a 125 micron cladding.</a:t>
            </a:r>
          </a:p>
          <a:p>
            <a:r>
              <a:rPr lang="en-US" dirty="0"/>
              <a:t>Single mode is only 9 microns. </a:t>
            </a:r>
          </a:p>
          <a:p>
            <a:r>
              <a:rPr lang="en-US" dirty="0"/>
              <a:t>Leads come with dust caps to help keep them clean when not in use.</a:t>
            </a:r>
          </a:p>
          <a:p>
            <a:endParaRPr lang="en-US" dirty="0"/>
          </a:p>
        </p:txBody>
      </p:sp>
      <p:sp>
        <p:nvSpPr>
          <p:cNvPr id="10" name="Slide Image Placeholder 9">
            <a:extLst>
              <a:ext uri="{FF2B5EF4-FFF2-40B4-BE49-F238E27FC236}">
                <a16:creationId xmlns:a16="http://schemas.microsoft.com/office/drawing/2014/main" id="{7FED9A6A-EAAB-45A4-B966-8421564463BB}"/>
              </a:ext>
            </a:extLst>
          </p:cNvPr>
          <p:cNvSpPr>
            <a:spLocks noGrp="1" noRot="1" noChangeAspect="1"/>
          </p:cNvSpPr>
          <p:nvPr>
            <p:ph type="sldImg"/>
          </p:nvPr>
        </p:nvSpPr>
        <p:spPr>
          <a:xfrm>
            <a:off x="163513" y="742950"/>
            <a:ext cx="6772275" cy="3810000"/>
          </a:xfrm>
        </p:spPr>
      </p:sp>
      <p:sp>
        <p:nvSpPr>
          <p:cNvPr id="4" name="Date Placeholder 3">
            <a:extLst>
              <a:ext uri="{FF2B5EF4-FFF2-40B4-BE49-F238E27FC236}">
                <a16:creationId xmlns:a16="http://schemas.microsoft.com/office/drawing/2014/main" id="{453975DB-A136-439E-B69D-FE5916F63B41}"/>
              </a:ext>
            </a:extLst>
          </p:cNvPr>
          <p:cNvSpPr>
            <a:spLocks noGrp="1"/>
          </p:cNvSpPr>
          <p:nvPr>
            <p:ph type="dt" idx="1"/>
          </p:nvPr>
        </p:nvSpPr>
        <p:spPr/>
        <p:txBody>
          <a:bodyPr/>
          <a:lstStyle/>
          <a:p>
            <a:fld id="{F8871AE3-244B-407D-97D2-A54CE61EC524}" type="datetime1">
              <a:rPr lang="en-GB" smtClean="0"/>
              <a:t>04/04/2025</a:t>
            </a:fld>
            <a:endParaRPr lang="en-GB"/>
          </a:p>
        </p:txBody>
      </p:sp>
      <p:sp>
        <p:nvSpPr>
          <p:cNvPr id="5" name="Slide Number Placeholder 4">
            <a:extLst>
              <a:ext uri="{FF2B5EF4-FFF2-40B4-BE49-F238E27FC236}">
                <a16:creationId xmlns:a16="http://schemas.microsoft.com/office/drawing/2014/main" id="{9589A1F6-74EE-4E32-9281-A64071F8C926}"/>
              </a:ext>
            </a:extLst>
          </p:cNvPr>
          <p:cNvSpPr>
            <a:spLocks noGrp="1"/>
          </p:cNvSpPr>
          <p:nvPr>
            <p:ph type="sldNum" sz="quarter" idx="5"/>
          </p:nvPr>
        </p:nvSpPr>
        <p:spPr/>
        <p:txBody>
          <a:bodyPr/>
          <a:lstStyle/>
          <a:p>
            <a:fld id="{2FE325A7-0C7D-4B31-9784-DABA932F2B9F}" type="slidenum">
              <a:rPr lang="en-GB" smtClean="0"/>
              <a:t>46</a:t>
            </a:fld>
            <a:endParaRPr lang="en-GB"/>
          </a:p>
        </p:txBody>
      </p:sp>
      <p:sp>
        <p:nvSpPr>
          <p:cNvPr id="6" name="Header Placeholder 5">
            <a:extLst>
              <a:ext uri="{FF2B5EF4-FFF2-40B4-BE49-F238E27FC236}">
                <a16:creationId xmlns:a16="http://schemas.microsoft.com/office/drawing/2014/main" id="{FC651226-FE68-42F0-947F-4B26BF902590}"/>
              </a:ext>
            </a:extLst>
          </p:cNvPr>
          <p:cNvSpPr>
            <a:spLocks noGrp="1"/>
          </p:cNvSpPr>
          <p:nvPr>
            <p:ph type="hdr" sz="quarter"/>
          </p:nvPr>
        </p:nvSpPr>
        <p:spPr/>
        <p:txBody>
          <a:bodyPr/>
          <a:lstStyle/>
          <a:p>
            <a:r>
              <a:rPr lang="en-GB"/>
              <a:t>Introduction to Peering and BGP</a:t>
            </a:r>
          </a:p>
        </p:txBody>
      </p:sp>
    </p:spTree>
    <p:extLst>
      <p:ext uri="{BB962C8B-B14F-4D97-AF65-F5344CB8AC3E}">
        <p14:creationId xmlns:p14="http://schemas.microsoft.com/office/powerpoint/2010/main" val="230394618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Rectangle 3"/>
          <p:cNvSpPr>
            <a:spLocks noGrp="1" noChangeArrowheads="1"/>
          </p:cNvSpPr>
          <p:nvPr>
            <p:ph type="body" idx="1"/>
          </p:nvPr>
        </p:nvSpPr>
        <p:spPr/>
        <p:txBody>
          <a:bodyPr/>
          <a:lstStyle/>
          <a:p>
            <a:r>
              <a:rPr lang="en-US" dirty="0"/>
              <a:t>Here are four of the most common </a:t>
            </a:r>
            <a:r>
              <a:rPr lang="en-US" dirty="0" err="1"/>
              <a:t>fibre</a:t>
            </a:r>
            <a:r>
              <a:rPr lang="en-US" dirty="0"/>
              <a:t> optic connector types.</a:t>
            </a:r>
          </a:p>
          <a:p>
            <a:endParaRPr lang="en-US" dirty="0"/>
          </a:p>
          <a:p>
            <a:r>
              <a:rPr lang="en-US" dirty="0"/>
              <a:t>Note that usually a blue connector means single mode. Grey/Black/Beige is multi-mode.</a:t>
            </a:r>
          </a:p>
          <a:p>
            <a:r>
              <a:rPr lang="en-US" dirty="0"/>
              <a:t>Green is also single mode.</a:t>
            </a:r>
          </a:p>
        </p:txBody>
      </p:sp>
      <p:sp>
        <p:nvSpPr>
          <p:cNvPr id="10" name="Slide Image Placeholder 9">
            <a:extLst>
              <a:ext uri="{FF2B5EF4-FFF2-40B4-BE49-F238E27FC236}">
                <a16:creationId xmlns:a16="http://schemas.microsoft.com/office/drawing/2014/main" id="{251DBDC6-5B64-4999-B31A-E99C4A6D3366}"/>
              </a:ext>
            </a:extLst>
          </p:cNvPr>
          <p:cNvSpPr>
            <a:spLocks noGrp="1" noRot="1" noChangeAspect="1"/>
          </p:cNvSpPr>
          <p:nvPr>
            <p:ph type="sldImg"/>
          </p:nvPr>
        </p:nvSpPr>
        <p:spPr>
          <a:xfrm>
            <a:off x="163513" y="742950"/>
            <a:ext cx="6772275" cy="3810000"/>
          </a:xfrm>
        </p:spPr>
      </p:sp>
      <p:sp>
        <p:nvSpPr>
          <p:cNvPr id="4" name="Date Placeholder 3">
            <a:extLst>
              <a:ext uri="{FF2B5EF4-FFF2-40B4-BE49-F238E27FC236}">
                <a16:creationId xmlns:a16="http://schemas.microsoft.com/office/drawing/2014/main" id="{4E0B2C8F-30D7-40BD-98CB-5B049A19F809}"/>
              </a:ext>
            </a:extLst>
          </p:cNvPr>
          <p:cNvSpPr>
            <a:spLocks noGrp="1"/>
          </p:cNvSpPr>
          <p:nvPr>
            <p:ph type="dt" idx="1"/>
          </p:nvPr>
        </p:nvSpPr>
        <p:spPr/>
        <p:txBody>
          <a:bodyPr/>
          <a:lstStyle/>
          <a:p>
            <a:fld id="{0AD10C9C-7249-4293-A4EC-3BB1D4E9D8B8}" type="datetime1">
              <a:rPr lang="en-GB" smtClean="0"/>
              <a:t>04/04/2025</a:t>
            </a:fld>
            <a:endParaRPr lang="en-GB"/>
          </a:p>
        </p:txBody>
      </p:sp>
      <p:sp>
        <p:nvSpPr>
          <p:cNvPr id="5" name="Slide Number Placeholder 4">
            <a:extLst>
              <a:ext uri="{FF2B5EF4-FFF2-40B4-BE49-F238E27FC236}">
                <a16:creationId xmlns:a16="http://schemas.microsoft.com/office/drawing/2014/main" id="{F48A9209-4163-4C8F-A0CA-37EE2F9E2988}"/>
              </a:ext>
            </a:extLst>
          </p:cNvPr>
          <p:cNvSpPr>
            <a:spLocks noGrp="1"/>
          </p:cNvSpPr>
          <p:nvPr>
            <p:ph type="sldNum" sz="quarter" idx="5"/>
          </p:nvPr>
        </p:nvSpPr>
        <p:spPr/>
        <p:txBody>
          <a:bodyPr/>
          <a:lstStyle/>
          <a:p>
            <a:fld id="{2FE325A7-0C7D-4B31-9784-DABA932F2B9F}" type="slidenum">
              <a:rPr lang="en-GB" smtClean="0"/>
              <a:t>47</a:t>
            </a:fld>
            <a:endParaRPr lang="en-GB"/>
          </a:p>
        </p:txBody>
      </p:sp>
      <p:sp>
        <p:nvSpPr>
          <p:cNvPr id="6" name="Header Placeholder 5">
            <a:extLst>
              <a:ext uri="{FF2B5EF4-FFF2-40B4-BE49-F238E27FC236}">
                <a16:creationId xmlns:a16="http://schemas.microsoft.com/office/drawing/2014/main" id="{C5358516-E9F6-4222-9B68-EB021DE6295D}"/>
              </a:ext>
            </a:extLst>
          </p:cNvPr>
          <p:cNvSpPr>
            <a:spLocks noGrp="1"/>
          </p:cNvSpPr>
          <p:nvPr>
            <p:ph type="hdr" sz="quarter"/>
          </p:nvPr>
        </p:nvSpPr>
        <p:spPr/>
        <p:txBody>
          <a:bodyPr/>
          <a:lstStyle/>
          <a:p>
            <a:r>
              <a:rPr lang="en-GB"/>
              <a:t>Introduction to Peering and BGP</a:t>
            </a:r>
          </a:p>
        </p:txBody>
      </p:sp>
    </p:spTree>
    <p:extLst>
      <p:ext uri="{BB962C8B-B14F-4D97-AF65-F5344CB8AC3E}">
        <p14:creationId xmlns:p14="http://schemas.microsoft.com/office/powerpoint/2010/main" val="414844042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Image Placeholder 9">
            <a:extLst>
              <a:ext uri="{FF2B5EF4-FFF2-40B4-BE49-F238E27FC236}">
                <a16:creationId xmlns:a16="http://schemas.microsoft.com/office/drawing/2014/main" id="{C2762CFB-A131-40F7-A256-643B0F0290AD}"/>
              </a:ext>
            </a:extLst>
          </p:cNvPr>
          <p:cNvSpPr>
            <a:spLocks noGrp="1" noRot="1" noChangeAspect="1"/>
          </p:cNvSpPr>
          <p:nvPr>
            <p:ph type="sldImg"/>
          </p:nvPr>
        </p:nvSpPr>
        <p:spPr>
          <a:xfrm>
            <a:off x="163513" y="742950"/>
            <a:ext cx="6772275" cy="3810000"/>
          </a:xfrm>
        </p:spPr>
      </p:sp>
      <p:sp>
        <p:nvSpPr>
          <p:cNvPr id="11" name="Notes Placeholder 10">
            <a:extLst>
              <a:ext uri="{FF2B5EF4-FFF2-40B4-BE49-F238E27FC236}">
                <a16:creationId xmlns:a16="http://schemas.microsoft.com/office/drawing/2014/main" id="{CBDD6773-7D12-4BE8-85D6-4FB98A8D47D3}"/>
              </a:ext>
            </a:extLst>
          </p:cNvPr>
          <p:cNvSpPr>
            <a:spLocks noGrp="1"/>
          </p:cNvSpPr>
          <p:nvPr>
            <p:ph type="body" idx="1"/>
          </p:nvPr>
        </p:nvSpPr>
        <p:spPr/>
        <p:txBody>
          <a:bodyPr/>
          <a:lstStyle/>
          <a:p>
            <a:endParaRPr lang="en-GB"/>
          </a:p>
        </p:txBody>
      </p:sp>
      <p:sp>
        <p:nvSpPr>
          <p:cNvPr id="4" name="Date Placeholder 3">
            <a:extLst>
              <a:ext uri="{FF2B5EF4-FFF2-40B4-BE49-F238E27FC236}">
                <a16:creationId xmlns:a16="http://schemas.microsoft.com/office/drawing/2014/main" id="{A528149E-4838-4E55-9FA4-D65A0A49EDC6}"/>
              </a:ext>
            </a:extLst>
          </p:cNvPr>
          <p:cNvSpPr>
            <a:spLocks noGrp="1"/>
          </p:cNvSpPr>
          <p:nvPr>
            <p:ph type="dt" idx="1"/>
          </p:nvPr>
        </p:nvSpPr>
        <p:spPr/>
        <p:txBody>
          <a:bodyPr/>
          <a:lstStyle/>
          <a:p>
            <a:fld id="{66FA939E-ED50-4075-B984-7A07093118F9}" type="datetime1">
              <a:rPr lang="en-GB" smtClean="0"/>
              <a:t>04/04/2025</a:t>
            </a:fld>
            <a:endParaRPr lang="en-GB"/>
          </a:p>
        </p:txBody>
      </p:sp>
      <p:sp>
        <p:nvSpPr>
          <p:cNvPr id="5" name="Slide Number Placeholder 4">
            <a:extLst>
              <a:ext uri="{FF2B5EF4-FFF2-40B4-BE49-F238E27FC236}">
                <a16:creationId xmlns:a16="http://schemas.microsoft.com/office/drawing/2014/main" id="{BCFABE1F-1F67-41F2-8A34-97BE6673E4E8}"/>
              </a:ext>
            </a:extLst>
          </p:cNvPr>
          <p:cNvSpPr>
            <a:spLocks noGrp="1"/>
          </p:cNvSpPr>
          <p:nvPr>
            <p:ph type="sldNum" sz="quarter" idx="5"/>
          </p:nvPr>
        </p:nvSpPr>
        <p:spPr/>
        <p:txBody>
          <a:bodyPr/>
          <a:lstStyle/>
          <a:p>
            <a:fld id="{2FE325A7-0C7D-4B31-9784-DABA932F2B9F}" type="slidenum">
              <a:rPr lang="en-GB" smtClean="0"/>
              <a:t>48</a:t>
            </a:fld>
            <a:endParaRPr lang="en-GB"/>
          </a:p>
        </p:txBody>
      </p:sp>
      <p:sp>
        <p:nvSpPr>
          <p:cNvPr id="6" name="Header Placeholder 5">
            <a:extLst>
              <a:ext uri="{FF2B5EF4-FFF2-40B4-BE49-F238E27FC236}">
                <a16:creationId xmlns:a16="http://schemas.microsoft.com/office/drawing/2014/main" id="{0A244CC8-6E5C-4ADC-87F5-2067AD95373A}"/>
              </a:ext>
            </a:extLst>
          </p:cNvPr>
          <p:cNvSpPr>
            <a:spLocks noGrp="1"/>
          </p:cNvSpPr>
          <p:nvPr>
            <p:ph type="hdr" sz="quarter"/>
          </p:nvPr>
        </p:nvSpPr>
        <p:spPr/>
        <p:txBody>
          <a:bodyPr/>
          <a:lstStyle/>
          <a:p>
            <a:r>
              <a:rPr lang="en-GB"/>
              <a:t>Introduction to Peering and BGP</a:t>
            </a:r>
          </a:p>
        </p:txBody>
      </p:sp>
    </p:spTree>
    <p:extLst>
      <p:ext uri="{BB962C8B-B14F-4D97-AF65-F5344CB8AC3E}">
        <p14:creationId xmlns:p14="http://schemas.microsoft.com/office/powerpoint/2010/main" val="222180557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Image Placeholder 9">
            <a:extLst>
              <a:ext uri="{FF2B5EF4-FFF2-40B4-BE49-F238E27FC236}">
                <a16:creationId xmlns:a16="http://schemas.microsoft.com/office/drawing/2014/main" id="{C2762CFB-A131-40F7-A256-643B0F0290AD}"/>
              </a:ext>
            </a:extLst>
          </p:cNvPr>
          <p:cNvSpPr>
            <a:spLocks noGrp="1" noRot="1" noChangeAspect="1"/>
          </p:cNvSpPr>
          <p:nvPr>
            <p:ph type="sldImg"/>
          </p:nvPr>
        </p:nvSpPr>
        <p:spPr>
          <a:xfrm>
            <a:off x="163513" y="742950"/>
            <a:ext cx="6772275" cy="3810000"/>
          </a:xfrm>
        </p:spPr>
      </p:sp>
      <p:sp>
        <p:nvSpPr>
          <p:cNvPr id="11" name="Notes Placeholder 10">
            <a:extLst>
              <a:ext uri="{FF2B5EF4-FFF2-40B4-BE49-F238E27FC236}">
                <a16:creationId xmlns:a16="http://schemas.microsoft.com/office/drawing/2014/main" id="{CBDD6773-7D12-4BE8-85D6-4FB98A8D47D3}"/>
              </a:ext>
            </a:extLst>
          </p:cNvPr>
          <p:cNvSpPr>
            <a:spLocks noGrp="1"/>
          </p:cNvSpPr>
          <p:nvPr>
            <p:ph type="body" idx="1"/>
          </p:nvPr>
        </p:nvSpPr>
        <p:spPr/>
        <p:txBody>
          <a:bodyPr/>
          <a:lstStyle/>
          <a:p>
            <a:endParaRPr lang="en-GB"/>
          </a:p>
        </p:txBody>
      </p:sp>
      <p:sp>
        <p:nvSpPr>
          <p:cNvPr id="4" name="Date Placeholder 3">
            <a:extLst>
              <a:ext uri="{FF2B5EF4-FFF2-40B4-BE49-F238E27FC236}">
                <a16:creationId xmlns:a16="http://schemas.microsoft.com/office/drawing/2014/main" id="{E0FC4348-43EE-45B1-A4AF-A25C074FF01C}"/>
              </a:ext>
            </a:extLst>
          </p:cNvPr>
          <p:cNvSpPr>
            <a:spLocks noGrp="1"/>
          </p:cNvSpPr>
          <p:nvPr>
            <p:ph type="dt" idx="1"/>
          </p:nvPr>
        </p:nvSpPr>
        <p:spPr/>
        <p:txBody>
          <a:bodyPr/>
          <a:lstStyle/>
          <a:p>
            <a:fld id="{DAFAE5C9-738A-4CF8-9BAF-69FD21BE98B8}" type="datetime1">
              <a:rPr lang="en-GB" smtClean="0"/>
              <a:t>04/04/2025</a:t>
            </a:fld>
            <a:endParaRPr lang="en-GB"/>
          </a:p>
        </p:txBody>
      </p:sp>
      <p:sp>
        <p:nvSpPr>
          <p:cNvPr id="5" name="Slide Number Placeholder 4">
            <a:extLst>
              <a:ext uri="{FF2B5EF4-FFF2-40B4-BE49-F238E27FC236}">
                <a16:creationId xmlns:a16="http://schemas.microsoft.com/office/drawing/2014/main" id="{95CA69BC-A25D-4875-9384-6B5140B34273}"/>
              </a:ext>
            </a:extLst>
          </p:cNvPr>
          <p:cNvSpPr>
            <a:spLocks noGrp="1"/>
          </p:cNvSpPr>
          <p:nvPr>
            <p:ph type="sldNum" sz="quarter" idx="5"/>
          </p:nvPr>
        </p:nvSpPr>
        <p:spPr/>
        <p:txBody>
          <a:bodyPr/>
          <a:lstStyle/>
          <a:p>
            <a:fld id="{2FE325A7-0C7D-4B31-9784-DABA932F2B9F}" type="slidenum">
              <a:rPr lang="en-GB" smtClean="0"/>
              <a:t>49</a:t>
            </a:fld>
            <a:endParaRPr lang="en-GB"/>
          </a:p>
        </p:txBody>
      </p:sp>
      <p:sp>
        <p:nvSpPr>
          <p:cNvPr id="6" name="Header Placeholder 5">
            <a:extLst>
              <a:ext uri="{FF2B5EF4-FFF2-40B4-BE49-F238E27FC236}">
                <a16:creationId xmlns:a16="http://schemas.microsoft.com/office/drawing/2014/main" id="{94E35C28-D68A-4303-93A9-1524583B82C6}"/>
              </a:ext>
            </a:extLst>
          </p:cNvPr>
          <p:cNvSpPr>
            <a:spLocks noGrp="1"/>
          </p:cNvSpPr>
          <p:nvPr>
            <p:ph type="hdr" sz="quarter"/>
          </p:nvPr>
        </p:nvSpPr>
        <p:spPr/>
        <p:txBody>
          <a:bodyPr/>
          <a:lstStyle/>
          <a:p>
            <a:r>
              <a:rPr lang="en-GB"/>
              <a:t>Introduction to Peering and BGP</a:t>
            </a:r>
          </a:p>
        </p:txBody>
      </p:sp>
    </p:spTree>
    <p:extLst>
      <p:ext uri="{BB962C8B-B14F-4D97-AF65-F5344CB8AC3E}">
        <p14:creationId xmlns:p14="http://schemas.microsoft.com/office/powerpoint/2010/main" val="3482125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type="body" idx="1"/>
          </p:nvPr>
        </p:nvSpPr>
        <p:spPr/>
        <p:txBody>
          <a:bodyPr/>
          <a:lstStyle/>
          <a:p>
            <a:endParaRPr lang="en-GB" dirty="0"/>
          </a:p>
          <a:p>
            <a:r>
              <a:rPr lang="en-GB" dirty="0"/>
              <a:t>‘Peering’ is the reason that Internet Exchanges exist. So it’s important to understand the basics of peering.</a:t>
            </a:r>
          </a:p>
          <a:p>
            <a:endParaRPr lang="en-GB" dirty="0"/>
          </a:p>
          <a:p>
            <a:r>
              <a:rPr lang="en-GB" dirty="0"/>
              <a:t>What do you understand peering to mean?</a:t>
            </a:r>
          </a:p>
          <a:p>
            <a:endParaRPr lang="en-GB" dirty="0"/>
          </a:p>
          <a:p>
            <a:endParaRPr lang="en-GB" dirty="0"/>
          </a:p>
        </p:txBody>
      </p:sp>
      <p:sp>
        <p:nvSpPr>
          <p:cNvPr id="10" name="Slide Image Placeholder 9">
            <a:extLst>
              <a:ext uri="{FF2B5EF4-FFF2-40B4-BE49-F238E27FC236}">
                <a16:creationId xmlns:a16="http://schemas.microsoft.com/office/drawing/2014/main" id="{E40C5C58-283C-40D5-BDBC-C5499D3D80A6}"/>
              </a:ext>
            </a:extLst>
          </p:cNvPr>
          <p:cNvSpPr>
            <a:spLocks noGrp="1" noRot="1" noChangeAspect="1"/>
          </p:cNvSpPr>
          <p:nvPr>
            <p:ph type="sldImg"/>
          </p:nvPr>
        </p:nvSpPr>
        <p:spPr>
          <a:xfrm>
            <a:off x="161925" y="742950"/>
            <a:ext cx="6775450" cy="3811588"/>
          </a:xfrm>
        </p:spPr>
      </p:sp>
      <p:sp>
        <p:nvSpPr>
          <p:cNvPr id="4" name="Date Placeholder 3">
            <a:extLst>
              <a:ext uri="{FF2B5EF4-FFF2-40B4-BE49-F238E27FC236}">
                <a16:creationId xmlns:a16="http://schemas.microsoft.com/office/drawing/2014/main" id="{8BAF5DB1-6286-487E-B2DF-990B2413822E}"/>
              </a:ext>
            </a:extLst>
          </p:cNvPr>
          <p:cNvSpPr>
            <a:spLocks noGrp="1"/>
          </p:cNvSpPr>
          <p:nvPr>
            <p:ph type="dt" idx="1"/>
          </p:nvPr>
        </p:nvSpPr>
        <p:spPr/>
        <p:txBody>
          <a:bodyPr/>
          <a:lstStyle/>
          <a:p>
            <a:fld id="{2362B1A9-AE8E-4707-9AE1-D0450CEF3DC2}" type="datetime1">
              <a:rPr lang="en-GB" smtClean="0"/>
              <a:t>04/04/2025</a:t>
            </a:fld>
            <a:endParaRPr lang="en-GB"/>
          </a:p>
        </p:txBody>
      </p:sp>
      <p:sp>
        <p:nvSpPr>
          <p:cNvPr id="5" name="Slide Number Placeholder 4">
            <a:extLst>
              <a:ext uri="{FF2B5EF4-FFF2-40B4-BE49-F238E27FC236}">
                <a16:creationId xmlns:a16="http://schemas.microsoft.com/office/drawing/2014/main" id="{BEA7A8A7-BD1C-43CC-80C6-F7D7360707A7}"/>
              </a:ext>
            </a:extLst>
          </p:cNvPr>
          <p:cNvSpPr>
            <a:spLocks noGrp="1"/>
          </p:cNvSpPr>
          <p:nvPr>
            <p:ph type="sldNum" sz="quarter" idx="5"/>
          </p:nvPr>
        </p:nvSpPr>
        <p:spPr/>
        <p:txBody>
          <a:bodyPr/>
          <a:lstStyle/>
          <a:p>
            <a:fld id="{2FE325A7-0C7D-4B31-9784-DABA932F2B9F}" type="slidenum">
              <a:rPr lang="en-GB" smtClean="0"/>
              <a:t>5</a:t>
            </a:fld>
            <a:endParaRPr lang="en-GB"/>
          </a:p>
        </p:txBody>
      </p:sp>
      <p:sp>
        <p:nvSpPr>
          <p:cNvPr id="6" name="Header Placeholder 5">
            <a:extLst>
              <a:ext uri="{FF2B5EF4-FFF2-40B4-BE49-F238E27FC236}">
                <a16:creationId xmlns:a16="http://schemas.microsoft.com/office/drawing/2014/main" id="{6446A3A5-291C-453D-A3C9-846083AD9BE0}"/>
              </a:ext>
            </a:extLst>
          </p:cNvPr>
          <p:cNvSpPr>
            <a:spLocks noGrp="1"/>
          </p:cNvSpPr>
          <p:nvPr>
            <p:ph type="hdr" sz="quarter"/>
          </p:nvPr>
        </p:nvSpPr>
        <p:spPr/>
        <p:txBody>
          <a:bodyPr/>
          <a:lstStyle/>
          <a:p>
            <a:r>
              <a:rPr lang="en-GB"/>
              <a:t>Introduction to Peering and BGP</a:t>
            </a:r>
          </a:p>
        </p:txBody>
      </p:sp>
    </p:spTree>
    <p:extLst>
      <p:ext uri="{BB962C8B-B14F-4D97-AF65-F5344CB8AC3E}">
        <p14:creationId xmlns:p14="http://schemas.microsoft.com/office/powerpoint/2010/main" val="7666268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Rectangle 3"/>
          <p:cNvSpPr>
            <a:spLocks noGrp="1" noChangeArrowheads="1"/>
          </p:cNvSpPr>
          <p:nvPr>
            <p:ph type="body" idx="1"/>
          </p:nvPr>
        </p:nvSpPr>
        <p:spPr/>
        <p:txBody>
          <a:bodyPr/>
          <a:lstStyle/>
          <a:p>
            <a:r>
              <a:rPr lang="en-US" dirty="0"/>
              <a:t>Earlier generations of 40 and 100G optics:</a:t>
            </a:r>
          </a:p>
          <a:p>
            <a:endParaRPr lang="en-US" dirty="0"/>
          </a:p>
          <a:p>
            <a:r>
              <a:rPr lang="en-US" dirty="0"/>
              <a:t>CFP </a:t>
            </a:r>
            <a:r>
              <a:rPr lang="en-GB" dirty="0"/>
              <a:t>10×10G or 4×25G lanes</a:t>
            </a:r>
          </a:p>
          <a:p>
            <a:pPr lvl="0"/>
            <a:r>
              <a:rPr lang="en-GB" dirty="0"/>
              <a:t>10×10G, 4×25G, 8×25G, or 8×50G lanes</a:t>
            </a:r>
          </a:p>
          <a:p>
            <a:r>
              <a:rPr lang="en-GB" dirty="0"/>
              <a:t>CFP4 4×10G or 4×25G lanes</a:t>
            </a:r>
          </a:p>
          <a:p>
            <a:endParaRPr lang="en-GB" dirty="0"/>
          </a:p>
          <a:p>
            <a:r>
              <a:rPr lang="en-GB" dirty="0"/>
              <a:t>4x10 Gbit/s for QSFP+</a:t>
            </a:r>
          </a:p>
          <a:p>
            <a:r>
              <a:rPr lang="en-GB" dirty="0"/>
              <a:t>4x28 Gbit/s for QSFP28</a:t>
            </a:r>
          </a:p>
          <a:p>
            <a:endParaRPr lang="en-US" dirty="0"/>
          </a:p>
        </p:txBody>
      </p:sp>
      <p:sp>
        <p:nvSpPr>
          <p:cNvPr id="10" name="Slide Image Placeholder 9">
            <a:extLst>
              <a:ext uri="{FF2B5EF4-FFF2-40B4-BE49-F238E27FC236}">
                <a16:creationId xmlns:a16="http://schemas.microsoft.com/office/drawing/2014/main" id="{2F4B2F6D-7ACB-4349-8876-69869863DD3A}"/>
              </a:ext>
            </a:extLst>
          </p:cNvPr>
          <p:cNvSpPr>
            <a:spLocks noGrp="1" noRot="1" noChangeAspect="1"/>
          </p:cNvSpPr>
          <p:nvPr>
            <p:ph type="sldImg"/>
          </p:nvPr>
        </p:nvSpPr>
        <p:spPr>
          <a:xfrm>
            <a:off x="163513" y="742950"/>
            <a:ext cx="6772275" cy="3810000"/>
          </a:xfrm>
        </p:spPr>
      </p:sp>
      <p:sp>
        <p:nvSpPr>
          <p:cNvPr id="4" name="Date Placeholder 3">
            <a:extLst>
              <a:ext uri="{FF2B5EF4-FFF2-40B4-BE49-F238E27FC236}">
                <a16:creationId xmlns:a16="http://schemas.microsoft.com/office/drawing/2014/main" id="{76F36805-0278-4F5D-9CE4-29E5253AB1B7}"/>
              </a:ext>
            </a:extLst>
          </p:cNvPr>
          <p:cNvSpPr>
            <a:spLocks noGrp="1"/>
          </p:cNvSpPr>
          <p:nvPr>
            <p:ph type="dt" idx="1"/>
          </p:nvPr>
        </p:nvSpPr>
        <p:spPr/>
        <p:txBody>
          <a:bodyPr/>
          <a:lstStyle/>
          <a:p>
            <a:fld id="{2D7A3365-336E-4F39-942E-33B5C6CAE478}" type="datetime1">
              <a:rPr lang="en-GB" smtClean="0"/>
              <a:t>04/04/2025</a:t>
            </a:fld>
            <a:endParaRPr lang="en-GB"/>
          </a:p>
        </p:txBody>
      </p:sp>
      <p:sp>
        <p:nvSpPr>
          <p:cNvPr id="5" name="Slide Number Placeholder 4">
            <a:extLst>
              <a:ext uri="{FF2B5EF4-FFF2-40B4-BE49-F238E27FC236}">
                <a16:creationId xmlns:a16="http://schemas.microsoft.com/office/drawing/2014/main" id="{357A6F03-1120-4DC6-9387-3E7F393EEFA8}"/>
              </a:ext>
            </a:extLst>
          </p:cNvPr>
          <p:cNvSpPr>
            <a:spLocks noGrp="1"/>
          </p:cNvSpPr>
          <p:nvPr>
            <p:ph type="sldNum" sz="quarter" idx="5"/>
          </p:nvPr>
        </p:nvSpPr>
        <p:spPr/>
        <p:txBody>
          <a:bodyPr/>
          <a:lstStyle/>
          <a:p>
            <a:fld id="{2FE325A7-0C7D-4B31-9784-DABA932F2B9F}" type="slidenum">
              <a:rPr lang="en-GB" smtClean="0"/>
              <a:t>50</a:t>
            </a:fld>
            <a:endParaRPr lang="en-GB"/>
          </a:p>
        </p:txBody>
      </p:sp>
      <p:sp>
        <p:nvSpPr>
          <p:cNvPr id="6" name="Header Placeholder 5">
            <a:extLst>
              <a:ext uri="{FF2B5EF4-FFF2-40B4-BE49-F238E27FC236}">
                <a16:creationId xmlns:a16="http://schemas.microsoft.com/office/drawing/2014/main" id="{DFD20E59-BD75-42C7-B87C-389416DD3A7D}"/>
              </a:ext>
            </a:extLst>
          </p:cNvPr>
          <p:cNvSpPr>
            <a:spLocks noGrp="1"/>
          </p:cNvSpPr>
          <p:nvPr>
            <p:ph type="hdr" sz="quarter"/>
          </p:nvPr>
        </p:nvSpPr>
        <p:spPr/>
        <p:txBody>
          <a:bodyPr/>
          <a:lstStyle/>
          <a:p>
            <a:r>
              <a:rPr lang="en-GB"/>
              <a:t>Introduction to Peering and BGP</a:t>
            </a:r>
          </a:p>
        </p:txBody>
      </p:sp>
    </p:spTree>
    <p:extLst>
      <p:ext uri="{BB962C8B-B14F-4D97-AF65-F5344CB8AC3E}">
        <p14:creationId xmlns:p14="http://schemas.microsoft.com/office/powerpoint/2010/main" val="66956743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Rectangle 3"/>
          <p:cNvSpPr>
            <a:spLocks noGrp="1" noChangeArrowheads="1"/>
          </p:cNvSpPr>
          <p:nvPr>
            <p:ph type="body" idx="1"/>
          </p:nvPr>
        </p:nvSpPr>
        <p:spPr/>
        <p:txBody>
          <a:bodyPr/>
          <a:lstStyle/>
          <a:p>
            <a:endParaRPr lang="en-US" dirty="0"/>
          </a:p>
        </p:txBody>
      </p:sp>
      <p:sp>
        <p:nvSpPr>
          <p:cNvPr id="10" name="Slide Image Placeholder 9">
            <a:extLst>
              <a:ext uri="{FF2B5EF4-FFF2-40B4-BE49-F238E27FC236}">
                <a16:creationId xmlns:a16="http://schemas.microsoft.com/office/drawing/2014/main" id="{2F4B2F6D-7ACB-4349-8876-69869863DD3A}"/>
              </a:ext>
            </a:extLst>
          </p:cNvPr>
          <p:cNvSpPr>
            <a:spLocks noGrp="1" noRot="1" noChangeAspect="1"/>
          </p:cNvSpPr>
          <p:nvPr>
            <p:ph type="sldImg"/>
          </p:nvPr>
        </p:nvSpPr>
        <p:spPr>
          <a:xfrm>
            <a:off x="163513" y="742950"/>
            <a:ext cx="6772275" cy="3810000"/>
          </a:xfrm>
        </p:spPr>
      </p:sp>
      <p:sp>
        <p:nvSpPr>
          <p:cNvPr id="4" name="Date Placeholder 3">
            <a:extLst>
              <a:ext uri="{FF2B5EF4-FFF2-40B4-BE49-F238E27FC236}">
                <a16:creationId xmlns:a16="http://schemas.microsoft.com/office/drawing/2014/main" id="{76F36805-0278-4F5D-9CE4-29E5253AB1B7}"/>
              </a:ext>
            </a:extLst>
          </p:cNvPr>
          <p:cNvSpPr>
            <a:spLocks noGrp="1"/>
          </p:cNvSpPr>
          <p:nvPr>
            <p:ph type="dt" idx="1"/>
          </p:nvPr>
        </p:nvSpPr>
        <p:spPr/>
        <p:txBody>
          <a:bodyPr/>
          <a:lstStyle/>
          <a:p>
            <a:fld id="{2D7A3365-336E-4F39-942E-33B5C6CAE478}" type="datetime1">
              <a:rPr lang="en-GB" smtClean="0"/>
              <a:t>04/04/2025</a:t>
            </a:fld>
            <a:endParaRPr lang="en-GB"/>
          </a:p>
        </p:txBody>
      </p:sp>
      <p:sp>
        <p:nvSpPr>
          <p:cNvPr id="5" name="Slide Number Placeholder 4">
            <a:extLst>
              <a:ext uri="{FF2B5EF4-FFF2-40B4-BE49-F238E27FC236}">
                <a16:creationId xmlns:a16="http://schemas.microsoft.com/office/drawing/2014/main" id="{357A6F03-1120-4DC6-9387-3E7F393EEFA8}"/>
              </a:ext>
            </a:extLst>
          </p:cNvPr>
          <p:cNvSpPr>
            <a:spLocks noGrp="1"/>
          </p:cNvSpPr>
          <p:nvPr>
            <p:ph type="sldNum" sz="quarter" idx="5"/>
          </p:nvPr>
        </p:nvSpPr>
        <p:spPr/>
        <p:txBody>
          <a:bodyPr/>
          <a:lstStyle/>
          <a:p>
            <a:fld id="{2FE325A7-0C7D-4B31-9784-DABA932F2B9F}" type="slidenum">
              <a:rPr lang="en-GB" smtClean="0"/>
              <a:t>51</a:t>
            </a:fld>
            <a:endParaRPr lang="en-GB"/>
          </a:p>
        </p:txBody>
      </p:sp>
      <p:sp>
        <p:nvSpPr>
          <p:cNvPr id="6" name="Header Placeholder 5">
            <a:extLst>
              <a:ext uri="{FF2B5EF4-FFF2-40B4-BE49-F238E27FC236}">
                <a16:creationId xmlns:a16="http://schemas.microsoft.com/office/drawing/2014/main" id="{DFD20E59-BD75-42C7-B87C-389416DD3A7D}"/>
              </a:ext>
            </a:extLst>
          </p:cNvPr>
          <p:cNvSpPr>
            <a:spLocks noGrp="1"/>
          </p:cNvSpPr>
          <p:nvPr>
            <p:ph type="hdr" sz="quarter"/>
          </p:nvPr>
        </p:nvSpPr>
        <p:spPr/>
        <p:txBody>
          <a:bodyPr/>
          <a:lstStyle/>
          <a:p>
            <a:r>
              <a:rPr lang="en-GB"/>
              <a:t>Introduction to Peering and BGP</a:t>
            </a:r>
          </a:p>
        </p:txBody>
      </p:sp>
    </p:spTree>
    <p:extLst>
      <p:ext uri="{BB962C8B-B14F-4D97-AF65-F5344CB8AC3E}">
        <p14:creationId xmlns:p14="http://schemas.microsoft.com/office/powerpoint/2010/main" val="352498646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Image Placeholder 9">
            <a:extLst>
              <a:ext uri="{FF2B5EF4-FFF2-40B4-BE49-F238E27FC236}">
                <a16:creationId xmlns:a16="http://schemas.microsoft.com/office/drawing/2014/main" id="{EF450CD3-424E-40AC-B6E7-A782FFD79DBD}"/>
              </a:ext>
            </a:extLst>
          </p:cNvPr>
          <p:cNvSpPr>
            <a:spLocks noGrp="1" noRot="1" noChangeAspect="1"/>
          </p:cNvSpPr>
          <p:nvPr>
            <p:ph type="sldImg"/>
          </p:nvPr>
        </p:nvSpPr>
        <p:spPr>
          <a:xfrm>
            <a:off x="163513" y="742950"/>
            <a:ext cx="6772275" cy="3810000"/>
          </a:xfrm>
        </p:spPr>
      </p:sp>
      <p:sp>
        <p:nvSpPr>
          <p:cNvPr id="11" name="Notes Placeholder 10">
            <a:extLst>
              <a:ext uri="{FF2B5EF4-FFF2-40B4-BE49-F238E27FC236}">
                <a16:creationId xmlns:a16="http://schemas.microsoft.com/office/drawing/2014/main" id="{AA55FEAC-F46F-455E-8B1F-5A29D5EBAE34}"/>
              </a:ext>
            </a:extLst>
          </p:cNvPr>
          <p:cNvSpPr>
            <a:spLocks noGrp="1"/>
          </p:cNvSpPr>
          <p:nvPr>
            <p:ph type="body" idx="1"/>
          </p:nvPr>
        </p:nvSpPr>
        <p:spPr/>
        <p:txBody>
          <a:bodyPr/>
          <a:lstStyle/>
          <a:p>
            <a:endParaRPr lang="en-GB"/>
          </a:p>
        </p:txBody>
      </p:sp>
      <p:sp>
        <p:nvSpPr>
          <p:cNvPr id="4" name="Date Placeholder 3">
            <a:extLst>
              <a:ext uri="{FF2B5EF4-FFF2-40B4-BE49-F238E27FC236}">
                <a16:creationId xmlns:a16="http://schemas.microsoft.com/office/drawing/2014/main" id="{6B3602F6-6243-46C0-BED7-12465A9E85A6}"/>
              </a:ext>
            </a:extLst>
          </p:cNvPr>
          <p:cNvSpPr>
            <a:spLocks noGrp="1"/>
          </p:cNvSpPr>
          <p:nvPr>
            <p:ph type="dt" idx="1"/>
          </p:nvPr>
        </p:nvSpPr>
        <p:spPr/>
        <p:txBody>
          <a:bodyPr/>
          <a:lstStyle/>
          <a:p>
            <a:fld id="{B3D702FB-8447-4748-AC14-3B27A823F37E}" type="datetime1">
              <a:rPr lang="en-GB" smtClean="0"/>
              <a:t>04/04/2025</a:t>
            </a:fld>
            <a:endParaRPr lang="en-GB"/>
          </a:p>
        </p:txBody>
      </p:sp>
      <p:sp>
        <p:nvSpPr>
          <p:cNvPr id="5" name="Slide Number Placeholder 4">
            <a:extLst>
              <a:ext uri="{FF2B5EF4-FFF2-40B4-BE49-F238E27FC236}">
                <a16:creationId xmlns:a16="http://schemas.microsoft.com/office/drawing/2014/main" id="{5E8F15F0-3F55-414A-A79F-1F85D31EEEA5}"/>
              </a:ext>
            </a:extLst>
          </p:cNvPr>
          <p:cNvSpPr>
            <a:spLocks noGrp="1"/>
          </p:cNvSpPr>
          <p:nvPr>
            <p:ph type="sldNum" sz="quarter" idx="5"/>
          </p:nvPr>
        </p:nvSpPr>
        <p:spPr/>
        <p:txBody>
          <a:bodyPr/>
          <a:lstStyle/>
          <a:p>
            <a:fld id="{2FE325A7-0C7D-4B31-9784-DABA932F2B9F}" type="slidenum">
              <a:rPr lang="en-GB" smtClean="0"/>
              <a:t>52</a:t>
            </a:fld>
            <a:endParaRPr lang="en-GB"/>
          </a:p>
        </p:txBody>
      </p:sp>
      <p:sp>
        <p:nvSpPr>
          <p:cNvPr id="6" name="Header Placeholder 5">
            <a:extLst>
              <a:ext uri="{FF2B5EF4-FFF2-40B4-BE49-F238E27FC236}">
                <a16:creationId xmlns:a16="http://schemas.microsoft.com/office/drawing/2014/main" id="{BB8752FE-92E7-4691-A93A-413CF2DF1683}"/>
              </a:ext>
            </a:extLst>
          </p:cNvPr>
          <p:cNvSpPr>
            <a:spLocks noGrp="1"/>
          </p:cNvSpPr>
          <p:nvPr>
            <p:ph type="hdr" sz="quarter"/>
          </p:nvPr>
        </p:nvSpPr>
        <p:spPr/>
        <p:txBody>
          <a:bodyPr/>
          <a:lstStyle/>
          <a:p>
            <a:r>
              <a:rPr lang="en-GB"/>
              <a:t>Introduction to Peering and BGP</a:t>
            </a:r>
          </a:p>
        </p:txBody>
      </p:sp>
    </p:spTree>
    <p:extLst>
      <p:ext uri="{BB962C8B-B14F-4D97-AF65-F5344CB8AC3E}">
        <p14:creationId xmlns:p14="http://schemas.microsoft.com/office/powerpoint/2010/main" val="44294636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3" name="Rectangle 3"/>
          <p:cNvSpPr>
            <a:spLocks noGrp="1" noChangeArrowheads="1"/>
          </p:cNvSpPr>
          <p:nvPr>
            <p:ph type="body" idx="1"/>
          </p:nvPr>
        </p:nvSpPr>
        <p:spPr/>
        <p:txBody>
          <a:bodyPr/>
          <a:lstStyle/>
          <a:p>
            <a:r>
              <a:rPr lang="en-GB"/>
              <a:t>We’re going to look now at the hardware involved, and how it works.</a:t>
            </a:r>
          </a:p>
          <a:p>
            <a:endParaRPr lang="en-GB"/>
          </a:p>
          <a:p>
            <a:r>
              <a:rPr lang="en-GB"/>
              <a:t>There are two common devices that are used in Ethernet Networks,</a:t>
            </a:r>
          </a:p>
          <a:p>
            <a:endParaRPr lang="en-GB"/>
          </a:p>
          <a:p>
            <a:r>
              <a:rPr lang="en-GB"/>
              <a:t>The HUB and the SWITCH.</a:t>
            </a:r>
          </a:p>
          <a:p>
            <a:endParaRPr lang="en-GB"/>
          </a:p>
        </p:txBody>
      </p:sp>
      <p:sp>
        <p:nvSpPr>
          <p:cNvPr id="10" name="Slide Image Placeholder 9">
            <a:extLst>
              <a:ext uri="{FF2B5EF4-FFF2-40B4-BE49-F238E27FC236}">
                <a16:creationId xmlns:a16="http://schemas.microsoft.com/office/drawing/2014/main" id="{50447931-2A7A-4885-8A55-40858139F0C8}"/>
              </a:ext>
            </a:extLst>
          </p:cNvPr>
          <p:cNvSpPr>
            <a:spLocks noGrp="1" noRot="1" noChangeAspect="1"/>
          </p:cNvSpPr>
          <p:nvPr>
            <p:ph type="sldImg"/>
          </p:nvPr>
        </p:nvSpPr>
        <p:spPr>
          <a:xfrm>
            <a:off x="163513" y="742950"/>
            <a:ext cx="6772275" cy="3810000"/>
          </a:xfrm>
        </p:spPr>
      </p:sp>
      <p:sp>
        <p:nvSpPr>
          <p:cNvPr id="4" name="Date Placeholder 3">
            <a:extLst>
              <a:ext uri="{FF2B5EF4-FFF2-40B4-BE49-F238E27FC236}">
                <a16:creationId xmlns:a16="http://schemas.microsoft.com/office/drawing/2014/main" id="{0E7196B3-4FCA-445D-B4EA-58DE00ABE71D}"/>
              </a:ext>
            </a:extLst>
          </p:cNvPr>
          <p:cNvSpPr>
            <a:spLocks noGrp="1"/>
          </p:cNvSpPr>
          <p:nvPr>
            <p:ph type="dt" idx="1"/>
          </p:nvPr>
        </p:nvSpPr>
        <p:spPr/>
        <p:txBody>
          <a:bodyPr/>
          <a:lstStyle/>
          <a:p>
            <a:fld id="{1BA0E301-078A-4B6E-BBB3-FA6CD692DBC6}" type="datetime1">
              <a:rPr lang="en-GB" smtClean="0"/>
              <a:t>04/04/2025</a:t>
            </a:fld>
            <a:endParaRPr lang="en-GB"/>
          </a:p>
        </p:txBody>
      </p:sp>
      <p:sp>
        <p:nvSpPr>
          <p:cNvPr id="5" name="Slide Number Placeholder 4">
            <a:extLst>
              <a:ext uri="{FF2B5EF4-FFF2-40B4-BE49-F238E27FC236}">
                <a16:creationId xmlns:a16="http://schemas.microsoft.com/office/drawing/2014/main" id="{7AB2C1B0-4DF7-484C-A768-AB56CED3A1F2}"/>
              </a:ext>
            </a:extLst>
          </p:cNvPr>
          <p:cNvSpPr>
            <a:spLocks noGrp="1"/>
          </p:cNvSpPr>
          <p:nvPr>
            <p:ph type="sldNum" sz="quarter" idx="5"/>
          </p:nvPr>
        </p:nvSpPr>
        <p:spPr/>
        <p:txBody>
          <a:bodyPr/>
          <a:lstStyle/>
          <a:p>
            <a:fld id="{2FE325A7-0C7D-4B31-9784-DABA932F2B9F}" type="slidenum">
              <a:rPr lang="en-GB" smtClean="0"/>
              <a:t>53</a:t>
            </a:fld>
            <a:endParaRPr lang="en-GB"/>
          </a:p>
        </p:txBody>
      </p:sp>
      <p:sp>
        <p:nvSpPr>
          <p:cNvPr id="6" name="Header Placeholder 5">
            <a:extLst>
              <a:ext uri="{FF2B5EF4-FFF2-40B4-BE49-F238E27FC236}">
                <a16:creationId xmlns:a16="http://schemas.microsoft.com/office/drawing/2014/main" id="{141022A9-36CD-4137-907C-19212A6D8D82}"/>
              </a:ext>
            </a:extLst>
          </p:cNvPr>
          <p:cNvSpPr>
            <a:spLocks noGrp="1"/>
          </p:cNvSpPr>
          <p:nvPr>
            <p:ph type="hdr" sz="quarter"/>
          </p:nvPr>
        </p:nvSpPr>
        <p:spPr/>
        <p:txBody>
          <a:bodyPr/>
          <a:lstStyle/>
          <a:p>
            <a:r>
              <a:rPr lang="en-GB"/>
              <a:t>Introduction to Peering and BGP</a:t>
            </a:r>
          </a:p>
        </p:txBody>
      </p:sp>
    </p:spTree>
    <p:extLst>
      <p:ext uri="{BB962C8B-B14F-4D97-AF65-F5344CB8AC3E}">
        <p14:creationId xmlns:p14="http://schemas.microsoft.com/office/powerpoint/2010/main" val="224157696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9" name="Rectangle 3"/>
          <p:cNvSpPr>
            <a:spLocks noGrp="1" noChangeArrowheads="1"/>
          </p:cNvSpPr>
          <p:nvPr>
            <p:ph type="body" idx="1"/>
          </p:nvPr>
        </p:nvSpPr>
        <p:spPr/>
        <p:txBody>
          <a:bodyPr/>
          <a:lstStyle/>
          <a:p>
            <a:endParaRPr lang="en-GB" dirty="0"/>
          </a:p>
          <a:p>
            <a:r>
              <a:rPr lang="en-GB" dirty="0"/>
              <a:t>To understand what a hub does, you need to see how Ethernet has evolved.</a:t>
            </a:r>
          </a:p>
          <a:p>
            <a:br>
              <a:rPr lang="en-GB" dirty="0"/>
            </a:br>
            <a:r>
              <a:rPr lang="en-GB" dirty="0"/>
              <a:t>Before hubs, ‘Ethernets’ (or LANs) were made up of many machines connected with a single cable. Everything shared this cable.</a:t>
            </a:r>
          </a:p>
          <a:p>
            <a:endParaRPr lang="en-GB" dirty="0"/>
          </a:p>
          <a:p>
            <a:r>
              <a:rPr lang="en-GB" dirty="0"/>
              <a:t>Data can be sent, but only if another device is not already trying to send data. We have to wait for the cable to be free before trying to use it.</a:t>
            </a:r>
          </a:p>
          <a:p>
            <a:endParaRPr lang="en-GB" dirty="0"/>
          </a:p>
          <a:p>
            <a:r>
              <a:rPr lang="en-GB" dirty="0"/>
              <a:t>What would happen if we all tried to send at once? Or all talk at the same time?</a:t>
            </a:r>
          </a:p>
          <a:p>
            <a:endParaRPr lang="en-GB" dirty="0"/>
          </a:p>
          <a:p>
            <a:r>
              <a:rPr lang="en-GB" dirty="0"/>
              <a:t>This is not a problem as data is split up into lots of little pieces, or frames, and all of this happens within microseconds.</a:t>
            </a:r>
          </a:p>
          <a:p>
            <a:endParaRPr lang="en-GB" dirty="0"/>
          </a:p>
          <a:p>
            <a:r>
              <a:rPr lang="en-GB" dirty="0"/>
              <a:t>If two devices try to use the cable at once, they both back off and try again a random amount of time later.</a:t>
            </a:r>
          </a:p>
          <a:p>
            <a:endParaRPr lang="en-GB" dirty="0"/>
          </a:p>
          <a:p>
            <a:r>
              <a:rPr lang="en-GB" dirty="0"/>
              <a:t>Importantly, data can only be sent, OR received at any one time. </a:t>
            </a:r>
          </a:p>
          <a:p>
            <a:r>
              <a:rPr lang="en-GB" dirty="0"/>
              <a:t>This is called Half Duplex.</a:t>
            </a:r>
          </a:p>
          <a:p>
            <a:endParaRPr lang="en-GB" dirty="0"/>
          </a:p>
          <a:p>
            <a:endParaRPr lang="en-GB" dirty="0"/>
          </a:p>
          <a:p>
            <a:endParaRPr lang="en-GB" dirty="0"/>
          </a:p>
        </p:txBody>
      </p:sp>
      <p:sp>
        <p:nvSpPr>
          <p:cNvPr id="10" name="Slide Image Placeholder 9">
            <a:extLst>
              <a:ext uri="{FF2B5EF4-FFF2-40B4-BE49-F238E27FC236}">
                <a16:creationId xmlns:a16="http://schemas.microsoft.com/office/drawing/2014/main" id="{275616F3-BFFB-48B9-B2F2-38602ACCEA8C}"/>
              </a:ext>
            </a:extLst>
          </p:cNvPr>
          <p:cNvSpPr>
            <a:spLocks noGrp="1" noRot="1" noChangeAspect="1"/>
          </p:cNvSpPr>
          <p:nvPr>
            <p:ph type="sldImg"/>
          </p:nvPr>
        </p:nvSpPr>
        <p:spPr>
          <a:xfrm>
            <a:off x="163513" y="742950"/>
            <a:ext cx="6772275" cy="3810000"/>
          </a:xfrm>
        </p:spPr>
      </p:sp>
      <p:sp>
        <p:nvSpPr>
          <p:cNvPr id="4" name="Date Placeholder 3">
            <a:extLst>
              <a:ext uri="{FF2B5EF4-FFF2-40B4-BE49-F238E27FC236}">
                <a16:creationId xmlns:a16="http://schemas.microsoft.com/office/drawing/2014/main" id="{A73FBFD8-B4A0-4188-A1A7-45237B0CCCB9}"/>
              </a:ext>
            </a:extLst>
          </p:cNvPr>
          <p:cNvSpPr>
            <a:spLocks noGrp="1"/>
          </p:cNvSpPr>
          <p:nvPr>
            <p:ph type="dt" idx="1"/>
          </p:nvPr>
        </p:nvSpPr>
        <p:spPr/>
        <p:txBody>
          <a:bodyPr/>
          <a:lstStyle/>
          <a:p>
            <a:fld id="{7BF68DED-01EE-4A8D-8A39-C338D1F3078F}" type="datetime1">
              <a:rPr lang="en-GB" smtClean="0"/>
              <a:t>04/04/2025</a:t>
            </a:fld>
            <a:endParaRPr lang="en-GB"/>
          </a:p>
        </p:txBody>
      </p:sp>
      <p:sp>
        <p:nvSpPr>
          <p:cNvPr id="5" name="Slide Number Placeholder 4">
            <a:extLst>
              <a:ext uri="{FF2B5EF4-FFF2-40B4-BE49-F238E27FC236}">
                <a16:creationId xmlns:a16="http://schemas.microsoft.com/office/drawing/2014/main" id="{AD172894-6E76-4635-9A18-61395111A209}"/>
              </a:ext>
            </a:extLst>
          </p:cNvPr>
          <p:cNvSpPr>
            <a:spLocks noGrp="1"/>
          </p:cNvSpPr>
          <p:nvPr>
            <p:ph type="sldNum" sz="quarter" idx="5"/>
          </p:nvPr>
        </p:nvSpPr>
        <p:spPr/>
        <p:txBody>
          <a:bodyPr/>
          <a:lstStyle/>
          <a:p>
            <a:fld id="{2FE325A7-0C7D-4B31-9784-DABA932F2B9F}" type="slidenum">
              <a:rPr lang="en-GB" smtClean="0"/>
              <a:t>54</a:t>
            </a:fld>
            <a:endParaRPr lang="en-GB"/>
          </a:p>
        </p:txBody>
      </p:sp>
      <p:sp>
        <p:nvSpPr>
          <p:cNvPr id="6" name="Header Placeholder 5">
            <a:extLst>
              <a:ext uri="{FF2B5EF4-FFF2-40B4-BE49-F238E27FC236}">
                <a16:creationId xmlns:a16="http://schemas.microsoft.com/office/drawing/2014/main" id="{4431E4C0-95C2-4012-80E3-24780E098DBE}"/>
              </a:ext>
            </a:extLst>
          </p:cNvPr>
          <p:cNvSpPr>
            <a:spLocks noGrp="1"/>
          </p:cNvSpPr>
          <p:nvPr>
            <p:ph type="hdr" sz="quarter"/>
          </p:nvPr>
        </p:nvSpPr>
        <p:spPr/>
        <p:txBody>
          <a:bodyPr/>
          <a:lstStyle/>
          <a:p>
            <a:r>
              <a:rPr lang="en-GB"/>
              <a:t>Introduction to Peering and BGP</a:t>
            </a:r>
          </a:p>
        </p:txBody>
      </p:sp>
    </p:spTree>
    <p:extLst>
      <p:ext uri="{BB962C8B-B14F-4D97-AF65-F5344CB8AC3E}">
        <p14:creationId xmlns:p14="http://schemas.microsoft.com/office/powerpoint/2010/main" val="402445726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5" name="Rectangle 3"/>
          <p:cNvSpPr>
            <a:spLocks noGrp="1" noChangeArrowheads="1"/>
          </p:cNvSpPr>
          <p:nvPr>
            <p:ph type="body" idx="1"/>
          </p:nvPr>
        </p:nvSpPr>
        <p:spPr/>
        <p:txBody>
          <a:bodyPr/>
          <a:lstStyle/>
          <a:p>
            <a:r>
              <a:rPr lang="en-GB" dirty="0"/>
              <a:t>Every device is assigned by the manufacturer, a unique address.</a:t>
            </a:r>
          </a:p>
          <a:p>
            <a:endParaRPr lang="en-GB" dirty="0"/>
          </a:p>
          <a:p>
            <a:r>
              <a:rPr lang="en-GB" dirty="0"/>
              <a:t>In this network, every device receives all the traffic on the whole network, but it only processes data destined for itself. (and broadcasts)</a:t>
            </a:r>
          </a:p>
          <a:p>
            <a:endParaRPr lang="en-GB" dirty="0"/>
          </a:p>
          <a:p>
            <a:r>
              <a:rPr lang="en-GB" dirty="0"/>
              <a:t>It just discards any other data that is not addressed to it.</a:t>
            </a:r>
          </a:p>
          <a:p>
            <a:endParaRPr lang="en-GB" dirty="0"/>
          </a:p>
          <a:p>
            <a:endParaRPr lang="en-GB" dirty="0"/>
          </a:p>
          <a:p>
            <a:endParaRPr lang="en-GB" dirty="0"/>
          </a:p>
        </p:txBody>
      </p:sp>
      <p:sp>
        <p:nvSpPr>
          <p:cNvPr id="10" name="Slide Image Placeholder 9">
            <a:extLst>
              <a:ext uri="{FF2B5EF4-FFF2-40B4-BE49-F238E27FC236}">
                <a16:creationId xmlns:a16="http://schemas.microsoft.com/office/drawing/2014/main" id="{6D629961-CCC2-4B46-A550-F0BDE308D00B}"/>
              </a:ext>
            </a:extLst>
          </p:cNvPr>
          <p:cNvSpPr>
            <a:spLocks noGrp="1" noRot="1" noChangeAspect="1"/>
          </p:cNvSpPr>
          <p:nvPr>
            <p:ph type="sldImg"/>
          </p:nvPr>
        </p:nvSpPr>
        <p:spPr>
          <a:xfrm>
            <a:off x="163513" y="742950"/>
            <a:ext cx="6772275" cy="3810000"/>
          </a:xfrm>
        </p:spPr>
      </p:sp>
      <p:sp>
        <p:nvSpPr>
          <p:cNvPr id="4" name="Date Placeholder 3">
            <a:extLst>
              <a:ext uri="{FF2B5EF4-FFF2-40B4-BE49-F238E27FC236}">
                <a16:creationId xmlns:a16="http://schemas.microsoft.com/office/drawing/2014/main" id="{D808F287-1DCE-4AE9-A54E-C69467BA32E2}"/>
              </a:ext>
            </a:extLst>
          </p:cNvPr>
          <p:cNvSpPr>
            <a:spLocks noGrp="1"/>
          </p:cNvSpPr>
          <p:nvPr>
            <p:ph type="dt" idx="1"/>
          </p:nvPr>
        </p:nvSpPr>
        <p:spPr/>
        <p:txBody>
          <a:bodyPr/>
          <a:lstStyle/>
          <a:p>
            <a:fld id="{3B0CCF7B-CF34-492B-BBA0-0931C4282EA0}" type="datetime1">
              <a:rPr lang="en-GB" smtClean="0"/>
              <a:t>04/04/2025</a:t>
            </a:fld>
            <a:endParaRPr lang="en-GB"/>
          </a:p>
        </p:txBody>
      </p:sp>
      <p:sp>
        <p:nvSpPr>
          <p:cNvPr id="5" name="Slide Number Placeholder 4">
            <a:extLst>
              <a:ext uri="{FF2B5EF4-FFF2-40B4-BE49-F238E27FC236}">
                <a16:creationId xmlns:a16="http://schemas.microsoft.com/office/drawing/2014/main" id="{D7B5CB79-02E7-41CC-BC9B-14A1A59917C3}"/>
              </a:ext>
            </a:extLst>
          </p:cNvPr>
          <p:cNvSpPr>
            <a:spLocks noGrp="1"/>
          </p:cNvSpPr>
          <p:nvPr>
            <p:ph type="sldNum" sz="quarter" idx="5"/>
          </p:nvPr>
        </p:nvSpPr>
        <p:spPr/>
        <p:txBody>
          <a:bodyPr/>
          <a:lstStyle/>
          <a:p>
            <a:fld id="{2FE325A7-0C7D-4B31-9784-DABA932F2B9F}" type="slidenum">
              <a:rPr lang="en-GB" smtClean="0"/>
              <a:t>55</a:t>
            </a:fld>
            <a:endParaRPr lang="en-GB"/>
          </a:p>
        </p:txBody>
      </p:sp>
      <p:sp>
        <p:nvSpPr>
          <p:cNvPr id="6" name="Header Placeholder 5">
            <a:extLst>
              <a:ext uri="{FF2B5EF4-FFF2-40B4-BE49-F238E27FC236}">
                <a16:creationId xmlns:a16="http://schemas.microsoft.com/office/drawing/2014/main" id="{D9213845-0BCE-4217-891E-9FAFEAE71E51}"/>
              </a:ext>
            </a:extLst>
          </p:cNvPr>
          <p:cNvSpPr>
            <a:spLocks noGrp="1"/>
          </p:cNvSpPr>
          <p:nvPr>
            <p:ph type="hdr" sz="quarter"/>
          </p:nvPr>
        </p:nvSpPr>
        <p:spPr/>
        <p:txBody>
          <a:bodyPr/>
          <a:lstStyle/>
          <a:p>
            <a:r>
              <a:rPr lang="en-GB"/>
              <a:t>Introduction to Peering and BGP</a:t>
            </a:r>
          </a:p>
        </p:txBody>
      </p:sp>
    </p:spTree>
    <p:extLst>
      <p:ext uri="{BB962C8B-B14F-4D97-AF65-F5344CB8AC3E}">
        <p14:creationId xmlns:p14="http://schemas.microsoft.com/office/powerpoint/2010/main" val="32873370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1" name="Rectangle 3"/>
          <p:cNvSpPr>
            <a:spLocks noGrp="1" noChangeArrowheads="1"/>
          </p:cNvSpPr>
          <p:nvPr>
            <p:ph type="body" idx="1"/>
          </p:nvPr>
        </p:nvSpPr>
        <p:spPr/>
        <p:txBody>
          <a:bodyPr/>
          <a:lstStyle/>
          <a:p>
            <a:r>
              <a:rPr lang="en-GB" dirty="0"/>
              <a:t>A hub might be cabled differently, but it works in exactly the same way.</a:t>
            </a:r>
          </a:p>
          <a:p>
            <a:endParaRPr lang="en-GB" dirty="0"/>
          </a:p>
          <a:p>
            <a:r>
              <a:rPr lang="en-GB" dirty="0"/>
              <a:t>Another name for a hub is a repeater.</a:t>
            </a:r>
          </a:p>
          <a:p>
            <a:endParaRPr lang="en-GB" dirty="0"/>
          </a:p>
          <a:p>
            <a:r>
              <a:rPr lang="en-GB" dirty="0"/>
              <a:t>It just repeats everything on one port out of all the other ports.</a:t>
            </a:r>
          </a:p>
          <a:p>
            <a:endParaRPr lang="en-GB" dirty="0"/>
          </a:p>
          <a:p>
            <a:r>
              <a:rPr lang="en-GB" dirty="0"/>
              <a:t>It’s just a dumb bit of kit.</a:t>
            </a:r>
          </a:p>
          <a:p>
            <a:endParaRPr lang="en-GB" dirty="0"/>
          </a:p>
          <a:p>
            <a:r>
              <a:rPr lang="en-GB" dirty="0"/>
              <a:t>This is better, but still only one COLLISION DOMAIN. Collisions can occur when two stations try to transmit at the same time.</a:t>
            </a:r>
          </a:p>
          <a:p>
            <a:endParaRPr lang="en-GB" dirty="0"/>
          </a:p>
          <a:p>
            <a:endParaRPr lang="en-GB" dirty="0"/>
          </a:p>
        </p:txBody>
      </p:sp>
      <p:sp>
        <p:nvSpPr>
          <p:cNvPr id="10" name="Slide Image Placeholder 9">
            <a:extLst>
              <a:ext uri="{FF2B5EF4-FFF2-40B4-BE49-F238E27FC236}">
                <a16:creationId xmlns:a16="http://schemas.microsoft.com/office/drawing/2014/main" id="{D994D598-862C-4F01-80C7-5CB4B8CAC03F}"/>
              </a:ext>
            </a:extLst>
          </p:cNvPr>
          <p:cNvSpPr>
            <a:spLocks noGrp="1" noRot="1" noChangeAspect="1"/>
          </p:cNvSpPr>
          <p:nvPr>
            <p:ph type="sldImg"/>
          </p:nvPr>
        </p:nvSpPr>
        <p:spPr>
          <a:xfrm>
            <a:off x="163513" y="742950"/>
            <a:ext cx="6772275" cy="3810000"/>
          </a:xfrm>
        </p:spPr>
      </p:sp>
      <p:sp>
        <p:nvSpPr>
          <p:cNvPr id="4" name="Date Placeholder 3">
            <a:extLst>
              <a:ext uri="{FF2B5EF4-FFF2-40B4-BE49-F238E27FC236}">
                <a16:creationId xmlns:a16="http://schemas.microsoft.com/office/drawing/2014/main" id="{ECE98899-DBCD-4686-A51D-B0EAE08298A4}"/>
              </a:ext>
            </a:extLst>
          </p:cNvPr>
          <p:cNvSpPr>
            <a:spLocks noGrp="1"/>
          </p:cNvSpPr>
          <p:nvPr>
            <p:ph type="dt" idx="1"/>
          </p:nvPr>
        </p:nvSpPr>
        <p:spPr/>
        <p:txBody>
          <a:bodyPr/>
          <a:lstStyle/>
          <a:p>
            <a:fld id="{3649353C-FCE8-46D8-866D-704B5CA4432D}" type="datetime1">
              <a:rPr lang="en-GB" smtClean="0"/>
              <a:t>04/04/2025</a:t>
            </a:fld>
            <a:endParaRPr lang="en-GB"/>
          </a:p>
        </p:txBody>
      </p:sp>
      <p:sp>
        <p:nvSpPr>
          <p:cNvPr id="5" name="Slide Number Placeholder 4">
            <a:extLst>
              <a:ext uri="{FF2B5EF4-FFF2-40B4-BE49-F238E27FC236}">
                <a16:creationId xmlns:a16="http://schemas.microsoft.com/office/drawing/2014/main" id="{B4885D6C-0ED7-457B-B901-8EA3BF786A36}"/>
              </a:ext>
            </a:extLst>
          </p:cNvPr>
          <p:cNvSpPr>
            <a:spLocks noGrp="1"/>
          </p:cNvSpPr>
          <p:nvPr>
            <p:ph type="sldNum" sz="quarter" idx="5"/>
          </p:nvPr>
        </p:nvSpPr>
        <p:spPr/>
        <p:txBody>
          <a:bodyPr/>
          <a:lstStyle/>
          <a:p>
            <a:fld id="{2FE325A7-0C7D-4B31-9784-DABA932F2B9F}" type="slidenum">
              <a:rPr lang="en-GB" smtClean="0"/>
              <a:t>56</a:t>
            </a:fld>
            <a:endParaRPr lang="en-GB"/>
          </a:p>
        </p:txBody>
      </p:sp>
      <p:sp>
        <p:nvSpPr>
          <p:cNvPr id="6" name="Header Placeholder 5">
            <a:extLst>
              <a:ext uri="{FF2B5EF4-FFF2-40B4-BE49-F238E27FC236}">
                <a16:creationId xmlns:a16="http://schemas.microsoft.com/office/drawing/2014/main" id="{B7F9637A-AB5D-46F6-B5F0-8AC4EF2384A5}"/>
              </a:ext>
            </a:extLst>
          </p:cNvPr>
          <p:cNvSpPr>
            <a:spLocks noGrp="1"/>
          </p:cNvSpPr>
          <p:nvPr>
            <p:ph type="hdr" sz="quarter"/>
          </p:nvPr>
        </p:nvSpPr>
        <p:spPr/>
        <p:txBody>
          <a:bodyPr/>
          <a:lstStyle/>
          <a:p>
            <a:r>
              <a:rPr lang="en-GB"/>
              <a:t>Introduction to Peering and BGP</a:t>
            </a:r>
          </a:p>
        </p:txBody>
      </p:sp>
    </p:spTree>
    <p:extLst>
      <p:ext uri="{BB962C8B-B14F-4D97-AF65-F5344CB8AC3E}">
        <p14:creationId xmlns:p14="http://schemas.microsoft.com/office/powerpoint/2010/main" val="168042341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7" name="Rectangle 3"/>
          <p:cNvSpPr>
            <a:spLocks noGrp="1" noChangeArrowheads="1"/>
          </p:cNvSpPr>
          <p:nvPr>
            <p:ph type="body" idx="1"/>
          </p:nvPr>
        </p:nvSpPr>
        <p:spPr/>
        <p:txBody>
          <a:bodyPr/>
          <a:lstStyle/>
          <a:p>
            <a:r>
              <a:rPr lang="en-GB" dirty="0"/>
              <a:t>Then along came the switch.</a:t>
            </a:r>
          </a:p>
          <a:p>
            <a:endParaRPr lang="en-GB" dirty="0"/>
          </a:p>
          <a:p>
            <a:r>
              <a:rPr lang="en-GB" dirty="0"/>
              <a:t>These were initially very expensive, but are now pretty cheap.</a:t>
            </a:r>
          </a:p>
          <a:p>
            <a:endParaRPr lang="en-GB" dirty="0"/>
          </a:p>
          <a:p>
            <a:r>
              <a:rPr lang="en-GB" dirty="0"/>
              <a:t>A switch works in the same way as a hub, except that it has a brain.</a:t>
            </a:r>
          </a:p>
          <a:p>
            <a:r>
              <a:rPr lang="en-GB" dirty="0"/>
              <a:t>As traffic comes in to the switch, it learns the address of each device, and which port the data was received on.</a:t>
            </a:r>
          </a:p>
          <a:p>
            <a:endParaRPr lang="en-GB" dirty="0"/>
          </a:p>
          <a:p>
            <a:r>
              <a:rPr lang="en-GB" dirty="0"/>
              <a:t>Then, when any traffic for that address is received on another port, it does not send the data out of every port, but out of the port it learned that address on.</a:t>
            </a:r>
          </a:p>
          <a:p>
            <a:endParaRPr lang="en-GB" dirty="0"/>
          </a:p>
          <a:p>
            <a:r>
              <a:rPr lang="en-GB" dirty="0"/>
              <a:t>This means that more capacity is available, and each device only sees the traffic destined for it. There are no ‘collisions’.</a:t>
            </a:r>
          </a:p>
          <a:p>
            <a:r>
              <a:rPr lang="en-GB" dirty="0"/>
              <a:t>Each port is said to be in its own COLLISION DOMAIN.</a:t>
            </a:r>
          </a:p>
          <a:p>
            <a:endParaRPr lang="en-GB" dirty="0"/>
          </a:p>
          <a:p>
            <a:r>
              <a:rPr lang="en-GB" dirty="0"/>
              <a:t>If it receives traffic for a MAC address it has not learned, it sends it out of every port… like a hub. (sometimes called flooding)</a:t>
            </a:r>
          </a:p>
          <a:p>
            <a:endParaRPr lang="en-GB" dirty="0"/>
          </a:p>
          <a:p>
            <a:r>
              <a:rPr lang="en-GB" dirty="0"/>
              <a:t>The special MAC address FF:FF:FF:FF:FF:FF (all 1s in binary!) is the broadcast address. The switch forwards these out of every port.</a:t>
            </a:r>
          </a:p>
          <a:p>
            <a:r>
              <a:rPr lang="en-GB" dirty="0"/>
              <a:t>Full duplex communication is possible, as the cable is not shared by all devices.</a:t>
            </a:r>
          </a:p>
        </p:txBody>
      </p:sp>
      <p:sp>
        <p:nvSpPr>
          <p:cNvPr id="10" name="Slide Image Placeholder 9">
            <a:extLst>
              <a:ext uri="{FF2B5EF4-FFF2-40B4-BE49-F238E27FC236}">
                <a16:creationId xmlns:a16="http://schemas.microsoft.com/office/drawing/2014/main" id="{355EDD6C-6048-49FC-B693-BEF3AD75D39F}"/>
              </a:ext>
            </a:extLst>
          </p:cNvPr>
          <p:cNvSpPr>
            <a:spLocks noGrp="1" noRot="1" noChangeAspect="1"/>
          </p:cNvSpPr>
          <p:nvPr>
            <p:ph type="sldImg"/>
          </p:nvPr>
        </p:nvSpPr>
        <p:spPr>
          <a:xfrm>
            <a:off x="163513" y="742950"/>
            <a:ext cx="6772275" cy="3810000"/>
          </a:xfrm>
        </p:spPr>
      </p:sp>
      <p:sp>
        <p:nvSpPr>
          <p:cNvPr id="4" name="Date Placeholder 3">
            <a:extLst>
              <a:ext uri="{FF2B5EF4-FFF2-40B4-BE49-F238E27FC236}">
                <a16:creationId xmlns:a16="http://schemas.microsoft.com/office/drawing/2014/main" id="{C890E3B2-F0F0-48D0-98C3-7513963149D3}"/>
              </a:ext>
            </a:extLst>
          </p:cNvPr>
          <p:cNvSpPr>
            <a:spLocks noGrp="1"/>
          </p:cNvSpPr>
          <p:nvPr>
            <p:ph type="dt" idx="1"/>
          </p:nvPr>
        </p:nvSpPr>
        <p:spPr/>
        <p:txBody>
          <a:bodyPr/>
          <a:lstStyle/>
          <a:p>
            <a:fld id="{BAF31A32-64F8-4E5F-84BE-9AD5E5C75346}" type="datetime1">
              <a:rPr lang="en-GB" smtClean="0"/>
              <a:t>04/04/2025</a:t>
            </a:fld>
            <a:endParaRPr lang="en-GB"/>
          </a:p>
        </p:txBody>
      </p:sp>
      <p:sp>
        <p:nvSpPr>
          <p:cNvPr id="5" name="Slide Number Placeholder 4">
            <a:extLst>
              <a:ext uri="{FF2B5EF4-FFF2-40B4-BE49-F238E27FC236}">
                <a16:creationId xmlns:a16="http://schemas.microsoft.com/office/drawing/2014/main" id="{F536502F-1732-43B9-8602-55B05C83952D}"/>
              </a:ext>
            </a:extLst>
          </p:cNvPr>
          <p:cNvSpPr>
            <a:spLocks noGrp="1"/>
          </p:cNvSpPr>
          <p:nvPr>
            <p:ph type="sldNum" sz="quarter" idx="5"/>
          </p:nvPr>
        </p:nvSpPr>
        <p:spPr/>
        <p:txBody>
          <a:bodyPr/>
          <a:lstStyle/>
          <a:p>
            <a:fld id="{2FE325A7-0C7D-4B31-9784-DABA932F2B9F}" type="slidenum">
              <a:rPr lang="en-GB" smtClean="0"/>
              <a:t>57</a:t>
            </a:fld>
            <a:endParaRPr lang="en-GB"/>
          </a:p>
        </p:txBody>
      </p:sp>
      <p:sp>
        <p:nvSpPr>
          <p:cNvPr id="6" name="Header Placeholder 5">
            <a:extLst>
              <a:ext uri="{FF2B5EF4-FFF2-40B4-BE49-F238E27FC236}">
                <a16:creationId xmlns:a16="http://schemas.microsoft.com/office/drawing/2014/main" id="{78A19B7E-7276-48A5-924D-BF53F7B2E106}"/>
              </a:ext>
            </a:extLst>
          </p:cNvPr>
          <p:cNvSpPr>
            <a:spLocks noGrp="1"/>
          </p:cNvSpPr>
          <p:nvPr>
            <p:ph type="hdr" sz="quarter"/>
          </p:nvPr>
        </p:nvSpPr>
        <p:spPr/>
        <p:txBody>
          <a:bodyPr/>
          <a:lstStyle/>
          <a:p>
            <a:r>
              <a:rPr lang="en-GB"/>
              <a:t>Introduction to Peering and BGP</a:t>
            </a:r>
          </a:p>
        </p:txBody>
      </p:sp>
    </p:spTree>
    <p:extLst>
      <p:ext uri="{BB962C8B-B14F-4D97-AF65-F5344CB8AC3E}">
        <p14:creationId xmlns:p14="http://schemas.microsoft.com/office/powerpoint/2010/main" val="131316080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Image Placeholder 9">
            <a:extLst>
              <a:ext uri="{FF2B5EF4-FFF2-40B4-BE49-F238E27FC236}">
                <a16:creationId xmlns:a16="http://schemas.microsoft.com/office/drawing/2014/main" id="{DC6313AF-6489-4E44-9133-6D852E7496E8}"/>
              </a:ext>
            </a:extLst>
          </p:cNvPr>
          <p:cNvSpPr>
            <a:spLocks noGrp="1" noRot="1" noChangeAspect="1"/>
          </p:cNvSpPr>
          <p:nvPr>
            <p:ph type="sldImg"/>
          </p:nvPr>
        </p:nvSpPr>
        <p:spPr>
          <a:xfrm>
            <a:off x="163513" y="742950"/>
            <a:ext cx="6772275" cy="3810000"/>
          </a:xfrm>
        </p:spPr>
      </p:sp>
      <p:sp>
        <p:nvSpPr>
          <p:cNvPr id="11" name="Notes Placeholder 10">
            <a:extLst>
              <a:ext uri="{FF2B5EF4-FFF2-40B4-BE49-F238E27FC236}">
                <a16:creationId xmlns:a16="http://schemas.microsoft.com/office/drawing/2014/main" id="{BAFDFD21-7A93-48B3-B83C-EA366F3C6FDA}"/>
              </a:ext>
            </a:extLst>
          </p:cNvPr>
          <p:cNvSpPr>
            <a:spLocks noGrp="1"/>
          </p:cNvSpPr>
          <p:nvPr>
            <p:ph type="body" idx="1"/>
          </p:nvPr>
        </p:nvSpPr>
        <p:spPr/>
        <p:txBody>
          <a:bodyPr/>
          <a:lstStyle/>
          <a:p>
            <a:endParaRPr lang="en-GB"/>
          </a:p>
        </p:txBody>
      </p:sp>
      <p:sp>
        <p:nvSpPr>
          <p:cNvPr id="4" name="Date Placeholder 3">
            <a:extLst>
              <a:ext uri="{FF2B5EF4-FFF2-40B4-BE49-F238E27FC236}">
                <a16:creationId xmlns:a16="http://schemas.microsoft.com/office/drawing/2014/main" id="{DCBE45D0-1D6A-40E2-9D33-AA1618219DB7}"/>
              </a:ext>
            </a:extLst>
          </p:cNvPr>
          <p:cNvSpPr>
            <a:spLocks noGrp="1"/>
          </p:cNvSpPr>
          <p:nvPr>
            <p:ph type="dt" idx="1"/>
          </p:nvPr>
        </p:nvSpPr>
        <p:spPr/>
        <p:txBody>
          <a:bodyPr/>
          <a:lstStyle/>
          <a:p>
            <a:fld id="{6A00EFE5-AF19-4DC2-BC21-46F33009CB01}" type="datetime1">
              <a:rPr lang="en-GB" smtClean="0"/>
              <a:t>04/04/2025</a:t>
            </a:fld>
            <a:endParaRPr lang="en-GB"/>
          </a:p>
        </p:txBody>
      </p:sp>
      <p:sp>
        <p:nvSpPr>
          <p:cNvPr id="5" name="Slide Number Placeholder 4">
            <a:extLst>
              <a:ext uri="{FF2B5EF4-FFF2-40B4-BE49-F238E27FC236}">
                <a16:creationId xmlns:a16="http://schemas.microsoft.com/office/drawing/2014/main" id="{1E288B02-BA57-4505-B2AF-51FBBA0DC69B}"/>
              </a:ext>
            </a:extLst>
          </p:cNvPr>
          <p:cNvSpPr>
            <a:spLocks noGrp="1"/>
          </p:cNvSpPr>
          <p:nvPr>
            <p:ph type="sldNum" sz="quarter" idx="5"/>
          </p:nvPr>
        </p:nvSpPr>
        <p:spPr/>
        <p:txBody>
          <a:bodyPr/>
          <a:lstStyle/>
          <a:p>
            <a:fld id="{2FE325A7-0C7D-4B31-9784-DABA932F2B9F}" type="slidenum">
              <a:rPr lang="en-GB" smtClean="0"/>
              <a:t>58</a:t>
            </a:fld>
            <a:endParaRPr lang="en-GB"/>
          </a:p>
        </p:txBody>
      </p:sp>
      <p:sp>
        <p:nvSpPr>
          <p:cNvPr id="6" name="Header Placeholder 5">
            <a:extLst>
              <a:ext uri="{FF2B5EF4-FFF2-40B4-BE49-F238E27FC236}">
                <a16:creationId xmlns:a16="http://schemas.microsoft.com/office/drawing/2014/main" id="{7E2F443A-2F2F-4602-93C0-704797D4A763}"/>
              </a:ext>
            </a:extLst>
          </p:cNvPr>
          <p:cNvSpPr>
            <a:spLocks noGrp="1"/>
          </p:cNvSpPr>
          <p:nvPr>
            <p:ph type="hdr" sz="quarter"/>
          </p:nvPr>
        </p:nvSpPr>
        <p:spPr/>
        <p:txBody>
          <a:bodyPr/>
          <a:lstStyle/>
          <a:p>
            <a:r>
              <a:rPr lang="en-GB"/>
              <a:t>Introduction to Peering and BGP</a:t>
            </a:r>
          </a:p>
        </p:txBody>
      </p:sp>
    </p:spTree>
    <p:extLst>
      <p:ext uri="{BB962C8B-B14F-4D97-AF65-F5344CB8AC3E}">
        <p14:creationId xmlns:p14="http://schemas.microsoft.com/office/powerpoint/2010/main" val="253905137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9" name="Rectangle 3"/>
          <p:cNvSpPr>
            <a:spLocks noGrp="1" noChangeArrowheads="1"/>
          </p:cNvSpPr>
          <p:nvPr>
            <p:ph type="body" idx="1"/>
          </p:nvPr>
        </p:nvSpPr>
        <p:spPr/>
        <p:txBody>
          <a:bodyPr/>
          <a:lstStyle/>
          <a:p>
            <a:r>
              <a:rPr lang="en-GB" dirty="0"/>
              <a:t>Routers are the brains of the whole operation…</a:t>
            </a:r>
          </a:p>
          <a:p>
            <a:endParaRPr lang="en-GB" dirty="0"/>
          </a:p>
          <a:p>
            <a:r>
              <a:rPr lang="en-GB" dirty="0"/>
              <a:t>It intelligently makes decisions about where to send traffic, especially between networks.</a:t>
            </a:r>
          </a:p>
          <a:p>
            <a:endParaRPr lang="en-GB" dirty="0"/>
          </a:p>
          <a:p>
            <a:r>
              <a:rPr lang="en-GB" dirty="0"/>
              <a:t>It can also perform certain other functions for us, for example security access lists, quality of service, link redundancy and failover.</a:t>
            </a:r>
          </a:p>
          <a:p>
            <a:endParaRPr lang="en-GB" dirty="0"/>
          </a:p>
          <a:p>
            <a:endParaRPr lang="en-GB" dirty="0"/>
          </a:p>
          <a:p>
            <a:endParaRPr lang="en-GB" dirty="0"/>
          </a:p>
        </p:txBody>
      </p:sp>
      <p:sp>
        <p:nvSpPr>
          <p:cNvPr id="10" name="Slide Image Placeholder 9">
            <a:extLst>
              <a:ext uri="{FF2B5EF4-FFF2-40B4-BE49-F238E27FC236}">
                <a16:creationId xmlns:a16="http://schemas.microsoft.com/office/drawing/2014/main" id="{386A15AC-CC99-4903-ABB7-82837E496D75}"/>
              </a:ext>
            </a:extLst>
          </p:cNvPr>
          <p:cNvSpPr>
            <a:spLocks noGrp="1" noRot="1" noChangeAspect="1"/>
          </p:cNvSpPr>
          <p:nvPr>
            <p:ph type="sldImg"/>
          </p:nvPr>
        </p:nvSpPr>
        <p:spPr>
          <a:xfrm>
            <a:off x="163513" y="742950"/>
            <a:ext cx="6772275" cy="3810000"/>
          </a:xfrm>
        </p:spPr>
      </p:sp>
      <p:sp>
        <p:nvSpPr>
          <p:cNvPr id="4" name="Date Placeholder 3">
            <a:extLst>
              <a:ext uri="{FF2B5EF4-FFF2-40B4-BE49-F238E27FC236}">
                <a16:creationId xmlns:a16="http://schemas.microsoft.com/office/drawing/2014/main" id="{BB2D5CD3-788A-48EA-9767-18C41F706AB5}"/>
              </a:ext>
            </a:extLst>
          </p:cNvPr>
          <p:cNvSpPr>
            <a:spLocks noGrp="1"/>
          </p:cNvSpPr>
          <p:nvPr>
            <p:ph type="dt" idx="1"/>
          </p:nvPr>
        </p:nvSpPr>
        <p:spPr/>
        <p:txBody>
          <a:bodyPr/>
          <a:lstStyle/>
          <a:p>
            <a:fld id="{FAB8E2EB-DD25-4AE8-B5D3-36FCCE57AC8A}" type="datetime1">
              <a:rPr lang="en-GB" smtClean="0"/>
              <a:t>04/04/2025</a:t>
            </a:fld>
            <a:endParaRPr lang="en-GB"/>
          </a:p>
        </p:txBody>
      </p:sp>
      <p:sp>
        <p:nvSpPr>
          <p:cNvPr id="5" name="Slide Number Placeholder 4">
            <a:extLst>
              <a:ext uri="{FF2B5EF4-FFF2-40B4-BE49-F238E27FC236}">
                <a16:creationId xmlns:a16="http://schemas.microsoft.com/office/drawing/2014/main" id="{EE9D3D07-528B-41E9-80F1-C8387212AA12}"/>
              </a:ext>
            </a:extLst>
          </p:cNvPr>
          <p:cNvSpPr>
            <a:spLocks noGrp="1"/>
          </p:cNvSpPr>
          <p:nvPr>
            <p:ph type="sldNum" sz="quarter" idx="5"/>
          </p:nvPr>
        </p:nvSpPr>
        <p:spPr/>
        <p:txBody>
          <a:bodyPr/>
          <a:lstStyle/>
          <a:p>
            <a:fld id="{2FE325A7-0C7D-4B31-9784-DABA932F2B9F}" type="slidenum">
              <a:rPr lang="en-GB" smtClean="0"/>
              <a:t>59</a:t>
            </a:fld>
            <a:endParaRPr lang="en-GB"/>
          </a:p>
        </p:txBody>
      </p:sp>
      <p:sp>
        <p:nvSpPr>
          <p:cNvPr id="6" name="Header Placeholder 5">
            <a:extLst>
              <a:ext uri="{FF2B5EF4-FFF2-40B4-BE49-F238E27FC236}">
                <a16:creationId xmlns:a16="http://schemas.microsoft.com/office/drawing/2014/main" id="{EFCA72AA-26F5-46B5-9143-CBC45E15FA82}"/>
              </a:ext>
            </a:extLst>
          </p:cNvPr>
          <p:cNvSpPr>
            <a:spLocks noGrp="1"/>
          </p:cNvSpPr>
          <p:nvPr>
            <p:ph type="hdr" sz="quarter"/>
          </p:nvPr>
        </p:nvSpPr>
        <p:spPr/>
        <p:txBody>
          <a:bodyPr/>
          <a:lstStyle/>
          <a:p>
            <a:r>
              <a:rPr lang="en-GB"/>
              <a:t>Introduction to Peering and BGP</a:t>
            </a:r>
          </a:p>
        </p:txBody>
      </p:sp>
    </p:spTree>
    <p:extLst>
      <p:ext uri="{BB962C8B-B14F-4D97-AF65-F5344CB8AC3E}">
        <p14:creationId xmlns:p14="http://schemas.microsoft.com/office/powerpoint/2010/main" val="608029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3"/>
          <p:cNvSpPr>
            <a:spLocks noGrp="1" noChangeArrowheads="1"/>
          </p:cNvSpPr>
          <p:nvPr>
            <p:ph type="body" idx="1"/>
          </p:nvPr>
        </p:nvSpPr>
        <p:spPr/>
        <p:txBody>
          <a:bodyPr/>
          <a:lstStyle/>
          <a:p>
            <a:r>
              <a:rPr lang="en-GB" dirty="0"/>
              <a:t>A typical (very simplified!) ISP network might look like this.</a:t>
            </a:r>
          </a:p>
          <a:p>
            <a:br>
              <a:rPr lang="en-GB" dirty="0"/>
            </a:br>
            <a:r>
              <a:rPr lang="en-GB" dirty="0"/>
              <a:t>They have a bunch of users, connecting somehow (DSL, etc.) to a network, which has some servers to provide various services, such as e-mail, web servers, e-commerce servers, database servers etc.</a:t>
            </a:r>
          </a:p>
          <a:p>
            <a:endParaRPr lang="en-GB" dirty="0"/>
          </a:p>
        </p:txBody>
      </p:sp>
      <p:sp>
        <p:nvSpPr>
          <p:cNvPr id="10" name="Slide Image Placeholder 9">
            <a:extLst>
              <a:ext uri="{FF2B5EF4-FFF2-40B4-BE49-F238E27FC236}">
                <a16:creationId xmlns:a16="http://schemas.microsoft.com/office/drawing/2014/main" id="{259073FA-271E-4CCC-9681-0B980D5D3065}"/>
              </a:ext>
            </a:extLst>
          </p:cNvPr>
          <p:cNvSpPr>
            <a:spLocks noGrp="1" noRot="1" noChangeAspect="1"/>
          </p:cNvSpPr>
          <p:nvPr>
            <p:ph type="sldImg"/>
          </p:nvPr>
        </p:nvSpPr>
        <p:spPr>
          <a:xfrm>
            <a:off x="163513" y="742950"/>
            <a:ext cx="6772275" cy="3810000"/>
          </a:xfrm>
        </p:spPr>
      </p:sp>
      <p:sp>
        <p:nvSpPr>
          <p:cNvPr id="4" name="Date Placeholder 3">
            <a:extLst>
              <a:ext uri="{FF2B5EF4-FFF2-40B4-BE49-F238E27FC236}">
                <a16:creationId xmlns:a16="http://schemas.microsoft.com/office/drawing/2014/main" id="{FA918EE9-3623-49A6-8F34-4A5DCDE29794}"/>
              </a:ext>
            </a:extLst>
          </p:cNvPr>
          <p:cNvSpPr>
            <a:spLocks noGrp="1"/>
          </p:cNvSpPr>
          <p:nvPr>
            <p:ph type="dt" idx="1"/>
          </p:nvPr>
        </p:nvSpPr>
        <p:spPr/>
        <p:txBody>
          <a:bodyPr/>
          <a:lstStyle/>
          <a:p>
            <a:fld id="{7D5E55DA-A1D2-4269-A62F-A41B1973A9B2}" type="datetime1">
              <a:rPr lang="en-GB" smtClean="0"/>
              <a:t>04/04/2025</a:t>
            </a:fld>
            <a:endParaRPr lang="en-GB"/>
          </a:p>
        </p:txBody>
      </p:sp>
      <p:sp>
        <p:nvSpPr>
          <p:cNvPr id="5" name="Slide Number Placeholder 4">
            <a:extLst>
              <a:ext uri="{FF2B5EF4-FFF2-40B4-BE49-F238E27FC236}">
                <a16:creationId xmlns:a16="http://schemas.microsoft.com/office/drawing/2014/main" id="{8CCC872E-5B1D-4FD1-AB57-270550444ECF}"/>
              </a:ext>
            </a:extLst>
          </p:cNvPr>
          <p:cNvSpPr>
            <a:spLocks noGrp="1"/>
          </p:cNvSpPr>
          <p:nvPr>
            <p:ph type="sldNum" sz="quarter" idx="5"/>
          </p:nvPr>
        </p:nvSpPr>
        <p:spPr/>
        <p:txBody>
          <a:bodyPr/>
          <a:lstStyle/>
          <a:p>
            <a:fld id="{2FE325A7-0C7D-4B31-9784-DABA932F2B9F}" type="slidenum">
              <a:rPr lang="en-GB" smtClean="0"/>
              <a:t>6</a:t>
            </a:fld>
            <a:endParaRPr lang="en-GB"/>
          </a:p>
        </p:txBody>
      </p:sp>
      <p:sp>
        <p:nvSpPr>
          <p:cNvPr id="6" name="Header Placeholder 5">
            <a:extLst>
              <a:ext uri="{FF2B5EF4-FFF2-40B4-BE49-F238E27FC236}">
                <a16:creationId xmlns:a16="http://schemas.microsoft.com/office/drawing/2014/main" id="{68AC80B8-E123-4483-B117-38CFA4987EE2}"/>
              </a:ext>
            </a:extLst>
          </p:cNvPr>
          <p:cNvSpPr>
            <a:spLocks noGrp="1"/>
          </p:cNvSpPr>
          <p:nvPr>
            <p:ph type="hdr" sz="quarter"/>
          </p:nvPr>
        </p:nvSpPr>
        <p:spPr/>
        <p:txBody>
          <a:bodyPr/>
          <a:lstStyle/>
          <a:p>
            <a:r>
              <a:rPr lang="en-GB"/>
              <a:t>Introduction to Peering and BGP</a:t>
            </a:r>
          </a:p>
        </p:txBody>
      </p:sp>
    </p:spTree>
    <p:extLst>
      <p:ext uri="{BB962C8B-B14F-4D97-AF65-F5344CB8AC3E}">
        <p14:creationId xmlns:p14="http://schemas.microsoft.com/office/powerpoint/2010/main" val="264896326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B118B-62FE-3900-F69A-13C1D2B0EE13}"/>
            </a:ext>
          </a:extLst>
        </p:cNvPr>
        <p:cNvGrpSpPr/>
        <p:nvPr/>
      </p:nvGrpSpPr>
      <p:grpSpPr>
        <a:xfrm>
          <a:off x="0" y="0"/>
          <a:ext cx="0" cy="0"/>
          <a:chOff x="0" y="0"/>
          <a:chExt cx="0" cy="0"/>
        </a:xfrm>
      </p:grpSpPr>
      <p:sp>
        <p:nvSpPr>
          <p:cNvPr id="10" name="Slide Image Placeholder 9">
            <a:extLst>
              <a:ext uri="{FF2B5EF4-FFF2-40B4-BE49-F238E27FC236}">
                <a16:creationId xmlns:a16="http://schemas.microsoft.com/office/drawing/2014/main" id="{79BCDDC8-3844-5871-CAD7-81532BF18381}"/>
              </a:ext>
            </a:extLst>
          </p:cNvPr>
          <p:cNvSpPr>
            <a:spLocks noGrp="1" noRot="1" noChangeAspect="1"/>
          </p:cNvSpPr>
          <p:nvPr>
            <p:ph type="sldImg"/>
          </p:nvPr>
        </p:nvSpPr>
        <p:spPr>
          <a:xfrm>
            <a:off x="163513" y="742950"/>
            <a:ext cx="6772275" cy="3810000"/>
          </a:xfrm>
        </p:spPr>
      </p:sp>
      <p:sp>
        <p:nvSpPr>
          <p:cNvPr id="11" name="Notes Placeholder 10">
            <a:extLst>
              <a:ext uri="{FF2B5EF4-FFF2-40B4-BE49-F238E27FC236}">
                <a16:creationId xmlns:a16="http://schemas.microsoft.com/office/drawing/2014/main" id="{A0FEBC3C-2193-8315-3E65-CF31C5D46D3E}"/>
              </a:ext>
            </a:extLst>
          </p:cNvPr>
          <p:cNvSpPr>
            <a:spLocks noGrp="1"/>
          </p:cNvSpPr>
          <p:nvPr>
            <p:ph type="body" idx="1"/>
          </p:nvPr>
        </p:nvSpPr>
        <p:spPr/>
        <p:txBody>
          <a:bodyPr/>
          <a:lstStyle/>
          <a:p>
            <a:endParaRPr lang="en-GB"/>
          </a:p>
        </p:txBody>
      </p:sp>
      <p:sp>
        <p:nvSpPr>
          <p:cNvPr id="4" name="Date Placeholder 3">
            <a:extLst>
              <a:ext uri="{FF2B5EF4-FFF2-40B4-BE49-F238E27FC236}">
                <a16:creationId xmlns:a16="http://schemas.microsoft.com/office/drawing/2014/main" id="{EEEDCDF1-D71C-BFBC-6084-F217506D06EF}"/>
              </a:ext>
            </a:extLst>
          </p:cNvPr>
          <p:cNvSpPr>
            <a:spLocks noGrp="1"/>
          </p:cNvSpPr>
          <p:nvPr>
            <p:ph type="dt" idx="1"/>
          </p:nvPr>
        </p:nvSpPr>
        <p:spPr/>
        <p:txBody>
          <a:bodyPr/>
          <a:lstStyle/>
          <a:p>
            <a:fld id="{528BCD4C-4715-4CAF-933F-94D9D830D88E}" type="datetime1">
              <a:rPr lang="en-GB" smtClean="0"/>
              <a:t>04/04/2025</a:t>
            </a:fld>
            <a:endParaRPr lang="en-GB"/>
          </a:p>
        </p:txBody>
      </p:sp>
      <p:sp>
        <p:nvSpPr>
          <p:cNvPr id="5" name="Slide Number Placeholder 4">
            <a:extLst>
              <a:ext uri="{FF2B5EF4-FFF2-40B4-BE49-F238E27FC236}">
                <a16:creationId xmlns:a16="http://schemas.microsoft.com/office/drawing/2014/main" id="{5807667F-DC63-48A1-2689-F9F9758C5865}"/>
              </a:ext>
            </a:extLst>
          </p:cNvPr>
          <p:cNvSpPr>
            <a:spLocks noGrp="1"/>
          </p:cNvSpPr>
          <p:nvPr>
            <p:ph type="sldNum" sz="quarter" idx="5"/>
          </p:nvPr>
        </p:nvSpPr>
        <p:spPr/>
        <p:txBody>
          <a:bodyPr/>
          <a:lstStyle/>
          <a:p>
            <a:fld id="{2FE325A7-0C7D-4B31-9784-DABA932F2B9F}" type="slidenum">
              <a:rPr lang="en-GB" smtClean="0"/>
              <a:t>60</a:t>
            </a:fld>
            <a:endParaRPr lang="en-GB"/>
          </a:p>
        </p:txBody>
      </p:sp>
      <p:sp>
        <p:nvSpPr>
          <p:cNvPr id="6" name="Header Placeholder 5">
            <a:extLst>
              <a:ext uri="{FF2B5EF4-FFF2-40B4-BE49-F238E27FC236}">
                <a16:creationId xmlns:a16="http://schemas.microsoft.com/office/drawing/2014/main" id="{661EE4F4-4E92-B223-48A9-558EEFA81429}"/>
              </a:ext>
            </a:extLst>
          </p:cNvPr>
          <p:cNvSpPr>
            <a:spLocks noGrp="1"/>
          </p:cNvSpPr>
          <p:nvPr>
            <p:ph type="hdr" sz="quarter"/>
          </p:nvPr>
        </p:nvSpPr>
        <p:spPr/>
        <p:txBody>
          <a:bodyPr/>
          <a:lstStyle/>
          <a:p>
            <a:r>
              <a:rPr lang="en-GB"/>
              <a:t>Introduction to Peering and BGP</a:t>
            </a:r>
          </a:p>
        </p:txBody>
      </p:sp>
    </p:spTree>
    <p:extLst>
      <p:ext uri="{BB962C8B-B14F-4D97-AF65-F5344CB8AC3E}">
        <p14:creationId xmlns:p14="http://schemas.microsoft.com/office/powerpoint/2010/main" val="76104254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type="body" idx="1"/>
          </p:nvPr>
        </p:nvSpPr>
        <p:spPr/>
        <p:txBody>
          <a:bodyPr/>
          <a:lstStyle/>
          <a:p>
            <a:endParaRPr lang="en-GB" dirty="0"/>
          </a:p>
          <a:p>
            <a:r>
              <a:rPr lang="en-GB" dirty="0"/>
              <a:t>‘Peering’ is the reason that Internet Exchanges exist. So it’s important to understand the basics of peering.</a:t>
            </a:r>
          </a:p>
          <a:p>
            <a:endParaRPr lang="en-GB" dirty="0"/>
          </a:p>
          <a:p>
            <a:r>
              <a:rPr lang="en-GB" dirty="0"/>
              <a:t>What do you understand peering to mean?</a:t>
            </a:r>
          </a:p>
          <a:p>
            <a:endParaRPr lang="en-GB" dirty="0"/>
          </a:p>
          <a:p>
            <a:endParaRPr lang="en-GB" dirty="0"/>
          </a:p>
        </p:txBody>
      </p:sp>
      <p:sp>
        <p:nvSpPr>
          <p:cNvPr id="10" name="Slide Image Placeholder 9">
            <a:extLst>
              <a:ext uri="{FF2B5EF4-FFF2-40B4-BE49-F238E27FC236}">
                <a16:creationId xmlns:a16="http://schemas.microsoft.com/office/drawing/2014/main" id="{5DE5E120-36D2-4CF6-B8A3-3D1811906ED7}"/>
              </a:ext>
            </a:extLst>
          </p:cNvPr>
          <p:cNvSpPr>
            <a:spLocks noGrp="1" noRot="1" noChangeAspect="1"/>
          </p:cNvSpPr>
          <p:nvPr>
            <p:ph type="sldImg"/>
          </p:nvPr>
        </p:nvSpPr>
        <p:spPr>
          <a:xfrm>
            <a:off x="161925" y="742950"/>
            <a:ext cx="6775450" cy="3811588"/>
          </a:xfrm>
        </p:spPr>
      </p:sp>
      <p:sp>
        <p:nvSpPr>
          <p:cNvPr id="4" name="Date Placeholder 3">
            <a:extLst>
              <a:ext uri="{FF2B5EF4-FFF2-40B4-BE49-F238E27FC236}">
                <a16:creationId xmlns:a16="http://schemas.microsoft.com/office/drawing/2014/main" id="{872EB8A0-0432-4097-8D15-7570EF427BB5}"/>
              </a:ext>
            </a:extLst>
          </p:cNvPr>
          <p:cNvSpPr>
            <a:spLocks noGrp="1"/>
          </p:cNvSpPr>
          <p:nvPr>
            <p:ph type="dt" idx="1"/>
          </p:nvPr>
        </p:nvSpPr>
        <p:spPr/>
        <p:txBody>
          <a:bodyPr/>
          <a:lstStyle/>
          <a:p>
            <a:fld id="{0DF85AD3-C1C7-4FFD-B36A-5B23F47234C2}" type="datetime1">
              <a:rPr lang="en-GB" smtClean="0"/>
              <a:t>04/04/2025</a:t>
            </a:fld>
            <a:endParaRPr lang="en-GB"/>
          </a:p>
        </p:txBody>
      </p:sp>
      <p:sp>
        <p:nvSpPr>
          <p:cNvPr id="5" name="Slide Number Placeholder 4">
            <a:extLst>
              <a:ext uri="{FF2B5EF4-FFF2-40B4-BE49-F238E27FC236}">
                <a16:creationId xmlns:a16="http://schemas.microsoft.com/office/drawing/2014/main" id="{C48834B9-8127-48CA-A4C0-FECD44320DC1}"/>
              </a:ext>
            </a:extLst>
          </p:cNvPr>
          <p:cNvSpPr>
            <a:spLocks noGrp="1"/>
          </p:cNvSpPr>
          <p:nvPr>
            <p:ph type="sldNum" sz="quarter" idx="5"/>
          </p:nvPr>
        </p:nvSpPr>
        <p:spPr/>
        <p:txBody>
          <a:bodyPr/>
          <a:lstStyle/>
          <a:p>
            <a:fld id="{2FE325A7-0C7D-4B31-9784-DABA932F2B9F}" type="slidenum">
              <a:rPr lang="en-GB" smtClean="0"/>
              <a:t>61</a:t>
            </a:fld>
            <a:endParaRPr lang="en-GB"/>
          </a:p>
        </p:txBody>
      </p:sp>
      <p:sp>
        <p:nvSpPr>
          <p:cNvPr id="6" name="Header Placeholder 5">
            <a:extLst>
              <a:ext uri="{FF2B5EF4-FFF2-40B4-BE49-F238E27FC236}">
                <a16:creationId xmlns:a16="http://schemas.microsoft.com/office/drawing/2014/main" id="{33D60D65-D428-4BDF-8D07-FAD180D5DC36}"/>
              </a:ext>
            </a:extLst>
          </p:cNvPr>
          <p:cNvSpPr>
            <a:spLocks noGrp="1"/>
          </p:cNvSpPr>
          <p:nvPr>
            <p:ph type="hdr" sz="quarter"/>
          </p:nvPr>
        </p:nvSpPr>
        <p:spPr/>
        <p:txBody>
          <a:bodyPr/>
          <a:lstStyle/>
          <a:p>
            <a:r>
              <a:rPr lang="en-GB"/>
              <a:t>Introduction to Peering and BGP</a:t>
            </a:r>
          </a:p>
        </p:txBody>
      </p:sp>
    </p:spTree>
    <p:extLst>
      <p:ext uri="{BB962C8B-B14F-4D97-AF65-F5344CB8AC3E}">
        <p14:creationId xmlns:p14="http://schemas.microsoft.com/office/powerpoint/2010/main" val="260150985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5" name="Rectangle 3"/>
          <p:cNvSpPr>
            <a:spLocks noGrp="1" noChangeArrowheads="1"/>
          </p:cNvSpPr>
          <p:nvPr>
            <p:ph type="body" idx="1"/>
          </p:nvPr>
        </p:nvSpPr>
        <p:spPr/>
        <p:txBody>
          <a:bodyPr/>
          <a:lstStyle/>
          <a:p>
            <a:endParaRPr lang="en-GB"/>
          </a:p>
          <a:p>
            <a:r>
              <a:rPr lang="en-GB"/>
              <a:t>In IP terms, different networks can be called ‘Subnets’</a:t>
            </a:r>
          </a:p>
          <a:p>
            <a:endParaRPr lang="en-GB"/>
          </a:p>
          <a:p>
            <a:r>
              <a:rPr lang="en-GB"/>
              <a:t>IP addresses must be globally unique, and are assigned in blocks.</a:t>
            </a:r>
          </a:p>
        </p:txBody>
      </p:sp>
      <p:sp>
        <p:nvSpPr>
          <p:cNvPr id="10" name="Slide Image Placeholder 9">
            <a:extLst>
              <a:ext uri="{FF2B5EF4-FFF2-40B4-BE49-F238E27FC236}">
                <a16:creationId xmlns:a16="http://schemas.microsoft.com/office/drawing/2014/main" id="{DC6C3D9B-8565-418F-9958-36E369DB0999}"/>
              </a:ext>
            </a:extLst>
          </p:cNvPr>
          <p:cNvSpPr>
            <a:spLocks noGrp="1" noRot="1" noChangeAspect="1"/>
          </p:cNvSpPr>
          <p:nvPr>
            <p:ph type="sldImg"/>
          </p:nvPr>
        </p:nvSpPr>
        <p:spPr>
          <a:xfrm>
            <a:off x="163513" y="742950"/>
            <a:ext cx="6772275" cy="3810000"/>
          </a:xfrm>
        </p:spPr>
      </p:sp>
      <p:sp>
        <p:nvSpPr>
          <p:cNvPr id="4" name="Date Placeholder 3">
            <a:extLst>
              <a:ext uri="{FF2B5EF4-FFF2-40B4-BE49-F238E27FC236}">
                <a16:creationId xmlns:a16="http://schemas.microsoft.com/office/drawing/2014/main" id="{166B95C7-A7F9-446C-B55A-CF712DD2F794}"/>
              </a:ext>
            </a:extLst>
          </p:cNvPr>
          <p:cNvSpPr>
            <a:spLocks noGrp="1"/>
          </p:cNvSpPr>
          <p:nvPr>
            <p:ph type="dt" idx="1"/>
          </p:nvPr>
        </p:nvSpPr>
        <p:spPr/>
        <p:txBody>
          <a:bodyPr/>
          <a:lstStyle/>
          <a:p>
            <a:fld id="{2D6BA9FE-DC43-4FB4-971B-57DEE280ED6B}" type="datetime1">
              <a:rPr lang="en-GB" smtClean="0"/>
              <a:t>04/04/2025</a:t>
            </a:fld>
            <a:endParaRPr lang="en-GB"/>
          </a:p>
        </p:txBody>
      </p:sp>
      <p:sp>
        <p:nvSpPr>
          <p:cNvPr id="5" name="Slide Number Placeholder 4">
            <a:extLst>
              <a:ext uri="{FF2B5EF4-FFF2-40B4-BE49-F238E27FC236}">
                <a16:creationId xmlns:a16="http://schemas.microsoft.com/office/drawing/2014/main" id="{5E99F989-0508-4DD3-A20A-1413C775047D}"/>
              </a:ext>
            </a:extLst>
          </p:cNvPr>
          <p:cNvSpPr>
            <a:spLocks noGrp="1"/>
          </p:cNvSpPr>
          <p:nvPr>
            <p:ph type="sldNum" sz="quarter" idx="5"/>
          </p:nvPr>
        </p:nvSpPr>
        <p:spPr/>
        <p:txBody>
          <a:bodyPr/>
          <a:lstStyle/>
          <a:p>
            <a:fld id="{2FE325A7-0C7D-4B31-9784-DABA932F2B9F}" type="slidenum">
              <a:rPr lang="en-GB" smtClean="0"/>
              <a:t>62</a:t>
            </a:fld>
            <a:endParaRPr lang="en-GB"/>
          </a:p>
        </p:txBody>
      </p:sp>
      <p:sp>
        <p:nvSpPr>
          <p:cNvPr id="6" name="Header Placeholder 5">
            <a:extLst>
              <a:ext uri="{FF2B5EF4-FFF2-40B4-BE49-F238E27FC236}">
                <a16:creationId xmlns:a16="http://schemas.microsoft.com/office/drawing/2014/main" id="{C0D720FE-1769-49EA-9410-B4092B238130}"/>
              </a:ext>
            </a:extLst>
          </p:cNvPr>
          <p:cNvSpPr>
            <a:spLocks noGrp="1"/>
          </p:cNvSpPr>
          <p:nvPr>
            <p:ph type="hdr" sz="quarter"/>
          </p:nvPr>
        </p:nvSpPr>
        <p:spPr/>
        <p:txBody>
          <a:bodyPr/>
          <a:lstStyle/>
          <a:p>
            <a:r>
              <a:rPr lang="en-GB"/>
              <a:t>Introduction to Peering and BGP</a:t>
            </a:r>
          </a:p>
        </p:txBody>
      </p:sp>
    </p:spTree>
    <p:extLst>
      <p:ext uri="{BB962C8B-B14F-4D97-AF65-F5344CB8AC3E}">
        <p14:creationId xmlns:p14="http://schemas.microsoft.com/office/powerpoint/2010/main" val="339369521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7" name="Rectangle 3"/>
          <p:cNvSpPr>
            <a:spLocks noGrp="1" noChangeArrowheads="1"/>
          </p:cNvSpPr>
          <p:nvPr>
            <p:ph type="body" idx="1"/>
          </p:nvPr>
        </p:nvSpPr>
        <p:spPr/>
        <p:txBody>
          <a:bodyPr/>
          <a:lstStyle/>
          <a:p>
            <a:endParaRPr lang="en-GB"/>
          </a:p>
          <a:p>
            <a:r>
              <a:rPr lang="en-GB"/>
              <a:t>An IP address is 32 bits long. Back to ones and zeros again!</a:t>
            </a:r>
          </a:p>
          <a:p>
            <a:endParaRPr lang="en-GB"/>
          </a:p>
          <a:p>
            <a:r>
              <a:rPr lang="en-GB"/>
              <a:t>Every IP address is actually split into two parts.</a:t>
            </a:r>
          </a:p>
          <a:p>
            <a:endParaRPr lang="en-GB"/>
          </a:p>
          <a:p>
            <a:r>
              <a:rPr lang="en-GB"/>
              <a:t>The first part of the IP address decides how big the subnet (network) is, and the second part is assigned to hosts in that network.</a:t>
            </a:r>
          </a:p>
          <a:p>
            <a:endParaRPr lang="en-GB"/>
          </a:p>
          <a:p>
            <a:r>
              <a:rPr lang="en-GB"/>
              <a:t>This is decided by something called a Subnet Mask, which tells the computer (or router) which addresses are on the same network. If data is to be sent to another device on the same network, then it is able to go directly there across the LAN. Otherwise, the data must be sent to a router, or Gateway (which will hopefully know what to do next!)</a:t>
            </a:r>
          </a:p>
          <a:p>
            <a:endParaRPr lang="en-GB"/>
          </a:p>
          <a:p>
            <a:endParaRPr lang="en-GB"/>
          </a:p>
        </p:txBody>
      </p:sp>
      <p:sp>
        <p:nvSpPr>
          <p:cNvPr id="10" name="Slide Image Placeholder 9">
            <a:extLst>
              <a:ext uri="{FF2B5EF4-FFF2-40B4-BE49-F238E27FC236}">
                <a16:creationId xmlns:a16="http://schemas.microsoft.com/office/drawing/2014/main" id="{623A10DE-CCEA-4847-853E-65E2D3DDDEA4}"/>
              </a:ext>
            </a:extLst>
          </p:cNvPr>
          <p:cNvSpPr>
            <a:spLocks noGrp="1" noRot="1" noChangeAspect="1"/>
          </p:cNvSpPr>
          <p:nvPr>
            <p:ph type="sldImg"/>
          </p:nvPr>
        </p:nvSpPr>
        <p:spPr>
          <a:xfrm>
            <a:off x="163513" y="742950"/>
            <a:ext cx="6772275" cy="3810000"/>
          </a:xfrm>
        </p:spPr>
      </p:sp>
      <p:sp>
        <p:nvSpPr>
          <p:cNvPr id="4" name="Date Placeholder 3">
            <a:extLst>
              <a:ext uri="{FF2B5EF4-FFF2-40B4-BE49-F238E27FC236}">
                <a16:creationId xmlns:a16="http://schemas.microsoft.com/office/drawing/2014/main" id="{699137DB-0D51-408F-8471-9B1D9971960E}"/>
              </a:ext>
            </a:extLst>
          </p:cNvPr>
          <p:cNvSpPr>
            <a:spLocks noGrp="1"/>
          </p:cNvSpPr>
          <p:nvPr>
            <p:ph type="dt" idx="1"/>
          </p:nvPr>
        </p:nvSpPr>
        <p:spPr/>
        <p:txBody>
          <a:bodyPr/>
          <a:lstStyle/>
          <a:p>
            <a:fld id="{5867519D-8F2B-4755-B3E5-B892FFCB0496}" type="datetime1">
              <a:rPr lang="en-GB" smtClean="0"/>
              <a:t>04/04/2025</a:t>
            </a:fld>
            <a:endParaRPr lang="en-GB"/>
          </a:p>
        </p:txBody>
      </p:sp>
      <p:sp>
        <p:nvSpPr>
          <p:cNvPr id="5" name="Slide Number Placeholder 4">
            <a:extLst>
              <a:ext uri="{FF2B5EF4-FFF2-40B4-BE49-F238E27FC236}">
                <a16:creationId xmlns:a16="http://schemas.microsoft.com/office/drawing/2014/main" id="{02F7F564-11D2-411E-B735-BAF611D6A098}"/>
              </a:ext>
            </a:extLst>
          </p:cNvPr>
          <p:cNvSpPr>
            <a:spLocks noGrp="1"/>
          </p:cNvSpPr>
          <p:nvPr>
            <p:ph type="sldNum" sz="quarter" idx="5"/>
          </p:nvPr>
        </p:nvSpPr>
        <p:spPr/>
        <p:txBody>
          <a:bodyPr/>
          <a:lstStyle/>
          <a:p>
            <a:fld id="{2FE325A7-0C7D-4B31-9784-DABA932F2B9F}" type="slidenum">
              <a:rPr lang="en-GB" smtClean="0"/>
              <a:t>63</a:t>
            </a:fld>
            <a:endParaRPr lang="en-GB"/>
          </a:p>
        </p:txBody>
      </p:sp>
      <p:sp>
        <p:nvSpPr>
          <p:cNvPr id="6" name="Header Placeholder 5">
            <a:extLst>
              <a:ext uri="{FF2B5EF4-FFF2-40B4-BE49-F238E27FC236}">
                <a16:creationId xmlns:a16="http://schemas.microsoft.com/office/drawing/2014/main" id="{5D60FB1A-6C9C-4019-BC75-23AF69EBE31B}"/>
              </a:ext>
            </a:extLst>
          </p:cNvPr>
          <p:cNvSpPr>
            <a:spLocks noGrp="1"/>
          </p:cNvSpPr>
          <p:nvPr>
            <p:ph type="hdr" sz="quarter"/>
          </p:nvPr>
        </p:nvSpPr>
        <p:spPr/>
        <p:txBody>
          <a:bodyPr/>
          <a:lstStyle/>
          <a:p>
            <a:r>
              <a:rPr lang="en-GB"/>
              <a:t>Introduction to Peering and BGP</a:t>
            </a:r>
          </a:p>
        </p:txBody>
      </p:sp>
    </p:spTree>
    <p:extLst>
      <p:ext uri="{BB962C8B-B14F-4D97-AF65-F5344CB8AC3E}">
        <p14:creationId xmlns:p14="http://schemas.microsoft.com/office/powerpoint/2010/main" val="71835151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7" name="Rectangle 3"/>
          <p:cNvSpPr>
            <a:spLocks noGrp="1" noChangeArrowheads="1"/>
          </p:cNvSpPr>
          <p:nvPr>
            <p:ph type="body" idx="1"/>
          </p:nvPr>
        </p:nvSpPr>
        <p:spPr/>
        <p:txBody>
          <a:bodyPr/>
          <a:lstStyle/>
          <a:p>
            <a:endParaRPr lang="en-GB"/>
          </a:p>
          <a:p>
            <a:r>
              <a:rPr lang="en-GB"/>
              <a:t>An IP address is 32 bits long. Back to ones and zeros again!</a:t>
            </a:r>
          </a:p>
          <a:p>
            <a:endParaRPr lang="en-GB"/>
          </a:p>
          <a:p>
            <a:r>
              <a:rPr lang="en-GB"/>
              <a:t>Every IP address is actually split into two parts.</a:t>
            </a:r>
          </a:p>
          <a:p>
            <a:endParaRPr lang="en-GB"/>
          </a:p>
          <a:p>
            <a:r>
              <a:rPr lang="en-GB"/>
              <a:t>The first part of the IP address decides how big the subnet (network) is, and the second part is assigned to hosts in that network.</a:t>
            </a:r>
          </a:p>
          <a:p>
            <a:endParaRPr lang="en-GB"/>
          </a:p>
          <a:p>
            <a:r>
              <a:rPr lang="en-GB"/>
              <a:t>This is decided by something called a Subnet Mask, which tells the computer (or router) which addresses are on the same network. If data is to be sent to another device on the same network, then it is able to go directly there across the LAN. Otherwise, the data must be sent to a router, or Gateway (which will hopefully know what to do next!)</a:t>
            </a:r>
          </a:p>
          <a:p>
            <a:endParaRPr lang="en-GB"/>
          </a:p>
          <a:p>
            <a:endParaRPr lang="en-GB"/>
          </a:p>
        </p:txBody>
      </p:sp>
      <p:sp>
        <p:nvSpPr>
          <p:cNvPr id="10" name="Slide Image Placeholder 9">
            <a:extLst>
              <a:ext uri="{FF2B5EF4-FFF2-40B4-BE49-F238E27FC236}">
                <a16:creationId xmlns:a16="http://schemas.microsoft.com/office/drawing/2014/main" id="{623A10DE-CCEA-4847-853E-65E2D3DDDEA4}"/>
              </a:ext>
            </a:extLst>
          </p:cNvPr>
          <p:cNvSpPr>
            <a:spLocks noGrp="1" noRot="1" noChangeAspect="1"/>
          </p:cNvSpPr>
          <p:nvPr>
            <p:ph type="sldImg"/>
          </p:nvPr>
        </p:nvSpPr>
        <p:spPr>
          <a:xfrm>
            <a:off x="163513" y="742950"/>
            <a:ext cx="6772275" cy="3810000"/>
          </a:xfrm>
        </p:spPr>
      </p:sp>
      <p:sp>
        <p:nvSpPr>
          <p:cNvPr id="4" name="Date Placeholder 3">
            <a:extLst>
              <a:ext uri="{FF2B5EF4-FFF2-40B4-BE49-F238E27FC236}">
                <a16:creationId xmlns:a16="http://schemas.microsoft.com/office/drawing/2014/main" id="{699137DB-0D51-408F-8471-9B1D9971960E}"/>
              </a:ext>
            </a:extLst>
          </p:cNvPr>
          <p:cNvSpPr>
            <a:spLocks noGrp="1"/>
          </p:cNvSpPr>
          <p:nvPr>
            <p:ph type="dt" idx="1"/>
          </p:nvPr>
        </p:nvSpPr>
        <p:spPr/>
        <p:txBody>
          <a:bodyPr/>
          <a:lstStyle/>
          <a:p>
            <a:fld id="{5867519D-8F2B-4755-B3E5-B892FFCB0496}" type="datetime1">
              <a:rPr lang="en-GB" smtClean="0"/>
              <a:t>04/04/2025</a:t>
            </a:fld>
            <a:endParaRPr lang="en-GB"/>
          </a:p>
        </p:txBody>
      </p:sp>
      <p:sp>
        <p:nvSpPr>
          <p:cNvPr id="5" name="Slide Number Placeholder 4">
            <a:extLst>
              <a:ext uri="{FF2B5EF4-FFF2-40B4-BE49-F238E27FC236}">
                <a16:creationId xmlns:a16="http://schemas.microsoft.com/office/drawing/2014/main" id="{02F7F564-11D2-411E-B735-BAF611D6A098}"/>
              </a:ext>
            </a:extLst>
          </p:cNvPr>
          <p:cNvSpPr>
            <a:spLocks noGrp="1"/>
          </p:cNvSpPr>
          <p:nvPr>
            <p:ph type="sldNum" sz="quarter" idx="5"/>
          </p:nvPr>
        </p:nvSpPr>
        <p:spPr/>
        <p:txBody>
          <a:bodyPr/>
          <a:lstStyle/>
          <a:p>
            <a:fld id="{2FE325A7-0C7D-4B31-9784-DABA932F2B9F}" type="slidenum">
              <a:rPr lang="en-GB" smtClean="0"/>
              <a:t>64</a:t>
            </a:fld>
            <a:endParaRPr lang="en-GB"/>
          </a:p>
        </p:txBody>
      </p:sp>
      <p:sp>
        <p:nvSpPr>
          <p:cNvPr id="6" name="Header Placeholder 5">
            <a:extLst>
              <a:ext uri="{FF2B5EF4-FFF2-40B4-BE49-F238E27FC236}">
                <a16:creationId xmlns:a16="http://schemas.microsoft.com/office/drawing/2014/main" id="{5D60FB1A-6C9C-4019-BC75-23AF69EBE31B}"/>
              </a:ext>
            </a:extLst>
          </p:cNvPr>
          <p:cNvSpPr>
            <a:spLocks noGrp="1"/>
          </p:cNvSpPr>
          <p:nvPr>
            <p:ph type="hdr" sz="quarter"/>
          </p:nvPr>
        </p:nvSpPr>
        <p:spPr/>
        <p:txBody>
          <a:bodyPr/>
          <a:lstStyle/>
          <a:p>
            <a:r>
              <a:rPr lang="en-GB"/>
              <a:t>Introduction to Peering and BGP</a:t>
            </a:r>
          </a:p>
        </p:txBody>
      </p:sp>
    </p:spTree>
    <p:extLst>
      <p:ext uri="{BB962C8B-B14F-4D97-AF65-F5344CB8AC3E}">
        <p14:creationId xmlns:p14="http://schemas.microsoft.com/office/powerpoint/2010/main" val="102485340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Image Placeholder 9">
            <a:extLst>
              <a:ext uri="{FF2B5EF4-FFF2-40B4-BE49-F238E27FC236}">
                <a16:creationId xmlns:a16="http://schemas.microsoft.com/office/drawing/2014/main" id="{9B2C13FA-7F57-4BC9-B027-4E6C409A0861}"/>
              </a:ext>
            </a:extLst>
          </p:cNvPr>
          <p:cNvSpPr>
            <a:spLocks noGrp="1" noRot="1" noChangeAspect="1"/>
          </p:cNvSpPr>
          <p:nvPr>
            <p:ph type="sldImg"/>
          </p:nvPr>
        </p:nvSpPr>
        <p:spPr>
          <a:xfrm>
            <a:off x="163513" y="742950"/>
            <a:ext cx="6772275" cy="3810000"/>
          </a:xfrm>
        </p:spPr>
      </p:sp>
      <p:sp>
        <p:nvSpPr>
          <p:cNvPr id="11" name="Notes Placeholder 10">
            <a:extLst>
              <a:ext uri="{FF2B5EF4-FFF2-40B4-BE49-F238E27FC236}">
                <a16:creationId xmlns:a16="http://schemas.microsoft.com/office/drawing/2014/main" id="{E5DD05A0-1B00-4FAD-8DAA-1125928F5F84}"/>
              </a:ext>
            </a:extLst>
          </p:cNvPr>
          <p:cNvSpPr>
            <a:spLocks noGrp="1"/>
          </p:cNvSpPr>
          <p:nvPr>
            <p:ph type="body" idx="1"/>
          </p:nvPr>
        </p:nvSpPr>
        <p:spPr/>
        <p:txBody>
          <a:bodyPr/>
          <a:lstStyle/>
          <a:p>
            <a:endParaRPr lang="en-GB"/>
          </a:p>
        </p:txBody>
      </p:sp>
      <p:sp>
        <p:nvSpPr>
          <p:cNvPr id="4" name="Date Placeholder 3">
            <a:extLst>
              <a:ext uri="{FF2B5EF4-FFF2-40B4-BE49-F238E27FC236}">
                <a16:creationId xmlns:a16="http://schemas.microsoft.com/office/drawing/2014/main" id="{1829F2A9-A3FC-413F-9638-4A39AB6E9F08}"/>
              </a:ext>
            </a:extLst>
          </p:cNvPr>
          <p:cNvSpPr>
            <a:spLocks noGrp="1"/>
          </p:cNvSpPr>
          <p:nvPr>
            <p:ph type="dt" idx="1"/>
          </p:nvPr>
        </p:nvSpPr>
        <p:spPr/>
        <p:txBody>
          <a:bodyPr/>
          <a:lstStyle/>
          <a:p>
            <a:fld id="{A99B713B-DC75-4A34-9708-E654D9B0F6C7}" type="datetime1">
              <a:rPr lang="en-GB" smtClean="0"/>
              <a:t>04/04/2025</a:t>
            </a:fld>
            <a:endParaRPr lang="en-GB"/>
          </a:p>
        </p:txBody>
      </p:sp>
      <p:sp>
        <p:nvSpPr>
          <p:cNvPr id="5" name="Slide Number Placeholder 4">
            <a:extLst>
              <a:ext uri="{FF2B5EF4-FFF2-40B4-BE49-F238E27FC236}">
                <a16:creationId xmlns:a16="http://schemas.microsoft.com/office/drawing/2014/main" id="{FDAED00D-C0D3-48BC-BDBE-442BC9E46212}"/>
              </a:ext>
            </a:extLst>
          </p:cNvPr>
          <p:cNvSpPr>
            <a:spLocks noGrp="1"/>
          </p:cNvSpPr>
          <p:nvPr>
            <p:ph type="sldNum" sz="quarter" idx="5"/>
          </p:nvPr>
        </p:nvSpPr>
        <p:spPr/>
        <p:txBody>
          <a:bodyPr/>
          <a:lstStyle/>
          <a:p>
            <a:fld id="{2FE325A7-0C7D-4B31-9784-DABA932F2B9F}" type="slidenum">
              <a:rPr lang="en-GB" smtClean="0"/>
              <a:t>65</a:t>
            </a:fld>
            <a:endParaRPr lang="en-GB"/>
          </a:p>
        </p:txBody>
      </p:sp>
      <p:sp>
        <p:nvSpPr>
          <p:cNvPr id="6" name="Header Placeholder 5">
            <a:extLst>
              <a:ext uri="{FF2B5EF4-FFF2-40B4-BE49-F238E27FC236}">
                <a16:creationId xmlns:a16="http://schemas.microsoft.com/office/drawing/2014/main" id="{6D00D286-BC1B-4083-A8F0-B9C28ED80E56}"/>
              </a:ext>
            </a:extLst>
          </p:cNvPr>
          <p:cNvSpPr>
            <a:spLocks noGrp="1"/>
          </p:cNvSpPr>
          <p:nvPr>
            <p:ph type="hdr" sz="quarter"/>
          </p:nvPr>
        </p:nvSpPr>
        <p:spPr/>
        <p:txBody>
          <a:bodyPr/>
          <a:lstStyle/>
          <a:p>
            <a:r>
              <a:rPr lang="en-GB"/>
              <a:t>Introduction to Peering and BGP</a:t>
            </a:r>
          </a:p>
        </p:txBody>
      </p:sp>
    </p:spTree>
    <p:extLst>
      <p:ext uri="{BB962C8B-B14F-4D97-AF65-F5344CB8AC3E}">
        <p14:creationId xmlns:p14="http://schemas.microsoft.com/office/powerpoint/2010/main" val="279270660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Image Placeholder 9">
            <a:extLst>
              <a:ext uri="{FF2B5EF4-FFF2-40B4-BE49-F238E27FC236}">
                <a16:creationId xmlns:a16="http://schemas.microsoft.com/office/drawing/2014/main" id="{5A96B457-BBE9-44FE-819D-A230DDC500E9}"/>
              </a:ext>
            </a:extLst>
          </p:cNvPr>
          <p:cNvSpPr>
            <a:spLocks noGrp="1" noRot="1" noChangeAspect="1"/>
          </p:cNvSpPr>
          <p:nvPr>
            <p:ph type="sldImg"/>
          </p:nvPr>
        </p:nvSpPr>
        <p:spPr>
          <a:xfrm>
            <a:off x="163513" y="742950"/>
            <a:ext cx="6772275" cy="3810000"/>
          </a:xfrm>
        </p:spPr>
      </p:sp>
      <p:sp>
        <p:nvSpPr>
          <p:cNvPr id="11" name="Notes Placeholder 10">
            <a:extLst>
              <a:ext uri="{FF2B5EF4-FFF2-40B4-BE49-F238E27FC236}">
                <a16:creationId xmlns:a16="http://schemas.microsoft.com/office/drawing/2014/main" id="{23D91DEC-66F6-489C-B1C4-7A2F3DC5B5AA}"/>
              </a:ext>
            </a:extLst>
          </p:cNvPr>
          <p:cNvSpPr>
            <a:spLocks noGrp="1"/>
          </p:cNvSpPr>
          <p:nvPr>
            <p:ph type="body" idx="1"/>
          </p:nvPr>
        </p:nvSpPr>
        <p:spPr/>
        <p:txBody>
          <a:bodyPr/>
          <a:lstStyle/>
          <a:p>
            <a:endParaRPr lang="en-GB"/>
          </a:p>
        </p:txBody>
      </p:sp>
      <p:sp>
        <p:nvSpPr>
          <p:cNvPr id="4" name="Date Placeholder 3">
            <a:extLst>
              <a:ext uri="{FF2B5EF4-FFF2-40B4-BE49-F238E27FC236}">
                <a16:creationId xmlns:a16="http://schemas.microsoft.com/office/drawing/2014/main" id="{9BA7165D-301C-4859-8DFF-0D94FE93C0CC}"/>
              </a:ext>
            </a:extLst>
          </p:cNvPr>
          <p:cNvSpPr>
            <a:spLocks noGrp="1"/>
          </p:cNvSpPr>
          <p:nvPr>
            <p:ph type="dt" idx="1"/>
          </p:nvPr>
        </p:nvSpPr>
        <p:spPr/>
        <p:txBody>
          <a:bodyPr/>
          <a:lstStyle/>
          <a:p>
            <a:fld id="{44CD8163-E48B-4536-89BB-E1FB44E61565}" type="datetime1">
              <a:rPr lang="en-GB" smtClean="0"/>
              <a:t>04/04/2025</a:t>
            </a:fld>
            <a:endParaRPr lang="en-GB"/>
          </a:p>
        </p:txBody>
      </p:sp>
      <p:sp>
        <p:nvSpPr>
          <p:cNvPr id="5" name="Slide Number Placeholder 4">
            <a:extLst>
              <a:ext uri="{FF2B5EF4-FFF2-40B4-BE49-F238E27FC236}">
                <a16:creationId xmlns:a16="http://schemas.microsoft.com/office/drawing/2014/main" id="{AADAD564-EC78-493B-94C1-A01781E903B6}"/>
              </a:ext>
            </a:extLst>
          </p:cNvPr>
          <p:cNvSpPr>
            <a:spLocks noGrp="1"/>
          </p:cNvSpPr>
          <p:nvPr>
            <p:ph type="sldNum" sz="quarter" idx="5"/>
          </p:nvPr>
        </p:nvSpPr>
        <p:spPr/>
        <p:txBody>
          <a:bodyPr/>
          <a:lstStyle/>
          <a:p>
            <a:fld id="{2FE325A7-0C7D-4B31-9784-DABA932F2B9F}" type="slidenum">
              <a:rPr lang="en-GB" smtClean="0"/>
              <a:t>66</a:t>
            </a:fld>
            <a:endParaRPr lang="en-GB"/>
          </a:p>
        </p:txBody>
      </p:sp>
      <p:sp>
        <p:nvSpPr>
          <p:cNvPr id="6" name="Header Placeholder 5">
            <a:extLst>
              <a:ext uri="{FF2B5EF4-FFF2-40B4-BE49-F238E27FC236}">
                <a16:creationId xmlns:a16="http://schemas.microsoft.com/office/drawing/2014/main" id="{042450EC-FDBD-43A8-A570-3AAEE7D60DBD}"/>
              </a:ext>
            </a:extLst>
          </p:cNvPr>
          <p:cNvSpPr>
            <a:spLocks noGrp="1"/>
          </p:cNvSpPr>
          <p:nvPr>
            <p:ph type="hdr" sz="quarter"/>
          </p:nvPr>
        </p:nvSpPr>
        <p:spPr/>
        <p:txBody>
          <a:bodyPr/>
          <a:lstStyle/>
          <a:p>
            <a:r>
              <a:rPr lang="en-GB"/>
              <a:t>Introduction to Peering and BGP</a:t>
            </a:r>
          </a:p>
        </p:txBody>
      </p:sp>
    </p:spTree>
    <p:extLst>
      <p:ext uri="{BB962C8B-B14F-4D97-AF65-F5344CB8AC3E}">
        <p14:creationId xmlns:p14="http://schemas.microsoft.com/office/powerpoint/2010/main" val="276362572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Image Placeholder 9">
            <a:extLst>
              <a:ext uri="{FF2B5EF4-FFF2-40B4-BE49-F238E27FC236}">
                <a16:creationId xmlns:a16="http://schemas.microsoft.com/office/drawing/2014/main" id="{58194B4B-E93B-4B10-BE15-4F7F4570677D}"/>
              </a:ext>
            </a:extLst>
          </p:cNvPr>
          <p:cNvSpPr>
            <a:spLocks noGrp="1" noRot="1" noChangeAspect="1"/>
          </p:cNvSpPr>
          <p:nvPr>
            <p:ph type="sldImg"/>
          </p:nvPr>
        </p:nvSpPr>
        <p:spPr>
          <a:xfrm>
            <a:off x="163513" y="742950"/>
            <a:ext cx="6772275" cy="3810000"/>
          </a:xfrm>
        </p:spPr>
      </p:sp>
      <p:sp>
        <p:nvSpPr>
          <p:cNvPr id="11" name="Notes Placeholder 10">
            <a:extLst>
              <a:ext uri="{FF2B5EF4-FFF2-40B4-BE49-F238E27FC236}">
                <a16:creationId xmlns:a16="http://schemas.microsoft.com/office/drawing/2014/main" id="{794DF7E1-3044-4C03-BC88-3908CCFB74DD}"/>
              </a:ext>
            </a:extLst>
          </p:cNvPr>
          <p:cNvSpPr>
            <a:spLocks noGrp="1"/>
          </p:cNvSpPr>
          <p:nvPr>
            <p:ph type="body" idx="1"/>
          </p:nvPr>
        </p:nvSpPr>
        <p:spPr/>
        <p:txBody>
          <a:bodyPr/>
          <a:lstStyle/>
          <a:p>
            <a:endParaRPr lang="en-GB"/>
          </a:p>
        </p:txBody>
      </p:sp>
      <p:sp>
        <p:nvSpPr>
          <p:cNvPr id="4" name="Date Placeholder 3">
            <a:extLst>
              <a:ext uri="{FF2B5EF4-FFF2-40B4-BE49-F238E27FC236}">
                <a16:creationId xmlns:a16="http://schemas.microsoft.com/office/drawing/2014/main" id="{255413EE-637E-45E2-BC52-5E9E9E5B69E3}"/>
              </a:ext>
            </a:extLst>
          </p:cNvPr>
          <p:cNvSpPr>
            <a:spLocks noGrp="1"/>
          </p:cNvSpPr>
          <p:nvPr>
            <p:ph type="dt" idx="1"/>
          </p:nvPr>
        </p:nvSpPr>
        <p:spPr/>
        <p:txBody>
          <a:bodyPr/>
          <a:lstStyle/>
          <a:p>
            <a:fld id="{4D271752-2FE1-4455-8DCD-E946EAFF8A24}" type="datetime1">
              <a:rPr lang="en-GB" smtClean="0"/>
              <a:t>04/04/2025</a:t>
            </a:fld>
            <a:endParaRPr lang="en-GB"/>
          </a:p>
        </p:txBody>
      </p:sp>
      <p:sp>
        <p:nvSpPr>
          <p:cNvPr id="5" name="Slide Number Placeholder 4">
            <a:extLst>
              <a:ext uri="{FF2B5EF4-FFF2-40B4-BE49-F238E27FC236}">
                <a16:creationId xmlns:a16="http://schemas.microsoft.com/office/drawing/2014/main" id="{8494662E-C142-4C69-9972-4574D55CC327}"/>
              </a:ext>
            </a:extLst>
          </p:cNvPr>
          <p:cNvSpPr>
            <a:spLocks noGrp="1"/>
          </p:cNvSpPr>
          <p:nvPr>
            <p:ph type="sldNum" sz="quarter" idx="5"/>
          </p:nvPr>
        </p:nvSpPr>
        <p:spPr/>
        <p:txBody>
          <a:bodyPr/>
          <a:lstStyle/>
          <a:p>
            <a:fld id="{2FE325A7-0C7D-4B31-9784-DABA932F2B9F}" type="slidenum">
              <a:rPr lang="en-GB" smtClean="0"/>
              <a:t>67</a:t>
            </a:fld>
            <a:endParaRPr lang="en-GB"/>
          </a:p>
        </p:txBody>
      </p:sp>
      <p:sp>
        <p:nvSpPr>
          <p:cNvPr id="6" name="Header Placeholder 5">
            <a:extLst>
              <a:ext uri="{FF2B5EF4-FFF2-40B4-BE49-F238E27FC236}">
                <a16:creationId xmlns:a16="http://schemas.microsoft.com/office/drawing/2014/main" id="{66F55A5B-6790-4B91-A069-041A1677612E}"/>
              </a:ext>
            </a:extLst>
          </p:cNvPr>
          <p:cNvSpPr>
            <a:spLocks noGrp="1"/>
          </p:cNvSpPr>
          <p:nvPr>
            <p:ph type="hdr" sz="quarter"/>
          </p:nvPr>
        </p:nvSpPr>
        <p:spPr/>
        <p:txBody>
          <a:bodyPr/>
          <a:lstStyle/>
          <a:p>
            <a:r>
              <a:rPr lang="en-GB"/>
              <a:t>Introduction to Peering and BGP</a:t>
            </a:r>
          </a:p>
        </p:txBody>
      </p:sp>
    </p:spTree>
    <p:extLst>
      <p:ext uri="{BB962C8B-B14F-4D97-AF65-F5344CB8AC3E}">
        <p14:creationId xmlns:p14="http://schemas.microsoft.com/office/powerpoint/2010/main" val="361546686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Image Placeholder 9">
            <a:extLst>
              <a:ext uri="{FF2B5EF4-FFF2-40B4-BE49-F238E27FC236}">
                <a16:creationId xmlns:a16="http://schemas.microsoft.com/office/drawing/2014/main" id="{3416A7EF-C65B-4A19-B8A3-FAA3E03BD72A}"/>
              </a:ext>
            </a:extLst>
          </p:cNvPr>
          <p:cNvSpPr>
            <a:spLocks noGrp="1" noRot="1" noChangeAspect="1"/>
          </p:cNvSpPr>
          <p:nvPr>
            <p:ph type="sldImg"/>
          </p:nvPr>
        </p:nvSpPr>
        <p:spPr>
          <a:xfrm>
            <a:off x="163513" y="742950"/>
            <a:ext cx="6772275" cy="3810000"/>
          </a:xfrm>
        </p:spPr>
      </p:sp>
      <p:sp>
        <p:nvSpPr>
          <p:cNvPr id="11" name="Notes Placeholder 10">
            <a:extLst>
              <a:ext uri="{FF2B5EF4-FFF2-40B4-BE49-F238E27FC236}">
                <a16:creationId xmlns:a16="http://schemas.microsoft.com/office/drawing/2014/main" id="{5C1F2F34-F1B0-483A-945B-FA22995CF72C}"/>
              </a:ext>
            </a:extLst>
          </p:cNvPr>
          <p:cNvSpPr>
            <a:spLocks noGrp="1"/>
          </p:cNvSpPr>
          <p:nvPr>
            <p:ph type="body" idx="1"/>
          </p:nvPr>
        </p:nvSpPr>
        <p:spPr/>
        <p:txBody>
          <a:bodyPr/>
          <a:lstStyle/>
          <a:p>
            <a:endParaRPr lang="en-GB"/>
          </a:p>
        </p:txBody>
      </p:sp>
      <p:sp>
        <p:nvSpPr>
          <p:cNvPr id="4" name="Date Placeholder 3">
            <a:extLst>
              <a:ext uri="{FF2B5EF4-FFF2-40B4-BE49-F238E27FC236}">
                <a16:creationId xmlns:a16="http://schemas.microsoft.com/office/drawing/2014/main" id="{52FC6949-11FF-492D-9E6E-044B954F56AD}"/>
              </a:ext>
            </a:extLst>
          </p:cNvPr>
          <p:cNvSpPr>
            <a:spLocks noGrp="1"/>
          </p:cNvSpPr>
          <p:nvPr>
            <p:ph type="dt" idx="1"/>
          </p:nvPr>
        </p:nvSpPr>
        <p:spPr/>
        <p:txBody>
          <a:bodyPr/>
          <a:lstStyle/>
          <a:p>
            <a:fld id="{15758A98-04A4-4A21-831C-899C7E062946}" type="datetime1">
              <a:rPr lang="en-GB" smtClean="0"/>
              <a:t>04/04/2025</a:t>
            </a:fld>
            <a:endParaRPr lang="en-GB"/>
          </a:p>
        </p:txBody>
      </p:sp>
      <p:sp>
        <p:nvSpPr>
          <p:cNvPr id="5" name="Slide Number Placeholder 4">
            <a:extLst>
              <a:ext uri="{FF2B5EF4-FFF2-40B4-BE49-F238E27FC236}">
                <a16:creationId xmlns:a16="http://schemas.microsoft.com/office/drawing/2014/main" id="{DD74C716-EABD-4194-9D57-B5E75B04192C}"/>
              </a:ext>
            </a:extLst>
          </p:cNvPr>
          <p:cNvSpPr>
            <a:spLocks noGrp="1"/>
          </p:cNvSpPr>
          <p:nvPr>
            <p:ph type="sldNum" sz="quarter" idx="5"/>
          </p:nvPr>
        </p:nvSpPr>
        <p:spPr/>
        <p:txBody>
          <a:bodyPr/>
          <a:lstStyle/>
          <a:p>
            <a:fld id="{2FE325A7-0C7D-4B31-9784-DABA932F2B9F}" type="slidenum">
              <a:rPr lang="en-GB" smtClean="0"/>
              <a:t>68</a:t>
            </a:fld>
            <a:endParaRPr lang="en-GB"/>
          </a:p>
        </p:txBody>
      </p:sp>
      <p:sp>
        <p:nvSpPr>
          <p:cNvPr id="6" name="Header Placeholder 5">
            <a:extLst>
              <a:ext uri="{FF2B5EF4-FFF2-40B4-BE49-F238E27FC236}">
                <a16:creationId xmlns:a16="http://schemas.microsoft.com/office/drawing/2014/main" id="{9646FAF0-347C-40D6-97B6-38CBE3A78F6C}"/>
              </a:ext>
            </a:extLst>
          </p:cNvPr>
          <p:cNvSpPr>
            <a:spLocks noGrp="1"/>
          </p:cNvSpPr>
          <p:nvPr>
            <p:ph type="hdr" sz="quarter"/>
          </p:nvPr>
        </p:nvSpPr>
        <p:spPr/>
        <p:txBody>
          <a:bodyPr/>
          <a:lstStyle/>
          <a:p>
            <a:r>
              <a:rPr lang="en-GB"/>
              <a:t>Introduction to Peering and BGP</a:t>
            </a:r>
          </a:p>
        </p:txBody>
      </p:sp>
    </p:spTree>
    <p:extLst>
      <p:ext uri="{BB962C8B-B14F-4D97-AF65-F5344CB8AC3E}">
        <p14:creationId xmlns:p14="http://schemas.microsoft.com/office/powerpoint/2010/main" val="296366941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98348C-96EE-4A9E-AA69-2A7EBE28C04E}"/>
              </a:ext>
            </a:extLst>
          </p:cNvPr>
          <p:cNvSpPr>
            <a:spLocks noGrp="1" noRot="1" noChangeAspect="1"/>
          </p:cNvSpPr>
          <p:nvPr>
            <p:ph type="sldImg"/>
          </p:nvPr>
        </p:nvSpPr>
        <p:spPr>
          <a:xfrm>
            <a:off x="163513" y="742950"/>
            <a:ext cx="6772275" cy="3810000"/>
          </a:xfrm>
        </p:spPr>
      </p:sp>
      <p:sp>
        <p:nvSpPr>
          <p:cNvPr id="5" name="Notes Placeholder 4">
            <a:extLst>
              <a:ext uri="{FF2B5EF4-FFF2-40B4-BE49-F238E27FC236}">
                <a16:creationId xmlns:a16="http://schemas.microsoft.com/office/drawing/2014/main" id="{2A9C1AC1-448E-4BEE-8BD2-03BB8DE70C13}"/>
              </a:ext>
            </a:extLst>
          </p:cNvPr>
          <p:cNvSpPr>
            <a:spLocks noGrp="1"/>
          </p:cNvSpPr>
          <p:nvPr>
            <p:ph type="body" idx="1"/>
          </p:nvPr>
        </p:nvSpPr>
        <p:spPr/>
        <p:txBody>
          <a:bodyPr/>
          <a:lstStyle/>
          <a:p>
            <a:endParaRPr lang="en-GB" dirty="0"/>
          </a:p>
        </p:txBody>
      </p:sp>
      <p:sp>
        <p:nvSpPr>
          <p:cNvPr id="3" name="Date Placeholder 2">
            <a:extLst>
              <a:ext uri="{FF2B5EF4-FFF2-40B4-BE49-F238E27FC236}">
                <a16:creationId xmlns:a16="http://schemas.microsoft.com/office/drawing/2014/main" id="{1BB51DCC-740B-4FD5-B951-7049B473FACD}"/>
              </a:ext>
            </a:extLst>
          </p:cNvPr>
          <p:cNvSpPr>
            <a:spLocks noGrp="1"/>
          </p:cNvSpPr>
          <p:nvPr>
            <p:ph type="dt" idx="1"/>
          </p:nvPr>
        </p:nvSpPr>
        <p:spPr/>
        <p:txBody>
          <a:bodyPr/>
          <a:lstStyle/>
          <a:p>
            <a:fld id="{D4F0F3DD-D406-43C5-AF82-659B2C86D256}" type="datetime1">
              <a:rPr lang="en-GB" smtClean="0"/>
              <a:t>04/04/2025</a:t>
            </a:fld>
            <a:endParaRPr lang="en-GB"/>
          </a:p>
        </p:txBody>
      </p:sp>
      <p:sp>
        <p:nvSpPr>
          <p:cNvPr id="4" name="Slide Number Placeholder 3">
            <a:extLst>
              <a:ext uri="{FF2B5EF4-FFF2-40B4-BE49-F238E27FC236}">
                <a16:creationId xmlns:a16="http://schemas.microsoft.com/office/drawing/2014/main" id="{6A1F87F6-0214-421A-9CBB-76EF7CE9E979}"/>
              </a:ext>
            </a:extLst>
          </p:cNvPr>
          <p:cNvSpPr>
            <a:spLocks noGrp="1"/>
          </p:cNvSpPr>
          <p:nvPr>
            <p:ph type="sldNum" sz="quarter" idx="5"/>
          </p:nvPr>
        </p:nvSpPr>
        <p:spPr/>
        <p:txBody>
          <a:bodyPr/>
          <a:lstStyle/>
          <a:p>
            <a:fld id="{2FE325A7-0C7D-4B31-9784-DABA932F2B9F}" type="slidenum">
              <a:rPr lang="en-GB" smtClean="0"/>
              <a:t>69</a:t>
            </a:fld>
            <a:endParaRPr lang="en-GB"/>
          </a:p>
        </p:txBody>
      </p:sp>
      <p:sp>
        <p:nvSpPr>
          <p:cNvPr id="6" name="Header Placeholder 5">
            <a:extLst>
              <a:ext uri="{FF2B5EF4-FFF2-40B4-BE49-F238E27FC236}">
                <a16:creationId xmlns:a16="http://schemas.microsoft.com/office/drawing/2014/main" id="{C601A821-BC28-437E-B3FE-197C2293D811}"/>
              </a:ext>
            </a:extLst>
          </p:cNvPr>
          <p:cNvSpPr>
            <a:spLocks noGrp="1"/>
          </p:cNvSpPr>
          <p:nvPr>
            <p:ph type="hdr" sz="quarter"/>
          </p:nvPr>
        </p:nvSpPr>
        <p:spPr/>
        <p:txBody>
          <a:bodyPr/>
          <a:lstStyle/>
          <a:p>
            <a:r>
              <a:rPr lang="en-GB"/>
              <a:t>Introduction to Peering and BGP</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3"/>
          <p:cNvSpPr>
            <a:spLocks noGrp="1" noChangeArrowheads="1"/>
          </p:cNvSpPr>
          <p:nvPr>
            <p:ph type="body" idx="1"/>
          </p:nvPr>
        </p:nvSpPr>
        <p:spPr/>
        <p:txBody>
          <a:bodyPr/>
          <a:lstStyle/>
          <a:p>
            <a:r>
              <a:rPr lang="en-GB" dirty="0"/>
              <a:t>So it’s clear that  ISPs must connect to each other somehow, so that</a:t>
            </a:r>
          </a:p>
          <a:p>
            <a:r>
              <a:rPr lang="en-GB" dirty="0"/>
              <a:t>a user on one network can access, say, a web server on another, and so that, for example, e-mails and files can flow between users.</a:t>
            </a:r>
          </a:p>
          <a:p>
            <a:endParaRPr lang="en-GB" dirty="0"/>
          </a:p>
          <a:p>
            <a:r>
              <a:rPr lang="en-GB" dirty="0"/>
              <a:t>Some networks may be primary users (access networks), while other networks will be mainly content. (Content network)</a:t>
            </a:r>
          </a:p>
          <a:p>
            <a:endParaRPr lang="en-GB" dirty="0"/>
          </a:p>
          <a:p>
            <a:r>
              <a:rPr lang="en-GB" dirty="0"/>
              <a:t>It is efficient for Access Networks to peer directly with Content Networks. The content is as “close” to the users as possible.</a:t>
            </a:r>
          </a:p>
          <a:p>
            <a:endParaRPr lang="en-GB" dirty="0"/>
          </a:p>
          <a:p>
            <a:endParaRPr lang="en-GB" dirty="0"/>
          </a:p>
          <a:p>
            <a:endParaRPr lang="en-GB" dirty="0"/>
          </a:p>
        </p:txBody>
      </p:sp>
      <p:sp>
        <p:nvSpPr>
          <p:cNvPr id="9" name="Slide Image Placeholder 8">
            <a:extLst>
              <a:ext uri="{FF2B5EF4-FFF2-40B4-BE49-F238E27FC236}">
                <a16:creationId xmlns:a16="http://schemas.microsoft.com/office/drawing/2014/main" id="{8430429D-4C2E-4498-9006-8FD287593625}"/>
              </a:ext>
            </a:extLst>
          </p:cNvPr>
          <p:cNvSpPr>
            <a:spLocks noGrp="1" noRot="1" noChangeAspect="1"/>
          </p:cNvSpPr>
          <p:nvPr>
            <p:ph type="sldImg"/>
          </p:nvPr>
        </p:nvSpPr>
        <p:spPr>
          <a:xfrm>
            <a:off x="163513" y="742950"/>
            <a:ext cx="6772275" cy="3810000"/>
          </a:xfrm>
        </p:spPr>
      </p:sp>
      <p:sp>
        <p:nvSpPr>
          <p:cNvPr id="4" name="Date Placeholder 3">
            <a:extLst>
              <a:ext uri="{FF2B5EF4-FFF2-40B4-BE49-F238E27FC236}">
                <a16:creationId xmlns:a16="http://schemas.microsoft.com/office/drawing/2014/main" id="{D87521A0-E9C3-4AE8-B778-17AB61D121BD}"/>
              </a:ext>
            </a:extLst>
          </p:cNvPr>
          <p:cNvSpPr>
            <a:spLocks noGrp="1"/>
          </p:cNvSpPr>
          <p:nvPr>
            <p:ph type="dt" idx="1"/>
          </p:nvPr>
        </p:nvSpPr>
        <p:spPr/>
        <p:txBody>
          <a:bodyPr/>
          <a:lstStyle/>
          <a:p>
            <a:fld id="{F258999E-E443-4491-A96A-81EB5C0FA0C8}" type="datetime1">
              <a:rPr lang="en-GB" smtClean="0"/>
              <a:t>04/04/2025</a:t>
            </a:fld>
            <a:endParaRPr lang="en-GB"/>
          </a:p>
        </p:txBody>
      </p:sp>
      <p:sp>
        <p:nvSpPr>
          <p:cNvPr id="5" name="Slide Number Placeholder 4">
            <a:extLst>
              <a:ext uri="{FF2B5EF4-FFF2-40B4-BE49-F238E27FC236}">
                <a16:creationId xmlns:a16="http://schemas.microsoft.com/office/drawing/2014/main" id="{0496EA3C-FEA9-40E2-A84F-D1B3EFFC82DA}"/>
              </a:ext>
            </a:extLst>
          </p:cNvPr>
          <p:cNvSpPr>
            <a:spLocks noGrp="1"/>
          </p:cNvSpPr>
          <p:nvPr>
            <p:ph type="sldNum" sz="quarter" idx="5"/>
          </p:nvPr>
        </p:nvSpPr>
        <p:spPr/>
        <p:txBody>
          <a:bodyPr/>
          <a:lstStyle/>
          <a:p>
            <a:fld id="{2FE325A7-0C7D-4B31-9784-DABA932F2B9F}" type="slidenum">
              <a:rPr lang="en-GB" smtClean="0"/>
              <a:t>7</a:t>
            </a:fld>
            <a:endParaRPr lang="en-GB"/>
          </a:p>
        </p:txBody>
      </p:sp>
      <p:sp>
        <p:nvSpPr>
          <p:cNvPr id="6" name="Header Placeholder 5">
            <a:extLst>
              <a:ext uri="{FF2B5EF4-FFF2-40B4-BE49-F238E27FC236}">
                <a16:creationId xmlns:a16="http://schemas.microsoft.com/office/drawing/2014/main" id="{0249668A-D290-4C92-B662-4920C7287B4A}"/>
              </a:ext>
            </a:extLst>
          </p:cNvPr>
          <p:cNvSpPr>
            <a:spLocks noGrp="1"/>
          </p:cNvSpPr>
          <p:nvPr>
            <p:ph type="hdr" sz="quarter"/>
          </p:nvPr>
        </p:nvSpPr>
        <p:spPr/>
        <p:txBody>
          <a:bodyPr/>
          <a:lstStyle/>
          <a:p>
            <a:r>
              <a:rPr lang="en-GB"/>
              <a:t>Introduction to Peering and BGP</a:t>
            </a:r>
          </a:p>
        </p:txBody>
      </p:sp>
    </p:spTree>
    <p:extLst>
      <p:ext uri="{BB962C8B-B14F-4D97-AF65-F5344CB8AC3E}">
        <p14:creationId xmlns:p14="http://schemas.microsoft.com/office/powerpoint/2010/main" val="325974742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Image Placeholder 9">
            <a:extLst>
              <a:ext uri="{FF2B5EF4-FFF2-40B4-BE49-F238E27FC236}">
                <a16:creationId xmlns:a16="http://schemas.microsoft.com/office/drawing/2014/main" id="{E41A84D1-FE6B-4D4F-A396-5B0572525E75}"/>
              </a:ext>
            </a:extLst>
          </p:cNvPr>
          <p:cNvSpPr>
            <a:spLocks noGrp="1" noRot="1" noChangeAspect="1"/>
          </p:cNvSpPr>
          <p:nvPr>
            <p:ph type="sldImg"/>
          </p:nvPr>
        </p:nvSpPr>
        <p:spPr>
          <a:xfrm>
            <a:off x="163513" y="742950"/>
            <a:ext cx="6772275" cy="3810000"/>
          </a:xfrm>
        </p:spPr>
      </p:sp>
      <p:sp>
        <p:nvSpPr>
          <p:cNvPr id="11" name="Notes Placeholder 10">
            <a:extLst>
              <a:ext uri="{FF2B5EF4-FFF2-40B4-BE49-F238E27FC236}">
                <a16:creationId xmlns:a16="http://schemas.microsoft.com/office/drawing/2014/main" id="{12812693-1044-4F9E-B021-E349F43DAC85}"/>
              </a:ext>
            </a:extLst>
          </p:cNvPr>
          <p:cNvSpPr>
            <a:spLocks noGrp="1"/>
          </p:cNvSpPr>
          <p:nvPr>
            <p:ph type="body" idx="1"/>
          </p:nvPr>
        </p:nvSpPr>
        <p:spPr/>
        <p:txBody>
          <a:bodyPr/>
          <a:lstStyle/>
          <a:p>
            <a:endParaRPr lang="en-GB"/>
          </a:p>
        </p:txBody>
      </p:sp>
      <p:sp>
        <p:nvSpPr>
          <p:cNvPr id="4" name="Date Placeholder 3">
            <a:extLst>
              <a:ext uri="{FF2B5EF4-FFF2-40B4-BE49-F238E27FC236}">
                <a16:creationId xmlns:a16="http://schemas.microsoft.com/office/drawing/2014/main" id="{D8046891-D9D0-4C50-B0FE-8037E30C481B}"/>
              </a:ext>
            </a:extLst>
          </p:cNvPr>
          <p:cNvSpPr>
            <a:spLocks noGrp="1"/>
          </p:cNvSpPr>
          <p:nvPr>
            <p:ph type="dt" idx="1"/>
          </p:nvPr>
        </p:nvSpPr>
        <p:spPr/>
        <p:txBody>
          <a:bodyPr/>
          <a:lstStyle/>
          <a:p>
            <a:fld id="{3ED32A67-01B4-40C3-B86A-78F5CEA9DE10}" type="datetime1">
              <a:rPr lang="en-GB" smtClean="0"/>
              <a:t>04/04/2025</a:t>
            </a:fld>
            <a:endParaRPr lang="en-GB"/>
          </a:p>
        </p:txBody>
      </p:sp>
      <p:sp>
        <p:nvSpPr>
          <p:cNvPr id="5" name="Slide Number Placeholder 4">
            <a:extLst>
              <a:ext uri="{FF2B5EF4-FFF2-40B4-BE49-F238E27FC236}">
                <a16:creationId xmlns:a16="http://schemas.microsoft.com/office/drawing/2014/main" id="{2301726F-FC28-41D3-A01D-15A680CA3823}"/>
              </a:ext>
            </a:extLst>
          </p:cNvPr>
          <p:cNvSpPr>
            <a:spLocks noGrp="1"/>
          </p:cNvSpPr>
          <p:nvPr>
            <p:ph type="sldNum" sz="quarter" idx="5"/>
          </p:nvPr>
        </p:nvSpPr>
        <p:spPr/>
        <p:txBody>
          <a:bodyPr/>
          <a:lstStyle/>
          <a:p>
            <a:fld id="{2FE325A7-0C7D-4B31-9784-DABA932F2B9F}" type="slidenum">
              <a:rPr lang="en-GB" smtClean="0"/>
              <a:t>70</a:t>
            </a:fld>
            <a:endParaRPr lang="en-GB"/>
          </a:p>
        </p:txBody>
      </p:sp>
      <p:sp>
        <p:nvSpPr>
          <p:cNvPr id="6" name="Header Placeholder 5">
            <a:extLst>
              <a:ext uri="{FF2B5EF4-FFF2-40B4-BE49-F238E27FC236}">
                <a16:creationId xmlns:a16="http://schemas.microsoft.com/office/drawing/2014/main" id="{574152FE-A9E3-473F-A077-F055FE7557E2}"/>
              </a:ext>
            </a:extLst>
          </p:cNvPr>
          <p:cNvSpPr>
            <a:spLocks noGrp="1"/>
          </p:cNvSpPr>
          <p:nvPr>
            <p:ph type="hdr" sz="quarter"/>
          </p:nvPr>
        </p:nvSpPr>
        <p:spPr/>
        <p:txBody>
          <a:bodyPr/>
          <a:lstStyle/>
          <a:p>
            <a:r>
              <a:rPr lang="en-GB"/>
              <a:t>Introduction to Peering and BGP</a:t>
            </a:r>
          </a:p>
        </p:txBody>
      </p:sp>
    </p:spTree>
    <p:extLst>
      <p:ext uri="{BB962C8B-B14F-4D97-AF65-F5344CB8AC3E}">
        <p14:creationId xmlns:p14="http://schemas.microsoft.com/office/powerpoint/2010/main" val="154255050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E5C49B-2CBA-4654-BF12-452FCBB20B19}"/>
              </a:ext>
            </a:extLst>
          </p:cNvPr>
          <p:cNvSpPr>
            <a:spLocks noGrp="1" noRot="1" noChangeAspect="1"/>
          </p:cNvSpPr>
          <p:nvPr>
            <p:ph type="sldImg"/>
          </p:nvPr>
        </p:nvSpPr>
        <p:spPr>
          <a:xfrm>
            <a:off x="163513" y="742950"/>
            <a:ext cx="6772275" cy="3810000"/>
          </a:xfrm>
        </p:spPr>
      </p:sp>
      <p:sp>
        <p:nvSpPr>
          <p:cNvPr id="5" name="Notes Placeholder 4">
            <a:extLst>
              <a:ext uri="{FF2B5EF4-FFF2-40B4-BE49-F238E27FC236}">
                <a16:creationId xmlns:a16="http://schemas.microsoft.com/office/drawing/2014/main" id="{1907E89B-D7EB-414B-BC36-81D80F92CECC}"/>
              </a:ext>
            </a:extLst>
          </p:cNvPr>
          <p:cNvSpPr>
            <a:spLocks noGrp="1"/>
          </p:cNvSpPr>
          <p:nvPr>
            <p:ph type="body" idx="1"/>
          </p:nvPr>
        </p:nvSpPr>
        <p:spPr/>
        <p:txBody>
          <a:bodyPr/>
          <a:lstStyle/>
          <a:p>
            <a:endParaRPr lang="en-GB"/>
          </a:p>
        </p:txBody>
      </p:sp>
      <p:sp>
        <p:nvSpPr>
          <p:cNvPr id="3" name="Date Placeholder 2">
            <a:extLst>
              <a:ext uri="{FF2B5EF4-FFF2-40B4-BE49-F238E27FC236}">
                <a16:creationId xmlns:a16="http://schemas.microsoft.com/office/drawing/2014/main" id="{50A1CDE4-F169-4F95-9454-1B80B5C8AADC}"/>
              </a:ext>
            </a:extLst>
          </p:cNvPr>
          <p:cNvSpPr>
            <a:spLocks noGrp="1"/>
          </p:cNvSpPr>
          <p:nvPr>
            <p:ph type="dt" idx="1"/>
          </p:nvPr>
        </p:nvSpPr>
        <p:spPr/>
        <p:txBody>
          <a:bodyPr/>
          <a:lstStyle/>
          <a:p>
            <a:fld id="{42BA2F9A-1C84-43FE-AEE7-D8992A425D66}" type="datetime1">
              <a:rPr lang="en-GB" smtClean="0"/>
              <a:t>04/04/2025</a:t>
            </a:fld>
            <a:endParaRPr lang="en-GB"/>
          </a:p>
        </p:txBody>
      </p:sp>
      <p:sp>
        <p:nvSpPr>
          <p:cNvPr id="4" name="Slide Number Placeholder 3">
            <a:extLst>
              <a:ext uri="{FF2B5EF4-FFF2-40B4-BE49-F238E27FC236}">
                <a16:creationId xmlns:a16="http://schemas.microsoft.com/office/drawing/2014/main" id="{37D28C73-C5BE-4EAD-87AC-31795B9FACE5}"/>
              </a:ext>
            </a:extLst>
          </p:cNvPr>
          <p:cNvSpPr>
            <a:spLocks noGrp="1"/>
          </p:cNvSpPr>
          <p:nvPr>
            <p:ph type="sldNum" sz="quarter" idx="5"/>
          </p:nvPr>
        </p:nvSpPr>
        <p:spPr/>
        <p:txBody>
          <a:bodyPr/>
          <a:lstStyle/>
          <a:p>
            <a:fld id="{2FE325A7-0C7D-4B31-9784-DABA932F2B9F}" type="slidenum">
              <a:rPr lang="en-GB" smtClean="0"/>
              <a:t>71</a:t>
            </a:fld>
            <a:endParaRPr lang="en-GB"/>
          </a:p>
        </p:txBody>
      </p:sp>
      <p:sp>
        <p:nvSpPr>
          <p:cNvPr id="6" name="Header Placeholder 5">
            <a:extLst>
              <a:ext uri="{FF2B5EF4-FFF2-40B4-BE49-F238E27FC236}">
                <a16:creationId xmlns:a16="http://schemas.microsoft.com/office/drawing/2014/main" id="{A076F296-1FE3-44FC-82B3-0B51E46A8628}"/>
              </a:ext>
            </a:extLst>
          </p:cNvPr>
          <p:cNvSpPr>
            <a:spLocks noGrp="1"/>
          </p:cNvSpPr>
          <p:nvPr>
            <p:ph type="hdr" sz="quarter"/>
          </p:nvPr>
        </p:nvSpPr>
        <p:spPr/>
        <p:txBody>
          <a:bodyPr/>
          <a:lstStyle/>
          <a:p>
            <a:r>
              <a:rPr lang="en-GB"/>
              <a:t>Introduction to Peering and BGP</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E5C49B-2CBA-4654-BF12-452FCBB20B19}"/>
              </a:ext>
            </a:extLst>
          </p:cNvPr>
          <p:cNvSpPr>
            <a:spLocks noGrp="1" noRot="1" noChangeAspect="1"/>
          </p:cNvSpPr>
          <p:nvPr>
            <p:ph type="sldImg"/>
          </p:nvPr>
        </p:nvSpPr>
        <p:spPr>
          <a:xfrm>
            <a:off x="163513" y="742950"/>
            <a:ext cx="6772275" cy="3810000"/>
          </a:xfrm>
        </p:spPr>
      </p:sp>
      <p:sp>
        <p:nvSpPr>
          <p:cNvPr id="5" name="Notes Placeholder 4">
            <a:extLst>
              <a:ext uri="{FF2B5EF4-FFF2-40B4-BE49-F238E27FC236}">
                <a16:creationId xmlns:a16="http://schemas.microsoft.com/office/drawing/2014/main" id="{1907E89B-D7EB-414B-BC36-81D80F92CECC}"/>
              </a:ext>
            </a:extLst>
          </p:cNvPr>
          <p:cNvSpPr>
            <a:spLocks noGrp="1"/>
          </p:cNvSpPr>
          <p:nvPr>
            <p:ph type="body" idx="1"/>
          </p:nvPr>
        </p:nvSpPr>
        <p:spPr/>
        <p:txBody>
          <a:bodyPr/>
          <a:lstStyle/>
          <a:p>
            <a:endParaRPr lang="en-GB"/>
          </a:p>
        </p:txBody>
      </p:sp>
      <p:sp>
        <p:nvSpPr>
          <p:cNvPr id="3" name="Date Placeholder 2">
            <a:extLst>
              <a:ext uri="{FF2B5EF4-FFF2-40B4-BE49-F238E27FC236}">
                <a16:creationId xmlns:a16="http://schemas.microsoft.com/office/drawing/2014/main" id="{BE37FB65-B849-4AD1-B260-1F051E08717D}"/>
              </a:ext>
            </a:extLst>
          </p:cNvPr>
          <p:cNvSpPr>
            <a:spLocks noGrp="1"/>
          </p:cNvSpPr>
          <p:nvPr>
            <p:ph type="dt" idx="1"/>
          </p:nvPr>
        </p:nvSpPr>
        <p:spPr/>
        <p:txBody>
          <a:bodyPr/>
          <a:lstStyle/>
          <a:p>
            <a:fld id="{06E05056-A96D-474A-9FD9-AD836CCFDA14}" type="datetime1">
              <a:rPr lang="en-GB" smtClean="0"/>
              <a:t>04/04/2025</a:t>
            </a:fld>
            <a:endParaRPr lang="en-GB"/>
          </a:p>
        </p:txBody>
      </p:sp>
      <p:sp>
        <p:nvSpPr>
          <p:cNvPr id="4" name="Slide Number Placeholder 3">
            <a:extLst>
              <a:ext uri="{FF2B5EF4-FFF2-40B4-BE49-F238E27FC236}">
                <a16:creationId xmlns:a16="http://schemas.microsoft.com/office/drawing/2014/main" id="{93462C3D-A44E-4A35-8344-3EC80F789970}"/>
              </a:ext>
            </a:extLst>
          </p:cNvPr>
          <p:cNvSpPr>
            <a:spLocks noGrp="1"/>
          </p:cNvSpPr>
          <p:nvPr>
            <p:ph type="sldNum" sz="quarter" idx="5"/>
          </p:nvPr>
        </p:nvSpPr>
        <p:spPr/>
        <p:txBody>
          <a:bodyPr/>
          <a:lstStyle/>
          <a:p>
            <a:fld id="{2FE325A7-0C7D-4B31-9784-DABA932F2B9F}" type="slidenum">
              <a:rPr lang="en-GB" smtClean="0"/>
              <a:t>72</a:t>
            </a:fld>
            <a:endParaRPr lang="en-GB"/>
          </a:p>
        </p:txBody>
      </p:sp>
      <p:sp>
        <p:nvSpPr>
          <p:cNvPr id="6" name="Header Placeholder 5">
            <a:extLst>
              <a:ext uri="{FF2B5EF4-FFF2-40B4-BE49-F238E27FC236}">
                <a16:creationId xmlns:a16="http://schemas.microsoft.com/office/drawing/2014/main" id="{866D172F-16F3-459E-BEB0-1E0518A840D9}"/>
              </a:ext>
            </a:extLst>
          </p:cNvPr>
          <p:cNvSpPr>
            <a:spLocks noGrp="1"/>
          </p:cNvSpPr>
          <p:nvPr>
            <p:ph type="hdr" sz="quarter"/>
          </p:nvPr>
        </p:nvSpPr>
        <p:spPr/>
        <p:txBody>
          <a:bodyPr/>
          <a:lstStyle/>
          <a:p>
            <a:r>
              <a:rPr lang="en-GB"/>
              <a:t>Introduction to Peering and BGP</a:t>
            </a:r>
          </a:p>
        </p:txBody>
      </p:sp>
    </p:spTree>
    <p:extLst>
      <p:ext uri="{BB962C8B-B14F-4D97-AF65-F5344CB8AC3E}">
        <p14:creationId xmlns:p14="http://schemas.microsoft.com/office/powerpoint/2010/main" val="353569583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Image Placeholder 9">
            <a:extLst>
              <a:ext uri="{FF2B5EF4-FFF2-40B4-BE49-F238E27FC236}">
                <a16:creationId xmlns:a16="http://schemas.microsoft.com/office/drawing/2014/main" id="{09919E68-F7F6-4D7A-882C-09513298F2A1}"/>
              </a:ext>
            </a:extLst>
          </p:cNvPr>
          <p:cNvSpPr>
            <a:spLocks noGrp="1" noRot="1" noChangeAspect="1"/>
          </p:cNvSpPr>
          <p:nvPr>
            <p:ph type="sldImg"/>
          </p:nvPr>
        </p:nvSpPr>
        <p:spPr>
          <a:xfrm>
            <a:off x="163513" y="742950"/>
            <a:ext cx="6772275" cy="3810000"/>
          </a:xfrm>
        </p:spPr>
      </p:sp>
      <p:sp>
        <p:nvSpPr>
          <p:cNvPr id="11" name="Notes Placeholder 10">
            <a:extLst>
              <a:ext uri="{FF2B5EF4-FFF2-40B4-BE49-F238E27FC236}">
                <a16:creationId xmlns:a16="http://schemas.microsoft.com/office/drawing/2014/main" id="{E6D4473D-914B-4397-8165-BD08D2D61627}"/>
              </a:ext>
            </a:extLst>
          </p:cNvPr>
          <p:cNvSpPr>
            <a:spLocks noGrp="1"/>
          </p:cNvSpPr>
          <p:nvPr>
            <p:ph type="body" idx="1"/>
          </p:nvPr>
        </p:nvSpPr>
        <p:spPr/>
        <p:txBody>
          <a:bodyPr/>
          <a:lstStyle/>
          <a:p>
            <a:endParaRPr lang="en-GB"/>
          </a:p>
        </p:txBody>
      </p:sp>
      <p:sp>
        <p:nvSpPr>
          <p:cNvPr id="4" name="Date Placeholder 3">
            <a:extLst>
              <a:ext uri="{FF2B5EF4-FFF2-40B4-BE49-F238E27FC236}">
                <a16:creationId xmlns:a16="http://schemas.microsoft.com/office/drawing/2014/main" id="{B8DBD068-2151-46DE-AAA4-537546B1FCA5}"/>
              </a:ext>
            </a:extLst>
          </p:cNvPr>
          <p:cNvSpPr>
            <a:spLocks noGrp="1"/>
          </p:cNvSpPr>
          <p:nvPr>
            <p:ph type="dt" idx="1"/>
          </p:nvPr>
        </p:nvSpPr>
        <p:spPr/>
        <p:txBody>
          <a:bodyPr/>
          <a:lstStyle/>
          <a:p>
            <a:fld id="{394058A2-BD13-42DD-8AC9-357C36E4E488}" type="datetime1">
              <a:rPr lang="en-GB" smtClean="0"/>
              <a:t>04/04/2025</a:t>
            </a:fld>
            <a:endParaRPr lang="en-GB"/>
          </a:p>
        </p:txBody>
      </p:sp>
      <p:sp>
        <p:nvSpPr>
          <p:cNvPr id="5" name="Slide Number Placeholder 4">
            <a:extLst>
              <a:ext uri="{FF2B5EF4-FFF2-40B4-BE49-F238E27FC236}">
                <a16:creationId xmlns:a16="http://schemas.microsoft.com/office/drawing/2014/main" id="{877D0F99-D65C-4209-894B-6CCA721CBC02}"/>
              </a:ext>
            </a:extLst>
          </p:cNvPr>
          <p:cNvSpPr>
            <a:spLocks noGrp="1"/>
          </p:cNvSpPr>
          <p:nvPr>
            <p:ph type="sldNum" sz="quarter" idx="5"/>
          </p:nvPr>
        </p:nvSpPr>
        <p:spPr/>
        <p:txBody>
          <a:bodyPr/>
          <a:lstStyle/>
          <a:p>
            <a:fld id="{2FE325A7-0C7D-4B31-9784-DABA932F2B9F}" type="slidenum">
              <a:rPr lang="en-GB" smtClean="0"/>
              <a:t>73</a:t>
            </a:fld>
            <a:endParaRPr lang="en-GB"/>
          </a:p>
        </p:txBody>
      </p:sp>
      <p:sp>
        <p:nvSpPr>
          <p:cNvPr id="6" name="Header Placeholder 5">
            <a:extLst>
              <a:ext uri="{FF2B5EF4-FFF2-40B4-BE49-F238E27FC236}">
                <a16:creationId xmlns:a16="http://schemas.microsoft.com/office/drawing/2014/main" id="{B77AD53B-8F0E-4AF7-BFC8-9A56DD93561D}"/>
              </a:ext>
            </a:extLst>
          </p:cNvPr>
          <p:cNvSpPr>
            <a:spLocks noGrp="1"/>
          </p:cNvSpPr>
          <p:nvPr>
            <p:ph type="hdr" sz="quarter"/>
          </p:nvPr>
        </p:nvSpPr>
        <p:spPr/>
        <p:txBody>
          <a:bodyPr/>
          <a:lstStyle/>
          <a:p>
            <a:r>
              <a:rPr lang="en-GB"/>
              <a:t>Introduction to Peering and BGP</a:t>
            </a:r>
          </a:p>
        </p:txBody>
      </p:sp>
    </p:spTree>
    <p:extLst>
      <p:ext uri="{BB962C8B-B14F-4D97-AF65-F5344CB8AC3E}">
        <p14:creationId xmlns:p14="http://schemas.microsoft.com/office/powerpoint/2010/main" val="275034228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Image Placeholder 7">
            <a:extLst>
              <a:ext uri="{FF2B5EF4-FFF2-40B4-BE49-F238E27FC236}">
                <a16:creationId xmlns:a16="http://schemas.microsoft.com/office/drawing/2014/main" id="{BCDEB22C-595D-4467-8CB0-736B02B857F1}"/>
              </a:ext>
            </a:extLst>
          </p:cNvPr>
          <p:cNvSpPr>
            <a:spLocks noGrp="1" noRot="1" noChangeAspect="1"/>
          </p:cNvSpPr>
          <p:nvPr>
            <p:ph type="sldImg"/>
          </p:nvPr>
        </p:nvSpPr>
        <p:spPr>
          <a:xfrm>
            <a:off x="163513" y="742950"/>
            <a:ext cx="6772275" cy="3810000"/>
          </a:xfrm>
        </p:spPr>
      </p:sp>
      <p:sp>
        <p:nvSpPr>
          <p:cNvPr id="9" name="Notes Placeholder 8">
            <a:extLst>
              <a:ext uri="{FF2B5EF4-FFF2-40B4-BE49-F238E27FC236}">
                <a16:creationId xmlns:a16="http://schemas.microsoft.com/office/drawing/2014/main" id="{2F4DE5C4-71D8-4252-AEBB-96FE78EF1FDC}"/>
              </a:ext>
            </a:extLst>
          </p:cNvPr>
          <p:cNvSpPr>
            <a:spLocks noGrp="1"/>
          </p:cNvSpPr>
          <p:nvPr>
            <p:ph type="body" idx="1"/>
          </p:nvPr>
        </p:nvSpPr>
        <p:spPr/>
        <p:txBody>
          <a:bodyPr/>
          <a:lstStyle/>
          <a:p>
            <a:endParaRPr lang="en-GB" dirty="0"/>
          </a:p>
        </p:txBody>
      </p:sp>
      <p:sp>
        <p:nvSpPr>
          <p:cNvPr id="2" name="Date Placeholder 1">
            <a:extLst>
              <a:ext uri="{FF2B5EF4-FFF2-40B4-BE49-F238E27FC236}">
                <a16:creationId xmlns:a16="http://schemas.microsoft.com/office/drawing/2014/main" id="{3AD3E616-0AE6-4776-B4FA-C5FFAF5C7CB0}"/>
              </a:ext>
            </a:extLst>
          </p:cNvPr>
          <p:cNvSpPr>
            <a:spLocks noGrp="1"/>
          </p:cNvSpPr>
          <p:nvPr>
            <p:ph type="dt" idx="1"/>
          </p:nvPr>
        </p:nvSpPr>
        <p:spPr/>
        <p:txBody>
          <a:bodyPr/>
          <a:lstStyle/>
          <a:p>
            <a:fld id="{E3754A73-AE26-45C1-9B67-E67A460E06B5}" type="datetime1">
              <a:rPr lang="en-GB" smtClean="0"/>
              <a:t>04/04/2025</a:t>
            </a:fld>
            <a:endParaRPr lang="en-GB"/>
          </a:p>
        </p:txBody>
      </p:sp>
      <p:sp>
        <p:nvSpPr>
          <p:cNvPr id="3" name="Slide Number Placeholder 2">
            <a:extLst>
              <a:ext uri="{FF2B5EF4-FFF2-40B4-BE49-F238E27FC236}">
                <a16:creationId xmlns:a16="http://schemas.microsoft.com/office/drawing/2014/main" id="{E9C06490-94F1-439A-8BDA-C8CA9116EF1A}"/>
              </a:ext>
            </a:extLst>
          </p:cNvPr>
          <p:cNvSpPr>
            <a:spLocks noGrp="1"/>
          </p:cNvSpPr>
          <p:nvPr>
            <p:ph type="sldNum" sz="quarter" idx="5"/>
          </p:nvPr>
        </p:nvSpPr>
        <p:spPr/>
        <p:txBody>
          <a:bodyPr/>
          <a:lstStyle/>
          <a:p>
            <a:fld id="{2FE325A7-0C7D-4B31-9784-DABA932F2B9F}" type="slidenum">
              <a:rPr lang="en-GB" smtClean="0"/>
              <a:t>74</a:t>
            </a:fld>
            <a:endParaRPr lang="en-GB"/>
          </a:p>
        </p:txBody>
      </p:sp>
      <p:sp>
        <p:nvSpPr>
          <p:cNvPr id="7" name="Header Placeholder 6">
            <a:extLst>
              <a:ext uri="{FF2B5EF4-FFF2-40B4-BE49-F238E27FC236}">
                <a16:creationId xmlns:a16="http://schemas.microsoft.com/office/drawing/2014/main" id="{B621F0FB-BD40-418A-9222-0788E394A16A}"/>
              </a:ext>
            </a:extLst>
          </p:cNvPr>
          <p:cNvSpPr>
            <a:spLocks noGrp="1"/>
          </p:cNvSpPr>
          <p:nvPr>
            <p:ph type="hdr" sz="quarter"/>
          </p:nvPr>
        </p:nvSpPr>
        <p:spPr/>
        <p:txBody>
          <a:bodyPr/>
          <a:lstStyle/>
          <a:p>
            <a:r>
              <a:rPr lang="en-GB"/>
              <a:t>Introduction to Peering and BGP</a:t>
            </a:r>
          </a:p>
        </p:txBody>
      </p:sp>
    </p:spTree>
    <p:extLst>
      <p:ext uri="{BB962C8B-B14F-4D97-AF65-F5344CB8AC3E}">
        <p14:creationId xmlns:p14="http://schemas.microsoft.com/office/powerpoint/2010/main" val="124746667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dirty="0"/>
              <a:t>In case you've been hiding under a rock, we've run out of IPv4 space now.</a:t>
            </a:r>
          </a:p>
        </p:txBody>
      </p:sp>
      <p:sp>
        <p:nvSpPr>
          <p:cNvPr id="10" name="Slide Image Placeholder 9">
            <a:extLst>
              <a:ext uri="{FF2B5EF4-FFF2-40B4-BE49-F238E27FC236}">
                <a16:creationId xmlns:a16="http://schemas.microsoft.com/office/drawing/2014/main" id="{57A96B7E-C286-47E6-A643-45BEF1AB146E}"/>
              </a:ext>
            </a:extLst>
          </p:cNvPr>
          <p:cNvSpPr>
            <a:spLocks noGrp="1" noRot="1" noChangeAspect="1"/>
          </p:cNvSpPr>
          <p:nvPr>
            <p:ph type="sldImg"/>
          </p:nvPr>
        </p:nvSpPr>
        <p:spPr>
          <a:xfrm>
            <a:off x="163513" y="742950"/>
            <a:ext cx="6772275" cy="3810000"/>
          </a:xfrm>
        </p:spPr>
      </p:sp>
      <p:sp>
        <p:nvSpPr>
          <p:cNvPr id="2" name="Date Placeholder 1">
            <a:extLst>
              <a:ext uri="{FF2B5EF4-FFF2-40B4-BE49-F238E27FC236}">
                <a16:creationId xmlns:a16="http://schemas.microsoft.com/office/drawing/2014/main" id="{3BFA2052-EB7D-4FA0-B871-13BDA6E796F5}"/>
              </a:ext>
            </a:extLst>
          </p:cNvPr>
          <p:cNvSpPr>
            <a:spLocks noGrp="1"/>
          </p:cNvSpPr>
          <p:nvPr>
            <p:ph type="dt" idx="1"/>
          </p:nvPr>
        </p:nvSpPr>
        <p:spPr/>
        <p:txBody>
          <a:bodyPr/>
          <a:lstStyle/>
          <a:p>
            <a:fld id="{283143E3-7E27-458B-A6B7-8CC64D868D44}" type="datetime1">
              <a:rPr lang="en-GB" smtClean="0"/>
              <a:t>04/04/2025</a:t>
            </a:fld>
            <a:endParaRPr lang="en-GB"/>
          </a:p>
        </p:txBody>
      </p:sp>
      <p:sp>
        <p:nvSpPr>
          <p:cNvPr id="7" name="Slide Number Placeholder 6">
            <a:extLst>
              <a:ext uri="{FF2B5EF4-FFF2-40B4-BE49-F238E27FC236}">
                <a16:creationId xmlns:a16="http://schemas.microsoft.com/office/drawing/2014/main" id="{B2CA58BA-A4C9-4DC4-99EC-BFA1B51E5364}"/>
              </a:ext>
            </a:extLst>
          </p:cNvPr>
          <p:cNvSpPr>
            <a:spLocks noGrp="1"/>
          </p:cNvSpPr>
          <p:nvPr>
            <p:ph type="sldNum" sz="quarter" idx="5"/>
          </p:nvPr>
        </p:nvSpPr>
        <p:spPr/>
        <p:txBody>
          <a:bodyPr/>
          <a:lstStyle/>
          <a:p>
            <a:fld id="{2FE325A7-0C7D-4B31-9784-DABA932F2B9F}" type="slidenum">
              <a:rPr lang="en-GB" smtClean="0"/>
              <a:t>75</a:t>
            </a:fld>
            <a:endParaRPr lang="en-GB"/>
          </a:p>
        </p:txBody>
      </p:sp>
      <p:sp>
        <p:nvSpPr>
          <p:cNvPr id="8" name="Header Placeholder 7">
            <a:extLst>
              <a:ext uri="{FF2B5EF4-FFF2-40B4-BE49-F238E27FC236}">
                <a16:creationId xmlns:a16="http://schemas.microsoft.com/office/drawing/2014/main" id="{748BAD80-8A24-4ABA-B66E-D5E285434905}"/>
              </a:ext>
            </a:extLst>
          </p:cNvPr>
          <p:cNvSpPr>
            <a:spLocks noGrp="1"/>
          </p:cNvSpPr>
          <p:nvPr>
            <p:ph type="hdr" sz="quarter"/>
          </p:nvPr>
        </p:nvSpPr>
        <p:spPr/>
        <p:txBody>
          <a:bodyPr/>
          <a:lstStyle/>
          <a:p>
            <a:r>
              <a:rPr lang="en-GB"/>
              <a:t>Introduction to Peering and BGP</a:t>
            </a:r>
          </a:p>
        </p:txBody>
      </p:sp>
    </p:spTree>
    <p:extLst>
      <p:ext uri="{BB962C8B-B14F-4D97-AF65-F5344CB8AC3E}">
        <p14:creationId xmlns:p14="http://schemas.microsoft.com/office/powerpoint/2010/main" val="281046066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dirty="0"/>
              <a:t>In case you've been hiding under a rock, we've run out of IPv4 space now.</a:t>
            </a:r>
          </a:p>
        </p:txBody>
      </p:sp>
      <p:sp>
        <p:nvSpPr>
          <p:cNvPr id="10" name="Slide Image Placeholder 9">
            <a:extLst>
              <a:ext uri="{FF2B5EF4-FFF2-40B4-BE49-F238E27FC236}">
                <a16:creationId xmlns:a16="http://schemas.microsoft.com/office/drawing/2014/main" id="{222DAAF0-FCC2-4586-A87A-3A559CF3B84D}"/>
              </a:ext>
            </a:extLst>
          </p:cNvPr>
          <p:cNvSpPr>
            <a:spLocks noGrp="1" noRot="1" noChangeAspect="1"/>
          </p:cNvSpPr>
          <p:nvPr>
            <p:ph type="sldImg"/>
          </p:nvPr>
        </p:nvSpPr>
        <p:spPr>
          <a:xfrm>
            <a:off x="163513" y="742950"/>
            <a:ext cx="6772275" cy="3810000"/>
          </a:xfrm>
        </p:spPr>
      </p:sp>
      <p:sp>
        <p:nvSpPr>
          <p:cNvPr id="2" name="Date Placeholder 1">
            <a:extLst>
              <a:ext uri="{FF2B5EF4-FFF2-40B4-BE49-F238E27FC236}">
                <a16:creationId xmlns:a16="http://schemas.microsoft.com/office/drawing/2014/main" id="{E002E9BB-CA07-49EE-8393-3B70A061DE5D}"/>
              </a:ext>
            </a:extLst>
          </p:cNvPr>
          <p:cNvSpPr>
            <a:spLocks noGrp="1"/>
          </p:cNvSpPr>
          <p:nvPr>
            <p:ph type="dt" idx="1"/>
          </p:nvPr>
        </p:nvSpPr>
        <p:spPr/>
        <p:txBody>
          <a:bodyPr/>
          <a:lstStyle/>
          <a:p>
            <a:fld id="{2493C085-333F-4859-821B-7096B7A19128}" type="datetime1">
              <a:rPr lang="en-GB" smtClean="0"/>
              <a:t>04/04/2025</a:t>
            </a:fld>
            <a:endParaRPr lang="en-GB"/>
          </a:p>
        </p:txBody>
      </p:sp>
      <p:sp>
        <p:nvSpPr>
          <p:cNvPr id="7" name="Slide Number Placeholder 6">
            <a:extLst>
              <a:ext uri="{FF2B5EF4-FFF2-40B4-BE49-F238E27FC236}">
                <a16:creationId xmlns:a16="http://schemas.microsoft.com/office/drawing/2014/main" id="{A9D96E4C-4336-49A7-8B95-C724A567E75F}"/>
              </a:ext>
            </a:extLst>
          </p:cNvPr>
          <p:cNvSpPr>
            <a:spLocks noGrp="1"/>
          </p:cNvSpPr>
          <p:nvPr>
            <p:ph type="sldNum" sz="quarter" idx="5"/>
          </p:nvPr>
        </p:nvSpPr>
        <p:spPr/>
        <p:txBody>
          <a:bodyPr/>
          <a:lstStyle/>
          <a:p>
            <a:fld id="{2FE325A7-0C7D-4B31-9784-DABA932F2B9F}" type="slidenum">
              <a:rPr lang="en-GB" smtClean="0"/>
              <a:t>76</a:t>
            </a:fld>
            <a:endParaRPr lang="en-GB"/>
          </a:p>
        </p:txBody>
      </p:sp>
      <p:sp>
        <p:nvSpPr>
          <p:cNvPr id="8" name="Header Placeholder 7">
            <a:extLst>
              <a:ext uri="{FF2B5EF4-FFF2-40B4-BE49-F238E27FC236}">
                <a16:creationId xmlns:a16="http://schemas.microsoft.com/office/drawing/2014/main" id="{25E5101C-576C-497C-8F53-D302BD9BF93D}"/>
              </a:ext>
            </a:extLst>
          </p:cNvPr>
          <p:cNvSpPr>
            <a:spLocks noGrp="1"/>
          </p:cNvSpPr>
          <p:nvPr>
            <p:ph type="hdr" sz="quarter"/>
          </p:nvPr>
        </p:nvSpPr>
        <p:spPr/>
        <p:txBody>
          <a:bodyPr/>
          <a:lstStyle/>
          <a:p>
            <a:r>
              <a:rPr lang="en-GB"/>
              <a:t>Introduction to Peering and BGP</a:t>
            </a:r>
          </a:p>
        </p:txBody>
      </p:sp>
    </p:spTree>
    <p:extLst>
      <p:ext uri="{BB962C8B-B14F-4D97-AF65-F5344CB8AC3E}">
        <p14:creationId xmlns:p14="http://schemas.microsoft.com/office/powerpoint/2010/main" val="161487379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Image Placeholder 7">
            <a:extLst>
              <a:ext uri="{FF2B5EF4-FFF2-40B4-BE49-F238E27FC236}">
                <a16:creationId xmlns:a16="http://schemas.microsoft.com/office/drawing/2014/main" id="{F2577953-998D-4255-BAD0-7D69FD7EAD29}"/>
              </a:ext>
            </a:extLst>
          </p:cNvPr>
          <p:cNvSpPr>
            <a:spLocks noGrp="1" noRot="1" noChangeAspect="1"/>
          </p:cNvSpPr>
          <p:nvPr>
            <p:ph type="sldImg"/>
          </p:nvPr>
        </p:nvSpPr>
        <p:spPr>
          <a:xfrm>
            <a:off x="163513" y="742950"/>
            <a:ext cx="6772275" cy="3810000"/>
          </a:xfrm>
        </p:spPr>
      </p:sp>
      <p:sp>
        <p:nvSpPr>
          <p:cNvPr id="9" name="Notes Placeholder 8">
            <a:extLst>
              <a:ext uri="{FF2B5EF4-FFF2-40B4-BE49-F238E27FC236}">
                <a16:creationId xmlns:a16="http://schemas.microsoft.com/office/drawing/2014/main" id="{FC488F01-64AB-4ECE-8882-02A298E11EEB}"/>
              </a:ext>
            </a:extLst>
          </p:cNvPr>
          <p:cNvSpPr>
            <a:spLocks noGrp="1"/>
          </p:cNvSpPr>
          <p:nvPr>
            <p:ph type="body" idx="1"/>
          </p:nvPr>
        </p:nvSpPr>
        <p:spPr/>
        <p:txBody>
          <a:bodyPr/>
          <a:lstStyle/>
          <a:p>
            <a:endParaRPr lang="en-GB"/>
          </a:p>
        </p:txBody>
      </p:sp>
      <p:sp>
        <p:nvSpPr>
          <p:cNvPr id="2" name="Date Placeholder 1">
            <a:extLst>
              <a:ext uri="{FF2B5EF4-FFF2-40B4-BE49-F238E27FC236}">
                <a16:creationId xmlns:a16="http://schemas.microsoft.com/office/drawing/2014/main" id="{BC603586-B6FE-4FAB-993C-31855275BEFF}"/>
              </a:ext>
            </a:extLst>
          </p:cNvPr>
          <p:cNvSpPr>
            <a:spLocks noGrp="1"/>
          </p:cNvSpPr>
          <p:nvPr>
            <p:ph type="dt" idx="1"/>
          </p:nvPr>
        </p:nvSpPr>
        <p:spPr/>
        <p:txBody>
          <a:bodyPr/>
          <a:lstStyle/>
          <a:p>
            <a:fld id="{7F2B2509-649A-4468-BFF5-BD91814849BA}" type="datetime1">
              <a:rPr lang="en-GB" smtClean="0"/>
              <a:t>04/04/2025</a:t>
            </a:fld>
            <a:endParaRPr lang="en-GB"/>
          </a:p>
        </p:txBody>
      </p:sp>
      <p:sp>
        <p:nvSpPr>
          <p:cNvPr id="3" name="Slide Number Placeholder 2">
            <a:extLst>
              <a:ext uri="{FF2B5EF4-FFF2-40B4-BE49-F238E27FC236}">
                <a16:creationId xmlns:a16="http://schemas.microsoft.com/office/drawing/2014/main" id="{253B79D6-E1E6-469D-87E7-61ADDF88E0FD}"/>
              </a:ext>
            </a:extLst>
          </p:cNvPr>
          <p:cNvSpPr>
            <a:spLocks noGrp="1"/>
          </p:cNvSpPr>
          <p:nvPr>
            <p:ph type="sldNum" sz="quarter" idx="5"/>
          </p:nvPr>
        </p:nvSpPr>
        <p:spPr/>
        <p:txBody>
          <a:bodyPr/>
          <a:lstStyle/>
          <a:p>
            <a:fld id="{2FE325A7-0C7D-4B31-9784-DABA932F2B9F}" type="slidenum">
              <a:rPr lang="en-GB" smtClean="0"/>
              <a:t>77</a:t>
            </a:fld>
            <a:endParaRPr lang="en-GB"/>
          </a:p>
        </p:txBody>
      </p:sp>
      <p:sp>
        <p:nvSpPr>
          <p:cNvPr id="7" name="Header Placeholder 6">
            <a:extLst>
              <a:ext uri="{FF2B5EF4-FFF2-40B4-BE49-F238E27FC236}">
                <a16:creationId xmlns:a16="http://schemas.microsoft.com/office/drawing/2014/main" id="{5A1DEDFC-CB1F-4174-8E4A-477D6B91FF37}"/>
              </a:ext>
            </a:extLst>
          </p:cNvPr>
          <p:cNvSpPr>
            <a:spLocks noGrp="1"/>
          </p:cNvSpPr>
          <p:nvPr>
            <p:ph type="hdr" sz="quarter"/>
          </p:nvPr>
        </p:nvSpPr>
        <p:spPr/>
        <p:txBody>
          <a:bodyPr/>
          <a:lstStyle/>
          <a:p>
            <a:r>
              <a:rPr lang="en-GB"/>
              <a:t>Introduction to Peering and BGP</a:t>
            </a:r>
          </a:p>
        </p:txBody>
      </p:sp>
    </p:spTree>
    <p:extLst>
      <p:ext uri="{BB962C8B-B14F-4D97-AF65-F5344CB8AC3E}">
        <p14:creationId xmlns:p14="http://schemas.microsoft.com/office/powerpoint/2010/main" val="142827544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Image Placeholder 7">
            <a:extLst>
              <a:ext uri="{FF2B5EF4-FFF2-40B4-BE49-F238E27FC236}">
                <a16:creationId xmlns:a16="http://schemas.microsoft.com/office/drawing/2014/main" id="{1AA39DB6-7E47-43AF-BEE1-649914826C9C}"/>
              </a:ext>
            </a:extLst>
          </p:cNvPr>
          <p:cNvSpPr>
            <a:spLocks noGrp="1" noRot="1" noChangeAspect="1"/>
          </p:cNvSpPr>
          <p:nvPr>
            <p:ph type="sldImg"/>
          </p:nvPr>
        </p:nvSpPr>
        <p:spPr>
          <a:xfrm>
            <a:off x="163513" y="742950"/>
            <a:ext cx="6772275" cy="3810000"/>
          </a:xfrm>
        </p:spPr>
      </p:sp>
      <p:sp>
        <p:nvSpPr>
          <p:cNvPr id="9" name="Notes Placeholder 8">
            <a:extLst>
              <a:ext uri="{FF2B5EF4-FFF2-40B4-BE49-F238E27FC236}">
                <a16:creationId xmlns:a16="http://schemas.microsoft.com/office/drawing/2014/main" id="{C9F07623-8447-4794-91EA-2D9DDD94A436}"/>
              </a:ext>
            </a:extLst>
          </p:cNvPr>
          <p:cNvSpPr>
            <a:spLocks noGrp="1"/>
          </p:cNvSpPr>
          <p:nvPr>
            <p:ph type="body" idx="1"/>
          </p:nvPr>
        </p:nvSpPr>
        <p:spPr/>
        <p:txBody>
          <a:bodyPr/>
          <a:lstStyle/>
          <a:p>
            <a:endParaRPr lang="en-GB"/>
          </a:p>
        </p:txBody>
      </p:sp>
      <p:sp>
        <p:nvSpPr>
          <p:cNvPr id="2" name="Date Placeholder 1">
            <a:extLst>
              <a:ext uri="{FF2B5EF4-FFF2-40B4-BE49-F238E27FC236}">
                <a16:creationId xmlns:a16="http://schemas.microsoft.com/office/drawing/2014/main" id="{C140BC9A-7C4A-4462-9793-518EFE11EA37}"/>
              </a:ext>
            </a:extLst>
          </p:cNvPr>
          <p:cNvSpPr>
            <a:spLocks noGrp="1"/>
          </p:cNvSpPr>
          <p:nvPr>
            <p:ph type="dt" idx="1"/>
          </p:nvPr>
        </p:nvSpPr>
        <p:spPr/>
        <p:txBody>
          <a:bodyPr/>
          <a:lstStyle/>
          <a:p>
            <a:fld id="{6229854C-219C-4E10-9677-7227849665FC}" type="datetime1">
              <a:rPr lang="en-GB" smtClean="0"/>
              <a:t>04/04/2025</a:t>
            </a:fld>
            <a:endParaRPr lang="en-GB"/>
          </a:p>
        </p:txBody>
      </p:sp>
      <p:sp>
        <p:nvSpPr>
          <p:cNvPr id="3" name="Slide Number Placeholder 2">
            <a:extLst>
              <a:ext uri="{FF2B5EF4-FFF2-40B4-BE49-F238E27FC236}">
                <a16:creationId xmlns:a16="http://schemas.microsoft.com/office/drawing/2014/main" id="{88ED50FE-5F8F-4016-B5A0-67672E3A54BC}"/>
              </a:ext>
            </a:extLst>
          </p:cNvPr>
          <p:cNvSpPr>
            <a:spLocks noGrp="1"/>
          </p:cNvSpPr>
          <p:nvPr>
            <p:ph type="sldNum" sz="quarter" idx="5"/>
          </p:nvPr>
        </p:nvSpPr>
        <p:spPr/>
        <p:txBody>
          <a:bodyPr/>
          <a:lstStyle/>
          <a:p>
            <a:fld id="{2FE325A7-0C7D-4B31-9784-DABA932F2B9F}" type="slidenum">
              <a:rPr lang="en-GB" smtClean="0"/>
              <a:t>78</a:t>
            </a:fld>
            <a:endParaRPr lang="en-GB"/>
          </a:p>
        </p:txBody>
      </p:sp>
      <p:sp>
        <p:nvSpPr>
          <p:cNvPr id="7" name="Header Placeholder 6">
            <a:extLst>
              <a:ext uri="{FF2B5EF4-FFF2-40B4-BE49-F238E27FC236}">
                <a16:creationId xmlns:a16="http://schemas.microsoft.com/office/drawing/2014/main" id="{0AED4A70-D153-4330-B260-08D4EAC0A0DB}"/>
              </a:ext>
            </a:extLst>
          </p:cNvPr>
          <p:cNvSpPr>
            <a:spLocks noGrp="1"/>
          </p:cNvSpPr>
          <p:nvPr>
            <p:ph type="hdr" sz="quarter"/>
          </p:nvPr>
        </p:nvSpPr>
        <p:spPr/>
        <p:txBody>
          <a:bodyPr/>
          <a:lstStyle/>
          <a:p>
            <a:r>
              <a:rPr lang="en-GB"/>
              <a:t>Introduction to Peering and BGP</a:t>
            </a:r>
          </a:p>
        </p:txBody>
      </p:sp>
    </p:spTree>
    <p:extLst>
      <p:ext uri="{BB962C8B-B14F-4D97-AF65-F5344CB8AC3E}">
        <p14:creationId xmlns:p14="http://schemas.microsoft.com/office/powerpoint/2010/main" val="198547579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Image Placeholder 7">
            <a:extLst>
              <a:ext uri="{FF2B5EF4-FFF2-40B4-BE49-F238E27FC236}">
                <a16:creationId xmlns:a16="http://schemas.microsoft.com/office/drawing/2014/main" id="{0503FE81-D031-4711-87E0-7FE0CB4B5DA4}"/>
              </a:ext>
            </a:extLst>
          </p:cNvPr>
          <p:cNvSpPr>
            <a:spLocks noGrp="1" noRot="1" noChangeAspect="1"/>
          </p:cNvSpPr>
          <p:nvPr>
            <p:ph type="sldImg"/>
          </p:nvPr>
        </p:nvSpPr>
        <p:spPr>
          <a:xfrm>
            <a:off x="163513" y="742950"/>
            <a:ext cx="6772275" cy="3810000"/>
          </a:xfrm>
        </p:spPr>
      </p:sp>
      <p:sp>
        <p:nvSpPr>
          <p:cNvPr id="9" name="Notes Placeholder 8">
            <a:extLst>
              <a:ext uri="{FF2B5EF4-FFF2-40B4-BE49-F238E27FC236}">
                <a16:creationId xmlns:a16="http://schemas.microsoft.com/office/drawing/2014/main" id="{F0A1D819-FF38-4626-A11C-A56551285D9E}"/>
              </a:ext>
            </a:extLst>
          </p:cNvPr>
          <p:cNvSpPr>
            <a:spLocks noGrp="1"/>
          </p:cNvSpPr>
          <p:nvPr>
            <p:ph type="body" idx="1"/>
          </p:nvPr>
        </p:nvSpPr>
        <p:spPr/>
        <p:txBody>
          <a:bodyPr/>
          <a:lstStyle/>
          <a:p>
            <a:endParaRPr lang="en-GB"/>
          </a:p>
        </p:txBody>
      </p:sp>
      <p:sp>
        <p:nvSpPr>
          <p:cNvPr id="2" name="Date Placeholder 1">
            <a:extLst>
              <a:ext uri="{FF2B5EF4-FFF2-40B4-BE49-F238E27FC236}">
                <a16:creationId xmlns:a16="http://schemas.microsoft.com/office/drawing/2014/main" id="{513B6C78-0A25-45B7-8969-7FB5D221CA9C}"/>
              </a:ext>
            </a:extLst>
          </p:cNvPr>
          <p:cNvSpPr>
            <a:spLocks noGrp="1"/>
          </p:cNvSpPr>
          <p:nvPr>
            <p:ph type="dt" idx="1"/>
          </p:nvPr>
        </p:nvSpPr>
        <p:spPr/>
        <p:txBody>
          <a:bodyPr/>
          <a:lstStyle/>
          <a:p>
            <a:fld id="{0E092FD6-A62B-4568-B0AC-A540EA21A312}" type="datetime1">
              <a:rPr lang="en-GB" smtClean="0"/>
              <a:t>04/04/2025</a:t>
            </a:fld>
            <a:endParaRPr lang="en-GB"/>
          </a:p>
        </p:txBody>
      </p:sp>
      <p:sp>
        <p:nvSpPr>
          <p:cNvPr id="3" name="Slide Number Placeholder 2">
            <a:extLst>
              <a:ext uri="{FF2B5EF4-FFF2-40B4-BE49-F238E27FC236}">
                <a16:creationId xmlns:a16="http://schemas.microsoft.com/office/drawing/2014/main" id="{656E6F99-DD54-4BDF-B333-FEBF34B729F5}"/>
              </a:ext>
            </a:extLst>
          </p:cNvPr>
          <p:cNvSpPr>
            <a:spLocks noGrp="1"/>
          </p:cNvSpPr>
          <p:nvPr>
            <p:ph type="sldNum" sz="quarter" idx="5"/>
          </p:nvPr>
        </p:nvSpPr>
        <p:spPr/>
        <p:txBody>
          <a:bodyPr/>
          <a:lstStyle/>
          <a:p>
            <a:fld id="{2FE325A7-0C7D-4B31-9784-DABA932F2B9F}" type="slidenum">
              <a:rPr lang="en-GB" smtClean="0"/>
              <a:t>79</a:t>
            </a:fld>
            <a:endParaRPr lang="en-GB"/>
          </a:p>
        </p:txBody>
      </p:sp>
      <p:sp>
        <p:nvSpPr>
          <p:cNvPr id="7" name="Header Placeholder 6">
            <a:extLst>
              <a:ext uri="{FF2B5EF4-FFF2-40B4-BE49-F238E27FC236}">
                <a16:creationId xmlns:a16="http://schemas.microsoft.com/office/drawing/2014/main" id="{6FB07BB4-F4AE-4D9E-B94A-FFC2C0581DEF}"/>
              </a:ext>
            </a:extLst>
          </p:cNvPr>
          <p:cNvSpPr>
            <a:spLocks noGrp="1"/>
          </p:cNvSpPr>
          <p:nvPr>
            <p:ph type="hdr" sz="quarter"/>
          </p:nvPr>
        </p:nvSpPr>
        <p:spPr/>
        <p:txBody>
          <a:bodyPr/>
          <a:lstStyle/>
          <a:p>
            <a:r>
              <a:rPr lang="en-GB"/>
              <a:t>Introduction to Peering and BGP</a:t>
            </a:r>
          </a:p>
        </p:txBody>
      </p:sp>
    </p:spTree>
    <p:extLst>
      <p:ext uri="{BB962C8B-B14F-4D97-AF65-F5344CB8AC3E}">
        <p14:creationId xmlns:p14="http://schemas.microsoft.com/office/powerpoint/2010/main" val="4100642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Rectangle 3"/>
          <p:cNvSpPr>
            <a:spLocks noGrp="1" noChangeArrowheads="1"/>
          </p:cNvSpPr>
          <p:nvPr>
            <p:ph type="body" idx="1"/>
          </p:nvPr>
        </p:nvSpPr>
        <p:spPr/>
        <p:txBody>
          <a:bodyPr/>
          <a:lstStyle/>
          <a:p>
            <a:r>
              <a:rPr lang="en-GB" dirty="0"/>
              <a:t>These two clouds represent networks, and for them to communicate, they must connect to each other somehow. (This is basically a piece of cable, or a leased line.)</a:t>
            </a:r>
          </a:p>
          <a:p>
            <a:br>
              <a:rPr lang="en-GB" dirty="0"/>
            </a:br>
            <a:r>
              <a:rPr lang="en-GB" dirty="0"/>
              <a:t>The early ISPs did just this.</a:t>
            </a:r>
          </a:p>
        </p:txBody>
      </p:sp>
      <p:sp>
        <p:nvSpPr>
          <p:cNvPr id="9" name="Slide Image Placeholder 8">
            <a:extLst>
              <a:ext uri="{FF2B5EF4-FFF2-40B4-BE49-F238E27FC236}">
                <a16:creationId xmlns:a16="http://schemas.microsoft.com/office/drawing/2014/main" id="{3FC0F1BE-B9EF-4CDD-9543-EA80404868EA}"/>
              </a:ext>
            </a:extLst>
          </p:cNvPr>
          <p:cNvSpPr>
            <a:spLocks noGrp="1" noRot="1" noChangeAspect="1"/>
          </p:cNvSpPr>
          <p:nvPr>
            <p:ph type="sldImg"/>
          </p:nvPr>
        </p:nvSpPr>
        <p:spPr>
          <a:xfrm>
            <a:off x="163513" y="742950"/>
            <a:ext cx="6772275" cy="3810000"/>
          </a:xfrm>
        </p:spPr>
      </p:sp>
      <p:sp>
        <p:nvSpPr>
          <p:cNvPr id="4" name="Date Placeholder 3">
            <a:extLst>
              <a:ext uri="{FF2B5EF4-FFF2-40B4-BE49-F238E27FC236}">
                <a16:creationId xmlns:a16="http://schemas.microsoft.com/office/drawing/2014/main" id="{9EB574CE-9691-44E1-981A-1AD0DD05F2D1}"/>
              </a:ext>
            </a:extLst>
          </p:cNvPr>
          <p:cNvSpPr>
            <a:spLocks noGrp="1"/>
          </p:cNvSpPr>
          <p:nvPr>
            <p:ph type="dt" idx="1"/>
          </p:nvPr>
        </p:nvSpPr>
        <p:spPr/>
        <p:txBody>
          <a:bodyPr/>
          <a:lstStyle/>
          <a:p>
            <a:fld id="{37FEE22F-8485-4BFF-A824-D219E2CBCD92}" type="datetime1">
              <a:rPr lang="en-GB" smtClean="0"/>
              <a:t>04/04/2025</a:t>
            </a:fld>
            <a:endParaRPr lang="en-GB"/>
          </a:p>
        </p:txBody>
      </p:sp>
      <p:sp>
        <p:nvSpPr>
          <p:cNvPr id="5" name="Slide Number Placeholder 4">
            <a:extLst>
              <a:ext uri="{FF2B5EF4-FFF2-40B4-BE49-F238E27FC236}">
                <a16:creationId xmlns:a16="http://schemas.microsoft.com/office/drawing/2014/main" id="{1A04BF66-9546-4BAE-9CAE-608949CCB4BF}"/>
              </a:ext>
            </a:extLst>
          </p:cNvPr>
          <p:cNvSpPr>
            <a:spLocks noGrp="1"/>
          </p:cNvSpPr>
          <p:nvPr>
            <p:ph type="sldNum" sz="quarter" idx="5"/>
          </p:nvPr>
        </p:nvSpPr>
        <p:spPr/>
        <p:txBody>
          <a:bodyPr/>
          <a:lstStyle/>
          <a:p>
            <a:fld id="{2FE325A7-0C7D-4B31-9784-DABA932F2B9F}" type="slidenum">
              <a:rPr lang="en-GB" smtClean="0"/>
              <a:t>8</a:t>
            </a:fld>
            <a:endParaRPr lang="en-GB"/>
          </a:p>
        </p:txBody>
      </p:sp>
      <p:sp>
        <p:nvSpPr>
          <p:cNvPr id="6" name="Header Placeholder 5">
            <a:extLst>
              <a:ext uri="{FF2B5EF4-FFF2-40B4-BE49-F238E27FC236}">
                <a16:creationId xmlns:a16="http://schemas.microsoft.com/office/drawing/2014/main" id="{33F2FB4D-7029-4975-BB32-C9B2D9B84B0A}"/>
              </a:ext>
            </a:extLst>
          </p:cNvPr>
          <p:cNvSpPr>
            <a:spLocks noGrp="1"/>
          </p:cNvSpPr>
          <p:nvPr>
            <p:ph type="hdr" sz="quarter"/>
          </p:nvPr>
        </p:nvSpPr>
        <p:spPr/>
        <p:txBody>
          <a:bodyPr/>
          <a:lstStyle/>
          <a:p>
            <a:r>
              <a:rPr lang="en-GB"/>
              <a:t>Introduction to Peering and BGP</a:t>
            </a:r>
          </a:p>
        </p:txBody>
      </p:sp>
    </p:spTree>
    <p:extLst>
      <p:ext uri="{BB962C8B-B14F-4D97-AF65-F5344CB8AC3E}">
        <p14:creationId xmlns:p14="http://schemas.microsoft.com/office/powerpoint/2010/main" val="304774469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Image Placeholder 7">
            <a:extLst>
              <a:ext uri="{FF2B5EF4-FFF2-40B4-BE49-F238E27FC236}">
                <a16:creationId xmlns:a16="http://schemas.microsoft.com/office/drawing/2014/main" id="{5FF2BE12-17D2-40CB-98FD-BCF04FAF3D3E}"/>
              </a:ext>
            </a:extLst>
          </p:cNvPr>
          <p:cNvSpPr>
            <a:spLocks noGrp="1" noRot="1" noChangeAspect="1"/>
          </p:cNvSpPr>
          <p:nvPr>
            <p:ph type="sldImg"/>
          </p:nvPr>
        </p:nvSpPr>
        <p:spPr>
          <a:xfrm>
            <a:off x="163513" y="742950"/>
            <a:ext cx="6772275" cy="3810000"/>
          </a:xfrm>
        </p:spPr>
      </p:sp>
      <p:sp>
        <p:nvSpPr>
          <p:cNvPr id="9" name="Notes Placeholder 8">
            <a:extLst>
              <a:ext uri="{FF2B5EF4-FFF2-40B4-BE49-F238E27FC236}">
                <a16:creationId xmlns:a16="http://schemas.microsoft.com/office/drawing/2014/main" id="{83CA695B-AD2B-41AE-A905-CE1F876188FC}"/>
              </a:ext>
            </a:extLst>
          </p:cNvPr>
          <p:cNvSpPr>
            <a:spLocks noGrp="1"/>
          </p:cNvSpPr>
          <p:nvPr>
            <p:ph type="body" idx="1"/>
          </p:nvPr>
        </p:nvSpPr>
        <p:spPr/>
        <p:txBody>
          <a:bodyPr/>
          <a:lstStyle/>
          <a:p>
            <a:endParaRPr lang="en-GB"/>
          </a:p>
        </p:txBody>
      </p:sp>
      <p:sp>
        <p:nvSpPr>
          <p:cNvPr id="2" name="Date Placeholder 1">
            <a:extLst>
              <a:ext uri="{FF2B5EF4-FFF2-40B4-BE49-F238E27FC236}">
                <a16:creationId xmlns:a16="http://schemas.microsoft.com/office/drawing/2014/main" id="{8791ED1E-1D38-4480-817D-082C85178AC9}"/>
              </a:ext>
            </a:extLst>
          </p:cNvPr>
          <p:cNvSpPr>
            <a:spLocks noGrp="1"/>
          </p:cNvSpPr>
          <p:nvPr>
            <p:ph type="dt" idx="1"/>
          </p:nvPr>
        </p:nvSpPr>
        <p:spPr/>
        <p:txBody>
          <a:bodyPr/>
          <a:lstStyle/>
          <a:p>
            <a:fld id="{CC8671B4-AFD2-4EF7-8FC0-4F3F5CFCE010}" type="datetime1">
              <a:rPr lang="en-GB" smtClean="0"/>
              <a:t>04/04/2025</a:t>
            </a:fld>
            <a:endParaRPr lang="en-GB"/>
          </a:p>
        </p:txBody>
      </p:sp>
      <p:sp>
        <p:nvSpPr>
          <p:cNvPr id="3" name="Slide Number Placeholder 2">
            <a:extLst>
              <a:ext uri="{FF2B5EF4-FFF2-40B4-BE49-F238E27FC236}">
                <a16:creationId xmlns:a16="http://schemas.microsoft.com/office/drawing/2014/main" id="{51BDBDE3-060E-4A28-A81D-56D3CE0238DE}"/>
              </a:ext>
            </a:extLst>
          </p:cNvPr>
          <p:cNvSpPr>
            <a:spLocks noGrp="1"/>
          </p:cNvSpPr>
          <p:nvPr>
            <p:ph type="sldNum" sz="quarter" idx="5"/>
          </p:nvPr>
        </p:nvSpPr>
        <p:spPr/>
        <p:txBody>
          <a:bodyPr/>
          <a:lstStyle/>
          <a:p>
            <a:fld id="{2FE325A7-0C7D-4B31-9784-DABA932F2B9F}" type="slidenum">
              <a:rPr lang="en-GB" smtClean="0"/>
              <a:t>80</a:t>
            </a:fld>
            <a:endParaRPr lang="en-GB"/>
          </a:p>
        </p:txBody>
      </p:sp>
      <p:sp>
        <p:nvSpPr>
          <p:cNvPr id="7" name="Header Placeholder 6">
            <a:extLst>
              <a:ext uri="{FF2B5EF4-FFF2-40B4-BE49-F238E27FC236}">
                <a16:creationId xmlns:a16="http://schemas.microsoft.com/office/drawing/2014/main" id="{4F8BA3C6-47FD-455C-8DDA-12806157BAFB}"/>
              </a:ext>
            </a:extLst>
          </p:cNvPr>
          <p:cNvSpPr>
            <a:spLocks noGrp="1"/>
          </p:cNvSpPr>
          <p:nvPr>
            <p:ph type="hdr" sz="quarter"/>
          </p:nvPr>
        </p:nvSpPr>
        <p:spPr/>
        <p:txBody>
          <a:bodyPr/>
          <a:lstStyle/>
          <a:p>
            <a:r>
              <a:rPr lang="en-GB"/>
              <a:t>Introduction to Peering and BGP</a:t>
            </a:r>
          </a:p>
        </p:txBody>
      </p:sp>
    </p:spTree>
    <p:extLst>
      <p:ext uri="{BB962C8B-B14F-4D97-AF65-F5344CB8AC3E}">
        <p14:creationId xmlns:p14="http://schemas.microsoft.com/office/powerpoint/2010/main" val="165349937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Image Placeholder 7">
            <a:extLst>
              <a:ext uri="{FF2B5EF4-FFF2-40B4-BE49-F238E27FC236}">
                <a16:creationId xmlns:a16="http://schemas.microsoft.com/office/drawing/2014/main" id="{FF57916A-F1F2-4C42-883A-A61C0CDABF96}"/>
              </a:ext>
            </a:extLst>
          </p:cNvPr>
          <p:cNvSpPr>
            <a:spLocks noGrp="1" noRot="1" noChangeAspect="1"/>
          </p:cNvSpPr>
          <p:nvPr>
            <p:ph type="sldImg"/>
          </p:nvPr>
        </p:nvSpPr>
        <p:spPr>
          <a:xfrm>
            <a:off x="163513" y="742950"/>
            <a:ext cx="6772275" cy="3810000"/>
          </a:xfrm>
        </p:spPr>
      </p:sp>
      <p:sp>
        <p:nvSpPr>
          <p:cNvPr id="9" name="Notes Placeholder 8">
            <a:extLst>
              <a:ext uri="{FF2B5EF4-FFF2-40B4-BE49-F238E27FC236}">
                <a16:creationId xmlns:a16="http://schemas.microsoft.com/office/drawing/2014/main" id="{FA8CCB05-4CFB-4E3A-A1D2-7903E3FFFA86}"/>
              </a:ext>
            </a:extLst>
          </p:cNvPr>
          <p:cNvSpPr>
            <a:spLocks noGrp="1"/>
          </p:cNvSpPr>
          <p:nvPr>
            <p:ph type="body" idx="1"/>
          </p:nvPr>
        </p:nvSpPr>
        <p:spPr/>
        <p:txBody>
          <a:bodyPr/>
          <a:lstStyle/>
          <a:p>
            <a:endParaRPr lang="en-GB"/>
          </a:p>
        </p:txBody>
      </p:sp>
      <p:sp>
        <p:nvSpPr>
          <p:cNvPr id="2" name="Date Placeholder 1">
            <a:extLst>
              <a:ext uri="{FF2B5EF4-FFF2-40B4-BE49-F238E27FC236}">
                <a16:creationId xmlns:a16="http://schemas.microsoft.com/office/drawing/2014/main" id="{33A9365A-CEBD-4B3F-A673-057321A940A4}"/>
              </a:ext>
            </a:extLst>
          </p:cNvPr>
          <p:cNvSpPr>
            <a:spLocks noGrp="1"/>
          </p:cNvSpPr>
          <p:nvPr>
            <p:ph type="dt" idx="1"/>
          </p:nvPr>
        </p:nvSpPr>
        <p:spPr/>
        <p:txBody>
          <a:bodyPr/>
          <a:lstStyle/>
          <a:p>
            <a:fld id="{0CFA0920-054C-4293-A043-36F418A23FEC}" type="datetime1">
              <a:rPr lang="en-GB" smtClean="0"/>
              <a:t>04/04/2025</a:t>
            </a:fld>
            <a:endParaRPr lang="en-GB"/>
          </a:p>
        </p:txBody>
      </p:sp>
      <p:sp>
        <p:nvSpPr>
          <p:cNvPr id="3" name="Slide Number Placeholder 2">
            <a:extLst>
              <a:ext uri="{FF2B5EF4-FFF2-40B4-BE49-F238E27FC236}">
                <a16:creationId xmlns:a16="http://schemas.microsoft.com/office/drawing/2014/main" id="{22DBE877-AC16-4A35-915D-F14C1AF0C165}"/>
              </a:ext>
            </a:extLst>
          </p:cNvPr>
          <p:cNvSpPr>
            <a:spLocks noGrp="1"/>
          </p:cNvSpPr>
          <p:nvPr>
            <p:ph type="sldNum" sz="quarter" idx="5"/>
          </p:nvPr>
        </p:nvSpPr>
        <p:spPr/>
        <p:txBody>
          <a:bodyPr/>
          <a:lstStyle/>
          <a:p>
            <a:fld id="{2FE325A7-0C7D-4B31-9784-DABA932F2B9F}" type="slidenum">
              <a:rPr lang="en-GB" smtClean="0"/>
              <a:t>81</a:t>
            </a:fld>
            <a:endParaRPr lang="en-GB"/>
          </a:p>
        </p:txBody>
      </p:sp>
      <p:sp>
        <p:nvSpPr>
          <p:cNvPr id="7" name="Header Placeholder 6">
            <a:extLst>
              <a:ext uri="{FF2B5EF4-FFF2-40B4-BE49-F238E27FC236}">
                <a16:creationId xmlns:a16="http://schemas.microsoft.com/office/drawing/2014/main" id="{94E6AE5E-40FC-484F-92B2-769271139D7A}"/>
              </a:ext>
            </a:extLst>
          </p:cNvPr>
          <p:cNvSpPr>
            <a:spLocks noGrp="1"/>
          </p:cNvSpPr>
          <p:nvPr>
            <p:ph type="hdr" sz="quarter"/>
          </p:nvPr>
        </p:nvSpPr>
        <p:spPr/>
        <p:txBody>
          <a:bodyPr/>
          <a:lstStyle/>
          <a:p>
            <a:r>
              <a:rPr lang="en-GB"/>
              <a:t>Introduction to Peering and BGP</a:t>
            </a:r>
          </a:p>
        </p:txBody>
      </p:sp>
    </p:spTree>
    <p:extLst>
      <p:ext uri="{BB962C8B-B14F-4D97-AF65-F5344CB8AC3E}">
        <p14:creationId xmlns:p14="http://schemas.microsoft.com/office/powerpoint/2010/main" val="56658853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Image Placeholder 7">
            <a:extLst>
              <a:ext uri="{FF2B5EF4-FFF2-40B4-BE49-F238E27FC236}">
                <a16:creationId xmlns:a16="http://schemas.microsoft.com/office/drawing/2014/main" id="{FD7576F0-26BB-4640-AC4D-5489203BA65F}"/>
              </a:ext>
            </a:extLst>
          </p:cNvPr>
          <p:cNvSpPr>
            <a:spLocks noGrp="1" noRot="1" noChangeAspect="1"/>
          </p:cNvSpPr>
          <p:nvPr>
            <p:ph type="sldImg"/>
          </p:nvPr>
        </p:nvSpPr>
        <p:spPr>
          <a:xfrm>
            <a:off x="163513" y="742950"/>
            <a:ext cx="6772275" cy="3810000"/>
          </a:xfrm>
        </p:spPr>
      </p:sp>
      <p:sp>
        <p:nvSpPr>
          <p:cNvPr id="9" name="Notes Placeholder 8">
            <a:extLst>
              <a:ext uri="{FF2B5EF4-FFF2-40B4-BE49-F238E27FC236}">
                <a16:creationId xmlns:a16="http://schemas.microsoft.com/office/drawing/2014/main" id="{F855AE56-4132-466D-A058-9E22DCC9D4BA}"/>
              </a:ext>
            </a:extLst>
          </p:cNvPr>
          <p:cNvSpPr>
            <a:spLocks noGrp="1"/>
          </p:cNvSpPr>
          <p:nvPr>
            <p:ph type="body" idx="1"/>
          </p:nvPr>
        </p:nvSpPr>
        <p:spPr/>
        <p:txBody>
          <a:bodyPr/>
          <a:lstStyle/>
          <a:p>
            <a:endParaRPr lang="en-GB" dirty="0"/>
          </a:p>
        </p:txBody>
      </p:sp>
      <p:sp>
        <p:nvSpPr>
          <p:cNvPr id="2" name="Date Placeholder 1">
            <a:extLst>
              <a:ext uri="{FF2B5EF4-FFF2-40B4-BE49-F238E27FC236}">
                <a16:creationId xmlns:a16="http://schemas.microsoft.com/office/drawing/2014/main" id="{2ED8C501-B8F5-4249-B3B1-E43B94B0A62B}"/>
              </a:ext>
            </a:extLst>
          </p:cNvPr>
          <p:cNvSpPr>
            <a:spLocks noGrp="1"/>
          </p:cNvSpPr>
          <p:nvPr>
            <p:ph type="dt" idx="1"/>
          </p:nvPr>
        </p:nvSpPr>
        <p:spPr/>
        <p:txBody>
          <a:bodyPr/>
          <a:lstStyle/>
          <a:p>
            <a:fld id="{21D5C1B1-E227-458E-BDE1-FAF4B8BD7201}" type="datetime1">
              <a:rPr lang="en-GB" smtClean="0"/>
              <a:t>04/04/2025</a:t>
            </a:fld>
            <a:endParaRPr lang="en-GB"/>
          </a:p>
        </p:txBody>
      </p:sp>
      <p:sp>
        <p:nvSpPr>
          <p:cNvPr id="3" name="Slide Number Placeholder 2">
            <a:extLst>
              <a:ext uri="{FF2B5EF4-FFF2-40B4-BE49-F238E27FC236}">
                <a16:creationId xmlns:a16="http://schemas.microsoft.com/office/drawing/2014/main" id="{7A60C16B-C973-47D4-A248-8D7AC472FF99}"/>
              </a:ext>
            </a:extLst>
          </p:cNvPr>
          <p:cNvSpPr>
            <a:spLocks noGrp="1"/>
          </p:cNvSpPr>
          <p:nvPr>
            <p:ph type="sldNum" sz="quarter" idx="5"/>
          </p:nvPr>
        </p:nvSpPr>
        <p:spPr/>
        <p:txBody>
          <a:bodyPr/>
          <a:lstStyle/>
          <a:p>
            <a:fld id="{2FE325A7-0C7D-4B31-9784-DABA932F2B9F}" type="slidenum">
              <a:rPr lang="en-GB" smtClean="0"/>
              <a:t>82</a:t>
            </a:fld>
            <a:endParaRPr lang="en-GB"/>
          </a:p>
        </p:txBody>
      </p:sp>
      <p:sp>
        <p:nvSpPr>
          <p:cNvPr id="7" name="Header Placeholder 6">
            <a:extLst>
              <a:ext uri="{FF2B5EF4-FFF2-40B4-BE49-F238E27FC236}">
                <a16:creationId xmlns:a16="http://schemas.microsoft.com/office/drawing/2014/main" id="{E559BF3A-67AE-4C7D-9CB7-547C14710E32}"/>
              </a:ext>
            </a:extLst>
          </p:cNvPr>
          <p:cNvSpPr>
            <a:spLocks noGrp="1"/>
          </p:cNvSpPr>
          <p:nvPr>
            <p:ph type="hdr" sz="quarter"/>
          </p:nvPr>
        </p:nvSpPr>
        <p:spPr/>
        <p:txBody>
          <a:bodyPr/>
          <a:lstStyle/>
          <a:p>
            <a:r>
              <a:rPr lang="en-GB"/>
              <a:t>Introduction to Peering and BGP</a:t>
            </a:r>
          </a:p>
        </p:txBody>
      </p:sp>
    </p:spTree>
    <p:extLst>
      <p:ext uri="{BB962C8B-B14F-4D97-AF65-F5344CB8AC3E}">
        <p14:creationId xmlns:p14="http://schemas.microsoft.com/office/powerpoint/2010/main" val="118617091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type="body" idx="1"/>
          </p:nvPr>
        </p:nvSpPr>
        <p:spPr/>
        <p:txBody>
          <a:bodyPr/>
          <a:lstStyle/>
          <a:p>
            <a:endParaRPr lang="en-GB" dirty="0"/>
          </a:p>
          <a:p>
            <a:r>
              <a:rPr lang="en-GB" dirty="0"/>
              <a:t>Where do we get AS numbers and IP addresses from?</a:t>
            </a:r>
          </a:p>
        </p:txBody>
      </p:sp>
      <p:sp>
        <p:nvSpPr>
          <p:cNvPr id="10" name="Slide Image Placeholder 9">
            <a:extLst>
              <a:ext uri="{FF2B5EF4-FFF2-40B4-BE49-F238E27FC236}">
                <a16:creationId xmlns:a16="http://schemas.microsoft.com/office/drawing/2014/main" id="{2A1D62AF-0956-4073-B217-6BF5DB4F7D1E}"/>
              </a:ext>
            </a:extLst>
          </p:cNvPr>
          <p:cNvSpPr>
            <a:spLocks noGrp="1" noRot="1" noChangeAspect="1"/>
          </p:cNvSpPr>
          <p:nvPr>
            <p:ph type="sldImg"/>
          </p:nvPr>
        </p:nvSpPr>
        <p:spPr>
          <a:xfrm>
            <a:off x="163513" y="742950"/>
            <a:ext cx="6772275" cy="3810000"/>
          </a:xfrm>
        </p:spPr>
      </p:sp>
      <p:sp>
        <p:nvSpPr>
          <p:cNvPr id="4" name="Date Placeholder 3">
            <a:extLst>
              <a:ext uri="{FF2B5EF4-FFF2-40B4-BE49-F238E27FC236}">
                <a16:creationId xmlns:a16="http://schemas.microsoft.com/office/drawing/2014/main" id="{9CDCD923-9E4F-44A1-AD0D-6D12823B12AF}"/>
              </a:ext>
            </a:extLst>
          </p:cNvPr>
          <p:cNvSpPr>
            <a:spLocks noGrp="1"/>
          </p:cNvSpPr>
          <p:nvPr>
            <p:ph type="dt" idx="1"/>
          </p:nvPr>
        </p:nvSpPr>
        <p:spPr/>
        <p:txBody>
          <a:bodyPr/>
          <a:lstStyle/>
          <a:p>
            <a:fld id="{478D8B22-4100-44A5-BB9E-7F459B0CB30B}" type="datetime1">
              <a:rPr lang="en-GB" smtClean="0"/>
              <a:t>04/04/2025</a:t>
            </a:fld>
            <a:endParaRPr lang="en-GB"/>
          </a:p>
        </p:txBody>
      </p:sp>
      <p:sp>
        <p:nvSpPr>
          <p:cNvPr id="5" name="Slide Number Placeholder 4">
            <a:extLst>
              <a:ext uri="{FF2B5EF4-FFF2-40B4-BE49-F238E27FC236}">
                <a16:creationId xmlns:a16="http://schemas.microsoft.com/office/drawing/2014/main" id="{688CA16F-5E80-4EC0-89B4-E12D2E367A21}"/>
              </a:ext>
            </a:extLst>
          </p:cNvPr>
          <p:cNvSpPr>
            <a:spLocks noGrp="1"/>
          </p:cNvSpPr>
          <p:nvPr>
            <p:ph type="sldNum" sz="quarter" idx="5"/>
          </p:nvPr>
        </p:nvSpPr>
        <p:spPr/>
        <p:txBody>
          <a:bodyPr/>
          <a:lstStyle/>
          <a:p>
            <a:fld id="{2FE325A7-0C7D-4B31-9784-DABA932F2B9F}" type="slidenum">
              <a:rPr lang="en-GB" smtClean="0"/>
              <a:t>83</a:t>
            </a:fld>
            <a:endParaRPr lang="en-GB"/>
          </a:p>
        </p:txBody>
      </p:sp>
      <p:sp>
        <p:nvSpPr>
          <p:cNvPr id="6" name="Header Placeholder 5">
            <a:extLst>
              <a:ext uri="{FF2B5EF4-FFF2-40B4-BE49-F238E27FC236}">
                <a16:creationId xmlns:a16="http://schemas.microsoft.com/office/drawing/2014/main" id="{232F0F24-825A-4D9F-88C4-5B3CC0FBF899}"/>
              </a:ext>
            </a:extLst>
          </p:cNvPr>
          <p:cNvSpPr>
            <a:spLocks noGrp="1"/>
          </p:cNvSpPr>
          <p:nvPr>
            <p:ph type="hdr" sz="quarter"/>
          </p:nvPr>
        </p:nvSpPr>
        <p:spPr/>
        <p:txBody>
          <a:bodyPr/>
          <a:lstStyle/>
          <a:p>
            <a:r>
              <a:rPr lang="en-GB"/>
              <a:t>Introduction to Peering and BGP</a:t>
            </a:r>
          </a:p>
        </p:txBody>
      </p:sp>
    </p:spTree>
    <p:extLst>
      <p:ext uri="{BB962C8B-B14F-4D97-AF65-F5344CB8AC3E}">
        <p14:creationId xmlns:p14="http://schemas.microsoft.com/office/powerpoint/2010/main" val="282307182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type="body" idx="1"/>
          </p:nvPr>
        </p:nvSpPr>
        <p:spPr/>
        <p:txBody>
          <a:bodyPr/>
          <a:lstStyle/>
          <a:p>
            <a:endParaRPr lang="en-GB" dirty="0"/>
          </a:p>
          <a:p>
            <a:r>
              <a:rPr lang="en-GB" dirty="0"/>
              <a:t>The five RIRs each cover a service region. </a:t>
            </a:r>
          </a:p>
          <a:p>
            <a:endParaRPr lang="en-GB" dirty="0"/>
          </a:p>
          <a:p>
            <a:r>
              <a:rPr lang="en-GB" dirty="0"/>
              <a:t>The RIR for Europe is RIPE NCC, based in Amsterdam.</a:t>
            </a:r>
          </a:p>
          <a:p>
            <a:r>
              <a:rPr lang="en-GB" dirty="0"/>
              <a:t>They manage all public IP space allocations and AS numbers in their region.</a:t>
            </a:r>
          </a:p>
          <a:p>
            <a:endParaRPr lang="en-GB" dirty="0"/>
          </a:p>
          <a:p>
            <a:r>
              <a:rPr lang="en-GB" dirty="0"/>
              <a:t>APNIC is slightly different – it’s more of an umbrella body of registries for further regions.</a:t>
            </a:r>
          </a:p>
          <a:p>
            <a:r>
              <a:rPr lang="en-GB" dirty="0"/>
              <a:t>The following National Internet Registries (NIRs) are currently operating in the APNIC region:</a:t>
            </a:r>
          </a:p>
          <a:p>
            <a:endParaRPr lang="en-GB" dirty="0"/>
          </a:p>
          <a:p>
            <a:r>
              <a:rPr lang="en-GB" dirty="0"/>
              <a:t>APJII (</a:t>
            </a:r>
            <a:r>
              <a:rPr lang="en-GB" dirty="0" err="1"/>
              <a:t>Asosiasi</a:t>
            </a:r>
            <a:r>
              <a:rPr lang="en-GB" dirty="0"/>
              <a:t> </a:t>
            </a:r>
            <a:r>
              <a:rPr lang="en-GB" dirty="0" err="1"/>
              <a:t>Penyelenggara</a:t>
            </a:r>
            <a:r>
              <a:rPr lang="en-GB" dirty="0"/>
              <a:t> </a:t>
            </a:r>
            <a:r>
              <a:rPr lang="en-GB" dirty="0" err="1"/>
              <a:t>Jasa</a:t>
            </a:r>
            <a:r>
              <a:rPr lang="en-GB" dirty="0"/>
              <a:t> Internet Indonesia), Indonesian ISP Association</a:t>
            </a:r>
          </a:p>
          <a:p>
            <a:r>
              <a:rPr lang="en-GB" dirty="0"/>
              <a:t>CNNIC, China Internet Network Information </a:t>
            </a:r>
            <a:r>
              <a:rPr lang="en-GB" dirty="0" err="1"/>
              <a:t>Center</a:t>
            </a:r>
            <a:endParaRPr lang="en-GB" dirty="0"/>
          </a:p>
          <a:p>
            <a:r>
              <a:rPr lang="en-GB" dirty="0"/>
              <a:t>JPNIC, Japan Network Information </a:t>
            </a:r>
            <a:r>
              <a:rPr lang="en-GB" dirty="0" err="1"/>
              <a:t>Center</a:t>
            </a:r>
            <a:endParaRPr lang="en-GB" dirty="0"/>
          </a:p>
          <a:p>
            <a:r>
              <a:rPr lang="en-GB" dirty="0"/>
              <a:t>KRNIC, Korea Internet &amp; Security Agency</a:t>
            </a:r>
          </a:p>
          <a:p>
            <a:r>
              <a:rPr lang="en-GB" dirty="0"/>
              <a:t>TWNIC, Taiwan Network Information </a:t>
            </a:r>
            <a:r>
              <a:rPr lang="en-GB" dirty="0" err="1"/>
              <a:t>Center</a:t>
            </a:r>
            <a:endParaRPr lang="en-GB" dirty="0"/>
          </a:p>
          <a:p>
            <a:r>
              <a:rPr lang="en-GB" dirty="0"/>
              <a:t>VNNIC, Vietnam Internet Network Information </a:t>
            </a:r>
            <a:r>
              <a:rPr lang="en-GB" dirty="0" err="1"/>
              <a:t>Center</a:t>
            </a:r>
            <a:endParaRPr lang="en-GB" dirty="0"/>
          </a:p>
          <a:p>
            <a:r>
              <a:rPr lang="en-GB" b="0" i="0" dirty="0">
                <a:solidFill>
                  <a:srgbClr val="202122"/>
                </a:solidFill>
                <a:effectLst/>
                <a:latin typeface="Arial" panose="020B0604020202020204" pitchFamily="34" charset="0"/>
              </a:rPr>
              <a:t>IRINN - </a:t>
            </a:r>
            <a:r>
              <a:rPr lang="en-GB" dirty="0"/>
              <a:t>Indian Registry for Internet Names and Numbers</a:t>
            </a:r>
          </a:p>
          <a:p>
            <a:endParaRPr lang="en-GB" dirty="0"/>
          </a:p>
          <a:p>
            <a:r>
              <a:rPr lang="en-GB" dirty="0"/>
              <a:t>The following NIRs are currently operating in the Latin American (LACNIC) region:</a:t>
            </a:r>
          </a:p>
          <a:p>
            <a:r>
              <a:rPr lang="en-GB" dirty="0"/>
              <a:t>NIC Mexico</a:t>
            </a:r>
          </a:p>
          <a:p>
            <a:r>
              <a:rPr lang="en-GB" dirty="0"/>
              <a:t>NIC Brazil</a:t>
            </a:r>
          </a:p>
          <a:p>
            <a:endParaRPr lang="en-GB" dirty="0"/>
          </a:p>
          <a:p>
            <a:r>
              <a:rPr lang="en-GB" dirty="0"/>
              <a:t>There are no NIRs operating in the RIPE NCC region.</a:t>
            </a:r>
          </a:p>
          <a:p>
            <a:endParaRPr lang="en-GB" dirty="0"/>
          </a:p>
        </p:txBody>
      </p:sp>
      <p:sp>
        <p:nvSpPr>
          <p:cNvPr id="10" name="Slide Image Placeholder 9">
            <a:extLst>
              <a:ext uri="{FF2B5EF4-FFF2-40B4-BE49-F238E27FC236}">
                <a16:creationId xmlns:a16="http://schemas.microsoft.com/office/drawing/2014/main" id="{3DEBA4F5-29B5-4245-A946-858F8A7ABA96}"/>
              </a:ext>
            </a:extLst>
          </p:cNvPr>
          <p:cNvSpPr>
            <a:spLocks noGrp="1" noRot="1" noChangeAspect="1"/>
          </p:cNvSpPr>
          <p:nvPr>
            <p:ph type="sldImg"/>
          </p:nvPr>
        </p:nvSpPr>
        <p:spPr>
          <a:xfrm>
            <a:off x="163513" y="742950"/>
            <a:ext cx="6772275" cy="3810000"/>
          </a:xfrm>
        </p:spPr>
      </p:sp>
      <p:sp>
        <p:nvSpPr>
          <p:cNvPr id="4" name="Date Placeholder 3">
            <a:extLst>
              <a:ext uri="{FF2B5EF4-FFF2-40B4-BE49-F238E27FC236}">
                <a16:creationId xmlns:a16="http://schemas.microsoft.com/office/drawing/2014/main" id="{EDD50181-98C6-41CD-BAE7-61AFD20377D1}"/>
              </a:ext>
            </a:extLst>
          </p:cNvPr>
          <p:cNvSpPr>
            <a:spLocks noGrp="1"/>
          </p:cNvSpPr>
          <p:nvPr>
            <p:ph type="dt" idx="1"/>
          </p:nvPr>
        </p:nvSpPr>
        <p:spPr/>
        <p:txBody>
          <a:bodyPr/>
          <a:lstStyle/>
          <a:p>
            <a:fld id="{99B61630-A3E1-4761-8C76-C9A5C5DB16FC}" type="datetime1">
              <a:rPr lang="en-GB" smtClean="0"/>
              <a:t>04/04/2025</a:t>
            </a:fld>
            <a:endParaRPr lang="en-GB"/>
          </a:p>
        </p:txBody>
      </p:sp>
      <p:sp>
        <p:nvSpPr>
          <p:cNvPr id="5" name="Slide Number Placeholder 4">
            <a:extLst>
              <a:ext uri="{FF2B5EF4-FFF2-40B4-BE49-F238E27FC236}">
                <a16:creationId xmlns:a16="http://schemas.microsoft.com/office/drawing/2014/main" id="{8833CB26-4C7D-4546-8868-DDF9D894F132}"/>
              </a:ext>
            </a:extLst>
          </p:cNvPr>
          <p:cNvSpPr>
            <a:spLocks noGrp="1"/>
          </p:cNvSpPr>
          <p:nvPr>
            <p:ph type="sldNum" sz="quarter" idx="5"/>
          </p:nvPr>
        </p:nvSpPr>
        <p:spPr/>
        <p:txBody>
          <a:bodyPr/>
          <a:lstStyle/>
          <a:p>
            <a:fld id="{2FE325A7-0C7D-4B31-9784-DABA932F2B9F}" type="slidenum">
              <a:rPr lang="en-GB" smtClean="0"/>
              <a:t>84</a:t>
            </a:fld>
            <a:endParaRPr lang="en-GB"/>
          </a:p>
        </p:txBody>
      </p:sp>
      <p:sp>
        <p:nvSpPr>
          <p:cNvPr id="6" name="Header Placeholder 5">
            <a:extLst>
              <a:ext uri="{FF2B5EF4-FFF2-40B4-BE49-F238E27FC236}">
                <a16:creationId xmlns:a16="http://schemas.microsoft.com/office/drawing/2014/main" id="{66709779-9762-4952-833A-515F067DF8AF}"/>
              </a:ext>
            </a:extLst>
          </p:cNvPr>
          <p:cNvSpPr>
            <a:spLocks noGrp="1"/>
          </p:cNvSpPr>
          <p:nvPr>
            <p:ph type="hdr" sz="quarter"/>
          </p:nvPr>
        </p:nvSpPr>
        <p:spPr/>
        <p:txBody>
          <a:bodyPr/>
          <a:lstStyle/>
          <a:p>
            <a:r>
              <a:rPr lang="en-GB"/>
              <a:t>Introduction to Peering and BGP</a:t>
            </a:r>
          </a:p>
        </p:txBody>
      </p:sp>
    </p:spTree>
    <p:extLst>
      <p:ext uri="{BB962C8B-B14F-4D97-AF65-F5344CB8AC3E}">
        <p14:creationId xmlns:p14="http://schemas.microsoft.com/office/powerpoint/2010/main" val="321208567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type="body" idx="1"/>
          </p:nvPr>
        </p:nvSpPr>
        <p:spPr/>
        <p:txBody>
          <a:bodyPr/>
          <a:lstStyle/>
          <a:p>
            <a:endParaRPr lang="en-GB" dirty="0"/>
          </a:p>
          <a:p>
            <a:r>
              <a:rPr lang="en-GB" dirty="0"/>
              <a:t>Most service providers have to become a member of RIPE, and become an LIR.</a:t>
            </a:r>
          </a:p>
        </p:txBody>
      </p:sp>
      <p:sp>
        <p:nvSpPr>
          <p:cNvPr id="10" name="Slide Image Placeholder 9">
            <a:extLst>
              <a:ext uri="{FF2B5EF4-FFF2-40B4-BE49-F238E27FC236}">
                <a16:creationId xmlns:a16="http://schemas.microsoft.com/office/drawing/2014/main" id="{94E8B9ED-F03C-492C-928A-EEA430A31965}"/>
              </a:ext>
            </a:extLst>
          </p:cNvPr>
          <p:cNvSpPr>
            <a:spLocks noGrp="1" noRot="1" noChangeAspect="1"/>
          </p:cNvSpPr>
          <p:nvPr>
            <p:ph type="sldImg"/>
          </p:nvPr>
        </p:nvSpPr>
        <p:spPr>
          <a:xfrm>
            <a:off x="163513" y="742950"/>
            <a:ext cx="6772275" cy="3810000"/>
          </a:xfrm>
        </p:spPr>
      </p:sp>
      <p:sp>
        <p:nvSpPr>
          <p:cNvPr id="4" name="Date Placeholder 3">
            <a:extLst>
              <a:ext uri="{FF2B5EF4-FFF2-40B4-BE49-F238E27FC236}">
                <a16:creationId xmlns:a16="http://schemas.microsoft.com/office/drawing/2014/main" id="{46A8EE77-B55F-4F37-BCA4-B46AECE903DD}"/>
              </a:ext>
            </a:extLst>
          </p:cNvPr>
          <p:cNvSpPr>
            <a:spLocks noGrp="1"/>
          </p:cNvSpPr>
          <p:nvPr>
            <p:ph type="dt" idx="1"/>
          </p:nvPr>
        </p:nvSpPr>
        <p:spPr/>
        <p:txBody>
          <a:bodyPr/>
          <a:lstStyle/>
          <a:p>
            <a:fld id="{851A301D-88B7-4944-9568-616AC6AF51DB}" type="datetime1">
              <a:rPr lang="en-GB" smtClean="0"/>
              <a:t>04/04/2025</a:t>
            </a:fld>
            <a:endParaRPr lang="en-GB"/>
          </a:p>
        </p:txBody>
      </p:sp>
      <p:sp>
        <p:nvSpPr>
          <p:cNvPr id="5" name="Slide Number Placeholder 4">
            <a:extLst>
              <a:ext uri="{FF2B5EF4-FFF2-40B4-BE49-F238E27FC236}">
                <a16:creationId xmlns:a16="http://schemas.microsoft.com/office/drawing/2014/main" id="{52B092AA-9FEB-4ACC-B3BC-08B5F770FE98}"/>
              </a:ext>
            </a:extLst>
          </p:cNvPr>
          <p:cNvSpPr>
            <a:spLocks noGrp="1"/>
          </p:cNvSpPr>
          <p:nvPr>
            <p:ph type="sldNum" sz="quarter" idx="5"/>
          </p:nvPr>
        </p:nvSpPr>
        <p:spPr/>
        <p:txBody>
          <a:bodyPr/>
          <a:lstStyle/>
          <a:p>
            <a:fld id="{2FE325A7-0C7D-4B31-9784-DABA932F2B9F}" type="slidenum">
              <a:rPr lang="en-GB" smtClean="0"/>
              <a:t>85</a:t>
            </a:fld>
            <a:endParaRPr lang="en-GB"/>
          </a:p>
        </p:txBody>
      </p:sp>
      <p:sp>
        <p:nvSpPr>
          <p:cNvPr id="6" name="Header Placeholder 5">
            <a:extLst>
              <a:ext uri="{FF2B5EF4-FFF2-40B4-BE49-F238E27FC236}">
                <a16:creationId xmlns:a16="http://schemas.microsoft.com/office/drawing/2014/main" id="{4DDA15E8-E8ED-4C95-BC05-5554BB4201A9}"/>
              </a:ext>
            </a:extLst>
          </p:cNvPr>
          <p:cNvSpPr>
            <a:spLocks noGrp="1"/>
          </p:cNvSpPr>
          <p:nvPr>
            <p:ph type="hdr" sz="quarter"/>
          </p:nvPr>
        </p:nvSpPr>
        <p:spPr/>
        <p:txBody>
          <a:bodyPr/>
          <a:lstStyle/>
          <a:p>
            <a:r>
              <a:rPr lang="en-GB"/>
              <a:t>Introduction to Peering and BGP</a:t>
            </a:r>
          </a:p>
        </p:txBody>
      </p:sp>
    </p:spTree>
    <p:extLst>
      <p:ext uri="{BB962C8B-B14F-4D97-AF65-F5344CB8AC3E}">
        <p14:creationId xmlns:p14="http://schemas.microsoft.com/office/powerpoint/2010/main" val="70823700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Rectangle 3"/>
          <p:cNvSpPr>
            <a:spLocks noGrp="1" noChangeArrowheads="1"/>
          </p:cNvSpPr>
          <p:nvPr>
            <p:ph type="body" idx="1"/>
          </p:nvPr>
        </p:nvSpPr>
        <p:spPr/>
        <p:txBody>
          <a:bodyPr/>
          <a:lstStyle/>
          <a:p>
            <a:r>
              <a:rPr lang="en-GB" dirty="0"/>
              <a:t>In the Single homed setup, the customer or end-user just has a default gateway to their ISP.</a:t>
            </a:r>
          </a:p>
          <a:p>
            <a:endParaRPr lang="en-GB" dirty="0"/>
          </a:p>
          <a:p>
            <a:r>
              <a:rPr lang="en-GB" dirty="0"/>
              <a:t>Their IP addresses come from their ISP.</a:t>
            </a:r>
          </a:p>
          <a:p>
            <a:r>
              <a:rPr lang="en-GB" dirty="0"/>
              <a:t>They are part of the ISPs network, as they come under the IP range and AS.</a:t>
            </a:r>
          </a:p>
          <a:p>
            <a:r>
              <a:rPr lang="en-GB" dirty="0"/>
              <a:t>They have a default gateway, which points to their ISP. They leave it to their ISP to worry about how</a:t>
            </a:r>
          </a:p>
          <a:p>
            <a:r>
              <a:rPr lang="en-GB" dirty="0"/>
              <a:t>the traffic actually gets to its final destination.</a:t>
            </a:r>
          </a:p>
          <a:p>
            <a:endParaRPr lang="en-GB" dirty="0"/>
          </a:p>
          <a:p>
            <a:r>
              <a:rPr lang="en-GB" dirty="0"/>
              <a:t>The ISP backbone has NO default routes. If it doesn’t exist in the routing table, we cannot get to it!</a:t>
            </a:r>
          </a:p>
          <a:p>
            <a:r>
              <a:rPr lang="en-GB" dirty="0"/>
              <a:t>Somebody somewhere needs to know where the destination is…. on the internet!</a:t>
            </a:r>
          </a:p>
          <a:p>
            <a:endParaRPr lang="en-GB" dirty="0"/>
          </a:p>
          <a:p>
            <a:endParaRPr lang="en-GB" dirty="0"/>
          </a:p>
          <a:p>
            <a:endParaRPr lang="en-GB" dirty="0"/>
          </a:p>
        </p:txBody>
      </p:sp>
      <p:sp>
        <p:nvSpPr>
          <p:cNvPr id="10" name="Slide Image Placeholder 9">
            <a:extLst>
              <a:ext uri="{FF2B5EF4-FFF2-40B4-BE49-F238E27FC236}">
                <a16:creationId xmlns:a16="http://schemas.microsoft.com/office/drawing/2014/main" id="{20DC2952-FFD3-4054-931F-C15882663E0E}"/>
              </a:ext>
            </a:extLst>
          </p:cNvPr>
          <p:cNvSpPr>
            <a:spLocks noGrp="1" noRot="1" noChangeAspect="1"/>
          </p:cNvSpPr>
          <p:nvPr>
            <p:ph type="sldImg"/>
          </p:nvPr>
        </p:nvSpPr>
        <p:spPr>
          <a:xfrm>
            <a:off x="163513" y="742950"/>
            <a:ext cx="6772275" cy="3810000"/>
          </a:xfrm>
        </p:spPr>
      </p:sp>
      <p:sp>
        <p:nvSpPr>
          <p:cNvPr id="4" name="Date Placeholder 3">
            <a:extLst>
              <a:ext uri="{FF2B5EF4-FFF2-40B4-BE49-F238E27FC236}">
                <a16:creationId xmlns:a16="http://schemas.microsoft.com/office/drawing/2014/main" id="{890EA241-E42C-4702-8248-CE430D657B91}"/>
              </a:ext>
            </a:extLst>
          </p:cNvPr>
          <p:cNvSpPr>
            <a:spLocks noGrp="1"/>
          </p:cNvSpPr>
          <p:nvPr>
            <p:ph type="dt" idx="1"/>
          </p:nvPr>
        </p:nvSpPr>
        <p:spPr/>
        <p:txBody>
          <a:bodyPr/>
          <a:lstStyle/>
          <a:p>
            <a:fld id="{95602B0E-E029-48C7-A41A-8B50E9902C55}" type="datetime1">
              <a:rPr lang="en-GB" smtClean="0"/>
              <a:t>04/04/2025</a:t>
            </a:fld>
            <a:endParaRPr lang="en-GB"/>
          </a:p>
        </p:txBody>
      </p:sp>
      <p:sp>
        <p:nvSpPr>
          <p:cNvPr id="5" name="Slide Number Placeholder 4">
            <a:extLst>
              <a:ext uri="{FF2B5EF4-FFF2-40B4-BE49-F238E27FC236}">
                <a16:creationId xmlns:a16="http://schemas.microsoft.com/office/drawing/2014/main" id="{C43C17D0-A6CA-4531-A8C6-5B938095E1EE}"/>
              </a:ext>
            </a:extLst>
          </p:cNvPr>
          <p:cNvSpPr>
            <a:spLocks noGrp="1"/>
          </p:cNvSpPr>
          <p:nvPr>
            <p:ph type="sldNum" sz="quarter" idx="5"/>
          </p:nvPr>
        </p:nvSpPr>
        <p:spPr/>
        <p:txBody>
          <a:bodyPr/>
          <a:lstStyle/>
          <a:p>
            <a:fld id="{2FE325A7-0C7D-4B31-9784-DABA932F2B9F}" type="slidenum">
              <a:rPr lang="en-GB" smtClean="0"/>
              <a:t>86</a:t>
            </a:fld>
            <a:endParaRPr lang="en-GB"/>
          </a:p>
        </p:txBody>
      </p:sp>
      <p:sp>
        <p:nvSpPr>
          <p:cNvPr id="6" name="Header Placeholder 5">
            <a:extLst>
              <a:ext uri="{FF2B5EF4-FFF2-40B4-BE49-F238E27FC236}">
                <a16:creationId xmlns:a16="http://schemas.microsoft.com/office/drawing/2014/main" id="{6D0F7902-F165-44BF-AB86-FEC1E56E16A8}"/>
              </a:ext>
            </a:extLst>
          </p:cNvPr>
          <p:cNvSpPr>
            <a:spLocks noGrp="1"/>
          </p:cNvSpPr>
          <p:nvPr>
            <p:ph type="hdr" sz="quarter"/>
          </p:nvPr>
        </p:nvSpPr>
        <p:spPr/>
        <p:txBody>
          <a:bodyPr/>
          <a:lstStyle/>
          <a:p>
            <a:r>
              <a:rPr lang="en-GB"/>
              <a:t>Introduction to Peering and BGP</a:t>
            </a:r>
          </a:p>
        </p:txBody>
      </p:sp>
    </p:spTree>
    <p:extLst>
      <p:ext uri="{BB962C8B-B14F-4D97-AF65-F5344CB8AC3E}">
        <p14:creationId xmlns:p14="http://schemas.microsoft.com/office/powerpoint/2010/main" val="92238112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Rectangle 3"/>
          <p:cNvSpPr>
            <a:spLocks noGrp="1" noChangeArrowheads="1"/>
          </p:cNvSpPr>
          <p:nvPr>
            <p:ph type="body" idx="1"/>
          </p:nvPr>
        </p:nvSpPr>
        <p:spPr/>
        <p:txBody>
          <a:bodyPr/>
          <a:lstStyle/>
          <a:p>
            <a:r>
              <a:rPr lang="en-GB" dirty="0"/>
              <a:t>In the multi-homed setup, there is usually no default route.</a:t>
            </a:r>
          </a:p>
          <a:p>
            <a:endParaRPr lang="en-GB" dirty="0"/>
          </a:p>
          <a:p>
            <a:r>
              <a:rPr lang="en-GB" dirty="0"/>
              <a:t>The Customer’s network has its own AS, and usually own IP ranges (from RIPE)</a:t>
            </a:r>
          </a:p>
          <a:p>
            <a:endParaRPr lang="en-GB" dirty="0"/>
          </a:p>
          <a:p>
            <a:r>
              <a:rPr lang="en-GB" dirty="0"/>
              <a:t>The customer does BGP with two or more transit providers (ISPs) and these send a full table (around 700,000 routes.)</a:t>
            </a:r>
          </a:p>
          <a:p>
            <a:endParaRPr lang="en-GB" dirty="0"/>
          </a:p>
          <a:p>
            <a:r>
              <a:rPr lang="en-GB" dirty="0"/>
              <a:t>The customer ADVERTISES their prefix to both transit providers, who in turn, advertise it to everyone else. </a:t>
            </a:r>
            <a:br>
              <a:rPr lang="en-GB" dirty="0"/>
            </a:br>
            <a:r>
              <a:rPr lang="en-GB" dirty="0"/>
              <a:t>(All their peers, any upstreams, and their other customers….) – This is a transit arrangement.</a:t>
            </a:r>
          </a:p>
          <a:p>
            <a:endParaRPr lang="en-GB" dirty="0"/>
          </a:p>
          <a:p>
            <a:r>
              <a:rPr lang="en-GB" dirty="0"/>
              <a:t>The customer router decides “best” path between the two ISPs.</a:t>
            </a:r>
          </a:p>
          <a:p>
            <a:r>
              <a:rPr lang="en-GB" dirty="0"/>
              <a:t>If one goes down… the other takes over (resiliency)</a:t>
            </a:r>
          </a:p>
          <a:p>
            <a:r>
              <a:rPr lang="en-GB" dirty="0"/>
              <a:t>Customer can select preference between the </a:t>
            </a:r>
            <a:r>
              <a:rPr lang="en-GB" dirty="0" err="1"/>
              <a:t>upstreams</a:t>
            </a:r>
            <a:r>
              <a:rPr lang="en-GB" dirty="0"/>
              <a:t>. (Well… a bit!)</a:t>
            </a:r>
          </a:p>
          <a:p>
            <a:endParaRPr lang="en-GB" dirty="0"/>
          </a:p>
        </p:txBody>
      </p:sp>
      <p:sp>
        <p:nvSpPr>
          <p:cNvPr id="10" name="Slide Image Placeholder 9">
            <a:extLst>
              <a:ext uri="{FF2B5EF4-FFF2-40B4-BE49-F238E27FC236}">
                <a16:creationId xmlns:a16="http://schemas.microsoft.com/office/drawing/2014/main" id="{26E0037B-4090-43F1-B908-F74F01BD5330}"/>
              </a:ext>
            </a:extLst>
          </p:cNvPr>
          <p:cNvSpPr>
            <a:spLocks noGrp="1" noRot="1" noChangeAspect="1"/>
          </p:cNvSpPr>
          <p:nvPr>
            <p:ph type="sldImg"/>
          </p:nvPr>
        </p:nvSpPr>
        <p:spPr>
          <a:xfrm>
            <a:off x="163513" y="742950"/>
            <a:ext cx="6772275" cy="3810000"/>
          </a:xfrm>
        </p:spPr>
      </p:sp>
      <p:sp>
        <p:nvSpPr>
          <p:cNvPr id="4" name="Date Placeholder 3">
            <a:extLst>
              <a:ext uri="{FF2B5EF4-FFF2-40B4-BE49-F238E27FC236}">
                <a16:creationId xmlns:a16="http://schemas.microsoft.com/office/drawing/2014/main" id="{B489FCE8-C5BF-4511-9185-26769130AE6B}"/>
              </a:ext>
            </a:extLst>
          </p:cNvPr>
          <p:cNvSpPr>
            <a:spLocks noGrp="1"/>
          </p:cNvSpPr>
          <p:nvPr>
            <p:ph type="dt" idx="1"/>
          </p:nvPr>
        </p:nvSpPr>
        <p:spPr/>
        <p:txBody>
          <a:bodyPr/>
          <a:lstStyle/>
          <a:p>
            <a:fld id="{9B3C449A-C1F1-4764-988D-829F2A5DF0F1}" type="datetime1">
              <a:rPr lang="en-GB" smtClean="0"/>
              <a:t>04/04/2025</a:t>
            </a:fld>
            <a:endParaRPr lang="en-GB"/>
          </a:p>
        </p:txBody>
      </p:sp>
      <p:sp>
        <p:nvSpPr>
          <p:cNvPr id="5" name="Slide Number Placeholder 4">
            <a:extLst>
              <a:ext uri="{FF2B5EF4-FFF2-40B4-BE49-F238E27FC236}">
                <a16:creationId xmlns:a16="http://schemas.microsoft.com/office/drawing/2014/main" id="{B19719F7-296C-469D-925F-7E2641303D1E}"/>
              </a:ext>
            </a:extLst>
          </p:cNvPr>
          <p:cNvSpPr>
            <a:spLocks noGrp="1"/>
          </p:cNvSpPr>
          <p:nvPr>
            <p:ph type="sldNum" sz="quarter" idx="5"/>
          </p:nvPr>
        </p:nvSpPr>
        <p:spPr/>
        <p:txBody>
          <a:bodyPr/>
          <a:lstStyle/>
          <a:p>
            <a:fld id="{2FE325A7-0C7D-4B31-9784-DABA932F2B9F}" type="slidenum">
              <a:rPr lang="en-GB" smtClean="0"/>
              <a:t>87</a:t>
            </a:fld>
            <a:endParaRPr lang="en-GB"/>
          </a:p>
        </p:txBody>
      </p:sp>
      <p:sp>
        <p:nvSpPr>
          <p:cNvPr id="6" name="Header Placeholder 5">
            <a:extLst>
              <a:ext uri="{FF2B5EF4-FFF2-40B4-BE49-F238E27FC236}">
                <a16:creationId xmlns:a16="http://schemas.microsoft.com/office/drawing/2014/main" id="{B002DFA1-0983-4935-9214-2F9B3F43A77B}"/>
              </a:ext>
            </a:extLst>
          </p:cNvPr>
          <p:cNvSpPr>
            <a:spLocks noGrp="1"/>
          </p:cNvSpPr>
          <p:nvPr>
            <p:ph type="hdr" sz="quarter"/>
          </p:nvPr>
        </p:nvSpPr>
        <p:spPr/>
        <p:txBody>
          <a:bodyPr/>
          <a:lstStyle/>
          <a:p>
            <a:r>
              <a:rPr lang="en-GB"/>
              <a:t>Introduction to Peering and BGP</a:t>
            </a:r>
          </a:p>
        </p:txBody>
      </p:sp>
    </p:spTree>
    <p:extLst>
      <p:ext uri="{BB962C8B-B14F-4D97-AF65-F5344CB8AC3E}">
        <p14:creationId xmlns:p14="http://schemas.microsoft.com/office/powerpoint/2010/main" val="414539893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type="body" idx="1"/>
          </p:nvPr>
        </p:nvSpPr>
        <p:spPr/>
        <p:txBody>
          <a:bodyPr/>
          <a:lstStyle/>
          <a:p>
            <a:endParaRPr lang="en-GB" dirty="0"/>
          </a:p>
          <a:p>
            <a:endParaRPr lang="en-GB" dirty="0"/>
          </a:p>
        </p:txBody>
      </p:sp>
      <p:sp>
        <p:nvSpPr>
          <p:cNvPr id="10" name="Slide Image Placeholder 9">
            <a:extLst>
              <a:ext uri="{FF2B5EF4-FFF2-40B4-BE49-F238E27FC236}">
                <a16:creationId xmlns:a16="http://schemas.microsoft.com/office/drawing/2014/main" id="{BC723917-6A62-4405-8F86-B445F37D8B61}"/>
              </a:ext>
            </a:extLst>
          </p:cNvPr>
          <p:cNvSpPr>
            <a:spLocks noGrp="1" noRot="1" noChangeAspect="1"/>
          </p:cNvSpPr>
          <p:nvPr>
            <p:ph type="sldImg"/>
          </p:nvPr>
        </p:nvSpPr>
        <p:spPr>
          <a:xfrm>
            <a:off x="163513" y="742950"/>
            <a:ext cx="6772275" cy="3810000"/>
          </a:xfrm>
        </p:spPr>
      </p:sp>
      <p:sp>
        <p:nvSpPr>
          <p:cNvPr id="4" name="Date Placeholder 3">
            <a:extLst>
              <a:ext uri="{FF2B5EF4-FFF2-40B4-BE49-F238E27FC236}">
                <a16:creationId xmlns:a16="http://schemas.microsoft.com/office/drawing/2014/main" id="{9E7F4648-E56B-479A-BA4D-AECE1DF93464}"/>
              </a:ext>
            </a:extLst>
          </p:cNvPr>
          <p:cNvSpPr>
            <a:spLocks noGrp="1"/>
          </p:cNvSpPr>
          <p:nvPr>
            <p:ph type="dt" idx="1"/>
          </p:nvPr>
        </p:nvSpPr>
        <p:spPr/>
        <p:txBody>
          <a:bodyPr/>
          <a:lstStyle/>
          <a:p>
            <a:fld id="{07855FD7-E0FA-4B47-8364-6D3E5DE548BC}" type="datetime1">
              <a:rPr lang="en-GB" smtClean="0"/>
              <a:t>04/04/2025</a:t>
            </a:fld>
            <a:endParaRPr lang="en-GB"/>
          </a:p>
        </p:txBody>
      </p:sp>
      <p:sp>
        <p:nvSpPr>
          <p:cNvPr id="5" name="Slide Number Placeholder 4">
            <a:extLst>
              <a:ext uri="{FF2B5EF4-FFF2-40B4-BE49-F238E27FC236}">
                <a16:creationId xmlns:a16="http://schemas.microsoft.com/office/drawing/2014/main" id="{F77F2C19-DE46-4661-AAAA-38B06CE772C6}"/>
              </a:ext>
            </a:extLst>
          </p:cNvPr>
          <p:cNvSpPr>
            <a:spLocks noGrp="1"/>
          </p:cNvSpPr>
          <p:nvPr>
            <p:ph type="sldNum" sz="quarter" idx="5"/>
          </p:nvPr>
        </p:nvSpPr>
        <p:spPr/>
        <p:txBody>
          <a:bodyPr/>
          <a:lstStyle/>
          <a:p>
            <a:fld id="{2FE325A7-0C7D-4B31-9784-DABA932F2B9F}" type="slidenum">
              <a:rPr lang="en-GB" smtClean="0"/>
              <a:t>88</a:t>
            </a:fld>
            <a:endParaRPr lang="en-GB"/>
          </a:p>
        </p:txBody>
      </p:sp>
      <p:sp>
        <p:nvSpPr>
          <p:cNvPr id="6" name="Header Placeholder 5">
            <a:extLst>
              <a:ext uri="{FF2B5EF4-FFF2-40B4-BE49-F238E27FC236}">
                <a16:creationId xmlns:a16="http://schemas.microsoft.com/office/drawing/2014/main" id="{0A7B1F5A-A942-401F-BAA6-DAA451D348F5}"/>
              </a:ext>
            </a:extLst>
          </p:cNvPr>
          <p:cNvSpPr>
            <a:spLocks noGrp="1"/>
          </p:cNvSpPr>
          <p:nvPr>
            <p:ph type="hdr" sz="quarter"/>
          </p:nvPr>
        </p:nvSpPr>
        <p:spPr/>
        <p:txBody>
          <a:bodyPr/>
          <a:lstStyle/>
          <a:p>
            <a:r>
              <a:rPr lang="en-GB"/>
              <a:t>Introduction to Peering and BGP</a:t>
            </a:r>
          </a:p>
        </p:txBody>
      </p:sp>
    </p:spTree>
    <p:extLst>
      <p:ext uri="{BB962C8B-B14F-4D97-AF65-F5344CB8AC3E}">
        <p14:creationId xmlns:p14="http://schemas.microsoft.com/office/powerpoint/2010/main" val="419470226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type="body" idx="1"/>
          </p:nvPr>
        </p:nvSpPr>
        <p:spPr/>
        <p:txBody>
          <a:bodyPr/>
          <a:lstStyle/>
          <a:p>
            <a:endParaRPr lang="en-GB" dirty="0"/>
          </a:p>
          <a:p>
            <a:endParaRPr lang="en-GB" dirty="0"/>
          </a:p>
        </p:txBody>
      </p:sp>
      <p:sp>
        <p:nvSpPr>
          <p:cNvPr id="10" name="Slide Image Placeholder 9">
            <a:extLst>
              <a:ext uri="{FF2B5EF4-FFF2-40B4-BE49-F238E27FC236}">
                <a16:creationId xmlns:a16="http://schemas.microsoft.com/office/drawing/2014/main" id="{14A80A05-D63D-40C3-B408-D5131FF4F643}"/>
              </a:ext>
            </a:extLst>
          </p:cNvPr>
          <p:cNvSpPr>
            <a:spLocks noGrp="1" noRot="1" noChangeAspect="1"/>
          </p:cNvSpPr>
          <p:nvPr>
            <p:ph type="sldImg"/>
          </p:nvPr>
        </p:nvSpPr>
        <p:spPr>
          <a:xfrm>
            <a:off x="163513" y="742950"/>
            <a:ext cx="6772275" cy="3810000"/>
          </a:xfrm>
        </p:spPr>
      </p:sp>
      <p:sp>
        <p:nvSpPr>
          <p:cNvPr id="4" name="Date Placeholder 3">
            <a:extLst>
              <a:ext uri="{FF2B5EF4-FFF2-40B4-BE49-F238E27FC236}">
                <a16:creationId xmlns:a16="http://schemas.microsoft.com/office/drawing/2014/main" id="{FF3CA86D-C1D9-4DE0-8164-3EB80E4CA9D6}"/>
              </a:ext>
            </a:extLst>
          </p:cNvPr>
          <p:cNvSpPr>
            <a:spLocks noGrp="1"/>
          </p:cNvSpPr>
          <p:nvPr>
            <p:ph type="dt" idx="1"/>
          </p:nvPr>
        </p:nvSpPr>
        <p:spPr/>
        <p:txBody>
          <a:bodyPr/>
          <a:lstStyle/>
          <a:p>
            <a:fld id="{F98F9922-B312-4086-AE8A-63210372E74C}" type="datetime1">
              <a:rPr lang="en-GB" smtClean="0"/>
              <a:t>04/04/2025</a:t>
            </a:fld>
            <a:endParaRPr lang="en-GB"/>
          </a:p>
        </p:txBody>
      </p:sp>
      <p:sp>
        <p:nvSpPr>
          <p:cNvPr id="5" name="Slide Number Placeholder 4">
            <a:extLst>
              <a:ext uri="{FF2B5EF4-FFF2-40B4-BE49-F238E27FC236}">
                <a16:creationId xmlns:a16="http://schemas.microsoft.com/office/drawing/2014/main" id="{C353E1CD-8E64-4574-B4DF-C907678CF182}"/>
              </a:ext>
            </a:extLst>
          </p:cNvPr>
          <p:cNvSpPr>
            <a:spLocks noGrp="1"/>
          </p:cNvSpPr>
          <p:nvPr>
            <p:ph type="sldNum" sz="quarter" idx="5"/>
          </p:nvPr>
        </p:nvSpPr>
        <p:spPr/>
        <p:txBody>
          <a:bodyPr/>
          <a:lstStyle/>
          <a:p>
            <a:fld id="{2FE325A7-0C7D-4B31-9784-DABA932F2B9F}" type="slidenum">
              <a:rPr lang="en-GB" smtClean="0"/>
              <a:t>89</a:t>
            </a:fld>
            <a:endParaRPr lang="en-GB"/>
          </a:p>
        </p:txBody>
      </p:sp>
      <p:sp>
        <p:nvSpPr>
          <p:cNvPr id="6" name="Header Placeholder 5">
            <a:extLst>
              <a:ext uri="{FF2B5EF4-FFF2-40B4-BE49-F238E27FC236}">
                <a16:creationId xmlns:a16="http://schemas.microsoft.com/office/drawing/2014/main" id="{9C1435A4-0974-4014-BE54-708329B9FBC0}"/>
              </a:ext>
            </a:extLst>
          </p:cNvPr>
          <p:cNvSpPr>
            <a:spLocks noGrp="1"/>
          </p:cNvSpPr>
          <p:nvPr>
            <p:ph type="hdr" sz="quarter"/>
          </p:nvPr>
        </p:nvSpPr>
        <p:spPr/>
        <p:txBody>
          <a:bodyPr/>
          <a:lstStyle/>
          <a:p>
            <a:r>
              <a:rPr lang="en-GB"/>
              <a:t>Introduction to Peering and BGP</a:t>
            </a:r>
          </a:p>
        </p:txBody>
      </p:sp>
    </p:spTree>
    <p:extLst>
      <p:ext uri="{BB962C8B-B14F-4D97-AF65-F5344CB8AC3E}">
        <p14:creationId xmlns:p14="http://schemas.microsoft.com/office/powerpoint/2010/main" val="25706587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Rectangle 3"/>
          <p:cNvSpPr>
            <a:spLocks noGrp="1" noChangeArrowheads="1"/>
          </p:cNvSpPr>
          <p:nvPr>
            <p:ph type="body" idx="1"/>
          </p:nvPr>
        </p:nvSpPr>
        <p:spPr/>
        <p:txBody>
          <a:bodyPr/>
          <a:lstStyle/>
          <a:p>
            <a:r>
              <a:rPr lang="en-GB" dirty="0"/>
              <a:t>And so on…</a:t>
            </a:r>
          </a:p>
          <a:p>
            <a:endParaRPr lang="en-GB" dirty="0"/>
          </a:p>
          <a:p>
            <a:r>
              <a:rPr lang="en-GB" dirty="0"/>
              <a:t>A new network comes along, so… where could they connect to?</a:t>
            </a:r>
          </a:p>
          <a:p>
            <a:endParaRPr lang="en-GB" dirty="0"/>
          </a:p>
          <a:p>
            <a:r>
              <a:rPr lang="en-GB" dirty="0"/>
              <a:t>Right</a:t>
            </a:r>
          </a:p>
          <a:p>
            <a:endParaRPr lang="en-GB" dirty="0"/>
          </a:p>
          <a:p>
            <a:endParaRPr lang="en-GB" dirty="0"/>
          </a:p>
        </p:txBody>
      </p:sp>
      <p:sp>
        <p:nvSpPr>
          <p:cNvPr id="10" name="Slide Image Placeholder 9">
            <a:extLst>
              <a:ext uri="{FF2B5EF4-FFF2-40B4-BE49-F238E27FC236}">
                <a16:creationId xmlns:a16="http://schemas.microsoft.com/office/drawing/2014/main" id="{3BB77DBD-B9DD-4B31-B45E-CE61E8ABC36F}"/>
              </a:ext>
            </a:extLst>
          </p:cNvPr>
          <p:cNvSpPr>
            <a:spLocks noGrp="1" noRot="1" noChangeAspect="1"/>
          </p:cNvSpPr>
          <p:nvPr>
            <p:ph type="sldImg"/>
          </p:nvPr>
        </p:nvSpPr>
        <p:spPr>
          <a:xfrm>
            <a:off x="163513" y="742950"/>
            <a:ext cx="6772275" cy="3810000"/>
          </a:xfrm>
        </p:spPr>
      </p:sp>
      <p:sp>
        <p:nvSpPr>
          <p:cNvPr id="4" name="Date Placeholder 3">
            <a:extLst>
              <a:ext uri="{FF2B5EF4-FFF2-40B4-BE49-F238E27FC236}">
                <a16:creationId xmlns:a16="http://schemas.microsoft.com/office/drawing/2014/main" id="{9432F378-B50E-45FF-AF3D-6090D3D6A77B}"/>
              </a:ext>
            </a:extLst>
          </p:cNvPr>
          <p:cNvSpPr>
            <a:spLocks noGrp="1"/>
          </p:cNvSpPr>
          <p:nvPr>
            <p:ph type="dt" idx="1"/>
          </p:nvPr>
        </p:nvSpPr>
        <p:spPr/>
        <p:txBody>
          <a:bodyPr/>
          <a:lstStyle/>
          <a:p>
            <a:fld id="{B1FBE12A-E274-483E-9235-0FDCCEBCA22C}" type="datetime1">
              <a:rPr lang="en-GB" smtClean="0"/>
              <a:t>04/04/2025</a:t>
            </a:fld>
            <a:endParaRPr lang="en-GB"/>
          </a:p>
        </p:txBody>
      </p:sp>
      <p:sp>
        <p:nvSpPr>
          <p:cNvPr id="5" name="Slide Number Placeholder 4">
            <a:extLst>
              <a:ext uri="{FF2B5EF4-FFF2-40B4-BE49-F238E27FC236}">
                <a16:creationId xmlns:a16="http://schemas.microsoft.com/office/drawing/2014/main" id="{F12981EA-C447-41B9-B335-B6B37E5F2B43}"/>
              </a:ext>
            </a:extLst>
          </p:cNvPr>
          <p:cNvSpPr>
            <a:spLocks noGrp="1"/>
          </p:cNvSpPr>
          <p:nvPr>
            <p:ph type="sldNum" sz="quarter" idx="5"/>
          </p:nvPr>
        </p:nvSpPr>
        <p:spPr/>
        <p:txBody>
          <a:bodyPr/>
          <a:lstStyle/>
          <a:p>
            <a:fld id="{2FE325A7-0C7D-4B31-9784-DABA932F2B9F}" type="slidenum">
              <a:rPr lang="en-GB" smtClean="0"/>
              <a:t>9</a:t>
            </a:fld>
            <a:endParaRPr lang="en-GB"/>
          </a:p>
        </p:txBody>
      </p:sp>
      <p:sp>
        <p:nvSpPr>
          <p:cNvPr id="6" name="Header Placeholder 5">
            <a:extLst>
              <a:ext uri="{FF2B5EF4-FFF2-40B4-BE49-F238E27FC236}">
                <a16:creationId xmlns:a16="http://schemas.microsoft.com/office/drawing/2014/main" id="{2C2499F1-3F1D-438B-861C-032DE581D599}"/>
              </a:ext>
            </a:extLst>
          </p:cNvPr>
          <p:cNvSpPr>
            <a:spLocks noGrp="1"/>
          </p:cNvSpPr>
          <p:nvPr>
            <p:ph type="hdr" sz="quarter"/>
          </p:nvPr>
        </p:nvSpPr>
        <p:spPr/>
        <p:txBody>
          <a:bodyPr/>
          <a:lstStyle/>
          <a:p>
            <a:r>
              <a:rPr lang="en-GB"/>
              <a:t>Introduction to Peering and BGP</a:t>
            </a:r>
          </a:p>
        </p:txBody>
      </p:sp>
    </p:spTree>
    <p:extLst>
      <p:ext uri="{BB962C8B-B14F-4D97-AF65-F5344CB8AC3E}">
        <p14:creationId xmlns:p14="http://schemas.microsoft.com/office/powerpoint/2010/main" val="137960510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Image Placeholder 9">
            <a:extLst>
              <a:ext uri="{FF2B5EF4-FFF2-40B4-BE49-F238E27FC236}">
                <a16:creationId xmlns:a16="http://schemas.microsoft.com/office/drawing/2014/main" id="{B716D3C3-A3F4-457C-B474-D4C712509CE9}"/>
              </a:ext>
            </a:extLst>
          </p:cNvPr>
          <p:cNvSpPr>
            <a:spLocks noGrp="1" noRot="1" noChangeAspect="1"/>
          </p:cNvSpPr>
          <p:nvPr>
            <p:ph type="sldImg"/>
          </p:nvPr>
        </p:nvSpPr>
        <p:spPr>
          <a:xfrm>
            <a:off x="163513" y="742950"/>
            <a:ext cx="6772275" cy="3810000"/>
          </a:xfrm>
        </p:spPr>
      </p:sp>
      <p:sp>
        <p:nvSpPr>
          <p:cNvPr id="11" name="Notes Placeholder 10">
            <a:extLst>
              <a:ext uri="{FF2B5EF4-FFF2-40B4-BE49-F238E27FC236}">
                <a16:creationId xmlns:a16="http://schemas.microsoft.com/office/drawing/2014/main" id="{0C96DA68-575E-4223-ABED-46EC0ADA1B85}"/>
              </a:ext>
            </a:extLst>
          </p:cNvPr>
          <p:cNvSpPr>
            <a:spLocks noGrp="1"/>
          </p:cNvSpPr>
          <p:nvPr>
            <p:ph type="body" idx="1"/>
          </p:nvPr>
        </p:nvSpPr>
        <p:spPr/>
        <p:txBody>
          <a:bodyPr/>
          <a:lstStyle/>
          <a:p>
            <a:endParaRPr lang="en-GB"/>
          </a:p>
        </p:txBody>
      </p:sp>
      <p:sp>
        <p:nvSpPr>
          <p:cNvPr id="4" name="Date Placeholder 3">
            <a:extLst>
              <a:ext uri="{FF2B5EF4-FFF2-40B4-BE49-F238E27FC236}">
                <a16:creationId xmlns:a16="http://schemas.microsoft.com/office/drawing/2014/main" id="{32D04CE6-7C79-457E-9634-A8FF9C057079}"/>
              </a:ext>
            </a:extLst>
          </p:cNvPr>
          <p:cNvSpPr>
            <a:spLocks noGrp="1"/>
          </p:cNvSpPr>
          <p:nvPr>
            <p:ph type="dt" idx="1"/>
          </p:nvPr>
        </p:nvSpPr>
        <p:spPr/>
        <p:txBody>
          <a:bodyPr/>
          <a:lstStyle/>
          <a:p>
            <a:fld id="{9376C328-60FC-4804-B7E6-C4B48E90BB8B}" type="datetime1">
              <a:rPr lang="en-GB" smtClean="0"/>
              <a:t>04/04/2025</a:t>
            </a:fld>
            <a:endParaRPr lang="en-GB"/>
          </a:p>
        </p:txBody>
      </p:sp>
      <p:sp>
        <p:nvSpPr>
          <p:cNvPr id="5" name="Slide Number Placeholder 4">
            <a:extLst>
              <a:ext uri="{FF2B5EF4-FFF2-40B4-BE49-F238E27FC236}">
                <a16:creationId xmlns:a16="http://schemas.microsoft.com/office/drawing/2014/main" id="{A414E715-C01E-4CE0-A550-74362F94607A}"/>
              </a:ext>
            </a:extLst>
          </p:cNvPr>
          <p:cNvSpPr>
            <a:spLocks noGrp="1"/>
          </p:cNvSpPr>
          <p:nvPr>
            <p:ph type="sldNum" sz="quarter" idx="5"/>
          </p:nvPr>
        </p:nvSpPr>
        <p:spPr/>
        <p:txBody>
          <a:bodyPr/>
          <a:lstStyle/>
          <a:p>
            <a:fld id="{2FE325A7-0C7D-4B31-9784-DABA932F2B9F}" type="slidenum">
              <a:rPr lang="en-GB" smtClean="0"/>
              <a:t>90</a:t>
            </a:fld>
            <a:endParaRPr lang="en-GB"/>
          </a:p>
        </p:txBody>
      </p:sp>
      <p:sp>
        <p:nvSpPr>
          <p:cNvPr id="6" name="Header Placeholder 5">
            <a:extLst>
              <a:ext uri="{FF2B5EF4-FFF2-40B4-BE49-F238E27FC236}">
                <a16:creationId xmlns:a16="http://schemas.microsoft.com/office/drawing/2014/main" id="{5064C29E-DA59-4204-96E2-19224DA6A1BB}"/>
              </a:ext>
            </a:extLst>
          </p:cNvPr>
          <p:cNvSpPr>
            <a:spLocks noGrp="1"/>
          </p:cNvSpPr>
          <p:nvPr>
            <p:ph type="hdr" sz="quarter"/>
          </p:nvPr>
        </p:nvSpPr>
        <p:spPr/>
        <p:txBody>
          <a:bodyPr/>
          <a:lstStyle/>
          <a:p>
            <a:r>
              <a:rPr lang="en-GB"/>
              <a:t>Introduction to Peering and BGP</a:t>
            </a:r>
          </a:p>
        </p:txBody>
      </p:sp>
    </p:spTree>
    <p:extLst>
      <p:ext uri="{BB962C8B-B14F-4D97-AF65-F5344CB8AC3E}">
        <p14:creationId xmlns:p14="http://schemas.microsoft.com/office/powerpoint/2010/main" val="428042542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type="body" idx="1"/>
          </p:nvPr>
        </p:nvSpPr>
        <p:spPr/>
        <p:txBody>
          <a:bodyPr/>
          <a:lstStyle/>
          <a:p>
            <a:endParaRPr lang="en-GB" dirty="0"/>
          </a:p>
          <a:p>
            <a:r>
              <a:rPr lang="en-GB" dirty="0"/>
              <a:t>What is a Routing Protocol?</a:t>
            </a:r>
          </a:p>
          <a:p>
            <a:endParaRPr lang="en-GB" dirty="0"/>
          </a:p>
          <a:p>
            <a:endParaRPr lang="en-GB" dirty="0"/>
          </a:p>
        </p:txBody>
      </p:sp>
      <p:sp>
        <p:nvSpPr>
          <p:cNvPr id="10" name="Slide Image Placeholder 9">
            <a:extLst>
              <a:ext uri="{FF2B5EF4-FFF2-40B4-BE49-F238E27FC236}">
                <a16:creationId xmlns:a16="http://schemas.microsoft.com/office/drawing/2014/main" id="{92366DB7-BBDD-47ED-8329-82BF6F356FD4}"/>
              </a:ext>
            </a:extLst>
          </p:cNvPr>
          <p:cNvSpPr>
            <a:spLocks noGrp="1" noRot="1" noChangeAspect="1"/>
          </p:cNvSpPr>
          <p:nvPr>
            <p:ph type="sldImg"/>
          </p:nvPr>
        </p:nvSpPr>
        <p:spPr>
          <a:xfrm>
            <a:off x="161925" y="742950"/>
            <a:ext cx="6775450" cy="3811588"/>
          </a:xfrm>
        </p:spPr>
      </p:sp>
      <p:sp>
        <p:nvSpPr>
          <p:cNvPr id="4" name="Date Placeholder 3">
            <a:extLst>
              <a:ext uri="{FF2B5EF4-FFF2-40B4-BE49-F238E27FC236}">
                <a16:creationId xmlns:a16="http://schemas.microsoft.com/office/drawing/2014/main" id="{910C84FE-0496-4ADD-8633-B641FA24D8FF}"/>
              </a:ext>
            </a:extLst>
          </p:cNvPr>
          <p:cNvSpPr>
            <a:spLocks noGrp="1"/>
          </p:cNvSpPr>
          <p:nvPr>
            <p:ph type="dt" idx="1"/>
          </p:nvPr>
        </p:nvSpPr>
        <p:spPr/>
        <p:txBody>
          <a:bodyPr/>
          <a:lstStyle/>
          <a:p>
            <a:fld id="{36D5EBF3-57BA-4709-80D9-8FCB8CF78837}" type="datetime1">
              <a:rPr lang="en-GB" smtClean="0"/>
              <a:t>04/04/2025</a:t>
            </a:fld>
            <a:endParaRPr lang="en-GB"/>
          </a:p>
        </p:txBody>
      </p:sp>
      <p:sp>
        <p:nvSpPr>
          <p:cNvPr id="5" name="Slide Number Placeholder 4">
            <a:extLst>
              <a:ext uri="{FF2B5EF4-FFF2-40B4-BE49-F238E27FC236}">
                <a16:creationId xmlns:a16="http://schemas.microsoft.com/office/drawing/2014/main" id="{371BFC48-303E-4B96-A673-4EBA10EA4208}"/>
              </a:ext>
            </a:extLst>
          </p:cNvPr>
          <p:cNvSpPr>
            <a:spLocks noGrp="1"/>
          </p:cNvSpPr>
          <p:nvPr>
            <p:ph type="sldNum" sz="quarter" idx="5"/>
          </p:nvPr>
        </p:nvSpPr>
        <p:spPr/>
        <p:txBody>
          <a:bodyPr/>
          <a:lstStyle/>
          <a:p>
            <a:fld id="{2FE325A7-0C7D-4B31-9784-DABA932F2B9F}" type="slidenum">
              <a:rPr lang="en-GB" smtClean="0"/>
              <a:t>91</a:t>
            </a:fld>
            <a:endParaRPr lang="en-GB"/>
          </a:p>
        </p:txBody>
      </p:sp>
      <p:sp>
        <p:nvSpPr>
          <p:cNvPr id="6" name="Header Placeholder 5">
            <a:extLst>
              <a:ext uri="{FF2B5EF4-FFF2-40B4-BE49-F238E27FC236}">
                <a16:creationId xmlns:a16="http://schemas.microsoft.com/office/drawing/2014/main" id="{4510336F-773F-4733-8B84-27E83DB42835}"/>
              </a:ext>
            </a:extLst>
          </p:cNvPr>
          <p:cNvSpPr>
            <a:spLocks noGrp="1"/>
          </p:cNvSpPr>
          <p:nvPr>
            <p:ph type="hdr" sz="quarter"/>
          </p:nvPr>
        </p:nvSpPr>
        <p:spPr/>
        <p:txBody>
          <a:bodyPr/>
          <a:lstStyle/>
          <a:p>
            <a:r>
              <a:rPr lang="en-GB"/>
              <a:t>Introduction to Peering and BGP</a:t>
            </a:r>
          </a:p>
        </p:txBody>
      </p:sp>
    </p:spTree>
    <p:extLst>
      <p:ext uri="{BB962C8B-B14F-4D97-AF65-F5344CB8AC3E}">
        <p14:creationId xmlns:p14="http://schemas.microsoft.com/office/powerpoint/2010/main" val="30901988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Rectangle 3"/>
          <p:cNvSpPr>
            <a:spLocks noGrp="1" noChangeArrowheads="1"/>
          </p:cNvSpPr>
          <p:nvPr>
            <p:ph type="body" idx="1"/>
          </p:nvPr>
        </p:nvSpPr>
        <p:spPr/>
        <p:txBody>
          <a:bodyPr/>
          <a:lstStyle/>
          <a:p>
            <a:r>
              <a:rPr lang="en-US" dirty="0"/>
              <a:t>BGP requires FULL MESH within an AS, that is, every BGP router must have sessions to every other BGP router. (Unless you start implementing route reflectors or tricks with default routes in BGP.)</a:t>
            </a:r>
          </a:p>
        </p:txBody>
      </p:sp>
      <p:sp>
        <p:nvSpPr>
          <p:cNvPr id="10" name="Slide Image Placeholder 9">
            <a:extLst>
              <a:ext uri="{FF2B5EF4-FFF2-40B4-BE49-F238E27FC236}">
                <a16:creationId xmlns:a16="http://schemas.microsoft.com/office/drawing/2014/main" id="{4AAB64A3-131E-43CB-8DC2-758A00ECC2BA}"/>
              </a:ext>
            </a:extLst>
          </p:cNvPr>
          <p:cNvSpPr>
            <a:spLocks noGrp="1" noRot="1" noChangeAspect="1"/>
          </p:cNvSpPr>
          <p:nvPr>
            <p:ph type="sldImg"/>
          </p:nvPr>
        </p:nvSpPr>
        <p:spPr>
          <a:xfrm>
            <a:off x="163513" y="742950"/>
            <a:ext cx="6772275" cy="3810000"/>
          </a:xfrm>
        </p:spPr>
      </p:sp>
      <p:sp>
        <p:nvSpPr>
          <p:cNvPr id="4" name="Date Placeholder 3">
            <a:extLst>
              <a:ext uri="{FF2B5EF4-FFF2-40B4-BE49-F238E27FC236}">
                <a16:creationId xmlns:a16="http://schemas.microsoft.com/office/drawing/2014/main" id="{EBC772E4-85EC-4B8A-8FE0-954A69D41EE8}"/>
              </a:ext>
            </a:extLst>
          </p:cNvPr>
          <p:cNvSpPr>
            <a:spLocks noGrp="1"/>
          </p:cNvSpPr>
          <p:nvPr>
            <p:ph type="dt" idx="1"/>
          </p:nvPr>
        </p:nvSpPr>
        <p:spPr/>
        <p:txBody>
          <a:bodyPr/>
          <a:lstStyle/>
          <a:p>
            <a:fld id="{CC701639-3B01-4314-B672-7428CF0C0C24}" type="datetime1">
              <a:rPr lang="en-GB" smtClean="0"/>
              <a:t>04/04/2025</a:t>
            </a:fld>
            <a:endParaRPr lang="en-GB"/>
          </a:p>
        </p:txBody>
      </p:sp>
      <p:sp>
        <p:nvSpPr>
          <p:cNvPr id="5" name="Slide Number Placeholder 4">
            <a:extLst>
              <a:ext uri="{FF2B5EF4-FFF2-40B4-BE49-F238E27FC236}">
                <a16:creationId xmlns:a16="http://schemas.microsoft.com/office/drawing/2014/main" id="{D6B9313A-18CB-4945-9C1C-2287F4CC7A5C}"/>
              </a:ext>
            </a:extLst>
          </p:cNvPr>
          <p:cNvSpPr>
            <a:spLocks noGrp="1"/>
          </p:cNvSpPr>
          <p:nvPr>
            <p:ph type="sldNum" sz="quarter" idx="5"/>
          </p:nvPr>
        </p:nvSpPr>
        <p:spPr/>
        <p:txBody>
          <a:bodyPr/>
          <a:lstStyle/>
          <a:p>
            <a:fld id="{2FE325A7-0C7D-4B31-9784-DABA932F2B9F}" type="slidenum">
              <a:rPr lang="en-GB" smtClean="0"/>
              <a:t>92</a:t>
            </a:fld>
            <a:endParaRPr lang="en-GB"/>
          </a:p>
        </p:txBody>
      </p:sp>
      <p:sp>
        <p:nvSpPr>
          <p:cNvPr id="6" name="Header Placeholder 5">
            <a:extLst>
              <a:ext uri="{FF2B5EF4-FFF2-40B4-BE49-F238E27FC236}">
                <a16:creationId xmlns:a16="http://schemas.microsoft.com/office/drawing/2014/main" id="{28C8A1D7-A2D4-4EE5-A9BA-0742BE7646EC}"/>
              </a:ext>
            </a:extLst>
          </p:cNvPr>
          <p:cNvSpPr>
            <a:spLocks noGrp="1"/>
          </p:cNvSpPr>
          <p:nvPr>
            <p:ph type="hdr" sz="quarter"/>
          </p:nvPr>
        </p:nvSpPr>
        <p:spPr/>
        <p:txBody>
          <a:bodyPr/>
          <a:lstStyle/>
          <a:p>
            <a:r>
              <a:rPr lang="en-GB"/>
              <a:t>Introduction to Peering and BGP</a:t>
            </a:r>
          </a:p>
        </p:txBody>
      </p:sp>
    </p:spTree>
    <p:extLst>
      <p:ext uri="{BB962C8B-B14F-4D97-AF65-F5344CB8AC3E}">
        <p14:creationId xmlns:p14="http://schemas.microsoft.com/office/powerpoint/2010/main" val="365405096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9" name="Rectangle 3"/>
          <p:cNvSpPr>
            <a:spLocks noGrp="1" noChangeArrowheads="1"/>
          </p:cNvSpPr>
          <p:nvPr>
            <p:ph type="body" idx="1"/>
          </p:nvPr>
        </p:nvSpPr>
        <p:spPr/>
        <p:txBody>
          <a:bodyPr/>
          <a:lstStyle/>
          <a:p>
            <a:r>
              <a:rPr lang="en-GB" dirty="0"/>
              <a:t>BGP requires every network to have a unique Autonomous System Number.</a:t>
            </a:r>
          </a:p>
          <a:p>
            <a:endParaRPr lang="en-GB" dirty="0"/>
          </a:p>
          <a:p>
            <a:r>
              <a:rPr lang="en-GB" dirty="0"/>
              <a:t>BGP sessions usually have to be manually configured between networks.</a:t>
            </a:r>
          </a:p>
          <a:p>
            <a:endParaRPr lang="en-GB" dirty="0"/>
          </a:p>
          <a:p>
            <a:r>
              <a:rPr lang="en-GB" dirty="0"/>
              <a:t>The job of the Peering Coordinator is to agree with other networks on peering arrangements.</a:t>
            </a:r>
          </a:p>
          <a:p>
            <a:endParaRPr lang="en-GB" dirty="0"/>
          </a:p>
          <a:p>
            <a:r>
              <a:rPr lang="en-GB" dirty="0"/>
              <a:t>Once the peering has been agreed between two networks, the BGP sessions can be configured between them.</a:t>
            </a:r>
          </a:p>
          <a:p>
            <a:endParaRPr lang="en-GB" dirty="0"/>
          </a:p>
          <a:p>
            <a:r>
              <a:rPr lang="en-GB" dirty="0"/>
              <a:t>There is no magic discovery between Autonomous Systems, but the network prefixes are advertised between networks once the session has been configured between the two networks. (So in one BGP session, I might receive one prefix, or several thousand.) This does not have to be manually configured, but each AS can decide if they want to accept those routes or not. (Filtering/Routing Policy)</a:t>
            </a:r>
          </a:p>
        </p:txBody>
      </p:sp>
      <p:sp>
        <p:nvSpPr>
          <p:cNvPr id="9" name="Slide Image Placeholder 8">
            <a:extLst>
              <a:ext uri="{FF2B5EF4-FFF2-40B4-BE49-F238E27FC236}">
                <a16:creationId xmlns:a16="http://schemas.microsoft.com/office/drawing/2014/main" id="{36B1EAC5-8126-415C-BBB7-EEE6C652356B}"/>
              </a:ext>
            </a:extLst>
          </p:cNvPr>
          <p:cNvSpPr>
            <a:spLocks noGrp="1" noRot="1" noChangeAspect="1"/>
          </p:cNvSpPr>
          <p:nvPr>
            <p:ph type="sldImg"/>
          </p:nvPr>
        </p:nvSpPr>
        <p:spPr>
          <a:xfrm>
            <a:off x="163513" y="742950"/>
            <a:ext cx="6772275" cy="3810000"/>
          </a:xfrm>
        </p:spPr>
      </p:sp>
      <p:sp>
        <p:nvSpPr>
          <p:cNvPr id="4" name="Date Placeholder 3">
            <a:extLst>
              <a:ext uri="{FF2B5EF4-FFF2-40B4-BE49-F238E27FC236}">
                <a16:creationId xmlns:a16="http://schemas.microsoft.com/office/drawing/2014/main" id="{EEDE882A-2FC2-41F1-9C23-166C913CD4F5}"/>
              </a:ext>
            </a:extLst>
          </p:cNvPr>
          <p:cNvSpPr>
            <a:spLocks noGrp="1"/>
          </p:cNvSpPr>
          <p:nvPr>
            <p:ph type="dt" idx="1"/>
          </p:nvPr>
        </p:nvSpPr>
        <p:spPr/>
        <p:txBody>
          <a:bodyPr/>
          <a:lstStyle/>
          <a:p>
            <a:fld id="{38A62B23-44AE-4CE5-A9D3-E2F293BFF20D}" type="datetime1">
              <a:rPr lang="en-GB" smtClean="0"/>
              <a:t>04/04/2025</a:t>
            </a:fld>
            <a:endParaRPr lang="en-GB"/>
          </a:p>
        </p:txBody>
      </p:sp>
      <p:sp>
        <p:nvSpPr>
          <p:cNvPr id="5" name="Slide Number Placeholder 4">
            <a:extLst>
              <a:ext uri="{FF2B5EF4-FFF2-40B4-BE49-F238E27FC236}">
                <a16:creationId xmlns:a16="http://schemas.microsoft.com/office/drawing/2014/main" id="{4D540255-224E-4C7E-AF3D-B73D791F5F2E}"/>
              </a:ext>
            </a:extLst>
          </p:cNvPr>
          <p:cNvSpPr>
            <a:spLocks noGrp="1"/>
          </p:cNvSpPr>
          <p:nvPr>
            <p:ph type="sldNum" sz="quarter" idx="5"/>
          </p:nvPr>
        </p:nvSpPr>
        <p:spPr/>
        <p:txBody>
          <a:bodyPr/>
          <a:lstStyle/>
          <a:p>
            <a:fld id="{2FE325A7-0C7D-4B31-9784-DABA932F2B9F}" type="slidenum">
              <a:rPr lang="en-GB" smtClean="0"/>
              <a:t>93</a:t>
            </a:fld>
            <a:endParaRPr lang="en-GB"/>
          </a:p>
        </p:txBody>
      </p:sp>
      <p:sp>
        <p:nvSpPr>
          <p:cNvPr id="6" name="Header Placeholder 5">
            <a:extLst>
              <a:ext uri="{FF2B5EF4-FFF2-40B4-BE49-F238E27FC236}">
                <a16:creationId xmlns:a16="http://schemas.microsoft.com/office/drawing/2014/main" id="{65C2209D-4E0E-435E-BFB4-291BDCCA93FF}"/>
              </a:ext>
            </a:extLst>
          </p:cNvPr>
          <p:cNvSpPr>
            <a:spLocks noGrp="1"/>
          </p:cNvSpPr>
          <p:nvPr>
            <p:ph type="hdr" sz="quarter"/>
          </p:nvPr>
        </p:nvSpPr>
        <p:spPr/>
        <p:txBody>
          <a:bodyPr/>
          <a:lstStyle/>
          <a:p>
            <a:r>
              <a:rPr lang="en-GB"/>
              <a:t>Introduction to Peering and BGP</a:t>
            </a:r>
          </a:p>
        </p:txBody>
      </p:sp>
    </p:spTree>
    <p:extLst>
      <p:ext uri="{BB962C8B-B14F-4D97-AF65-F5344CB8AC3E}">
        <p14:creationId xmlns:p14="http://schemas.microsoft.com/office/powerpoint/2010/main" val="215736047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9" name="Rectangle 3"/>
          <p:cNvSpPr>
            <a:spLocks noGrp="1" noChangeArrowheads="1"/>
          </p:cNvSpPr>
          <p:nvPr>
            <p:ph type="body" idx="1"/>
          </p:nvPr>
        </p:nvSpPr>
        <p:spPr/>
        <p:txBody>
          <a:bodyPr/>
          <a:lstStyle/>
          <a:p>
            <a:r>
              <a:rPr lang="en-GB" dirty="0"/>
              <a:t>BGP allows a network to be truly multi-homed.</a:t>
            </a:r>
          </a:p>
          <a:p>
            <a:endParaRPr lang="en-GB" dirty="0"/>
          </a:p>
          <a:p>
            <a:r>
              <a:rPr lang="en-GB" dirty="0"/>
              <a:t>Allows control of policy between ASNs and to set which routes we're going to use where.</a:t>
            </a:r>
          </a:p>
        </p:txBody>
      </p:sp>
      <p:sp>
        <p:nvSpPr>
          <p:cNvPr id="15" name="Slide Image Placeholder 14">
            <a:extLst>
              <a:ext uri="{FF2B5EF4-FFF2-40B4-BE49-F238E27FC236}">
                <a16:creationId xmlns:a16="http://schemas.microsoft.com/office/drawing/2014/main" id="{D06FCDE6-BE05-45F6-9472-E43DBD385945}"/>
              </a:ext>
            </a:extLst>
          </p:cNvPr>
          <p:cNvSpPr>
            <a:spLocks noGrp="1" noRot="1" noChangeAspect="1"/>
          </p:cNvSpPr>
          <p:nvPr>
            <p:ph type="sldImg"/>
          </p:nvPr>
        </p:nvSpPr>
        <p:spPr>
          <a:xfrm>
            <a:off x="163513" y="742950"/>
            <a:ext cx="6772275" cy="3810000"/>
          </a:xfrm>
        </p:spPr>
      </p:sp>
      <p:sp>
        <p:nvSpPr>
          <p:cNvPr id="4" name="Date Placeholder 3">
            <a:extLst>
              <a:ext uri="{FF2B5EF4-FFF2-40B4-BE49-F238E27FC236}">
                <a16:creationId xmlns:a16="http://schemas.microsoft.com/office/drawing/2014/main" id="{8632ECA7-DB75-46DE-8118-171F2ADB6299}"/>
              </a:ext>
            </a:extLst>
          </p:cNvPr>
          <p:cNvSpPr>
            <a:spLocks noGrp="1"/>
          </p:cNvSpPr>
          <p:nvPr>
            <p:ph type="dt" idx="1"/>
          </p:nvPr>
        </p:nvSpPr>
        <p:spPr/>
        <p:txBody>
          <a:bodyPr/>
          <a:lstStyle/>
          <a:p>
            <a:fld id="{DA030F25-EBA2-4FC1-B06B-51961818FBE2}" type="datetime1">
              <a:rPr lang="en-GB" smtClean="0"/>
              <a:t>04/04/2025</a:t>
            </a:fld>
            <a:endParaRPr lang="en-GB"/>
          </a:p>
        </p:txBody>
      </p:sp>
      <p:sp>
        <p:nvSpPr>
          <p:cNvPr id="5" name="Slide Number Placeholder 4">
            <a:extLst>
              <a:ext uri="{FF2B5EF4-FFF2-40B4-BE49-F238E27FC236}">
                <a16:creationId xmlns:a16="http://schemas.microsoft.com/office/drawing/2014/main" id="{D5BCFBF7-9E58-452A-AAA5-F95CDFA78DC0}"/>
              </a:ext>
            </a:extLst>
          </p:cNvPr>
          <p:cNvSpPr>
            <a:spLocks noGrp="1"/>
          </p:cNvSpPr>
          <p:nvPr>
            <p:ph type="sldNum" sz="quarter" idx="5"/>
          </p:nvPr>
        </p:nvSpPr>
        <p:spPr/>
        <p:txBody>
          <a:bodyPr/>
          <a:lstStyle/>
          <a:p>
            <a:fld id="{2FE325A7-0C7D-4B31-9784-DABA932F2B9F}" type="slidenum">
              <a:rPr lang="en-GB" smtClean="0"/>
              <a:t>94</a:t>
            </a:fld>
            <a:endParaRPr lang="en-GB"/>
          </a:p>
        </p:txBody>
      </p:sp>
      <p:sp>
        <p:nvSpPr>
          <p:cNvPr id="6" name="Header Placeholder 5">
            <a:extLst>
              <a:ext uri="{FF2B5EF4-FFF2-40B4-BE49-F238E27FC236}">
                <a16:creationId xmlns:a16="http://schemas.microsoft.com/office/drawing/2014/main" id="{B73DE12B-9238-43D4-BD13-9B49C86EF1E0}"/>
              </a:ext>
            </a:extLst>
          </p:cNvPr>
          <p:cNvSpPr>
            <a:spLocks noGrp="1"/>
          </p:cNvSpPr>
          <p:nvPr>
            <p:ph type="hdr" sz="quarter"/>
          </p:nvPr>
        </p:nvSpPr>
        <p:spPr/>
        <p:txBody>
          <a:bodyPr/>
          <a:lstStyle/>
          <a:p>
            <a:r>
              <a:rPr lang="en-GB"/>
              <a:t>Introduction to Peering and BGP</a:t>
            </a:r>
          </a:p>
        </p:txBody>
      </p:sp>
    </p:spTree>
    <p:extLst>
      <p:ext uri="{BB962C8B-B14F-4D97-AF65-F5344CB8AC3E}">
        <p14:creationId xmlns:p14="http://schemas.microsoft.com/office/powerpoint/2010/main" val="350131470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3" name="Rectangle 3"/>
          <p:cNvSpPr>
            <a:spLocks noGrp="1" noChangeArrowheads="1"/>
          </p:cNvSpPr>
          <p:nvPr>
            <p:ph type="body" idx="1"/>
          </p:nvPr>
        </p:nvSpPr>
        <p:spPr/>
        <p:txBody>
          <a:bodyPr/>
          <a:lstStyle/>
          <a:p>
            <a:endParaRPr lang="en-GB" dirty="0"/>
          </a:p>
          <a:p>
            <a:r>
              <a:rPr lang="en-GB" dirty="0"/>
              <a:t>So an AS is just a collection of routers that are all under the control of one operator.</a:t>
            </a:r>
          </a:p>
          <a:p>
            <a:endParaRPr lang="en-GB" dirty="0"/>
          </a:p>
          <a:p>
            <a:r>
              <a:rPr lang="en-GB" dirty="0"/>
              <a:t>Within each AS there are a number of routers. Every router in an AS is configured with the same AS number.</a:t>
            </a:r>
          </a:p>
          <a:p>
            <a:endParaRPr lang="en-GB" dirty="0"/>
          </a:p>
          <a:p>
            <a:r>
              <a:rPr lang="en-GB" dirty="0"/>
              <a:t>The full details of the internal network within each AS need not be advertised to neighbouring peers. Usually only a summary of their network range (prefix)</a:t>
            </a:r>
          </a:p>
          <a:p>
            <a:endParaRPr lang="en-GB" dirty="0"/>
          </a:p>
          <a:p>
            <a:r>
              <a:rPr lang="en-GB" dirty="0"/>
              <a:t>So for example, if we have many offices and sites within our network, there is no need to advertise the full details of this to our peers, as all the traffic would take the same path anyway. </a:t>
            </a:r>
          </a:p>
          <a:p>
            <a:endParaRPr lang="en-GB" dirty="0"/>
          </a:p>
          <a:p>
            <a:r>
              <a:rPr lang="en-GB" dirty="0"/>
              <a:t>So, we only advertise a bigger prefix to our peers. This prefix includes all of the little networks inside our network.</a:t>
            </a:r>
          </a:p>
          <a:p>
            <a:endParaRPr lang="en-GB" dirty="0"/>
          </a:p>
          <a:p>
            <a:r>
              <a:rPr lang="en-GB" dirty="0"/>
              <a:t>This is called route summarisation, or aggregation.</a:t>
            </a:r>
          </a:p>
          <a:p>
            <a:endParaRPr lang="en-GB" dirty="0"/>
          </a:p>
          <a:p>
            <a:r>
              <a:rPr lang="en-GB" dirty="0"/>
              <a:t>Sometimes networks advertise lots of little networks either deliberately (maybe they have lots of networks all scattered about and not one central routing, or they just do this by accident! de-aggregation!</a:t>
            </a:r>
          </a:p>
        </p:txBody>
      </p:sp>
      <p:sp>
        <p:nvSpPr>
          <p:cNvPr id="9" name="Slide Image Placeholder 8">
            <a:extLst>
              <a:ext uri="{FF2B5EF4-FFF2-40B4-BE49-F238E27FC236}">
                <a16:creationId xmlns:a16="http://schemas.microsoft.com/office/drawing/2014/main" id="{DA8CC300-A0DC-46A8-BF8B-C7620B2A8726}"/>
              </a:ext>
            </a:extLst>
          </p:cNvPr>
          <p:cNvSpPr>
            <a:spLocks noGrp="1" noRot="1" noChangeAspect="1"/>
          </p:cNvSpPr>
          <p:nvPr>
            <p:ph type="sldImg"/>
          </p:nvPr>
        </p:nvSpPr>
        <p:spPr>
          <a:xfrm>
            <a:off x="163513" y="742950"/>
            <a:ext cx="6772275" cy="3810000"/>
          </a:xfrm>
        </p:spPr>
      </p:sp>
      <p:sp>
        <p:nvSpPr>
          <p:cNvPr id="4" name="Date Placeholder 3">
            <a:extLst>
              <a:ext uri="{FF2B5EF4-FFF2-40B4-BE49-F238E27FC236}">
                <a16:creationId xmlns:a16="http://schemas.microsoft.com/office/drawing/2014/main" id="{D27098A6-5787-4172-979B-26273897ED80}"/>
              </a:ext>
            </a:extLst>
          </p:cNvPr>
          <p:cNvSpPr>
            <a:spLocks noGrp="1"/>
          </p:cNvSpPr>
          <p:nvPr>
            <p:ph type="dt" idx="1"/>
          </p:nvPr>
        </p:nvSpPr>
        <p:spPr/>
        <p:txBody>
          <a:bodyPr/>
          <a:lstStyle/>
          <a:p>
            <a:fld id="{EDFCF741-6498-4A90-8DA0-E1E61C7B3E53}" type="datetime1">
              <a:rPr lang="en-GB" smtClean="0"/>
              <a:t>04/04/2025</a:t>
            </a:fld>
            <a:endParaRPr lang="en-GB"/>
          </a:p>
        </p:txBody>
      </p:sp>
      <p:sp>
        <p:nvSpPr>
          <p:cNvPr id="5" name="Slide Number Placeholder 4">
            <a:extLst>
              <a:ext uri="{FF2B5EF4-FFF2-40B4-BE49-F238E27FC236}">
                <a16:creationId xmlns:a16="http://schemas.microsoft.com/office/drawing/2014/main" id="{A126F6A8-732B-41A9-895E-AD24D14B6184}"/>
              </a:ext>
            </a:extLst>
          </p:cNvPr>
          <p:cNvSpPr>
            <a:spLocks noGrp="1"/>
          </p:cNvSpPr>
          <p:nvPr>
            <p:ph type="sldNum" sz="quarter" idx="5"/>
          </p:nvPr>
        </p:nvSpPr>
        <p:spPr/>
        <p:txBody>
          <a:bodyPr/>
          <a:lstStyle/>
          <a:p>
            <a:fld id="{2FE325A7-0C7D-4B31-9784-DABA932F2B9F}" type="slidenum">
              <a:rPr lang="en-GB" smtClean="0"/>
              <a:t>95</a:t>
            </a:fld>
            <a:endParaRPr lang="en-GB"/>
          </a:p>
        </p:txBody>
      </p:sp>
      <p:sp>
        <p:nvSpPr>
          <p:cNvPr id="6" name="Header Placeholder 5">
            <a:extLst>
              <a:ext uri="{FF2B5EF4-FFF2-40B4-BE49-F238E27FC236}">
                <a16:creationId xmlns:a16="http://schemas.microsoft.com/office/drawing/2014/main" id="{BA519DD1-A930-420D-B10F-70725B87542F}"/>
              </a:ext>
            </a:extLst>
          </p:cNvPr>
          <p:cNvSpPr>
            <a:spLocks noGrp="1"/>
          </p:cNvSpPr>
          <p:nvPr>
            <p:ph type="hdr" sz="quarter"/>
          </p:nvPr>
        </p:nvSpPr>
        <p:spPr/>
        <p:txBody>
          <a:bodyPr/>
          <a:lstStyle/>
          <a:p>
            <a:r>
              <a:rPr lang="en-GB"/>
              <a:t>Introduction to Peering and BGP</a:t>
            </a:r>
          </a:p>
        </p:txBody>
      </p:sp>
    </p:spTree>
    <p:extLst>
      <p:ext uri="{BB962C8B-B14F-4D97-AF65-F5344CB8AC3E}">
        <p14:creationId xmlns:p14="http://schemas.microsoft.com/office/powerpoint/2010/main" val="78615138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Image Placeholder 7">
            <a:extLst>
              <a:ext uri="{FF2B5EF4-FFF2-40B4-BE49-F238E27FC236}">
                <a16:creationId xmlns:a16="http://schemas.microsoft.com/office/drawing/2014/main" id="{EAB9F63B-7721-4D01-9CD0-1A2B27C29CB8}"/>
              </a:ext>
            </a:extLst>
          </p:cNvPr>
          <p:cNvSpPr>
            <a:spLocks noGrp="1" noRot="1" noChangeAspect="1"/>
          </p:cNvSpPr>
          <p:nvPr>
            <p:ph type="sldImg"/>
          </p:nvPr>
        </p:nvSpPr>
        <p:spPr>
          <a:xfrm>
            <a:off x="163513" y="742950"/>
            <a:ext cx="6772275" cy="3810000"/>
          </a:xfrm>
        </p:spPr>
      </p:sp>
      <p:sp>
        <p:nvSpPr>
          <p:cNvPr id="9" name="Notes Placeholder 8">
            <a:extLst>
              <a:ext uri="{FF2B5EF4-FFF2-40B4-BE49-F238E27FC236}">
                <a16:creationId xmlns:a16="http://schemas.microsoft.com/office/drawing/2014/main" id="{1E8A12D7-14D3-48A9-B38B-2E6EF0C7569C}"/>
              </a:ext>
            </a:extLst>
          </p:cNvPr>
          <p:cNvSpPr>
            <a:spLocks noGrp="1"/>
          </p:cNvSpPr>
          <p:nvPr>
            <p:ph type="body" idx="1"/>
          </p:nvPr>
        </p:nvSpPr>
        <p:spPr/>
        <p:txBody>
          <a:bodyPr/>
          <a:lstStyle/>
          <a:p>
            <a:endParaRPr lang="en-GB"/>
          </a:p>
        </p:txBody>
      </p:sp>
      <p:sp>
        <p:nvSpPr>
          <p:cNvPr id="4" name="Date Placeholder 3">
            <a:extLst>
              <a:ext uri="{FF2B5EF4-FFF2-40B4-BE49-F238E27FC236}">
                <a16:creationId xmlns:a16="http://schemas.microsoft.com/office/drawing/2014/main" id="{4E73BDEA-DFCE-49BD-80F9-DE64181E3C79}"/>
              </a:ext>
            </a:extLst>
          </p:cNvPr>
          <p:cNvSpPr>
            <a:spLocks noGrp="1"/>
          </p:cNvSpPr>
          <p:nvPr>
            <p:ph type="dt" idx="1"/>
          </p:nvPr>
        </p:nvSpPr>
        <p:spPr/>
        <p:txBody>
          <a:bodyPr/>
          <a:lstStyle/>
          <a:p>
            <a:fld id="{735BC595-2070-4D30-949C-FB413353F8A1}" type="datetime1">
              <a:rPr lang="en-GB" smtClean="0"/>
              <a:t>04/04/2025</a:t>
            </a:fld>
            <a:endParaRPr lang="en-GB"/>
          </a:p>
        </p:txBody>
      </p:sp>
      <p:sp>
        <p:nvSpPr>
          <p:cNvPr id="5" name="Slide Number Placeholder 4">
            <a:extLst>
              <a:ext uri="{FF2B5EF4-FFF2-40B4-BE49-F238E27FC236}">
                <a16:creationId xmlns:a16="http://schemas.microsoft.com/office/drawing/2014/main" id="{0C8E6706-61DF-4862-B0FF-F99BB9AB3E52}"/>
              </a:ext>
            </a:extLst>
          </p:cNvPr>
          <p:cNvSpPr>
            <a:spLocks noGrp="1"/>
          </p:cNvSpPr>
          <p:nvPr>
            <p:ph type="sldNum" sz="quarter" idx="5"/>
          </p:nvPr>
        </p:nvSpPr>
        <p:spPr/>
        <p:txBody>
          <a:bodyPr/>
          <a:lstStyle/>
          <a:p>
            <a:fld id="{2FE325A7-0C7D-4B31-9784-DABA932F2B9F}" type="slidenum">
              <a:rPr lang="en-GB" smtClean="0"/>
              <a:t>96</a:t>
            </a:fld>
            <a:endParaRPr lang="en-GB"/>
          </a:p>
        </p:txBody>
      </p:sp>
      <p:sp>
        <p:nvSpPr>
          <p:cNvPr id="6" name="Header Placeholder 5">
            <a:extLst>
              <a:ext uri="{FF2B5EF4-FFF2-40B4-BE49-F238E27FC236}">
                <a16:creationId xmlns:a16="http://schemas.microsoft.com/office/drawing/2014/main" id="{1B32AE6F-8290-4F27-8661-AC19FE4A042A}"/>
              </a:ext>
            </a:extLst>
          </p:cNvPr>
          <p:cNvSpPr>
            <a:spLocks noGrp="1"/>
          </p:cNvSpPr>
          <p:nvPr>
            <p:ph type="hdr" sz="quarter"/>
          </p:nvPr>
        </p:nvSpPr>
        <p:spPr/>
        <p:txBody>
          <a:bodyPr/>
          <a:lstStyle/>
          <a:p>
            <a:r>
              <a:rPr lang="en-GB"/>
              <a:t>Introduction to Peering and BGP</a:t>
            </a:r>
          </a:p>
        </p:txBody>
      </p:sp>
    </p:spTree>
    <p:extLst>
      <p:ext uri="{BB962C8B-B14F-4D97-AF65-F5344CB8AC3E}">
        <p14:creationId xmlns:p14="http://schemas.microsoft.com/office/powerpoint/2010/main" val="75698876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Image Placeholder 9">
            <a:extLst>
              <a:ext uri="{FF2B5EF4-FFF2-40B4-BE49-F238E27FC236}">
                <a16:creationId xmlns:a16="http://schemas.microsoft.com/office/drawing/2014/main" id="{10D356D1-4375-4A39-956F-C3374F76E453}"/>
              </a:ext>
            </a:extLst>
          </p:cNvPr>
          <p:cNvSpPr>
            <a:spLocks noGrp="1" noRot="1" noChangeAspect="1"/>
          </p:cNvSpPr>
          <p:nvPr>
            <p:ph type="sldImg"/>
          </p:nvPr>
        </p:nvSpPr>
        <p:spPr>
          <a:xfrm>
            <a:off x="163513" y="742950"/>
            <a:ext cx="6772275" cy="3810000"/>
          </a:xfrm>
        </p:spPr>
      </p:sp>
      <p:sp>
        <p:nvSpPr>
          <p:cNvPr id="11" name="Notes Placeholder 10">
            <a:extLst>
              <a:ext uri="{FF2B5EF4-FFF2-40B4-BE49-F238E27FC236}">
                <a16:creationId xmlns:a16="http://schemas.microsoft.com/office/drawing/2014/main" id="{D4D1BEB3-F33C-4691-A0BC-4CE2081884F6}"/>
              </a:ext>
            </a:extLst>
          </p:cNvPr>
          <p:cNvSpPr>
            <a:spLocks noGrp="1"/>
          </p:cNvSpPr>
          <p:nvPr>
            <p:ph type="body" idx="1"/>
          </p:nvPr>
        </p:nvSpPr>
        <p:spPr/>
        <p:txBody>
          <a:bodyPr/>
          <a:lstStyle/>
          <a:p>
            <a:r>
              <a:rPr lang="en-GB" b="0" i="0" dirty="0">
                <a:solidFill>
                  <a:srgbClr val="333333"/>
                </a:solidFill>
                <a:effectLst/>
                <a:latin typeface="jaf-bernino-sans"/>
              </a:rPr>
              <a:t>An AS is the </a:t>
            </a:r>
            <a:r>
              <a:rPr lang="en-GB" b="0" i="1" dirty="0">
                <a:solidFill>
                  <a:srgbClr val="333333"/>
                </a:solidFill>
                <a:effectLst/>
                <a:latin typeface="jaf-bernino-sans"/>
              </a:rPr>
              <a:t>origin</a:t>
            </a:r>
            <a:r>
              <a:rPr lang="en-GB" b="0" i="0" dirty="0">
                <a:solidFill>
                  <a:srgbClr val="333333"/>
                </a:solidFill>
                <a:effectLst/>
                <a:latin typeface="jaf-bernino-sans"/>
              </a:rPr>
              <a:t> for a prefix that is allocated to it</a:t>
            </a:r>
            <a:endParaRPr lang="en-GB" dirty="0"/>
          </a:p>
        </p:txBody>
      </p:sp>
      <p:sp>
        <p:nvSpPr>
          <p:cNvPr id="4" name="Date Placeholder 3">
            <a:extLst>
              <a:ext uri="{FF2B5EF4-FFF2-40B4-BE49-F238E27FC236}">
                <a16:creationId xmlns:a16="http://schemas.microsoft.com/office/drawing/2014/main" id="{22BB7CF9-2A45-4547-B998-0E116B81115A}"/>
              </a:ext>
            </a:extLst>
          </p:cNvPr>
          <p:cNvSpPr>
            <a:spLocks noGrp="1"/>
          </p:cNvSpPr>
          <p:nvPr>
            <p:ph type="dt" idx="1"/>
          </p:nvPr>
        </p:nvSpPr>
        <p:spPr/>
        <p:txBody>
          <a:bodyPr/>
          <a:lstStyle/>
          <a:p>
            <a:fld id="{2E34D4A6-D8B4-4129-A9E5-00B49A7161DD}" type="datetime1">
              <a:rPr lang="en-GB" smtClean="0"/>
              <a:t>04/04/2025</a:t>
            </a:fld>
            <a:endParaRPr lang="en-GB"/>
          </a:p>
        </p:txBody>
      </p:sp>
      <p:sp>
        <p:nvSpPr>
          <p:cNvPr id="5" name="Slide Number Placeholder 4">
            <a:extLst>
              <a:ext uri="{FF2B5EF4-FFF2-40B4-BE49-F238E27FC236}">
                <a16:creationId xmlns:a16="http://schemas.microsoft.com/office/drawing/2014/main" id="{C56EB498-458A-4C8F-8018-98D410E77284}"/>
              </a:ext>
            </a:extLst>
          </p:cNvPr>
          <p:cNvSpPr>
            <a:spLocks noGrp="1"/>
          </p:cNvSpPr>
          <p:nvPr>
            <p:ph type="sldNum" sz="quarter" idx="5"/>
          </p:nvPr>
        </p:nvSpPr>
        <p:spPr/>
        <p:txBody>
          <a:bodyPr/>
          <a:lstStyle/>
          <a:p>
            <a:fld id="{2FE325A7-0C7D-4B31-9784-DABA932F2B9F}" type="slidenum">
              <a:rPr lang="en-GB" smtClean="0"/>
              <a:t>97</a:t>
            </a:fld>
            <a:endParaRPr lang="en-GB"/>
          </a:p>
        </p:txBody>
      </p:sp>
      <p:sp>
        <p:nvSpPr>
          <p:cNvPr id="6" name="Header Placeholder 5">
            <a:extLst>
              <a:ext uri="{FF2B5EF4-FFF2-40B4-BE49-F238E27FC236}">
                <a16:creationId xmlns:a16="http://schemas.microsoft.com/office/drawing/2014/main" id="{BBA69EC7-09BE-4D44-81CE-EE4E7B6EFB7A}"/>
              </a:ext>
            </a:extLst>
          </p:cNvPr>
          <p:cNvSpPr>
            <a:spLocks noGrp="1"/>
          </p:cNvSpPr>
          <p:nvPr>
            <p:ph type="hdr" sz="quarter"/>
          </p:nvPr>
        </p:nvSpPr>
        <p:spPr/>
        <p:txBody>
          <a:bodyPr/>
          <a:lstStyle/>
          <a:p>
            <a:r>
              <a:rPr lang="en-GB"/>
              <a:t>Introduction to Peering and BGP</a:t>
            </a:r>
          </a:p>
        </p:txBody>
      </p:sp>
    </p:spTree>
    <p:extLst>
      <p:ext uri="{BB962C8B-B14F-4D97-AF65-F5344CB8AC3E}">
        <p14:creationId xmlns:p14="http://schemas.microsoft.com/office/powerpoint/2010/main" val="18259527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28D99092-B11A-3FB8-C6DF-B8B08CDC6BFC}"/>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3001" y="668742"/>
            <a:ext cx="2120283" cy="672572"/>
          </a:xfrm>
          <a:prstGeom prst="rect">
            <a:avLst/>
          </a:prstGeom>
        </p:spPr>
      </p:pic>
      <p:sp>
        <p:nvSpPr>
          <p:cNvPr id="2" name="Title 1"/>
          <p:cNvSpPr>
            <a:spLocks noGrp="1"/>
          </p:cNvSpPr>
          <p:nvPr>
            <p:ph type="ctrTitle"/>
          </p:nvPr>
        </p:nvSpPr>
        <p:spPr>
          <a:xfrm>
            <a:off x="1143001" y="1614490"/>
            <a:ext cx="6858000" cy="1188062"/>
          </a:xfrm>
          <a:effectLst/>
        </p:spPr>
        <p:txBody>
          <a:bodyPr anchor="b"/>
          <a:lstStyle>
            <a:lvl1pPr algn="l">
              <a:defRPr sz="4500"/>
            </a:lvl1pPr>
          </a:lstStyle>
          <a:p>
            <a:r>
              <a:rPr lang="en-US" dirty="0"/>
              <a:t>Click to edit Master title style</a:t>
            </a:r>
          </a:p>
        </p:txBody>
      </p:sp>
      <p:sp>
        <p:nvSpPr>
          <p:cNvPr id="11" name="Rectangle 10"/>
          <p:cNvSpPr/>
          <p:nvPr userDrawn="1"/>
        </p:nvSpPr>
        <p:spPr>
          <a:xfrm>
            <a:off x="0" y="-5783"/>
            <a:ext cx="9144000" cy="212358"/>
          </a:xfrm>
          <a:prstGeom prst="rect">
            <a:avLst/>
          </a:prstGeom>
          <a:solidFill>
            <a:srgbClr val="10BE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2"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p:cNvSpPr/>
          <p:nvPr userDrawn="1"/>
        </p:nvSpPr>
        <p:spPr>
          <a:xfrm>
            <a:off x="8161044" y="-5783"/>
            <a:ext cx="982958" cy="212358"/>
          </a:xfrm>
          <a:prstGeom prst="rect">
            <a:avLst/>
          </a:prstGeom>
          <a:solidFill>
            <a:schemeClr val="tx1">
              <a:lumMod val="65000"/>
              <a:lumOff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2"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Isosceles Triangle 12"/>
          <p:cNvSpPr/>
          <p:nvPr userDrawn="1"/>
        </p:nvSpPr>
        <p:spPr>
          <a:xfrm rot="10800000">
            <a:off x="8026366" y="-5783"/>
            <a:ext cx="275035" cy="212358"/>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2"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p:cNvSpPr/>
          <p:nvPr userDrawn="1"/>
        </p:nvSpPr>
        <p:spPr>
          <a:xfrm rot="10800000">
            <a:off x="7" y="4937309"/>
            <a:ext cx="9143999" cy="212358"/>
          </a:xfrm>
          <a:prstGeom prst="rect">
            <a:avLst/>
          </a:prstGeom>
          <a:solidFill>
            <a:srgbClr val="10BE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2"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p:cNvSpPr/>
          <p:nvPr userDrawn="1"/>
        </p:nvSpPr>
        <p:spPr>
          <a:xfrm rot="10800000">
            <a:off x="1" y="4937309"/>
            <a:ext cx="982958" cy="212358"/>
          </a:xfrm>
          <a:prstGeom prst="rect">
            <a:avLst/>
          </a:prstGeom>
          <a:solidFill>
            <a:schemeClr val="tx1">
              <a:lumMod val="65000"/>
              <a:lumOff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2"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Isosceles Triangle 26"/>
          <p:cNvSpPr/>
          <p:nvPr userDrawn="1"/>
        </p:nvSpPr>
        <p:spPr>
          <a:xfrm>
            <a:off x="842602" y="4937309"/>
            <a:ext cx="275035" cy="212358"/>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2"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0B1A6BA0-67A9-44A4-871F-5D4A8B625AA5}"/>
              </a:ext>
            </a:extLst>
          </p:cNvPr>
          <p:cNvSpPr txBox="1"/>
          <p:nvPr userDrawn="1"/>
        </p:nvSpPr>
        <p:spPr>
          <a:xfrm>
            <a:off x="1003708" y="4142525"/>
            <a:ext cx="188935" cy="369332"/>
          </a:xfrm>
          <a:prstGeom prst="rect">
            <a:avLst/>
          </a:prstGeom>
          <a:noFill/>
        </p:spPr>
        <p:txBody>
          <a:bodyPr wrap="square">
            <a:spAutoFit/>
          </a:bodyPr>
          <a:lstStyle/>
          <a:p>
            <a:r>
              <a:rPr lang="en-GB" sz="1800" dirty="0">
                <a:solidFill>
                  <a:srgbClr val="0EA3B9"/>
                </a:solidFill>
              </a:rPr>
              <a:t>|</a:t>
            </a:r>
            <a:endParaRPr lang="en-GB" sz="1800" dirty="0"/>
          </a:p>
        </p:txBody>
      </p:sp>
      <p:sp>
        <p:nvSpPr>
          <p:cNvPr id="21" name="Text Placeholder 20">
            <a:extLst>
              <a:ext uri="{FF2B5EF4-FFF2-40B4-BE49-F238E27FC236}">
                <a16:creationId xmlns:a16="http://schemas.microsoft.com/office/drawing/2014/main" id="{59B23E09-458F-41CD-BA3B-15995B38F4A5}"/>
              </a:ext>
            </a:extLst>
          </p:cNvPr>
          <p:cNvSpPr>
            <a:spLocks noGrp="1"/>
          </p:cNvSpPr>
          <p:nvPr>
            <p:ph type="body" sz="quarter" idx="11" hasCustomPrompt="1"/>
          </p:nvPr>
        </p:nvSpPr>
        <p:spPr>
          <a:xfrm>
            <a:off x="1143006" y="3839301"/>
            <a:ext cx="6883365" cy="290513"/>
          </a:xfrm>
        </p:spPr>
        <p:txBody>
          <a:bodyPr>
            <a:noAutofit/>
          </a:bodyPr>
          <a:lstStyle>
            <a:lvl1pPr marL="0" indent="0">
              <a:buNone/>
              <a:defRPr sz="1650"/>
            </a:lvl1pPr>
          </a:lstStyle>
          <a:p>
            <a:pPr lvl="0"/>
            <a:r>
              <a:rPr lang="en-GB" dirty="0"/>
              <a:t>email@lonap.net</a:t>
            </a:r>
          </a:p>
        </p:txBody>
      </p:sp>
      <p:sp>
        <p:nvSpPr>
          <p:cNvPr id="28" name="Text Placeholder 20">
            <a:extLst>
              <a:ext uri="{FF2B5EF4-FFF2-40B4-BE49-F238E27FC236}">
                <a16:creationId xmlns:a16="http://schemas.microsoft.com/office/drawing/2014/main" id="{0112BE04-C325-4A8C-8837-DF578E16F218}"/>
              </a:ext>
            </a:extLst>
          </p:cNvPr>
          <p:cNvSpPr>
            <a:spLocks noGrp="1"/>
          </p:cNvSpPr>
          <p:nvPr>
            <p:ph type="body" sz="quarter" idx="12" hasCustomPrompt="1"/>
          </p:nvPr>
        </p:nvSpPr>
        <p:spPr>
          <a:xfrm>
            <a:off x="1143003" y="4181938"/>
            <a:ext cx="1744927" cy="290513"/>
          </a:xfrm>
        </p:spPr>
        <p:txBody>
          <a:bodyPr>
            <a:noAutofit/>
          </a:bodyPr>
          <a:lstStyle>
            <a:lvl1pPr marL="0" indent="0">
              <a:buNone/>
              <a:defRPr sz="1650" b="0"/>
            </a:lvl1pPr>
          </a:lstStyle>
          <a:p>
            <a:pPr marL="0" marR="0" lvl="0" indent="0" algn="l" defTabSz="685782" rtl="0" eaLnBrk="1" fontAlgn="auto" latinLnBrk="0" hangingPunct="1">
              <a:lnSpc>
                <a:spcPct val="90000"/>
              </a:lnSpc>
              <a:spcBef>
                <a:spcPts val="750"/>
              </a:spcBef>
              <a:spcAft>
                <a:spcPts val="0"/>
              </a:spcAft>
              <a:buClrTx/>
              <a:buSzTx/>
              <a:buFont typeface="Arial" panose="020B0604020202020204" pitchFamily="34" charset="0"/>
              <a:buNone/>
              <a:tabLst/>
              <a:defRPr/>
            </a:pPr>
            <a:r>
              <a:rPr lang="en-GB" dirty="0"/>
              <a:t>Date</a:t>
            </a:r>
            <a:endParaRPr lang="en-GB" sz="1500" dirty="0"/>
          </a:p>
        </p:txBody>
      </p:sp>
      <p:sp>
        <p:nvSpPr>
          <p:cNvPr id="29" name="Text Placeholder 20">
            <a:extLst>
              <a:ext uri="{FF2B5EF4-FFF2-40B4-BE49-F238E27FC236}">
                <a16:creationId xmlns:a16="http://schemas.microsoft.com/office/drawing/2014/main" id="{68D03BB6-43E2-4983-9A55-66E0AA728FC8}"/>
              </a:ext>
            </a:extLst>
          </p:cNvPr>
          <p:cNvSpPr>
            <a:spLocks noGrp="1"/>
          </p:cNvSpPr>
          <p:nvPr>
            <p:ph type="body" sz="quarter" idx="13" hasCustomPrompt="1"/>
          </p:nvPr>
        </p:nvSpPr>
        <p:spPr>
          <a:xfrm>
            <a:off x="1143002" y="4483665"/>
            <a:ext cx="2375659" cy="290513"/>
          </a:xfrm>
        </p:spPr>
        <p:txBody>
          <a:bodyPr>
            <a:noAutofit/>
          </a:bodyPr>
          <a:lstStyle>
            <a:lvl1pPr marL="0" indent="0">
              <a:buNone/>
              <a:defRPr sz="1650" b="0"/>
            </a:lvl1pPr>
          </a:lstStyle>
          <a:p>
            <a:pPr marL="0" marR="0" lvl="0" indent="0" algn="l" defTabSz="685782" rtl="0" eaLnBrk="1" fontAlgn="auto" latinLnBrk="0" hangingPunct="1">
              <a:lnSpc>
                <a:spcPct val="90000"/>
              </a:lnSpc>
              <a:spcBef>
                <a:spcPts val="750"/>
              </a:spcBef>
              <a:spcAft>
                <a:spcPts val="0"/>
              </a:spcAft>
              <a:buClrTx/>
              <a:buSzTx/>
              <a:buFont typeface="Arial" panose="020B0604020202020204" pitchFamily="34" charset="0"/>
              <a:buNone/>
              <a:tabLst/>
              <a:defRPr/>
            </a:pPr>
            <a:r>
              <a:rPr lang="en-GB" dirty="0"/>
              <a:t>Location</a:t>
            </a:r>
            <a:endParaRPr lang="en-GB" sz="1500" dirty="0"/>
          </a:p>
        </p:txBody>
      </p:sp>
      <p:sp>
        <p:nvSpPr>
          <p:cNvPr id="30" name="Text Placeholder 20">
            <a:extLst>
              <a:ext uri="{FF2B5EF4-FFF2-40B4-BE49-F238E27FC236}">
                <a16:creationId xmlns:a16="http://schemas.microsoft.com/office/drawing/2014/main" id="{5FBD9CBE-A0B1-4791-B1D6-4F4825E041B7}"/>
              </a:ext>
            </a:extLst>
          </p:cNvPr>
          <p:cNvSpPr>
            <a:spLocks noGrp="1"/>
          </p:cNvSpPr>
          <p:nvPr>
            <p:ph type="body" sz="quarter" idx="14" hasCustomPrompt="1"/>
          </p:nvPr>
        </p:nvSpPr>
        <p:spPr>
          <a:xfrm>
            <a:off x="1143006" y="3220686"/>
            <a:ext cx="6883365" cy="389367"/>
          </a:xfrm>
        </p:spPr>
        <p:txBody>
          <a:bodyPr>
            <a:noAutofit/>
          </a:bodyPr>
          <a:lstStyle>
            <a:lvl1pPr marL="0" indent="0">
              <a:buNone/>
              <a:defRPr sz="2100" b="1">
                <a:solidFill>
                  <a:srgbClr val="0EA3B9"/>
                </a:solidFill>
              </a:defRPr>
            </a:lvl1pPr>
          </a:lstStyle>
          <a:p>
            <a:pPr lvl="0"/>
            <a:r>
              <a:rPr lang="en-GB" dirty="0"/>
              <a:t>Presenter Name</a:t>
            </a:r>
          </a:p>
        </p:txBody>
      </p:sp>
    </p:spTree>
    <p:extLst>
      <p:ext uri="{BB962C8B-B14F-4D97-AF65-F5344CB8AC3E}">
        <p14:creationId xmlns:p14="http://schemas.microsoft.com/office/powerpoint/2010/main" val="3301570732"/>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0543EF69-3D89-4A9B-ACBC-DDEC13BC3545}"/>
              </a:ext>
            </a:extLst>
          </p:cNvPr>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a:extLst>
              <a:ext uri="{FF2B5EF4-FFF2-40B4-BE49-F238E27FC236}">
                <a16:creationId xmlns:a16="http://schemas.microsoft.com/office/drawing/2014/main" id="{1E37E2DF-F036-4F15-9111-0960F93556C6}"/>
              </a:ext>
            </a:extLst>
          </p:cNvPr>
          <p:cNvSpPr>
            <a:spLocks noGrp="1"/>
          </p:cNvSpPr>
          <p:nvPr>
            <p:ph type="sldNum" sz="quarter" idx="12"/>
          </p:nvPr>
        </p:nvSpPr>
        <p:spPr/>
        <p:txBody>
          <a:bodyPr/>
          <a:lstStyle/>
          <a:p>
            <a:fld id="{03C60221-D5AA-4D04-BFA7-EC6516BBF5F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21708992"/>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8" y="273850"/>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5" y="273850"/>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3C60221-D5AA-4D04-BFA7-EC6516BBF5F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061670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000"/>
            </a:lvl1pPr>
          </a:lstStyle>
          <a:p>
            <a:r>
              <a:rPr lang="en-US" dirty="0"/>
              <a:t>Click to edit Master title style</a:t>
            </a:r>
            <a:endParaRPr lang="en-GB" dirty="0"/>
          </a:p>
        </p:txBody>
      </p:sp>
      <p:sp>
        <p:nvSpPr>
          <p:cNvPr id="3" name="Text Placeholder 2"/>
          <p:cNvSpPr>
            <a:spLocks noGrp="1"/>
          </p:cNvSpPr>
          <p:nvPr>
            <p:ph type="body" idx="1"/>
          </p:nvPr>
        </p:nvSpPr>
        <p:spPr>
          <a:xfrm>
            <a:off x="457203" y="1151338"/>
            <a:ext cx="4040188" cy="479822"/>
          </a:xfrm>
        </p:spPr>
        <p:txBody>
          <a:bodyPr anchor="b"/>
          <a:lstStyle>
            <a:lvl1pPr marL="0" indent="0">
              <a:buNone/>
              <a:defRPr sz="1800" b="1"/>
            </a:lvl1pPr>
            <a:lvl2pPr marL="342892" indent="0">
              <a:buNone/>
              <a:defRPr sz="1500" b="1"/>
            </a:lvl2pPr>
            <a:lvl3pPr marL="685782" indent="0">
              <a:buNone/>
              <a:defRPr sz="1350" b="1"/>
            </a:lvl3pPr>
            <a:lvl4pPr marL="1028674" indent="0">
              <a:buNone/>
              <a:defRPr sz="1200" b="1"/>
            </a:lvl4pPr>
            <a:lvl5pPr marL="1371564" indent="0">
              <a:buNone/>
              <a:defRPr sz="1200" b="1"/>
            </a:lvl5pPr>
            <a:lvl6pPr marL="1714456" indent="0">
              <a:buNone/>
              <a:defRPr sz="1200" b="1"/>
            </a:lvl6pPr>
            <a:lvl7pPr marL="2057348" indent="0">
              <a:buNone/>
              <a:defRPr sz="1200" b="1"/>
            </a:lvl7pPr>
            <a:lvl8pPr marL="2400238" indent="0">
              <a:buNone/>
              <a:defRPr sz="1200" b="1"/>
            </a:lvl8pPr>
            <a:lvl9pPr marL="274313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3"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1" y="1151338"/>
            <a:ext cx="4041775" cy="479822"/>
          </a:xfrm>
        </p:spPr>
        <p:txBody>
          <a:bodyPr anchor="b"/>
          <a:lstStyle>
            <a:lvl1pPr marL="0" indent="0">
              <a:buNone/>
              <a:defRPr sz="1800" b="1"/>
            </a:lvl1pPr>
            <a:lvl2pPr marL="342892" indent="0">
              <a:buNone/>
              <a:defRPr sz="1500" b="1"/>
            </a:lvl2pPr>
            <a:lvl3pPr marL="685782" indent="0">
              <a:buNone/>
              <a:defRPr sz="1350" b="1"/>
            </a:lvl3pPr>
            <a:lvl4pPr marL="1028674" indent="0">
              <a:buNone/>
              <a:defRPr sz="1200" b="1"/>
            </a:lvl4pPr>
            <a:lvl5pPr marL="1371564" indent="0">
              <a:buNone/>
              <a:defRPr sz="1200" b="1"/>
            </a:lvl5pPr>
            <a:lvl6pPr marL="1714456" indent="0">
              <a:buNone/>
              <a:defRPr sz="1200" b="1"/>
            </a:lvl6pPr>
            <a:lvl7pPr marL="2057348" indent="0">
              <a:buNone/>
              <a:defRPr sz="1200" b="1"/>
            </a:lvl7pPr>
            <a:lvl8pPr marL="2400238" indent="0">
              <a:buNone/>
              <a:defRPr sz="1200" b="1"/>
            </a:lvl8pPr>
            <a:lvl9pPr marL="274313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Footer Placeholder 10"/>
          <p:cNvSpPr>
            <a:spLocks noGrp="1"/>
          </p:cNvSpPr>
          <p:nvPr>
            <p:ph type="ftr" sz="quarter" idx="11"/>
          </p:nvPr>
        </p:nvSpPr>
        <p:spPr/>
        <p:txBody>
          <a:bodyPr/>
          <a:lstStyle/>
          <a:p>
            <a:endParaRPr lang="en-GB" dirty="0">
              <a:solidFill>
                <a:prstClr val="black">
                  <a:tint val="75000"/>
                </a:prstClr>
              </a:solidFill>
            </a:endParaRPr>
          </a:p>
        </p:txBody>
      </p:sp>
      <p:sp>
        <p:nvSpPr>
          <p:cNvPr id="12" name="Slide Number Placeholder 11"/>
          <p:cNvSpPr>
            <a:spLocks noGrp="1"/>
          </p:cNvSpPr>
          <p:nvPr>
            <p:ph type="sldNum" sz="quarter" idx="12"/>
          </p:nvPr>
        </p:nvSpPr>
        <p:spPr/>
        <p:txBody>
          <a:bodyPr/>
          <a:lstStyle/>
          <a:p>
            <a:pPr algn="l"/>
            <a:fld id="{37541C9C-59B8-4D54-89C2-4A5B9BFA53EB}" type="slidenum">
              <a:rPr lang="en-GB" smtClean="0">
                <a:solidFill>
                  <a:prstClr val="black">
                    <a:tint val="75000"/>
                  </a:prstClr>
                </a:solidFill>
              </a:rPr>
              <a:pPr algn="l"/>
              <a:t>‹#›</a:t>
            </a:fld>
            <a:endParaRPr lang="en-GB" dirty="0">
              <a:solidFill>
                <a:prstClr val="black">
                  <a:tint val="75000"/>
                </a:prstClr>
              </a:solidFill>
            </a:endParaRPr>
          </a:p>
        </p:txBody>
      </p:sp>
    </p:spTree>
    <p:extLst>
      <p:ext uri="{BB962C8B-B14F-4D97-AF65-F5344CB8AC3E}">
        <p14:creationId xmlns:p14="http://schemas.microsoft.com/office/powerpoint/2010/main" val="3929150168"/>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ank Page">
    <p:spTree>
      <p:nvGrpSpPr>
        <p:cNvPr id="1" name=""/>
        <p:cNvGrpSpPr/>
        <p:nvPr/>
      </p:nvGrpSpPr>
      <p:grpSpPr>
        <a:xfrm>
          <a:off x="0" y="0"/>
          <a:ext cx="0" cy="0"/>
          <a:chOff x="0" y="0"/>
          <a:chExt cx="0" cy="0"/>
        </a:xfrm>
      </p:grpSpPr>
      <p:sp>
        <p:nvSpPr>
          <p:cNvPr id="2" name="Slide Number Placeholder 9">
            <a:extLst>
              <a:ext uri="{FF2B5EF4-FFF2-40B4-BE49-F238E27FC236}">
                <a16:creationId xmlns:a16="http://schemas.microsoft.com/office/drawing/2014/main" id="{8BBEADCF-3C5A-694F-B0C0-373DD45754AD}"/>
              </a:ext>
            </a:extLst>
          </p:cNvPr>
          <p:cNvSpPr>
            <a:spLocks noGrp="1"/>
          </p:cNvSpPr>
          <p:nvPr>
            <p:ph type="sldNum" sz="quarter" idx="11"/>
          </p:nvPr>
        </p:nvSpPr>
        <p:spPr>
          <a:xfrm>
            <a:off x="6688931" y="4756551"/>
            <a:ext cx="2057400" cy="129778"/>
          </a:xfrm>
        </p:spPr>
        <p:txBody>
          <a:bodyPr/>
          <a:lstStyle>
            <a:lvl1pPr>
              <a:defRPr>
                <a:latin typeface="+mn-lt"/>
              </a:defRPr>
            </a:lvl1pPr>
          </a:lstStyle>
          <a:p>
            <a:fld id="{F49E1E4A-834C-074E-9FF0-961A1F8067B6}" type="slidenum">
              <a:rPr lang="en-GB" altLang="en-US" smtClean="0">
                <a:solidFill>
                  <a:prstClr val="black">
                    <a:tint val="75000"/>
                  </a:prstClr>
                </a:solidFill>
              </a:rPr>
              <a:pPr/>
              <a:t>‹#›</a:t>
            </a:fld>
            <a:endParaRPr lang="en-GB" altLang="en-US" dirty="0">
              <a:solidFill>
                <a:prstClr val="black">
                  <a:tint val="75000"/>
                </a:prstClr>
              </a:solidFill>
            </a:endParaRPr>
          </a:p>
        </p:txBody>
      </p:sp>
    </p:spTree>
    <p:extLst>
      <p:ext uri="{BB962C8B-B14F-4D97-AF65-F5344CB8AC3E}">
        <p14:creationId xmlns:p14="http://schemas.microsoft.com/office/powerpoint/2010/main" val="8960844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column – Chart">
    <p:spTree>
      <p:nvGrpSpPr>
        <p:cNvPr id="1" name=""/>
        <p:cNvGrpSpPr/>
        <p:nvPr/>
      </p:nvGrpSpPr>
      <p:grpSpPr>
        <a:xfrm>
          <a:off x="0" y="0"/>
          <a:ext cx="0" cy="0"/>
          <a:chOff x="0" y="0"/>
          <a:chExt cx="0" cy="0"/>
        </a:xfrm>
      </p:grpSpPr>
      <p:sp>
        <p:nvSpPr>
          <p:cNvPr id="2" name="Title 1"/>
          <p:cNvSpPr>
            <a:spLocks noGrp="1"/>
          </p:cNvSpPr>
          <p:nvPr>
            <p:ph type="title"/>
          </p:nvPr>
        </p:nvSpPr>
        <p:spPr>
          <a:xfrm>
            <a:off x="405734" y="425331"/>
            <a:ext cx="8340972" cy="460499"/>
          </a:xfrm>
        </p:spPr>
        <p:txBody>
          <a:bodyPr/>
          <a:lstStyle>
            <a:lvl1pPr>
              <a:defRPr sz="2700">
                <a:latin typeface="+mn-lt"/>
              </a:defRPr>
            </a:lvl1pPr>
          </a:lstStyle>
          <a:p>
            <a:r>
              <a:rPr lang="en-US"/>
              <a:t>Click to edit Master title style</a:t>
            </a:r>
            <a:endParaRPr lang="en-GB" dirty="0"/>
          </a:p>
        </p:txBody>
      </p:sp>
      <p:sp>
        <p:nvSpPr>
          <p:cNvPr id="5" name="Text Placeholder 4"/>
          <p:cNvSpPr>
            <a:spLocks noGrp="1"/>
          </p:cNvSpPr>
          <p:nvPr>
            <p:ph type="body" sz="quarter" idx="14"/>
          </p:nvPr>
        </p:nvSpPr>
        <p:spPr>
          <a:xfrm>
            <a:off x="399937" y="1330806"/>
            <a:ext cx="1997159" cy="2749610"/>
          </a:xfrm>
          <a:solidFill>
            <a:srgbClr val="FFFFFF"/>
          </a:solidFill>
        </p:spPr>
        <p:txBody>
          <a:bodyPr tIns="864000"/>
          <a:lstStyle>
            <a:lvl1pPr algn="ctr">
              <a:lnSpc>
                <a:spcPct val="115000"/>
              </a:lnSpc>
              <a:spcAft>
                <a:spcPts val="2400"/>
              </a:spcAft>
              <a:defRPr sz="2100" spc="0">
                <a:solidFill>
                  <a:schemeClr val="tx2"/>
                </a:solidFill>
                <a:latin typeface="+mn-lt"/>
                <a:ea typeface="Verdana" panose="020B0604030504040204" pitchFamily="34" charset="0"/>
                <a:cs typeface="Verdana" panose="020B0604030504040204" pitchFamily="34" charset="0"/>
              </a:defRPr>
            </a:lvl1pPr>
            <a:lvl2pPr marL="0" indent="0" algn="ctr">
              <a:lnSpc>
                <a:spcPct val="115000"/>
              </a:lnSpc>
              <a:buNone/>
              <a:defRPr sz="1350" spc="0">
                <a:latin typeface="+mn-lt"/>
                <a:ea typeface="Verdana" panose="020B0604030504040204" pitchFamily="34" charset="0"/>
                <a:cs typeface="Verdana" panose="020B0604030504040204" pitchFamily="34" charset="0"/>
              </a:defRPr>
            </a:lvl2pPr>
            <a:lvl3pPr algn="ctr">
              <a:defRPr/>
            </a:lvl3pPr>
            <a:lvl4pPr algn="ctr">
              <a:defRPr/>
            </a:lvl4pPr>
            <a:lvl5pPr algn="ctr">
              <a:defRPr/>
            </a:lvl5pPr>
          </a:lstStyle>
          <a:p>
            <a:pPr lvl="0"/>
            <a:r>
              <a:rPr lang="en-US"/>
              <a:t>Edit Master text styles</a:t>
            </a:r>
          </a:p>
          <a:p>
            <a:pPr lvl="1"/>
            <a:r>
              <a:rPr lang="en-US"/>
              <a:t>Second level</a:t>
            </a:r>
          </a:p>
        </p:txBody>
      </p:sp>
      <p:sp>
        <p:nvSpPr>
          <p:cNvPr id="12" name="Text Placeholder 4"/>
          <p:cNvSpPr>
            <a:spLocks noGrp="1"/>
          </p:cNvSpPr>
          <p:nvPr>
            <p:ph type="body" sz="quarter" idx="15"/>
          </p:nvPr>
        </p:nvSpPr>
        <p:spPr>
          <a:xfrm>
            <a:off x="2516474" y="1330806"/>
            <a:ext cx="1997159" cy="2749610"/>
          </a:xfrm>
          <a:solidFill>
            <a:srgbClr val="FFFFFF"/>
          </a:solidFill>
        </p:spPr>
        <p:txBody>
          <a:bodyPr tIns="864000"/>
          <a:lstStyle>
            <a:lvl1pPr algn="ctr">
              <a:lnSpc>
                <a:spcPct val="115000"/>
              </a:lnSpc>
              <a:spcAft>
                <a:spcPts val="2400"/>
              </a:spcAft>
              <a:defRPr sz="2100" spc="0">
                <a:solidFill>
                  <a:schemeClr val="tx2"/>
                </a:solidFill>
                <a:latin typeface="+mn-lt"/>
                <a:ea typeface="Verdana" panose="020B0604030504040204" pitchFamily="34" charset="0"/>
                <a:cs typeface="Verdana" panose="020B0604030504040204" pitchFamily="34" charset="0"/>
              </a:defRPr>
            </a:lvl1pPr>
            <a:lvl2pPr marL="0" indent="0" algn="ctr">
              <a:lnSpc>
                <a:spcPct val="115000"/>
              </a:lnSpc>
              <a:buNone/>
              <a:defRPr sz="1350" spc="0">
                <a:latin typeface="+mn-lt"/>
                <a:ea typeface="Verdana" panose="020B0604030504040204" pitchFamily="34" charset="0"/>
                <a:cs typeface="Verdana" panose="020B0604030504040204" pitchFamily="34" charset="0"/>
              </a:defRPr>
            </a:lvl2pPr>
            <a:lvl3pPr algn="ctr">
              <a:defRPr/>
            </a:lvl3pPr>
            <a:lvl4pPr algn="ctr">
              <a:defRPr/>
            </a:lvl4pPr>
            <a:lvl5pPr algn="ctr">
              <a:defRPr/>
            </a:lvl5pPr>
          </a:lstStyle>
          <a:p>
            <a:pPr lvl="0"/>
            <a:r>
              <a:rPr lang="en-US"/>
              <a:t>Edit Master text styles</a:t>
            </a:r>
          </a:p>
          <a:p>
            <a:pPr lvl="1"/>
            <a:r>
              <a:rPr lang="en-US"/>
              <a:t>Second level</a:t>
            </a:r>
          </a:p>
        </p:txBody>
      </p:sp>
      <p:sp>
        <p:nvSpPr>
          <p:cNvPr id="13" name="Text Placeholder 4"/>
          <p:cNvSpPr>
            <a:spLocks noGrp="1"/>
          </p:cNvSpPr>
          <p:nvPr>
            <p:ph type="body" sz="quarter" idx="16"/>
          </p:nvPr>
        </p:nvSpPr>
        <p:spPr>
          <a:xfrm>
            <a:off x="4633010" y="1330806"/>
            <a:ext cx="1997159" cy="2749610"/>
          </a:xfrm>
          <a:solidFill>
            <a:schemeClr val="accent2"/>
          </a:solidFill>
        </p:spPr>
        <p:txBody>
          <a:bodyPr tIns="864000"/>
          <a:lstStyle>
            <a:lvl1pPr algn="ctr">
              <a:lnSpc>
                <a:spcPct val="115000"/>
              </a:lnSpc>
              <a:spcAft>
                <a:spcPts val="2400"/>
              </a:spcAft>
              <a:defRPr sz="2100" spc="0">
                <a:solidFill>
                  <a:srgbClr val="FFFFFF"/>
                </a:solidFill>
                <a:latin typeface="+mn-lt"/>
                <a:ea typeface="Verdana" panose="020B0604030504040204" pitchFamily="34" charset="0"/>
                <a:cs typeface="Verdana" panose="020B0604030504040204" pitchFamily="34" charset="0"/>
              </a:defRPr>
            </a:lvl1pPr>
            <a:lvl2pPr marL="0" indent="0" algn="ctr">
              <a:lnSpc>
                <a:spcPct val="115000"/>
              </a:lnSpc>
              <a:buNone/>
              <a:defRPr sz="1350" spc="0">
                <a:solidFill>
                  <a:srgbClr val="FFFFFF"/>
                </a:solidFill>
                <a:latin typeface="+mn-lt"/>
                <a:ea typeface="Verdana" panose="020B0604030504040204" pitchFamily="34" charset="0"/>
                <a:cs typeface="Verdana" panose="020B0604030504040204" pitchFamily="34" charset="0"/>
              </a:defRPr>
            </a:lvl2pPr>
            <a:lvl3pPr algn="ctr">
              <a:defRPr/>
            </a:lvl3pPr>
            <a:lvl4pPr algn="ctr">
              <a:defRPr/>
            </a:lvl4pPr>
            <a:lvl5pPr algn="ctr">
              <a:defRPr/>
            </a:lvl5pPr>
          </a:lstStyle>
          <a:p>
            <a:pPr lvl="0"/>
            <a:r>
              <a:rPr lang="en-US"/>
              <a:t>Edit Master text styles</a:t>
            </a:r>
          </a:p>
          <a:p>
            <a:pPr lvl="1"/>
            <a:r>
              <a:rPr lang="en-US"/>
              <a:t>Second level</a:t>
            </a:r>
          </a:p>
        </p:txBody>
      </p:sp>
      <p:sp>
        <p:nvSpPr>
          <p:cNvPr id="14" name="Text Placeholder 4"/>
          <p:cNvSpPr>
            <a:spLocks noGrp="1"/>
          </p:cNvSpPr>
          <p:nvPr>
            <p:ph type="body" sz="quarter" idx="17"/>
          </p:nvPr>
        </p:nvSpPr>
        <p:spPr>
          <a:xfrm>
            <a:off x="6749547" y="1330806"/>
            <a:ext cx="1997159" cy="2749610"/>
          </a:xfrm>
          <a:solidFill>
            <a:srgbClr val="FFFFFF"/>
          </a:solidFill>
        </p:spPr>
        <p:txBody>
          <a:bodyPr tIns="864000"/>
          <a:lstStyle>
            <a:lvl1pPr algn="ctr">
              <a:lnSpc>
                <a:spcPct val="115000"/>
              </a:lnSpc>
              <a:spcAft>
                <a:spcPts val="2400"/>
              </a:spcAft>
              <a:defRPr sz="2100" spc="0">
                <a:solidFill>
                  <a:schemeClr val="tx2"/>
                </a:solidFill>
                <a:latin typeface="+mn-lt"/>
                <a:ea typeface="Verdana" panose="020B0604030504040204" pitchFamily="34" charset="0"/>
                <a:cs typeface="Verdana" panose="020B0604030504040204" pitchFamily="34" charset="0"/>
              </a:defRPr>
            </a:lvl1pPr>
            <a:lvl2pPr marL="0" indent="0" algn="ctr">
              <a:lnSpc>
                <a:spcPct val="115000"/>
              </a:lnSpc>
              <a:buNone/>
              <a:defRPr sz="1350" spc="0">
                <a:latin typeface="+mn-lt"/>
                <a:ea typeface="Verdana" panose="020B0604030504040204" pitchFamily="34" charset="0"/>
                <a:cs typeface="Verdana" panose="020B0604030504040204" pitchFamily="34" charset="0"/>
              </a:defRPr>
            </a:lvl2pPr>
            <a:lvl3pPr algn="ctr">
              <a:defRPr/>
            </a:lvl3pPr>
            <a:lvl4pPr algn="ctr">
              <a:defRPr/>
            </a:lvl4pPr>
            <a:lvl5pPr algn="ctr">
              <a:defRPr/>
            </a:lvl5pPr>
          </a:lstStyle>
          <a:p>
            <a:pPr lvl="0"/>
            <a:r>
              <a:rPr lang="en-US"/>
              <a:t>Edit Master text styles</a:t>
            </a:r>
          </a:p>
          <a:p>
            <a:pPr lvl="1"/>
            <a:r>
              <a:rPr lang="en-US"/>
              <a:t>Second level</a:t>
            </a:r>
          </a:p>
        </p:txBody>
      </p:sp>
      <p:sp>
        <p:nvSpPr>
          <p:cNvPr id="9" name="Slide Number Placeholder 9"/>
          <p:cNvSpPr>
            <a:spLocks noGrp="1"/>
          </p:cNvSpPr>
          <p:nvPr>
            <p:ph type="sldNum" sz="quarter" idx="19"/>
          </p:nvPr>
        </p:nvSpPr>
        <p:spPr/>
        <p:txBody>
          <a:bodyPr/>
          <a:lstStyle>
            <a:lvl1pPr>
              <a:defRPr>
                <a:latin typeface="+mn-lt"/>
              </a:defRPr>
            </a:lvl1pPr>
          </a:lstStyle>
          <a:p>
            <a:fld id="{82834A66-9ED4-4C45-923A-E517812884FA}" type="slidenum">
              <a:rPr lang="uk-UA" altLang="en-US" smtClean="0">
                <a:solidFill>
                  <a:prstClr val="black">
                    <a:tint val="75000"/>
                  </a:prstClr>
                </a:solidFill>
              </a:rPr>
              <a:pPr/>
              <a:t>‹#›</a:t>
            </a:fld>
            <a:endParaRPr lang="uk-UA" altLang="en-US" dirty="0">
              <a:solidFill>
                <a:prstClr val="black">
                  <a:tint val="75000"/>
                </a:prstClr>
              </a:solidFill>
            </a:endParaRPr>
          </a:p>
        </p:txBody>
      </p:sp>
    </p:spTree>
    <p:extLst>
      <p:ext uri="{BB962C8B-B14F-4D97-AF65-F5344CB8AC3E}">
        <p14:creationId xmlns:p14="http://schemas.microsoft.com/office/powerpoint/2010/main" val="7693370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5"/>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5"/>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5D53DF2E-D1B6-4971-931B-CB2EEAC32309}"/>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658E920-C50C-41E4-97EE-9EBBF3AE0AD6}"/>
              </a:ext>
            </a:extLst>
          </p:cNvPr>
          <p:cNvSpPr>
            <a:spLocks noGrp="1"/>
          </p:cNvSpPr>
          <p:nvPr>
            <p:ph type="sldNum" sz="quarter" idx="12"/>
          </p:nvPr>
        </p:nvSpPr>
        <p:spPr/>
        <p:txBody>
          <a:bodyPr/>
          <a:lstStyle/>
          <a:p>
            <a:fld id="{03C60221-D5AA-4D04-BFA7-EC6516BBF5F1}" type="slidenum">
              <a:rPr lang="en-GB" smtClean="0"/>
              <a:t>‹#›</a:t>
            </a:fld>
            <a:endParaRPr lang="en-GB"/>
          </a:p>
        </p:txBody>
      </p:sp>
    </p:spTree>
    <p:extLst>
      <p:ext uri="{BB962C8B-B14F-4D97-AF65-F5344CB8AC3E}">
        <p14:creationId xmlns:p14="http://schemas.microsoft.com/office/powerpoint/2010/main" val="37032781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0" y="1282310"/>
            <a:ext cx="7886700" cy="2139553"/>
          </a:xfrm>
        </p:spPr>
        <p:txBody>
          <a:bodyPr anchor="b"/>
          <a:lstStyle>
            <a:lvl1pPr>
              <a:defRPr sz="4500" cap="small" baseline="0"/>
            </a:lvl1pPr>
          </a:lstStyle>
          <a:p>
            <a:r>
              <a:rPr lang="en-US" dirty="0"/>
              <a:t>Click to edit Master title style</a:t>
            </a:r>
          </a:p>
        </p:txBody>
      </p:sp>
      <p:sp>
        <p:nvSpPr>
          <p:cNvPr id="3" name="Text Placeholder 2"/>
          <p:cNvSpPr>
            <a:spLocks noGrp="1"/>
          </p:cNvSpPr>
          <p:nvPr>
            <p:ph type="body" idx="1"/>
          </p:nvPr>
        </p:nvSpPr>
        <p:spPr>
          <a:xfrm>
            <a:off x="623890" y="3442100"/>
            <a:ext cx="7886700" cy="1125140"/>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2" indent="0">
              <a:buNone/>
              <a:defRPr sz="1350">
                <a:solidFill>
                  <a:schemeClr val="tx1">
                    <a:tint val="75000"/>
                  </a:schemeClr>
                </a:solidFill>
              </a:defRPr>
            </a:lvl3pPr>
            <a:lvl4pPr marL="1028674" indent="0">
              <a:buNone/>
              <a:defRPr sz="1200">
                <a:solidFill>
                  <a:schemeClr val="tx1">
                    <a:tint val="75000"/>
                  </a:schemeClr>
                </a:solidFill>
              </a:defRPr>
            </a:lvl4pPr>
            <a:lvl5pPr marL="1371564" indent="0">
              <a:buNone/>
              <a:defRPr sz="1200">
                <a:solidFill>
                  <a:schemeClr val="tx1">
                    <a:tint val="75000"/>
                  </a:schemeClr>
                </a:solidFill>
              </a:defRPr>
            </a:lvl5pPr>
            <a:lvl6pPr marL="1714456" indent="0">
              <a:buNone/>
              <a:defRPr sz="1200">
                <a:solidFill>
                  <a:schemeClr val="tx1">
                    <a:tint val="75000"/>
                  </a:schemeClr>
                </a:solidFill>
              </a:defRPr>
            </a:lvl6pPr>
            <a:lvl7pPr marL="2057348" indent="0">
              <a:buNone/>
              <a:defRPr sz="1200">
                <a:solidFill>
                  <a:schemeClr val="tx1">
                    <a:tint val="75000"/>
                  </a:schemeClr>
                </a:solidFill>
              </a:defRPr>
            </a:lvl7pPr>
            <a:lvl8pPr marL="2400238" indent="0">
              <a:buNone/>
              <a:defRPr sz="1200">
                <a:solidFill>
                  <a:schemeClr val="tx1">
                    <a:tint val="75000"/>
                  </a:schemeClr>
                </a:solidFill>
              </a:defRPr>
            </a:lvl8pPr>
            <a:lvl9pPr marL="2743130" indent="0">
              <a:buNone/>
              <a:defRPr sz="1200">
                <a:solidFill>
                  <a:schemeClr val="tx1">
                    <a:tint val="75000"/>
                  </a:schemeClr>
                </a:solidFill>
              </a:defRPr>
            </a:lvl9pPr>
          </a:lstStyle>
          <a:p>
            <a:pPr lvl="0"/>
            <a:r>
              <a:rPr lang="en-US"/>
              <a:t>Click to edit Master text styles</a:t>
            </a:r>
          </a:p>
        </p:txBody>
      </p:sp>
      <p:sp>
        <p:nvSpPr>
          <p:cNvPr id="11" name="Footer Placeholder 10">
            <a:extLst>
              <a:ext uri="{FF2B5EF4-FFF2-40B4-BE49-F238E27FC236}">
                <a16:creationId xmlns:a16="http://schemas.microsoft.com/office/drawing/2014/main" id="{5F5D4DA1-0CFD-484F-90AE-0BBA71EF0179}"/>
              </a:ext>
            </a:extLst>
          </p:cNvPr>
          <p:cNvSpPr>
            <a:spLocks noGrp="1"/>
          </p:cNvSpPr>
          <p:nvPr>
            <p:ph type="ftr" sz="quarter" idx="11"/>
          </p:nvPr>
        </p:nvSpPr>
        <p:spPr/>
        <p:txBody>
          <a:bodyPr/>
          <a:lstStyle/>
          <a:p>
            <a:endParaRPr lang="en-GB" dirty="0"/>
          </a:p>
        </p:txBody>
      </p:sp>
      <p:sp>
        <p:nvSpPr>
          <p:cNvPr id="12" name="Slide Number Placeholder 11">
            <a:extLst>
              <a:ext uri="{FF2B5EF4-FFF2-40B4-BE49-F238E27FC236}">
                <a16:creationId xmlns:a16="http://schemas.microsoft.com/office/drawing/2014/main" id="{09972C07-048B-4655-9B92-ECB58ADF71FD}"/>
              </a:ext>
            </a:extLst>
          </p:cNvPr>
          <p:cNvSpPr>
            <a:spLocks noGrp="1"/>
          </p:cNvSpPr>
          <p:nvPr>
            <p:ph type="sldNum" sz="quarter" idx="12"/>
          </p:nvPr>
        </p:nvSpPr>
        <p:spPr/>
        <p:txBody>
          <a:bodyPr/>
          <a:lstStyle/>
          <a:p>
            <a:fld id="{03C60221-D5AA-4D04-BFA7-EC6516BBF5F1}" type="slidenum">
              <a:rPr lang="en-GB" smtClean="0"/>
              <a:t>‹#›</a:t>
            </a:fld>
            <a:endParaRPr lang="en-GB"/>
          </a:p>
        </p:txBody>
      </p:sp>
    </p:spTree>
    <p:extLst>
      <p:ext uri="{BB962C8B-B14F-4D97-AF65-F5344CB8AC3E}">
        <p14:creationId xmlns:p14="http://schemas.microsoft.com/office/powerpoint/2010/main" val="13107010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1"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1"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C60221-D5AA-4D04-BFA7-EC6516BBF5F1}" type="slidenum">
              <a:rPr lang="en-GB" smtClean="0"/>
              <a:t>‹#›</a:t>
            </a:fld>
            <a:endParaRPr lang="en-GB"/>
          </a:p>
        </p:txBody>
      </p:sp>
      <p:sp>
        <p:nvSpPr>
          <p:cNvPr id="8" name="Title Placeholder 1"/>
          <p:cNvSpPr txBox="1">
            <a:spLocks/>
          </p:cNvSpPr>
          <p:nvPr userDrawn="1"/>
        </p:nvSpPr>
        <p:spPr>
          <a:xfrm>
            <a:off x="629101" y="272707"/>
            <a:ext cx="7886700" cy="587393"/>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dirty="0">
                <a:latin typeface="Calibri Light" panose="020F0302020204030204" pitchFamily="34" charset="0"/>
                <a:cs typeface="Calibri Light" panose="020F0302020204030204" pitchFamily="34" charset="0"/>
              </a:rPr>
              <a:t>Click to edit Master title style</a:t>
            </a:r>
          </a:p>
        </p:txBody>
      </p:sp>
    </p:spTree>
    <p:extLst>
      <p:ext uri="{BB962C8B-B14F-4D97-AF65-F5344CB8AC3E}">
        <p14:creationId xmlns:p14="http://schemas.microsoft.com/office/powerpoint/2010/main" val="21235014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43CFB-901C-4E12-953C-7345EEBC99F2}"/>
              </a:ext>
            </a:extLst>
          </p:cNvPr>
          <p:cNvSpPr>
            <a:spLocks noGrp="1"/>
          </p:cNvSpPr>
          <p:nvPr>
            <p:ph type="title"/>
          </p:nvPr>
        </p:nvSpPr>
        <p:spPr/>
        <p:txBody>
          <a:bodyPr/>
          <a:lstStyle/>
          <a:p>
            <a:r>
              <a:rPr lang="en-US"/>
              <a:t>Click to edit Master title style</a:t>
            </a:r>
            <a:endParaRPr lang="en-GB"/>
          </a:p>
        </p:txBody>
      </p:sp>
      <p:sp>
        <p:nvSpPr>
          <p:cNvPr id="4" name="Footer Placeholder 3">
            <a:extLst>
              <a:ext uri="{FF2B5EF4-FFF2-40B4-BE49-F238E27FC236}">
                <a16:creationId xmlns:a16="http://schemas.microsoft.com/office/drawing/2014/main" id="{D017630D-647E-4C97-90AD-7DA498A65FFD}"/>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15D3DBD8-C24F-4B4C-B0CF-5B213F8A7DFA}"/>
              </a:ext>
            </a:extLst>
          </p:cNvPr>
          <p:cNvSpPr>
            <a:spLocks noGrp="1"/>
          </p:cNvSpPr>
          <p:nvPr>
            <p:ph type="sldNum" sz="quarter" idx="12"/>
          </p:nvPr>
        </p:nvSpPr>
        <p:spPr/>
        <p:txBody>
          <a:bodyPr/>
          <a:lstStyle/>
          <a:p>
            <a:fld id="{03C60221-D5AA-4D04-BFA7-EC6516BBF5F1}" type="slidenum">
              <a:rPr lang="en-GB" smtClean="0"/>
              <a:t>‹#›</a:t>
            </a:fld>
            <a:endParaRPr lang="en-GB"/>
          </a:p>
        </p:txBody>
      </p:sp>
    </p:spTree>
    <p:extLst>
      <p:ext uri="{BB962C8B-B14F-4D97-AF65-F5344CB8AC3E}">
        <p14:creationId xmlns:p14="http://schemas.microsoft.com/office/powerpoint/2010/main" val="39162120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1" y="1614490"/>
            <a:ext cx="6858000" cy="1188062"/>
          </a:xfrm>
          <a:effectLst/>
        </p:spPr>
        <p:txBody>
          <a:bodyPr anchor="b"/>
          <a:lstStyle>
            <a:lvl1pPr algn="l">
              <a:defRPr sz="4500"/>
            </a:lvl1pPr>
          </a:lstStyle>
          <a:p>
            <a:r>
              <a:rPr lang="en-US" dirty="0"/>
              <a:t>Click to edit Master title style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3001" y="699666"/>
            <a:ext cx="2256595" cy="788557"/>
          </a:xfrm>
          <a:prstGeom prst="rect">
            <a:avLst/>
          </a:prstGeom>
          <a:effectLst/>
        </p:spPr>
      </p:pic>
      <p:sp>
        <p:nvSpPr>
          <p:cNvPr id="11" name="Rectangle 10"/>
          <p:cNvSpPr/>
          <p:nvPr userDrawn="1"/>
        </p:nvSpPr>
        <p:spPr>
          <a:xfrm>
            <a:off x="0" y="-5783"/>
            <a:ext cx="9144000" cy="212358"/>
          </a:xfrm>
          <a:prstGeom prst="rect">
            <a:avLst/>
          </a:prstGeom>
          <a:solidFill>
            <a:srgbClr val="10BE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2"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p:cNvSpPr/>
          <p:nvPr userDrawn="1"/>
        </p:nvSpPr>
        <p:spPr>
          <a:xfrm>
            <a:off x="8161044" y="-5783"/>
            <a:ext cx="982958" cy="212358"/>
          </a:xfrm>
          <a:prstGeom prst="rect">
            <a:avLst/>
          </a:prstGeom>
          <a:solidFill>
            <a:schemeClr val="tx1">
              <a:lumMod val="65000"/>
              <a:lumOff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2"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Isosceles Triangle 12"/>
          <p:cNvSpPr/>
          <p:nvPr userDrawn="1"/>
        </p:nvSpPr>
        <p:spPr>
          <a:xfrm rot="10800000">
            <a:off x="8026366" y="-5783"/>
            <a:ext cx="275035" cy="212358"/>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2"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p:cNvSpPr/>
          <p:nvPr userDrawn="1"/>
        </p:nvSpPr>
        <p:spPr>
          <a:xfrm rot="10800000">
            <a:off x="7" y="4937309"/>
            <a:ext cx="9143999" cy="212358"/>
          </a:xfrm>
          <a:prstGeom prst="rect">
            <a:avLst/>
          </a:prstGeom>
          <a:solidFill>
            <a:srgbClr val="10BE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2"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p:cNvSpPr/>
          <p:nvPr userDrawn="1"/>
        </p:nvSpPr>
        <p:spPr>
          <a:xfrm rot="10800000">
            <a:off x="1" y="4937309"/>
            <a:ext cx="982958" cy="212358"/>
          </a:xfrm>
          <a:prstGeom prst="rect">
            <a:avLst/>
          </a:prstGeom>
          <a:solidFill>
            <a:schemeClr val="tx1">
              <a:lumMod val="65000"/>
              <a:lumOff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2"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Isosceles Triangle 26"/>
          <p:cNvSpPr/>
          <p:nvPr userDrawn="1"/>
        </p:nvSpPr>
        <p:spPr>
          <a:xfrm>
            <a:off x="842602" y="4937309"/>
            <a:ext cx="275035" cy="212358"/>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2"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0B1A6BA0-67A9-44A4-871F-5D4A8B625AA5}"/>
              </a:ext>
            </a:extLst>
          </p:cNvPr>
          <p:cNvSpPr txBox="1"/>
          <p:nvPr userDrawn="1"/>
        </p:nvSpPr>
        <p:spPr>
          <a:xfrm>
            <a:off x="2342324" y="4125986"/>
            <a:ext cx="251471" cy="369332"/>
          </a:xfrm>
          <a:prstGeom prst="rect">
            <a:avLst/>
          </a:prstGeom>
          <a:noFill/>
        </p:spPr>
        <p:txBody>
          <a:bodyPr wrap="square">
            <a:spAutoFit/>
          </a:bodyPr>
          <a:lstStyle/>
          <a:p>
            <a:r>
              <a:rPr lang="en-GB" sz="1800" dirty="0">
                <a:solidFill>
                  <a:srgbClr val="0EA3B9"/>
                </a:solidFill>
              </a:rPr>
              <a:t>|</a:t>
            </a:r>
            <a:endParaRPr lang="en-GB" sz="1800" dirty="0"/>
          </a:p>
        </p:txBody>
      </p:sp>
      <p:sp>
        <p:nvSpPr>
          <p:cNvPr id="21" name="Text Placeholder 20">
            <a:extLst>
              <a:ext uri="{FF2B5EF4-FFF2-40B4-BE49-F238E27FC236}">
                <a16:creationId xmlns:a16="http://schemas.microsoft.com/office/drawing/2014/main" id="{59B23E09-458F-41CD-BA3B-15995B38F4A5}"/>
              </a:ext>
            </a:extLst>
          </p:cNvPr>
          <p:cNvSpPr>
            <a:spLocks noGrp="1"/>
          </p:cNvSpPr>
          <p:nvPr>
            <p:ph type="body" sz="quarter" idx="11" hasCustomPrompt="1"/>
          </p:nvPr>
        </p:nvSpPr>
        <p:spPr>
          <a:xfrm>
            <a:off x="1143006" y="3839301"/>
            <a:ext cx="6883365" cy="290513"/>
          </a:xfrm>
        </p:spPr>
        <p:txBody>
          <a:bodyPr>
            <a:noAutofit/>
          </a:bodyPr>
          <a:lstStyle>
            <a:lvl1pPr marL="0" indent="0">
              <a:buNone/>
              <a:defRPr sz="1650"/>
            </a:lvl1pPr>
          </a:lstStyle>
          <a:p>
            <a:pPr lvl="0"/>
            <a:r>
              <a:rPr lang="en-GB" dirty="0"/>
              <a:t>email@lonap.net</a:t>
            </a:r>
          </a:p>
        </p:txBody>
      </p:sp>
      <p:sp>
        <p:nvSpPr>
          <p:cNvPr id="28" name="Text Placeholder 20">
            <a:extLst>
              <a:ext uri="{FF2B5EF4-FFF2-40B4-BE49-F238E27FC236}">
                <a16:creationId xmlns:a16="http://schemas.microsoft.com/office/drawing/2014/main" id="{0112BE04-C325-4A8C-8837-DF578E16F218}"/>
              </a:ext>
            </a:extLst>
          </p:cNvPr>
          <p:cNvSpPr>
            <a:spLocks noGrp="1"/>
          </p:cNvSpPr>
          <p:nvPr>
            <p:ph type="body" sz="quarter" idx="12" hasCustomPrompt="1"/>
          </p:nvPr>
        </p:nvSpPr>
        <p:spPr>
          <a:xfrm>
            <a:off x="1143001" y="4181938"/>
            <a:ext cx="1296955" cy="290513"/>
          </a:xfrm>
        </p:spPr>
        <p:txBody>
          <a:bodyPr>
            <a:noAutofit/>
          </a:bodyPr>
          <a:lstStyle>
            <a:lvl1pPr marL="0" indent="0">
              <a:buNone/>
              <a:defRPr sz="1650" b="0"/>
            </a:lvl1pPr>
          </a:lstStyle>
          <a:p>
            <a:pPr marL="0" marR="0" lvl="0" indent="0" algn="l" defTabSz="685782" rtl="0" eaLnBrk="1" fontAlgn="auto" latinLnBrk="0" hangingPunct="1">
              <a:lnSpc>
                <a:spcPct val="90000"/>
              </a:lnSpc>
              <a:spcBef>
                <a:spcPts val="750"/>
              </a:spcBef>
              <a:spcAft>
                <a:spcPts val="0"/>
              </a:spcAft>
              <a:buClrTx/>
              <a:buSzTx/>
              <a:buFont typeface="Arial" panose="020B0604020202020204" pitchFamily="34" charset="0"/>
              <a:buNone/>
              <a:tabLst/>
              <a:defRPr/>
            </a:pPr>
            <a:r>
              <a:rPr lang="en-GB" dirty="0"/>
              <a:t>Date</a:t>
            </a:r>
            <a:endParaRPr lang="en-GB" sz="1500" dirty="0"/>
          </a:p>
        </p:txBody>
      </p:sp>
      <p:sp>
        <p:nvSpPr>
          <p:cNvPr id="29" name="Text Placeholder 20">
            <a:extLst>
              <a:ext uri="{FF2B5EF4-FFF2-40B4-BE49-F238E27FC236}">
                <a16:creationId xmlns:a16="http://schemas.microsoft.com/office/drawing/2014/main" id="{68D03BB6-43E2-4983-9A55-66E0AA728FC8}"/>
              </a:ext>
            </a:extLst>
          </p:cNvPr>
          <p:cNvSpPr>
            <a:spLocks noGrp="1"/>
          </p:cNvSpPr>
          <p:nvPr>
            <p:ph type="body" sz="quarter" idx="13" hasCustomPrompt="1"/>
          </p:nvPr>
        </p:nvSpPr>
        <p:spPr>
          <a:xfrm>
            <a:off x="2468058" y="4182152"/>
            <a:ext cx="2375659" cy="290513"/>
          </a:xfrm>
        </p:spPr>
        <p:txBody>
          <a:bodyPr>
            <a:noAutofit/>
          </a:bodyPr>
          <a:lstStyle>
            <a:lvl1pPr marL="0" indent="0">
              <a:buNone/>
              <a:defRPr sz="1650" b="0"/>
            </a:lvl1pPr>
          </a:lstStyle>
          <a:p>
            <a:pPr marL="0" marR="0" lvl="0" indent="0" algn="l" defTabSz="685782" rtl="0" eaLnBrk="1" fontAlgn="auto" latinLnBrk="0" hangingPunct="1">
              <a:lnSpc>
                <a:spcPct val="90000"/>
              </a:lnSpc>
              <a:spcBef>
                <a:spcPts val="750"/>
              </a:spcBef>
              <a:spcAft>
                <a:spcPts val="0"/>
              </a:spcAft>
              <a:buClrTx/>
              <a:buSzTx/>
              <a:buFont typeface="Arial" panose="020B0604020202020204" pitchFamily="34" charset="0"/>
              <a:buNone/>
              <a:tabLst/>
              <a:defRPr/>
            </a:pPr>
            <a:r>
              <a:rPr lang="en-GB" dirty="0"/>
              <a:t>Location</a:t>
            </a:r>
            <a:endParaRPr lang="en-GB" sz="1500" dirty="0"/>
          </a:p>
        </p:txBody>
      </p:sp>
      <p:sp>
        <p:nvSpPr>
          <p:cNvPr id="30" name="Text Placeholder 20">
            <a:extLst>
              <a:ext uri="{FF2B5EF4-FFF2-40B4-BE49-F238E27FC236}">
                <a16:creationId xmlns:a16="http://schemas.microsoft.com/office/drawing/2014/main" id="{5FBD9CBE-A0B1-4791-B1D6-4F4825E041B7}"/>
              </a:ext>
            </a:extLst>
          </p:cNvPr>
          <p:cNvSpPr>
            <a:spLocks noGrp="1"/>
          </p:cNvSpPr>
          <p:nvPr>
            <p:ph type="body" sz="quarter" idx="14" hasCustomPrompt="1"/>
          </p:nvPr>
        </p:nvSpPr>
        <p:spPr>
          <a:xfrm>
            <a:off x="1143006" y="3220686"/>
            <a:ext cx="6883365" cy="389367"/>
          </a:xfrm>
        </p:spPr>
        <p:txBody>
          <a:bodyPr>
            <a:noAutofit/>
          </a:bodyPr>
          <a:lstStyle>
            <a:lvl1pPr marL="0" indent="0">
              <a:buNone/>
              <a:defRPr sz="2100" b="1">
                <a:solidFill>
                  <a:srgbClr val="0EA3B9"/>
                </a:solidFill>
              </a:defRPr>
            </a:lvl1pPr>
          </a:lstStyle>
          <a:p>
            <a:pPr lvl="0"/>
            <a:r>
              <a:rPr lang="en-GB" dirty="0"/>
              <a:t>Presenter Name</a:t>
            </a:r>
          </a:p>
        </p:txBody>
      </p:sp>
    </p:spTree>
    <p:extLst>
      <p:ext uri="{BB962C8B-B14F-4D97-AF65-F5344CB8AC3E}">
        <p14:creationId xmlns:p14="http://schemas.microsoft.com/office/powerpoint/2010/main" val="680490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F2BE02C1-17D2-4F70-C27C-A9CDC75C903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3001" y="668742"/>
            <a:ext cx="2120283" cy="672572"/>
          </a:xfrm>
          <a:prstGeom prst="rect">
            <a:avLst/>
          </a:prstGeom>
        </p:spPr>
      </p:pic>
      <p:sp>
        <p:nvSpPr>
          <p:cNvPr id="2" name="Title 1"/>
          <p:cNvSpPr>
            <a:spLocks noGrp="1"/>
          </p:cNvSpPr>
          <p:nvPr>
            <p:ph type="ctrTitle"/>
          </p:nvPr>
        </p:nvSpPr>
        <p:spPr>
          <a:xfrm>
            <a:off x="1143001" y="1614490"/>
            <a:ext cx="6858000" cy="1188062"/>
          </a:xfrm>
          <a:effectLst/>
        </p:spPr>
        <p:txBody>
          <a:bodyPr anchor="b"/>
          <a:lstStyle>
            <a:lvl1pPr algn="l">
              <a:defRPr sz="4500"/>
            </a:lvl1pPr>
          </a:lstStyle>
          <a:p>
            <a:r>
              <a:rPr lang="en-US" dirty="0"/>
              <a:t>Click to edit Master title style</a:t>
            </a:r>
          </a:p>
        </p:txBody>
      </p:sp>
      <p:sp>
        <p:nvSpPr>
          <p:cNvPr id="11" name="Rectangle 10"/>
          <p:cNvSpPr/>
          <p:nvPr userDrawn="1"/>
        </p:nvSpPr>
        <p:spPr>
          <a:xfrm>
            <a:off x="0" y="-5783"/>
            <a:ext cx="9144000" cy="212358"/>
          </a:xfrm>
          <a:prstGeom prst="rect">
            <a:avLst/>
          </a:prstGeom>
          <a:solidFill>
            <a:srgbClr val="10BE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2"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p:cNvSpPr/>
          <p:nvPr userDrawn="1"/>
        </p:nvSpPr>
        <p:spPr>
          <a:xfrm>
            <a:off x="8161044" y="-5783"/>
            <a:ext cx="982958" cy="212358"/>
          </a:xfrm>
          <a:prstGeom prst="rect">
            <a:avLst/>
          </a:prstGeom>
          <a:solidFill>
            <a:schemeClr val="tx1">
              <a:lumMod val="65000"/>
              <a:lumOff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2"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Isosceles Triangle 12"/>
          <p:cNvSpPr/>
          <p:nvPr userDrawn="1"/>
        </p:nvSpPr>
        <p:spPr>
          <a:xfrm rot="10800000">
            <a:off x="8026366" y="-5783"/>
            <a:ext cx="275035" cy="212358"/>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2"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p:cNvSpPr/>
          <p:nvPr userDrawn="1"/>
        </p:nvSpPr>
        <p:spPr>
          <a:xfrm rot="10800000">
            <a:off x="7" y="4937309"/>
            <a:ext cx="9143999" cy="212358"/>
          </a:xfrm>
          <a:prstGeom prst="rect">
            <a:avLst/>
          </a:prstGeom>
          <a:solidFill>
            <a:srgbClr val="10BE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2"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p:cNvSpPr/>
          <p:nvPr userDrawn="1"/>
        </p:nvSpPr>
        <p:spPr>
          <a:xfrm rot="10800000">
            <a:off x="1" y="4937309"/>
            <a:ext cx="982958" cy="212358"/>
          </a:xfrm>
          <a:prstGeom prst="rect">
            <a:avLst/>
          </a:prstGeom>
          <a:solidFill>
            <a:schemeClr val="tx1">
              <a:lumMod val="65000"/>
              <a:lumOff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2"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Isosceles Triangle 26"/>
          <p:cNvSpPr/>
          <p:nvPr userDrawn="1"/>
        </p:nvSpPr>
        <p:spPr>
          <a:xfrm>
            <a:off x="842602" y="4937309"/>
            <a:ext cx="275035" cy="212358"/>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2"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0B1A6BA0-67A9-44A4-871F-5D4A8B625AA5}"/>
              </a:ext>
            </a:extLst>
          </p:cNvPr>
          <p:cNvSpPr txBox="1"/>
          <p:nvPr userDrawn="1"/>
        </p:nvSpPr>
        <p:spPr>
          <a:xfrm>
            <a:off x="1003708" y="4142525"/>
            <a:ext cx="188935" cy="369332"/>
          </a:xfrm>
          <a:prstGeom prst="rect">
            <a:avLst/>
          </a:prstGeom>
          <a:noFill/>
        </p:spPr>
        <p:txBody>
          <a:bodyPr wrap="square">
            <a:spAutoFit/>
          </a:bodyPr>
          <a:lstStyle/>
          <a:p>
            <a:r>
              <a:rPr lang="en-GB" sz="1800" dirty="0">
                <a:solidFill>
                  <a:srgbClr val="0EA3B9"/>
                </a:solidFill>
              </a:rPr>
              <a:t>|</a:t>
            </a:r>
            <a:endParaRPr lang="en-GB" sz="1800" dirty="0"/>
          </a:p>
        </p:txBody>
      </p:sp>
      <p:sp>
        <p:nvSpPr>
          <p:cNvPr id="21" name="Text Placeholder 20">
            <a:extLst>
              <a:ext uri="{FF2B5EF4-FFF2-40B4-BE49-F238E27FC236}">
                <a16:creationId xmlns:a16="http://schemas.microsoft.com/office/drawing/2014/main" id="{59B23E09-458F-41CD-BA3B-15995B38F4A5}"/>
              </a:ext>
            </a:extLst>
          </p:cNvPr>
          <p:cNvSpPr>
            <a:spLocks noGrp="1"/>
          </p:cNvSpPr>
          <p:nvPr>
            <p:ph type="body" sz="quarter" idx="11" hasCustomPrompt="1"/>
          </p:nvPr>
        </p:nvSpPr>
        <p:spPr>
          <a:xfrm>
            <a:off x="1143006" y="3839301"/>
            <a:ext cx="6883365" cy="290513"/>
          </a:xfrm>
        </p:spPr>
        <p:txBody>
          <a:bodyPr>
            <a:noAutofit/>
          </a:bodyPr>
          <a:lstStyle>
            <a:lvl1pPr marL="0" indent="0">
              <a:buNone/>
              <a:defRPr sz="1650"/>
            </a:lvl1pPr>
          </a:lstStyle>
          <a:p>
            <a:pPr lvl="0"/>
            <a:r>
              <a:rPr lang="en-GB" dirty="0"/>
              <a:t>email@lonap.net</a:t>
            </a:r>
          </a:p>
        </p:txBody>
      </p:sp>
      <p:sp>
        <p:nvSpPr>
          <p:cNvPr id="28" name="Text Placeholder 20">
            <a:extLst>
              <a:ext uri="{FF2B5EF4-FFF2-40B4-BE49-F238E27FC236}">
                <a16:creationId xmlns:a16="http://schemas.microsoft.com/office/drawing/2014/main" id="{0112BE04-C325-4A8C-8837-DF578E16F218}"/>
              </a:ext>
            </a:extLst>
          </p:cNvPr>
          <p:cNvSpPr>
            <a:spLocks noGrp="1"/>
          </p:cNvSpPr>
          <p:nvPr>
            <p:ph type="body" sz="quarter" idx="12" hasCustomPrompt="1"/>
          </p:nvPr>
        </p:nvSpPr>
        <p:spPr>
          <a:xfrm>
            <a:off x="1143003" y="4181938"/>
            <a:ext cx="1744927" cy="290513"/>
          </a:xfrm>
        </p:spPr>
        <p:txBody>
          <a:bodyPr>
            <a:noAutofit/>
          </a:bodyPr>
          <a:lstStyle>
            <a:lvl1pPr marL="0" indent="0">
              <a:buNone/>
              <a:defRPr sz="1650" b="0"/>
            </a:lvl1pPr>
          </a:lstStyle>
          <a:p>
            <a:pPr marL="0" marR="0" lvl="0" indent="0" algn="l" defTabSz="685782" rtl="0" eaLnBrk="1" fontAlgn="auto" latinLnBrk="0" hangingPunct="1">
              <a:lnSpc>
                <a:spcPct val="90000"/>
              </a:lnSpc>
              <a:spcBef>
                <a:spcPts val="750"/>
              </a:spcBef>
              <a:spcAft>
                <a:spcPts val="0"/>
              </a:spcAft>
              <a:buClrTx/>
              <a:buSzTx/>
              <a:buFont typeface="Arial" panose="020B0604020202020204" pitchFamily="34" charset="0"/>
              <a:buNone/>
              <a:tabLst/>
              <a:defRPr/>
            </a:pPr>
            <a:r>
              <a:rPr lang="en-GB" dirty="0"/>
              <a:t>Date</a:t>
            </a:r>
            <a:endParaRPr lang="en-GB" sz="1500" dirty="0"/>
          </a:p>
        </p:txBody>
      </p:sp>
      <p:sp>
        <p:nvSpPr>
          <p:cNvPr id="29" name="Text Placeholder 20">
            <a:extLst>
              <a:ext uri="{FF2B5EF4-FFF2-40B4-BE49-F238E27FC236}">
                <a16:creationId xmlns:a16="http://schemas.microsoft.com/office/drawing/2014/main" id="{68D03BB6-43E2-4983-9A55-66E0AA728FC8}"/>
              </a:ext>
            </a:extLst>
          </p:cNvPr>
          <p:cNvSpPr>
            <a:spLocks noGrp="1"/>
          </p:cNvSpPr>
          <p:nvPr>
            <p:ph type="body" sz="quarter" idx="13" hasCustomPrompt="1"/>
          </p:nvPr>
        </p:nvSpPr>
        <p:spPr>
          <a:xfrm>
            <a:off x="1143002" y="4483665"/>
            <a:ext cx="2375659" cy="290513"/>
          </a:xfrm>
        </p:spPr>
        <p:txBody>
          <a:bodyPr>
            <a:noAutofit/>
          </a:bodyPr>
          <a:lstStyle>
            <a:lvl1pPr marL="0" indent="0">
              <a:buNone/>
              <a:defRPr sz="1650" b="0"/>
            </a:lvl1pPr>
          </a:lstStyle>
          <a:p>
            <a:pPr marL="0" marR="0" lvl="0" indent="0" algn="l" defTabSz="685782" rtl="0" eaLnBrk="1" fontAlgn="auto" latinLnBrk="0" hangingPunct="1">
              <a:lnSpc>
                <a:spcPct val="90000"/>
              </a:lnSpc>
              <a:spcBef>
                <a:spcPts val="750"/>
              </a:spcBef>
              <a:spcAft>
                <a:spcPts val="0"/>
              </a:spcAft>
              <a:buClrTx/>
              <a:buSzTx/>
              <a:buFont typeface="Arial" panose="020B0604020202020204" pitchFamily="34" charset="0"/>
              <a:buNone/>
              <a:tabLst/>
              <a:defRPr/>
            </a:pPr>
            <a:r>
              <a:rPr lang="en-GB" dirty="0"/>
              <a:t>Location</a:t>
            </a:r>
            <a:endParaRPr lang="en-GB" sz="1500" dirty="0"/>
          </a:p>
        </p:txBody>
      </p:sp>
      <p:sp>
        <p:nvSpPr>
          <p:cNvPr id="30" name="Text Placeholder 20">
            <a:extLst>
              <a:ext uri="{FF2B5EF4-FFF2-40B4-BE49-F238E27FC236}">
                <a16:creationId xmlns:a16="http://schemas.microsoft.com/office/drawing/2014/main" id="{5FBD9CBE-A0B1-4791-B1D6-4F4825E041B7}"/>
              </a:ext>
            </a:extLst>
          </p:cNvPr>
          <p:cNvSpPr>
            <a:spLocks noGrp="1"/>
          </p:cNvSpPr>
          <p:nvPr>
            <p:ph type="body" sz="quarter" idx="14" hasCustomPrompt="1"/>
          </p:nvPr>
        </p:nvSpPr>
        <p:spPr>
          <a:xfrm>
            <a:off x="1143006" y="3220686"/>
            <a:ext cx="6883365" cy="389367"/>
          </a:xfrm>
        </p:spPr>
        <p:txBody>
          <a:bodyPr>
            <a:noAutofit/>
          </a:bodyPr>
          <a:lstStyle>
            <a:lvl1pPr marL="0" indent="0">
              <a:buNone/>
              <a:defRPr sz="2100" b="1">
                <a:solidFill>
                  <a:srgbClr val="0EA3B9"/>
                </a:solidFill>
              </a:defRPr>
            </a:lvl1pPr>
          </a:lstStyle>
          <a:p>
            <a:pPr lvl="0"/>
            <a:r>
              <a:rPr lang="en-GB" dirty="0"/>
              <a:t>Presenter Name</a:t>
            </a:r>
          </a:p>
        </p:txBody>
      </p:sp>
      <p:pic>
        <p:nvPicPr>
          <p:cNvPr id="15" name="Graphic 14">
            <a:extLst>
              <a:ext uri="{FF2B5EF4-FFF2-40B4-BE49-F238E27FC236}">
                <a16:creationId xmlns:a16="http://schemas.microsoft.com/office/drawing/2014/main" id="{2BA0DF32-5DA7-42BC-EA73-E834FB684472}"/>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12648" y="510453"/>
            <a:ext cx="1788353" cy="962756"/>
          </a:xfrm>
          <a:prstGeom prst="rect">
            <a:avLst/>
          </a:prstGeom>
        </p:spPr>
      </p:pic>
    </p:spTree>
    <p:extLst>
      <p:ext uri="{BB962C8B-B14F-4D97-AF65-F5344CB8AC3E}">
        <p14:creationId xmlns:p14="http://schemas.microsoft.com/office/powerpoint/2010/main" val="2873351400"/>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1" y="1614490"/>
            <a:ext cx="6858000" cy="1188062"/>
          </a:xfrm>
          <a:effectLst/>
        </p:spPr>
        <p:txBody>
          <a:bodyPr anchor="b"/>
          <a:lstStyle>
            <a:lvl1pPr algn="l">
              <a:defRPr sz="4500"/>
            </a:lvl1pPr>
          </a:lstStyle>
          <a:p>
            <a:r>
              <a:rPr lang="en-US" dirty="0"/>
              <a:t>Click to edit Master title style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3001" y="699666"/>
            <a:ext cx="2256595" cy="788557"/>
          </a:xfrm>
          <a:prstGeom prst="rect">
            <a:avLst/>
          </a:prstGeom>
          <a:effectLst/>
        </p:spPr>
      </p:pic>
      <p:sp>
        <p:nvSpPr>
          <p:cNvPr id="11" name="Rectangle 10"/>
          <p:cNvSpPr/>
          <p:nvPr userDrawn="1"/>
        </p:nvSpPr>
        <p:spPr>
          <a:xfrm>
            <a:off x="0" y="-5783"/>
            <a:ext cx="9144000" cy="212358"/>
          </a:xfrm>
          <a:prstGeom prst="rect">
            <a:avLst/>
          </a:prstGeom>
          <a:solidFill>
            <a:srgbClr val="10BE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2"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p:cNvSpPr/>
          <p:nvPr userDrawn="1"/>
        </p:nvSpPr>
        <p:spPr>
          <a:xfrm>
            <a:off x="8161044" y="-5783"/>
            <a:ext cx="982958" cy="212358"/>
          </a:xfrm>
          <a:prstGeom prst="rect">
            <a:avLst/>
          </a:prstGeom>
          <a:solidFill>
            <a:schemeClr val="tx1">
              <a:lumMod val="65000"/>
              <a:lumOff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2"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Isosceles Triangle 12"/>
          <p:cNvSpPr/>
          <p:nvPr userDrawn="1"/>
        </p:nvSpPr>
        <p:spPr>
          <a:xfrm rot="10800000">
            <a:off x="8026366" y="-5783"/>
            <a:ext cx="275035" cy="212358"/>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2"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p:cNvSpPr/>
          <p:nvPr userDrawn="1"/>
        </p:nvSpPr>
        <p:spPr>
          <a:xfrm rot="10800000">
            <a:off x="7" y="4937309"/>
            <a:ext cx="9143999" cy="212358"/>
          </a:xfrm>
          <a:prstGeom prst="rect">
            <a:avLst/>
          </a:prstGeom>
          <a:solidFill>
            <a:srgbClr val="10BE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2"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p:cNvSpPr/>
          <p:nvPr userDrawn="1"/>
        </p:nvSpPr>
        <p:spPr>
          <a:xfrm rot="10800000">
            <a:off x="1" y="4937309"/>
            <a:ext cx="982958" cy="212358"/>
          </a:xfrm>
          <a:prstGeom prst="rect">
            <a:avLst/>
          </a:prstGeom>
          <a:solidFill>
            <a:schemeClr val="tx1">
              <a:lumMod val="65000"/>
              <a:lumOff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2"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Isosceles Triangle 26"/>
          <p:cNvSpPr/>
          <p:nvPr userDrawn="1"/>
        </p:nvSpPr>
        <p:spPr>
          <a:xfrm>
            <a:off x="842602" y="4937309"/>
            <a:ext cx="275035" cy="212358"/>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2"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0B1A6BA0-67A9-44A4-871F-5D4A8B625AA5}"/>
              </a:ext>
            </a:extLst>
          </p:cNvPr>
          <p:cNvSpPr txBox="1"/>
          <p:nvPr userDrawn="1"/>
        </p:nvSpPr>
        <p:spPr>
          <a:xfrm>
            <a:off x="1003708" y="4142525"/>
            <a:ext cx="188935" cy="369332"/>
          </a:xfrm>
          <a:prstGeom prst="rect">
            <a:avLst/>
          </a:prstGeom>
          <a:noFill/>
        </p:spPr>
        <p:txBody>
          <a:bodyPr wrap="square">
            <a:spAutoFit/>
          </a:bodyPr>
          <a:lstStyle/>
          <a:p>
            <a:r>
              <a:rPr lang="en-GB" sz="1800" dirty="0">
                <a:solidFill>
                  <a:srgbClr val="0EA3B9"/>
                </a:solidFill>
              </a:rPr>
              <a:t>|</a:t>
            </a:r>
            <a:endParaRPr lang="en-GB" sz="1800" dirty="0"/>
          </a:p>
        </p:txBody>
      </p:sp>
      <p:sp>
        <p:nvSpPr>
          <p:cNvPr id="21" name="Text Placeholder 20">
            <a:extLst>
              <a:ext uri="{FF2B5EF4-FFF2-40B4-BE49-F238E27FC236}">
                <a16:creationId xmlns:a16="http://schemas.microsoft.com/office/drawing/2014/main" id="{59B23E09-458F-41CD-BA3B-15995B38F4A5}"/>
              </a:ext>
            </a:extLst>
          </p:cNvPr>
          <p:cNvSpPr>
            <a:spLocks noGrp="1"/>
          </p:cNvSpPr>
          <p:nvPr>
            <p:ph type="body" sz="quarter" idx="11" hasCustomPrompt="1"/>
          </p:nvPr>
        </p:nvSpPr>
        <p:spPr>
          <a:xfrm>
            <a:off x="1143006" y="3839301"/>
            <a:ext cx="6883365" cy="290513"/>
          </a:xfrm>
        </p:spPr>
        <p:txBody>
          <a:bodyPr>
            <a:noAutofit/>
          </a:bodyPr>
          <a:lstStyle>
            <a:lvl1pPr marL="0" indent="0">
              <a:buNone/>
              <a:defRPr sz="1650"/>
            </a:lvl1pPr>
          </a:lstStyle>
          <a:p>
            <a:pPr lvl="0"/>
            <a:r>
              <a:rPr lang="en-GB" dirty="0"/>
              <a:t>email@lonap.net</a:t>
            </a:r>
          </a:p>
        </p:txBody>
      </p:sp>
      <p:sp>
        <p:nvSpPr>
          <p:cNvPr id="28" name="Text Placeholder 20">
            <a:extLst>
              <a:ext uri="{FF2B5EF4-FFF2-40B4-BE49-F238E27FC236}">
                <a16:creationId xmlns:a16="http://schemas.microsoft.com/office/drawing/2014/main" id="{0112BE04-C325-4A8C-8837-DF578E16F218}"/>
              </a:ext>
            </a:extLst>
          </p:cNvPr>
          <p:cNvSpPr>
            <a:spLocks noGrp="1"/>
          </p:cNvSpPr>
          <p:nvPr>
            <p:ph type="body" sz="quarter" idx="12" hasCustomPrompt="1"/>
          </p:nvPr>
        </p:nvSpPr>
        <p:spPr>
          <a:xfrm>
            <a:off x="1143003" y="4181938"/>
            <a:ext cx="1744927" cy="290513"/>
          </a:xfrm>
        </p:spPr>
        <p:txBody>
          <a:bodyPr>
            <a:noAutofit/>
          </a:bodyPr>
          <a:lstStyle>
            <a:lvl1pPr marL="0" indent="0">
              <a:buNone/>
              <a:defRPr sz="1650" b="0"/>
            </a:lvl1pPr>
          </a:lstStyle>
          <a:p>
            <a:pPr marL="0" marR="0" lvl="0" indent="0" algn="l" defTabSz="685782" rtl="0" eaLnBrk="1" fontAlgn="auto" latinLnBrk="0" hangingPunct="1">
              <a:lnSpc>
                <a:spcPct val="90000"/>
              </a:lnSpc>
              <a:spcBef>
                <a:spcPts val="750"/>
              </a:spcBef>
              <a:spcAft>
                <a:spcPts val="0"/>
              </a:spcAft>
              <a:buClrTx/>
              <a:buSzTx/>
              <a:buFont typeface="Arial" panose="020B0604020202020204" pitchFamily="34" charset="0"/>
              <a:buNone/>
              <a:tabLst/>
              <a:defRPr/>
            </a:pPr>
            <a:r>
              <a:rPr lang="en-GB" dirty="0"/>
              <a:t>Date</a:t>
            </a:r>
            <a:endParaRPr lang="en-GB" sz="1500" dirty="0"/>
          </a:p>
        </p:txBody>
      </p:sp>
      <p:sp>
        <p:nvSpPr>
          <p:cNvPr id="29" name="Text Placeholder 20">
            <a:extLst>
              <a:ext uri="{FF2B5EF4-FFF2-40B4-BE49-F238E27FC236}">
                <a16:creationId xmlns:a16="http://schemas.microsoft.com/office/drawing/2014/main" id="{68D03BB6-43E2-4983-9A55-66E0AA728FC8}"/>
              </a:ext>
            </a:extLst>
          </p:cNvPr>
          <p:cNvSpPr>
            <a:spLocks noGrp="1"/>
          </p:cNvSpPr>
          <p:nvPr>
            <p:ph type="body" sz="quarter" idx="13" hasCustomPrompt="1"/>
          </p:nvPr>
        </p:nvSpPr>
        <p:spPr>
          <a:xfrm>
            <a:off x="1143002" y="4483665"/>
            <a:ext cx="2375659" cy="290513"/>
          </a:xfrm>
        </p:spPr>
        <p:txBody>
          <a:bodyPr>
            <a:noAutofit/>
          </a:bodyPr>
          <a:lstStyle>
            <a:lvl1pPr marL="0" indent="0">
              <a:buNone/>
              <a:defRPr sz="1650" b="0"/>
            </a:lvl1pPr>
          </a:lstStyle>
          <a:p>
            <a:pPr marL="0" marR="0" lvl="0" indent="0" algn="l" defTabSz="685782" rtl="0" eaLnBrk="1" fontAlgn="auto" latinLnBrk="0" hangingPunct="1">
              <a:lnSpc>
                <a:spcPct val="90000"/>
              </a:lnSpc>
              <a:spcBef>
                <a:spcPts val="750"/>
              </a:spcBef>
              <a:spcAft>
                <a:spcPts val="0"/>
              </a:spcAft>
              <a:buClrTx/>
              <a:buSzTx/>
              <a:buFont typeface="Arial" panose="020B0604020202020204" pitchFamily="34" charset="0"/>
              <a:buNone/>
              <a:tabLst/>
              <a:defRPr/>
            </a:pPr>
            <a:r>
              <a:rPr lang="en-GB" dirty="0"/>
              <a:t>Location</a:t>
            </a:r>
            <a:endParaRPr lang="en-GB" sz="1500" dirty="0"/>
          </a:p>
        </p:txBody>
      </p:sp>
      <p:sp>
        <p:nvSpPr>
          <p:cNvPr id="30" name="Text Placeholder 20">
            <a:extLst>
              <a:ext uri="{FF2B5EF4-FFF2-40B4-BE49-F238E27FC236}">
                <a16:creationId xmlns:a16="http://schemas.microsoft.com/office/drawing/2014/main" id="{5FBD9CBE-A0B1-4791-B1D6-4F4825E041B7}"/>
              </a:ext>
            </a:extLst>
          </p:cNvPr>
          <p:cNvSpPr>
            <a:spLocks noGrp="1"/>
          </p:cNvSpPr>
          <p:nvPr>
            <p:ph type="body" sz="quarter" idx="14" hasCustomPrompt="1"/>
          </p:nvPr>
        </p:nvSpPr>
        <p:spPr>
          <a:xfrm>
            <a:off x="1143006" y="3220686"/>
            <a:ext cx="6883365" cy="389367"/>
          </a:xfrm>
        </p:spPr>
        <p:txBody>
          <a:bodyPr>
            <a:noAutofit/>
          </a:bodyPr>
          <a:lstStyle>
            <a:lvl1pPr marL="0" indent="0">
              <a:buNone/>
              <a:defRPr sz="2100" b="1">
                <a:solidFill>
                  <a:srgbClr val="0EA3B9"/>
                </a:solidFill>
              </a:defRPr>
            </a:lvl1pPr>
          </a:lstStyle>
          <a:p>
            <a:pPr lvl="0"/>
            <a:r>
              <a:rPr lang="en-GB" dirty="0"/>
              <a:t>Presenter Name</a:t>
            </a:r>
          </a:p>
        </p:txBody>
      </p:sp>
    </p:spTree>
    <p:extLst>
      <p:ext uri="{BB962C8B-B14F-4D97-AF65-F5344CB8AC3E}">
        <p14:creationId xmlns:p14="http://schemas.microsoft.com/office/powerpoint/2010/main" val="40929902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00155"/>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5"/>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Placeholder 1">
            <a:extLst>
              <a:ext uri="{FF2B5EF4-FFF2-40B4-BE49-F238E27FC236}">
                <a16:creationId xmlns:a16="http://schemas.microsoft.com/office/drawing/2014/main" id="{0D262FEC-6887-4F53-ABA6-1113403EE489}"/>
              </a:ext>
            </a:extLst>
          </p:cNvPr>
          <p:cNvSpPr>
            <a:spLocks noGrp="1"/>
          </p:cNvSpPr>
          <p:nvPr>
            <p:ph type="title"/>
          </p:nvPr>
        </p:nvSpPr>
        <p:spPr>
          <a:xfrm>
            <a:off x="629101" y="275830"/>
            <a:ext cx="7886700" cy="508666"/>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4673414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xt righ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AC65629-CC6E-499D-9B02-6D98AC83452A}"/>
              </a:ext>
            </a:extLst>
          </p:cNvPr>
          <p:cNvSpPr>
            <a:spLocks noGrp="1"/>
          </p:cNvSpPr>
          <p:nvPr>
            <p:ph type="title"/>
          </p:nvPr>
        </p:nvSpPr>
        <p:spPr/>
        <p:txBody>
          <a:bodyPr/>
          <a:lstStyle/>
          <a:p>
            <a:r>
              <a:rPr lang="en-US"/>
              <a:t>Click to edit Master title style</a:t>
            </a:r>
            <a:endParaRPr lang="en-GB"/>
          </a:p>
        </p:txBody>
      </p:sp>
      <p:sp>
        <p:nvSpPr>
          <p:cNvPr id="7" name="Content Placeholder 2">
            <a:extLst>
              <a:ext uri="{FF2B5EF4-FFF2-40B4-BE49-F238E27FC236}">
                <a16:creationId xmlns:a16="http://schemas.microsoft.com/office/drawing/2014/main" id="{2842509C-8B82-4129-AF8E-A4CD44B98F19}"/>
              </a:ext>
            </a:extLst>
          </p:cNvPr>
          <p:cNvSpPr>
            <a:spLocks noGrp="1"/>
          </p:cNvSpPr>
          <p:nvPr>
            <p:ph idx="1"/>
          </p:nvPr>
        </p:nvSpPr>
        <p:spPr>
          <a:xfrm>
            <a:off x="4438651" y="885825"/>
            <a:ext cx="4077892" cy="3876675"/>
          </a:xfrm>
        </p:spPr>
        <p:txBody>
          <a:bodyPr>
            <a:normAutofit/>
          </a:bodyPr>
          <a:lstStyle>
            <a:lvl1pPr>
              <a:defRPr sz="2000"/>
            </a:lvl1pPr>
            <a:lvl2pPr marL="331791" indent="-150814">
              <a:defRPr sz="2000"/>
            </a:lvl2pPr>
            <a:lvl3pPr marL="542930" indent="-266703">
              <a:defRPr sz="1600"/>
            </a:lvl3pPr>
            <a:lvl4pPr marL="809632" indent="-266703">
              <a:defRPr sz="1400"/>
            </a:lvl4pPr>
            <a:lvl5pPr marL="1162061" indent="-352428">
              <a:defRPr sz="14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15805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Two Content_Horizontal">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2" y="1065354"/>
            <a:ext cx="7886700" cy="1506401"/>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57201" y="2703647"/>
            <a:ext cx="8248652" cy="181120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itle Placeholder 1">
            <a:extLst>
              <a:ext uri="{FF2B5EF4-FFF2-40B4-BE49-F238E27FC236}">
                <a16:creationId xmlns:a16="http://schemas.microsoft.com/office/drawing/2014/main" id="{0D262FEC-6887-4F53-ABA6-1113403EE489}"/>
              </a:ext>
            </a:extLst>
          </p:cNvPr>
          <p:cNvSpPr>
            <a:spLocks noGrp="1"/>
          </p:cNvSpPr>
          <p:nvPr>
            <p:ph type="title"/>
          </p:nvPr>
        </p:nvSpPr>
        <p:spPr>
          <a:xfrm>
            <a:off x="629101" y="275830"/>
            <a:ext cx="7886700" cy="508666"/>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9746491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rgbClr val="FFFFFF"/>
        </a:solidFill>
        <a:effectLst/>
      </p:bgPr>
    </p:bg>
    <p:spTree>
      <p:nvGrpSpPr>
        <p:cNvPr id="1" name=""/>
        <p:cNvGrpSpPr/>
        <p:nvPr/>
      </p:nvGrpSpPr>
      <p:grpSpPr>
        <a:xfrm>
          <a:off x="0" y="0"/>
          <a:ext cx="0" cy="0"/>
          <a:chOff x="0" y="0"/>
          <a:chExt cx="0" cy="0"/>
        </a:xfrm>
      </p:grpSpPr>
      <p:pic>
        <p:nvPicPr>
          <p:cNvPr id="122" name="shutterstock_329678831 mangled.jpg" descr="shutterstock_329678831 mangled.jpg"/>
          <p:cNvPicPr>
            <a:picLocks noChangeAspect="1"/>
          </p:cNvPicPr>
          <p:nvPr/>
        </p:nvPicPr>
        <p:blipFill>
          <a:blip r:embed="rId2"/>
          <a:stretch>
            <a:fillRect/>
          </a:stretch>
        </p:blipFill>
        <p:spPr>
          <a:xfrm>
            <a:off x="-1" y="-192781"/>
            <a:ext cx="9144001" cy="3719215"/>
          </a:xfrm>
          <a:prstGeom prst="rect">
            <a:avLst/>
          </a:prstGeom>
          <a:ln w="12700">
            <a:miter lim="400000"/>
          </a:ln>
        </p:spPr>
      </p:pic>
      <p:sp>
        <p:nvSpPr>
          <p:cNvPr id="4" name="TextBox 3">
            <a:extLst>
              <a:ext uri="{FF2B5EF4-FFF2-40B4-BE49-F238E27FC236}">
                <a16:creationId xmlns:a16="http://schemas.microsoft.com/office/drawing/2014/main" id="{79F70FE7-295A-475A-B1E5-CC52E0CEBA88}"/>
              </a:ext>
            </a:extLst>
          </p:cNvPr>
          <p:cNvSpPr txBox="1"/>
          <p:nvPr userDrawn="1"/>
        </p:nvSpPr>
        <p:spPr>
          <a:xfrm>
            <a:off x="905035" y="3232921"/>
            <a:ext cx="1641240" cy="293513"/>
          </a:xfrm>
          <a:prstGeom prst="rect">
            <a:avLst/>
          </a:prstGeom>
          <a:solidFill>
            <a:srgbClr val="6BAF25"/>
          </a:solidFill>
        </p:spPr>
        <p:txBody>
          <a:bodyPr vert="horz" lIns="68580" tIns="81000" rIns="68580" bIns="34290" rtlCol="0">
            <a:normAutofit lnSpcReduction="10000"/>
          </a:bodyPr>
          <a:lstStyle>
            <a:lvl1pPr lvl="0" indent="0" algn="ctr">
              <a:lnSpc>
                <a:spcPct val="90000"/>
              </a:lnSpc>
              <a:spcBef>
                <a:spcPts val="1000"/>
              </a:spcBef>
              <a:buFont typeface="Arial" panose="020B0604020202020204" pitchFamily="34" charset="0"/>
              <a:buNone/>
              <a:defRPr sz="1867" b="1">
                <a:solidFill>
                  <a:schemeClr val="bg1"/>
                </a:solidFill>
                <a:latin typeface="Arial" panose="020B0604020202020204" pitchFamily="34" charset="0"/>
                <a:cs typeface="Arial" panose="020B0604020202020204" pitchFamily="34" charset="0"/>
              </a:defRPr>
            </a:lvl1pPr>
            <a:lvl2pPr marL="685783" indent="-228594">
              <a:lnSpc>
                <a:spcPct val="90000"/>
              </a:lnSpc>
              <a:spcBef>
                <a:spcPts val="500"/>
              </a:spcBef>
              <a:buFont typeface="Arial" panose="020B0604020202020204" pitchFamily="34" charset="0"/>
              <a:buChar char="•"/>
              <a:defRPr sz="2400">
                <a:solidFill>
                  <a:srgbClr val="4E5865"/>
                </a:solidFill>
                <a:latin typeface="Arial" panose="020B0604020202020204" pitchFamily="34" charset="0"/>
                <a:cs typeface="Arial" panose="020B0604020202020204" pitchFamily="34" charset="0"/>
              </a:defRPr>
            </a:lvl2pPr>
            <a:lvl3pPr marL="1142971" indent="-228594">
              <a:lnSpc>
                <a:spcPct val="90000"/>
              </a:lnSpc>
              <a:spcBef>
                <a:spcPts val="500"/>
              </a:spcBef>
              <a:buFont typeface="Arial" panose="020B0604020202020204" pitchFamily="34" charset="0"/>
              <a:buChar char="•"/>
              <a:defRPr sz="2400">
                <a:solidFill>
                  <a:srgbClr val="4E5865"/>
                </a:solidFill>
                <a:latin typeface="Arial" panose="020B0604020202020204" pitchFamily="34" charset="0"/>
                <a:cs typeface="Arial" panose="020B0604020202020204" pitchFamily="34" charset="0"/>
              </a:defRPr>
            </a:lvl3pPr>
            <a:lvl4pPr marL="1600160" indent="-228594">
              <a:lnSpc>
                <a:spcPct val="90000"/>
              </a:lnSpc>
              <a:spcBef>
                <a:spcPts val="500"/>
              </a:spcBef>
              <a:buFont typeface="Arial" panose="020B0604020202020204" pitchFamily="34" charset="0"/>
              <a:buChar char="•"/>
              <a:defRPr sz="2400">
                <a:solidFill>
                  <a:srgbClr val="4E5865"/>
                </a:solidFill>
                <a:latin typeface="Arial" panose="020B0604020202020204" pitchFamily="34" charset="0"/>
                <a:cs typeface="Arial" panose="020B0604020202020204" pitchFamily="34" charset="0"/>
              </a:defRPr>
            </a:lvl4pPr>
            <a:lvl5pPr marL="2057349" indent="-228594">
              <a:lnSpc>
                <a:spcPct val="90000"/>
              </a:lnSpc>
              <a:spcBef>
                <a:spcPts val="500"/>
              </a:spcBef>
              <a:buFont typeface="Arial" panose="020B0604020202020204" pitchFamily="34" charset="0"/>
              <a:buChar char="•"/>
              <a:defRPr sz="2400">
                <a:solidFill>
                  <a:srgbClr val="4E5865"/>
                </a:solidFill>
                <a:latin typeface="Arial" panose="020B0604020202020204" pitchFamily="34" charset="0"/>
                <a:cs typeface="Arial" panose="020B0604020202020204" pitchFamily="34" charset="0"/>
              </a:defRPr>
            </a:lvl5pPr>
            <a:lvl6pPr marL="2514537" indent="-228594">
              <a:lnSpc>
                <a:spcPct val="90000"/>
              </a:lnSpc>
              <a:spcBef>
                <a:spcPts val="500"/>
              </a:spcBef>
              <a:buFont typeface="Arial" panose="020B0604020202020204" pitchFamily="34" charset="0"/>
              <a:buChar char="•"/>
            </a:lvl6pPr>
            <a:lvl7pPr marL="2971726" indent="-228594">
              <a:lnSpc>
                <a:spcPct val="90000"/>
              </a:lnSpc>
              <a:spcBef>
                <a:spcPts val="500"/>
              </a:spcBef>
              <a:buFont typeface="Arial" panose="020B0604020202020204" pitchFamily="34" charset="0"/>
              <a:buChar char="•"/>
            </a:lvl7pPr>
            <a:lvl8pPr marL="3428914" indent="-228594">
              <a:lnSpc>
                <a:spcPct val="90000"/>
              </a:lnSpc>
              <a:spcBef>
                <a:spcPts val="500"/>
              </a:spcBef>
              <a:buFont typeface="Arial" panose="020B0604020202020204" pitchFamily="34" charset="0"/>
              <a:buChar char="•"/>
            </a:lvl8pPr>
            <a:lvl9pPr marL="3886103" indent="-228594">
              <a:lnSpc>
                <a:spcPct val="90000"/>
              </a:lnSpc>
              <a:spcBef>
                <a:spcPts val="500"/>
              </a:spcBef>
              <a:buFont typeface="Arial" panose="020B0604020202020204" pitchFamily="34" charset="0"/>
              <a:buChar char="•"/>
            </a:lvl9pPr>
          </a:lstStyle>
          <a:p>
            <a:pPr lvl="0"/>
            <a:r>
              <a:rPr lang="en-GB" sz="1400" dirty="0"/>
              <a:t>EOLAS @ INEX</a:t>
            </a:r>
          </a:p>
        </p:txBody>
      </p:sp>
      <p:sp>
        <p:nvSpPr>
          <p:cNvPr id="3" name="Rectangle 2">
            <a:extLst>
              <a:ext uri="{FF2B5EF4-FFF2-40B4-BE49-F238E27FC236}">
                <a16:creationId xmlns:a16="http://schemas.microsoft.com/office/drawing/2014/main" id="{CD8FA3AD-4729-42BC-8B4F-79CFFAF26BC0}"/>
              </a:ext>
            </a:extLst>
          </p:cNvPr>
          <p:cNvSpPr/>
          <p:nvPr userDrawn="1"/>
        </p:nvSpPr>
        <p:spPr>
          <a:xfrm>
            <a:off x="5184907" y="3655956"/>
            <a:ext cx="3959095" cy="947271"/>
          </a:xfrm>
          <a:prstGeom prst="rect">
            <a:avLst/>
          </a:prstGeom>
          <a:solidFill>
            <a:srgbClr val="F1FAFE"/>
          </a:solidFill>
          <a:ln w="9525">
            <a:noFill/>
            <a:miter lim="800000"/>
            <a:headEnd/>
            <a:tailEnd/>
          </a:ln>
        </p:spPr>
        <p:txBody>
          <a:bodyPr rot="0" vert="horz" wrap="square" lIns="68580" tIns="34290" rIns="68580" bIns="34290" anchor="ctr" anchorCtr="0">
            <a:noAutofit/>
          </a:bodyPr>
          <a:lstStyle/>
          <a:p>
            <a:pPr lvl="0"/>
            <a:endParaRPr lang="en-GB" sz="600" b="1">
              <a:solidFill>
                <a:srgbClr val="404040"/>
              </a:solidFill>
              <a:effectLst/>
              <a:latin typeface="Calibri" panose="020F0502020204030204" pitchFamily="34" charset="0"/>
              <a:cs typeface="Times New Roman" panose="02020603050405020304" pitchFamily="18" charset="0"/>
            </a:endParaRPr>
          </a:p>
        </p:txBody>
      </p:sp>
      <p:pic>
        <p:nvPicPr>
          <p:cNvPr id="123" name="INEX_logo_default.emf" descr="INEX_logo_default.emf"/>
          <p:cNvPicPr>
            <a:picLocks noChangeAspect="1"/>
          </p:cNvPicPr>
          <p:nvPr/>
        </p:nvPicPr>
        <p:blipFill>
          <a:blip r:embed="rId3"/>
          <a:stretch>
            <a:fillRect/>
          </a:stretch>
        </p:blipFill>
        <p:spPr>
          <a:xfrm>
            <a:off x="7934332" y="4658838"/>
            <a:ext cx="946051" cy="200932"/>
          </a:xfrm>
          <a:prstGeom prst="rect">
            <a:avLst/>
          </a:prstGeom>
          <a:ln w="12700">
            <a:miter lim="400000"/>
          </a:ln>
        </p:spPr>
      </p:pic>
      <p:sp>
        <p:nvSpPr>
          <p:cNvPr id="7" name="Title 1">
            <a:extLst>
              <a:ext uri="{FF2B5EF4-FFF2-40B4-BE49-F238E27FC236}">
                <a16:creationId xmlns:a16="http://schemas.microsoft.com/office/drawing/2014/main" id="{0D41B202-F213-4D60-A29D-D426217B6DED}"/>
              </a:ext>
            </a:extLst>
          </p:cNvPr>
          <p:cNvSpPr>
            <a:spLocks noGrp="1"/>
          </p:cNvSpPr>
          <p:nvPr>
            <p:ph type="ctrTitle"/>
          </p:nvPr>
        </p:nvSpPr>
        <p:spPr>
          <a:xfrm>
            <a:off x="263620" y="3655957"/>
            <a:ext cx="4394107" cy="910013"/>
          </a:xfrm>
          <a:prstGeom prst="rect">
            <a:avLst/>
          </a:prstGeom>
          <a:effectLst/>
        </p:spPr>
        <p:txBody>
          <a:bodyPr anchor="t">
            <a:normAutofit/>
          </a:bodyPr>
          <a:lstStyle>
            <a:lvl1pPr algn="l">
              <a:lnSpc>
                <a:spcPct val="100000"/>
              </a:lnSpc>
              <a:defRPr sz="2400" b="1">
                <a:solidFill>
                  <a:srgbClr val="6BAF25"/>
                </a:solidFill>
              </a:defRPr>
            </a:lvl1pPr>
          </a:lstStyle>
          <a:p>
            <a:r>
              <a:rPr lang="en-US" dirty="0"/>
              <a:t>Click to edit Master title style</a:t>
            </a:r>
          </a:p>
        </p:txBody>
      </p:sp>
      <p:sp>
        <p:nvSpPr>
          <p:cNvPr id="8" name="Text Placeholder 20">
            <a:extLst>
              <a:ext uri="{FF2B5EF4-FFF2-40B4-BE49-F238E27FC236}">
                <a16:creationId xmlns:a16="http://schemas.microsoft.com/office/drawing/2014/main" id="{F110D3B5-BD69-4DEF-A3CC-C94DAEB2AE0C}"/>
              </a:ext>
            </a:extLst>
          </p:cNvPr>
          <p:cNvSpPr>
            <a:spLocks noGrp="1"/>
          </p:cNvSpPr>
          <p:nvPr>
            <p:ph type="body" sz="quarter" idx="11" hasCustomPrompt="1"/>
          </p:nvPr>
        </p:nvSpPr>
        <p:spPr>
          <a:xfrm>
            <a:off x="5185040" y="4291579"/>
            <a:ext cx="3927185" cy="295489"/>
          </a:xfrm>
        </p:spPr>
        <p:txBody>
          <a:bodyPr>
            <a:noAutofit/>
          </a:bodyPr>
          <a:lstStyle>
            <a:lvl1pPr marL="0" indent="0">
              <a:buNone/>
              <a:defRPr sz="1400">
                <a:solidFill>
                  <a:schemeClr val="tx2"/>
                </a:solidFill>
              </a:defRPr>
            </a:lvl1pPr>
          </a:lstStyle>
          <a:p>
            <a:pPr lvl="0"/>
            <a:r>
              <a:rPr lang="en-GB" dirty="0"/>
              <a:t>email@lonap.net</a:t>
            </a:r>
          </a:p>
        </p:txBody>
      </p:sp>
      <p:sp>
        <p:nvSpPr>
          <p:cNvPr id="9" name="Text Placeholder 20">
            <a:extLst>
              <a:ext uri="{FF2B5EF4-FFF2-40B4-BE49-F238E27FC236}">
                <a16:creationId xmlns:a16="http://schemas.microsoft.com/office/drawing/2014/main" id="{41744056-8412-47F8-8EAE-872FA69D0218}"/>
              </a:ext>
            </a:extLst>
          </p:cNvPr>
          <p:cNvSpPr>
            <a:spLocks noGrp="1"/>
          </p:cNvSpPr>
          <p:nvPr>
            <p:ph type="body" sz="quarter" idx="12" hasCustomPrompt="1"/>
          </p:nvPr>
        </p:nvSpPr>
        <p:spPr>
          <a:xfrm>
            <a:off x="5185037" y="4873963"/>
            <a:ext cx="2349110" cy="188758"/>
          </a:xfrm>
        </p:spPr>
        <p:txBody>
          <a:bodyPr>
            <a:noAutofit/>
          </a:bodyPr>
          <a:lstStyle>
            <a:lvl1pPr marL="0" indent="0">
              <a:buNone/>
              <a:defRPr sz="1050" b="0">
                <a:solidFill>
                  <a:schemeClr val="tx2"/>
                </a:solidFill>
              </a:defRPr>
            </a:lvl1pPr>
          </a:lstStyle>
          <a:p>
            <a:pPr marL="0" marR="0" lvl="0" indent="0" algn="l" defTabSz="685782" rtl="0" eaLnBrk="1" fontAlgn="auto" latinLnBrk="0" hangingPunct="1">
              <a:lnSpc>
                <a:spcPct val="90000"/>
              </a:lnSpc>
              <a:spcBef>
                <a:spcPts val="750"/>
              </a:spcBef>
              <a:spcAft>
                <a:spcPts val="0"/>
              </a:spcAft>
              <a:buClrTx/>
              <a:buSzTx/>
              <a:buFont typeface="Arial" panose="020B0604020202020204" pitchFamily="34" charset="0"/>
              <a:buNone/>
              <a:tabLst/>
              <a:defRPr/>
            </a:pPr>
            <a:r>
              <a:rPr lang="en-GB" dirty="0"/>
              <a:t>Date</a:t>
            </a:r>
            <a:endParaRPr lang="en-GB" sz="1500" dirty="0"/>
          </a:p>
        </p:txBody>
      </p:sp>
      <p:sp>
        <p:nvSpPr>
          <p:cNvPr id="10" name="Text Placeholder 20">
            <a:extLst>
              <a:ext uri="{FF2B5EF4-FFF2-40B4-BE49-F238E27FC236}">
                <a16:creationId xmlns:a16="http://schemas.microsoft.com/office/drawing/2014/main" id="{569B5026-7D28-4AB4-BA0C-0DF299F22AC4}"/>
              </a:ext>
            </a:extLst>
          </p:cNvPr>
          <p:cNvSpPr>
            <a:spLocks noGrp="1"/>
          </p:cNvSpPr>
          <p:nvPr>
            <p:ph type="body" sz="quarter" idx="13" hasCustomPrompt="1"/>
          </p:nvPr>
        </p:nvSpPr>
        <p:spPr>
          <a:xfrm>
            <a:off x="5185037" y="4644217"/>
            <a:ext cx="2349110" cy="188758"/>
          </a:xfrm>
        </p:spPr>
        <p:txBody>
          <a:bodyPr>
            <a:noAutofit/>
          </a:bodyPr>
          <a:lstStyle>
            <a:lvl1pPr marL="0" indent="0">
              <a:buNone/>
              <a:defRPr sz="1050" b="0">
                <a:solidFill>
                  <a:schemeClr val="tx2"/>
                </a:solidFill>
              </a:defRPr>
            </a:lvl1pPr>
          </a:lstStyle>
          <a:p>
            <a:pPr marL="0" marR="0" lvl="0" indent="0" algn="l" defTabSz="685782" rtl="0" eaLnBrk="1" fontAlgn="auto" latinLnBrk="0" hangingPunct="1">
              <a:lnSpc>
                <a:spcPct val="90000"/>
              </a:lnSpc>
              <a:spcBef>
                <a:spcPts val="750"/>
              </a:spcBef>
              <a:spcAft>
                <a:spcPts val="0"/>
              </a:spcAft>
              <a:buClrTx/>
              <a:buSzTx/>
              <a:buFont typeface="Arial" panose="020B0604020202020204" pitchFamily="34" charset="0"/>
              <a:buNone/>
              <a:tabLst/>
              <a:defRPr/>
            </a:pPr>
            <a:r>
              <a:rPr lang="en-GB" dirty="0"/>
              <a:t>Location</a:t>
            </a:r>
            <a:endParaRPr lang="en-GB" sz="1500" dirty="0"/>
          </a:p>
        </p:txBody>
      </p:sp>
      <p:sp>
        <p:nvSpPr>
          <p:cNvPr id="11" name="Text Placeholder 20">
            <a:extLst>
              <a:ext uri="{FF2B5EF4-FFF2-40B4-BE49-F238E27FC236}">
                <a16:creationId xmlns:a16="http://schemas.microsoft.com/office/drawing/2014/main" id="{0479E3FB-F7CF-4FE9-86BB-67C7D6A37308}"/>
              </a:ext>
            </a:extLst>
          </p:cNvPr>
          <p:cNvSpPr>
            <a:spLocks noGrp="1"/>
          </p:cNvSpPr>
          <p:nvPr>
            <p:ph type="body" sz="quarter" idx="14" hasCustomPrompt="1"/>
          </p:nvPr>
        </p:nvSpPr>
        <p:spPr>
          <a:xfrm>
            <a:off x="5185167" y="3996091"/>
            <a:ext cx="3927187" cy="295489"/>
          </a:xfrm>
        </p:spPr>
        <p:txBody>
          <a:bodyPr>
            <a:noAutofit/>
          </a:bodyPr>
          <a:lstStyle>
            <a:lvl1pPr marL="0" indent="0">
              <a:buNone/>
              <a:defRPr lang="en-GB" sz="1400" b="0" kern="1200" dirty="0">
                <a:solidFill>
                  <a:schemeClr val="tx2"/>
                </a:solidFill>
                <a:latin typeface="Arial" panose="020B0604020202020204" pitchFamily="34" charset="0"/>
                <a:ea typeface="+mn-ea"/>
                <a:cs typeface="Arial" panose="020B0604020202020204" pitchFamily="34" charset="0"/>
              </a:defRPr>
            </a:lvl1pPr>
          </a:lstStyle>
          <a:p>
            <a:pPr marL="0" lvl="0" indent="0" algn="l" defTabSz="685782" rtl="0" eaLnBrk="1" latinLnBrk="0" hangingPunct="1">
              <a:lnSpc>
                <a:spcPct val="90000"/>
              </a:lnSpc>
              <a:spcBef>
                <a:spcPts val="750"/>
              </a:spcBef>
              <a:buFont typeface="Arial" panose="020B0604020202020204" pitchFamily="34" charset="0"/>
              <a:buNone/>
            </a:pPr>
            <a:r>
              <a:rPr lang="en-GB" dirty="0"/>
              <a:t>Presenter Name</a:t>
            </a:r>
          </a:p>
        </p:txBody>
      </p:sp>
      <p:pic>
        <p:nvPicPr>
          <p:cNvPr id="14" name="Picture 13">
            <a:extLst>
              <a:ext uri="{FF2B5EF4-FFF2-40B4-BE49-F238E27FC236}">
                <a16:creationId xmlns:a16="http://schemas.microsoft.com/office/drawing/2014/main" id="{FB912085-9AD1-4BC7-A52B-BB377AD6B82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61314" y="3686052"/>
            <a:ext cx="811145" cy="283451"/>
          </a:xfrm>
          <a:prstGeom prst="rect">
            <a:avLst/>
          </a:prstGeom>
          <a:effectLst/>
        </p:spPr>
      </p:pic>
      <p:sp>
        <p:nvSpPr>
          <p:cNvPr id="5" name="TextBox 4">
            <a:extLst>
              <a:ext uri="{FF2B5EF4-FFF2-40B4-BE49-F238E27FC236}">
                <a16:creationId xmlns:a16="http://schemas.microsoft.com/office/drawing/2014/main" id="{6776DBD7-1E35-4CCF-BBAD-0D094D032077}"/>
              </a:ext>
            </a:extLst>
          </p:cNvPr>
          <p:cNvSpPr txBox="1"/>
          <p:nvPr userDrawn="1"/>
        </p:nvSpPr>
        <p:spPr>
          <a:xfrm>
            <a:off x="263620" y="4728709"/>
            <a:ext cx="4394107" cy="290513"/>
          </a:xfrm>
          <a:prstGeom prst="rect">
            <a:avLst/>
          </a:prstGeom>
        </p:spPr>
        <p:txBody>
          <a:bodyPr vert="horz" lIns="68580" tIns="34290" rIns="68580" bIns="34290" rtlCol="0">
            <a:normAutofit/>
          </a:bodyPr>
          <a:lstStyle>
            <a:lvl1pPr lvl="0" indent="0">
              <a:lnSpc>
                <a:spcPct val="90000"/>
              </a:lnSpc>
              <a:spcBef>
                <a:spcPts val="1000"/>
              </a:spcBef>
              <a:buFont typeface="Arial" panose="020B0604020202020204" pitchFamily="34" charset="0"/>
              <a:buNone/>
              <a:defRPr>
                <a:solidFill>
                  <a:srgbClr val="6BAF25"/>
                </a:solidFill>
                <a:latin typeface="Arial" panose="020B0604020202020204" pitchFamily="34" charset="0"/>
                <a:cs typeface="Arial" panose="020B0604020202020204" pitchFamily="34" charset="0"/>
              </a:defRPr>
            </a:lvl1pPr>
            <a:lvl2pPr marL="685783" indent="-228594">
              <a:lnSpc>
                <a:spcPct val="90000"/>
              </a:lnSpc>
              <a:spcBef>
                <a:spcPts val="500"/>
              </a:spcBef>
              <a:buFont typeface="Arial" panose="020B0604020202020204" pitchFamily="34" charset="0"/>
              <a:buChar char="•"/>
              <a:defRPr sz="2400">
                <a:solidFill>
                  <a:srgbClr val="4E5865"/>
                </a:solidFill>
                <a:latin typeface="Arial" panose="020B0604020202020204" pitchFamily="34" charset="0"/>
                <a:cs typeface="Arial" panose="020B0604020202020204" pitchFamily="34" charset="0"/>
              </a:defRPr>
            </a:lvl2pPr>
            <a:lvl3pPr marL="1142971" indent="-228594">
              <a:lnSpc>
                <a:spcPct val="90000"/>
              </a:lnSpc>
              <a:spcBef>
                <a:spcPts val="500"/>
              </a:spcBef>
              <a:buFont typeface="Arial" panose="020B0604020202020204" pitchFamily="34" charset="0"/>
              <a:buChar char="•"/>
              <a:defRPr sz="2400">
                <a:solidFill>
                  <a:srgbClr val="4E5865"/>
                </a:solidFill>
                <a:latin typeface="Arial" panose="020B0604020202020204" pitchFamily="34" charset="0"/>
                <a:cs typeface="Arial" panose="020B0604020202020204" pitchFamily="34" charset="0"/>
              </a:defRPr>
            </a:lvl3pPr>
            <a:lvl4pPr marL="1600160" indent="-228594">
              <a:lnSpc>
                <a:spcPct val="90000"/>
              </a:lnSpc>
              <a:spcBef>
                <a:spcPts val="500"/>
              </a:spcBef>
              <a:buFont typeface="Arial" panose="020B0604020202020204" pitchFamily="34" charset="0"/>
              <a:buChar char="•"/>
              <a:defRPr sz="2400">
                <a:solidFill>
                  <a:srgbClr val="4E5865"/>
                </a:solidFill>
                <a:latin typeface="Arial" panose="020B0604020202020204" pitchFamily="34" charset="0"/>
                <a:cs typeface="Arial" panose="020B0604020202020204" pitchFamily="34" charset="0"/>
              </a:defRPr>
            </a:lvl4pPr>
            <a:lvl5pPr marL="2057349" indent="-228594">
              <a:lnSpc>
                <a:spcPct val="90000"/>
              </a:lnSpc>
              <a:spcBef>
                <a:spcPts val="500"/>
              </a:spcBef>
              <a:buFont typeface="Arial" panose="020B0604020202020204" pitchFamily="34" charset="0"/>
              <a:buChar char="•"/>
              <a:defRPr sz="2400">
                <a:solidFill>
                  <a:srgbClr val="4E5865"/>
                </a:solidFill>
                <a:latin typeface="Arial" panose="020B0604020202020204" pitchFamily="34" charset="0"/>
                <a:cs typeface="Arial" panose="020B0604020202020204" pitchFamily="34" charset="0"/>
              </a:defRPr>
            </a:lvl5pPr>
            <a:lvl6pPr marL="2514537" indent="-228594">
              <a:lnSpc>
                <a:spcPct val="90000"/>
              </a:lnSpc>
              <a:spcBef>
                <a:spcPts val="500"/>
              </a:spcBef>
              <a:buFont typeface="Arial" panose="020B0604020202020204" pitchFamily="34" charset="0"/>
              <a:buChar char="•"/>
            </a:lvl6pPr>
            <a:lvl7pPr marL="2971726" indent="-228594">
              <a:lnSpc>
                <a:spcPct val="90000"/>
              </a:lnSpc>
              <a:spcBef>
                <a:spcPts val="500"/>
              </a:spcBef>
              <a:buFont typeface="Arial" panose="020B0604020202020204" pitchFamily="34" charset="0"/>
              <a:buChar char="•"/>
            </a:lvl7pPr>
            <a:lvl8pPr marL="3428914" indent="-228594">
              <a:lnSpc>
                <a:spcPct val="90000"/>
              </a:lnSpc>
              <a:spcBef>
                <a:spcPts val="500"/>
              </a:spcBef>
              <a:buFont typeface="Arial" panose="020B0604020202020204" pitchFamily="34" charset="0"/>
              <a:buChar char="•"/>
            </a:lvl8pPr>
            <a:lvl9pPr marL="3886103" indent="-228594">
              <a:lnSpc>
                <a:spcPct val="90000"/>
              </a:lnSpc>
              <a:spcBef>
                <a:spcPts val="500"/>
              </a:spcBef>
              <a:buFont typeface="Arial" panose="020B0604020202020204" pitchFamily="34" charset="0"/>
              <a:buChar char="•"/>
            </a:lvl9pPr>
          </a:lstStyle>
          <a:p>
            <a:pPr lvl="0"/>
            <a:r>
              <a:rPr lang="en-GB" sz="1350" dirty="0"/>
              <a:t>EOLAS@inex.ie</a:t>
            </a:r>
          </a:p>
        </p:txBody>
      </p:sp>
    </p:spTree>
    <p:extLst>
      <p:ext uri="{BB962C8B-B14F-4D97-AF65-F5344CB8AC3E}">
        <p14:creationId xmlns:p14="http://schemas.microsoft.com/office/powerpoint/2010/main" val="28107958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
            <a:extLst>
              <a:ext uri="{FF2B5EF4-FFF2-40B4-BE49-F238E27FC236}">
                <a16:creationId xmlns:a16="http://schemas.microsoft.com/office/drawing/2014/main" id="{9E557C66-2608-4616-8192-B3FC1FDD5EB5}"/>
              </a:ext>
            </a:extLst>
          </p:cNvPr>
          <p:cNvSpPr>
            <a:spLocks noGrp="1"/>
          </p:cNvSpPr>
          <p:nvPr>
            <p:ph type="title"/>
          </p:nvPr>
        </p:nvSpPr>
        <p:spPr>
          <a:xfrm>
            <a:off x="629101" y="275830"/>
            <a:ext cx="7886700" cy="508666"/>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0503830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0" y="1282310"/>
            <a:ext cx="7886700" cy="2139553"/>
          </a:xfrm>
          <a:prstGeom prst="rect">
            <a:avLst/>
          </a:prstGeom>
        </p:spPr>
        <p:txBody>
          <a:bodyPr anchor="b"/>
          <a:lstStyle>
            <a:lvl1pPr>
              <a:defRPr sz="4500"/>
            </a:lvl1pPr>
          </a:lstStyle>
          <a:p>
            <a:r>
              <a:rPr lang="en-US" dirty="0"/>
              <a:t>Click to edit Master title style</a:t>
            </a:r>
          </a:p>
        </p:txBody>
      </p:sp>
      <p:sp>
        <p:nvSpPr>
          <p:cNvPr id="3" name="Text Placeholder 2"/>
          <p:cNvSpPr>
            <a:spLocks noGrp="1"/>
          </p:cNvSpPr>
          <p:nvPr>
            <p:ph type="body" idx="1"/>
          </p:nvPr>
        </p:nvSpPr>
        <p:spPr>
          <a:xfrm>
            <a:off x="623890" y="3442100"/>
            <a:ext cx="7886700" cy="1125140"/>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2" indent="0">
              <a:buNone/>
              <a:defRPr sz="1350">
                <a:solidFill>
                  <a:schemeClr val="tx1">
                    <a:tint val="75000"/>
                  </a:schemeClr>
                </a:solidFill>
              </a:defRPr>
            </a:lvl3pPr>
            <a:lvl4pPr marL="1028674" indent="0">
              <a:buNone/>
              <a:defRPr sz="1200">
                <a:solidFill>
                  <a:schemeClr val="tx1">
                    <a:tint val="75000"/>
                  </a:schemeClr>
                </a:solidFill>
              </a:defRPr>
            </a:lvl4pPr>
            <a:lvl5pPr marL="1371564" indent="0">
              <a:buNone/>
              <a:defRPr sz="1200">
                <a:solidFill>
                  <a:schemeClr val="tx1">
                    <a:tint val="75000"/>
                  </a:schemeClr>
                </a:solidFill>
              </a:defRPr>
            </a:lvl5pPr>
            <a:lvl6pPr marL="1714456" indent="0">
              <a:buNone/>
              <a:defRPr sz="1200">
                <a:solidFill>
                  <a:schemeClr val="tx1">
                    <a:tint val="75000"/>
                  </a:schemeClr>
                </a:solidFill>
              </a:defRPr>
            </a:lvl6pPr>
            <a:lvl7pPr marL="2057348" indent="0">
              <a:buNone/>
              <a:defRPr sz="1200">
                <a:solidFill>
                  <a:schemeClr val="tx1">
                    <a:tint val="75000"/>
                  </a:schemeClr>
                </a:solidFill>
              </a:defRPr>
            </a:lvl7pPr>
            <a:lvl8pPr marL="2400238" indent="0">
              <a:buNone/>
              <a:defRPr sz="1200">
                <a:solidFill>
                  <a:schemeClr val="tx1">
                    <a:tint val="75000"/>
                  </a:schemeClr>
                </a:solidFill>
              </a:defRPr>
            </a:lvl8pPr>
            <a:lvl9pPr marL="274313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8224245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70C3F-F3F9-4559-ADE2-1421305EE8F1}"/>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9773018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047288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3" y="342900"/>
            <a:ext cx="2949179" cy="1200150"/>
          </a:xfrm>
          <a:prstGeom prst="rect">
            <a:avLst/>
          </a:prstGeo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2" y="740573"/>
            <a:ext cx="4629151"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3" y="1543052"/>
            <a:ext cx="2949179" cy="2858691"/>
          </a:xfrm>
        </p:spPr>
        <p:txBody>
          <a:bodyPr/>
          <a:lstStyle>
            <a:lvl1pPr marL="0" indent="0">
              <a:buNone/>
              <a:defRPr sz="1200"/>
            </a:lvl1pPr>
            <a:lvl2pPr marL="342892" indent="0">
              <a:buNone/>
              <a:defRPr sz="1050"/>
            </a:lvl2pPr>
            <a:lvl3pPr marL="685782" indent="0">
              <a:buNone/>
              <a:defRPr sz="900"/>
            </a:lvl3pPr>
            <a:lvl4pPr marL="1028674" indent="0">
              <a:buNone/>
              <a:defRPr sz="750"/>
            </a:lvl4pPr>
            <a:lvl5pPr marL="1371564" indent="0">
              <a:buNone/>
              <a:defRPr sz="750"/>
            </a:lvl5pPr>
            <a:lvl6pPr marL="1714456" indent="0">
              <a:buNone/>
              <a:defRPr sz="750"/>
            </a:lvl6pPr>
            <a:lvl7pPr marL="2057348" indent="0">
              <a:buNone/>
              <a:defRPr sz="750"/>
            </a:lvl7pPr>
            <a:lvl8pPr marL="2400238" indent="0">
              <a:buNone/>
              <a:defRPr sz="750"/>
            </a:lvl8pPr>
            <a:lvl9pPr marL="2743130" indent="0">
              <a:buNone/>
              <a:defRPr sz="750"/>
            </a:lvl9pPr>
          </a:lstStyle>
          <a:p>
            <a:pPr lvl="0"/>
            <a:r>
              <a:rPr lang="en-US"/>
              <a:t>Click to edit Master text styles</a:t>
            </a:r>
          </a:p>
        </p:txBody>
      </p:sp>
    </p:spTree>
    <p:extLst>
      <p:ext uri="{BB962C8B-B14F-4D97-AF65-F5344CB8AC3E}">
        <p14:creationId xmlns:p14="http://schemas.microsoft.com/office/powerpoint/2010/main" val="3026870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Footer Placeholder 13">
            <a:extLst>
              <a:ext uri="{FF2B5EF4-FFF2-40B4-BE49-F238E27FC236}">
                <a16:creationId xmlns:a16="http://schemas.microsoft.com/office/drawing/2014/main" id="{ACA13C34-DB5D-44DA-8A4A-9D6467418717}"/>
              </a:ext>
            </a:extLst>
          </p:cNvPr>
          <p:cNvSpPr>
            <a:spLocks noGrp="1"/>
          </p:cNvSpPr>
          <p:nvPr>
            <p:ph type="ftr" sz="quarter" idx="11"/>
          </p:nvPr>
        </p:nvSpPr>
        <p:spPr/>
        <p:txBody>
          <a:bodyPr/>
          <a:lstStyle/>
          <a:p>
            <a:endParaRPr lang="en-GB" dirty="0">
              <a:solidFill>
                <a:prstClr val="black">
                  <a:tint val="75000"/>
                </a:prstClr>
              </a:solidFill>
            </a:endParaRPr>
          </a:p>
        </p:txBody>
      </p:sp>
      <p:sp>
        <p:nvSpPr>
          <p:cNvPr id="15" name="Slide Number Placeholder 14">
            <a:extLst>
              <a:ext uri="{FF2B5EF4-FFF2-40B4-BE49-F238E27FC236}">
                <a16:creationId xmlns:a16="http://schemas.microsoft.com/office/drawing/2014/main" id="{CA98BE6C-9C6C-4EB7-8ABA-86068F7D3EA8}"/>
              </a:ext>
            </a:extLst>
          </p:cNvPr>
          <p:cNvSpPr>
            <a:spLocks noGrp="1"/>
          </p:cNvSpPr>
          <p:nvPr>
            <p:ph type="sldNum" sz="quarter" idx="12"/>
          </p:nvPr>
        </p:nvSpPr>
        <p:spPr/>
        <p:txBody>
          <a:bodyPr/>
          <a:lstStyle/>
          <a:p>
            <a:fld id="{03C60221-D5AA-4D04-BFA7-EC6516BBF5F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31519445"/>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87392" y="740573"/>
            <a:ext cx="4629151" cy="3655219"/>
          </a:xfrm>
        </p:spPr>
        <p:txBody>
          <a:bodyPr anchor="t"/>
          <a:lstStyle>
            <a:lvl1pPr marL="0" indent="0">
              <a:buNone/>
              <a:defRPr sz="2400"/>
            </a:lvl1pPr>
            <a:lvl2pPr marL="342892" indent="0">
              <a:buNone/>
              <a:defRPr sz="2100"/>
            </a:lvl2pPr>
            <a:lvl3pPr marL="685782" indent="0">
              <a:buNone/>
              <a:defRPr sz="1800"/>
            </a:lvl3pPr>
            <a:lvl4pPr marL="1028674" indent="0">
              <a:buNone/>
              <a:defRPr sz="1500"/>
            </a:lvl4pPr>
            <a:lvl5pPr marL="1371564" indent="0">
              <a:buNone/>
              <a:defRPr sz="1500"/>
            </a:lvl5pPr>
            <a:lvl6pPr marL="1714456" indent="0">
              <a:buNone/>
              <a:defRPr sz="1500"/>
            </a:lvl6pPr>
            <a:lvl7pPr marL="2057348" indent="0">
              <a:buNone/>
              <a:defRPr sz="1500"/>
            </a:lvl7pPr>
            <a:lvl8pPr marL="2400238" indent="0">
              <a:buNone/>
              <a:defRPr sz="1500"/>
            </a:lvl8pPr>
            <a:lvl9pPr marL="274313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3" y="1543052"/>
            <a:ext cx="2949179" cy="2858691"/>
          </a:xfrm>
        </p:spPr>
        <p:txBody>
          <a:bodyPr/>
          <a:lstStyle>
            <a:lvl1pPr marL="0" indent="0">
              <a:buNone/>
              <a:defRPr sz="1200"/>
            </a:lvl1pPr>
            <a:lvl2pPr marL="342892" indent="0">
              <a:buNone/>
              <a:defRPr sz="1050"/>
            </a:lvl2pPr>
            <a:lvl3pPr marL="685782" indent="0">
              <a:buNone/>
              <a:defRPr sz="900"/>
            </a:lvl3pPr>
            <a:lvl4pPr marL="1028674" indent="0">
              <a:buNone/>
              <a:defRPr sz="750"/>
            </a:lvl4pPr>
            <a:lvl5pPr marL="1371564" indent="0">
              <a:buNone/>
              <a:defRPr sz="750"/>
            </a:lvl5pPr>
            <a:lvl6pPr marL="1714456" indent="0">
              <a:buNone/>
              <a:defRPr sz="750"/>
            </a:lvl6pPr>
            <a:lvl7pPr marL="2057348" indent="0">
              <a:buNone/>
              <a:defRPr sz="750"/>
            </a:lvl7pPr>
            <a:lvl8pPr marL="2400238" indent="0">
              <a:buNone/>
              <a:defRPr sz="750"/>
            </a:lvl8pPr>
            <a:lvl9pPr marL="2743130" indent="0">
              <a:buNone/>
              <a:defRPr sz="750"/>
            </a:lvl9pPr>
          </a:lstStyle>
          <a:p>
            <a:pPr lvl="0"/>
            <a:r>
              <a:rPr lang="en-US"/>
              <a:t>Click to edit Master text styles</a:t>
            </a:r>
          </a:p>
        </p:txBody>
      </p:sp>
      <p:sp>
        <p:nvSpPr>
          <p:cNvPr id="5" name="Title 4">
            <a:extLst>
              <a:ext uri="{FF2B5EF4-FFF2-40B4-BE49-F238E27FC236}">
                <a16:creationId xmlns:a16="http://schemas.microsoft.com/office/drawing/2014/main" id="{FAC65629-CC6E-499D-9B02-6D98AC83452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3090047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righ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AC65629-CC6E-499D-9B02-6D98AC83452A}"/>
              </a:ext>
            </a:extLst>
          </p:cNvPr>
          <p:cNvSpPr>
            <a:spLocks noGrp="1"/>
          </p:cNvSpPr>
          <p:nvPr>
            <p:ph type="title"/>
          </p:nvPr>
        </p:nvSpPr>
        <p:spPr/>
        <p:txBody>
          <a:bodyPr/>
          <a:lstStyle/>
          <a:p>
            <a:r>
              <a:rPr lang="en-US"/>
              <a:t>Click to edit Master title style</a:t>
            </a:r>
            <a:endParaRPr lang="en-GB"/>
          </a:p>
        </p:txBody>
      </p:sp>
      <p:sp>
        <p:nvSpPr>
          <p:cNvPr id="7" name="Content Placeholder 2">
            <a:extLst>
              <a:ext uri="{FF2B5EF4-FFF2-40B4-BE49-F238E27FC236}">
                <a16:creationId xmlns:a16="http://schemas.microsoft.com/office/drawing/2014/main" id="{2842509C-8B82-4129-AF8E-A4CD44B98F19}"/>
              </a:ext>
            </a:extLst>
          </p:cNvPr>
          <p:cNvSpPr>
            <a:spLocks noGrp="1"/>
          </p:cNvSpPr>
          <p:nvPr>
            <p:ph idx="1"/>
          </p:nvPr>
        </p:nvSpPr>
        <p:spPr>
          <a:xfrm>
            <a:off x="4438651" y="885825"/>
            <a:ext cx="4077892" cy="3876675"/>
          </a:xfrm>
        </p:spPr>
        <p:txBody>
          <a:bodyPr>
            <a:normAutofit/>
          </a:bodyPr>
          <a:lstStyle>
            <a:lvl1pPr>
              <a:defRPr sz="2000"/>
            </a:lvl1pPr>
            <a:lvl2pPr marL="331791" indent="-150814">
              <a:defRPr sz="2000"/>
            </a:lvl2pPr>
            <a:lvl3pPr marL="542930" indent="-266703">
              <a:defRPr sz="1600"/>
            </a:lvl3pPr>
            <a:lvl4pPr marL="809632" indent="-266703">
              <a:defRPr sz="1400"/>
            </a:lvl4pPr>
            <a:lvl5pPr marL="1162061" indent="-352428">
              <a:defRPr sz="14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034467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Placeholder 1">
            <a:extLst>
              <a:ext uri="{FF2B5EF4-FFF2-40B4-BE49-F238E27FC236}">
                <a16:creationId xmlns:a16="http://schemas.microsoft.com/office/drawing/2014/main" id="{A94439E8-5248-4A03-BA1F-21C21C3A6157}"/>
              </a:ext>
            </a:extLst>
          </p:cNvPr>
          <p:cNvSpPr>
            <a:spLocks noGrp="1"/>
          </p:cNvSpPr>
          <p:nvPr>
            <p:ph type="title"/>
          </p:nvPr>
        </p:nvSpPr>
        <p:spPr>
          <a:xfrm>
            <a:off x="629101" y="275830"/>
            <a:ext cx="7886700" cy="508666"/>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7494659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8" y="273850"/>
            <a:ext cx="1971675" cy="4358879"/>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5" y="273850"/>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377456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3" y="1151338"/>
            <a:ext cx="4040188" cy="479822"/>
          </a:xfrm>
        </p:spPr>
        <p:txBody>
          <a:bodyPr anchor="b"/>
          <a:lstStyle>
            <a:lvl1pPr marL="0" indent="0">
              <a:buNone/>
              <a:defRPr sz="1800" b="1"/>
            </a:lvl1pPr>
            <a:lvl2pPr marL="342892" indent="0">
              <a:buNone/>
              <a:defRPr sz="1500" b="1"/>
            </a:lvl2pPr>
            <a:lvl3pPr marL="685782" indent="0">
              <a:buNone/>
              <a:defRPr sz="1350" b="1"/>
            </a:lvl3pPr>
            <a:lvl4pPr marL="1028674" indent="0">
              <a:buNone/>
              <a:defRPr sz="1200" b="1"/>
            </a:lvl4pPr>
            <a:lvl5pPr marL="1371564" indent="0">
              <a:buNone/>
              <a:defRPr sz="1200" b="1"/>
            </a:lvl5pPr>
            <a:lvl6pPr marL="1714456" indent="0">
              <a:buNone/>
              <a:defRPr sz="1200" b="1"/>
            </a:lvl6pPr>
            <a:lvl7pPr marL="2057348" indent="0">
              <a:buNone/>
              <a:defRPr sz="1200" b="1"/>
            </a:lvl7pPr>
            <a:lvl8pPr marL="2400238" indent="0">
              <a:buNone/>
              <a:defRPr sz="1200" b="1"/>
            </a:lvl8pPr>
            <a:lvl9pPr marL="274313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3"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1" y="1151338"/>
            <a:ext cx="4041775" cy="479822"/>
          </a:xfrm>
        </p:spPr>
        <p:txBody>
          <a:bodyPr anchor="b"/>
          <a:lstStyle>
            <a:lvl1pPr marL="0" indent="0">
              <a:buNone/>
              <a:defRPr sz="1800" b="1"/>
            </a:lvl1pPr>
            <a:lvl2pPr marL="342892" indent="0">
              <a:buNone/>
              <a:defRPr sz="1500" b="1"/>
            </a:lvl2pPr>
            <a:lvl3pPr marL="685782" indent="0">
              <a:buNone/>
              <a:defRPr sz="1350" b="1"/>
            </a:lvl3pPr>
            <a:lvl4pPr marL="1028674" indent="0">
              <a:buNone/>
              <a:defRPr sz="1200" b="1"/>
            </a:lvl4pPr>
            <a:lvl5pPr marL="1371564" indent="0">
              <a:buNone/>
              <a:defRPr sz="1200" b="1"/>
            </a:lvl5pPr>
            <a:lvl6pPr marL="1714456" indent="0">
              <a:buNone/>
              <a:defRPr sz="1200" b="1"/>
            </a:lvl6pPr>
            <a:lvl7pPr marL="2057348" indent="0">
              <a:buNone/>
              <a:defRPr sz="1200" b="1"/>
            </a:lvl7pPr>
            <a:lvl8pPr marL="2400238" indent="0">
              <a:buNone/>
              <a:defRPr sz="1200" b="1"/>
            </a:lvl8pPr>
            <a:lvl9pPr marL="274313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7">
            <a:extLst>
              <a:ext uri="{FF2B5EF4-FFF2-40B4-BE49-F238E27FC236}">
                <a16:creationId xmlns:a16="http://schemas.microsoft.com/office/drawing/2014/main" id="{D464CCB9-A930-4C71-AF1F-37531304551C}"/>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8457788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6120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1_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90074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4 column – Chart">
    <p:spTree>
      <p:nvGrpSpPr>
        <p:cNvPr id="1" name=""/>
        <p:cNvGrpSpPr/>
        <p:nvPr/>
      </p:nvGrpSpPr>
      <p:grpSpPr>
        <a:xfrm>
          <a:off x="0" y="0"/>
          <a:ext cx="0" cy="0"/>
          <a:chOff x="0" y="0"/>
          <a:chExt cx="0" cy="0"/>
        </a:xfrm>
      </p:grpSpPr>
      <p:sp>
        <p:nvSpPr>
          <p:cNvPr id="2" name="Title 1"/>
          <p:cNvSpPr>
            <a:spLocks noGrp="1"/>
          </p:cNvSpPr>
          <p:nvPr>
            <p:ph type="title"/>
          </p:nvPr>
        </p:nvSpPr>
        <p:spPr>
          <a:xfrm>
            <a:off x="405734" y="425331"/>
            <a:ext cx="8340972" cy="460499"/>
          </a:xfrm>
          <a:prstGeom prst="rect">
            <a:avLst/>
          </a:prstGeom>
        </p:spPr>
        <p:txBody>
          <a:bodyPr/>
          <a:lstStyle>
            <a:lvl1pPr>
              <a:defRPr sz="2700">
                <a:latin typeface="+mn-lt"/>
              </a:defRPr>
            </a:lvl1pPr>
          </a:lstStyle>
          <a:p>
            <a:r>
              <a:rPr lang="en-US"/>
              <a:t>Click to edit Master title style</a:t>
            </a:r>
            <a:endParaRPr lang="en-GB" dirty="0"/>
          </a:p>
        </p:txBody>
      </p:sp>
      <p:sp>
        <p:nvSpPr>
          <p:cNvPr id="5" name="Text Placeholder 4"/>
          <p:cNvSpPr>
            <a:spLocks noGrp="1"/>
          </p:cNvSpPr>
          <p:nvPr>
            <p:ph type="body" sz="quarter" idx="14"/>
          </p:nvPr>
        </p:nvSpPr>
        <p:spPr>
          <a:xfrm>
            <a:off x="399937" y="1330806"/>
            <a:ext cx="1997159" cy="2749610"/>
          </a:xfrm>
          <a:solidFill>
            <a:srgbClr val="FFFFFF"/>
          </a:solidFill>
        </p:spPr>
        <p:txBody>
          <a:bodyPr tIns="864000"/>
          <a:lstStyle>
            <a:lvl1pPr algn="ctr">
              <a:lnSpc>
                <a:spcPct val="115000"/>
              </a:lnSpc>
              <a:spcAft>
                <a:spcPts val="2400"/>
              </a:spcAft>
              <a:defRPr sz="2100" spc="0">
                <a:solidFill>
                  <a:schemeClr val="tx2"/>
                </a:solidFill>
                <a:latin typeface="+mn-lt"/>
                <a:ea typeface="Verdana" panose="020B0604030504040204" pitchFamily="34" charset="0"/>
                <a:cs typeface="Verdana" panose="020B0604030504040204" pitchFamily="34" charset="0"/>
              </a:defRPr>
            </a:lvl1pPr>
            <a:lvl2pPr marL="0" indent="0" algn="ctr">
              <a:lnSpc>
                <a:spcPct val="115000"/>
              </a:lnSpc>
              <a:buNone/>
              <a:defRPr sz="1350" spc="0">
                <a:latin typeface="+mn-lt"/>
                <a:ea typeface="Verdana" panose="020B0604030504040204" pitchFamily="34" charset="0"/>
                <a:cs typeface="Verdana" panose="020B0604030504040204" pitchFamily="34" charset="0"/>
              </a:defRPr>
            </a:lvl2pPr>
            <a:lvl3pPr algn="ctr">
              <a:defRPr/>
            </a:lvl3pPr>
            <a:lvl4pPr algn="ctr">
              <a:defRPr/>
            </a:lvl4pPr>
            <a:lvl5pPr algn="ctr">
              <a:defRPr/>
            </a:lvl5pPr>
          </a:lstStyle>
          <a:p>
            <a:pPr lvl="0"/>
            <a:r>
              <a:rPr lang="en-US"/>
              <a:t>Edit Master text styles</a:t>
            </a:r>
          </a:p>
          <a:p>
            <a:pPr lvl="1"/>
            <a:r>
              <a:rPr lang="en-US"/>
              <a:t>Second level</a:t>
            </a:r>
          </a:p>
        </p:txBody>
      </p:sp>
      <p:sp>
        <p:nvSpPr>
          <p:cNvPr id="12" name="Text Placeholder 4"/>
          <p:cNvSpPr>
            <a:spLocks noGrp="1"/>
          </p:cNvSpPr>
          <p:nvPr>
            <p:ph type="body" sz="quarter" idx="15"/>
          </p:nvPr>
        </p:nvSpPr>
        <p:spPr>
          <a:xfrm>
            <a:off x="2516474" y="1330806"/>
            <a:ext cx="1997159" cy="2749610"/>
          </a:xfrm>
          <a:solidFill>
            <a:srgbClr val="FFFFFF"/>
          </a:solidFill>
        </p:spPr>
        <p:txBody>
          <a:bodyPr tIns="864000"/>
          <a:lstStyle>
            <a:lvl1pPr algn="ctr">
              <a:lnSpc>
                <a:spcPct val="115000"/>
              </a:lnSpc>
              <a:spcAft>
                <a:spcPts val="2400"/>
              </a:spcAft>
              <a:defRPr sz="2100" spc="0">
                <a:solidFill>
                  <a:schemeClr val="tx2"/>
                </a:solidFill>
                <a:latin typeface="+mn-lt"/>
                <a:ea typeface="Verdana" panose="020B0604030504040204" pitchFamily="34" charset="0"/>
                <a:cs typeface="Verdana" panose="020B0604030504040204" pitchFamily="34" charset="0"/>
              </a:defRPr>
            </a:lvl1pPr>
            <a:lvl2pPr marL="0" indent="0" algn="ctr">
              <a:lnSpc>
                <a:spcPct val="115000"/>
              </a:lnSpc>
              <a:buNone/>
              <a:defRPr sz="1350" spc="0">
                <a:latin typeface="+mn-lt"/>
                <a:ea typeface="Verdana" panose="020B0604030504040204" pitchFamily="34" charset="0"/>
                <a:cs typeface="Verdana" panose="020B0604030504040204" pitchFamily="34" charset="0"/>
              </a:defRPr>
            </a:lvl2pPr>
            <a:lvl3pPr algn="ctr">
              <a:defRPr/>
            </a:lvl3pPr>
            <a:lvl4pPr algn="ctr">
              <a:defRPr/>
            </a:lvl4pPr>
            <a:lvl5pPr algn="ctr">
              <a:defRPr/>
            </a:lvl5pPr>
          </a:lstStyle>
          <a:p>
            <a:pPr lvl="0"/>
            <a:r>
              <a:rPr lang="en-US"/>
              <a:t>Edit Master text styles</a:t>
            </a:r>
          </a:p>
          <a:p>
            <a:pPr lvl="1"/>
            <a:r>
              <a:rPr lang="en-US"/>
              <a:t>Second level</a:t>
            </a:r>
          </a:p>
        </p:txBody>
      </p:sp>
      <p:sp>
        <p:nvSpPr>
          <p:cNvPr id="13" name="Text Placeholder 4"/>
          <p:cNvSpPr>
            <a:spLocks noGrp="1"/>
          </p:cNvSpPr>
          <p:nvPr>
            <p:ph type="body" sz="quarter" idx="16"/>
          </p:nvPr>
        </p:nvSpPr>
        <p:spPr>
          <a:xfrm>
            <a:off x="4633010" y="1330806"/>
            <a:ext cx="1997159" cy="2749610"/>
          </a:xfrm>
          <a:solidFill>
            <a:schemeClr val="accent2"/>
          </a:solidFill>
        </p:spPr>
        <p:txBody>
          <a:bodyPr tIns="864000"/>
          <a:lstStyle>
            <a:lvl1pPr algn="ctr">
              <a:lnSpc>
                <a:spcPct val="115000"/>
              </a:lnSpc>
              <a:spcAft>
                <a:spcPts val="2400"/>
              </a:spcAft>
              <a:defRPr sz="2100" spc="0">
                <a:solidFill>
                  <a:srgbClr val="FFFFFF"/>
                </a:solidFill>
                <a:latin typeface="+mn-lt"/>
                <a:ea typeface="Verdana" panose="020B0604030504040204" pitchFamily="34" charset="0"/>
                <a:cs typeface="Verdana" panose="020B0604030504040204" pitchFamily="34" charset="0"/>
              </a:defRPr>
            </a:lvl1pPr>
            <a:lvl2pPr marL="0" indent="0" algn="ctr">
              <a:lnSpc>
                <a:spcPct val="115000"/>
              </a:lnSpc>
              <a:buNone/>
              <a:defRPr sz="1350" spc="0">
                <a:solidFill>
                  <a:srgbClr val="FFFFFF"/>
                </a:solidFill>
                <a:latin typeface="+mn-lt"/>
                <a:ea typeface="Verdana" panose="020B0604030504040204" pitchFamily="34" charset="0"/>
                <a:cs typeface="Verdana" panose="020B0604030504040204" pitchFamily="34" charset="0"/>
              </a:defRPr>
            </a:lvl2pPr>
            <a:lvl3pPr algn="ctr">
              <a:defRPr/>
            </a:lvl3pPr>
            <a:lvl4pPr algn="ctr">
              <a:defRPr/>
            </a:lvl4pPr>
            <a:lvl5pPr algn="ctr">
              <a:defRPr/>
            </a:lvl5pPr>
          </a:lstStyle>
          <a:p>
            <a:pPr lvl="0"/>
            <a:r>
              <a:rPr lang="en-US"/>
              <a:t>Edit Master text styles</a:t>
            </a:r>
          </a:p>
          <a:p>
            <a:pPr lvl="1"/>
            <a:r>
              <a:rPr lang="en-US"/>
              <a:t>Second level</a:t>
            </a:r>
          </a:p>
        </p:txBody>
      </p:sp>
      <p:sp>
        <p:nvSpPr>
          <p:cNvPr id="14" name="Text Placeholder 4"/>
          <p:cNvSpPr>
            <a:spLocks noGrp="1"/>
          </p:cNvSpPr>
          <p:nvPr>
            <p:ph type="body" sz="quarter" idx="17"/>
          </p:nvPr>
        </p:nvSpPr>
        <p:spPr>
          <a:xfrm>
            <a:off x="6749547" y="1330806"/>
            <a:ext cx="1997159" cy="2749610"/>
          </a:xfrm>
          <a:solidFill>
            <a:srgbClr val="FFFFFF"/>
          </a:solidFill>
        </p:spPr>
        <p:txBody>
          <a:bodyPr tIns="864000"/>
          <a:lstStyle>
            <a:lvl1pPr algn="ctr">
              <a:lnSpc>
                <a:spcPct val="115000"/>
              </a:lnSpc>
              <a:spcAft>
                <a:spcPts val="2400"/>
              </a:spcAft>
              <a:defRPr sz="2100" spc="0">
                <a:solidFill>
                  <a:schemeClr val="tx2"/>
                </a:solidFill>
                <a:latin typeface="+mn-lt"/>
                <a:ea typeface="Verdana" panose="020B0604030504040204" pitchFamily="34" charset="0"/>
                <a:cs typeface="Verdana" panose="020B0604030504040204" pitchFamily="34" charset="0"/>
              </a:defRPr>
            </a:lvl1pPr>
            <a:lvl2pPr marL="0" indent="0" algn="ctr">
              <a:lnSpc>
                <a:spcPct val="115000"/>
              </a:lnSpc>
              <a:buNone/>
              <a:defRPr sz="1350" spc="0">
                <a:latin typeface="+mn-lt"/>
                <a:ea typeface="Verdana" panose="020B0604030504040204" pitchFamily="34" charset="0"/>
                <a:cs typeface="Verdana" panose="020B0604030504040204" pitchFamily="34" charset="0"/>
              </a:defRPr>
            </a:lvl2pPr>
            <a:lvl3pPr algn="ctr">
              <a:defRPr/>
            </a:lvl3pPr>
            <a:lvl4pPr algn="ctr">
              <a:defRPr/>
            </a:lvl4pPr>
            <a:lvl5pPr algn="ctr">
              <a:defRPr/>
            </a:lvl5pPr>
          </a:lstStyle>
          <a:p>
            <a:pPr lvl="0"/>
            <a:r>
              <a:rPr lang="en-US"/>
              <a:t>Edit Master text styles</a:t>
            </a:r>
          </a:p>
          <a:p>
            <a:pPr lvl="1"/>
            <a:r>
              <a:rPr lang="en-US"/>
              <a:t>Second level</a:t>
            </a:r>
          </a:p>
        </p:txBody>
      </p:sp>
    </p:spTree>
    <p:extLst>
      <p:ext uri="{BB962C8B-B14F-4D97-AF65-F5344CB8AC3E}">
        <p14:creationId xmlns:p14="http://schemas.microsoft.com/office/powerpoint/2010/main" val="26591063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00155"/>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5"/>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Placeholder 1">
            <a:extLst>
              <a:ext uri="{FF2B5EF4-FFF2-40B4-BE49-F238E27FC236}">
                <a16:creationId xmlns:a16="http://schemas.microsoft.com/office/drawing/2014/main" id="{0D262FEC-6887-4F53-ABA6-1113403EE489}"/>
              </a:ext>
            </a:extLst>
          </p:cNvPr>
          <p:cNvSpPr>
            <a:spLocks noGrp="1"/>
          </p:cNvSpPr>
          <p:nvPr>
            <p:ph type="title"/>
          </p:nvPr>
        </p:nvSpPr>
        <p:spPr>
          <a:xfrm>
            <a:off x="629101" y="275830"/>
            <a:ext cx="7886700" cy="508666"/>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3964800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Two Content_Horizontal">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2" y="1065354"/>
            <a:ext cx="7886700" cy="1506401"/>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57201" y="2703647"/>
            <a:ext cx="8248652" cy="181120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itle Placeholder 1">
            <a:extLst>
              <a:ext uri="{FF2B5EF4-FFF2-40B4-BE49-F238E27FC236}">
                <a16:creationId xmlns:a16="http://schemas.microsoft.com/office/drawing/2014/main" id="{0D262FEC-6887-4F53-ABA6-1113403EE489}"/>
              </a:ext>
            </a:extLst>
          </p:cNvPr>
          <p:cNvSpPr>
            <a:spLocks noGrp="1"/>
          </p:cNvSpPr>
          <p:nvPr>
            <p:ph type="title"/>
          </p:nvPr>
        </p:nvSpPr>
        <p:spPr>
          <a:xfrm>
            <a:off x="629101" y="275830"/>
            <a:ext cx="7886700" cy="508666"/>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735336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0" y="1282310"/>
            <a:ext cx="7886700" cy="2139553"/>
          </a:xfrm>
        </p:spPr>
        <p:txBody>
          <a:bodyPr anchor="b"/>
          <a:lstStyle>
            <a:lvl1pPr>
              <a:defRPr sz="4500"/>
            </a:lvl1pPr>
          </a:lstStyle>
          <a:p>
            <a:r>
              <a:rPr lang="en-US" dirty="0"/>
              <a:t>Click to edit Master title style</a:t>
            </a:r>
          </a:p>
        </p:txBody>
      </p:sp>
      <p:sp>
        <p:nvSpPr>
          <p:cNvPr id="3" name="Text Placeholder 2"/>
          <p:cNvSpPr>
            <a:spLocks noGrp="1"/>
          </p:cNvSpPr>
          <p:nvPr>
            <p:ph type="body" idx="1"/>
          </p:nvPr>
        </p:nvSpPr>
        <p:spPr>
          <a:xfrm>
            <a:off x="623890" y="3442100"/>
            <a:ext cx="7886700" cy="1125140"/>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2" indent="0">
              <a:buNone/>
              <a:defRPr sz="1350">
                <a:solidFill>
                  <a:schemeClr val="tx1">
                    <a:tint val="75000"/>
                  </a:schemeClr>
                </a:solidFill>
              </a:defRPr>
            </a:lvl3pPr>
            <a:lvl4pPr marL="1028674" indent="0">
              <a:buNone/>
              <a:defRPr sz="1200">
                <a:solidFill>
                  <a:schemeClr val="tx1">
                    <a:tint val="75000"/>
                  </a:schemeClr>
                </a:solidFill>
              </a:defRPr>
            </a:lvl4pPr>
            <a:lvl5pPr marL="1371564" indent="0">
              <a:buNone/>
              <a:defRPr sz="1200">
                <a:solidFill>
                  <a:schemeClr val="tx1">
                    <a:tint val="75000"/>
                  </a:schemeClr>
                </a:solidFill>
              </a:defRPr>
            </a:lvl5pPr>
            <a:lvl6pPr marL="1714456" indent="0">
              <a:buNone/>
              <a:defRPr sz="1200">
                <a:solidFill>
                  <a:schemeClr val="tx1">
                    <a:tint val="75000"/>
                  </a:schemeClr>
                </a:solidFill>
              </a:defRPr>
            </a:lvl6pPr>
            <a:lvl7pPr marL="2057348" indent="0">
              <a:buNone/>
              <a:defRPr sz="1200">
                <a:solidFill>
                  <a:schemeClr val="tx1">
                    <a:tint val="75000"/>
                  </a:schemeClr>
                </a:solidFill>
              </a:defRPr>
            </a:lvl7pPr>
            <a:lvl8pPr marL="2400238" indent="0">
              <a:buNone/>
              <a:defRPr sz="1200">
                <a:solidFill>
                  <a:schemeClr val="tx1">
                    <a:tint val="75000"/>
                  </a:schemeClr>
                </a:solidFill>
              </a:defRPr>
            </a:lvl8pPr>
            <a:lvl9pPr marL="2743130" indent="0">
              <a:buNone/>
              <a:defRPr sz="12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3C60221-D5AA-4D04-BFA7-EC6516BBF5F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487653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90" y="3442100"/>
            <a:ext cx="7886700" cy="1125140"/>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2" indent="0">
              <a:buNone/>
              <a:defRPr sz="1350">
                <a:solidFill>
                  <a:schemeClr val="tx1">
                    <a:tint val="75000"/>
                  </a:schemeClr>
                </a:solidFill>
              </a:defRPr>
            </a:lvl3pPr>
            <a:lvl4pPr marL="1028674" indent="0">
              <a:buNone/>
              <a:defRPr sz="1200">
                <a:solidFill>
                  <a:schemeClr val="tx1">
                    <a:tint val="75000"/>
                  </a:schemeClr>
                </a:solidFill>
              </a:defRPr>
            </a:lvl4pPr>
            <a:lvl5pPr marL="1371564" indent="0">
              <a:buNone/>
              <a:defRPr sz="1200">
                <a:solidFill>
                  <a:schemeClr val="tx1">
                    <a:tint val="75000"/>
                  </a:schemeClr>
                </a:solidFill>
              </a:defRPr>
            </a:lvl5pPr>
            <a:lvl6pPr marL="1714456" indent="0">
              <a:buNone/>
              <a:defRPr sz="1200">
                <a:solidFill>
                  <a:schemeClr val="tx1">
                    <a:tint val="75000"/>
                  </a:schemeClr>
                </a:solidFill>
              </a:defRPr>
            </a:lvl6pPr>
            <a:lvl7pPr marL="2057348" indent="0">
              <a:buNone/>
              <a:defRPr sz="1200">
                <a:solidFill>
                  <a:schemeClr val="tx1">
                    <a:tint val="75000"/>
                  </a:schemeClr>
                </a:solidFill>
              </a:defRPr>
            </a:lvl7pPr>
            <a:lvl8pPr marL="2400238" indent="0">
              <a:buNone/>
              <a:defRPr sz="1200">
                <a:solidFill>
                  <a:schemeClr val="tx1">
                    <a:tint val="75000"/>
                  </a:schemeClr>
                </a:solidFill>
              </a:defRPr>
            </a:lvl8pPr>
            <a:lvl9pPr marL="2743130" indent="0">
              <a:buNone/>
              <a:defRPr sz="1200">
                <a:solidFill>
                  <a:schemeClr val="tx1">
                    <a:tint val="75000"/>
                  </a:schemeClr>
                </a:solidFill>
              </a:defRPr>
            </a:lvl9pPr>
          </a:lstStyle>
          <a:p>
            <a:pPr lvl="0"/>
            <a:r>
              <a:rPr lang="en-US"/>
              <a:t>Click to edit Master text styles</a:t>
            </a:r>
          </a:p>
        </p:txBody>
      </p:sp>
      <p:sp>
        <p:nvSpPr>
          <p:cNvPr id="5" name="Title 4">
            <a:extLst>
              <a:ext uri="{FF2B5EF4-FFF2-40B4-BE49-F238E27FC236}">
                <a16:creationId xmlns:a16="http://schemas.microsoft.com/office/drawing/2014/main" id="{9873371E-EE46-43BA-BE6B-F4D2285570D7}"/>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5194342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1"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1"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Placeholder 1">
            <a:extLst>
              <a:ext uri="{FF2B5EF4-FFF2-40B4-BE49-F238E27FC236}">
                <a16:creationId xmlns:a16="http://schemas.microsoft.com/office/drawing/2014/main" id="{F1FABC72-36D0-476F-8080-7502CF893241}"/>
              </a:ext>
            </a:extLst>
          </p:cNvPr>
          <p:cNvSpPr>
            <a:spLocks noGrp="1"/>
          </p:cNvSpPr>
          <p:nvPr>
            <p:ph type="title"/>
          </p:nvPr>
        </p:nvSpPr>
        <p:spPr>
          <a:xfrm>
            <a:off x="629101" y="275830"/>
            <a:ext cx="7886700" cy="508666"/>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3792706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D80A9EB9-C061-43F5-9D93-467E851587F4}"/>
              </a:ext>
            </a:extLst>
          </p:cNvPr>
          <p:cNvSpPr>
            <a:spLocks noGrp="1"/>
          </p:cNvSpPr>
          <p:nvPr>
            <p:ph type="title"/>
          </p:nvPr>
        </p:nvSpPr>
        <p:spPr>
          <a:xfrm>
            <a:off x="629101" y="275830"/>
            <a:ext cx="7886700" cy="508666"/>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4233885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ig Graphic Small Title">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D80A9EB9-C061-43F5-9D93-467E851587F4}"/>
              </a:ext>
            </a:extLst>
          </p:cNvPr>
          <p:cNvSpPr>
            <a:spLocks noGrp="1"/>
          </p:cNvSpPr>
          <p:nvPr>
            <p:ph type="title"/>
          </p:nvPr>
        </p:nvSpPr>
        <p:spPr>
          <a:xfrm>
            <a:off x="628650" y="218680"/>
            <a:ext cx="7886700" cy="286145"/>
          </a:xfrm>
          <a:prstGeom prst="rect">
            <a:avLst/>
          </a:prstGeom>
        </p:spPr>
        <p:txBody>
          <a:bodyPr vert="horz" lIns="91440" tIns="45720" rIns="91440" bIns="45720" rtlCol="0" anchor="ctr">
            <a:normAutofit/>
          </a:bodyPr>
          <a:lstStyle>
            <a:lvl1pPr>
              <a:defRPr sz="1400"/>
            </a:lvl1pPr>
          </a:lstStyle>
          <a:p>
            <a:r>
              <a:rPr lang="en-US" dirty="0"/>
              <a:t>Click to edit Master title style</a:t>
            </a:r>
          </a:p>
        </p:txBody>
      </p:sp>
    </p:spTree>
    <p:extLst>
      <p:ext uri="{BB962C8B-B14F-4D97-AF65-F5344CB8AC3E}">
        <p14:creationId xmlns:p14="http://schemas.microsoft.com/office/powerpoint/2010/main" val="4659173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1" y="1614490"/>
            <a:ext cx="6858000" cy="1188062"/>
          </a:xfrm>
          <a:effectLst/>
        </p:spPr>
        <p:txBody>
          <a:bodyPr anchor="b"/>
          <a:lstStyle>
            <a:lvl1pPr algn="l">
              <a:defRPr sz="4500"/>
            </a:lvl1pPr>
          </a:lstStyle>
          <a:p>
            <a:r>
              <a:rPr lang="en-US" dirty="0"/>
              <a:t>Click to edit Master title style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3001" y="699666"/>
            <a:ext cx="2256595" cy="788557"/>
          </a:xfrm>
          <a:prstGeom prst="rect">
            <a:avLst/>
          </a:prstGeom>
          <a:effectLst/>
        </p:spPr>
      </p:pic>
      <p:sp>
        <p:nvSpPr>
          <p:cNvPr id="11" name="Rectangle 10"/>
          <p:cNvSpPr/>
          <p:nvPr userDrawn="1"/>
        </p:nvSpPr>
        <p:spPr>
          <a:xfrm>
            <a:off x="0" y="-5783"/>
            <a:ext cx="9144000" cy="212358"/>
          </a:xfrm>
          <a:prstGeom prst="rect">
            <a:avLst/>
          </a:prstGeom>
          <a:solidFill>
            <a:srgbClr val="10BE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2"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p:cNvSpPr/>
          <p:nvPr userDrawn="1"/>
        </p:nvSpPr>
        <p:spPr>
          <a:xfrm>
            <a:off x="8161044" y="-5783"/>
            <a:ext cx="982958" cy="212358"/>
          </a:xfrm>
          <a:prstGeom prst="rect">
            <a:avLst/>
          </a:prstGeom>
          <a:solidFill>
            <a:schemeClr val="tx1">
              <a:lumMod val="65000"/>
              <a:lumOff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2"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Isosceles Triangle 12"/>
          <p:cNvSpPr/>
          <p:nvPr userDrawn="1"/>
        </p:nvSpPr>
        <p:spPr>
          <a:xfrm rot="10800000">
            <a:off x="8026366" y="-5783"/>
            <a:ext cx="275035" cy="212358"/>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2"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p:cNvSpPr/>
          <p:nvPr userDrawn="1"/>
        </p:nvSpPr>
        <p:spPr>
          <a:xfrm rot="10800000">
            <a:off x="7" y="4937309"/>
            <a:ext cx="9143999" cy="212358"/>
          </a:xfrm>
          <a:prstGeom prst="rect">
            <a:avLst/>
          </a:prstGeom>
          <a:solidFill>
            <a:srgbClr val="10BE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2"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p:cNvSpPr/>
          <p:nvPr userDrawn="1"/>
        </p:nvSpPr>
        <p:spPr>
          <a:xfrm rot="10800000">
            <a:off x="1" y="4937309"/>
            <a:ext cx="982958" cy="212358"/>
          </a:xfrm>
          <a:prstGeom prst="rect">
            <a:avLst/>
          </a:prstGeom>
          <a:solidFill>
            <a:schemeClr val="tx1">
              <a:lumMod val="65000"/>
              <a:lumOff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2"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Isosceles Triangle 26"/>
          <p:cNvSpPr/>
          <p:nvPr userDrawn="1"/>
        </p:nvSpPr>
        <p:spPr>
          <a:xfrm>
            <a:off x="842602" y="4937309"/>
            <a:ext cx="275035" cy="212358"/>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2"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0B1A6BA0-67A9-44A4-871F-5D4A8B625AA5}"/>
              </a:ext>
            </a:extLst>
          </p:cNvPr>
          <p:cNvSpPr txBox="1"/>
          <p:nvPr userDrawn="1"/>
        </p:nvSpPr>
        <p:spPr>
          <a:xfrm>
            <a:off x="2342324" y="4125986"/>
            <a:ext cx="251471" cy="369332"/>
          </a:xfrm>
          <a:prstGeom prst="rect">
            <a:avLst/>
          </a:prstGeom>
          <a:noFill/>
        </p:spPr>
        <p:txBody>
          <a:bodyPr wrap="square">
            <a:spAutoFit/>
          </a:bodyPr>
          <a:lstStyle/>
          <a:p>
            <a:r>
              <a:rPr lang="en-GB" sz="1800" dirty="0">
                <a:solidFill>
                  <a:srgbClr val="0EA3B9"/>
                </a:solidFill>
              </a:rPr>
              <a:t>|</a:t>
            </a:r>
            <a:endParaRPr lang="en-GB" sz="1800" dirty="0"/>
          </a:p>
        </p:txBody>
      </p:sp>
      <p:sp>
        <p:nvSpPr>
          <p:cNvPr id="21" name="Text Placeholder 20">
            <a:extLst>
              <a:ext uri="{FF2B5EF4-FFF2-40B4-BE49-F238E27FC236}">
                <a16:creationId xmlns:a16="http://schemas.microsoft.com/office/drawing/2014/main" id="{59B23E09-458F-41CD-BA3B-15995B38F4A5}"/>
              </a:ext>
            </a:extLst>
          </p:cNvPr>
          <p:cNvSpPr>
            <a:spLocks noGrp="1"/>
          </p:cNvSpPr>
          <p:nvPr>
            <p:ph type="body" sz="quarter" idx="11" hasCustomPrompt="1"/>
          </p:nvPr>
        </p:nvSpPr>
        <p:spPr>
          <a:xfrm>
            <a:off x="1143006" y="3839301"/>
            <a:ext cx="6883365" cy="290513"/>
          </a:xfrm>
        </p:spPr>
        <p:txBody>
          <a:bodyPr>
            <a:noAutofit/>
          </a:bodyPr>
          <a:lstStyle>
            <a:lvl1pPr marL="0" indent="0">
              <a:buNone/>
              <a:defRPr sz="1650"/>
            </a:lvl1pPr>
          </a:lstStyle>
          <a:p>
            <a:pPr lvl="0"/>
            <a:r>
              <a:rPr lang="en-GB" dirty="0"/>
              <a:t>email@lonap.net</a:t>
            </a:r>
          </a:p>
        </p:txBody>
      </p:sp>
      <p:sp>
        <p:nvSpPr>
          <p:cNvPr id="28" name="Text Placeholder 20">
            <a:extLst>
              <a:ext uri="{FF2B5EF4-FFF2-40B4-BE49-F238E27FC236}">
                <a16:creationId xmlns:a16="http://schemas.microsoft.com/office/drawing/2014/main" id="{0112BE04-C325-4A8C-8837-DF578E16F218}"/>
              </a:ext>
            </a:extLst>
          </p:cNvPr>
          <p:cNvSpPr>
            <a:spLocks noGrp="1"/>
          </p:cNvSpPr>
          <p:nvPr>
            <p:ph type="body" sz="quarter" idx="12" hasCustomPrompt="1"/>
          </p:nvPr>
        </p:nvSpPr>
        <p:spPr>
          <a:xfrm>
            <a:off x="1143001" y="4181938"/>
            <a:ext cx="1296955" cy="290513"/>
          </a:xfrm>
        </p:spPr>
        <p:txBody>
          <a:bodyPr>
            <a:noAutofit/>
          </a:bodyPr>
          <a:lstStyle>
            <a:lvl1pPr marL="0" indent="0">
              <a:buNone/>
              <a:defRPr sz="1650" b="0"/>
            </a:lvl1pPr>
          </a:lstStyle>
          <a:p>
            <a:pPr marL="0" marR="0" lvl="0" indent="0" algn="l" defTabSz="685782" rtl="0" eaLnBrk="1" fontAlgn="auto" latinLnBrk="0" hangingPunct="1">
              <a:lnSpc>
                <a:spcPct val="90000"/>
              </a:lnSpc>
              <a:spcBef>
                <a:spcPts val="750"/>
              </a:spcBef>
              <a:spcAft>
                <a:spcPts val="0"/>
              </a:spcAft>
              <a:buClrTx/>
              <a:buSzTx/>
              <a:buFont typeface="Arial" panose="020B0604020202020204" pitchFamily="34" charset="0"/>
              <a:buNone/>
              <a:tabLst/>
              <a:defRPr/>
            </a:pPr>
            <a:r>
              <a:rPr lang="en-GB" dirty="0"/>
              <a:t>Date</a:t>
            </a:r>
            <a:endParaRPr lang="en-GB" sz="1500" dirty="0"/>
          </a:p>
        </p:txBody>
      </p:sp>
      <p:sp>
        <p:nvSpPr>
          <p:cNvPr id="29" name="Text Placeholder 20">
            <a:extLst>
              <a:ext uri="{FF2B5EF4-FFF2-40B4-BE49-F238E27FC236}">
                <a16:creationId xmlns:a16="http://schemas.microsoft.com/office/drawing/2014/main" id="{68D03BB6-43E2-4983-9A55-66E0AA728FC8}"/>
              </a:ext>
            </a:extLst>
          </p:cNvPr>
          <p:cNvSpPr>
            <a:spLocks noGrp="1"/>
          </p:cNvSpPr>
          <p:nvPr>
            <p:ph type="body" sz="quarter" idx="13" hasCustomPrompt="1"/>
          </p:nvPr>
        </p:nvSpPr>
        <p:spPr>
          <a:xfrm>
            <a:off x="2468058" y="4182152"/>
            <a:ext cx="2375659" cy="290513"/>
          </a:xfrm>
        </p:spPr>
        <p:txBody>
          <a:bodyPr>
            <a:noAutofit/>
          </a:bodyPr>
          <a:lstStyle>
            <a:lvl1pPr marL="0" indent="0">
              <a:buNone/>
              <a:defRPr sz="1650" b="0"/>
            </a:lvl1pPr>
          </a:lstStyle>
          <a:p>
            <a:pPr marL="0" marR="0" lvl="0" indent="0" algn="l" defTabSz="685782" rtl="0" eaLnBrk="1" fontAlgn="auto" latinLnBrk="0" hangingPunct="1">
              <a:lnSpc>
                <a:spcPct val="90000"/>
              </a:lnSpc>
              <a:spcBef>
                <a:spcPts val="750"/>
              </a:spcBef>
              <a:spcAft>
                <a:spcPts val="0"/>
              </a:spcAft>
              <a:buClrTx/>
              <a:buSzTx/>
              <a:buFont typeface="Arial" panose="020B0604020202020204" pitchFamily="34" charset="0"/>
              <a:buNone/>
              <a:tabLst/>
              <a:defRPr/>
            </a:pPr>
            <a:r>
              <a:rPr lang="en-GB" dirty="0"/>
              <a:t>Location</a:t>
            </a:r>
            <a:endParaRPr lang="en-GB" sz="1500" dirty="0"/>
          </a:p>
        </p:txBody>
      </p:sp>
      <p:sp>
        <p:nvSpPr>
          <p:cNvPr id="30" name="Text Placeholder 20">
            <a:extLst>
              <a:ext uri="{FF2B5EF4-FFF2-40B4-BE49-F238E27FC236}">
                <a16:creationId xmlns:a16="http://schemas.microsoft.com/office/drawing/2014/main" id="{5FBD9CBE-A0B1-4791-B1D6-4F4825E041B7}"/>
              </a:ext>
            </a:extLst>
          </p:cNvPr>
          <p:cNvSpPr>
            <a:spLocks noGrp="1"/>
          </p:cNvSpPr>
          <p:nvPr>
            <p:ph type="body" sz="quarter" idx="14" hasCustomPrompt="1"/>
          </p:nvPr>
        </p:nvSpPr>
        <p:spPr>
          <a:xfrm>
            <a:off x="1143006" y="3220686"/>
            <a:ext cx="6883365" cy="389367"/>
          </a:xfrm>
        </p:spPr>
        <p:txBody>
          <a:bodyPr>
            <a:noAutofit/>
          </a:bodyPr>
          <a:lstStyle>
            <a:lvl1pPr marL="0" indent="0">
              <a:buNone/>
              <a:defRPr sz="2100" b="1">
                <a:solidFill>
                  <a:srgbClr val="0EA3B9"/>
                </a:solidFill>
              </a:defRPr>
            </a:lvl1pPr>
          </a:lstStyle>
          <a:p>
            <a:pPr lvl="0"/>
            <a:r>
              <a:rPr lang="en-GB" dirty="0"/>
              <a:t>Presenter Name</a:t>
            </a:r>
          </a:p>
        </p:txBody>
      </p:sp>
    </p:spTree>
    <p:extLst>
      <p:ext uri="{BB962C8B-B14F-4D97-AF65-F5344CB8AC3E}">
        <p14:creationId xmlns:p14="http://schemas.microsoft.com/office/powerpoint/2010/main" val="3268893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userDrawn="1">
  <p:cSld name="4_Title Slide">
    <p:bg>
      <p:bgPr>
        <a:solidFill>
          <a:srgbClr val="FFFFFF"/>
        </a:solidFill>
        <a:effectLst/>
      </p:bgPr>
    </p:bg>
    <p:spTree>
      <p:nvGrpSpPr>
        <p:cNvPr id="1" name=""/>
        <p:cNvGrpSpPr/>
        <p:nvPr/>
      </p:nvGrpSpPr>
      <p:grpSpPr>
        <a:xfrm>
          <a:off x="0" y="0"/>
          <a:ext cx="0" cy="0"/>
          <a:chOff x="0" y="0"/>
          <a:chExt cx="0" cy="0"/>
        </a:xfrm>
      </p:grpSpPr>
      <p:pic>
        <p:nvPicPr>
          <p:cNvPr id="122" name="shutterstock_329678831 mangled.jpg" descr="shutterstock_329678831 mangled.jpg"/>
          <p:cNvPicPr>
            <a:picLocks noChangeAspect="1"/>
          </p:cNvPicPr>
          <p:nvPr/>
        </p:nvPicPr>
        <p:blipFill>
          <a:blip r:embed="rId2"/>
          <a:stretch>
            <a:fillRect/>
          </a:stretch>
        </p:blipFill>
        <p:spPr>
          <a:xfrm>
            <a:off x="-1" y="-192781"/>
            <a:ext cx="9144001" cy="3719215"/>
          </a:xfrm>
          <a:prstGeom prst="rect">
            <a:avLst/>
          </a:prstGeom>
          <a:ln w="12700">
            <a:miter lim="400000"/>
          </a:ln>
        </p:spPr>
      </p:pic>
      <p:sp>
        <p:nvSpPr>
          <p:cNvPr id="4" name="TextBox 3">
            <a:extLst>
              <a:ext uri="{FF2B5EF4-FFF2-40B4-BE49-F238E27FC236}">
                <a16:creationId xmlns:a16="http://schemas.microsoft.com/office/drawing/2014/main" id="{79F70FE7-295A-475A-B1E5-CC52E0CEBA88}"/>
              </a:ext>
            </a:extLst>
          </p:cNvPr>
          <p:cNvSpPr txBox="1"/>
          <p:nvPr userDrawn="1"/>
        </p:nvSpPr>
        <p:spPr>
          <a:xfrm>
            <a:off x="905035" y="3232921"/>
            <a:ext cx="1641240" cy="293513"/>
          </a:xfrm>
          <a:prstGeom prst="rect">
            <a:avLst/>
          </a:prstGeom>
          <a:solidFill>
            <a:srgbClr val="6BAF25"/>
          </a:solidFill>
        </p:spPr>
        <p:txBody>
          <a:bodyPr vert="horz" lIns="68580" tIns="81000" rIns="68580" bIns="34290" rtlCol="0">
            <a:normAutofit lnSpcReduction="10000"/>
          </a:bodyPr>
          <a:lstStyle>
            <a:lvl1pPr lvl="0" indent="0" algn="ctr">
              <a:lnSpc>
                <a:spcPct val="90000"/>
              </a:lnSpc>
              <a:spcBef>
                <a:spcPts val="1000"/>
              </a:spcBef>
              <a:buFont typeface="Arial" panose="020B0604020202020204" pitchFamily="34" charset="0"/>
              <a:buNone/>
              <a:defRPr sz="1867" b="1">
                <a:solidFill>
                  <a:schemeClr val="bg1"/>
                </a:solidFill>
                <a:latin typeface="Arial" panose="020B0604020202020204" pitchFamily="34" charset="0"/>
                <a:cs typeface="Arial" panose="020B0604020202020204" pitchFamily="34" charset="0"/>
              </a:defRPr>
            </a:lvl1pPr>
            <a:lvl2pPr marL="685783" indent="-228594">
              <a:lnSpc>
                <a:spcPct val="90000"/>
              </a:lnSpc>
              <a:spcBef>
                <a:spcPts val="500"/>
              </a:spcBef>
              <a:buFont typeface="Arial" panose="020B0604020202020204" pitchFamily="34" charset="0"/>
              <a:buChar char="•"/>
              <a:defRPr sz="2400">
                <a:solidFill>
                  <a:srgbClr val="4E5865"/>
                </a:solidFill>
                <a:latin typeface="Arial" panose="020B0604020202020204" pitchFamily="34" charset="0"/>
                <a:cs typeface="Arial" panose="020B0604020202020204" pitchFamily="34" charset="0"/>
              </a:defRPr>
            </a:lvl2pPr>
            <a:lvl3pPr marL="1142971" indent="-228594">
              <a:lnSpc>
                <a:spcPct val="90000"/>
              </a:lnSpc>
              <a:spcBef>
                <a:spcPts val="500"/>
              </a:spcBef>
              <a:buFont typeface="Arial" panose="020B0604020202020204" pitchFamily="34" charset="0"/>
              <a:buChar char="•"/>
              <a:defRPr sz="2400">
                <a:solidFill>
                  <a:srgbClr val="4E5865"/>
                </a:solidFill>
                <a:latin typeface="Arial" panose="020B0604020202020204" pitchFamily="34" charset="0"/>
                <a:cs typeface="Arial" panose="020B0604020202020204" pitchFamily="34" charset="0"/>
              </a:defRPr>
            </a:lvl3pPr>
            <a:lvl4pPr marL="1600160" indent="-228594">
              <a:lnSpc>
                <a:spcPct val="90000"/>
              </a:lnSpc>
              <a:spcBef>
                <a:spcPts val="500"/>
              </a:spcBef>
              <a:buFont typeface="Arial" panose="020B0604020202020204" pitchFamily="34" charset="0"/>
              <a:buChar char="•"/>
              <a:defRPr sz="2400">
                <a:solidFill>
                  <a:srgbClr val="4E5865"/>
                </a:solidFill>
                <a:latin typeface="Arial" panose="020B0604020202020204" pitchFamily="34" charset="0"/>
                <a:cs typeface="Arial" panose="020B0604020202020204" pitchFamily="34" charset="0"/>
              </a:defRPr>
            </a:lvl4pPr>
            <a:lvl5pPr marL="2057349" indent="-228594">
              <a:lnSpc>
                <a:spcPct val="90000"/>
              </a:lnSpc>
              <a:spcBef>
                <a:spcPts val="500"/>
              </a:spcBef>
              <a:buFont typeface="Arial" panose="020B0604020202020204" pitchFamily="34" charset="0"/>
              <a:buChar char="•"/>
              <a:defRPr sz="2400">
                <a:solidFill>
                  <a:srgbClr val="4E5865"/>
                </a:solidFill>
                <a:latin typeface="Arial" panose="020B0604020202020204" pitchFamily="34" charset="0"/>
                <a:cs typeface="Arial" panose="020B0604020202020204" pitchFamily="34" charset="0"/>
              </a:defRPr>
            </a:lvl5pPr>
            <a:lvl6pPr marL="2514537" indent="-228594">
              <a:lnSpc>
                <a:spcPct val="90000"/>
              </a:lnSpc>
              <a:spcBef>
                <a:spcPts val="500"/>
              </a:spcBef>
              <a:buFont typeface="Arial" panose="020B0604020202020204" pitchFamily="34" charset="0"/>
              <a:buChar char="•"/>
            </a:lvl6pPr>
            <a:lvl7pPr marL="2971726" indent="-228594">
              <a:lnSpc>
                <a:spcPct val="90000"/>
              </a:lnSpc>
              <a:spcBef>
                <a:spcPts val="500"/>
              </a:spcBef>
              <a:buFont typeface="Arial" panose="020B0604020202020204" pitchFamily="34" charset="0"/>
              <a:buChar char="•"/>
            </a:lvl7pPr>
            <a:lvl8pPr marL="3428914" indent="-228594">
              <a:lnSpc>
                <a:spcPct val="90000"/>
              </a:lnSpc>
              <a:spcBef>
                <a:spcPts val="500"/>
              </a:spcBef>
              <a:buFont typeface="Arial" panose="020B0604020202020204" pitchFamily="34" charset="0"/>
              <a:buChar char="•"/>
            </a:lvl8pPr>
            <a:lvl9pPr marL="3886103" indent="-228594">
              <a:lnSpc>
                <a:spcPct val="90000"/>
              </a:lnSpc>
              <a:spcBef>
                <a:spcPts val="500"/>
              </a:spcBef>
              <a:buFont typeface="Arial" panose="020B0604020202020204" pitchFamily="34" charset="0"/>
              <a:buChar char="•"/>
            </a:lvl9pPr>
          </a:lstStyle>
          <a:p>
            <a:pPr lvl="0"/>
            <a:r>
              <a:rPr lang="en-GB" sz="1400" dirty="0"/>
              <a:t>EOLAS @ INEX</a:t>
            </a:r>
          </a:p>
        </p:txBody>
      </p:sp>
      <p:sp>
        <p:nvSpPr>
          <p:cNvPr id="3" name="Rectangle 2">
            <a:extLst>
              <a:ext uri="{FF2B5EF4-FFF2-40B4-BE49-F238E27FC236}">
                <a16:creationId xmlns:a16="http://schemas.microsoft.com/office/drawing/2014/main" id="{CD8FA3AD-4729-42BC-8B4F-79CFFAF26BC0}"/>
              </a:ext>
            </a:extLst>
          </p:cNvPr>
          <p:cNvSpPr/>
          <p:nvPr userDrawn="1"/>
        </p:nvSpPr>
        <p:spPr>
          <a:xfrm>
            <a:off x="5184907" y="3655956"/>
            <a:ext cx="3959095" cy="947271"/>
          </a:xfrm>
          <a:prstGeom prst="rect">
            <a:avLst/>
          </a:prstGeom>
          <a:solidFill>
            <a:srgbClr val="F1FAFE"/>
          </a:solidFill>
          <a:ln w="9525">
            <a:noFill/>
            <a:miter lim="800000"/>
            <a:headEnd/>
            <a:tailEnd/>
          </a:ln>
        </p:spPr>
        <p:txBody>
          <a:bodyPr rot="0" vert="horz" wrap="square" lIns="68580" tIns="34290" rIns="68580" bIns="34290" anchor="ctr" anchorCtr="0">
            <a:noAutofit/>
          </a:bodyPr>
          <a:lstStyle/>
          <a:p>
            <a:pPr lvl="0"/>
            <a:endParaRPr lang="en-GB" sz="600" b="1">
              <a:solidFill>
                <a:srgbClr val="404040"/>
              </a:solidFill>
              <a:effectLst/>
              <a:latin typeface="Calibri" panose="020F0502020204030204" pitchFamily="34" charset="0"/>
              <a:cs typeface="Times New Roman" panose="02020603050405020304" pitchFamily="18" charset="0"/>
            </a:endParaRPr>
          </a:p>
        </p:txBody>
      </p:sp>
      <p:pic>
        <p:nvPicPr>
          <p:cNvPr id="123" name="INEX_logo_default.emf" descr="INEX_logo_default.emf"/>
          <p:cNvPicPr>
            <a:picLocks noChangeAspect="1"/>
          </p:cNvPicPr>
          <p:nvPr/>
        </p:nvPicPr>
        <p:blipFill>
          <a:blip r:embed="rId3"/>
          <a:stretch>
            <a:fillRect/>
          </a:stretch>
        </p:blipFill>
        <p:spPr>
          <a:xfrm>
            <a:off x="7934332" y="4658838"/>
            <a:ext cx="946051" cy="200932"/>
          </a:xfrm>
          <a:prstGeom prst="rect">
            <a:avLst/>
          </a:prstGeom>
          <a:ln w="12700">
            <a:miter lim="400000"/>
          </a:ln>
        </p:spPr>
      </p:pic>
      <p:sp>
        <p:nvSpPr>
          <p:cNvPr id="7" name="Title 1">
            <a:extLst>
              <a:ext uri="{FF2B5EF4-FFF2-40B4-BE49-F238E27FC236}">
                <a16:creationId xmlns:a16="http://schemas.microsoft.com/office/drawing/2014/main" id="{0D41B202-F213-4D60-A29D-D426217B6DED}"/>
              </a:ext>
            </a:extLst>
          </p:cNvPr>
          <p:cNvSpPr>
            <a:spLocks noGrp="1"/>
          </p:cNvSpPr>
          <p:nvPr>
            <p:ph type="ctrTitle"/>
          </p:nvPr>
        </p:nvSpPr>
        <p:spPr>
          <a:xfrm>
            <a:off x="263620" y="3655957"/>
            <a:ext cx="4394107" cy="910013"/>
          </a:xfrm>
          <a:prstGeom prst="rect">
            <a:avLst/>
          </a:prstGeom>
          <a:effectLst/>
        </p:spPr>
        <p:txBody>
          <a:bodyPr anchor="t">
            <a:normAutofit/>
          </a:bodyPr>
          <a:lstStyle>
            <a:lvl1pPr algn="l">
              <a:lnSpc>
                <a:spcPct val="100000"/>
              </a:lnSpc>
              <a:defRPr sz="2400" b="1">
                <a:solidFill>
                  <a:srgbClr val="6BAF25"/>
                </a:solidFill>
              </a:defRPr>
            </a:lvl1pPr>
          </a:lstStyle>
          <a:p>
            <a:r>
              <a:rPr lang="en-US" dirty="0"/>
              <a:t>Click to edit Master title style</a:t>
            </a:r>
          </a:p>
        </p:txBody>
      </p:sp>
      <p:sp>
        <p:nvSpPr>
          <p:cNvPr id="8" name="Text Placeholder 20">
            <a:extLst>
              <a:ext uri="{FF2B5EF4-FFF2-40B4-BE49-F238E27FC236}">
                <a16:creationId xmlns:a16="http://schemas.microsoft.com/office/drawing/2014/main" id="{F110D3B5-BD69-4DEF-A3CC-C94DAEB2AE0C}"/>
              </a:ext>
            </a:extLst>
          </p:cNvPr>
          <p:cNvSpPr>
            <a:spLocks noGrp="1"/>
          </p:cNvSpPr>
          <p:nvPr>
            <p:ph type="body" sz="quarter" idx="11" hasCustomPrompt="1"/>
          </p:nvPr>
        </p:nvSpPr>
        <p:spPr>
          <a:xfrm>
            <a:off x="5185040" y="4291579"/>
            <a:ext cx="3927185" cy="295489"/>
          </a:xfrm>
        </p:spPr>
        <p:txBody>
          <a:bodyPr>
            <a:noAutofit/>
          </a:bodyPr>
          <a:lstStyle>
            <a:lvl1pPr marL="0" indent="0">
              <a:buNone/>
              <a:defRPr sz="1400">
                <a:solidFill>
                  <a:schemeClr val="tx2"/>
                </a:solidFill>
              </a:defRPr>
            </a:lvl1pPr>
          </a:lstStyle>
          <a:p>
            <a:pPr lvl="0"/>
            <a:r>
              <a:rPr lang="en-GB" dirty="0"/>
              <a:t>email@lonap.net</a:t>
            </a:r>
          </a:p>
        </p:txBody>
      </p:sp>
      <p:sp>
        <p:nvSpPr>
          <p:cNvPr id="9" name="Text Placeholder 20">
            <a:extLst>
              <a:ext uri="{FF2B5EF4-FFF2-40B4-BE49-F238E27FC236}">
                <a16:creationId xmlns:a16="http://schemas.microsoft.com/office/drawing/2014/main" id="{41744056-8412-47F8-8EAE-872FA69D0218}"/>
              </a:ext>
            </a:extLst>
          </p:cNvPr>
          <p:cNvSpPr>
            <a:spLocks noGrp="1"/>
          </p:cNvSpPr>
          <p:nvPr>
            <p:ph type="body" sz="quarter" idx="12" hasCustomPrompt="1"/>
          </p:nvPr>
        </p:nvSpPr>
        <p:spPr>
          <a:xfrm>
            <a:off x="5185037" y="4873963"/>
            <a:ext cx="2349110" cy="188758"/>
          </a:xfrm>
        </p:spPr>
        <p:txBody>
          <a:bodyPr>
            <a:noAutofit/>
          </a:bodyPr>
          <a:lstStyle>
            <a:lvl1pPr marL="0" indent="0">
              <a:buNone/>
              <a:defRPr sz="1050" b="0">
                <a:solidFill>
                  <a:schemeClr val="tx2"/>
                </a:solidFill>
              </a:defRPr>
            </a:lvl1pPr>
          </a:lstStyle>
          <a:p>
            <a:pPr marL="0" marR="0" lvl="0" indent="0" algn="l" defTabSz="685782" rtl="0" eaLnBrk="1" fontAlgn="auto" latinLnBrk="0" hangingPunct="1">
              <a:lnSpc>
                <a:spcPct val="90000"/>
              </a:lnSpc>
              <a:spcBef>
                <a:spcPts val="750"/>
              </a:spcBef>
              <a:spcAft>
                <a:spcPts val="0"/>
              </a:spcAft>
              <a:buClrTx/>
              <a:buSzTx/>
              <a:buFont typeface="Arial" panose="020B0604020202020204" pitchFamily="34" charset="0"/>
              <a:buNone/>
              <a:tabLst/>
              <a:defRPr/>
            </a:pPr>
            <a:r>
              <a:rPr lang="en-GB" dirty="0"/>
              <a:t>Date</a:t>
            </a:r>
            <a:endParaRPr lang="en-GB" sz="1500" dirty="0"/>
          </a:p>
        </p:txBody>
      </p:sp>
      <p:sp>
        <p:nvSpPr>
          <p:cNvPr id="10" name="Text Placeholder 20">
            <a:extLst>
              <a:ext uri="{FF2B5EF4-FFF2-40B4-BE49-F238E27FC236}">
                <a16:creationId xmlns:a16="http://schemas.microsoft.com/office/drawing/2014/main" id="{569B5026-7D28-4AB4-BA0C-0DF299F22AC4}"/>
              </a:ext>
            </a:extLst>
          </p:cNvPr>
          <p:cNvSpPr>
            <a:spLocks noGrp="1"/>
          </p:cNvSpPr>
          <p:nvPr>
            <p:ph type="body" sz="quarter" idx="13" hasCustomPrompt="1"/>
          </p:nvPr>
        </p:nvSpPr>
        <p:spPr>
          <a:xfrm>
            <a:off x="5185037" y="4644217"/>
            <a:ext cx="2349110" cy="188758"/>
          </a:xfrm>
        </p:spPr>
        <p:txBody>
          <a:bodyPr>
            <a:noAutofit/>
          </a:bodyPr>
          <a:lstStyle>
            <a:lvl1pPr marL="0" indent="0">
              <a:buNone/>
              <a:defRPr sz="1050" b="0">
                <a:solidFill>
                  <a:schemeClr val="tx2"/>
                </a:solidFill>
              </a:defRPr>
            </a:lvl1pPr>
          </a:lstStyle>
          <a:p>
            <a:pPr marL="0" marR="0" lvl="0" indent="0" algn="l" defTabSz="685782" rtl="0" eaLnBrk="1" fontAlgn="auto" latinLnBrk="0" hangingPunct="1">
              <a:lnSpc>
                <a:spcPct val="90000"/>
              </a:lnSpc>
              <a:spcBef>
                <a:spcPts val="750"/>
              </a:spcBef>
              <a:spcAft>
                <a:spcPts val="0"/>
              </a:spcAft>
              <a:buClrTx/>
              <a:buSzTx/>
              <a:buFont typeface="Arial" panose="020B0604020202020204" pitchFamily="34" charset="0"/>
              <a:buNone/>
              <a:tabLst/>
              <a:defRPr/>
            </a:pPr>
            <a:r>
              <a:rPr lang="en-GB" dirty="0"/>
              <a:t>Location</a:t>
            </a:r>
            <a:endParaRPr lang="en-GB" sz="1500" dirty="0"/>
          </a:p>
        </p:txBody>
      </p:sp>
      <p:sp>
        <p:nvSpPr>
          <p:cNvPr id="11" name="Text Placeholder 20">
            <a:extLst>
              <a:ext uri="{FF2B5EF4-FFF2-40B4-BE49-F238E27FC236}">
                <a16:creationId xmlns:a16="http://schemas.microsoft.com/office/drawing/2014/main" id="{0479E3FB-F7CF-4FE9-86BB-67C7D6A37308}"/>
              </a:ext>
            </a:extLst>
          </p:cNvPr>
          <p:cNvSpPr>
            <a:spLocks noGrp="1"/>
          </p:cNvSpPr>
          <p:nvPr>
            <p:ph type="body" sz="quarter" idx="14" hasCustomPrompt="1"/>
          </p:nvPr>
        </p:nvSpPr>
        <p:spPr>
          <a:xfrm>
            <a:off x="5185167" y="3996091"/>
            <a:ext cx="3927187" cy="295489"/>
          </a:xfrm>
        </p:spPr>
        <p:txBody>
          <a:bodyPr>
            <a:noAutofit/>
          </a:bodyPr>
          <a:lstStyle>
            <a:lvl1pPr marL="0" indent="0">
              <a:buNone/>
              <a:defRPr lang="en-GB" sz="1400" b="0" kern="1200" dirty="0">
                <a:solidFill>
                  <a:schemeClr val="tx2"/>
                </a:solidFill>
                <a:latin typeface="Arial" panose="020B0604020202020204" pitchFamily="34" charset="0"/>
                <a:ea typeface="+mn-ea"/>
                <a:cs typeface="Arial" panose="020B0604020202020204" pitchFamily="34" charset="0"/>
              </a:defRPr>
            </a:lvl1pPr>
          </a:lstStyle>
          <a:p>
            <a:pPr marL="0" lvl="0" indent="0" algn="l" defTabSz="685782" rtl="0" eaLnBrk="1" latinLnBrk="0" hangingPunct="1">
              <a:lnSpc>
                <a:spcPct val="90000"/>
              </a:lnSpc>
              <a:spcBef>
                <a:spcPts val="750"/>
              </a:spcBef>
              <a:buFont typeface="Arial" panose="020B0604020202020204" pitchFamily="34" charset="0"/>
              <a:buNone/>
            </a:pPr>
            <a:r>
              <a:rPr lang="en-GB" dirty="0"/>
              <a:t>Presenter Name</a:t>
            </a:r>
          </a:p>
        </p:txBody>
      </p:sp>
      <p:pic>
        <p:nvPicPr>
          <p:cNvPr id="14" name="Picture 13">
            <a:extLst>
              <a:ext uri="{FF2B5EF4-FFF2-40B4-BE49-F238E27FC236}">
                <a16:creationId xmlns:a16="http://schemas.microsoft.com/office/drawing/2014/main" id="{FB912085-9AD1-4BC7-A52B-BB377AD6B82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61314" y="3686052"/>
            <a:ext cx="811145" cy="283451"/>
          </a:xfrm>
          <a:prstGeom prst="rect">
            <a:avLst/>
          </a:prstGeom>
          <a:effectLst/>
        </p:spPr>
      </p:pic>
      <p:sp>
        <p:nvSpPr>
          <p:cNvPr id="5" name="TextBox 4">
            <a:extLst>
              <a:ext uri="{FF2B5EF4-FFF2-40B4-BE49-F238E27FC236}">
                <a16:creationId xmlns:a16="http://schemas.microsoft.com/office/drawing/2014/main" id="{6776DBD7-1E35-4CCF-BBAD-0D094D032077}"/>
              </a:ext>
            </a:extLst>
          </p:cNvPr>
          <p:cNvSpPr txBox="1"/>
          <p:nvPr userDrawn="1"/>
        </p:nvSpPr>
        <p:spPr>
          <a:xfrm>
            <a:off x="263620" y="4728709"/>
            <a:ext cx="4394107" cy="290513"/>
          </a:xfrm>
          <a:prstGeom prst="rect">
            <a:avLst/>
          </a:prstGeom>
        </p:spPr>
        <p:txBody>
          <a:bodyPr vert="horz" lIns="68580" tIns="34290" rIns="68580" bIns="34290" rtlCol="0">
            <a:normAutofit/>
          </a:bodyPr>
          <a:lstStyle>
            <a:lvl1pPr lvl="0" indent="0">
              <a:lnSpc>
                <a:spcPct val="90000"/>
              </a:lnSpc>
              <a:spcBef>
                <a:spcPts val="1000"/>
              </a:spcBef>
              <a:buFont typeface="Arial" panose="020B0604020202020204" pitchFamily="34" charset="0"/>
              <a:buNone/>
              <a:defRPr>
                <a:solidFill>
                  <a:srgbClr val="6BAF25"/>
                </a:solidFill>
                <a:latin typeface="Arial" panose="020B0604020202020204" pitchFamily="34" charset="0"/>
                <a:cs typeface="Arial" panose="020B0604020202020204" pitchFamily="34" charset="0"/>
              </a:defRPr>
            </a:lvl1pPr>
            <a:lvl2pPr marL="685783" indent="-228594">
              <a:lnSpc>
                <a:spcPct val="90000"/>
              </a:lnSpc>
              <a:spcBef>
                <a:spcPts val="500"/>
              </a:spcBef>
              <a:buFont typeface="Arial" panose="020B0604020202020204" pitchFamily="34" charset="0"/>
              <a:buChar char="•"/>
              <a:defRPr sz="2400">
                <a:solidFill>
                  <a:srgbClr val="4E5865"/>
                </a:solidFill>
                <a:latin typeface="Arial" panose="020B0604020202020204" pitchFamily="34" charset="0"/>
                <a:cs typeface="Arial" panose="020B0604020202020204" pitchFamily="34" charset="0"/>
              </a:defRPr>
            </a:lvl2pPr>
            <a:lvl3pPr marL="1142971" indent="-228594">
              <a:lnSpc>
                <a:spcPct val="90000"/>
              </a:lnSpc>
              <a:spcBef>
                <a:spcPts val="500"/>
              </a:spcBef>
              <a:buFont typeface="Arial" panose="020B0604020202020204" pitchFamily="34" charset="0"/>
              <a:buChar char="•"/>
              <a:defRPr sz="2400">
                <a:solidFill>
                  <a:srgbClr val="4E5865"/>
                </a:solidFill>
                <a:latin typeface="Arial" panose="020B0604020202020204" pitchFamily="34" charset="0"/>
                <a:cs typeface="Arial" panose="020B0604020202020204" pitchFamily="34" charset="0"/>
              </a:defRPr>
            </a:lvl3pPr>
            <a:lvl4pPr marL="1600160" indent="-228594">
              <a:lnSpc>
                <a:spcPct val="90000"/>
              </a:lnSpc>
              <a:spcBef>
                <a:spcPts val="500"/>
              </a:spcBef>
              <a:buFont typeface="Arial" panose="020B0604020202020204" pitchFamily="34" charset="0"/>
              <a:buChar char="•"/>
              <a:defRPr sz="2400">
                <a:solidFill>
                  <a:srgbClr val="4E5865"/>
                </a:solidFill>
                <a:latin typeface="Arial" panose="020B0604020202020204" pitchFamily="34" charset="0"/>
                <a:cs typeface="Arial" panose="020B0604020202020204" pitchFamily="34" charset="0"/>
              </a:defRPr>
            </a:lvl4pPr>
            <a:lvl5pPr marL="2057349" indent="-228594">
              <a:lnSpc>
                <a:spcPct val="90000"/>
              </a:lnSpc>
              <a:spcBef>
                <a:spcPts val="500"/>
              </a:spcBef>
              <a:buFont typeface="Arial" panose="020B0604020202020204" pitchFamily="34" charset="0"/>
              <a:buChar char="•"/>
              <a:defRPr sz="2400">
                <a:solidFill>
                  <a:srgbClr val="4E5865"/>
                </a:solidFill>
                <a:latin typeface="Arial" panose="020B0604020202020204" pitchFamily="34" charset="0"/>
                <a:cs typeface="Arial" panose="020B0604020202020204" pitchFamily="34" charset="0"/>
              </a:defRPr>
            </a:lvl5pPr>
            <a:lvl6pPr marL="2514537" indent="-228594">
              <a:lnSpc>
                <a:spcPct val="90000"/>
              </a:lnSpc>
              <a:spcBef>
                <a:spcPts val="500"/>
              </a:spcBef>
              <a:buFont typeface="Arial" panose="020B0604020202020204" pitchFamily="34" charset="0"/>
              <a:buChar char="•"/>
            </a:lvl6pPr>
            <a:lvl7pPr marL="2971726" indent="-228594">
              <a:lnSpc>
                <a:spcPct val="90000"/>
              </a:lnSpc>
              <a:spcBef>
                <a:spcPts val="500"/>
              </a:spcBef>
              <a:buFont typeface="Arial" panose="020B0604020202020204" pitchFamily="34" charset="0"/>
              <a:buChar char="•"/>
            </a:lvl7pPr>
            <a:lvl8pPr marL="3428914" indent="-228594">
              <a:lnSpc>
                <a:spcPct val="90000"/>
              </a:lnSpc>
              <a:spcBef>
                <a:spcPts val="500"/>
              </a:spcBef>
              <a:buFont typeface="Arial" panose="020B0604020202020204" pitchFamily="34" charset="0"/>
              <a:buChar char="•"/>
            </a:lvl8pPr>
            <a:lvl9pPr marL="3886103" indent="-228594">
              <a:lnSpc>
                <a:spcPct val="90000"/>
              </a:lnSpc>
              <a:spcBef>
                <a:spcPts val="500"/>
              </a:spcBef>
              <a:buFont typeface="Arial" panose="020B0604020202020204" pitchFamily="34" charset="0"/>
              <a:buChar char="•"/>
            </a:lvl9pPr>
          </a:lstStyle>
          <a:p>
            <a:pPr lvl="0"/>
            <a:r>
              <a:rPr lang="en-GB" sz="1350" dirty="0"/>
              <a:t>EOLAS@inex.ie</a:t>
            </a:r>
          </a:p>
        </p:txBody>
      </p:sp>
    </p:spTree>
    <p:extLst>
      <p:ext uri="{BB962C8B-B14F-4D97-AF65-F5344CB8AC3E}">
        <p14:creationId xmlns:p14="http://schemas.microsoft.com/office/powerpoint/2010/main" val="25532126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4_Two Content_Horizontal">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2" y="1065354"/>
            <a:ext cx="7886700" cy="1506401"/>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57201" y="2703647"/>
            <a:ext cx="8248652" cy="181120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itle Placeholder 1">
            <a:extLst>
              <a:ext uri="{FF2B5EF4-FFF2-40B4-BE49-F238E27FC236}">
                <a16:creationId xmlns:a16="http://schemas.microsoft.com/office/drawing/2014/main" id="{0D262FEC-6887-4F53-ABA6-1113403EE489}"/>
              </a:ext>
            </a:extLst>
          </p:cNvPr>
          <p:cNvSpPr>
            <a:spLocks noGrp="1"/>
          </p:cNvSpPr>
          <p:nvPr>
            <p:ph type="title"/>
          </p:nvPr>
        </p:nvSpPr>
        <p:spPr>
          <a:xfrm>
            <a:off x="629101" y="275830"/>
            <a:ext cx="7886700" cy="508666"/>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9221723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00155"/>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5"/>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Placeholder 1">
            <a:extLst>
              <a:ext uri="{FF2B5EF4-FFF2-40B4-BE49-F238E27FC236}">
                <a16:creationId xmlns:a16="http://schemas.microsoft.com/office/drawing/2014/main" id="{0D262FEC-6887-4F53-ABA6-1113403EE489}"/>
              </a:ext>
            </a:extLst>
          </p:cNvPr>
          <p:cNvSpPr>
            <a:spLocks noGrp="1"/>
          </p:cNvSpPr>
          <p:nvPr>
            <p:ph type="title"/>
          </p:nvPr>
        </p:nvSpPr>
        <p:spPr>
          <a:xfrm>
            <a:off x="629101" y="275830"/>
            <a:ext cx="7886700" cy="508666"/>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2135532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28D99092-B11A-3FB8-C6DF-B8B08CDC6BFC}"/>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3001" y="668742"/>
            <a:ext cx="2120283" cy="672572"/>
          </a:xfrm>
          <a:prstGeom prst="rect">
            <a:avLst/>
          </a:prstGeom>
        </p:spPr>
      </p:pic>
      <p:sp>
        <p:nvSpPr>
          <p:cNvPr id="2" name="Title 1"/>
          <p:cNvSpPr>
            <a:spLocks noGrp="1"/>
          </p:cNvSpPr>
          <p:nvPr>
            <p:ph type="ctrTitle"/>
          </p:nvPr>
        </p:nvSpPr>
        <p:spPr>
          <a:xfrm>
            <a:off x="1143001" y="1614490"/>
            <a:ext cx="6858000" cy="1188062"/>
          </a:xfrm>
          <a:effectLst/>
        </p:spPr>
        <p:txBody>
          <a:bodyPr anchor="b"/>
          <a:lstStyle>
            <a:lvl1pPr algn="l">
              <a:defRPr sz="4500"/>
            </a:lvl1pPr>
          </a:lstStyle>
          <a:p>
            <a:r>
              <a:rPr lang="en-US" dirty="0"/>
              <a:t>Click to edit Master title style</a:t>
            </a:r>
          </a:p>
        </p:txBody>
      </p:sp>
      <p:sp>
        <p:nvSpPr>
          <p:cNvPr id="11" name="Rectangle 10"/>
          <p:cNvSpPr/>
          <p:nvPr userDrawn="1"/>
        </p:nvSpPr>
        <p:spPr>
          <a:xfrm>
            <a:off x="0" y="-5783"/>
            <a:ext cx="9144000" cy="212358"/>
          </a:xfrm>
          <a:prstGeom prst="rect">
            <a:avLst/>
          </a:prstGeom>
          <a:solidFill>
            <a:srgbClr val="10BE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2"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p:cNvSpPr/>
          <p:nvPr userDrawn="1"/>
        </p:nvSpPr>
        <p:spPr>
          <a:xfrm>
            <a:off x="8161044" y="-5783"/>
            <a:ext cx="982958" cy="212358"/>
          </a:xfrm>
          <a:prstGeom prst="rect">
            <a:avLst/>
          </a:prstGeom>
          <a:solidFill>
            <a:schemeClr val="tx1">
              <a:lumMod val="65000"/>
              <a:lumOff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2"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Isosceles Triangle 12"/>
          <p:cNvSpPr/>
          <p:nvPr userDrawn="1"/>
        </p:nvSpPr>
        <p:spPr>
          <a:xfrm rot="10800000">
            <a:off x="8026366" y="-5783"/>
            <a:ext cx="275035" cy="212358"/>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2"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p:cNvSpPr/>
          <p:nvPr userDrawn="1"/>
        </p:nvSpPr>
        <p:spPr>
          <a:xfrm rot="10800000">
            <a:off x="7" y="4937309"/>
            <a:ext cx="9143999" cy="212358"/>
          </a:xfrm>
          <a:prstGeom prst="rect">
            <a:avLst/>
          </a:prstGeom>
          <a:solidFill>
            <a:srgbClr val="10BE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2"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p:cNvSpPr/>
          <p:nvPr userDrawn="1"/>
        </p:nvSpPr>
        <p:spPr>
          <a:xfrm rot="10800000">
            <a:off x="1" y="4937309"/>
            <a:ext cx="982958" cy="212358"/>
          </a:xfrm>
          <a:prstGeom prst="rect">
            <a:avLst/>
          </a:prstGeom>
          <a:solidFill>
            <a:schemeClr val="tx1">
              <a:lumMod val="65000"/>
              <a:lumOff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2"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Isosceles Triangle 26"/>
          <p:cNvSpPr/>
          <p:nvPr userDrawn="1"/>
        </p:nvSpPr>
        <p:spPr>
          <a:xfrm>
            <a:off x="842602" y="4937309"/>
            <a:ext cx="275035" cy="212358"/>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2"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0B1A6BA0-67A9-44A4-871F-5D4A8B625AA5}"/>
              </a:ext>
            </a:extLst>
          </p:cNvPr>
          <p:cNvSpPr txBox="1"/>
          <p:nvPr userDrawn="1"/>
        </p:nvSpPr>
        <p:spPr>
          <a:xfrm>
            <a:off x="1003708" y="4142525"/>
            <a:ext cx="188935" cy="369332"/>
          </a:xfrm>
          <a:prstGeom prst="rect">
            <a:avLst/>
          </a:prstGeom>
          <a:noFill/>
        </p:spPr>
        <p:txBody>
          <a:bodyPr wrap="square">
            <a:spAutoFit/>
          </a:bodyPr>
          <a:lstStyle/>
          <a:p>
            <a:r>
              <a:rPr lang="en-GB" sz="1800" dirty="0">
                <a:solidFill>
                  <a:srgbClr val="0EA3B9"/>
                </a:solidFill>
              </a:rPr>
              <a:t>|</a:t>
            </a:r>
            <a:endParaRPr lang="en-GB" sz="1800" dirty="0"/>
          </a:p>
        </p:txBody>
      </p:sp>
      <p:sp>
        <p:nvSpPr>
          <p:cNvPr id="21" name="Text Placeholder 20">
            <a:extLst>
              <a:ext uri="{FF2B5EF4-FFF2-40B4-BE49-F238E27FC236}">
                <a16:creationId xmlns:a16="http://schemas.microsoft.com/office/drawing/2014/main" id="{59B23E09-458F-41CD-BA3B-15995B38F4A5}"/>
              </a:ext>
            </a:extLst>
          </p:cNvPr>
          <p:cNvSpPr>
            <a:spLocks noGrp="1"/>
          </p:cNvSpPr>
          <p:nvPr>
            <p:ph type="body" sz="quarter" idx="11" hasCustomPrompt="1"/>
          </p:nvPr>
        </p:nvSpPr>
        <p:spPr>
          <a:xfrm>
            <a:off x="1143006" y="3839301"/>
            <a:ext cx="6883365" cy="290513"/>
          </a:xfrm>
        </p:spPr>
        <p:txBody>
          <a:bodyPr>
            <a:noAutofit/>
          </a:bodyPr>
          <a:lstStyle>
            <a:lvl1pPr marL="0" indent="0">
              <a:buNone/>
              <a:defRPr sz="1650"/>
            </a:lvl1pPr>
          </a:lstStyle>
          <a:p>
            <a:pPr lvl="0"/>
            <a:r>
              <a:rPr lang="en-GB" dirty="0"/>
              <a:t>email@lonap.net</a:t>
            </a:r>
          </a:p>
        </p:txBody>
      </p:sp>
      <p:sp>
        <p:nvSpPr>
          <p:cNvPr id="28" name="Text Placeholder 20">
            <a:extLst>
              <a:ext uri="{FF2B5EF4-FFF2-40B4-BE49-F238E27FC236}">
                <a16:creationId xmlns:a16="http://schemas.microsoft.com/office/drawing/2014/main" id="{0112BE04-C325-4A8C-8837-DF578E16F218}"/>
              </a:ext>
            </a:extLst>
          </p:cNvPr>
          <p:cNvSpPr>
            <a:spLocks noGrp="1"/>
          </p:cNvSpPr>
          <p:nvPr>
            <p:ph type="body" sz="quarter" idx="12" hasCustomPrompt="1"/>
          </p:nvPr>
        </p:nvSpPr>
        <p:spPr>
          <a:xfrm>
            <a:off x="1143003" y="4181938"/>
            <a:ext cx="1744927" cy="290513"/>
          </a:xfrm>
        </p:spPr>
        <p:txBody>
          <a:bodyPr>
            <a:noAutofit/>
          </a:bodyPr>
          <a:lstStyle>
            <a:lvl1pPr marL="0" indent="0">
              <a:buNone/>
              <a:defRPr sz="1650" b="0"/>
            </a:lvl1pPr>
          </a:lstStyle>
          <a:p>
            <a:pPr marL="0" marR="0" lvl="0" indent="0" algn="l" defTabSz="685782" rtl="0" eaLnBrk="1" fontAlgn="auto" latinLnBrk="0" hangingPunct="1">
              <a:lnSpc>
                <a:spcPct val="90000"/>
              </a:lnSpc>
              <a:spcBef>
                <a:spcPts val="750"/>
              </a:spcBef>
              <a:spcAft>
                <a:spcPts val="0"/>
              </a:spcAft>
              <a:buClrTx/>
              <a:buSzTx/>
              <a:buFont typeface="Arial" panose="020B0604020202020204" pitchFamily="34" charset="0"/>
              <a:buNone/>
              <a:tabLst/>
              <a:defRPr/>
            </a:pPr>
            <a:r>
              <a:rPr lang="en-GB" dirty="0"/>
              <a:t>Date</a:t>
            </a:r>
            <a:endParaRPr lang="en-GB" sz="1500" dirty="0"/>
          </a:p>
        </p:txBody>
      </p:sp>
      <p:sp>
        <p:nvSpPr>
          <p:cNvPr id="29" name="Text Placeholder 20">
            <a:extLst>
              <a:ext uri="{FF2B5EF4-FFF2-40B4-BE49-F238E27FC236}">
                <a16:creationId xmlns:a16="http://schemas.microsoft.com/office/drawing/2014/main" id="{68D03BB6-43E2-4983-9A55-66E0AA728FC8}"/>
              </a:ext>
            </a:extLst>
          </p:cNvPr>
          <p:cNvSpPr>
            <a:spLocks noGrp="1"/>
          </p:cNvSpPr>
          <p:nvPr>
            <p:ph type="body" sz="quarter" idx="13" hasCustomPrompt="1"/>
          </p:nvPr>
        </p:nvSpPr>
        <p:spPr>
          <a:xfrm>
            <a:off x="1143002" y="4483665"/>
            <a:ext cx="2375659" cy="290513"/>
          </a:xfrm>
        </p:spPr>
        <p:txBody>
          <a:bodyPr>
            <a:noAutofit/>
          </a:bodyPr>
          <a:lstStyle>
            <a:lvl1pPr marL="0" indent="0">
              <a:buNone/>
              <a:defRPr sz="1650" b="0"/>
            </a:lvl1pPr>
          </a:lstStyle>
          <a:p>
            <a:pPr marL="0" marR="0" lvl="0" indent="0" algn="l" defTabSz="685782" rtl="0" eaLnBrk="1" fontAlgn="auto" latinLnBrk="0" hangingPunct="1">
              <a:lnSpc>
                <a:spcPct val="90000"/>
              </a:lnSpc>
              <a:spcBef>
                <a:spcPts val="750"/>
              </a:spcBef>
              <a:spcAft>
                <a:spcPts val="0"/>
              </a:spcAft>
              <a:buClrTx/>
              <a:buSzTx/>
              <a:buFont typeface="Arial" panose="020B0604020202020204" pitchFamily="34" charset="0"/>
              <a:buNone/>
              <a:tabLst/>
              <a:defRPr/>
            </a:pPr>
            <a:r>
              <a:rPr lang="en-GB" dirty="0"/>
              <a:t>Location</a:t>
            </a:r>
            <a:endParaRPr lang="en-GB" sz="1500" dirty="0"/>
          </a:p>
        </p:txBody>
      </p:sp>
      <p:sp>
        <p:nvSpPr>
          <p:cNvPr id="30" name="Text Placeholder 20">
            <a:extLst>
              <a:ext uri="{FF2B5EF4-FFF2-40B4-BE49-F238E27FC236}">
                <a16:creationId xmlns:a16="http://schemas.microsoft.com/office/drawing/2014/main" id="{5FBD9CBE-A0B1-4791-B1D6-4F4825E041B7}"/>
              </a:ext>
            </a:extLst>
          </p:cNvPr>
          <p:cNvSpPr>
            <a:spLocks noGrp="1"/>
          </p:cNvSpPr>
          <p:nvPr>
            <p:ph type="body" sz="quarter" idx="14" hasCustomPrompt="1"/>
          </p:nvPr>
        </p:nvSpPr>
        <p:spPr>
          <a:xfrm>
            <a:off x="1143006" y="3220686"/>
            <a:ext cx="6883365" cy="389367"/>
          </a:xfrm>
        </p:spPr>
        <p:txBody>
          <a:bodyPr>
            <a:noAutofit/>
          </a:bodyPr>
          <a:lstStyle>
            <a:lvl1pPr marL="0" indent="0">
              <a:buNone/>
              <a:defRPr sz="2100" b="1">
                <a:solidFill>
                  <a:srgbClr val="0EA3B9"/>
                </a:solidFill>
              </a:defRPr>
            </a:lvl1pPr>
          </a:lstStyle>
          <a:p>
            <a:pPr lvl="0"/>
            <a:r>
              <a:rPr lang="en-GB" dirty="0"/>
              <a:t>Presenter Name</a:t>
            </a:r>
          </a:p>
        </p:txBody>
      </p:sp>
    </p:spTree>
    <p:extLst>
      <p:ext uri="{BB962C8B-B14F-4D97-AF65-F5344CB8AC3E}">
        <p14:creationId xmlns:p14="http://schemas.microsoft.com/office/powerpoint/2010/main" val="3245016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1"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1"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3C60221-D5AA-4D04-BFA7-EC6516BBF5F1}" type="slidenum">
              <a:rPr lang="en-GB" smtClean="0">
                <a:solidFill>
                  <a:prstClr val="black">
                    <a:tint val="75000"/>
                  </a:prstClr>
                </a:solidFill>
              </a:rPr>
              <a:pPr/>
              <a:t>‹#›</a:t>
            </a:fld>
            <a:endParaRPr lang="en-GB">
              <a:solidFill>
                <a:prstClr val="black">
                  <a:tint val="75000"/>
                </a:prstClr>
              </a:solidFill>
            </a:endParaRPr>
          </a:p>
        </p:txBody>
      </p:sp>
      <p:sp>
        <p:nvSpPr>
          <p:cNvPr id="8" name="Title Placeholder 1"/>
          <p:cNvSpPr txBox="1">
            <a:spLocks/>
          </p:cNvSpPr>
          <p:nvPr userDrawn="1"/>
        </p:nvSpPr>
        <p:spPr>
          <a:xfrm>
            <a:off x="629101" y="272707"/>
            <a:ext cx="7886700" cy="587393"/>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685782" rtl="0" eaLnBrk="1" fontAlgn="auto" latinLnBrk="0" hangingPunct="1">
              <a:lnSpc>
                <a:spcPct val="90000"/>
              </a:lnSpc>
              <a:spcBef>
                <a:spcPct val="0"/>
              </a:spcBef>
              <a:spcAft>
                <a:spcPts val="0"/>
              </a:spcAft>
              <a:buClrTx/>
              <a:buSzTx/>
              <a:buFontTx/>
              <a:buNone/>
              <a:tabLst/>
              <a:defRPr/>
            </a:pPr>
            <a:endParaRPr kumimoji="0" lang="en-US" sz="33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2" name="Title 1">
            <a:extLst>
              <a:ext uri="{FF2B5EF4-FFF2-40B4-BE49-F238E27FC236}">
                <a16:creationId xmlns:a16="http://schemas.microsoft.com/office/drawing/2014/main" id="{F94102EC-3237-35F9-EC34-A0586E79B801}"/>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020559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03C60221-D5AA-4D04-BFA7-EC6516BBF5F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87746444"/>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03C60221-D5AA-4D04-BFA7-EC6516BBF5F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43756627"/>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3" y="342900"/>
            <a:ext cx="2949179"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2" y="740573"/>
            <a:ext cx="4629151"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3" y="1543052"/>
            <a:ext cx="2949179" cy="2858691"/>
          </a:xfrm>
        </p:spPr>
        <p:txBody>
          <a:bodyPr/>
          <a:lstStyle>
            <a:lvl1pPr marL="0" indent="0">
              <a:buNone/>
              <a:defRPr sz="1200"/>
            </a:lvl1pPr>
            <a:lvl2pPr marL="342892" indent="0">
              <a:buNone/>
              <a:defRPr sz="1050"/>
            </a:lvl2pPr>
            <a:lvl3pPr marL="685782" indent="0">
              <a:buNone/>
              <a:defRPr sz="900"/>
            </a:lvl3pPr>
            <a:lvl4pPr marL="1028674" indent="0">
              <a:buNone/>
              <a:defRPr sz="750"/>
            </a:lvl4pPr>
            <a:lvl5pPr marL="1371564" indent="0">
              <a:buNone/>
              <a:defRPr sz="750"/>
            </a:lvl5pPr>
            <a:lvl6pPr marL="1714456" indent="0">
              <a:buNone/>
              <a:defRPr sz="750"/>
            </a:lvl6pPr>
            <a:lvl7pPr marL="2057348" indent="0">
              <a:buNone/>
              <a:defRPr sz="750"/>
            </a:lvl7pPr>
            <a:lvl8pPr marL="2400238" indent="0">
              <a:buNone/>
              <a:defRPr sz="750"/>
            </a:lvl8pPr>
            <a:lvl9pPr marL="2743130" indent="0">
              <a:buNone/>
              <a:defRPr sz="75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3C60221-D5AA-4D04-BFA7-EC6516BBF5F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787757851"/>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3" y="342900"/>
            <a:ext cx="2949179"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2" y="740573"/>
            <a:ext cx="4629151" cy="3655219"/>
          </a:xfrm>
        </p:spPr>
        <p:txBody>
          <a:bodyPr anchor="t"/>
          <a:lstStyle>
            <a:lvl1pPr marL="0" indent="0">
              <a:buNone/>
              <a:defRPr sz="2400"/>
            </a:lvl1pPr>
            <a:lvl2pPr marL="342892" indent="0">
              <a:buNone/>
              <a:defRPr sz="2100"/>
            </a:lvl2pPr>
            <a:lvl3pPr marL="685782" indent="0">
              <a:buNone/>
              <a:defRPr sz="1800"/>
            </a:lvl3pPr>
            <a:lvl4pPr marL="1028674" indent="0">
              <a:buNone/>
              <a:defRPr sz="1500"/>
            </a:lvl4pPr>
            <a:lvl5pPr marL="1371564" indent="0">
              <a:buNone/>
              <a:defRPr sz="1500"/>
            </a:lvl5pPr>
            <a:lvl6pPr marL="1714456" indent="0">
              <a:buNone/>
              <a:defRPr sz="1500"/>
            </a:lvl6pPr>
            <a:lvl7pPr marL="2057348" indent="0">
              <a:buNone/>
              <a:defRPr sz="1500"/>
            </a:lvl7pPr>
            <a:lvl8pPr marL="2400238" indent="0">
              <a:buNone/>
              <a:defRPr sz="1500"/>
            </a:lvl8pPr>
            <a:lvl9pPr marL="274313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3" y="1543052"/>
            <a:ext cx="2949179" cy="2858691"/>
          </a:xfrm>
        </p:spPr>
        <p:txBody>
          <a:bodyPr/>
          <a:lstStyle>
            <a:lvl1pPr marL="0" indent="0">
              <a:buNone/>
              <a:defRPr sz="1200"/>
            </a:lvl1pPr>
            <a:lvl2pPr marL="342892" indent="0">
              <a:buNone/>
              <a:defRPr sz="1050"/>
            </a:lvl2pPr>
            <a:lvl3pPr marL="685782" indent="0">
              <a:buNone/>
              <a:defRPr sz="900"/>
            </a:lvl3pPr>
            <a:lvl4pPr marL="1028674" indent="0">
              <a:buNone/>
              <a:defRPr sz="750"/>
            </a:lvl4pPr>
            <a:lvl5pPr marL="1371564" indent="0">
              <a:buNone/>
              <a:defRPr sz="750"/>
            </a:lvl5pPr>
            <a:lvl6pPr marL="1714456" indent="0">
              <a:buNone/>
              <a:defRPr sz="750"/>
            </a:lvl6pPr>
            <a:lvl7pPr marL="2057348" indent="0">
              <a:buNone/>
              <a:defRPr sz="750"/>
            </a:lvl7pPr>
            <a:lvl8pPr marL="2400238" indent="0">
              <a:buNone/>
              <a:defRPr sz="750"/>
            </a:lvl8pPr>
            <a:lvl9pPr marL="2743130" indent="0">
              <a:buNone/>
              <a:defRPr sz="75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3C60221-D5AA-4D04-BFA7-EC6516BBF5F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98367837"/>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sv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theme" Target="../theme/theme2.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29" Type="http://schemas.openxmlformats.org/officeDocument/2006/relationships/image" Target="../media/image1.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image" Target="../media/image9.svg"/><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image" Target="../media/image8.png"/><Relationship Id="rId30"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462B8267-22D3-6888-A0CC-6D8148620E67}"/>
              </a:ext>
            </a:extLst>
          </p:cNvPr>
          <p:cNvPicPr>
            <a:picLocks noChangeAspect="1"/>
          </p:cNvPicPr>
          <p:nvPr userDrawn="1"/>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144432" y="4571114"/>
            <a:ext cx="362117" cy="380016"/>
          </a:xfrm>
          <a:prstGeom prst="rect">
            <a:avLst/>
          </a:prstGeom>
        </p:spPr>
      </p:pic>
      <p:sp>
        <p:nvSpPr>
          <p:cNvPr id="2" name="Title Placeholder 1"/>
          <p:cNvSpPr>
            <a:spLocks noGrp="1"/>
          </p:cNvSpPr>
          <p:nvPr>
            <p:ph type="title"/>
          </p:nvPr>
        </p:nvSpPr>
        <p:spPr>
          <a:xfrm>
            <a:off x="628652" y="273849"/>
            <a:ext cx="7886700" cy="58739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2" y="1084527"/>
            <a:ext cx="7886700" cy="35482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2644290" y="4730039"/>
            <a:ext cx="5382079" cy="185100"/>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8026368" y="4730039"/>
            <a:ext cx="488985" cy="185100"/>
          </a:xfrm>
          <a:prstGeom prst="rect">
            <a:avLst/>
          </a:prstGeom>
        </p:spPr>
        <p:txBody>
          <a:bodyPr vert="horz" lIns="91440" tIns="45720" rIns="91440" bIns="45720" rtlCol="0" anchor="ctr"/>
          <a:lstStyle>
            <a:lvl1pPr algn="r">
              <a:defRPr sz="900">
                <a:solidFill>
                  <a:schemeClr val="tx1">
                    <a:tint val="75000"/>
                  </a:schemeClr>
                </a:solidFill>
              </a:defRPr>
            </a:lvl1pPr>
          </a:lstStyle>
          <a:p>
            <a:fld id="{03C60221-D5AA-4D04-BFA7-EC6516BBF5F1}" type="slidenum">
              <a:rPr lang="en-GB" smtClean="0">
                <a:solidFill>
                  <a:prstClr val="black">
                    <a:tint val="75000"/>
                  </a:prstClr>
                </a:solidFill>
              </a:rPr>
              <a:pPr/>
              <a:t>‹#›</a:t>
            </a:fld>
            <a:endParaRPr lang="en-GB">
              <a:solidFill>
                <a:prstClr val="black">
                  <a:tint val="75000"/>
                </a:prstClr>
              </a:solidFill>
            </a:endParaRPr>
          </a:p>
        </p:txBody>
      </p:sp>
      <p:sp>
        <p:nvSpPr>
          <p:cNvPr id="12" name="Rectangle 11"/>
          <p:cNvSpPr/>
          <p:nvPr userDrawn="1"/>
        </p:nvSpPr>
        <p:spPr>
          <a:xfrm>
            <a:off x="0" y="5041107"/>
            <a:ext cx="9144000" cy="102393"/>
          </a:xfrm>
          <a:prstGeom prst="rect">
            <a:avLst/>
          </a:prstGeom>
          <a:solidFill>
            <a:srgbClr val="10BE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2"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p:cNvSpPr/>
          <p:nvPr userDrawn="1"/>
        </p:nvSpPr>
        <p:spPr>
          <a:xfrm>
            <a:off x="0" y="-5785"/>
            <a:ext cx="9144000" cy="135000"/>
          </a:xfrm>
          <a:prstGeom prst="rect">
            <a:avLst/>
          </a:prstGeom>
          <a:solidFill>
            <a:srgbClr val="10BE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2"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p:cNvSpPr/>
          <p:nvPr userDrawn="1"/>
        </p:nvSpPr>
        <p:spPr>
          <a:xfrm>
            <a:off x="8161044" y="-5783"/>
            <a:ext cx="982958" cy="135000"/>
          </a:xfrm>
          <a:prstGeom prst="rect">
            <a:avLst/>
          </a:prstGeom>
          <a:solidFill>
            <a:schemeClr val="tx1">
              <a:lumMod val="65000"/>
              <a:lumOff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2"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Isosceles Triangle 15"/>
          <p:cNvSpPr/>
          <p:nvPr userDrawn="1"/>
        </p:nvSpPr>
        <p:spPr>
          <a:xfrm rot="10800000">
            <a:off x="8026366" y="-5578"/>
            <a:ext cx="275035" cy="135000"/>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2"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01D6F533-A2D6-EE4C-E458-FBCCB56548B2}"/>
              </a:ext>
            </a:extLst>
          </p:cNvPr>
          <p:cNvSpPr txBox="1"/>
          <p:nvPr userDrawn="1"/>
        </p:nvSpPr>
        <p:spPr>
          <a:xfrm rot="19571477">
            <a:off x="3034146" y="2303196"/>
            <a:ext cx="2980311" cy="707687"/>
          </a:xfrm>
          <a:prstGeom prst="rect">
            <a:avLst/>
          </a:prstGeom>
        </p:spPr>
        <p:txBody>
          <a:bodyPr vert="horz" wrap="none" lIns="91440" tIns="45720" rIns="91440" bIns="45720" rtlCol="0" anchor="ctr">
            <a:noAutofit/>
          </a:bodyPr>
          <a:lstStyle/>
          <a:p>
            <a:pPr algn="ctr"/>
            <a:r>
              <a:rPr lang="en-GB" sz="6000" dirty="0">
                <a:ln>
                  <a:solidFill>
                    <a:schemeClr val="bg1">
                      <a:lumMod val="65000"/>
                    </a:schemeClr>
                  </a:solidFill>
                </a:ln>
                <a:noFill/>
              </a:rPr>
              <a:t>DRAFT</a:t>
            </a:r>
          </a:p>
        </p:txBody>
      </p:sp>
    </p:spTree>
    <p:extLst>
      <p:ext uri="{BB962C8B-B14F-4D97-AF65-F5344CB8AC3E}">
        <p14:creationId xmlns:p14="http://schemas.microsoft.com/office/powerpoint/2010/main" val="3236923991"/>
      </p:ext>
    </p:extLst>
  </p:cSld>
  <p:clrMap bg1="lt1" tx1="dk1" bg2="lt2" tx2="dk2" accent1="accent1" accent2="accent2" accent3="accent3" accent4="accent4" accent5="accent5" accent6="accent6" hlink="hlink" folHlink="folHlink"/>
  <p:sldLayoutIdLst>
    <p:sldLayoutId id="2147483747" r:id="rId1"/>
    <p:sldLayoutId id="2147483948"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23" r:id="rId16"/>
    <p:sldLayoutId id="2147483724" r:id="rId17"/>
    <p:sldLayoutId id="2147483733" r:id="rId18"/>
    <p:sldLayoutId id="2147483792" r:id="rId19"/>
    <p:sldLayoutId id="2147483805" r:id="rId20"/>
    <p:sldLayoutId id="2147483944" r:id="rId21"/>
    <p:sldLayoutId id="2147483945" r:id="rId22"/>
    <p:sldLayoutId id="2147483946" r:id="rId23"/>
  </p:sldLayoutIdLst>
  <p:hf hdr="0"/>
  <p:txStyles>
    <p:titleStyle>
      <a:lvl1pPr algn="l" defTabSz="685782"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2"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6" indent="-171446" algn="l" defTabSz="685782"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2"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0" indent="-171446" algn="l" defTabSz="68578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2" indent="-171446" algn="l" defTabSz="68578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4" indent="-171446" algn="l" defTabSz="68578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3" indent="-171446" algn="l" defTabSz="68578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6" indent="-171446" algn="l" defTabSz="68578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2" rtl="0" eaLnBrk="1" latinLnBrk="0" hangingPunct="1">
        <a:defRPr sz="1350" kern="1200">
          <a:solidFill>
            <a:schemeClr val="tx1"/>
          </a:solidFill>
          <a:latin typeface="+mn-lt"/>
          <a:ea typeface="+mn-ea"/>
          <a:cs typeface="+mn-cs"/>
        </a:defRPr>
      </a:lvl1pPr>
      <a:lvl2pPr marL="342892" algn="l" defTabSz="685782" rtl="0" eaLnBrk="1" latinLnBrk="0" hangingPunct="1">
        <a:defRPr sz="1350" kern="1200">
          <a:solidFill>
            <a:schemeClr val="tx1"/>
          </a:solidFill>
          <a:latin typeface="+mn-lt"/>
          <a:ea typeface="+mn-ea"/>
          <a:cs typeface="+mn-cs"/>
        </a:defRPr>
      </a:lvl2pPr>
      <a:lvl3pPr marL="685782" algn="l" defTabSz="685782" rtl="0" eaLnBrk="1" latinLnBrk="0" hangingPunct="1">
        <a:defRPr sz="1350" kern="1200">
          <a:solidFill>
            <a:schemeClr val="tx1"/>
          </a:solidFill>
          <a:latin typeface="+mn-lt"/>
          <a:ea typeface="+mn-ea"/>
          <a:cs typeface="+mn-cs"/>
        </a:defRPr>
      </a:lvl3pPr>
      <a:lvl4pPr marL="1028674" algn="l" defTabSz="685782" rtl="0" eaLnBrk="1" latinLnBrk="0" hangingPunct="1">
        <a:defRPr sz="1350" kern="1200">
          <a:solidFill>
            <a:schemeClr val="tx1"/>
          </a:solidFill>
          <a:latin typeface="+mn-lt"/>
          <a:ea typeface="+mn-ea"/>
          <a:cs typeface="+mn-cs"/>
        </a:defRPr>
      </a:lvl4pPr>
      <a:lvl5pPr marL="1371564" algn="l" defTabSz="685782" rtl="0" eaLnBrk="1" latinLnBrk="0" hangingPunct="1">
        <a:defRPr sz="1350" kern="1200">
          <a:solidFill>
            <a:schemeClr val="tx1"/>
          </a:solidFill>
          <a:latin typeface="+mn-lt"/>
          <a:ea typeface="+mn-ea"/>
          <a:cs typeface="+mn-cs"/>
        </a:defRPr>
      </a:lvl5pPr>
      <a:lvl6pPr marL="1714456" algn="l" defTabSz="685782" rtl="0" eaLnBrk="1" latinLnBrk="0" hangingPunct="1">
        <a:defRPr sz="1350" kern="1200">
          <a:solidFill>
            <a:schemeClr val="tx1"/>
          </a:solidFill>
          <a:latin typeface="+mn-lt"/>
          <a:ea typeface="+mn-ea"/>
          <a:cs typeface="+mn-cs"/>
        </a:defRPr>
      </a:lvl6pPr>
      <a:lvl7pPr marL="2057348" algn="l" defTabSz="685782" rtl="0" eaLnBrk="1" latinLnBrk="0" hangingPunct="1">
        <a:defRPr sz="1350" kern="1200">
          <a:solidFill>
            <a:schemeClr val="tx1"/>
          </a:solidFill>
          <a:latin typeface="+mn-lt"/>
          <a:ea typeface="+mn-ea"/>
          <a:cs typeface="+mn-cs"/>
        </a:defRPr>
      </a:lvl7pPr>
      <a:lvl8pPr marL="2400238" algn="l" defTabSz="685782" rtl="0" eaLnBrk="1" latinLnBrk="0" hangingPunct="1">
        <a:defRPr sz="1350" kern="1200">
          <a:solidFill>
            <a:schemeClr val="tx1"/>
          </a:solidFill>
          <a:latin typeface="+mn-lt"/>
          <a:ea typeface="+mn-ea"/>
          <a:cs typeface="+mn-cs"/>
        </a:defRPr>
      </a:lvl8pPr>
      <a:lvl9pPr marL="2743130" algn="l" defTabSz="685782"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2" y="1084527"/>
            <a:ext cx="7886700" cy="35482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Rectangle 20">
            <a:extLst>
              <a:ext uri="{FF2B5EF4-FFF2-40B4-BE49-F238E27FC236}">
                <a16:creationId xmlns:a16="http://schemas.microsoft.com/office/drawing/2014/main" id="{3637399B-825D-4B17-A5E4-FA53569ED968}"/>
              </a:ext>
            </a:extLst>
          </p:cNvPr>
          <p:cNvSpPr/>
          <p:nvPr userDrawn="1"/>
        </p:nvSpPr>
        <p:spPr>
          <a:xfrm>
            <a:off x="0" y="0"/>
            <a:ext cx="9144000" cy="95250"/>
          </a:xfrm>
          <a:prstGeom prst="rect">
            <a:avLst/>
          </a:prstGeom>
          <a:solidFill>
            <a:srgbClr val="6BAF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2"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Placeholder 1">
            <a:extLst>
              <a:ext uri="{FF2B5EF4-FFF2-40B4-BE49-F238E27FC236}">
                <a16:creationId xmlns:a16="http://schemas.microsoft.com/office/drawing/2014/main" id="{6A7B3AD8-743B-4DD8-9DEC-25886C7A873E}"/>
              </a:ext>
            </a:extLst>
          </p:cNvPr>
          <p:cNvSpPr>
            <a:spLocks noGrp="1"/>
          </p:cNvSpPr>
          <p:nvPr>
            <p:ph type="title"/>
          </p:nvPr>
        </p:nvSpPr>
        <p:spPr>
          <a:xfrm>
            <a:off x="629101" y="275830"/>
            <a:ext cx="7886700" cy="508666"/>
          </a:xfrm>
          <a:prstGeom prst="rect">
            <a:avLst/>
          </a:prstGeom>
        </p:spPr>
        <p:txBody>
          <a:bodyPr vert="horz" lIns="91440" tIns="45720" rIns="91440" bIns="45720" rtlCol="0" anchor="ctr">
            <a:normAutofit/>
          </a:bodyPr>
          <a:lstStyle/>
          <a:p>
            <a:r>
              <a:rPr lang="en-US" dirty="0"/>
              <a:t>Click to edit Master title style</a:t>
            </a:r>
          </a:p>
        </p:txBody>
      </p:sp>
      <p:pic>
        <p:nvPicPr>
          <p:cNvPr id="4" name="Graphic 3">
            <a:extLst>
              <a:ext uri="{FF2B5EF4-FFF2-40B4-BE49-F238E27FC236}">
                <a16:creationId xmlns:a16="http://schemas.microsoft.com/office/drawing/2014/main" id="{A7170322-049E-4804-AC8B-40B91021A176}"/>
              </a:ext>
            </a:extLst>
          </p:cNvPr>
          <p:cNvPicPr>
            <a:picLocks noChangeAspect="1"/>
          </p:cNvPicPr>
          <p:nvPr userDrawn="1"/>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8189652" y="4793771"/>
            <a:ext cx="772855" cy="164615"/>
          </a:xfrm>
          <a:prstGeom prst="rect">
            <a:avLst/>
          </a:prstGeom>
        </p:spPr>
      </p:pic>
      <p:pic>
        <p:nvPicPr>
          <p:cNvPr id="2" name="Graphic 1">
            <a:extLst>
              <a:ext uri="{FF2B5EF4-FFF2-40B4-BE49-F238E27FC236}">
                <a16:creationId xmlns:a16="http://schemas.microsoft.com/office/drawing/2014/main" id="{5B3C8AF5-20FD-AB15-50BB-2D0FB0B856A0}"/>
              </a:ext>
            </a:extLst>
          </p:cNvPr>
          <p:cNvPicPr>
            <a:picLocks noChangeAspect="1"/>
          </p:cNvPicPr>
          <p:nvPr userDrawn="1"/>
        </p:nvPicPr>
        <p:blipFill>
          <a:blip r:embed="rId29" cstate="print">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144432" y="4571114"/>
            <a:ext cx="362117" cy="380016"/>
          </a:xfrm>
          <a:prstGeom prst="rect">
            <a:avLst/>
          </a:prstGeom>
        </p:spPr>
      </p:pic>
    </p:spTree>
    <p:extLst>
      <p:ext uri="{BB962C8B-B14F-4D97-AF65-F5344CB8AC3E}">
        <p14:creationId xmlns:p14="http://schemas.microsoft.com/office/powerpoint/2010/main" val="3051998330"/>
      </p:ext>
    </p:extLst>
  </p:cSld>
  <p:clrMap bg1="lt1" tx1="dk1" bg2="lt2" tx2="dk2" accent1="accent1" accent2="accent2" accent3="accent3" accent4="accent4" accent5="accent5" accent6="accent6" hlink="hlink" folHlink="folHlink"/>
  <p:sldLayoutIdLst>
    <p:sldLayoutId id="2147483808" r:id="rId1"/>
    <p:sldLayoutId id="2147483763" r:id="rId2"/>
    <p:sldLayoutId id="2147483764" r:id="rId3"/>
    <p:sldLayoutId id="2147483766" r:id="rId4"/>
    <p:sldLayoutId id="2147483767" r:id="rId5"/>
    <p:sldLayoutId id="2147483768" r:id="rId6"/>
    <p:sldLayoutId id="2147483769" r:id="rId7"/>
    <p:sldLayoutId id="2147483828" r:id="rId8"/>
    <p:sldLayoutId id="2147483770" r:id="rId9"/>
    <p:sldLayoutId id="2147483771" r:id="rId10"/>
    <p:sldLayoutId id="2147483772" r:id="rId11"/>
    <p:sldLayoutId id="2147483773" r:id="rId12"/>
    <p:sldLayoutId id="2147483810" r:id="rId13"/>
    <p:sldLayoutId id="2147483774" r:id="rId14"/>
    <p:sldLayoutId id="2147483775" r:id="rId15"/>
    <p:sldLayoutId id="2147483809" r:id="rId16"/>
    <p:sldLayoutId id="2147483776" r:id="rId17"/>
    <p:sldLayoutId id="2147483777" r:id="rId18"/>
    <p:sldLayoutId id="2147483778" r:id="rId19"/>
    <p:sldLayoutId id="2147483827" r:id="rId20"/>
    <p:sldLayoutId id="2147483806" r:id="rId21"/>
    <p:sldLayoutId id="2147483824" r:id="rId22"/>
    <p:sldLayoutId id="2147483825" r:id="rId23"/>
    <p:sldLayoutId id="2147483826" r:id="rId24"/>
    <p:sldLayoutId id="2147483949" r:id="rId25"/>
  </p:sldLayoutIdLst>
  <p:hf hdr="0"/>
  <p:txStyles>
    <p:titleStyle>
      <a:lvl1pPr algn="l" defTabSz="685782" rtl="0" eaLnBrk="1" latinLnBrk="0" hangingPunct="1">
        <a:lnSpc>
          <a:spcPct val="90000"/>
        </a:lnSpc>
        <a:spcBef>
          <a:spcPct val="0"/>
        </a:spcBef>
        <a:buNone/>
        <a:defRPr lang="en-US" sz="2400" b="1" kern="1200" dirty="0">
          <a:solidFill>
            <a:srgbClr val="112531"/>
          </a:solidFill>
          <a:latin typeface="Arial" panose="020B0604020202020204" pitchFamily="34" charset="0"/>
          <a:ea typeface="+mj-ea"/>
          <a:cs typeface="Arial" panose="020B0604020202020204" pitchFamily="34" charset="0"/>
        </a:defRPr>
      </a:lvl1pPr>
    </p:titleStyle>
    <p:bodyStyle>
      <a:lvl1pPr marL="171446" indent="-171446" algn="l" defTabSz="685782" rtl="0" eaLnBrk="1" latinLnBrk="0" hangingPunct="1">
        <a:lnSpc>
          <a:spcPct val="90000"/>
        </a:lnSpc>
        <a:spcBef>
          <a:spcPts val="750"/>
        </a:spcBef>
        <a:buFont typeface="Arial" panose="020B0604020202020204" pitchFamily="34" charset="0"/>
        <a:buChar char="•"/>
        <a:defRPr sz="1800" kern="1200">
          <a:solidFill>
            <a:srgbClr val="4E5865"/>
          </a:solidFill>
          <a:latin typeface="Arial" panose="020B0604020202020204" pitchFamily="34" charset="0"/>
          <a:ea typeface="+mn-ea"/>
          <a:cs typeface="Arial" panose="020B0604020202020204" pitchFamily="34" charset="0"/>
        </a:defRPr>
      </a:lvl1pPr>
      <a:lvl2pPr marL="514336" indent="-171446" algn="l" defTabSz="685782" rtl="0" eaLnBrk="1" latinLnBrk="0" hangingPunct="1">
        <a:lnSpc>
          <a:spcPct val="90000"/>
        </a:lnSpc>
        <a:spcBef>
          <a:spcPts val="375"/>
        </a:spcBef>
        <a:buFont typeface="Arial" panose="020B0604020202020204" pitchFamily="34" charset="0"/>
        <a:buChar char="•"/>
        <a:defRPr sz="1800" kern="1200">
          <a:solidFill>
            <a:srgbClr val="4E5865"/>
          </a:solidFill>
          <a:latin typeface="Arial" panose="020B0604020202020204" pitchFamily="34" charset="0"/>
          <a:ea typeface="+mn-ea"/>
          <a:cs typeface="Arial" panose="020B0604020202020204" pitchFamily="34" charset="0"/>
        </a:defRPr>
      </a:lvl2pPr>
      <a:lvl3pPr marL="857228" indent="-171446" algn="l" defTabSz="685782" rtl="0" eaLnBrk="1" latinLnBrk="0" hangingPunct="1">
        <a:lnSpc>
          <a:spcPct val="90000"/>
        </a:lnSpc>
        <a:spcBef>
          <a:spcPts val="375"/>
        </a:spcBef>
        <a:buFont typeface="Arial" panose="020B0604020202020204" pitchFamily="34" charset="0"/>
        <a:buChar char="•"/>
        <a:defRPr sz="1800" kern="1200">
          <a:solidFill>
            <a:srgbClr val="4E5865"/>
          </a:solidFill>
          <a:latin typeface="Arial" panose="020B0604020202020204" pitchFamily="34" charset="0"/>
          <a:ea typeface="+mn-ea"/>
          <a:cs typeface="Arial" panose="020B0604020202020204" pitchFamily="34" charset="0"/>
        </a:defRPr>
      </a:lvl3pPr>
      <a:lvl4pPr marL="1200120" indent="-171446" algn="l" defTabSz="685782" rtl="0" eaLnBrk="1" latinLnBrk="0" hangingPunct="1">
        <a:lnSpc>
          <a:spcPct val="90000"/>
        </a:lnSpc>
        <a:spcBef>
          <a:spcPts val="375"/>
        </a:spcBef>
        <a:buFont typeface="Arial" panose="020B0604020202020204" pitchFamily="34" charset="0"/>
        <a:buChar char="•"/>
        <a:defRPr sz="1800" kern="1200">
          <a:solidFill>
            <a:srgbClr val="4E5865"/>
          </a:solidFill>
          <a:latin typeface="Arial" panose="020B0604020202020204" pitchFamily="34" charset="0"/>
          <a:ea typeface="+mn-ea"/>
          <a:cs typeface="Arial" panose="020B0604020202020204" pitchFamily="34" charset="0"/>
        </a:defRPr>
      </a:lvl4pPr>
      <a:lvl5pPr marL="1543010" indent="-171446" algn="l" defTabSz="685782" rtl="0" eaLnBrk="1" latinLnBrk="0" hangingPunct="1">
        <a:lnSpc>
          <a:spcPct val="90000"/>
        </a:lnSpc>
        <a:spcBef>
          <a:spcPts val="375"/>
        </a:spcBef>
        <a:buFont typeface="Arial" panose="020B0604020202020204" pitchFamily="34" charset="0"/>
        <a:buChar char="•"/>
        <a:defRPr sz="1800" kern="1200">
          <a:solidFill>
            <a:srgbClr val="4E5865"/>
          </a:solidFill>
          <a:latin typeface="Arial" panose="020B0604020202020204" pitchFamily="34" charset="0"/>
          <a:ea typeface="+mn-ea"/>
          <a:cs typeface="Arial" panose="020B0604020202020204" pitchFamily="34" charset="0"/>
        </a:defRPr>
      </a:lvl5pPr>
      <a:lvl6pPr marL="1885902" indent="-171446" algn="l" defTabSz="68578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4" indent="-171446" algn="l" defTabSz="68578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3" indent="-171446" algn="l" defTabSz="68578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6" indent="-171446" algn="l" defTabSz="68578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2" rtl="0" eaLnBrk="1" latinLnBrk="0" hangingPunct="1">
        <a:defRPr sz="1350" kern="1200">
          <a:solidFill>
            <a:schemeClr val="tx1"/>
          </a:solidFill>
          <a:latin typeface="+mn-lt"/>
          <a:ea typeface="+mn-ea"/>
          <a:cs typeface="+mn-cs"/>
        </a:defRPr>
      </a:lvl1pPr>
      <a:lvl2pPr marL="342892" algn="l" defTabSz="685782" rtl="0" eaLnBrk="1" latinLnBrk="0" hangingPunct="1">
        <a:defRPr sz="1350" kern="1200">
          <a:solidFill>
            <a:schemeClr val="tx1"/>
          </a:solidFill>
          <a:latin typeface="+mn-lt"/>
          <a:ea typeface="+mn-ea"/>
          <a:cs typeface="+mn-cs"/>
        </a:defRPr>
      </a:lvl2pPr>
      <a:lvl3pPr marL="685782" algn="l" defTabSz="685782" rtl="0" eaLnBrk="1" latinLnBrk="0" hangingPunct="1">
        <a:defRPr sz="1350" kern="1200">
          <a:solidFill>
            <a:schemeClr val="tx1"/>
          </a:solidFill>
          <a:latin typeface="+mn-lt"/>
          <a:ea typeface="+mn-ea"/>
          <a:cs typeface="+mn-cs"/>
        </a:defRPr>
      </a:lvl3pPr>
      <a:lvl4pPr marL="1028674" algn="l" defTabSz="685782" rtl="0" eaLnBrk="1" latinLnBrk="0" hangingPunct="1">
        <a:defRPr sz="1350" kern="1200">
          <a:solidFill>
            <a:schemeClr val="tx1"/>
          </a:solidFill>
          <a:latin typeface="+mn-lt"/>
          <a:ea typeface="+mn-ea"/>
          <a:cs typeface="+mn-cs"/>
        </a:defRPr>
      </a:lvl4pPr>
      <a:lvl5pPr marL="1371564" algn="l" defTabSz="685782" rtl="0" eaLnBrk="1" latinLnBrk="0" hangingPunct="1">
        <a:defRPr sz="1350" kern="1200">
          <a:solidFill>
            <a:schemeClr val="tx1"/>
          </a:solidFill>
          <a:latin typeface="+mn-lt"/>
          <a:ea typeface="+mn-ea"/>
          <a:cs typeface="+mn-cs"/>
        </a:defRPr>
      </a:lvl5pPr>
      <a:lvl6pPr marL="1714456" algn="l" defTabSz="685782" rtl="0" eaLnBrk="1" latinLnBrk="0" hangingPunct="1">
        <a:defRPr sz="1350" kern="1200">
          <a:solidFill>
            <a:schemeClr val="tx1"/>
          </a:solidFill>
          <a:latin typeface="+mn-lt"/>
          <a:ea typeface="+mn-ea"/>
          <a:cs typeface="+mn-cs"/>
        </a:defRPr>
      </a:lvl6pPr>
      <a:lvl7pPr marL="2057348" algn="l" defTabSz="685782" rtl="0" eaLnBrk="1" latinLnBrk="0" hangingPunct="1">
        <a:defRPr sz="1350" kern="1200">
          <a:solidFill>
            <a:schemeClr val="tx1"/>
          </a:solidFill>
          <a:latin typeface="+mn-lt"/>
          <a:ea typeface="+mn-ea"/>
          <a:cs typeface="+mn-cs"/>
        </a:defRPr>
      </a:lvl7pPr>
      <a:lvl8pPr marL="2400238" algn="l" defTabSz="685782" rtl="0" eaLnBrk="1" latinLnBrk="0" hangingPunct="1">
        <a:defRPr sz="1350" kern="1200">
          <a:solidFill>
            <a:schemeClr val="tx1"/>
          </a:solidFill>
          <a:latin typeface="+mn-lt"/>
          <a:ea typeface="+mn-ea"/>
          <a:cs typeface="+mn-cs"/>
        </a:defRPr>
      </a:lvl8pPr>
      <a:lvl9pPr marL="2743130" algn="l" defTabSz="685782"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0.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1.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2.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3.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4.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5.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6.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7.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8.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9.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30.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31.w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5.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35.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36.wm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www.ietf.org/"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39.emf"/></Relationships>
</file>

<file path=ppt/slides/_rels/slide33.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hyperlink" Target="https://datatracker.ietf.org/doc/html/rfc1122"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2.xml"/><Relationship Id="rId1" Type="http://schemas.openxmlformats.org/officeDocument/2006/relationships/slideLayout" Target="../slideLayouts/slideLayout23.xml"/><Relationship Id="rId5" Type="http://schemas.openxmlformats.org/officeDocument/2006/relationships/image" Target="../media/image45.png"/><Relationship Id="rId4" Type="http://schemas.openxmlformats.org/officeDocument/2006/relationships/image" Target="../media/image44.jpeg"/></Relationships>
</file>

<file path=ppt/slides/_rels/slide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3.xml"/><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5.xml"/><Relationship Id="rId1" Type="http://schemas.openxmlformats.org/officeDocument/2006/relationships/slideLayout" Target="../slideLayouts/slideLayout15.xml"/><Relationship Id="rId5" Type="http://schemas.openxmlformats.org/officeDocument/2006/relationships/image" Target="../media/image49.jpeg"/><Relationship Id="rId4" Type="http://schemas.openxmlformats.org/officeDocument/2006/relationships/image" Target="../media/image48.png"/></Relationships>
</file>

<file path=ppt/slides/_rels/slide46.xml.rels><?xml version="1.0" encoding="UTF-8" standalone="yes"?>
<Relationships xmlns="http://schemas.openxmlformats.org/package/2006/relationships"><Relationship Id="rId3" Type="http://schemas.openxmlformats.org/officeDocument/2006/relationships/image" Target="../media/image50.jpeg"/><Relationship Id="rId7" Type="http://schemas.openxmlformats.org/officeDocument/2006/relationships/image" Target="../media/image54.jpeg"/><Relationship Id="rId2" Type="http://schemas.openxmlformats.org/officeDocument/2006/relationships/notesSlide" Target="../notesSlides/notesSlide46.xml"/><Relationship Id="rId1" Type="http://schemas.openxmlformats.org/officeDocument/2006/relationships/slideLayout" Target="../slideLayouts/slideLayout3.xml"/><Relationship Id="rId6" Type="http://schemas.openxmlformats.org/officeDocument/2006/relationships/image" Target="../media/image53.png"/><Relationship Id="rId5" Type="http://schemas.openxmlformats.org/officeDocument/2006/relationships/image" Target="../media/image52.jpeg"/><Relationship Id="rId4" Type="http://schemas.openxmlformats.org/officeDocument/2006/relationships/image" Target="../media/image51.jpeg"/></Relationships>
</file>

<file path=ppt/slides/_rels/slide4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7.xml"/><Relationship Id="rId1" Type="http://schemas.openxmlformats.org/officeDocument/2006/relationships/slideLayout" Target="../slideLayouts/slideLayout6.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4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8.xml"/><Relationship Id="rId1" Type="http://schemas.openxmlformats.org/officeDocument/2006/relationships/slideLayout" Target="../slideLayouts/slideLayout6.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jpeg"/></Relationships>
</file>

<file path=ppt/slides/_rels/slide4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49.xml"/><Relationship Id="rId1" Type="http://schemas.openxmlformats.org/officeDocument/2006/relationships/slideLayout" Target="../slideLayouts/slideLayout6.xml"/><Relationship Id="rId6" Type="http://schemas.openxmlformats.org/officeDocument/2006/relationships/image" Target="../media/image59.jpeg"/><Relationship Id="rId5" Type="http://schemas.openxmlformats.org/officeDocument/2006/relationships/image" Target="../media/image62.png"/><Relationship Id="rId4" Type="http://schemas.openxmlformats.org/officeDocument/2006/relationships/image" Target="../media/image61.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50.xml"/><Relationship Id="rId1" Type="http://schemas.openxmlformats.org/officeDocument/2006/relationships/slideLayout" Target="../slideLayouts/slideLayout6.xml"/><Relationship Id="rId6" Type="http://schemas.openxmlformats.org/officeDocument/2006/relationships/image" Target="../media/image66.jpg"/><Relationship Id="rId5" Type="http://schemas.openxmlformats.org/officeDocument/2006/relationships/image" Target="../media/image65.jpg"/><Relationship Id="rId4" Type="http://schemas.openxmlformats.org/officeDocument/2006/relationships/image" Target="../media/image64.jpg"/></Relationships>
</file>

<file path=ppt/slides/_rels/slide51.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51.xml"/><Relationship Id="rId1" Type="http://schemas.openxmlformats.org/officeDocument/2006/relationships/slideLayout" Target="../slideLayouts/slideLayout6.xml"/><Relationship Id="rId6" Type="http://schemas.openxmlformats.org/officeDocument/2006/relationships/image" Target="../media/image70.jpeg"/><Relationship Id="rId5" Type="http://schemas.openxmlformats.org/officeDocument/2006/relationships/image" Target="../media/image69.jpeg"/><Relationship Id="rId4" Type="http://schemas.openxmlformats.org/officeDocument/2006/relationships/image" Target="../media/image68.jpe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53.xml"/><Relationship Id="rId1" Type="http://schemas.openxmlformats.org/officeDocument/2006/relationships/slideLayout" Target="../slideLayouts/slideLayout3.xml"/><Relationship Id="rId5" Type="http://schemas.openxmlformats.org/officeDocument/2006/relationships/image" Target="../media/image13.svg"/><Relationship Id="rId4" Type="http://schemas.openxmlformats.org/officeDocument/2006/relationships/image" Target="../media/image12.png"/></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notesSlide" Target="../notesSlides/notesSlide54.xml"/><Relationship Id="rId1" Type="http://schemas.openxmlformats.org/officeDocument/2006/relationships/slideLayout" Target="../slideLayouts/slideLayout6.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wmf"/></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image" Target="../media/image72.wmf"/></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notesSlide" Target="../notesSlides/notesSlide56.xml"/><Relationship Id="rId1" Type="http://schemas.openxmlformats.org/officeDocument/2006/relationships/slideLayout" Target="../slideLayouts/slideLayout6.xml"/><Relationship Id="rId5" Type="http://schemas.openxmlformats.org/officeDocument/2006/relationships/image" Target="../media/image76.jpeg"/><Relationship Id="rId4" Type="http://schemas.openxmlformats.org/officeDocument/2006/relationships/image" Target="../media/image75.wmf"/></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image" Target="../media/image75.wmf"/></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59.xml"/><Relationship Id="rId1" Type="http://schemas.openxmlformats.org/officeDocument/2006/relationships/slideLayout" Target="../slideLayouts/slideLayout3.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78.jpe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6.wmf"/></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1.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7.wmf"/></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76.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hyperlink" Target="https://datatracker.ietf.org/doc/html/rfc5952" TargetMode="External"/><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8.wmf"/></Relationships>
</file>

<file path=ppt/slides/_rels/slide80.xml.rels><?xml version="1.0" encoding="UTF-8" standalone="yes"?>
<Relationships xmlns="http://schemas.openxmlformats.org/package/2006/relationships"><Relationship Id="rId3" Type="http://schemas.openxmlformats.org/officeDocument/2006/relationships/hyperlink" Target="http://tools.ietf.org/html/rfc4291" TargetMode="External"/><Relationship Id="rId2" Type="http://schemas.openxmlformats.org/officeDocument/2006/relationships/notesSlide" Target="../notesSlides/notesSlide80.xml"/><Relationship Id="rId1" Type="http://schemas.openxmlformats.org/officeDocument/2006/relationships/slideLayout" Target="../slideLayouts/slideLayout6.xml"/><Relationship Id="rId4" Type="http://schemas.openxmlformats.org/officeDocument/2006/relationships/hyperlink" Target="http://tools.ietf.org/html/rfc5952" TargetMode="Externa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86.xml"/><Relationship Id="rId1" Type="http://schemas.openxmlformats.org/officeDocument/2006/relationships/slideLayout" Target="../slideLayouts/slideLayout22.xml"/></Relationships>
</file>

<file path=ppt/slides/_rels/slide87.xml.rels><?xml version="1.0" encoding="UTF-8" standalone="yes"?>
<Relationships xmlns="http://schemas.openxmlformats.org/package/2006/relationships"><Relationship Id="rId3" Type="http://schemas.openxmlformats.org/officeDocument/2006/relationships/image" Target="../media/image83.emf"/><Relationship Id="rId2" Type="http://schemas.openxmlformats.org/officeDocument/2006/relationships/notesSlide" Target="../notesSlides/notesSlide87.xml"/><Relationship Id="rId1" Type="http://schemas.openxmlformats.org/officeDocument/2006/relationships/slideLayout" Target="../slideLayouts/slideLayout2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9.wmf"/></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1.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notesSlide" Target="../notesSlides/notesSlide95.xml"/><Relationship Id="rId1" Type="http://schemas.openxmlformats.org/officeDocument/2006/relationships/slideLayout" Target="../slideLayouts/slideLayout3.xml"/><Relationship Id="rId4" Type="http://schemas.openxmlformats.org/officeDocument/2006/relationships/image" Target="../media/image35.wmf"/></Relationships>
</file>

<file path=ppt/slides/_rels/slide96.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notesSlide" Target="../notesSlides/notesSlide96.xml"/><Relationship Id="rId1" Type="http://schemas.openxmlformats.org/officeDocument/2006/relationships/slideLayout" Target="../slideLayouts/slideLayout6.xml"/><Relationship Id="rId4" Type="http://schemas.openxmlformats.org/officeDocument/2006/relationships/image" Target="../media/image84.wmf"/></Relationships>
</file>

<file path=ppt/slides/_rels/slide97.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notesSlide" Target="../notesSlides/notesSlide97.xml"/><Relationship Id="rId1" Type="http://schemas.openxmlformats.org/officeDocument/2006/relationships/slideLayout" Target="../slideLayouts/slideLayout6.xml"/><Relationship Id="rId4" Type="http://schemas.openxmlformats.org/officeDocument/2006/relationships/image" Target="../media/image85.wmf"/></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a:t>Introduction to Service Provider networks</a:t>
            </a:r>
          </a:p>
        </p:txBody>
      </p:sp>
      <p:sp>
        <p:nvSpPr>
          <p:cNvPr id="19" name="Text Placeholder 18">
            <a:extLst>
              <a:ext uri="{FF2B5EF4-FFF2-40B4-BE49-F238E27FC236}">
                <a16:creationId xmlns:a16="http://schemas.microsoft.com/office/drawing/2014/main" id="{2FFC3934-0392-4CD9-B65B-9AF41E28FCAE}"/>
              </a:ext>
            </a:extLst>
          </p:cNvPr>
          <p:cNvSpPr>
            <a:spLocks noGrp="1"/>
          </p:cNvSpPr>
          <p:nvPr>
            <p:ph type="body" sz="quarter" idx="11"/>
          </p:nvPr>
        </p:nvSpPr>
        <p:spPr/>
        <p:txBody>
          <a:bodyPr/>
          <a:lstStyle/>
          <a:p>
            <a:r>
              <a:rPr lang="en-GB" dirty="0"/>
              <a:t>training@lonap.net</a:t>
            </a:r>
          </a:p>
        </p:txBody>
      </p:sp>
      <p:sp>
        <p:nvSpPr>
          <p:cNvPr id="20" name="Text Placeholder 19">
            <a:extLst>
              <a:ext uri="{FF2B5EF4-FFF2-40B4-BE49-F238E27FC236}">
                <a16:creationId xmlns:a16="http://schemas.microsoft.com/office/drawing/2014/main" id="{44B6D402-C64B-448A-9ABB-62B026B54A3A}"/>
              </a:ext>
            </a:extLst>
          </p:cNvPr>
          <p:cNvSpPr>
            <a:spLocks noGrp="1"/>
          </p:cNvSpPr>
          <p:nvPr>
            <p:ph type="body" sz="quarter" idx="12"/>
          </p:nvPr>
        </p:nvSpPr>
        <p:spPr>
          <a:xfrm>
            <a:off x="1143003" y="4181935"/>
            <a:ext cx="2638423" cy="290513"/>
          </a:xfrm>
        </p:spPr>
        <p:txBody>
          <a:bodyPr/>
          <a:lstStyle/>
          <a:p>
            <a:r>
              <a:rPr lang="en-GB" dirty="0"/>
              <a:t>7 July 2025</a:t>
            </a:r>
          </a:p>
        </p:txBody>
      </p:sp>
      <p:sp>
        <p:nvSpPr>
          <p:cNvPr id="21" name="Text Placeholder 20">
            <a:extLst>
              <a:ext uri="{FF2B5EF4-FFF2-40B4-BE49-F238E27FC236}">
                <a16:creationId xmlns:a16="http://schemas.microsoft.com/office/drawing/2014/main" id="{162BB2DA-BD5A-46C4-B99B-32CEC61FF938}"/>
              </a:ext>
            </a:extLst>
          </p:cNvPr>
          <p:cNvSpPr>
            <a:spLocks noGrp="1"/>
          </p:cNvSpPr>
          <p:nvPr>
            <p:ph type="body" sz="quarter" idx="13"/>
          </p:nvPr>
        </p:nvSpPr>
        <p:spPr>
          <a:xfrm>
            <a:off x="1143002" y="4483664"/>
            <a:ext cx="3883701" cy="290513"/>
          </a:xfrm>
        </p:spPr>
        <p:txBody>
          <a:bodyPr/>
          <a:lstStyle/>
          <a:p>
            <a:r>
              <a:rPr lang="en-GB" dirty="0" err="1"/>
              <a:t>netUK</a:t>
            </a:r>
            <a:r>
              <a:rPr lang="en-GB" dirty="0"/>
              <a:t>, London</a:t>
            </a:r>
          </a:p>
        </p:txBody>
      </p:sp>
      <p:sp>
        <p:nvSpPr>
          <p:cNvPr id="41" name="Text Placeholder 40">
            <a:extLst>
              <a:ext uri="{FF2B5EF4-FFF2-40B4-BE49-F238E27FC236}">
                <a16:creationId xmlns:a16="http://schemas.microsoft.com/office/drawing/2014/main" id="{B1CEAFA7-CE3D-4EEB-A8C9-D492890632ED}"/>
              </a:ext>
            </a:extLst>
          </p:cNvPr>
          <p:cNvSpPr>
            <a:spLocks noGrp="1"/>
          </p:cNvSpPr>
          <p:nvPr>
            <p:ph type="body" sz="quarter" idx="14"/>
          </p:nvPr>
        </p:nvSpPr>
        <p:spPr/>
        <p:txBody>
          <a:bodyPr/>
          <a:lstStyle/>
          <a:p>
            <a:r>
              <a:rPr lang="en-GB" dirty="0"/>
              <a:t>Rob Lister</a:t>
            </a:r>
          </a:p>
        </p:txBody>
      </p:sp>
      <p:sp>
        <p:nvSpPr>
          <p:cNvPr id="7" name="Text Placeholder 18">
            <a:extLst>
              <a:ext uri="{FF2B5EF4-FFF2-40B4-BE49-F238E27FC236}">
                <a16:creationId xmlns:a16="http://schemas.microsoft.com/office/drawing/2014/main" id="{3622FC33-99B0-810B-58C0-3B5E62506D59}"/>
              </a:ext>
            </a:extLst>
          </p:cNvPr>
          <p:cNvSpPr txBox="1">
            <a:spLocks/>
          </p:cNvSpPr>
          <p:nvPr/>
        </p:nvSpPr>
        <p:spPr>
          <a:xfrm>
            <a:off x="1117635" y="2782132"/>
            <a:ext cx="7059713" cy="290513"/>
          </a:xfrm>
          <a:prstGeom prst="rect">
            <a:avLst/>
          </a:prstGeom>
        </p:spPr>
        <p:txBody>
          <a:bodyPr vert="horz" lIns="91440" tIns="45720" rIns="91440" bIns="45720" rtlCol="0">
            <a:noAutofit/>
          </a:bodyPr>
          <a:lstStyle>
            <a:lvl1pPr marL="0" indent="0" algn="l" defTabSz="685782" rtl="0" eaLnBrk="1" latinLnBrk="0" hangingPunct="1">
              <a:lnSpc>
                <a:spcPct val="90000"/>
              </a:lnSpc>
              <a:spcBef>
                <a:spcPts val="750"/>
              </a:spcBef>
              <a:buFont typeface="Arial" panose="020B0604020202020204" pitchFamily="34" charset="0"/>
              <a:buNone/>
              <a:defRPr sz="1650" kern="1200">
                <a:solidFill>
                  <a:schemeClr val="tx1"/>
                </a:solidFill>
                <a:latin typeface="+mn-lt"/>
                <a:ea typeface="+mn-ea"/>
                <a:cs typeface="+mn-cs"/>
              </a:defRPr>
            </a:lvl1pPr>
            <a:lvl2pPr marL="514336" indent="-171446" algn="l" defTabSz="685782"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2"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0" indent="-171446" algn="l" defTabSz="68578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2" indent="-171446" algn="l" defTabSz="68578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4" indent="-171446" algn="l" defTabSz="68578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3" indent="-171446" algn="l" defTabSz="68578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6" indent="-171446" algn="l" defTabSz="68578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1400" i="1" dirty="0">
                <a:solidFill>
                  <a:schemeClr val="bg1">
                    <a:lumMod val="50000"/>
                  </a:schemeClr>
                </a:solidFill>
              </a:rPr>
              <a:t>(Everything you wanted to know about networks, but were afraid to ask…)</a:t>
            </a:r>
          </a:p>
        </p:txBody>
      </p:sp>
    </p:spTree>
    <p:extLst>
      <p:ext uri="{BB962C8B-B14F-4D97-AF65-F5344CB8AC3E}">
        <p14:creationId xmlns:p14="http://schemas.microsoft.com/office/powerpoint/2010/main" val="23384332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GB"/>
              <a:t>Interconnected Networks</a:t>
            </a:r>
          </a:p>
        </p:txBody>
      </p:sp>
      <p:sp>
        <p:nvSpPr>
          <p:cNvPr id="59396" name="Text Box 4"/>
          <p:cNvSpPr txBox="1">
            <a:spLocks noChangeArrowheads="1"/>
          </p:cNvSpPr>
          <p:nvPr/>
        </p:nvSpPr>
        <p:spPr bwMode="auto">
          <a:xfrm>
            <a:off x="3702850" y="1972866"/>
            <a:ext cx="649537" cy="24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013"/>
              <a:t>‘Peering’</a:t>
            </a:r>
          </a:p>
        </p:txBody>
      </p:sp>
      <p:graphicFrame>
        <p:nvGraphicFramePr>
          <p:cNvPr id="59398" name="Object 6"/>
          <p:cNvGraphicFramePr>
            <a:graphicFrameLocks noChangeAspect="1"/>
          </p:cNvGraphicFramePr>
          <p:nvPr/>
        </p:nvGraphicFramePr>
        <p:xfrm>
          <a:off x="1543051" y="1143008"/>
          <a:ext cx="6057900" cy="3274219"/>
        </p:xfrm>
        <a:graphic>
          <a:graphicData uri="http://schemas.openxmlformats.org/presentationml/2006/ole">
            <mc:AlternateContent xmlns:mc="http://schemas.openxmlformats.org/markup-compatibility/2006">
              <mc:Choice xmlns:v="urn:schemas-microsoft-com:vml" Requires="v">
                <p:oleObj name="Visio" r:id="rId3" imgW="5257800" imgH="2843100" progId="Visio.Drawing.11">
                  <p:embed/>
                </p:oleObj>
              </mc:Choice>
              <mc:Fallback>
                <p:oleObj name="Visio" r:id="rId3" imgW="5257800" imgH="2843100" progId="Visio.Drawing.11">
                  <p:embed/>
                  <p:pic>
                    <p:nvPicPr>
                      <p:cNvPr id="59398"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3051" y="1143008"/>
                        <a:ext cx="6057900" cy="3274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670628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1026"/>
          <p:cNvSpPr>
            <a:spLocks noGrp="1" noChangeArrowheads="1"/>
          </p:cNvSpPr>
          <p:nvPr>
            <p:ph type="title"/>
          </p:nvPr>
        </p:nvSpPr>
        <p:spPr/>
        <p:txBody>
          <a:bodyPr/>
          <a:lstStyle/>
          <a:p>
            <a:r>
              <a:rPr lang="en-GB"/>
              <a:t>Peers and transit</a:t>
            </a:r>
          </a:p>
        </p:txBody>
      </p:sp>
      <p:graphicFrame>
        <p:nvGraphicFramePr>
          <p:cNvPr id="80900" name="Object 1028"/>
          <p:cNvGraphicFramePr>
            <a:graphicFrameLocks noChangeAspect="1"/>
          </p:cNvGraphicFramePr>
          <p:nvPr/>
        </p:nvGraphicFramePr>
        <p:xfrm>
          <a:off x="1543051" y="1143008"/>
          <a:ext cx="6057900" cy="3274219"/>
        </p:xfrm>
        <a:graphic>
          <a:graphicData uri="http://schemas.openxmlformats.org/presentationml/2006/ole">
            <mc:AlternateContent xmlns:mc="http://schemas.openxmlformats.org/markup-compatibility/2006">
              <mc:Choice xmlns:v="urn:schemas-microsoft-com:vml" Requires="v">
                <p:oleObj name="Visio" r:id="rId3" imgW="5257800" imgH="2843100" progId="Visio.Drawing.11">
                  <p:embed/>
                </p:oleObj>
              </mc:Choice>
              <mc:Fallback>
                <p:oleObj name="Visio" r:id="rId3" imgW="5257800" imgH="2843100" progId="Visio.Drawing.11">
                  <p:embed/>
                  <p:pic>
                    <p:nvPicPr>
                      <p:cNvPr id="80900" name="Object 10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3051" y="1143008"/>
                        <a:ext cx="6057900" cy="3274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0901" name="Text Box 1029"/>
          <p:cNvSpPr txBox="1">
            <a:spLocks noChangeArrowheads="1"/>
          </p:cNvSpPr>
          <p:nvPr/>
        </p:nvSpPr>
        <p:spPr bwMode="auto">
          <a:xfrm>
            <a:off x="4845845" y="3401616"/>
            <a:ext cx="1120820" cy="24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013" dirty="0"/>
              <a:t> ‘Transit provider’</a:t>
            </a:r>
          </a:p>
        </p:txBody>
      </p:sp>
      <p:graphicFrame>
        <p:nvGraphicFramePr>
          <p:cNvPr id="2" name="Table 1">
            <a:extLst>
              <a:ext uri="{FF2B5EF4-FFF2-40B4-BE49-F238E27FC236}">
                <a16:creationId xmlns:a16="http://schemas.microsoft.com/office/drawing/2014/main" id="{C6B2F2E8-153D-9D90-3FD6-0ECBAA740EF4}"/>
              </a:ext>
            </a:extLst>
          </p:cNvPr>
          <p:cNvGraphicFramePr>
            <a:graphicFrameLocks noGrp="1"/>
          </p:cNvGraphicFramePr>
          <p:nvPr>
            <p:extLst>
              <p:ext uri="{D42A27DB-BD31-4B8C-83A1-F6EECF244321}">
                <p14:modId xmlns:p14="http://schemas.microsoft.com/office/powerpoint/2010/main" val="1536686894"/>
              </p:ext>
            </p:extLst>
          </p:nvPr>
        </p:nvGraphicFramePr>
        <p:xfrm>
          <a:off x="5512882" y="4732492"/>
          <a:ext cx="3631118" cy="279324"/>
        </p:xfrm>
        <a:graphic>
          <a:graphicData uri="http://schemas.openxmlformats.org/drawingml/2006/table">
            <a:tbl>
              <a:tblPr>
                <a:tableStyleId>{5C22544A-7EE6-4342-B048-85BDC9FD1C3A}</a:tableStyleId>
              </a:tblPr>
              <a:tblGrid>
                <a:gridCol w="341895">
                  <a:extLst>
                    <a:ext uri="{9D8B030D-6E8A-4147-A177-3AD203B41FA5}">
                      <a16:colId xmlns:a16="http://schemas.microsoft.com/office/drawing/2014/main" val="117255965"/>
                    </a:ext>
                  </a:extLst>
                </a:gridCol>
                <a:gridCol w="3289223">
                  <a:extLst>
                    <a:ext uri="{9D8B030D-6E8A-4147-A177-3AD203B41FA5}">
                      <a16:colId xmlns:a16="http://schemas.microsoft.com/office/drawing/2014/main" val="4264316537"/>
                    </a:ext>
                  </a:extLst>
                </a:gridCol>
              </a:tblGrid>
              <a:tr h="279324">
                <a:tc>
                  <a:txBody>
                    <a:bodyPr/>
                    <a:lstStyle/>
                    <a:p>
                      <a:pPr marL="0" marR="0" lvl="0" indent="0" algn="ctr" defTabSz="685776" rtl="0" eaLnBrk="1" fontAlgn="auto" latinLnBrk="0" hangingPunct="1">
                        <a:lnSpc>
                          <a:spcPct val="100000"/>
                        </a:lnSpc>
                        <a:spcBef>
                          <a:spcPts val="0"/>
                        </a:spcBef>
                        <a:spcAft>
                          <a:spcPts val="0"/>
                        </a:spcAft>
                        <a:buClrTx/>
                        <a:buSzTx/>
                        <a:buFontTx/>
                        <a:buNone/>
                        <a:tabLst/>
                        <a:defRPr/>
                      </a:pPr>
                      <a:r>
                        <a:rPr lang="en-GB" sz="1200" dirty="0">
                          <a:solidFill>
                            <a:schemeClr val="tx1"/>
                          </a:solidFill>
                          <a:sym typeface="Wingdings" panose="05000000000000000000" pitchFamily="2" charset="2"/>
                        </a:rPr>
                        <a:t></a:t>
                      </a:r>
                      <a:endParaRPr lang="en-GB" sz="900" dirty="0">
                        <a:solidFill>
                          <a:schemeClr val="tx1"/>
                        </a:solidFill>
                      </a:endParaRPr>
                    </a:p>
                  </a:txBody>
                  <a:tcPr anchor="ctr">
                    <a:lnL w="63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p>
                      <a:pPr marL="0" marR="0" lvl="0" indent="0" algn="l" defTabSz="685776" rtl="0" eaLnBrk="1" fontAlgn="auto" latinLnBrk="0" hangingPunct="1">
                        <a:lnSpc>
                          <a:spcPct val="100000"/>
                        </a:lnSpc>
                        <a:spcBef>
                          <a:spcPts val="0"/>
                        </a:spcBef>
                        <a:spcAft>
                          <a:spcPts val="0"/>
                        </a:spcAft>
                        <a:buClrTx/>
                        <a:buSzTx/>
                        <a:buFontTx/>
                        <a:buNone/>
                        <a:tabLst/>
                        <a:defRPr/>
                      </a:pPr>
                      <a:r>
                        <a:rPr lang="en-GB" sz="1000" b="0" dirty="0">
                          <a:solidFill>
                            <a:schemeClr val="tx1"/>
                          </a:solidFill>
                          <a:sym typeface="Wingdings" panose="05000000000000000000" pitchFamily="2" charset="2"/>
                        </a:rPr>
                        <a:t>1.3.1 Relationships between ISPs: peering and transit (p.18)</a:t>
                      </a:r>
                      <a:endParaRPr lang="en-GB" sz="1000" b="0" dirty="0">
                        <a:solidFill>
                          <a:schemeClr val="tx1"/>
                        </a:solidFill>
                      </a:endParaRPr>
                    </a:p>
                  </a:txBody>
                  <a:tcPr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FF"/>
                    </a:solidFill>
                  </a:tcPr>
                </a:tc>
                <a:extLst>
                  <a:ext uri="{0D108BD9-81ED-4DB2-BD59-A6C34878D82A}">
                    <a16:rowId xmlns:a16="http://schemas.microsoft.com/office/drawing/2014/main" val="2039704335"/>
                  </a:ext>
                </a:extLst>
              </a:tr>
            </a:tbl>
          </a:graphicData>
        </a:graphic>
      </p:graphicFrame>
    </p:spTree>
    <p:extLst>
      <p:ext uri="{BB962C8B-B14F-4D97-AF65-F5344CB8AC3E}">
        <p14:creationId xmlns:p14="http://schemas.microsoft.com/office/powerpoint/2010/main" val="283473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GB"/>
              <a:t>Peers and transit</a:t>
            </a:r>
          </a:p>
        </p:txBody>
      </p:sp>
      <p:graphicFrame>
        <p:nvGraphicFramePr>
          <p:cNvPr id="61448" name="Object 8"/>
          <p:cNvGraphicFramePr>
            <a:graphicFrameLocks noChangeAspect="1"/>
          </p:cNvGraphicFramePr>
          <p:nvPr/>
        </p:nvGraphicFramePr>
        <p:xfrm>
          <a:off x="1543051" y="1143008"/>
          <a:ext cx="6057900" cy="3274219"/>
        </p:xfrm>
        <a:graphic>
          <a:graphicData uri="http://schemas.openxmlformats.org/presentationml/2006/ole">
            <mc:AlternateContent xmlns:mc="http://schemas.openxmlformats.org/markup-compatibility/2006">
              <mc:Choice xmlns:v="urn:schemas-microsoft-com:vml" Requires="v">
                <p:oleObj name="Visio" r:id="rId3" imgW="5257800" imgH="2843100" progId="Visio.Drawing.11">
                  <p:embed/>
                </p:oleObj>
              </mc:Choice>
              <mc:Fallback>
                <p:oleObj name="Visio" r:id="rId3" imgW="5257800" imgH="2843100" progId="Visio.Drawing.11">
                  <p:embed/>
                  <p:pic>
                    <p:nvPicPr>
                      <p:cNvPr id="61448"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3051" y="1143008"/>
                        <a:ext cx="6057900" cy="3274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47" name="Text Box 7"/>
          <p:cNvSpPr txBox="1">
            <a:spLocks noChangeArrowheads="1"/>
          </p:cNvSpPr>
          <p:nvPr/>
        </p:nvSpPr>
        <p:spPr bwMode="auto">
          <a:xfrm>
            <a:off x="5600701" y="2743202"/>
            <a:ext cx="1010213" cy="669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3750" b="1">
                <a:effectLst>
                  <a:outerShdw blurRad="38100" dist="38100" dir="2700000" algn="tl">
                    <a:srgbClr val="C0C0C0"/>
                  </a:outerShdw>
                </a:effectLst>
                <a:sym typeface="Wingdings" pitchFamily="2" charset="2"/>
              </a:rPr>
              <a:t> </a:t>
            </a:r>
            <a:r>
              <a:rPr lang="en-GB" sz="1500">
                <a:sym typeface="Wingdings" pitchFamily="2" charset="2"/>
              </a:rPr>
              <a:t>(££)</a:t>
            </a:r>
            <a:endParaRPr lang="en-GB" sz="1500"/>
          </a:p>
        </p:txBody>
      </p:sp>
    </p:spTree>
    <p:extLst>
      <p:ext uri="{BB962C8B-B14F-4D97-AF65-F5344CB8AC3E}">
        <p14:creationId xmlns:p14="http://schemas.microsoft.com/office/powerpoint/2010/main" val="2772031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GB"/>
              <a:t>Direct Peering</a:t>
            </a:r>
          </a:p>
        </p:txBody>
      </p:sp>
      <p:graphicFrame>
        <p:nvGraphicFramePr>
          <p:cNvPr id="66564" name="Object 4"/>
          <p:cNvGraphicFramePr>
            <a:graphicFrameLocks noChangeAspect="1"/>
          </p:cNvGraphicFramePr>
          <p:nvPr/>
        </p:nvGraphicFramePr>
        <p:xfrm>
          <a:off x="1543051" y="1143008"/>
          <a:ext cx="6057900" cy="3274219"/>
        </p:xfrm>
        <a:graphic>
          <a:graphicData uri="http://schemas.openxmlformats.org/presentationml/2006/ole">
            <mc:AlternateContent xmlns:mc="http://schemas.openxmlformats.org/markup-compatibility/2006">
              <mc:Choice xmlns:v="urn:schemas-microsoft-com:vml" Requires="v">
                <p:oleObj name="Visio" r:id="rId3" imgW="5257800" imgH="2843100" progId="Visio.Drawing.11">
                  <p:embed/>
                </p:oleObj>
              </mc:Choice>
              <mc:Fallback>
                <p:oleObj name="Visio" r:id="rId3" imgW="5257800" imgH="2843100" progId="Visio.Drawing.11">
                  <p:embed/>
                  <p:pic>
                    <p:nvPicPr>
                      <p:cNvPr id="6656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3051" y="1143008"/>
                        <a:ext cx="6057900" cy="3274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6565" name="Rectangle 5"/>
          <p:cNvSpPr>
            <a:spLocks noChangeArrowheads="1"/>
          </p:cNvSpPr>
          <p:nvPr/>
        </p:nvSpPr>
        <p:spPr bwMode="auto">
          <a:xfrm>
            <a:off x="4301735" y="2251473"/>
            <a:ext cx="590226" cy="669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GB" sz="3750" b="1" dirty="0">
                <a:sym typeface="Wingdings" pitchFamily="2" charset="2"/>
              </a:rPr>
              <a:t></a:t>
            </a:r>
          </a:p>
        </p:txBody>
      </p:sp>
    </p:spTree>
    <p:extLst>
      <p:ext uri="{BB962C8B-B14F-4D97-AF65-F5344CB8AC3E}">
        <p14:creationId xmlns:p14="http://schemas.microsoft.com/office/powerpoint/2010/main" val="30132312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GB"/>
              <a:t>The new network…</a:t>
            </a:r>
          </a:p>
        </p:txBody>
      </p:sp>
      <p:graphicFrame>
        <p:nvGraphicFramePr>
          <p:cNvPr id="67588" name="Object 4"/>
          <p:cNvGraphicFramePr>
            <a:graphicFrameLocks noChangeAspect="1"/>
          </p:cNvGraphicFramePr>
          <p:nvPr/>
        </p:nvGraphicFramePr>
        <p:xfrm>
          <a:off x="1543051" y="1143008"/>
          <a:ext cx="6057900" cy="3274219"/>
        </p:xfrm>
        <a:graphic>
          <a:graphicData uri="http://schemas.openxmlformats.org/presentationml/2006/ole">
            <mc:AlternateContent xmlns:mc="http://schemas.openxmlformats.org/markup-compatibility/2006">
              <mc:Choice xmlns:v="urn:schemas-microsoft-com:vml" Requires="v">
                <p:oleObj name="Visio" r:id="rId3" imgW="5257800" imgH="2843100" progId="Visio.Drawing.11">
                  <p:embed/>
                </p:oleObj>
              </mc:Choice>
              <mc:Fallback>
                <p:oleObj name="Visio" r:id="rId3" imgW="5257800" imgH="2843100" progId="Visio.Drawing.11">
                  <p:embed/>
                  <p:pic>
                    <p:nvPicPr>
                      <p:cNvPr id="6758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3051" y="1143008"/>
                        <a:ext cx="6057900" cy="3274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7592" name="Rectangle 8"/>
          <p:cNvSpPr>
            <a:spLocks noChangeArrowheads="1"/>
          </p:cNvSpPr>
          <p:nvPr/>
        </p:nvSpPr>
        <p:spPr bwMode="auto">
          <a:xfrm>
            <a:off x="6115052" y="2628901"/>
            <a:ext cx="1107996" cy="669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GB" sz="3750" b="1" dirty="0">
                <a:sym typeface="Wingdings" pitchFamily="2" charset="2"/>
              </a:rPr>
              <a:t> </a:t>
            </a:r>
            <a:r>
              <a:rPr lang="en-GB" sz="1500" dirty="0">
                <a:sym typeface="Wingdings" pitchFamily="2" charset="2"/>
              </a:rPr>
              <a:t>(£££)</a:t>
            </a:r>
          </a:p>
        </p:txBody>
      </p:sp>
    </p:spTree>
    <p:extLst>
      <p:ext uri="{BB962C8B-B14F-4D97-AF65-F5344CB8AC3E}">
        <p14:creationId xmlns:p14="http://schemas.microsoft.com/office/powerpoint/2010/main" val="40461770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838800" y="262800"/>
            <a:ext cx="10515600" cy="784800"/>
          </a:xfrm>
        </p:spPr>
        <p:txBody>
          <a:bodyPr/>
          <a:lstStyle/>
          <a:p>
            <a:r>
              <a:rPr lang="en-GB"/>
              <a:t>Transit only: new net pays C</a:t>
            </a:r>
          </a:p>
        </p:txBody>
      </p:sp>
      <p:graphicFrame>
        <p:nvGraphicFramePr>
          <p:cNvPr id="68612" name="Object 4"/>
          <p:cNvGraphicFramePr>
            <a:graphicFrameLocks noChangeAspect="1"/>
          </p:cNvGraphicFramePr>
          <p:nvPr/>
        </p:nvGraphicFramePr>
        <p:xfrm>
          <a:off x="1543051" y="1143008"/>
          <a:ext cx="6057900" cy="3274219"/>
        </p:xfrm>
        <a:graphic>
          <a:graphicData uri="http://schemas.openxmlformats.org/presentationml/2006/ole">
            <mc:AlternateContent xmlns:mc="http://schemas.openxmlformats.org/markup-compatibility/2006">
              <mc:Choice xmlns:v="urn:schemas-microsoft-com:vml" Requires="v">
                <p:oleObj name="Visio" r:id="rId3" imgW="5257800" imgH="2843100" progId="Visio.Drawing.11">
                  <p:embed/>
                </p:oleObj>
              </mc:Choice>
              <mc:Fallback>
                <p:oleObj name="Visio" r:id="rId3" imgW="5257800" imgH="2843100" progId="Visio.Drawing.11">
                  <p:embed/>
                  <p:pic>
                    <p:nvPicPr>
                      <p:cNvPr id="6861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3051" y="1143008"/>
                        <a:ext cx="6057900" cy="3274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968081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GB"/>
              <a:t>Transit vs peering cost</a:t>
            </a:r>
          </a:p>
        </p:txBody>
      </p:sp>
      <p:sp>
        <p:nvSpPr>
          <p:cNvPr id="4" name="Slide Number Placeholder 3">
            <a:extLst>
              <a:ext uri="{FF2B5EF4-FFF2-40B4-BE49-F238E27FC236}">
                <a16:creationId xmlns:a16="http://schemas.microsoft.com/office/drawing/2014/main" id="{1AFAC52D-B1E2-4672-A1F2-8DEC1C1229B7}"/>
              </a:ext>
            </a:extLst>
          </p:cNvPr>
          <p:cNvSpPr>
            <a:spLocks noGrp="1"/>
          </p:cNvSpPr>
          <p:nvPr>
            <p:ph type="sldNum" sz="quarter" idx="12"/>
          </p:nvPr>
        </p:nvSpPr>
        <p:spPr>
          <a:xfrm>
            <a:off x="0" y="4795839"/>
            <a:ext cx="488950" cy="184150"/>
          </a:xfrm>
          <a:prstGeom prst="rect">
            <a:avLst/>
          </a:prstGeom>
        </p:spPr>
        <p:txBody>
          <a:bodyPr/>
          <a:lstStyle/>
          <a:p>
            <a:fld id="{03C60221-D5AA-4D04-BFA7-EC6516BBF5F1}" type="slidenum">
              <a:rPr lang="en-GB" smtClean="0"/>
              <a:t>16</a:t>
            </a:fld>
            <a:endParaRPr lang="en-GB"/>
          </a:p>
        </p:txBody>
      </p:sp>
      <p:graphicFrame>
        <p:nvGraphicFramePr>
          <p:cNvPr id="70662" name="Object 6"/>
          <p:cNvGraphicFramePr>
            <a:graphicFrameLocks noChangeAspect="1"/>
          </p:cNvGraphicFramePr>
          <p:nvPr/>
        </p:nvGraphicFramePr>
        <p:xfrm>
          <a:off x="1543051" y="1143008"/>
          <a:ext cx="6057900" cy="3274219"/>
        </p:xfrm>
        <a:graphic>
          <a:graphicData uri="http://schemas.openxmlformats.org/presentationml/2006/ole">
            <mc:AlternateContent xmlns:mc="http://schemas.openxmlformats.org/markup-compatibility/2006">
              <mc:Choice xmlns:v="urn:schemas-microsoft-com:vml" Requires="v">
                <p:oleObj name="Visio" r:id="rId3" imgW="5257800" imgH="2843100" progId="Visio.Drawing.11">
                  <p:embed/>
                </p:oleObj>
              </mc:Choice>
              <mc:Fallback>
                <p:oleObj name="Visio" r:id="rId3" imgW="5257800" imgH="2843100" progId="Visio.Drawing.11">
                  <p:embed/>
                  <p:pic>
                    <p:nvPicPr>
                      <p:cNvPr id="70662"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3051" y="1143008"/>
                        <a:ext cx="6057900" cy="3274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0666" name="Rectangle 10"/>
          <p:cNvSpPr>
            <a:spLocks noChangeArrowheads="1"/>
          </p:cNvSpPr>
          <p:nvPr/>
        </p:nvSpPr>
        <p:spPr bwMode="auto">
          <a:xfrm>
            <a:off x="5943601" y="2457452"/>
            <a:ext cx="1107996" cy="669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3750" b="1">
                <a:effectLst>
                  <a:outerShdw blurRad="38100" dist="38100" dir="2700000" algn="tl">
                    <a:srgbClr val="C0C0C0"/>
                  </a:outerShdw>
                </a:effectLst>
                <a:sym typeface="Wingdings" pitchFamily="2" charset="2"/>
              </a:rPr>
              <a:t> </a:t>
            </a:r>
            <a:r>
              <a:rPr lang="en-GB" sz="1500">
                <a:sym typeface="Wingdings" pitchFamily="2" charset="2"/>
              </a:rPr>
              <a:t>(£££)</a:t>
            </a:r>
          </a:p>
        </p:txBody>
      </p:sp>
    </p:spTree>
    <p:extLst>
      <p:ext uri="{BB962C8B-B14F-4D97-AF65-F5344CB8AC3E}">
        <p14:creationId xmlns:p14="http://schemas.microsoft.com/office/powerpoint/2010/main" val="30364847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GB" dirty="0"/>
              <a:t>Direct peering can save money</a:t>
            </a:r>
          </a:p>
        </p:txBody>
      </p:sp>
      <p:graphicFrame>
        <p:nvGraphicFramePr>
          <p:cNvPr id="71684" name="Object 4"/>
          <p:cNvGraphicFramePr>
            <a:graphicFrameLocks noChangeAspect="1"/>
          </p:cNvGraphicFramePr>
          <p:nvPr/>
        </p:nvGraphicFramePr>
        <p:xfrm>
          <a:off x="1543051" y="1143008"/>
          <a:ext cx="6057900" cy="3274219"/>
        </p:xfrm>
        <a:graphic>
          <a:graphicData uri="http://schemas.openxmlformats.org/presentationml/2006/ole">
            <mc:AlternateContent xmlns:mc="http://schemas.openxmlformats.org/markup-compatibility/2006">
              <mc:Choice xmlns:v="urn:schemas-microsoft-com:vml" Requires="v">
                <p:oleObj name="Visio" r:id="rId3" imgW="5257800" imgH="2843100" progId="Visio.Drawing.11">
                  <p:embed/>
                </p:oleObj>
              </mc:Choice>
              <mc:Fallback>
                <p:oleObj name="Visio" r:id="rId3" imgW="5257800" imgH="2843100" progId="Visio.Drawing.11">
                  <p:embed/>
                  <p:pic>
                    <p:nvPicPr>
                      <p:cNvPr id="7168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3051" y="1143008"/>
                        <a:ext cx="6057900" cy="3274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3836806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GB" dirty="0"/>
              <a:t>Peering mesh</a:t>
            </a:r>
          </a:p>
        </p:txBody>
      </p:sp>
      <p:graphicFrame>
        <p:nvGraphicFramePr>
          <p:cNvPr id="72708" name="Object 4"/>
          <p:cNvGraphicFramePr>
            <a:graphicFrameLocks noChangeAspect="1"/>
          </p:cNvGraphicFramePr>
          <p:nvPr/>
        </p:nvGraphicFramePr>
        <p:xfrm>
          <a:off x="1543051" y="1143008"/>
          <a:ext cx="6057900" cy="3274219"/>
        </p:xfrm>
        <a:graphic>
          <a:graphicData uri="http://schemas.openxmlformats.org/presentationml/2006/ole">
            <mc:AlternateContent xmlns:mc="http://schemas.openxmlformats.org/markup-compatibility/2006">
              <mc:Choice xmlns:v="urn:schemas-microsoft-com:vml" Requires="v">
                <p:oleObj name="Visio" r:id="rId3" imgW="5257800" imgH="2843100" progId="Visio.Drawing.11">
                  <p:embed/>
                </p:oleObj>
              </mc:Choice>
              <mc:Fallback>
                <p:oleObj name="Visio" r:id="rId3" imgW="5257800" imgH="2843100" progId="Visio.Drawing.11">
                  <p:embed/>
                  <p:pic>
                    <p:nvPicPr>
                      <p:cNvPr id="7270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3051" y="1143008"/>
                        <a:ext cx="6057900" cy="3274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5688234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GB"/>
              <a:t>Peering mesh</a:t>
            </a:r>
          </a:p>
        </p:txBody>
      </p:sp>
      <p:graphicFrame>
        <p:nvGraphicFramePr>
          <p:cNvPr id="73732" name="Object 4"/>
          <p:cNvGraphicFramePr>
            <a:graphicFrameLocks noChangeAspect="1"/>
          </p:cNvGraphicFramePr>
          <p:nvPr/>
        </p:nvGraphicFramePr>
        <p:xfrm>
          <a:off x="1543051" y="1143008"/>
          <a:ext cx="6057900" cy="3274219"/>
        </p:xfrm>
        <a:graphic>
          <a:graphicData uri="http://schemas.openxmlformats.org/presentationml/2006/ole">
            <mc:AlternateContent xmlns:mc="http://schemas.openxmlformats.org/markup-compatibility/2006">
              <mc:Choice xmlns:v="urn:schemas-microsoft-com:vml" Requires="v">
                <p:oleObj name="Visio" r:id="rId3" imgW="5257800" imgH="2843100" progId="Visio.Drawing.11">
                  <p:embed/>
                </p:oleObj>
              </mc:Choice>
              <mc:Fallback>
                <p:oleObj name="Visio" r:id="rId3" imgW="5257800" imgH="2843100" progId="Visio.Drawing.11">
                  <p:embed/>
                  <p:pic>
                    <p:nvPicPr>
                      <p:cNvPr id="7373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3051" y="1143008"/>
                        <a:ext cx="6057900" cy="3274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651751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GB" dirty="0"/>
              <a:t>Housekeeping</a:t>
            </a:r>
          </a:p>
        </p:txBody>
      </p:sp>
      <p:sp>
        <p:nvSpPr>
          <p:cNvPr id="52227" name="Rectangle 3"/>
          <p:cNvSpPr>
            <a:spLocks noGrp="1" noChangeArrowheads="1"/>
          </p:cNvSpPr>
          <p:nvPr>
            <p:ph idx="1"/>
          </p:nvPr>
        </p:nvSpPr>
        <p:spPr/>
        <p:txBody>
          <a:bodyPr/>
          <a:lstStyle/>
          <a:p>
            <a:endParaRPr lang="en-GB" dirty="0"/>
          </a:p>
          <a:p>
            <a:endParaRPr lang="en-GB" dirty="0"/>
          </a:p>
          <a:p>
            <a:r>
              <a:rPr lang="en-GB" dirty="0"/>
              <a:t>Toilets</a:t>
            </a:r>
          </a:p>
          <a:p>
            <a:r>
              <a:rPr lang="en-GB" dirty="0"/>
              <a:t>Fire alarm</a:t>
            </a:r>
          </a:p>
          <a:p>
            <a:r>
              <a:rPr lang="en-GB" dirty="0"/>
              <a:t>Quiet room</a:t>
            </a:r>
          </a:p>
          <a:p>
            <a:r>
              <a:rPr lang="en-GB" dirty="0"/>
              <a:t>Breaks, Lunch… </a:t>
            </a:r>
          </a:p>
        </p:txBody>
      </p:sp>
    </p:spTree>
    <p:extLst>
      <p:ext uri="{BB962C8B-B14F-4D97-AF65-F5344CB8AC3E}">
        <p14:creationId xmlns:p14="http://schemas.microsoft.com/office/powerpoint/2010/main" val="3280415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GB"/>
              <a:t>Internet Exchange</a:t>
            </a:r>
          </a:p>
        </p:txBody>
      </p:sp>
      <p:graphicFrame>
        <p:nvGraphicFramePr>
          <p:cNvPr id="74756" name="Object 4"/>
          <p:cNvGraphicFramePr>
            <a:graphicFrameLocks noChangeAspect="1"/>
          </p:cNvGraphicFramePr>
          <p:nvPr/>
        </p:nvGraphicFramePr>
        <p:xfrm>
          <a:off x="1543051" y="1143008"/>
          <a:ext cx="6057900" cy="3274219"/>
        </p:xfrm>
        <a:graphic>
          <a:graphicData uri="http://schemas.openxmlformats.org/presentationml/2006/ole">
            <mc:AlternateContent xmlns:mc="http://schemas.openxmlformats.org/markup-compatibility/2006">
              <mc:Choice xmlns:v="urn:schemas-microsoft-com:vml" Requires="v">
                <p:oleObj name="Visio" r:id="rId3" imgW="5257800" imgH="2843100" progId="Visio.Drawing.11">
                  <p:embed/>
                </p:oleObj>
              </mc:Choice>
              <mc:Fallback>
                <p:oleObj name="Visio" r:id="rId3" imgW="5257800" imgH="2843100" progId="Visio.Drawing.11">
                  <p:embed/>
                  <p:pic>
                    <p:nvPicPr>
                      <p:cNvPr id="7475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3051" y="1143008"/>
                        <a:ext cx="6057900" cy="3274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 name="Table 1">
            <a:extLst>
              <a:ext uri="{FF2B5EF4-FFF2-40B4-BE49-F238E27FC236}">
                <a16:creationId xmlns:a16="http://schemas.microsoft.com/office/drawing/2014/main" id="{9F05D0F3-222D-8046-4E11-BCA2FB54388F}"/>
              </a:ext>
            </a:extLst>
          </p:cNvPr>
          <p:cNvGraphicFramePr>
            <a:graphicFrameLocks noGrp="1"/>
          </p:cNvGraphicFramePr>
          <p:nvPr>
            <p:extLst>
              <p:ext uri="{D42A27DB-BD31-4B8C-83A1-F6EECF244321}">
                <p14:modId xmlns:p14="http://schemas.microsoft.com/office/powerpoint/2010/main" val="706707324"/>
              </p:ext>
            </p:extLst>
          </p:nvPr>
        </p:nvGraphicFramePr>
        <p:xfrm>
          <a:off x="6660109" y="4732492"/>
          <a:ext cx="2429301" cy="279324"/>
        </p:xfrm>
        <a:graphic>
          <a:graphicData uri="http://schemas.openxmlformats.org/drawingml/2006/table">
            <a:tbl>
              <a:tblPr>
                <a:tableStyleId>{5C22544A-7EE6-4342-B048-85BDC9FD1C3A}</a:tableStyleId>
              </a:tblPr>
              <a:tblGrid>
                <a:gridCol w="320555">
                  <a:extLst>
                    <a:ext uri="{9D8B030D-6E8A-4147-A177-3AD203B41FA5}">
                      <a16:colId xmlns:a16="http://schemas.microsoft.com/office/drawing/2014/main" val="117255965"/>
                    </a:ext>
                  </a:extLst>
                </a:gridCol>
                <a:gridCol w="2108746">
                  <a:extLst>
                    <a:ext uri="{9D8B030D-6E8A-4147-A177-3AD203B41FA5}">
                      <a16:colId xmlns:a16="http://schemas.microsoft.com/office/drawing/2014/main" val="4264316537"/>
                    </a:ext>
                  </a:extLst>
                </a:gridCol>
              </a:tblGrid>
              <a:tr h="279324">
                <a:tc>
                  <a:txBody>
                    <a:bodyPr/>
                    <a:lstStyle/>
                    <a:p>
                      <a:pPr marL="0" marR="0" lvl="0" indent="0" algn="ctr" defTabSz="685776" rtl="0" eaLnBrk="1" fontAlgn="auto" latinLnBrk="0" hangingPunct="1">
                        <a:lnSpc>
                          <a:spcPct val="100000"/>
                        </a:lnSpc>
                        <a:spcBef>
                          <a:spcPts val="0"/>
                        </a:spcBef>
                        <a:spcAft>
                          <a:spcPts val="0"/>
                        </a:spcAft>
                        <a:buClrTx/>
                        <a:buSzTx/>
                        <a:buFontTx/>
                        <a:buNone/>
                        <a:tabLst/>
                        <a:defRPr/>
                      </a:pPr>
                      <a:r>
                        <a:rPr lang="en-GB" sz="1200" dirty="0">
                          <a:solidFill>
                            <a:schemeClr val="tx1"/>
                          </a:solidFill>
                          <a:sym typeface="Wingdings" panose="05000000000000000000" pitchFamily="2" charset="2"/>
                        </a:rPr>
                        <a:t></a:t>
                      </a:r>
                      <a:endParaRPr lang="en-GB" sz="900" dirty="0">
                        <a:solidFill>
                          <a:schemeClr val="tx1"/>
                        </a:solidFill>
                      </a:endParaRPr>
                    </a:p>
                  </a:txBody>
                  <a:tcPr anchor="ctr">
                    <a:lnL w="63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p>
                      <a:pPr marL="0" marR="0" lvl="0" indent="0" algn="l" defTabSz="685776" rtl="0" eaLnBrk="1" fontAlgn="auto" latinLnBrk="0" hangingPunct="1">
                        <a:lnSpc>
                          <a:spcPct val="100000"/>
                        </a:lnSpc>
                        <a:spcBef>
                          <a:spcPts val="0"/>
                        </a:spcBef>
                        <a:spcAft>
                          <a:spcPts val="0"/>
                        </a:spcAft>
                        <a:buClrTx/>
                        <a:buSzTx/>
                        <a:buFontTx/>
                        <a:buNone/>
                        <a:tabLst/>
                        <a:defRPr/>
                      </a:pPr>
                      <a:r>
                        <a:rPr lang="en-GB" sz="1000" b="0" dirty="0">
                          <a:solidFill>
                            <a:schemeClr val="tx1"/>
                          </a:solidFill>
                          <a:sym typeface="Wingdings" panose="05000000000000000000" pitchFamily="2" charset="2"/>
                        </a:rPr>
                        <a:t>1.3.2 Internet Exchange Point (p.19)</a:t>
                      </a:r>
                      <a:endParaRPr lang="en-GB" sz="1000" b="0" dirty="0">
                        <a:solidFill>
                          <a:schemeClr val="tx1"/>
                        </a:solidFill>
                      </a:endParaRPr>
                    </a:p>
                  </a:txBody>
                  <a:tcPr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FF"/>
                    </a:solidFill>
                  </a:tcPr>
                </a:tc>
                <a:extLst>
                  <a:ext uri="{0D108BD9-81ED-4DB2-BD59-A6C34878D82A}">
                    <a16:rowId xmlns:a16="http://schemas.microsoft.com/office/drawing/2014/main" val="2039704335"/>
                  </a:ext>
                </a:extLst>
              </a:tr>
            </a:tbl>
          </a:graphicData>
        </a:graphic>
      </p:graphicFrame>
    </p:spTree>
    <p:extLst>
      <p:ext uri="{BB962C8B-B14F-4D97-AF65-F5344CB8AC3E}">
        <p14:creationId xmlns:p14="http://schemas.microsoft.com/office/powerpoint/2010/main" val="25126325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GB"/>
              <a:t>Bi-lateral peering</a:t>
            </a:r>
          </a:p>
        </p:txBody>
      </p:sp>
      <p:graphicFrame>
        <p:nvGraphicFramePr>
          <p:cNvPr id="75780" name="Object 4"/>
          <p:cNvGraphicFramePr>
            <a:graphicFrameLocks noChangeAspect="1"/>
          </p:cNvGraphicFramePr>
          <p:nvPr/>
        </p:nvGraphicFramePr>
        <p:xfrm>
          <a:off x="1543051" y="1143008"/>
          <a:ext cx="6057900" cy="3274219"/>
        </p:xfrm>
        <a:graphic>
          <a:graphicData uri="http://schemas.openxmlformats.org/presentationml/2006/ole">
            <mc:AlternateContent xmlns:mc="http://schemas.openxmlformats.org/markup-compatibility/2006">
              <mc:Choice xmlns:v="urn:schemas-microsoft-com:vml" Requires="v">
                <p:oleObj name="Visio" r:id="rId3" imgW="5257800" imgH="2843100" progId="Visio.Drawing.11">
                  <p:embed/>
                </p:oleObj>
              </mc:Choice>
              <mc:Fallback>
                <p:oleObj name="Visio" r:id="rId3" imgW="5257800" imgH="2843100" progId="Visio.Drawing.11">
                  <p:embed/>
                  <p:pic>
                    <p:nvPicPr>
                      <p:cNvPr id="7578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3051" y="1143008"/>
                        <a:ext cx="6057900" cy="3274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9555736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GB" dirty="0"/>
              <a:t>‘Tiers’ of networks</a:t>
            </a:r>
          </a:p>
        </p:txBody>
      </p:sp>
      <p:sp>
        <p:nvSpPr>
          <p:cNvPr id="76803" name="Rectangle 3"/>
          <p:cNvSpPr>
            <a:spLocks noGrp="1" noChangeArrowheads="1"/>
          </p:cNvSpPr>
          <p:nvPr>
            <p:ph idx="1"/>
          </p:nvPr>
        </p:nvSpPr>
        <p:spPr/>
        <p:txBody>
          <a:bodyPr/>
          <a:lstStyle/>
          <a:p>
            <a:r>
              <a:rPr lang="en-GB" dirty="0"/>
              <a:t>Some networks are larger than others</a:t>
            </a:r>
          </a:p>
          <a:p>
            <a:r>
              <a:rPr lang="en-GB" dirty="0"/>
              <a:t>Peering is not universal</a:t>
            </a:r>
          </a:p>
          <a:p>
            <a:r>
              <a:rPr lang="en-GB" dirty="0"/>
              <a:t>A mixture of transit and peering market</a:t>
            </a:r>
          </a:p>
          <a:p>
            <a:r>
              <a:rPr lang="en-GB" dirty="0"/>
              <a:t>Varied peering policies</a:t>
            </a:r>
          </a:p>
          <a:p>
            <a:r>
              <a:rPr lang="en-GB" dirty="0"/>
              <a:t>Transit can cost more than peering…</a:t>
            </a:r>
          </a:p>
          <a:p>
            <a:r>
              <a:rPr lang="en-GB" dirty="0"/>
              <a:t>…although this is not always the case (depends on traffic </a:t>
            </a:r>
            <a:br>
              <a:rPr lang="en-GB" dirty="0"/>
            </a:br>
            <a:r>
              <a:rPr lang="en-GB" dirty="0"/>
              <a:t>levels ‘price per Mbit’)</a:t>
            </a:r>
          </a:p>
          <a:p>
            <a:r>
              <a:rPr lang="en-GB" dirty="0"/>
              <a:t>Content networks as well as ISPs</a:t>
            </a:r>
          </a:p>
          <a:p>
            <a:endParaRPr lang="en-GB" dirty="0"/>
          </a:p>
        </p:txBody>
      </p:sp>
    </p:spTree>
    <p:extLst>
      <p:ext uri="{BB962C8B-B14F-4D97-AF65-F5344CB8AC3E}">
        <p14:creationId xmlns:p14="http://schemas.microsoft.com/office/powerpoint/2010/main" val="16171903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GB" dirty="0"/>
              <a:t>‘Tiers’ of networks</a:t>
            </a:r>
          </a:p>
        </p:txBody>
      </p:sp>
      <p:pic>
        <p:nvPicPr>
          <p:cNvPr id="7" name="Picture 6">
            <a:extLst>
              <a:ext uri="{FF2B5EF4-FFF2-40B4-BE49-F238E27FC236}">
                <a16:creationId xmlns:a16="http://schemas.microsoft.com/office/drawing/2014/main" id="{457AEC77-4B6D-4941-BB92-076680F8B6FD}"/>
              </a:ext>
            </a:extLst>
          </p:cNvPr>
          <p:cNvPicPr>
            <a:picLocks noChangeAspect="1"/>
          </p:cNvPicPr>
          <p:nvPr/>
        </p:nvPicPr>
        <p:blipFill>
          <a:blip r:embed="rId3"/>
          <a:stretch>
            <a:fillRect/>
          </a:stretch>
        </p:blipFill>
        <p:spPr>
          <a:xfrm>
            <a:off x="1800226" y="1081088"/>
            <a:ext cx="5543550" cy="2981325"/>
          </a:xfrm>
          <a:prstGeom prst="rect">
            <a:avLst/>
          </a:prstGeom>
        </p:spPr>
      </p:pic>
      <p:graphicFrame>
        <p:nvGraphicFramePr>
          <p:cNvPr id="2" name="Table 1">
            <a:extLst>
              <a:ext uri="{FF2B5EF4-FFF2-40B4-BE49-F238E27FC236}">
                <a16:creationId xmlns:a16="http://schemas.microsoft.com/office/drawing/2014/main" id="{63E6FFE2-4AA3-BCCE-0246-1412E745E414}"/>
              </a:ext>
            </a:extLst>
          </p:cNvPr>
          <p:cNvGraphicFramePr>
            <a:graphicFrameLocks noGrp="1"/>
          </p:cNvGraphicFramePr>
          <p:nvPr>
            <p:extLst>
              <p:ext uri="{D42A27DB-BD31-4B8C-83A1-F6EECF244321}">
                <p14:modId xmlns:p14="http://schemas.microsoft.com/office/powerpoint/2010/main" val="60928526"/>
              </p:ext>
            </p:extLst>
          </p:nvPr>
        </p:nvGraphicFramePr>
        <p:xfrm>
          <a:off x="6850940" y="4732492"/>
          <a:ext cx="2238469" cy="279324"/>
        </p:xfrm>
        <a:graphic>
          <a:graphicData uri="http://schemas.openxmlformats.org/drawingml/2006/table">
            <a:tbl>
              <a:tblPr>
                <a:tableStyleId>{5C22544A-7EE6-4342-B048-85BDC9FD1C3A}</a:tableStyleId>
              </a:tblPr>
              <a:tblGrid>
                <a:gridCol w="414641">
                  <a:extLst>
                    <a:ext uri="{9D8B030D-6E8A-4147-A177-3AD203B41FA5}">
                      <a16:colId xmlns:a16="http://schemas.microsoft.com/office/drawing/2014/main" val="117255965"/>
                    </a:ext>
                  </a:extLst>
                </a:gridCol>
                <a:gridCol w="1823828">
                  <a:extLst>
                    <a:ext uri="{9D8B030D-6E8A-4147-A177-3AD203B41FA5}">
                      <a16:colId xmlns:a16="http://schemas.microsoft.com/office/drawing/2014/main" val="4264316537"/>
                    </a:ext>
                  </a:extLst>
                </a:gridCol>
              </a:tblGrid>
              <a:tr h="279324">
                <a:tc>
                  <a:txBody>
                    <a:bodyPr/>
                    <a:lstStyle/>
                    <a:p>
                      <a:pPr marL="0" marR="0" lvl="0" indent="0" algn="ctr" defTabSz="685776" rtl="0" eaLnBrk="1" fontAlgn="auto" latinLnBrk="0" hangingPunct="1">
                        <a:lnSpc>
                          <a:spcPct val="100000"/>
                        </a:lnSpc>
                        <a:spcBef>
                          <a:spcPts val="0"/>
                        </a:spcBef>
                        <a:spcAft>
                          <a:spcPts val="0"/>
                        </a:spcAft>
                        <a:buClrTx/>
                        <a:buSzTx/>
                        <a:buFontTx/>
                        <a:buNone/>
                        <a:tabLst/>
                        <a:defRPr/>
                      </a:pPr>
                      <a:r>
                        <a:rPr lang="en-GB" sz="1200" dirty="0">
                          <a:solidFill>
                            <a:schemeClr val="tx1"/>
                          </a:solidFill>
                          <a:sym typeface="Wingdings" panose="05000000000000000000" pitchFamily="2" charset="2"/>
                        </a:rPr>
                        <a:t></a:t>
                      </a:r>
                      <a:endParaRPr lang="en-GB" sz="1200" dirty="0">
                        <a:solidFill>
                          <a:schemeClr val="tx1"/>
                        </a:solidFill>
                      </a:endParaRPr>
                    </a:p>
                  </a:txBody>
                  <a:tcPr anchor="ctr">
                    <a:lnL w="63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p>
                      <a:pPr marL="0" marR="0" lvl="0" indent="0" algn="l" defTabSz="685776" rtl="0" eaLnBrk="1" fontAlgn="auto" latinLnBrk="0" hangingPunct="1">
                        <a:lnSpc>
                          <a:spcPct val="100000"/>
                        </a:lnSpc>
                        <a:spcBef>
                          <a:spcPts val="0"/>
                        </a:spcBef>
                        <a:spcAft>
                          <a:spcPts val="0"/>
                        </a:spcAft>
                        <a:buClrTx/>
                        <a:buSzTx/>
                        <a:buFontTx/>
                        <a:buNone/>
                        <a:tabLst/>
                        <a:defRPr/>
                      </a:pPr>
                      <a:r>
                        <a:rPr lang="en-GB" sz="1000" b="0" dirty="0">
                          <a:solidFill>
                            <a:schemeClr val="tx1"/>
                          </a:solidFill>
                          <a:sym typeface="Wingdings" panose="05000000000000000000" pitchFamily="2" charset="2"/>
                        </a:rPr>
                        <a:t>1.3.3 ISP Classification (p.20)</a:t>
                      </a:r>
                      <a:endParaRPr lang="en-GB" sz="1000" b="0" dirty="0">
                        <a:solidFill>
                          <a:schemeClr val="tx1"/>
                        </a:solidFill>
                      </a:endParaRPr>
                    </a:p>
                  </a:txBody>
                  <a:tcPr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FF"/>
                    </a:solidFill>
                  </a:tcPr>
                </a:tc>
                <a:extLst>
                  <a:ext uri="{0D108BD9-81ED-4DB2-BD59-A6C34878D82A}">
                    <a16:rowId xmlns:a16="http://schemas.microsoft.com/office/drawing/2014/main" val="2039704335"/>
                  </a:ext>
                </a:extLst>
              </a:tr>
            </a:tbl>
          </a:graphicData>
        </a:graphic>
      </p:graphicFrame>
    </p:spTree>
    <p:extLst>
      <p:ext uri="{BB962C8B-B14F-4D97-AF65-F5344CB8AC3E}">
        <p14:creationId xmlns:p14="http://schemas.microsoft.com/office/powerpoint/2010/main" val="30444525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Content Placeholder 26">
            <a:extLst>
              <a:ext uri="{FF2B5EF4-FFF2-40B4-BE49-F238E27FC236}">
                <a16:creationId xmlns:a16="http://schemas.microsoft.com/office/drawing/2014/main" id="{819B038A-13D3-42DD-B8B4-696CDDFE0E1A}"/>
              </a:ext>
            </a:extLst>
          </p:cNvPr>
          <p:cNvPicPr>
            <a:picLocks noGrp="1" noChangeAspect="1"/>
          </p:cNvPicPr>
          <p:nvPr>
            <p:ph sz="half" idx="1"/>
          </p:nvPr>
        </p:nvPicPr>
        <p:blipFill>
          <a:blip r:embed="rId3"/>
          <a:stretch>
            <a:fillRect/>
          </a:stretch>
        </p:blipFill>
        <p:spPr>
          <a:xfrm>
            <a:off x="927214" y="904876"/>
            <a:ext cx="3425711" cy="3847019"/>
          </a:xfrm>
        </p:spPr>
      </p:pic>
      <p:sp>
        <p:nvSpPr>
          <p:cNvPr id="12" name="Content Placeholder 11">
            <a:extLst>
              <a:ext uri="{FF2B5EF4-FFF2-40B4-BE49-F238E27FC236}">
                <a16:creationId xmlns:a16="http://schemas.microsoft.com/office/drawing/2014/main" id="{077A252A-5C1A-49C8-A94A-ED0A500E0069}"/>
              </a:ext>
            </a:extLst>
          </p:cNvPr>
          <p:cNvSpPr>
            <a:spLocks noGrp="1"/>
          </p:cNvSpPr>
          <p:nvPr>
            <p:ph sz="half" idx="2"/>
          </p:nvPr>
        </p:nvSpPr>
        <p:spPr/>
        <p:txBody>
          <a:bodyPr/>
          <a:lstStyle/>
          <a:p>
            <a:r>
              <a:rPr lang="en-GB" dirty="0"/>
              <a:t>Big networks won’t usually peer with their customers.</a:t>
            </a:r>
          </a:p>
          <a:p>
            <a:r>
              <a:rPr lang="en-GB" dirty="0"/>
              <a:t>Different peering policies</a:t>
            </a:r>
          </a:p>
          <a:p>
            <a:r>
              <a:rPr lang="en-GB" dirty="0"/>
              <a:t>What is TV Corp’s peering policy?</a:t>
            </a:r>
          </a:p>
          <a:p>
            <a:r>
              <a:rPr lang="en-GB" dirty="0"/>
              <a:t>Broad hierarchy but not strict.</a:t>
            </a:r>
          </a:p>
        </p:txBody>
      </p:sp>
      <p:sp>
        <p:nvSpPr>
          <p:cNvPr id="81922" name="Rectangle 2"/>
          <p:cNvSpPr>
            <a:spLocks noGrp="1" noChangeArrowheads="1"/>
          </p:cNvSpPr>
          <p:nvPr>
            <p:ph type="title"/>
          </p:nvPr>
        </p:nvSpPr>
        <p:spPr/>
        <p:txBody>
          <a:bodyPr>
            <a:normAutofit fontScale="90000"/>
          </a:bodyPr>
          <a:lstStyle/>
          <a:p>
            <a:r>
              <a:rPr lang="en-GB" dirty="0"/>
              <a:t>‘Tiers’ of networks</a:t>
            </a:r>
          </a:p>
        </p:txBody>
      </p:sp>
    </p:spTree>
    <p:extLst>
      <p:ext uri="{BB962C8B-B14F-4D97-AF65-F5344CB8AC3E}">
        <p14:creationId xmlns:p14="http://schemas.microsoft.com/office/powerpoint/2010/main" val="34480615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GB" dirty="0"/>
              <a:t>Peering via an IXP</a:t>
            </a:r>
          </a:p>
        </p:txBody>
      </p:sp>
      <p:sp>
        <p:nvSpPr>
          <p:cNvPr id="8" name="Content Placeholder 7">
            <a:extLst>
              <a:ext uri="{FF2B5EF4-FFF2-40B4-BE49-F238E27FC236}">
                <a16:creationId xmlns:a16="http://schemas.microsoft.com/office/drawing/2014/main" id="{9B4EBEC1-EEF0-4F8F-8388-88FE502F237D}"/>
              </a:ext>
            </a:extLst>
          </p:cNvPr>
          <p:cNvSpPr>
            <a:spLocks noGrp="1"/>
          </p:cNvSpPr>
          <p:nvPr>
            <p:ph idx="1"/>
          </p:nvPr>
        </p:nvSpPr>
        <p:spPr>
          <a:xfrm>
            <a:off x="4780477" y="880795"/>
            <a:ext cx="4077892" cy="3876675"/>
          </a:xfrm>
        </p:spPr>
        <p:txBody>
          <a:bodyPr/>
          <a:lstStyle/>
          <a:p>
            <a:r>
              <a:rPr lang="en-GB" dirty="0"/>
              <a:t>It’s all the same to the IXP!</a:t>
            </a:r>
          </a:p>
          <a:p>
            <a:r>
              <a:rPr lang="en-GB" dirty="0"/>
              <a:t>Any network could peer with any other via the IXP.</a:t>
            </a:r>
          </a:p>
          <a:p>
            <a:r>
              <a:rPr lang="en-GB" dirty="0"/>
              <a:t>Who peers with who is controlled by member networks. (Not IXP)</a:t>
            </a:r>
          </a:p>
          <a:p>
            <a:r>
              <a:rPr lang="en-GB" dirty="0"/>
              <a:t>They don’t all peer with each other.</a:t>
            </a:r>
          </a:p>
          <a:p>
            <a:endParaRPr lang="en-GB" dirty="0"/>
          </a:p>
        </p:txBody>
      </p:sp>
      <p:pic>
        <p:nvPicPr>
          <p:cNvPr id="5" name="Picture 4">
            <a:extLst>
              <a:ext uri="{FF2B5EF4-FFF2-40B4-BE49-F238E27FC236}">
                <a16:creationId xmlns:a16="http://schemas.microsoft.com/office/drawing/2014/main" id="{D400C642-1AFE-444B-8F57-5B1DE58D2655}"/>
              </a:ext>
            </a:extLst>
          </p:cNvPr>
          <p:cNvPicPr>
            <a:picLocks noChangeAspect="1"/>
          </p:cNvPicPr>
          <p:nvPr/>
        </p:nvPicPr>
        <p:blipFill>
          <a:blip r:embed="rId3"/>
          <a:stretch>
            <a:fillRect/>
          </a:stretch>
        </p:blipFill>
        <p:spPr>
          <a:xfrm>
            <a:off x="627458" y="885826"/>
            <a:ext cx="4153019" cy="3376881"/>
          </a:xfrm>
          <a:prstGeom prst="rect">
            <a:avLst/>
          </a:prstGeom>
        </p:spPr>
      </p:pic>
    </p:spTree>
    <p:extLst>
      <p:ext uri="{BB962C8B-B14F-4D97-AF65-F5344CB8AC3E}">
        <p14:creationId xmlns:p14="http://schemas.microsoft.com/office/powerpoint/2010/main" val="19007751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88421" name="Object 5"/>
          <p:cNvGraphicFramePr>
            <a:graphicFrameLocks noChangeAspect="1"/>
          </p:cNvGraphicFramePr>
          <p:nvPr/>
        </p:nvGraphicFramePr>
        <p:xfrm>
          <a:off x="1543051" y="1143007"/>
          <a:ext cx="6057900" cy="3278981"/>
        </p:xfrm>
        <a:graphic>
          <a:graphicData uri="http://schemas.openxmlformats.org/presentationml/2006/ole">
            <mc:AlternateContent xmlns:mc="http://schemas.openxmlformats.org/markup-compatibility/2006">
              <mc:Choice xmlns:v="urn:schemas-microsoft-com:vml" Requires="v">
                <p:oleObj name="Visio" r:id="rId3" imgW="5247000" imgH="2831400" progId="Visio.Drawing.11">
                  <p:embed/>
                </p:oleObj>
              </mc:Choice>
              <mc:Fallback>
                <p:oleObj name="Visio" r:id="rId3" imgW="5247000" imgH="2831400" progId="Visio.Drawing.11">
                  <p:embed/>
                  <p:pic>
                    <p:nvPicPr>
                      <p:cNvPr id="188421"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3051" y="1143007"/>
                        <a:ext cx="6057900" cy="327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8418" name="Rectangle 2"/>
          <p:cNvSpPr>
            <a:spLocks noGrp="1" noChangeArrowheads="1"/>
          </p:cNvSpPr>
          <p:nvPr>
            <p:ph type="title"/>
          </p:nvPr>
        </p:nvSpPr>
        <p:spPr/>
        <p:txBody>
          <a:bodyPr/>
          <a:lstStyle/>
          <a:p>
            <a:r>
              <a:rPr lang="en-GB"/>
              <a:t>Autonomous Systems</a:t>
            </a:r>
          </a:p>
        </p:txBody>
      </p:sp>
    </p:spTree>
    <p:extLst>
      <p:ext uri="{BB962C8B-B14F-4D97-AF65-F5344CB8AC3E}">
        <p14:creationId xmlns:p14="http://schemas.microsoft.com/office/powerpoint/2010/main" val="23570111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GB" dirty="0"/>
              <a:t>Open network standards</a:t>
            </a:r>
          </a:p>
        </p:txBody>
      </p:sp>
      <p:sp>
        <p:nvSpPr>
          <p:cNvPr id="82947" name="Rectangle 3"/>
          <p:cNvSpPr>
            <a:spLocks noGrp="1" noChangeArrowheads="1"/>
          </p:cNvSpPr>
          <p:nvPr>
            <p:ph idx="1"/>
          </p:nvPr>
        </p:nvSpPr>
        <p:spPr/>
        <p:txBody>
          <a:bodyPr/>
          <a:lstStyle/>
          <a:p>
            <a:r>
              <a:rPr lang="en-GB" dirty="0"/>
              <a:t>Connect different types of devices</a:t>
            </a:r>
          </a:p>
          <a:p>
            <a:r>
              <a:rPr lang="en-GB" dirty="0"/>
              <a:t>From different manufacturers</a:t>
            </a:r>
          </a:p>
          <a:p>
            <a:r>
              <a:rPr lang="en-GB" dirty="0"/>
              <a:t>Via different types of network interface</a:t>
            </a:r>
          </a:p>
          <a:p>
            <a:endParaRPr lang="en-GB" dirty="0"/>
          </a:p>
        </p:txBody>
      </p:sp>
      <p:graphicFrame>
        <p:nvGraphicFramePr>
          <p:cNvPr id="82949" name="Object 5"/>
          <p:cNvGraphicFramePr>
            <a:graphicFrameLocks noChangeAspect="1"/>
          </p:cNvGraphicFramePr>
          <p:nvPr/>
        </p:nvGraphicFramePr>
        <p:xfrm>
          <a:off x="2546749" y="2542455"/>
          <a:ext cx="3510449" cy="2027555"/>
        </p:xfrm>
        <a:graphic>
          <a:graphicData uri="http://schemas.openxmlformats.org/presentationml/2006/ole">
            <mc:AlternateContent xmlns:mc="http://schemas.openxmlformats.org/markup-compatibility/2006">
              <mc:Choice xmlns:v="urn:schemas-microsoft-com:vml" Requires="v">
                <p:oleObj name="Visio" r:id="rId3" imgW="6278400" imgH="3625200" progId="Visio.Drawing.11">
                  <p:embed/>
                </p:oleObj>
              </mc:Choice>
              <mc:Fallback>
                <p:oleObj name="Visio" r:id="rId3" imgW="6278400" imgH="3625200" progId="Visio.Drawing.11">
                  <p:embed/>
                  <p:pic>
                    <p:nvPicPr>
                      <p:cNvPr id="82949"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6749" y="2542455"/>
                        <a:ext cx="3510449" cy="202755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0932466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GB" dirty="0"/>
              <a:t>IEEE</a:t>
            </a:r>
          </a:p>
        </p:txBody>
      </p:sp>
      <p:sp>
        <p:nvSpPr>
          <p:cNvPr id="86019" name="Rectangle 3"/>
          <p:cNvSpPr>
            <a:spLocks noGrp="1" noChangeArrowheads="1"/>
          </p:cNvSpPr>
          <p:nvPr>
            <p:ph idx="1"/>
          </p:nvPr>
        </p:nvSpPr>
        <p:spPr/>
        <p:txBody>
          <a:bodyPr/>
          <a:lstStyle/>
          <a:p>
            <a:r>
              <a:rPr lang="en-GB" dirty="0"/>
              <a:t>IEEE (Institute of Electrical and Electronics Engineers)</a:t>
            </a:r>
          </a:p>
          <a:p>
            <a:r>
              <a:rPr lang="en-GB" dirty="0"/>
              <a:t>IEEE 802 Family of Working Groups</a:t>
            </a:r>
          </a:p>
          <a:p>
            <a:r>
              <a:rPr lang="en-GB" dirty="0"/>
              <a:t>Defines the standards for Ethernet</a:t>
            </a:r>
          </a:p>
          <a:p>
            <a:pPr lvl="1"/>
            <a:r>
              <a:rPr lang="en-GB" dirty="0"/>
              <a:t>IEEE 802.3 – Ethernet</a:t>
            </a:r>
          </a:p>
          <a:p>
            <a:pPr lvl="1"/>
            <a:r>
              <a:rPr lang="en-GB" dirty="0"/>
              <a:t>IEEE 802.11 – Wireless LANS</a:t>
            </a:r>
          </a:p>
          <a:p>
            <a:pPr lvl="1"/>
            <a:r>
              <a:rPr lang="en-GB" dirty="0"/>
              <a:t>IEEE 802.3ad – Link aggregation (Now IEEE 802.1AX)</a:t>
            </a:r>
          </a:p>
          <a:p>
            <a:pPr lvl="1"/>
            <a:r>
              <a:rPr lang="en-GB" dirty="0"/>
              <a:t>IEEE 802.3ba – 40/100Gb</a:t>
            </a:r>
          </a:p>
          <a:p>
            <a:pPr lvl="1"/>
            <a:r>
              <a:rPr lang="en-GB" dirty="0"/>
              <a:t>IEEE 802.1D – LAN Switches</a:t>
            </a:r>
          </a:p>
        </p:txBody>
      </p:sp>
    </p:spTree>
    <p:extLst>
      <p:ext uri="{BB962C8B-B14F-4D97-AF65-F5344CB8AC3E}">
        <p14:creationId xmlns:p14="http://schemas.microsoft.com/office/powerpoint/2010/main" val="42518579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GB" dirty="0"/>
              <a:t>IETF</a:t>
            </a:r>
          </a:p>
        </p:txBody>
      </p:sp>
      <p:sp>
        <p:nvSpPr>
          <p:cNvPr id="87043" name="Rectangle 3"/>
          <p:cNvSpPr>
            <a:spLocks noGrp="1" noChangeArrowheads="1"/>
          </p:cNvSpPr>
          <p:nvPr>
            <p:ph idx="1"/>
          </p:nvPr>
        </p:nvSpPr>
        <p:spPr/>
        <p:txBody>
          <a:bodyPr>
            <a:normAutofit lnSpcReduction="10000"/>
          </a:bodyPr>
          <a:lstStyle/>
          <a:p>
            <a:r>
              <a:rPr lang="en-GB" dirty="0"/>
              <a:t>The Internet Engineering Task Force</a:t>
            </a:r>
          </a:p>
          <a:p>
            <a:r>
              <a:rPr lang="en-GB" dirty="0"/>
              <a:t>Oversees Internet standards development</a:t>
            </a:r>
          </a:p>
          <a:p>
            <a:pPr lvl="1"/>
            <a:r>
              <a:rPr lang="en-GB" dirty="0"/>
              <a:t>Internet Drafts/Standards</a:t>
            </a:r>
          </a:p>
          <a:p>
            <a:pPr lvl="1"/>
            <a:r>
              <a:rPr lang="en-GB" dirty="0"/>
              <a:t>Request for Comment (RFCs)</a:t>
            </a:r>
          </a:p>
          <a:p>
            <a:pPr lvl="2"/>
            <a:r>
              <a:rPr lang="en-GB" dirty="0"/>
              <a:t>RFC 2822/2821 – E-Mail (SMTP)</a:t>
            </a:r>
          </a:p>
          <a:p>
            <a:pPr lvl="2"/>
            <a:r>
              <a:rPr lang="en-GB" dirty="0"/>
              <a:t>RFC 2126 – Hypertext Transfer Protocol (HTTP)</a:t>
            </a:r>
          </a:p>
          <a:p>
            <a:pPr lvl="2"/>
            <a:r>
              <a:rPr lang="en-GB" dirty="0"/>
              <a:t>RFC 1771 / RFC 4271  – Border Gateway Protocol (BGP)</a:t>
            </a:r>
          </a:p>
          <a:p>
            <a:pPr lvl="2"/>
            <a:r>
              <a:rPr lang="en-GB" dirty="0"/>
              <a:t>RFC 3261 – Session Initiation Protocol (SIP)</a:t>
            </a:r>
          </a:p>
          <a:p>
            <a:pPr lvl="1"/>
            <a:r>
              <a:rPr lang="en-GB" dirty="0"/>
              <a:t>Best Current Practice (BCP)</a:t>
            </a:r>
          </a:p>
          <a:p>
            <a:pPr lvl="2"/>
            <a:r>
              <a:rPr lang="en-GB" dirty="0"/>
              <a:t>BCP 38 - Network Ingress Filtering/Anti-Spoofing</a:t>
            </a:r>
          </a:p>
          <a:p>
            <a:pPr lvl="2"/>
            <a:r>
              <a:rPr lang="en-GB" dirty="0"/>
              <a:t>BCP 214 - Mitigating the Negative Impact of Maintenance through BGP Session Culling</a:t>
            </a:r>
          </a:p>
          <a:p>
            <a:r>
              <a:rPr lang="en-GB" dirty="0">
                <a:hlinkClick r:id="rId3"/>
              </a:rPr>
              <a:t>http://www.ietf.org/</a:t>
            </a:r>
            <a:endParaRPr lang="en-GB" dirty="0"/>
          </a:p>
          <a:p>
            <a:pPr lvl="1"/>
            <a:endParaRPr lang="en-GB" dirty="0"/>
          </a:p>
          <a:p>
            <a:endParaRPr lang="en-GB" dirty="0"/>
          </a:p>
        </p:txBody>
      </p:sp>
    </p:spTree>
    <p:extLst>
      <p:ext uri="{BB962C8B-B14F-4D97-AF65-F5344CB8AC3E}">
        <p14:creationId xmlns:p14="http://schemas.microsoft.com/office/powerpoint/2010/main" val="4000195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GB"/>
              <a:t>Introduction</a:t>
            </a:r>
            <a:endParaRPr lang="en-GB" dirty="0"/>
          </a:p>
        </p:txBody>
      </p:sp>
      <p:sp>
        <p:nvSpPr>
          <p:cNvPr id="52227" name="Rectangle 3"/>
          <p:cNvSpPr>
            <a:spLocks noGrp="1" noChangeArrowheads="1"/>
          </p:cNvSpPr>
          <p:nvPr>
            <p:ph idx="1"/>
          </p:nvPr>
        </p:nvSpPr>
        <p:spPr/>
        <p:txBody>
          <a:bodyPr/>
          <a:lstStyle/>
          <a:p>
            <a:endParaRPr lang="en-GB" dirty="0"/>
          </a:p>
          <a:p>
            <a:r>
              <a:rPr lang="en-GB" dirty="0"/>
              <a:t>Introductions…</a:t>
            </a:r>
          </a:p>
        </p:txBody>
      </p:sp>
    </p:spTree>
    <p:extLst>
      <p:ext uri="{BB962C8B-B14F-4D97-AF65-F5344CB8AC3E}">
        <p14:creationId xmlns:p14="http://schemas.microsoft.com/office/powerpoint/2010/main" val="15081706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E9BEEA6-EF17-4720-81D5-7898B7638C59}"/>
              </a:ext>
            </a:extLst>
          </p:cNvPr>
          <p:cNvPicPr>
            <a:picLocks noChangeAspect="1"/>
          </p:cNvPicPr>
          <p:nvPr/>
        </p:nvPicPr>
        <p:blipFill>
          <a:blip r:embed="rId3"/>
          <a:stretch>
            <a:fillRect/>
          </a:stretch>
        </p:blipFill>
        <p:spPr>
          <a:xfrm>
            <a:off x="1337866" y="1117246"/>
            <a:ext cx="6468270" cy="3482425"/>
          </a:xfrm>
          <a:prstGeom prst="rect">
            <a:avLst/>
          </a:prstGeom>
        </p:spPr>
      </p:pic>
      <p:sp>
        <p:nvSpPr>
          <p:cNvPr id="96258" name="Rectangle 2"/>
          <p:cNvSpPr>
            <a:spLocks noGrp="1" noChangeArrowheads="1"/>
          </p:cNvSpPr>
          <p:nvPr>
            <p:ph type="title"/>
          </p:nvPr>
        </p:nvSpPr>
        <p:spPr/>
        <p:txBody>
          <a:bodyPr/>
          <a:lstStyle/>
          <a:p>
            <a:r>
              <a:rPr lang="en-US" dirty="0"/>
              <a:t>7 Layer OSI Model</a:t>
            </a:r>
          </a:p>
        </p:txBody>
      </p:sp>
    </p:spTree>
    <p:extLst>
      <p:ext uri="{BB962C8B-B14F-4D97-AF65-F5344CB8AC3E}">
        <p14:creationId xmlns:p14="http://schemas.microsoft.com/office/powerpoint/2010/main" val="16025509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73B5D86-AE88-45C2-A063-DA5A68256067}"/>
              </a:ext>
            </a:extLst>
          </p:cNvPr>
          <p:cNvPicPr>
            <a:picLocks noChangeAspect="1"/>
          </p:cNvPicPr>
          <p:nvPr/>
        </p:nvPicPr>
        <p:blipFill>
          <a:blip r:embed="rId3"/>
          <a:stretch>
            <a:fillRect/>
          </a:stretch>
        </p:blipFill>
        <p:spPr>
          <a:xfrm>
            <a:off x="1337866" y="1117245"/>
            <a:ext cx="6468270" cy="3482425"/>
          </a:xfrm>
          <a:prstGeom prst="rect">
            <a:avLst/>
          </a:prstGeom>
        </p:spPr>
      </p:pic>
      <p:sp>
        <p:nvSpPr>
          <p:cNvPr id="96258" name="Rectangle 2"/>
          <p:cNvSpPr>
            <a:spLocks noGrp="1" noChangeArrowheads="1"/>
          </p:cNvSpPr>
          <p:nvPr>
            <p:ph type="title"/>
          </p:nvPr>
        </p:nvSpPr>
        <p:spPr/>
        <p:txBody>
          <a:bodyPr/>
          <a:lstStyle/>
          <a:p>
            <a:r>
              <a:rPr lang="en-US"/>
              <a:t>7 Layer OSI Model</a:t>
            </a:r>
          </a:p>
        </p:txBody>
      </p:sp>
    </p:spTree>
    <p:extLst>
      <p:ext uri="{BB962C8B-B14F-4D97-AF65-F5344CB8AC3E}">
        <p14:creationId xmlns:p14="http://schemas.microsoft.com/office/powerpoint/2010/main" val="41403205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73B5D86-AE88-45C2-A063-DA5A68256067}"/>
              </a:ext>
            </a:extLst>
          </p:cNvPr>
          <p:cNvPicPr>
            <a:picLocks noChangeAspect="1"/>
          </p:cNvPicPr>
          <p:nvPr/>
        </p:nvPicPr>
        <p:blipFill>
          <a:blip r:embed="rId3"/>
          <a:stretch>
            <a:fillRect/>
          </a:stretch>
        </p:blipFill>
        <p:spPr>
          <a:xfrm>
            <a:off x="1337866" y="1117245"/>
            <a:ext cx="6468270" cy="3482425"/>
          </a:xfrm>
          <a:prstGeom prst="rect">
            <a:avLst/>
          </a:prstGeom>
        </p:spPr>
      </p:pic>
      <p:sp>
        <p:nvSpPr>
          <p:cNvPr id="96258" name="Rectangle 2"/>
          <p:cNvSpPr>
            <a:spLocks noGrp="1" noChangeArrowheads="1"/>
          </p:cNvSpPr>
          <p:nvPr>
            <p:ph type="title"/>
          </p:nvPr>
        </p:nvSpPr>
        <p:spPr/>
        <p:txBody>
          <a:bodyPr/>
          <a:lstStyle/>
          <a:p>
            <a:r>
              <a:rPr lang="en-US"/>
              <a:t>7 Layer OSI Model</a:t>
            </a:r>
          </a:p>
        </p:txBody>
      </p:sp>
      <p:pic>
        <p:nvPicPr>
          <p:cNvPr id="6" name="Picture 5">
            <a:extLst>
              <a:ext uri="{FF2B5EF4-FFF2-40B4-BE49-F238E27FC236}">
                <a16:creationId xmlns:a16="http://schemas.microsoft.com/office/drawing/2014/main" id="{4B0631DF-BB8D-460D-A493-D6C214305E67}"/>
              </a:ext>
            </a:extLst>
          </p:cNvPr>
          <p:cNvPicPr>
            <a:picLocks noChangeAspect="1"/>
          </p:cNvPicPr>
          <p:nvPr/>
        </p:nvPicPr>
        <p:blipFill>
          <a:blip r:embed="rId4"/>
          <a:stretch>
            <a:fillRect/>
          </a:stretch>
        </p:blipFill>
        <p:spPr>
          <a:xfrm>
            <a:off x="1337866" y="1117242"/>
            <a:ext cx="6468270" cy="3482424"/>
          </a:xfrm>
          <a:prstGeom prst="rect">
            <a:avLst/>
          </a:prstGeom>
        </p:spPr>
      </p:pic>
    </p:spTree>
    <p:extLst>
      <p:ext uri="{BB962C8B-B14F-4D97-AF65-F5344CB8AC3E}">
        <p14:creationId xmlns:p14="http://schemas.microsoft.com/office/powerpoint/2010/main" val="10803546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dirty="0"/>
              <a:t>Model Comparison</a:t>
            </a:r>
          </a:p>
        </p:txBody>
      </p:sp>
      <p:pic>
        <p:nvPicPr>
          <p:cNvPr id="7" name="Picture 6">
            <a:extLst>
              <a:ext uri="{FF2B5EF4-FFF2-40B4-BE49-F238E27FC236}">
                <a16:creationId xmlns:a16="http://schemas.microsoft.com/office/drawing/2014/main" id="{0CAC0D3F-C36B-48BB-BBAE-D32CFFEC0B2F}"/>
              </a:ext>
            </a:extLst>
          </p:cNvPr>
          <p:cNvPicPr>
            <a:picLocks noChangeAspect="1"/>
          </p:cNvPicPr>
          <p:nvPr/>
        </p:nvPicPr>
        <p:blipFill>
          <a:blip r:embed="rId3"/>
          <a:stretch>
            <a:fillRect/>
          </a:stretch>
        </p:blipFill>
        <p:spPr>
          <a:xfrm>
            <a:off x="830993" y="953013"/>
            <a:ext cx="7684358" cy="3579491"/>
          </a:xfrm>
          <a:prstGeom prst="rect">
            <a:avLst/>
          </a:prstGeom>
        </p:spPr>
      </p:pic>
      <p:sp>
        <p:nvSpPr>
          <p:cNvPr id="11" name="TextBox 10">
            <a:extLst>
              <a:ext uri="{FF2B5EF4-FFF2-40B4-BE49-F238E27FC236}">
                <a16:creationId xmlns:a16="http://schemas.microsoft.com/office/drawing/2014/main" id="{A74849ED-7CFF-40F2-9707-45E3DE050723}"/>
              </a:ext>
            </a:extLst>
          </p:cNvPr>
          <p:cNvSpPr txBox="1"/>
          <p:nvPr/>
        </p:nvSpPr>
        <p:spPr>
          <a:xfrm>
            <a:off x="4572001" y="4483950"/>
            <a:ext cx="781050" cy="231877"/>
          </a:xfrm>
          <a:prstGeom prst="rect">
            <a:avLst/>
          </a:prstGeom>
        </p:spPr>
        <p:txBody>
          <a:bodyPr vert="horz" wrap="none" lIns="68580" tIns="34290" rIns="68580" bIns="34290" rtlCol="0" anchor="ctr">
            <a:normAutofit/>
          </a:bodyPr>
          <a:lstStyle/>
          <a:p>
            <a:r>
              <a:rPr lang="en-GB" sz="1050" b="1" dirty="0"/>
              <a:t>1978 - 1989</a:t>
            </a:r>
          </a:p>
        </p:txBody>
      </p:sp>
      <p:sp>
        <p:nvSpPr>
          <p:cNvPr id="15" name="TextBox 14">
            <a:extLst>
              <a:ext uri="{FF2B5EF4-FFF2-40B4-BE49-F238E27FC236}">
                <a16:creationId xmlns:a16="http://schemas.microsoft.com/office/drawing/2014/main" id="{F61B56C4-9FB4-4A2C-8AEF-B1411E80787F}"/>
              </a:ext>
            </a:extLst>
          </p:cNvPr>
          <p:cNvSpPr txBox="1"/>
          <p:nvPr/>
        </p:nvSpPr>
        <p:spPr>
          <a:xfrm>
            <a:off x="1529923" y="4483950"/>
            <a:ext cx="781050" cy="231877"/>
          </a:xfrm>
          <a:prstGeom prst="rect">
            <a:avLst/>
          </a:prstGeom>
        </p:spPr>
        <p:txBody>
          <a:bodyPr vert="horz" wrap="none" lIns="68580" tIns="34290" rIns="68580" bIns="34290" rtlCol="0" anchor="ctr">
            <a:normAutofit/>
          </a:bodyPr>
          <a:lstStyle/>
          <a:p>
            <a:r>
              <a:rPr lang="en-GB" sz="1050" b="1" dirty="0"/>
              <a:t>1980 – 1984 ISO 7498</a:t>
            </a:r>
          </a:p>
        </p:txBody>
      </p:sp>
      <p:sp>
        <p:nvSpPr>
          <p:cNvPr id="17" name="TextBox 16">
            <a:extLst>
              <a:ext uri="{FF2B5EF4-FFF2-40B4-BE49-F238E27FC236}">
                <a16:creationId xmlns:a16="http://schemas.microsoft.com/office/drawing/2014/main" id="{EC7087D7-ADEA-4808-B294-FA2B09629DC5}"/>
              </a:ext>
            </a:extLst>
          </p:cNvPr>
          <p:cNvSpPr txBox="1"/>
          <p:nvPr/>
        </p:nvSpPr>
        <p:spPr>
          <a:xfrm>
            <a:off x="5335195" y="4445721"/>
            <a:ext cx="4573544" cy="276999"/>
          </a:xfrm>
          <a:prstGeom prst="rect">
            <a:avLst/>
          </a:prstGeom>
          <a:noFill/>
        </p:spPr>
        <p:txBody>
          <a:bodyPr wrap="square">
            <a:spAutoFit/>
          </a:bodyPr>
          <a:lstStyle/>
          <a:p>
            <a:r>
              <a:rPr lang="en-GB" sz="1200" dirty="0">
                <a:hlinkClick r:id="rId4"/>
              </a:rPr>
              <a:t>https://datatracker.ietf.org/doc/html/rfc1122</a:t>
            </a:r>
            <a:r>
              <a:rPr lang="en-GB" sz="1200" dirty="0"/>
              <a:t> </a:t>
            </a:r>
          </a:p>
        </p:txBody>
      </p:sp>
    </p:spTree>
    <p:extLst>
      <p:ext uri="{BB962C8B-B14F-4D97-AF65-F5344CB8AC3E}">
        <p14:creationId xmlns:p14="http://schemas.microsoft.com/office/powerpoint/2010/main" val="29936284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GB" dirty="0"/>
              <a:t>Layers</a:t>
            </a:r>
          </a:p>
        </p:txBody>
      </p:sp>
      <p:sp>
        <p:nvSpPr>
          <p:cNvPr id="93187" name="Rectangle 3"/>
          <p:cNvSpPr>
            <a:spLocks noGrp="1" noChangeArrowheads="1"/>
          </p:cNvSpPr>
          <p:nvPr>
            <p:ph idx="1"/>
          </p:nvPr>
        </p:nvSpPr>
        <p:spPr/>
        <p:txBody>
          <a:bodyPr>
            <a:normAutofit lnSpcReduction="10000"/>
          </a:bodyPr>
          <a:lstStyle/>
          <a:p>
            <a:r>
              <a:rPr lang="en-GB" dirty="0"/>
              <a:t>Different stages of transmitting and receiving data</a:t>
            </a:r>
          </a:p>
          <a:p>
            <a:r>
              <a:rPr lang="en-GB" dirty="0"/>
              <a:t>For example, sending an e-mail from e-mail application, across a network and receiving at the other end.</a:t>
            </a:r>
          </a:p>
          <a:p>
            <a:r>
              <a:rPr lang="en-GB" dirty="0"/>
              <a:t>Allows for different hardware and software components to be developed separately.</a:t>
            </a:r>
          </a:p>
          <a:p>
            <a:r>
              <a:rPr lang="en-GB" dirty="0"/>
              <a:t>Makes new development and compatibility possible without having to change everything.</a:t>
            </a:r>
          </a:p>
          <a:p>
            <a:r>
              <a:rPr lang="en-GB" dirty="0"/>
              <a:t>Open Systems Interconnection 7 layer model (OSI) is a </a:t>
            </a:r>
            <a:r>
              <a:rPr lang="en-GB" b="1" dirty="0"/>
              <a:t>conceptual</a:t>
            </a:r>
            <a:r>
              <a:rPr lang="en-GB" dirty="0"/>
              <a:t> model.</a:t>
            </a:r>
          </a:p>
          <a:p>
            <a:r>
              <a:rPr lang="en-GB" dirty="0"/>
              <a:t>Not everything fits “neatly” into the 7 layers</a:t>
            </a:r>
          </a:p>
          <a:p>
            <a:r>
              <a:rPr lang="en-GB" dirty="0"/>
              <a:t>… because IP was in use before OSI Model</a:t>
            </a:r>
          </a:p>
        </p:txBody>
      </p:sp>
    </p:spTree>
    <p:extLst>
      <p:ext uri="{BB962C8B-B14F-4D97-AF65-F5344CB8AC3E}">
        <p14:creationId xmlns:p14="http://schemas.microsoft.com/office/powerpoint/2010/main" val="5898745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628650" y="253921"/>
            <a:ext cx="7886700" cy="517605"/>
          </a:xfrm>
        </p:spPr>
        <p:txBody>
          <a:bodyPr>
            <a:normAutofit fontScale="90000"/>
          </a:bodyPr>
          <a:lstStyle/>
          <a:p>
            <a:r>
              <a:rPr lang="en-GB" dirty="0"/>
              <a:t>7 Layer OSI Model</a:t>
            </a:r>
          </a:p>
        </p:txBody>
      </p:sp>
      <p:sp>
        <p:nvSpPr>
          <p:cNvPr id="93187" name="Rectangle 3"/>
          <p:cNvSpPr>
            <a:spLocks noGrp="1" noChangeArrowheads="1"/>
          </p:cNvSpPr>
          <p:nvPr>
            <p:ph idx="1"/>
          </p:nvPr>
        </p:nvSpPr>
        <p:spPr/>
        <p:txBody>
          <a:bodyPr>
            <a:normAutofit/>
          </a:bodyPr>
          <a:lstStyle/>
          <a:p>
            <a:r>
              <a:rPr lang="en-GB" dirty="0"/>
              <a:t>Why bother thinking about Layers?</a:t>
            </a:r>
          </a:p>
          <a:p>
            <a:r>
              <a:rPr lang="en-GB" dirty="0"/>
              <a:t>What’s the point?</a:t>
            </a:r>
          </a:p>
          <a:p>
            <a:endParaRPr lang="en-GB" dirty="0"/>
          </a:p>
          <a:p>
            <a:r>
              <a:rPr lang="en-GB" dirty="0"/>
              <a:t>… discuss!</a:t>
            </a:r>
          </a:p>
        </p:txBody>
      </p:sp>
    </p:spTree>
    <p:extLst>
      <p:ext uri="{BB962C8B-B14F-4D97-AF65-F5344CB8AC3E}">
        <p14:creationId xmlns:p14="http://schemas.microsoft.com/office/powerpoint/2010/main" val="8383643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C8A2EEE-5DE2-42B4-B4DB-D7D80E40981A}"/>
              </a:ext>
            </a:extLst>
          </p:cNvPr>
          <p:cNvPicPr>
            <a:picLocks noChangeAspect="1"/>
          </p:cNvPicPr>
          <p:nvPr/>
        </p:nvPicPr>
        <p:blipFill>
          <a:blip r:embed="rId3"/>
          <a:stretch>
            <a:fillRect/>
          </a:stretch>
        </p:blipFill>
        <p:spPr>
          <a:xfrm>
            <a:off x="1880964" y="754873"/>
            <a:ext cx="5382080" cy="4187948"/>
          </a:xfrm>
          <a:prstGeom prst="rect">
            <a:avLst/>
          </a:prstGeom>
        </p:spPr>
      </p:pic>
      <p:sp>
        <p:nvSpPr>
          <p:cNvPr id="91138" name="Rectangle 2"/>
          <p:cNvSpPr>
            <a:spLocks noGrp="1" noChangeArrowheads="1"/>
          </p:cNvSpPr>
          <p:nvPr>
            <p:ph type="title"/>
          </p:nvPr>
        </p:nvSpPr>
        <p:spPr/>
        <p:txBody>
          <a:bodyPr/>
          <a:lstStyle/>
          <a:p>
            <a:r>
              <a:rPr lang="en-GB"/>
              <a:t>Encapsulation</a:t>
            </a:r>
          </a:p>
        </p:txBody>
      </p:sp>
      <p:sp>
        <p:nvSpPr>
          <p:cNvPr id="91145" name="Text Box 9"/>
          <p:cNvSpPr txBox="1">
            <a:spLocks noChangeArrowheads="1"/>
          </p:cNvSpPr>
          <p:nvPr/>
        </p:nvSpPr>
        <p:spPr bwMode="auto">
          <a:xfrm>
            <a:off x="5429255" y="2924175"/>
            <a:ext cx="141565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1100"/>
              <a:t>TCP/UDP</a:t>
            </a:r>
          </a:p>
        </p:txBody>
      </p:sp>
      <p:sp>
        <p:nvSpPr>
          <p:cNvPr id="91147" name="Text Box 11"/>
          <p:cNvSpPr txBox="1">
            <a:spLocks noChangeArrowheads="1"/>
          </p:cNvSpPr>
          <p:nvPr/>
        </p:nvSpPr>
        <p:spPr bwMode="auto">
          <a:xfrm>
            <a:off x="5429255" y="3381375"/>
            <a:ext cx="141565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1100"/>
              <a:t>IP</a:t>
            </a:r>
          </a:p>
        </p:txBody>
      </p:sp>
      <p:sp>
        <p:nvSpPr>
          <p:cNvPr id="91148" name="Text Box 12"/>
          <p:cNvSpPr txBox="1">
            <a:spLocks noChangeArrowheads="1"/>
          </p:cNvSpPr>
          <p:nvPr/>
        </p:nvSpPr>
        <p:spPr bwMode="auto">
          <a:xfrm>
            <a:off x="5429255" y="3724276"/>
            <a:ext cx="141565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1100" dirty="0"/>
              <a:t>Ethernet</a:t>
            </a:r>
            <a:endParaRPr lang="en-GB" sz="1013" dirty="0"/>
          </a:p>
        </p:txBody>
      </p:sp>
      <p:sp>
        <p:nvSpPr>
          <p:cNvPr id="91149" name="Text Box 13"/>
          <p:cNvSpPr txBox="1">
            <a:spLocks noChangeArrowheads="1"/>
          </p:cNvSpPr>
          <p:nvPr/>
        </p:nvSpPr>
        <p:spPr bwMode="auto">
          <a:xfrm>
            <a:off x="5765943" y="4092040"/>
            <a:ext cx="1415654"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1050" b="1" dirty="0"/>
              <a:t>       …Cable</a:t>
            </a:r>
          </a:p>
        </p:txBody>
      </p:sp>
    </p:spTree>
    <p:extLst>
      <p:ext uri="{BB962C8B-B14F-4D97-AF65-F5344CB8AC3E}">
        <p14:creationId xmlns:p14="http://schemas.microsoft.com/office/powerpoint/2010/main" val="23020803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EEBF558-E53D-4C8C-8ED5-2EED4B49F225}"/>
              </a:ext>
            </a:extLst>
          </p:cNvPr>
          <p:cNvPicPr>
            <a:picLocks noChangeAspect="1"/>
          </p:cNvPicPr>
          <p:nvPr/>
        </p:nvPicPr>
        <p:blipFill>
          <a:blip r:embed="rId3"/>
          <a:stretch>
            <a:fillRect/>
          </a:stretch>
        </p:blipFill>
        <p:spPr>
          <a:xfrm>
            <a:off x="1881904" y="756000"/>
            <a:ext cx="5381762" cy="4187700"/>
          </a:xfrm>
          <a:prstGeom prst="rect">
            <a:avLst/>
          </a:prstGeom>
        </p:spPr>
      </p:pic>
      <p:sp>
        <p:nvSpPr>
          <p:cNvPr id="98306" name="Rectangle 2"/>
          <p:cNvSpPr>
            <a:spLocks noGrp="1" noChangeArrowheads="1"/>
          </p:cNvSpPr>
          <p:nvPr>
            <p:ph type="title"/>
          </p:nvPr>
        </p:nvSpPr>
        <p:spPr/>
        <p:txBody>
          <a:bodyPr/>
          <a:lstStyle/>
          <a:p>
            <a:r>
              <a:rPr lang="en-GB"/>
              <a:t>Decapsulation</a:t>
            </a:r>
          </a:p>
        </p:txBody>
      </p:sp>
    </p:spTree>
    <p:extLst>
      <p:ext uri="{BB962C8B-B14F-4D97-AF65-F5344CB8AC3E}">
        <p14:creationId xmlns:p14="http://schemas.microsoft.com/office/powerpoint/2010/main" val="856611398"/>
      </p:ext>
    </p:extLst>
  </p:cSld>
  <p:clrMapOvr>
    <a:masterClrMapping/>
  </p:clrMapOvr>
  <p:transition>
    <p:blinds/>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3"/>
          <p:cNvSpPr>
            <a:spLocks noGrp="1" noChangeArrowheads="1"/>
          </p:cNvSpPr>
          <p:nvPr>
            <p:ph type="title"/>
          </p:nvPr>
        </p:nvSpPr>
        <p:spPr/>
        <p:txBody>
          <a:bodyPr/>
          <a:lstStyle/>
          <a:p>
            <a:r>
              <a:rPr lang="en-GB" dirty="0"/>
              <a:t>Layer 2 / 3</a:t>
            </a:r>
          </a:p>
        </p:txBody>
      </p:sp>
      <p:pic>
        <p:nvPicPr>
          <p:cNvPr id="7" name="Picture 6">
            <a:extLst>
              <a:ext uri="{FF2B5EF4-FFF2-40B4-BE49-F238E27FC236}">
                <a16:creationId xmlns:a16="http://schemas.microsoft.com/office/drawing/2014/main" id="{B7D011C0-32FE-47F9-A402-E20D3D5E62A5}"/>
              </a:ext>
            </a:extLst>
          </p:cNvPr>
          <p:cNvPicPr>
            <a:picLocks noChangeAspect="1"/>
          </p:cNvPicPr>
          <p:nvPr/>
        </p:nvPicPr>
        <p:blipFill>
          <a:blip r:embed="rId3"/>
          <a:stretch>
            <a:fillRect/>
          </a:stretch>
        </p:blipFill>
        <p:spPr>
          <a:xfrm>
            <a:off x="1881904" y="756000"/>
            <a:ext cx="5381762" cy="4187700"/>
          </a:xfrm>
          <a:prstGeom prst="rect">
            <a:avLst/>
          </a:prstGeom>
        </p:spPr>
      </p:pic>
      <p:sp>
        <p:nvSpPr>
          <p:cNvPr id="2" name="Rectangle 1">
            <a:extLst>
              <a:ext uri="{FF2B5EF4-FFF2-40B4-BE49-F238E27FC236}">
                <a16:creationId xmlns:a16="http://schemas.microsoft.com/office/drawing/2014/main" id="{209E67B3-36DD-497D-9AD0-6EC797C7B154}"/>
              </a:ext>
            </a:extLst>
          </p:cNvPr>
          <p:cNvSpPr/>
          <p:nvPr/>
        </p:nvSpPr>
        <p:spPr>
          <a:xfrm>
            <a:off x="1881902" y="756004"/>
            <a:ext cx="5380200" cy="2339368"/>
          </a:xfrm>
          <a:prstGeom prst="rect">
            <a:avLst/>
          </a:prstGeom>
          <a:solidFill>
            <a:schemeClr val="accent1">
              <a:lumMod val="60000"/>
              <a:lumOff val="40000"/>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dirty="0"/>
          </a:p>
        </p:txBody>
      </p:sp>
      <p:sp>
        <p:nvSpPr>
          <p:cNvPr id="5" name="TextBox 4">
            <a:extLst>
              <a:ext uri="{FF2B5EF4-FFF2-40B4-BE49-F238E27FC236}">
                <a16:creationId xmlns:a16="http://schemas.microsoft.com/office/drawing/2014/main" id="{859F345A-6748-4ECD-A0AE-AEB7C1DAE64D}"/>
              </a:ext>
            </a:extLst>
          </p:cNvPr>
          <p:cNvSpPr txBox="1"/>
          <p:nvPr/>
        </p:nvSpPr>
        <p:spPr>
          <a:xfrm>
            <a:off x="3429005" y="981620"/>
            <a:ext cx="2286001" cy="518984"/>
          </a:xfrm>
          <a:prstGeom prst="rect">
            <a:avLst/>
          </a:prstGeom>
          <a:solidFill>
            <a:schemeClr val="bg1"/>
          </a:solidFill>
          <a:ln w="19050">
            <a:solidFill>
              <a:schemeClr val="tx1"/>
            </a:solidFill>
          </a:ln>
        </p:spPr>
        <p:txBody>
          <a:bodyPr vert="horz" wrap="none" lIns="68580" tIns="34290" rIns="68580" bIns="34290" rtlCol="0" anchor="ctr">
            <a:normAutofit/>
          </a:bodyPr>
          <a:lstStyle/>
          <a:p>
            <a:r>
              <a:rPr lang="en-GB" sz="1013" b="1" dirty="0"/>
              <a:t>Routing = Layer 3</a:t>
            </a:r>
          </a:p>
          <a:p>
            <a:r>
              <a:rPr lang="en-GB" sz="1013" b="1" dirty="0"/>
              <a:t>Switching/Ethernet = Layer 2</a:t>
            </a:r>
          </a:p>
        </p:txBody>
      </p:sp>
    </p:spTree>
    <p:extLst>
      <p:ext uri="{BB962C8B-B14F-4D97-AF65-F5344CB8AC3E}">
        <p14:creationId xmlns:p14="http://schemas.microsoft.com/office/powerpoint/2010/main" val="1799346539"/>
      </p:ext>
    </p:extLst>
  </p:cSld>
  <p:clrMapOvr>
    <a:masterClrMapping/>
  </p:clrMapOvr>
  <p:transition>
    <p:blinds/>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en-GB"/>
              <a:t>Bits/Bytes</a:t>
            </a:r>
          </a:p>
        </p:txBody>
      </p:sp>
      <p:sp>
        <p:nvSpPr>
          <p:cNvPr id="108547" name="Rectangle 3"/>
          <p:cNvSpPr>
            <a:spLocks noGrp="1" noChangeArrowheads="1"/>
          </p:cNvSpPr>
          <p:nvPr>
            <p:ph idx="1"/>
          </p:nvPr>
        </p:nvSpPr>
        <p:spPr/>
        <p:txBody>
          <a:bodyPr/>
          <a:lstStyle/>
          <a:p>
            <a:r>
              <a:rPr lang="en-GB" dirty="0"/>
              <a:t>A ‘bit’ represents a single binary digit </a:t>
            </a:r>
            <a:br>
              <a:rPr lang="en-GB" dirty="0"/>
            </a:br>
            <a:r>
              <a:rPr lang="en-GB" dirty="0"/>
              <a:t>(0 or 1)</a:t>
            </a:r>
          </a:p>
          <a:p>
            <a:r>
              <a:rPr lang="en-GB" dirty="0"/>
              <a:t>A byte is a fixed-length binary ‘word’ of 8 characters.</a:t>
            </a:r>
          </a:p>
          <a:p>
            <a:r>
              <a:rPr lang="en-GB" dirty="0"/>
              <a:t>256 possible combinations from:</a:t>
            </a:r>
          </a:p>
          <a:p>
            <a:r>
              <a:rPr lang="en-GB" dirty="0"/>
              <a:t>00000000 to 11111111</a:t>
            </a:r>
          </a:p>
        </p:txBody>
      </p:sp>
    </p:spTree>
    <p:extLst>
      <p:ext uri="{BB962C8B-B14F-4D97-AF65-F5344CB8AC3E}">
        <p14:creationId xmlns:p14="http://schemas.microsoft.com/office/powerpoint/2010/main" val="569486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277C85-B711-0D37-8517-2E58E7D17786}"/>
            </a:ext>
          </a:extLst>
        </p:cNvPr>
        <p:cNvGrpSpPr/>
        <p:nvPr/>
      </p:nvGrpSpPr>
      <p:grpSpPr>
        <a:xfrm>
          <a:off x="0" y="0"/>
          <a:ext cx="0" cy="0"/>
          <a:chOff x="0" y="0"/>
          <a:chExt cx="0" cy="0"/>
        </a:xfrm>
      </p:grpSpPr>
      <p:sp>
        <p:nvSpPr>
          <p:cNvPr id="52226" name="Rectangle 2">
            <a:extLst>
              <a:ext uri="{FF2B5EF4-FFF2-40B4-BE49-F238E27FC236}">
                <a16:creationId xmlns:a16="http://schemas.microsoft.com/office/drawing/2014/main" id="{FEA8BBFF-ED45-6629-A300-DA8290B5EF6D}"/>
              </a:ext>
            </a:extLst>
          </p:cNvPr>
          <p:cNvSpPr>
            <a:spLocks noGrp="1" noChangeArrowheads="1"/>
          </p:cNvSpPr>
          <p:nvPr>
            <p:ph type="title"/>
          </p:nvPr>
        </p:nvSpPr>
        <p:spPr/>
        <p:txBody>
          <a:bodyPr/>
          <a:lstStyle/>
          <a:p>
            <a:r>
              <a:rPr lang="en-GB" dirty="0"/>
              <a:t>Agenda</a:t>
            </a:r>
          </a:p>
        </p:txBody>
      </p:sp>
      <p:sp>
        <p:nvSpPr>
          <p:cNvPr id="52227" name="Rectangle 3">
            <a:extLst>
              <a:ext uri="{FF2B5EF4-FFF2-40B4-BE49-F238E27FC236}">
                <a16:creationId xmlns:a16="http://schemas.microsoft.com/office/drawing/2014/main" id="{2B835996-A880-7316-9057-FD4922A97D91}"/>
              </a:ext>
            </a:extLst>
          </p:cNvPr>
          <p:cNvSpPr>
            <a:spLocks noGrp="1" noChangeArrowheads="1"/>
          </p:cNvSpPr>
          <p:nvPr>
            <p:ph idx="1"/>
          </p:nvPr>
        </p:nvSpPr>
        <p:spPr/>
        <p:txBody>
          <a:bodyPr/>
          <a:lstStyle/>
          <a:p>
            <a:endParaRPr lang="en-GB" dirty="0"/>
          </a:p>
          <a:p>
            <a:endParaRPr lang="en-GB" dirty="0"/>
          </a:p>
        </p:txBody>
      </p:sp>
    </p:spTree>
    <p:extLst>
      <p:ext uri="{BB962C8B-B14F-4D97-AF65-F5344CB8AC3E}">
        <p14:creationId xmlns:p14="http://schemas.microsoft.com/office/powerpoint/2010/main" val="10161195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026"/>
          <p:cNvSpPr>
            <a:spLocks noGrp="1" noChangeArrowheads="1"/>
          </p:cNvSpPr>
          <p:nvPr>
            <p:ph type="title"/>
          </p:nvPr>
        </p:nvSpPr>
        <p:spPr/>
        <p:txBody>
          <a:bodyPr/>
          <a:lstStyle/>
          <a:p>
            <a:r>
              <a:rPr lang="en-GB" dirty="0"/>
              <a:t>Layer 1:</a:t>
            </a:r>
            <a:br>
              <a:rPr lang="en-GB" dirty="0"/>
            </a:br>
            <a:r>
              <a:rPr lang="en-GB" dirty="0"/>
              <a:t>Physical</a:t>
            </a:r>
          </a:p>
        </p:txBody>
      </p:sp>
      <p:sp>
        <p:nvSpPr>
          <p:cNvPr id="5" name="Text Placeholder 4">
            <a:extLst>
              <a:ext uri="{FF2B5EF4-FFF2-40B4-BE49-F238E27FC236}">
                <a16:creationId xmlns:a16="http://schemas.microsoft.com/office/drawing/2014/main" id="{3DF87EE2-E68D-41B4-B599-AA28594F23DC}"/>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18447458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628650" y="253921"/>
            <a:ext cx="7886700" cy="517605"/>
          </a:xfrm>
        </p:spPr>
        <p:txBody>
          <a:bodyPr>
            <a:normAutofit fontScale="90000"/>
          </a:bodyPr>
          <a:lstStyle/>
          <a:p>
            <a:r>
              <a:rPr lang="en-GB"/>
              <a:t>Cables</a:t>
            </a:r>
          </a:p>
        </p:txBody>
      </p:sp>
      <p:sp>
        <p:nvSpPr>
          <p:cNvPr id="100355" name="Rectangle 3"/>
          <p:cNvSpPr>
            <a:spLocks noGrp="1" noChangeArrowheads="1"/>
          </p:cNvSpPr>
          <p:nvPr>
            <p:ph idx="1"/>
          </p:nvPr>
        </p:nvSpPr>
        <p:spPr/>
        <p:txBody>
          <a:bodyPr/>
          <a:lstStyle/>
          <a:p>
            <a:r>
              <a:rPr lang="en-GB" dirty="0"/>
              <a:t>Copper cabling</a:t>
            </a:r>
          </a:p>
          <a:p>
            <a:r>
              <a:rPr lang="en-GB" dirty="0"/>
              <a:t>Fibre Cabling</a:t>
            </a:r>
          </a:p>
          <a:p>
            <a:endParaRPr lang="en-GB" dirty="0"/>
          </a:p>
          <a:p>
            <a:r>
              <a:rPr lang="en-GB" dirty="0"/>
              <a:t>Digital signals are transmitted as a stream of binary. (1 and 0s) </a:t>
            </a:r>
          </a:p>
          <a:p>
            <a:r>
              <a:rPr lang="en-GB" dirty="0"/>
              <a:t>Either electrical impulses or light pulses.</a:t>
            </a:r>
          </a:p>
        </p:txBody>
      </p:sp>
    </p:spTree>
    <p:extLst>
      <p:ext uri="{BB962C8B-B14F-4D97-AF65-F5344CB8AC3E}">
        <p14:creationId xmlns:p14="http://schemas.microsoft.com/office/powerpoint/2010/main" val="11832623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689392E8-D62F-4657-AD75-0AAA681DCAD9}"/>
              </a:ext>
            </a:extLst>
          </p:cNvPr>
          <p:cNvSpPr>
            <a:spLocks noGrp="1"/>
          </p:cNvSpPr>
          <p:nvPr>
            <p:ph sz="half" idx="1"/>
          </p:nvPr>
        </p:nvSpPr>
        <p:spPr/>
        <p:txBody>
          <a:bodyPr/>
          <a:lstStyle/>
          <a:p>
            <a:endParaRPr lang="en-GB"/>
          </a:p>
        </p:txBody>
      </p:sp>
      <p:sp>
        <p:nvSpPr>
          <p:cNvPr id="14" name="Content Placeholder 13">
            <a:extLst>
              <a:ext uri="{FF2B5EF4-FFF2-40B4-BE49-F238E27FC236}">
                <a16:creationId xmlns:a16="http://schemas.microsoft.com/office/drawing/2014/main" id="{10E2F1C6-C18D-4998-B9DE-CA8B1607602C}"/>
              </a:ext>
            </a:extLst>
          </p:cNvPr>
          <p:cNvSpPr>
            <a:spLocks noGrp="1"/>
          </p:cNvSpPr>
          <p:nvPr>
            <p:ph sz="half" idx="2"/>
          </p:nvPr>
        </p:nvSpPr>
        <p:spPr/>
        <p:txBody>
          <a:bodyPr>
            <a:normAutofit fontScale="62500" lnSpcReduction="20000"/>
          </a:bodyPr>
          <a:lstStyle/>
          <a:p>
            <a:r>
              <a:rPr lang="en-GB" dirty="0"/>
              <a:t>Category 5/CAT5e/CAT6 cables</a:t>
            </a:r>
          </a:p>
          <a:p>
            <a:r>
              <a:rPr lang="en-GB" dirty="0"/>
              <a:t>10/100BASE-T only uses 2 pairs. (orange + green)</a:t>
            </a:r>
          </a:p>
          <a:p>
            <a:r>
              <a:rPr lang="en-GB" dirty="0"/>
              <a:t>Gigabit over copper signalling is radically different to 10/100</a:t>
            </a:r>
          </a:p>
          <a:p>
            <a:pPr lvl="1"/>
            <a:r>
              <a:rPr lang="en-GB" dirty="0"/>
              <a:t>Uses all 4 pairs. This can mean a cable that was fine on 10/100 may not work when used for Gigabit!</a:t>
            </a:r>
          </a:p>
          <a:p>
            <a:r>
              <a:rPr lang="en-GB" dirty="0"/>
              <a:t>Newer kit is now “Auto-MDIX” but old “cross-over” cables will not work at Gigabit: only 2 pairs crossed!</a:t>
            </a:r>
          </a:p>
          <a:p>
            <a:r>
              <a:rPr lang="en-GB" dirty="0"/>
              <a:t>Some equipment attempts to “auto-correct” this situation.</a:t>
            </a:r>
          </a:p>
          <a:p>
            <a:r>
              <a:rPr lang="en-GB" dirty="0"/>
              <a:t>Auto-Negotiation is mandatory for 1000BASE-T interfaces, but NOT for older Gigabit only (SFP/GBIC) interfaces which don’t support 10/100 – Limited or no auto neg support!</a:t>
            </a:r>
          </a:p>
        </p:txBody>
      </p:sp>
      <p:sp>
        <p:nvSpPr>
          <p:cNvPr id="190466" name="Rectangle 2"/>
          <p:cNvSpPr>
            <a:spLocks noGrp="1" noChangeArrowheads="1"/>
          </p:cNvSpPr>
          <p:nvPr>
            <p:ph type="title"/>
          </p:nvPr>
        </p:nvSpPr>
        <p:spPr/>
        <p:txBody>
          <a:bodyPr>
            <a:normAutofit fontScale="90000"/>
          </a:bodyPr>
          <a:lstStyle/>
          <a:p>
            <a:r>
              <a:rPr lang="en-GB" dirty="0"/>
              <a:t>Copper</a:t>
            </a:r>
          </a:p>
        </p:txBody>
      </p:sp>
      <p:pic>
        <p:nvPicPr>
          <p:cNvPr id="190468" name="Picture 4" descr="C:\Work\cat5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1692" y="1110617"/>
            <a:ext cx="1620207" cy="1215875"/>
          </a:xfrm>
          <a:prstGeom prst="rect">
            <a:avLst/>
          </a:prstGeom>
          <a:noFill/>
          <a:ln w="12700">
            <a:solidFill>
              <a:schemeClr val="tx1"/>
            </a:solidFill>
          </a:ln>
          <a:effectLst/>
          <a:extLst>
            <a:ext uri="{909E8E84-426E-40DD-AFC4-6F175D3DCCD1}">
              <a14:hiddenFill xmlns:a14="http://schemas.microsoft.com/office/drawing/2010/main">
                <a:solidFill>
                  <a:srgbClr val="FFFFFF"/>
                </a:solidFill>
              </a14:hiddenFill>
            </a:ext>
          </a:extLst>
        </p:spPr>
      </p:pic>
      <p:pic>
        <p:nvPicPr>
          <p:cNvPr id="190469" name="Picture 5" descr="C:\Work\rj45-plug-pin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00551" y="1145875"/>
            <a:ext cx="1572978" cy="1180619"/>
          </a:xfrm>
          <a:prstGeom prst="rect">
            <a:avLst/>
          </a:prstGeom>
          <a:noFill/>
          <a:ln w="12700">
            <a:solidFill>
              <a:schemeClr val="tx1"/>
            </a:solidFill>
          </a:ln>
          <a:effectLst/>
          <a:extLst>
            <a:ext uri="{909E8E84-426E-40DD-AFC4-6F175D3DCCD1}">
              <a14:hiddenFill xmlns:a14="http://schemas.microsoft.com/office/drawing/2010/main">
                <a:solidFill>
                  <a:srgbClr val="FFFFFF"/>
                </a:solidFill>
              </a14:hiddenFill>
            </a:ext>
          </a:extLst>
        </p:spPr>
      </p:pic>
      <p:sp>
        <p:nvSpPr>
          <p:cNvPr id="190470" name="Text Box 6"/>
          <p:cNvSpPr txBox="1">
            <a:spLocks noChangeArrowheads="1"/>
          </p:cNvSpPr>
          <p:nvPr/>
        </p:nvSpPr>
        <p:spPr bwMode="auto">
          <a:xfrm>
            <a:off x="4399018" y="1517830"/>
            <a:ext cx="817853" cy="24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013" dirty="0"/>
              <a:t>“8P8C” Plug</a:t>
            </a:r>
          </a:p>
        </p:txBody>
      </p:sp>
      <p:pic>
        <p:nvPicPr>
          <p:cNvPr id="190471" name="Picture 7" descr="C:\Work\Engineering Open Day\images\RJ45-568B-connector.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62242" y="1177877"/>
            <a:ext cx="797985" cy="1116608"/>
          </a:xfrm>
          <a:prstGeom prst="rect">
            <a:avLst/>
          </a:prstGeom>
          <a:noFill/>
          <a:ln w="12700">
            <a:solidFill>
              <a:schemeClr val="tx1"/>
            </a:solidFill>
          </a:ln>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399016" y="579697"/>
            <a:ext cx="1183013" cy="553998"/>
          </a:xfrm>
          <a:prstGeom prst="rect">
            <a:avLst/>
          </a:prstGeom>
          <a:noFill/>
        </p:spPr>
        <p:txBody>
          <a:bodyPr wrap="square" rtlCol="0">
            <a:spAutoFit/>
          </a:bodyPr>
          <a:lstStyle/>
          <a:p>
            <a:r>
              <a:rPr lang="en-GB" sz="1500" b="1" dirty="0"/>
              <a:t>T568B</a:t>
            </a:r>
          </a:p>
          <a:p>
            <a:r>
              <a:rPr lang="en-GB" sz="1500" dirty="0"/>
              <a:t>Wiring order</a:t>
            </a:r>
          </a:p>
        </p:txBody>
      </p:sp>
      <p:sp>
        <p:nvSpPr>
          <p:cNvPr id="12" name="Text Box 6">
            <a:extLst>
              <a:ext uri="{FF2B5EF4-FFF2-40B4-BE49-F238E27FC236}">
                <a16:creationId xmlns:a16="http://schemas.microsoft.com/office/drawing/2014/main" id="{D3F4C83D-5744-4B6C-BC38-B1B06C597F74}"/>
              </a:ext>
            </a:extLst>
          </p:cNvPr>
          <p:cNvSpPr txBox="1">
            <a:spLocks noChangeArrowheads="1"/>
          </p:cNvSpPr>
          <p:nvPr/>
        </p:nvSpPr>
        <p:spPr bwMode="auto">
          <a:xfrm>
            <a:off x="5187041" y="2439528"/>
            <a:ext cx="721672" cy="24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013" dirty="0"/>
              <a:t>(aka RJ45)</a:t>
            </a:r>
          </a:p>
        </p:txBody>
      </p:sp>
    </p:spTree>
    <p:extLst>
      <p:ext uri="{BB962C8B-B14F-4D97-AF65-F5344CB8AC3E}">
        <p14:creationId xmlns:p14="http://schemas.microsoft.com/office/powerpoint/2010/main" val="1369591560"/>
      </p:ext>
    </p:extLst>
  </p:cSld>
  <p:clrMapOvr>
    <a:masterClrMapping/>
  </p:clrMapOvr>
  <mc:AlternateContent xmlns:mc="http://schemas.openxmlformats.org/markup-compatibility/2006" xmlns:p14="http://schemas.microsoft.com/office/powerpoint/2010/main">
    <mc:Choice Requires="p14">
      <p:transition p14:dur="0" advClick="0">
        <p:cut/>
      </p:transition>
    </mc:Choice>
    <mc:Fallback xmlns="">
      <p:transition advClick="0">
        <p:cut/>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0467" name="Rectangle 3"/>
          <p:cNvSpPr>
            <a:spLocks noGrp="1" noChangeArrowheads="1"/>
          </p:cNvSpPr>
          <p:nvPr>
            <p:ph sz="half" idx="1"/>
          </p:nvPr>
        </p:nvSpPr>
        <p:spPr/>
        <p:txBody>
          <a:bodyPr>
            <a:normAutofit lnSpcReduction="10000"/>
          </a:bodyPr>
          <a:lstStyle/>
          <a:p>
            <a:r>
              <a:rPr lang="en-GB" dirty="0"/>
              <a:t>Ethernet spec up to 100 Meters total channel length</a:t>
            </a:r>
          </a:p>
          <a:p>
            <a:r>
              <a:rPr lang="en-GB" dirty="0"/>
              <a:t>This includes all building wiring and patch cords!</a:t>
            </a:r>
          </a:p>
          <a:p>
            <a:r>
              <a:rPr lang="en-GB" dirty="0"/>
              <a:t>Can be forgotten when cabling in shared data centres</a:t>
            </a:r>
          </a:p>
          <a:p>
            <a:r>
              <a:rPr lang="en-GB" dirty="0"/>
              <a:t>Installer’s cable tester only indicates “FAIL” at &gt; 100M</a:t>
            </a:r>
          </a:p>
          <a:p>
            <a:endParaRPr lang="en-GB" dirty="0"/>
          </a:p>
        </p:txBody>
      </p:sp>
      <p:sp>
        <p:nvSpPr>
          <p:cNvPr id="5" name="Content Placeholder 4">
            <a:extLst>
              <a:ext uri="{FF2B5EF4-FFF2-40B4-BE49-F238E27FC236}">
                <a16:creationId xmlns:a16="http://schemas.microsoft.com/office/drawing/2014/main" id="{506DA42A-98FF-4A95-9DF4-CB1420CE7935}"/>
              </a:ext>
            </a:extLst>
          </p:cNvPr>
          <p:cNvSpPr>
            <a:spLocks noGrp="1"/>
          </p:cNvSpPr>
          <p:nvPr>
            <p:ph sz="half" idx="2"/>
          </p:nvPr>
        </p:nvSpPr>
        <p:spPr/>
        <p:txBody>
          <a:bodyPr/>
          <a:lstStyle/>
          <a:p>
            <a:endParaRPr lang="en-GB"/>
          </a:p>
        </p:txBody>
      </p:sp>
      <p:sp>
        <p:nvSpPr>
          <p:cNvPr id="190466" name="Rectangle 2"/>
          <p:cNvSpPr>
            <a:spLocks noGrp="1" noChangeArrowheads="1"/>
          </p:cNvSpPr>
          <p:nvPr>
            <p:ph type="title"/>
          </p:nvPr>
        </p:nvSpPr>
        <p:spPr/>
        <p:txBody>
          <a:bodyPr>
            <a:normAutofit fontScale="90000"/>
          </a:bodyPr>
          <a:lstStyle/>
          <a:p>
            <a:r>
              <a:rPr lang="en-GB" dirty="0"/>
              <a:t>Copper Channel Length</a:t>
            </a:r>
          </a:p>
        </p:txBody>
      </p:sp>
      <p:pic>
        <p:nvPicPr>
          <p:cNvPr id="2252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0959" y="2469542"/>
            <a:ext cx="5241139" cy="2436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6834221"/>
      </p:ext>
    </p:extLst>
  </p:cSld>
  <p:clrMapOvr>
    <a:masterClrMapping/>
  </p:clrMapOvr>
  <mc:AlternateContent xmlns:mc="http://schemas.openxmlformats.org/markup-compatibility/2006">
    <mc:Choice xmlns:p14="http://schemas.microsoft.com/office/powerpoint/2010/main" Requires="p14">
      <p:transition p14:dur="0" advClick="0">
        <p:cut/>
      </p:transition>
    </mc:Choice>
    <mc:Fallback>
      <p:transition advClick="0">
        <p:cut/>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p:txBody>
          <a:bodyPr/>
          <a:lstStyle/>
          <a:p>
            <a:r>
              <a:rPr lang="en-GB" dirty="0"/>
              <a:t>Ethernet Copper Faults</a:t>
            </a:r>
          </a:p>
        </p:txBody>
      </p:sp>
      <p:sp>
        <p:nvSpPr>
          <p:cNvPr id="190467" name="Rectangle 3"/>
          <p:cNvSpPr>
            <a:spLocks noGrp="1" noChangeArrowheads="1"/>
          </p:cNvSpPr>
          <p:nvPr>
            <p:ph idx="1"/>
          </p:nvPr>
        </p:nvSpPr>
        <p:spPr/>
        <p:txBody>
          <a:bodyPr/>
          <a:lstStyle/>
          <a:p>
            <a:r>
              <a:rPr lang="en-GB" dirty="0"/>
              <a:t>Faulty cable install/crimping</a:t>
            </a:r>
          </a:p>
          <a:p>
            <a:r>
              <a:rPr lang="en-GB" dirty="0"/>
              <a:t>Auto-Negotiation or duplex mismatches </a:t>
            </a:r>
          </a:p>
          <a:p>
            <a:r>
              <a:rPr lang="en-GB" dirty="0"/>
              <a:t>Interference from power cables, lighting, other kit</a:t>
            </a:r>
          </a:p>
          <a:p>
            <a:r>
              <a:rPr lang="en-GB" dirty="0"/>
              <a:t>Physical damage to cabling, plugs or interfaces</a:t>
            </a:r>
          </a:p>
          <a:p>
            <a:r>
              <a:rPr lang="en-GB" dirty="0"/>
              <a:t>Kinks or sharp bends in the cable</a:t>
            </a:r>
          </a:p>
          <a:p>
            <a:r>
              <a:rPr lang="en-GB" dirty="0"/>
              <a:t>“old cables”</a:t>
            </a:r>
          </a:p>
          <a:p>
            <a:endParaRPr lang="en-GB" dirty="0"/>
          </a:p>
        </p:txBody>
      </p:sp>
    </p:spTree>
    <p:extLst>
      <p:ext uri="{BB962C8B-B14F-4D97-AF65-F5344CB8AC3E}">
        <p14:creationId xmlns:p14="http://schemas.microsoft.com/office/powerpoint/2010/main" val="8053038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628652" y="273849"/>
            <a:ext cx="7886700" cy="587393"/>
          </a:xfrm>
        </p:spPr>
        <p:txBody>
          <a:bodyPr/>
          <a:lstStyle/>
          <a:p>
            <a:r>
              <a:rPr lang="en-GB" dirty="0"/>
              <a:t>Fibre Optics</a:t>
            </a:r>
          </a:p>
        </p:txBody>
      </p:sp>
      <p:sp>
        <p:nvSpPr>
          <p:cNvPr id="196614" name="Text Box 6"/>
          <p:cNvSpPr txBox="1">
            <a:spLocks noGrp="1" noChangeArrowheads="1"/>
          </p:cNvSpPr>
          <p:nvPr>
            <p:ph sz="half" idx="1"/>
          </p:nvPr>
        </p:nvSpPr>
        <p:spPr>
          <a:xfrm>
            <a:off x="457200" y="1200151"/>
            <a:ext cx="4191000" cy="3394075"/>
          </a:xfrm>
        </p:spPr>
        <p:txBody>
          <a:bodyPr/>
          <a:lstStyle/>
          <a:p>
            <a:r>
              <a:rPr lang="en-GB" dirty="0"/>
              <a:t>Glass strands</a:t>
            </a:r>
          </a:p>
          <a:p>
            <a:r>
              <a:rPr lang="en-GB" dirty="0"/>
              <a:t>Generally installed in pairs of strands, one for transmit, another for receive. (TX/RX)</a:t>
            </a:r>
          </a:p>
          <a:p>
            <a:r>
              <a:rPr lang="en-GB" dirty="0"/>
              <a:t>Connects to an optic at either end</a:t>
            </a:r>
          </a:p>
          <a:p>
            <a:r>
              <a:rPr lang="en-GB" dirty="0"/>
              <a:t>SX (short haul) optic = Multi Mode</a:t>
            </a:r>
          </a:p>
          <a:p>
            <a:r>
              <a:rPr lang="en-GB" dirty="0"/>
              <a:t>LX (long haul) optic = Single Mode</a:t>
            </a:r>
          </a:p>
        </p:txBody>
      </p:sp>
      <p:sp>
        <p:nvSpPr>
          <p:cNvPr id="11" name="Content Placeholder 10">
            <a:extLst>
              <a:ext uri="{FF2B5EF4-FFF2-40B4-BE49-F238E27FC236}">
                <a16:creationId xmlns:a16="http://schemas.microsoft.com/office/drawing/2014/main" id="{85DCC83C-2206-F7EC-3108-FEB114DA783B}"/>
              </a:ext>
            </a:extLst>
          </p:cNvPr>
          <p:cNvSpPr>
            <a:spLocks noGrp="1"/>
          </p:cNvSpPr>
          <p:nvPr>
            <p:ph sz="half" idx="2"/>
          </p:nvPr>
        </p:nvSpPr>
        <p:spPr/>
        <p:txBody>
          <a:bodyPr/>
          <a:lstStyle/>
          <a:p>
            <a:endParaRPr lang="en-GB"/>
          </a:p>
        </p:txBody>
      </p:sp>
      <p:pic>
        <p:nvPicPr>
          <p:cNvPr id="196612" name="Picture 4" descr="C:\Work\fibre-connector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43557" y="1543052"/>
            <a:ext cx="2218135" cy="2352675"/>
          </a:xfrm>
          <a:prstGeom prst="rect">
            <a:avLst/>
          </a:prstGeom>
          <a:noFill/>
          <a:extLst>
            <a:ext uri="{909E8E84-426E-40DD-AFC4-6F175D3DCCD1}">
              <a14:hiddenFill xmlns:a14="http://schemas.microsoft.com/office/drawing/2010/main">
                <a:solidFill>
                  <a:srgbClr val="FFFFFF"/>
                </a:solidFill>
              </a14:hiddenFill>
            </a:ext>
          </a:extLst>
        </p:spPr>
      </p:pic>
      <p:sp>
        <p:nvSpPr>
          <p:cNvPr id="196615" name="Text Box 7"/>
          <p:cNvSpPr txBox="1">
            <a:spLocks noChangeArrowheads="1"/>
          </p:cNvSpPr>
          <p:nvPr/>
        </p:nvSpPr>
        <p:spPr bwMode="auto">
          <a:xfrm>
            <a:off x="5527842" y="3608791"/>
            <a:ext cx="319319"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sz="1050"/>
              <a:t>FC</a:t>
            </a:r>
          </a:p>
        </p:txBody>
      </p:sp>
      <p:sp>
        <p:nvSpPr>
          <p:cNvPr id="196616" name="Line 8"/>
          <p:cNvSpPr>
            <a:spLocks noChangeShapeType="1"/>
          </p:cNvSpPr>
          <p:nvPr/>
        </p:nvSpPr>
        <p:spPr bwMode="auto">
          <a:xfrm>
            <a:off x="5886450" y="3714750"/>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13"/>
          </a:p>
        </p:txBody>
      </p:sp>
      <p:sp>
        <p:nvSpPr>
          <p:cNvPr id="196617" name="Text Box 9"/>
          <p:cNvSpPr txBox="1">
            <a:spLocks noChangeArrowheads="1"/>
          </p:cNvSpPr>
          <p:nvPr/>
        </p:nvSpPr>
        <p:spPr bwMode="auto">
          <a:xfrm>
            <a:off x="5253268" y="3371856"/>
            <a:ext cx="312906"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sz="1050"/>
              <a:t>ST</a:t>
            </a:r>
          </a:p>
        </p:txBody>
      </p:sp>
      <p:sp>
        <p:nvSpPr>
          <p:cNvPr id="196618" name="Line 10"/>
          <p:cNvSpPr>
            <a:spLocks noChangeShapeType="1"/>
          </p:cNvSpPr>
          <p:nvPr/>
        </p:nvSpPr>
        <p:spPr bwMode="auto">
          <a:xfrm>
            <a:off x="5543550" y="3486150"/>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13"/>
          </a:p>
        </p:txBody>
      </p:sp>
      <p:sp>
        <p:nvSpPr>
          <p:cNvPr id="196619" name="Text Box 11"/>
          <p:cNvSpPr txBox="1">
            <a:spLocks noChangeArrowheads="1"/>
          </p:cNvSpPr>
          <p:nvPr/>
        </p:nvSpPr>
        <p:spPr bwMode="auto">
          <a:xfrm>
            <a:off x="4914900" y="3028956"/>
            <a:ext cx="381000"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GB" sz="1050"/>
              <a:t>SC</a:t>
            </a:r>
          </a:p>
        </p:txBody>
      </p:sp>
      <p:sp>
        <p:nvSpPr>
          <p:cNvPr id="196620" name="Line 12"/>
          <p:cNvSpPr>
            <a:spLocks noChangeShapeType="1"/>
          </p:cNvSpPr>
          <p:nvPr/>
        </p:nvSpPr>
        <p:spPr bwMode="auto">
          <a:xfrm>
            <a:off x="5269707" y="3134916"/>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13"/>
          </a:p>
        </p:txBody>
      </p:sp>
      <p:sp>
        <p:nvSpPr>
          <p:cNvPr id="196621" name="Text Box 13"/>
          <p:cNvSpPr txBox="1">
            <a:spLocks noChangeArrowheads="1"/>
          </p:cNvSpPr>
          <p:nvPr/>
        </p:nvSpPr>
        <p:spPr bwMode="auto">
          <a:xfrm>
            <a:off x="5154447" y="1657356"/>
            <a:ext cx="312906"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sz="1050"/>
              <a:t>LC</a:t>
            </a:r>
          </a:p>
        </p:txBody>
      </p:sp>
      <p:sp>
        <p:nvSpPr>
          <p:cNvPr id="196622" name="Line 14"/>
          <p:cNvSpPr>
            <a:spLocks noChangeShapeType="1"/>
          </p:cNvSpPr>
          <p:nvPr/>
        </p:nvSpPr>
        <p:spPr bwMode="auto">
          <a:xfrm>
            <a:off x="5506641" y="1763316"/>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13"/>
          </a:p>
        </p:txBody>
      </p:sp>
      <p:sp>
        <p:nvSpPr>
          <p:cNvPr id="196623" name="Text Box 15"/>
          <p:cNvSpPr txBox="1">
            <a:spLocks noChangeArrowheads="1"/>
          </p:cNvSpPr>
          <p:nvPr/>
        </p:nvSpPr>
        <p:spPr bwMode="auto">
          <a:xfrm>
            <a:off x="4948450" y="1894292"/>
            <a:ext cx="38664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sz="1050"/>
              <a:t>MU</a:t>
            </a:r>
          </a:p>
        </p:txBody>
      </p:sp>
      <p:sp>
        <p:nvSpPr>
          <p:cNvPr id="196624" name="Line 16"/>
          <p:cNvSpPr>
            <a:spLocks noChangeShapeType="1"/>
          </p:cNvSpPr>
          <p:nvPr/>
        </p:nvSpPr>
        <p:spPr bwMode="auto">
          <a:xfrm>
            <a:off x="5374387" y="2000250"/>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13"/>
          </a:p>
        </p:txBody>
      </p:sp>
      <p:sp>
        <p:nvSpPr>
          <p:cNvPr id="196625" name="Text Box 17"/>
          <p:cNvSpPr txBox="1">
            <a:spLocks noChangeArrowheads="1"/>
          </p:cNvSpPr>
          <p:nvPr/>
        </p:nvSpPr>
        <p:spPr bwMode="auto">
          <a:xfrm>
            <a:off x="4854331" y="2171705"/>
            <a:ext cx="526106"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sz="1050"/>
              <a:t>E2000</a:t>
            </a:r>
          </a:p>
        </p:txBody>
      </p:sp>
      <p:sp>
        <p:nvSpPr>
          <p:cNvPr id="196627" name="Line 19"/>
          <p:cNvSpPr>
            <a:spLocks noChangeShapeType="1"/>
          </p:cNvSpPr>
          <p:nvPr/>
        </p:nvSpPr>
        <p:spPr bwMode="auto">
          <a:xfrm flipV="1">
            <a:off x="5429251" y="2286000"/>
            <a:ext cx="8572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13"/>
          </a:p>
        </p:txBody>
      </p:sp>
      <p:sp>
        <p:nvSpPr>
          <p:cNvPr id="196628" name="Line 20"/>
          <p:cNvSpPr>
            <a:spLocks noChangeShapeType="1"/>
          </p:cNvSpPr>
          <p:nvPr/>
        </p:nvSpPr>
        <p:spPr bwMode="auto">
          <a:xfrm flipV="1">
            <a:off x="5257801" y="2686051"/>
            <a:ext cx="571500" cy="4000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13"/>
          </a:p>
        </p:txBody>
      </p:sp>
      <p:pic>
        <p:nvPicPr>
          <p:cNvPr id="196629" name="Picture 21" descr="C:\Work\sfp-trcvr-mods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98963" y="4014041"/>
            <a:ext cx="1028700" cy="946547"/>
          </a:xfrm>
          <a:prstGeom prst="rect">
            <a:avLst/>
          </a:prstGeom>
          <a:noFill/>
          <a:extLst>
            <a:ext uri="{909E8E84-426E-40DD-AFC4-6F175D3DCCD1}">
              <a14:hiddenFill xmlns:a14="http://schemas.microsoft.com/office/drawing/2010/main">
                <a:solidFill>
                  <a:srgbClr val="FFFFFF"/>
                </a:solidFill>
              </a14:hiddenFill>
            </a:ext>
          </a:extLst>
        </p:spPr>
      </p:pic>
      <p:pic>
        <p:nvPicPr>
          <p:cNvPr id="196630" name="Picture 22" descr="C:\work\gbic.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04998" y="3752981"/>
            <a:ext cx="1233222" cy="1233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41175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628650" y="253921"/>
            <a:ext cx="7886700" cy="517605"/>
          </a:xfrm>
        </p:spPr>
        <p:txBody>
          <a:bodyPr>
            <a:normAutofit fontScale="90000"/>
          </a:bodyPr>
          <a:lstStyle/>
          <a:p>
            <a:r>
              <a:rPr lang="en-GB" dirty="0"/>
              <a:t>Fibre Optic Patch Leads</a:t>
            </a:r>
          </a:p>
        </p:txBody>
      </p:sp>
      <p:sp>
        <p:nvSpPr>
          <p:cNvPr id="2" name="Content Placeholder 1"/>
          <p:cNvSpPr>
            <a:spLocks noGrp="1"/>
          </p:cNvSpPr>
          <p:nvPr>
            <p:ph idx="1"/>
          </p:nvPr>
        </p:nvSpPr>
        <p:spPr/>
        <p:txBody>
          <a:bodyPr/>
          <a:lstStyle/>
          <a:p>
            <a:r>
              <a:rPr lang="en-GB" dirty="0"/>
              <a:t>Colour is </a:t>
            </a:r>
            <a:r>
              <a:rPr lang="en-GB" i="1" dirty="0"/>
              <a:t>usually</a:t>
            </a:r>
            <a:r>
              <a:rPr lang="en-GB" dirty="0"/>
              <a:t> significant! (TIA-598C)</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8055" y="1486497"/>
            <a:ext cx="1641622" cy="164162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5572" y="1485008"/>
            <a:ext cx="1738051" cy="1738051"/>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86720" y="2097842"/>
            <a:ext cx="2040407" cy="2040407"/>
          </a:xfrm>
          <a:prstGeom prst="rect">
            <a:avLst/>
          </a:prstGeom>
        </p:spPr>
      </p:pic>
      <p:sp>
        <p:nvSpPr>
          <p:cNvPr id="14" name="TextBox 13"/>
          <p:cNvSpPr txBox="1"/>
          <p:nvPr/>
        </p:nvSpPr>
        <p:spPr>
          <a:xfrm>
            <a:off x="946805" y="1949785"/>
            <a:ext cx="865943" cy="721544"/>
          </a:xfrm>
          <a:prstGeom prst="rect">
            <a:avLst/>
          </a:prstGeom>
          <a:noFill/>
        </p:spPr>
        <p:txBody>
          <a:bodyPr wrap="none" rtlCol="0">
            <a:spAutoFit/>
          </a:bodyPr>
          <a:lstStyle/>
          <a:p>
            <a:pPr algn="ctr"/>
            <a:r>
              <a:rPr lang="en-GB" sz="1013" b="1" dirty="0"/>
              <a:t>Multi Mode</a:t>
            </a:r>
          </a:p>
          <a:p>
            <a:pPr algn="ctr"/>
            <a:r>
              <a:rPr lang="en-GB" sz="1013" dirty="0"/>
              <a:t>62.5/125µm </a:t>
            </a:r>
          </a:p>
          <a:p>
            <a:pPr algn="ctr"/>
            <a:r>
              <a:rPr lang="en-GB" sz="1013" dirty="0"/>
              <a:t>(OM1)</a:t>
            </a:r>
            <a:br>
              <a:rPr lang="en-GB" sz="1013" dirty="0"/>
            </a:br>
            <a:r>
              <a:rPr lang="en-GB" sz="1050" dirty="0"/>
              <a:t>1G/10G</a:t>
            </a:r>
            <a:endParaRPr lang="en-GB" sz="1013" dirty="0"/>
          </a:p>
        </p:txBody>
      </p:sp>
      <p:sp>
        <p:nvSpPr>
          <p:cNvPr id="16" name="TextBox 15"/>
          <p:cNvSpPr txBox="1"/>
          <p:nvPr/>
        </p:nvSpPr>
        <p:spPr>
          <a:xfrm>
            <a:off x="3529697" y="1884390"/>
            <a:ext cx="1082416" cy="721544"/>
          </a:xfrm>
          <a:prstGeom prst="rect">
            <a:avLst/>
          </a:prstGeom>
          <a:noFill/>
        </p:spPr>
        <p:txBody>
          <a:bodyPr wrap="square" rtlCol="0">
            <a:spAutoFit/>
          </a:bodyPr>
          <a:lstStyle/>
          <a:p>
            <a:pPr algn="ctr"/>
            <a:r>
              <a:rPr lang="en-GB" sz="1013" b="1" dirty="0"/>
              <a:t>Multi Mode</a:t>
            </a:r>
          </a:p>
          <a:p>
            <a:pPr algn="ctr"/>
            <a:r>
              <a:rPr lang="en-GB" sz="1013" dirty="0"/>
              <a:t>50/125µm</a:t>
            </a:r>
          </a:p>
          <a:p>
            <a:pPr algn="ctr"/>
            <a:r>
              <a:rPr lang="en-GB" sz="1013" dirty="0"/>
              <a:t> (OM3)</a:t>
            </a:r>
          </a:p>
          <a:p>
            <a:pPr algn="ctr"/>
            <a:r>
              <a:rPr lang="en-GB" sz="1050" dirty="0"/>
              <a:t>up to 100G</a:t>
            </a:r>
          </a:p>
        </p:txBody>
      </p:sp>
      <p:sp>
        <p:nvSpPr>
          <p:cNvPr id="17" name="TextBox 16"/>
          <p:cNvSpPr txBox="1"/>
          <p:nvPr/>
        </p:nvSpPr>
        <p:spPr>
          <a:xfrm>
            <a:off x="6617448" y="2775790"/>
            <a:ext cx="853119" cy="559961"/>
          </a:xfrm>
          <a:prstGeom prst="rect">
            <a:avLst/>
          </a:prstGeom>
          <a:noFill/>
        </p:spPr>
        <p:txBody>
          <a:bodyPr wrap="none" rtlCol="0">
            <a:spAutoFit/>
          </a:bodyPr>
          <a:lstStyle/>
          <a:p>
            <a:pPr algn="ctr"/>
            <a:r>
              <a:rPr lang="en-GB" sz="1013" b="1" u="sng" dirty="0"/>
              <a:t>Single</a:t>
            </a:r>
            <a:r>
              <a:rPr lang="en-GB" sz="1013" b="1" dirty="0"/>
              <a:t> Mode</a:t>
            </a:r>
          </a:p>
          <a:p>
            <a:pPr algn="ctr"/>
            <a:r>
              <a:rPr lang="en-GB" sz="1013" dirty="0"/>
              <a:t>9/125µm</a:t>
            </a:r>
          </a:p>
          <a:p>
            <a:pPr algn="ctr"/>
            <a:r>
              <a:rPr lang="en-GB" sz="1013" dirty="0"/>
              <a:t> (OS1)</a:t>
            </a:r>
          </a:p>
        </p:txBody>
      </p:sp>
      <p:cxnSp>
        <p:nvCxnSpPr>
          <p:cNvPr id="12" name="Straight Arrow Connector 11"/>
          <p:cNvCxnSpPr>
            <a:cxnSpLocks/>
          </p:cNvCxnSpPr>
          <p:nvPr/>
        </p:nvCxnSpPr>
        <p:spPr>
          <a:xfrm flipH="1">
            <a:off x="7111372" y="1728717"/>
            <a:ext cx="219737" cy="954218"/>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sp>
        <p:nvSpPr>
          <p:cNvPr id="18" name="TextBox 17"/>
          <p:cNvSpPr txBox="1"/>
          <p:nvPr/>
        </p:nvSpPr>
        <p:spPr>
          <a:xfrm>
            <a:off x="5930385" y="1009631"/>
            <a:ext cx="2581710" cy="719086"/>
          </a:xfrm>
          <a:prstGeom prst="rect">
            <a:avLst/>
          </a:prstGeom>
          <a:solidFill>
            <a:srgbClr val="FFE699"/>
          </a:solidFill>
          <a:effectLst/>
        </p:spPr>
        <p:style>
          <a:lnRef idx="2">
            <a:schemeClr val="dk1"/>
          </a:lnRef>
          <a:fillRef idx="1">
            <a:schemeClr val="lt1"/>
          </a:fillRef>
          <a:effectRef idx="0">
            <a:schemeClr val="dk1"/>
          </a:effectRef>
          <a:fontRef idx="minor">
            <a:schemeClr val="dk1"/>
          </a:fontRef>
        </p:style>
        <p:txBody>
          <a:bodyPr vert="horz" wrap="square" lIns="68580" tIns="34290" rIns="68580" bIns="34290" rtlCol="0" anchor="ctr">
            <a:normAutofit/>
          </a:bodyPr>
          <a:lstStyle/>
          <a:p>
            <a:r>
              <a:rPr lang="en-GB" sz="1400" b="1" dirty="0"/>
              <a:t>Almost all new installations are</a:t>
            </a:r>
          </a:p>
          <a:p>
            <a:r>
              <a:rPr lang="en-GB" sz="1400" b="1" dirty="0"/>
              <a:t>Single Mode. Use this one!</a:t>
            </a:r>
          </a:p>
        </p:txBody>
      </p:sp>
      <p:pic>
        <p:nvPicPr>
          <p:cNvPr id="24" name="Picture 23" descr="Shape, circle&#10;&#10;Description automatically generated">
            <a:extLst>
              <a:ext uri="{FF2B5EF4-FFF2-40B4-BE49-F238E27FC236}">
                <a16:creationId xmlns:a16="http://schemas.microsoft.com/office/drawing/2014/main" id="{E6F25D67-60DE-41A1-B6E0-5A620A2D025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0800000">
            <a:off x="3743345" y="3017104"/>
            <a:ext cx="1769984" cy="1769984"/>
          </a:xfrm>
          <a:prstGeom prst="rect">
            <a:avLst/>
          </a:prstGeom>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81714" y="3110278"/>
            <a:ext cx="1769983" cy="1769983"/>
          </a:xfrm>
          <a:prstGeom prst="rect">
            <a:avLst/>
          </a:prstGeom>
        </p:spPr>
      </p:pic>
      <p:sp>
        <p:nvSpPr>
          <p:cNvPr id="8" name="TextBox 7"/>
          <p:cNvSpPr txBox="1"/>
          <p:nvPr/>
        </p:nvSpPr>
        <p:spPr>
          <a:xfrm>
            <a:off x="1856914" y="3631805"/>
            <a:ext cx="824265" cy="721544"/>
          </a:xfrm>
          <a:prstGeom prst="rect">
            <a:avLst/>
          </a:prstGeom>
          <a:noFill/>
        </p:spPr>
        <p:txBody>
          <a:bodyPr wrap="none" rtlCol="0">
            <a:spAutoFit/>
          </a:bodyPr>
          <a:lstStyle/>
          <a:p>
            <a:pPr algn="ctr"/>
            <a:r>
              <a:rPr lang="en-GB" sz="1013" b="1" dirty="0"/>
              <a:t>Multi Mode</a:t>
            </a:r>
          </a:p>
          <a:p>
            <a:pPr algn="ctr"/>
            <a:r>
              <a:rPr lang="en-GB" sz="1013" dirty="0"/>
              <a:t>50/125µm</a:t>
            </a:r>
          </a:p>
          <a:p>
            <a:pPr algn="ctr"/>
            <a:r>
              <a:rPr lang="en-GB" sz="1013" dirty="0"/>
              <a:t> (OM2)</a:t>
            </a:r>
            <a:br>
              <a:rPr lang="en-GB" sz="1013" dirty="0"/>
            </a:br>
            <a:r>
              <a:rPr lang="en-GB" sz="1050" dirty="0"/>
              <a:t>1G/10G</a:t>
            </a:r>
            <a:endParaRPr lang="en-GB" sz="1013" dirty="0"/>
          </a:p>
        </p:txBody>
      </p:sp>
      <p:sp>
        <p:nvSpPr>
          <p:cNvPr id="30" name="TextBox 29">
            <a:extLst>
              <a:ext uri="{FF2B5EF4-FFF2-40B4-BE49-F238E27FC236}">
                <a16:creationId xmlns:a16="http://schemas.microsoft.com/office/drawing/2014/main" id="{EADE7A66-A7A5-4600-8779-E8594AD9B79D}"/>
              </a:ext>
            </a:extLst>
          </p:cNvPr>
          <p:cNvSpPr txBox="1"/>
          <p:nvPr/>
        </p:nvSpPr>
        <p:spPr>
          <a:xfrm>
            <a:off x="4238503" y="3601553"/>
            <a:ext cx="1029008" cy="721544"/>
          </a:xfrm>
          <a:prstGeom prst="rect">
            <a:avLst/>
          </a:prstGeom>
          <a:noFill/>
        </p:spPr>
        <p:txBody>
          <a:bodyPr wrap="square" rtlCol="0">
            <a:spAutoFit/>
          </a:bodyPr>
          <a:lstStyle/>
          <a:p>
            <a:pPr algn="ctr"/>
            <a:r>
              <a:rPr lang="en-GB" sz="1013" b="1" dirty="0"/>
              <a:t>Multi Mode</a:t>
            </a:r>
          </a:p>
          <a:p>
            <a:pPr algn="ctr"/>
            <a:r>
              <a:rPr lang="en-GB" sz="1013" dirty="0"/>
              <a:t>50/125µm</a:t>
            </a:r>
          </a:p>
          <a:p>
            <a:pPr algn="ctr"/>
            <a:r>
              <a:rPr lang="en-GB" sz="1013" dirty="0"/>
              <a:t> (OM4)</a:t>
            </a:r>
            <a:br>
              <a:rPr lang="en-GB" sz="1013" dirty="0"/>
            </a:br>
            <a:r>
              <a:rPr lang="en-GB" sz="1050" dirty="0"/>
              <a:t>up to 100G</a:t>
            </a:r>
            <a:endParaRPr lang="en-GB" sz="1800" dirty="0"/>
          </a:p>
        </p:txBody>
      </p:sp>
    </p:spTree>
    <p:extLst>
      <p:ext uri="{BB962C8B-B14F-4D97-AF65-F5344CB8AC3E}">
        <p14:creationId xmlns:p14="http://schemas.microsoft.com/office/powerpoint/2010/main" val="101331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14"/>
          <p:cNvGraphicFramePr>
            <a:graphicFrameLocks noGrp="1"/>
          </p:cNvGraphicFramePr>
          <p:nvPr>
            <p:extLst>
              <p:ext uri="{D42A27DB-BD31-4B8C-83A1-F6EECF244321}">
                <p14:modId xmlns:p14="http://schemas.microsoft.com/office/powerpoint/2010/main" val="3012624136"/>
              </p:ext>
            </p:extLst>
          </p:nvPr>
        </p:nvGraphicFramePr>
        <p:xfrm>
          <a:off x="1367307" y="1085850"/>
          <a:ext cx="3123592" cy="3240000"/>
        </p:xfrm>
        <a:graphic>
          <a:graphicData uri="http://schemas.openxmlformats.org/drawingml/2006/table">
            <a:tbl>
              <a:tblPr>
                <a:tableStyleId>{69012ECD-51FC-41F1-AA8D-1B2483CD663E}</a:tableStyleId>
              </a:tblPr>
              <a:tblGrid>
                <a:gridCol w="1179437">
                  <a:extLst>
                    <a:ext uri="{9D8B030D-6E8A-4147-A177-3AD203B41FA5}">
                      <a16:colId xmlns:a16="http://schemas.microsoft.com/office/drawing/2014/main" val="20000"/>
                    </a:ext>
                  </a:extLst>
                </a:gridCol>
                <a:gridCol w="1944155">
                  <a:extLst>
                    <a:ext uri="{9D8B030D-6E8A-4147-A177-3AD203B41FA5}">
                      <a16:colId xmlns:a16="http://schemas.microsoft.com/office/drawing/2014/main" val="20001"/>
                    </a:ext>
                  </a:extLst>
                </a:gridCol>
              </a:tblGrid>
              <a:tr h="1620000">
                <a:tc>
                  <a:txBody>
                    <a:bodyPr/>
                    <a:lstStyle/>
                    <a:p>
                      <a:r>
                        <a:rPr lang="en-GB" sz="1800" b="1" dirty="0">
                          <a:solidFill>
                            <a:schemeClr val="tx1"/>
                          </a:solidFill>
                        </a:rPr>
                        <a:t> LC</a:t>
                      </a:r>
                    </a:p>
                  </a:txBody>
                  <a:tcPr marL="68580" marR="68580" marT="34290" marB="34290"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endParaRPr lang="en-GB" sz="1000" dirty="0"/>
                    </a:p>
                  </a:txBody>
                  <a:tcPr marL="68580" marR="68580" marT="34290" marB="3429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1620000">
                <a:tc>
                  <a:txBody>
                    <a:bodyPr/>
                    <a:lstStyle/>
                    <a:p>
                      <a:r>
                        <a:rPr lang="en-GB" sz="1800" b="1" dirty="0"/>
                        <a:t> SC</a:t>
                      </a:r>
                    </a:p>
                  </a:txBody>
                  <a:tcPr marL="68580" marR="68580" marT="34290" marB="34290"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endParaRPr lang="en-GB" sz="1000" dirty="0"/>
                    </a:p>
                  </a:txBody>
                  <a:tcPr marL="68580" marR="68580" marT="34290" marB="34290">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96610" name="Rectangle 2"/>
          <p:cNvSpPr>
            <a:spLocks noGrp="1" noChangeArrowheads="1"/>
          </p:cNvSpPr>
          <p:nvPr>
            <p:ph type="title"/>
          </p:nvPr>
        </p:nvSpPr>
        <p:spPr/>
        <p:txBody>
          <a:bodyPr/>
          <a:lstStyle/>
          <a:p>
            <a:r>
              <a:rPr lang="en-GB" dirty="0"/>
              <a:t>Common Fibre Connectors</a:t>
            </a:r>
          </a:p>
        </p:txBody>
      </p:sp>
      <p:graphicFrame>
        <p:nvGraphicFramePr>
          <p:cNvPr id="36" name="Table 35"/>
          <p:cNvGraphicFramePr>
            <a:graphicFrameLocks noGrp="1"/>
          </p:cNvGraphicFramePr>
          <p:nvPr>
            <p:extLst>
              <p:ext uri="{D42A27DB-BD31-4B8C-83A1-F6EECF244321}">
                <p14:modId xmlns:p14="http://schemas.microsoft.com/office/powerpoint/2010/main" val="572760181"/>
              </p:ext>
            </p:extLst>
          </p:nvPr>
        </p:nvGraphicFramePr>
        <p:xfrm>
          <a:off x="4572001" y="1085850"/>
          <a:ext cx="3123592" cy="3240000"/>
        </p:xfrm>
        <a:graphic>
          <a:graphicData uri="http://schemas.openxmlformats.org/drawingml/2006/table">
            <a:tbl>
              <a:tblPr>
                <a:tableStyleId>{69012ECD-51FC-41F1-AA8D-1B2483CD663E}</a:tableStyleId>
              </a:tblPr>
              <a:tblGrid>
                <a:gridCol w="1215155">
                  <a:extLst>
                    <a:ext uri="{9D8B030D-6E8A-4147-A177-3AD203B41FA5}">
                      <a16:colId xmlns:a16="http://schemas.microsoft.com/office/drawing/2014/main" val="20000"/>
                    </a:ext>
                  </a:extLst>
                </a:gridCol>
                <a:gridCol w="1908437">
                  <a:extLst>
                    <a:ext uri="{9D8B030D-6E8A-4147-A177-3AD203B41FA5}">
                      <a16:colId xmlns:a16="http://schemas.microsoft.com/office/drawing/2014/main" val="20001"/>
                    </a:ext>
                  </a:extLst>
                </a:gridCol>
              </a:tblGrid>
              <a:tr h="1620000">
                <a:tc>
                  <a:txBody>
                    <a:bodyPr/>
                    <a:lstStyle/>
                    <a:p>
                      <a:r>
                        <a:rPr lang="en-GB" sz="1800" b="1" dirty="0">
                          <a:solidFill>
                            <a:schemeClr val="tx1"/>
                          </a:solidFill>
                        </a:rPr>
                        <a:t> ST</a:t>
                      </a:r>
                    </a:p>
                  </a:txBody>
                  <a:tcPr marL="68580" marR="68580" marT="34290" marB="34290"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endParaRPr lang="en-GB" sz="1000" dirty="0"/>
                    </a:p>
                  </a:txBody>
                  <a:tcPr marL="68580" marR="68580" marT="34290" marB="3429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1620000">
                <a:tc>
                  <a:txBody>
                    <a:bodyPr/>
                    <a:lstStyle/>
                    <a:p>
                      <a:r>
                        <a:rPr lang="en-GB" sz="1800" b="1" dirty="0"/>
                        <a:t> FC</a:t>
                      </a:r>
                      <a:endParaRPr lang="en-GB" sz="1200" b="1" dirty="0"/>
                    </a:p>
                  </a:txBody>
                  <a:tcPr marL="68580" marR="68580" marT="34290" marB="34290"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endParaRPr lang="en-GB" sz="1000" dirty="0"/>
                    </a:p>
                  </a:txBody>
                  <a:tcPr marL="68580" marR="68580" marT="34290" marB="34290">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4546" y="1121570"/>
            <a:ext cx="1762368" cy="1515308"/>
          </a:xfrm>
          <a:prstGeom prst="rect">
            <a:avLst/>
          </a:prstGeom>
        </p:spPr>
      </p:pic>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71399" y="1243457"/>
            <a:ext cx="1824230" cy="1370442"/>
          </a:xfrm>
          <a:prstGeom prst="rect">
            <a:avLst/>
          </a:prstGeom>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17127" y="2748919"/>
            <a:ext cx="1500496" cy="1500496"/>
          </a:xfrm>
          <a:prstGeom prst="rect">
            <a:avLst/>
          </a:prstGeom>
        </p:spPr>
      </p:pic>
      <p:pic>
        <p:nvPicPr>
          <p:cNvPr id="25" name="Picture 24"/>
          <p:cNvPicPr>
            <a:picLocks noChangeAspect="1"/>
          </p:cNvPicPr>
          <p:nvPr/>
        </p:nvPicPr>
        <p:blipFill>
          <a:blip r:embed="rId6" cstate="print">
            <a:alphaModFix amt="85000"/>
            <a:extLst>
              <a:ext uri="{28A0092B-C50C-407E-A947-70E740481C1C}">
                <a14:useLocalDpi xmlns:a14="http://schemas.microsoft.com/office/drawing/2010/main" val="0"/>
              </a:ext>
            </a:extLst>
          </a:blip>
          <a:stretch>
            <a:fillRect/>
          </a:stretch>
        </p:blipFill>
        <p:spPr>
          <a:xfrm>
            <a:off x="2115610" y="2748919"/>
            <a:ext cx="1983828" cy="1500496"/>
          </a:xfrm>
          <a:prstGeom prst="rect">
            <a:avLst/>
          </a:prstGeom>
        </p:spPr>
      </p:pic>
    </p:spTree>
    <p:extLst>
      <p:ext uri="{BB962C8B-B14F-4D97-AF65-F5344CB8AC3E}">
        <p14:creationId xmlns:p14="http://schemas.microsoft.com/office/powerpoint/2010/main" val="24250207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14"/>
          <p:cNvGraphicFramePr>
            <a:graphicFrameLocks noGrp="1"/>
          </p:cNvGraphicFramePr>
          <p:nvPr>
            <p:extLst>
              <p:ext uri="{D42A27DB-BD31-4B8C-83A1-F6EECF244321}">
                <p14:modId xmlns:p14="http://schemas.microsoft.com/office/powerpoint/2010/main" val="2448701792"/>
              </p:ext>
            </p:extLst>
          </p:nvPr>
        </p:nvGraphicFramePr>
        <p:xfrm>
          <a:off x="1200154" y="964406"/>
          <a:ext cx="3290749" cy="3643860"/>
        </p:xfrm>
        <a:graphic>
          <a:graphicData uri="http://schemas.openxmlformats.org/drawingml/2006/table">
            <a:tbl>
              <a:tblPr firstRow="1" bandRow="1">
                <a:effectLst/>
                <a:tableStyleId>{69012ECD-51FC-41F1-AA8D-1B2483CD663E}</a:tableStyleId>
              </a:tblPr>
              <a:tblGrid>
                <a:gridCol w="1242554">
                  <a:extLst>
                    <a:ext uri="{9D8B030D-6E8A-4147-A177-3AD203B41FA5}">
                      <a16:colId xmlns:a16="http://schemas.microsoft.com/office/drawing/2014/main" val="20000"/>
                    </a:ext>
                  </a:extLst>
                </a:gridCol>
                <a:gridCol w="1280183">
                  <a:extLst>
                    <a:ext uri="{9D8B030D-6E8A-4147-A177-3AD203B41FA5}">
                      <a16:colId xmlns:a16="http://schemas.microsoft.com/office/drawing/2014/main" val="20001"/>
                    </a:ext>
                  </a:extLst>
                </a:gridCol>
                <a:gridCol w="768012">
                  <a:extLst>
                    <a:ext uri="{9D8B030D-6E8A-4147-A177-3AD203B41FA5}">
                      <a16:colId xmlns:a16="http://schemas.microsoft.com/office/drawing/2014/main" val="20002"/>
                    </a:ext>
                  </a:extLst>
                </a:gridCol>
              </a:tblGrid>
              <a:tr h="403860">
                <a:tc>
                  <a:txBody>
                    <a:bodyPr/>
                    <a:lstStyle/>
                    <a:p>
                      <a:r>
                        <a:rPr lang="en-GB" sz="1100" baseline="0" dirty="0"/>
                        <a:t>Optic Form Factor</a:t>
                      </a:r>
                      <a:endParaRPr lang="en-GB" sz="1100" dirty="0"/>
                    </a:p>
                  </a:txBody>
                  <a:tcPr marL="68580" marR="68580" marT="34290" marB="34290"/>
                </a:tc>
                <a:tc>
                  <a:txBody>
                    <a:bodyPr/>
                    <a:lstStyle/>
                    <a:p>
                      <a:endParaRPr lang="en-GB" sz="1100" dirty="0"/>
                    </a:p>
                  </a:txBody>
                  <a:tcPr marL="68580" marR="68580" marT="34290" marB="34290"/>
                </a:tc>
                <a:tc>
                  <a:txBody>
                    <a:bodyPr/>
                    <a:lstStyle/>
                    <a:p>
                      <a:r>
                        <a:rPr lang="en-GB" sz="1100" dirty="0"/>
                        <a:t>Connector</a:t>
                      </a:r>
                    </a:p>
                  </a:txBody>
                  <a:tcPr marL="68580" marR="68580" marT="34290" marB="34290"/>
                </a:tc>
                <a:extLst>
                  <a:ext uri="{0D108BD9-81ED-4DB2-BD59-A6C34878D82A}">
                    <a16:rowId xmlns:a16="http://schemas.microsoft.com/office/drawing/2014/main" val="10000"/>
                  </a:ext>
                </a:extLst>
              </a:tr>
              <a:tr h="1620000">
                <a:tc>
                  <a:txBody>
                    <a:bodyPr/>
                    <a:lstStyle/>
                    <a:p>
                      <a:r>
                        <a:rPr lang="en-GB" sz="1200" b="1" dirty="0"/>
                        <a:t>SFP</a:t>
                      </a:r>
                      <a:r>
                        <a:rPr lang="en-GB" sz="1200" dirty="0"/>
                        <a:t> (1G)</a:t>
                      </a:r>
                      <a:br>
                        <a:rPr lang="en-GB" sz="1200" dirty="0"/>
                      </a:br>
                      <a:r>
                        <a:rPr lang="en-GB" sz="1200" dirty="0"/>
                        <a:t>SFP+ (1G/10G) </a:t>
                      </a:r>
                      <a:endParaRPr lang="en-GB" sz="1200" b="1" dirty="0"/>
                    </a:p>
                  </a:txBody>
                  <a:tcPr marL="68580" marR="68580" marT="34290" marB="34290" anchor="ctr">
                    <a:solidFill>
                      <a:schemeClr val="bg1"/>
                    </a:solidFill>
                  </a:tcPr>
                </a:tc>
                <a:tc>
                  <a:txBody>
                    <a:bodyPr/>
                    <a:lstStyle/>
                    <a:p>
                      <a:endParaRPr lang="en-GB" sz="1000" dirty="0"/>
                    </a:p>
                  </a:txBody>
                  <a:tcPr marL="68580" marR="68580" marT="34290" marB="34290" anchor="ctr">
                    <a:solidFill>
                      <a:schemeClr val="bg1"/>
                    </a:solidFill>
                  </a:tcPr>
                </a:tc>
                <a:tc>
                  <a:txBody>
                    <a:bodyPr/>
                    <a:lstStyle/>
                    <a:p>
                      <a:pPr algn="ctr"/>
                      <a:r>
                        <a:rPr lang="en-GB" sz="1000" b="1" dirty="0"/>
                        <a:t>LC</a:t>
                      </a:r>
                    </a:p>
                  </a:txBody>
                  <a:tcPr marL="68580" marR="68580" marT="34290" marB="34290" anchor="ctr">
                    <a:solidFill>
                      <a:schemeClr val="bg1"/>
                    </a:solidFill>
                  </a:tcPr>
                </a:tc>
                <a:extLst>
                  <a:ext uri="{0D108BD9-81ED-4DB2-BD59-A6C34878D82A}">
                    <a16:rowId xmlns:a16="http://schemas.microsoft.com/office/drawing/2014/main" val="10001"/>
                  </a:ext>
                </a:extLst>
              </a:tr>
              <a:tr h="1620000">
                <a:tc>
                  <a:txBody>
                    <a:bodyPr/>
                    <a:lstStyle/>
                    <a:p>
                      <a:r>
                        <a:rPr lang="en-GB" sz="1200" b="1" dirty="0"/>
                        <a:t>XFP</a:t>
                      </a:r>
                    </a:p>
                    <a:p>
                      <a:r>
                        <a:rPr lang="en-GB" sz="1200" dirty="0"/>
                        <a:t>(10G)</a:t>
                      </a:r>
                      <a:endParaRPr lang="en-GB" sz="1200" b="1" dirty="0"/>
                    </a:p>
                  </a:txBody>
                  <a:tcPr marL="68580" marR="68580" marT="34290" marB="34290" anchor="ctr">
                    <a:solidFill>
                      <a:schemeClr val="bg1"/>
                    </a:solidFill>
                  </a:tcPr>
                </a:tc>
                <a:tc>
                  <a:txBody>
                    <a:bodyPr/>
                    <a:lstStyle/>
                    <a:p>
                      <a:endParaRPr lang="en-GB" sz="1000" dirty="0"/>
                    </a:p>
                  </a:txBody>
                  <a:tcPr marL="68580" marR="68580" marT="34290" marB="34290">
                    <a:solidFill>
                      <a:schemeClr val="bg1"/>
                    </a:solidFill>
                  </a:tcPr>
                </a:tc>
                <a:tc>
                  <a:txBody>
                    <a:bodyPr/>
                    <a:lstStyle/>
                    <a:p>
                      <a:pPr algn="ctr"/>
                      <a:r>
                        <a:rPr lang="en-GB" sz="1000" b="1" dirty="0"/>
                        <a:t>LC</a:t>
                      </a:r>
                    </a:p>
                  </a:txBody>
                  <a:tcPr marL="68580" marR="68580" marT="34290" marB="34290" anchor="ctr">
                    <a:solidFill>
                      <a:schemeClr val="bg1"/>
                    </a:solidFill>
                  </a:tcPr>
                </a:tc>
                <a:extLst>
                  <a:ext uri="{0D108BD9-81ED-4DB2-BD59-A6C34878D82A}">
                    <a16:rowId xmlns:a16="http://schemas.microsoft.com/office/drawing/2014/main" val="10002"/>
                  </a:ext>
                </a:extLst>
              </a:tr>
            </a:tbl>
          </a:graphicData>
        </a:graphic>
      </p:graphicFrame>
      <p:sp>
        <p:nvSpPr>
          <p:cNvPr id="196610" name="Rectangle 2"/>
          <p:cNvSpPr>
            <a:spLocks noGrp="1" noChangeArrowheads="1"/>
          </p:cNvSpPr>
          <p:nvPr>
            <p:ph type="title"/>
          </p:nvPr>
        </p:nvSpPr>
        <p:spPr/>
        <p:txBody>
          <a:bodyPr/>
          <a:lstStyle/>
          <a:p>
            <a:r>
              <a:rPr lang="en-GB" dirty="0"/>
              <a:t>Optics (aka transceivers)</a:t>
            </a: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5992" y="2997541"/>
            <a:ext cx="1543640" cy="1543640"/>
          </a:xfrm>
          <a:prstGeom prst="rect">
            <a:avLst/>
          </a:prstGeom>
        </p:spPr>
      </p:pic>
      <p:graphicFrame>
        <p:nvGraphicFramePr>
          <p:cNvPr id="36" name="Table 35"/>
          <p:cNvGraphicFramePr>
            <a:graphicFrameLocks noGrp="1"/>
          </p:cNvGraphicFramePr>
          <p:nvPr>
            <p:extLst>
              <p:ext uri="{D42A27DB-BD31-4B8C-83A1-F6EECF244321}">
                <p14:modId xmlns:p14="http://schemas.microsoft.com/office/powerpoint/2010/main" val="1249338312"/>
              </p:ext>
            </p:extLst>
          </p:nvPr>
        </p:nvGraphicFramePr>
        <p:xfrm>
          <a:off x="4572002" y="964406"/>
          <a:ext cx="3290748" cy="3643860"/>
        </p:xfrm>
        <a:graphic>
          <a:graphicData uri="http://schemas.openxmlformats.org/drawingml/2006/table">
            <a:tbl>
              <a:tblPr firstRow="1" bandRow="1">
                <a:effectLst/>
                <a:tableStyleId>{69012ECD-51FC-41F1-AA8D-1B2483CD663E}</a:tableStyleId>
              </a:tblPr>
              <a:tblGrid>
                <a:gridCol w="1280183">
                  <a:extLst>
                    <a:ext uri="{9D8B030D-6E8A-4147-A177-3AD203B41FA5}">
                      <a16:colId xmlns:a16="http://schemas.microsoft.com/office/drawing/2014/main" val="20000"/>
                    </a:ext>
                  </a:extLst>
                </a:gridCol>
                <a:gridCol w="1242554">
                  <a:extLst>
                    <a:ext uri="{9D8B030D-6E8A-4147-A177-3AD203B41FA5}">
                      <a16:colId xmlns:a16="http://schemas.microsoft.com/office/drawing/2014/main" val="20001"/>
                    </a:ext>
                  </a:extLst>
                </a:gridCol>
                <a:gridCol w="768011">
                  <a:extLst>
                    <a:ext uri="{9D8B030D-6E8A-4147-A177-3AD203B41FA5}">
                      <a16:colId xmlns:a16="http://schemas.microsoft.com/office/drawing/2014/main" val="20002"/>
                    </a:ext>
                  </a:extLst>
                </a:gridCol>
              </a:tblGrid>
              <a:tr h="403860">
                <a:tc>
                  <a:txBody>
                    <a:bodyPr/>
                    <a:lstStyle/>
                    <a:p>
                      <a:r>
                        <a:rPr lang="en-GB" sz="1100" baseline="0" dirty="0"/>
                        <a:t>Optic Form Factor</a:t>
                      </a:r>
                      <a:endParaRPr lang="en-GB" sz="1100" dirty="0"/>
                    </a:p>
                  </a:txBody>
                  <a:tcPr marL="68580" marR="68580" marT="34290" marB="34290"/>
                </a:tc>
                <a:tc>
                  <a:txBody>
                    <a:bodyPr/>
                    <a:lstStyle/>
                    <a:p>
                      <a:endParaRPr lang="en-GB" sz="1100" dirty="0"/>
                    </a:p>
                  </a:txBody>
                  <a:tcPr marL="68580" marR="68580" marT="34290" marB="34290"/>
                </a:tc>
                <a:tc>
                  <a:txBody>
                    <a:bodyPr/>
                    <a:lstStyle/>
                    <a:p>
                      <a:r>
                        <a:rPr lang="en-GB" sz="1100" dirty="0"/>
                        <a:t>Connector</a:t>
                      </a:r>
                    </a:p>
                  </a:txBody>
                  <a:tcPr marL="68580" marR="68580" marT="34290" marB="34290"/>
                </a:tc>
                <a:extLst>
                  <a:ext uri="{0D108BD9-81ED-4DB2-BD59-A6C34878D82A}">
                    <a16:rowId xmlns:a16="http://schemas.microsoft.com/office/drawing/2014/main" val="10000"/>
                  </a:ext>
                </a:extLst>
              </a:tr>
              <a:tr h="1620000">
                <a:tc>
                  <a:txBody>
                    <a:bodyPr/>
                    <a:lstStyle/>
                    <a:p>
                      <a:r>
                        <a:rPr lang="en-GB" sz="1200" b="1" dirty="0"/>
                        <a:t>GBIC</a:t>
                      </a:r>
                    </a:p>
                    <a:p>
                      <a:r>
                        <a:rPr lang="en-GB" sz="1200" dirty="0"/>
                        <a:t>(Old 1G)</a:t>
                      </a:r>
                      <a:endParaRPr lang="en-GB" sz="1200" b="1" dirty="0"/>
                    </a:p>
                  </a:txBody>
                  <a:tcPr marL="68580" marR="68580" marT="34290" marB="34290" anchor="ctr">
                    <a:solidFill>
                      <a:schemeClr val="bg1"/>
                    </a:solidFill>
                  </a:tcPr>
                </a:tc>
                <a:tc>
                  <a:txBody>
                    <a:bodyPr/>
                    <a:lstStyle/>
                    <a:p>
                      <a:endParaRPr lang="en-GB" sz="1000" dirty="0"/>
                    </a:p>
                  </a:txBody>
                  <a:tcPr marL="68580" marR="68580" marT="34290" marB="34290" anchor="ctr">
                    <a:solidFill>
                      <a:schemeClr val="bg1"/>
                    </a:solidFill>
                  </a:tcPr>
                </a:tc>
                <a:tc>
                  <a:txBody>
                    <a:bodyPr/>
                    <a:lstStyle/>
                    <a:p>
                      <a:pPr algn="ctr"/>
                      <a:r>
                        <a:rPr lang="en-GB" sz="1000" b="1" dirty="0"/>
                        <a:t>SC</a:t>
                      </a:r>
                    </a:p>
                  </a:txBody>
                  <a:tcPr marL="68580" marR="68580" marT="34290" marB="34290" anchor="ctr">
                    <a:solidFill>
                      <a:schemeClr val="bg1"/>
                    </a:solidFill>
                  </a:tcPr>
                </a:tc>
                <a:extLst>
                  <a:ext uri="{0D108BD9-81ED-4DB2-BD59-A6C34878D82A}">
                    <a16:rowId xmlns:a16="http://schemas.microsoft.com/office/drawing/2014/main" val="10001"/>
                  </a:ext>
                </a:extLst>
              </a:tr>
              <a:tr h="1620000">
                <a:tc>
                  <a:txBody>
                    <a:bodyPr/>
                    <a:lstStyle/>
                    <a:p>
                      <a:r>
                        <a:rPr lang="en-GB" sz="1200" b="1" dirty="0"/>
                        <a:t>XENPAK</a:t>
                      </a:r>
                    </a:p>
                    <a:p>
                      <a:r>
                        <a:rPr lang="en-GB" sz="1200" dirty="0"/>
                        <a:t>(Old 10G)</a:t>
                      </a:r>
                      <a:endParaRPr lang="en-GB" sz="1200" b="1" dirty="0"/>
                    </a:p>
                  </a:txBody>
                  <a:tcPr marL="68580" marR="68580" marT="34290" marB="34290" anchor="ctr">
                    <a:solidFill>
                      <a:schemeClr val="bg1"/>
                    </a:solidFill>
                  </a:tcPr>
                </a:tc>
                <a:tc>
                  <a:txBody>
                    <a:bodyPr/>
                    <a:lstStyle/>
                    <a:p>
                      <a:endParaRPr lang="en-GB" sz="1000" dirty="0"/>
                    </a:p>
                  </a:txBody>
                  <a:tcPr marL="68580" marR="68580" marT="34290" marB="34290">
                    <a:solidFill>
                      <a:schemeClr val="bg1"/>
                    </a:solidFill>
                  </a:tcPr>
                </a:tc>
                <a:tc>
                  <a:txBody>
                    <a:bodyPr/>
                    <a:lstStyle/>
                    <a:p>
                      <a:pPr algn="ctr"/>
                      <a:r>
                        <a:rPr lang="en-GB" sz="1000" b="1" dirty="0"/>
                        <a:t>SC</a:t>
                      </a:r>
                    </a:p>
                  </a:txBody>
                  <a:tcPr marL="68580" marR="68580" marT="34290" marB="34290" anchor="ctr">
                    <a:solidFill>
                      <a:schemeClr val="bg1"/>
                    </a:solidFill>
                  </a:tcPr>
                </a:tc>
                <a:extLst>
                  <a:ext uri="{0D108BD9-81ED-4DB2-BD59-A6C34878D82A}">
                    <a16:rowId xmlns:a16="http://schemas.microsoft.com/office/drawing/2014/main" val="10002"/>
                  </a:ext>
                </a:extLst>
              </a:tr>
            </a:tbl>
          </a:graphicData>
        </a:graphic>
      </p:graphicFrame>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40573" y="3001347"/>
            <a:ext cx="1913864" cy="1472202"/>
          </a:xfrm>
          <a:prstGeom prst="rect">
            <a:avLst/>
          </a:prstGeom>
        </p:spPr>
      </p:pic>
      <p:pic>
        <p:nvPicPr>
          <p:cNvPr id="5" name="Picture 4" descr="A picture containing night sky&#10;&#10;Description automatically generated">
            <a:extLst>
              <a:ext uri="{FF2B5EF4-FFF2-40B4-BE49-F238E27FC236}">
                <a16:creationId xmlns:a16="http://schemas.microsoft.com/office/drawing/2014/main" id="{40F5FAC4-1944-4BC8-9F9E-6C177105A0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55980" y="1394548"/>
            <a:ext cx="1528763" cy="1535906"/>
          </a:xfrm>
          <a:prstGeom prst="rect">
            <a:avLst/>
          </a:prstGeom>
        </p:spPr>
      </p:pic>
      <p:pic>
        <p:nvPicPr>
          <p:cNvPr id="7" name="Picture 6" descr="A picture containing dark&#10;&#10;Description automatically generated">
            <a:extLst>
              <a:ext uri="{FF2B5EF4-FFF2-40B4-BE49-F238E27FC236}">
                <a16:creationId xmlns:a16="http://schemas.microsoft.com/office/drawing/2014/main" id="{1CDF5058-871F-48F1-BB4E-7C688B773CA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55763" y="1291490"/>
            <a:ext cx="1607344" cy="1607344"/>
          </a:xfrm>
          <a:prstGeom prst="rect">
            <a:avLst/>
          </a:prstGeom>
        </p:spPr>
      </p:pic>
    </p:spTree>
    <p:extLst>
      <p:ext uri="{BB962C8B-B14F-4D97-AF65-F5344CB8AC3E}">
        <p14:creationId xmlns:p14="http://schemas.microsoft.com/office/powerpoint/2010/main" val="26035469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14"/>
          <p:cNvGraphicFramePr>
            <a:graphicFrameLocks noGrp="1"/>
          </p:cNvGraphicFramePr>
          <p:nvPr/>
        </p:nvGraphicFramePr>
        <p:xfrm>
          <a:off x="1200154" y="964406"/>
          <a:ext cx="3290749" cy="3643860"/>
        </p:xfrm>
        <a:graphic>
          <a:graphicData uri="http://schemas.openxmlformats.org/drawingml/2006/table">
            <a:tbl>
              <a:tblPr firstRow="1" bandRow="1">
                <a:effectLst/>
                <a:tableStyleId>{69012ECD-51FC-41F1-AA8D-1B2483CD663E}</a:tableStyleId>
              </a:tblPr>
              <a:tblGrid>
                <a:gridCol w="1242554">
                  <a:extLst>
                    <a:ext uri="{9D8B030D-6E8A-4147-A177-3AD203B41FA5}">
                      <a16:colId xmlns:a16="http://schemas.microsoft.com/office/drawing/2014/main" val="20000"/>
                    </a:ext>
                  </a:extLst>
                </a:gridCol>
                <a:gridCol w="1280183">
                  <a:extLst>
                    <a:ext uri="{9D8B030D-6E8A-4147-A177-3AD203B41FA5}">
                      <a16:colId xmlns:a16="http://schemas.microsoft.com/office/drawing/2014/main" val="20001"/>
                    </a:ext>
                  </a:extLst>
                </a:gridCol>
                <a:gridCol w="768012">
                  <a:extLst>
                    <a:ext uri="{9D8B030D-6E8A-4147-A177-3AD203B41FA5}">
                      <a16:colId xmlns:a16="http://schemas.microsoft.com/office/drawing/2014/main" val="20002"/>
                    </a:ext>
                  </a:extLst>
                </a:gridCol>
              </a:tblGrid>
              <a:tr h="403860">
                <a:tc>
                  <a:txBody>
                    <a:bodyPr/>
                    <a:lstStyle/>
                    <a:p>
                      <a:r>
                        <a:rPr lang="en-GB" sz="1100" baseline="0" dirty="0"/>
                        <a:t>Optic Form Factor</a:t>
                      </a:r>
                      <a:endParaRPr lang="en-GB" sz="1100" dirty="0"/>
                    </a:p>
                  </a:txBody>
                  <a:tcPr marL="68580" marR="68580" marT="34290" marB="34290"/>
                </a:tc>
                <a:tc>
                  <a:txBody>
                    <a:bodyPr/>
                    <a:lstStyle/>
                    <a:p>
                      <a:endParaRPr lang="en-GB" sz="1100" dirty="0"/>
                    </a:p>
                  </a:txBody>
                  <a:tcPr marL="68580" marR="68580" marT="34290" marB="34290"/>
                </a:tc>
                <a:tc>
                  <a:txBody>
                    <a:bodyPr/>
                    <a:lstStyle/>
                    <a:p>
                      <a:r>
                        <a:rPr lang="en-GB" sz="1100" dirty="0"/>
                        <a:t>Connector</a:t>
                      </a:r>
                    </a:p>
                  </a:txBody>
                  <a:tcPr marL="68580" marR="68580" marT="34290" marB="34290"/>
                </a:tc>
                <a:extLst>
                  <a:ext uri="{0D108BD9-81ED-4DB2-BD59-A6C34878D82A}">
                    <a16:rowId xmlns:a16="http://schemas.microsoft.com/office/drawing/2014/main" val="10000"/>
                  </a:ext>
                </a:extLst>
              </a:tr>
              <a:tr h="1620000">
                <a:tc>
                  <a:txBody>
                    <a:bodyPr/>
                    <a:lstStyle/>
                    <a:p>
                      <a:r>
                        <a:rPr lang="en-GB" sz="1200" b="1" dirty="0"/>
                        <a:t>SFP</a:t>
                      </a:r>
                      <a:r>
                        <a:rPr lang="en-GB" sz="1200" dirty="0"/>
                        <a:t> (1G)</a:t>
                      </a:r>
                      <a:br>
                        <a:rPr lang="en-GB" sz="1200" dirty="0"/>
                      </a:br>
                      <a:r>
                        <a:rPr lang="en-GB" sz="1200" dirty="0"/>
                        <a:t>SFP+ (1G/10G) </a:t>
                      </a:r>
                      <a:endParaRPr lang="en-GB" sz="1200" b="1" dirty="0"/>
                    </a:p>
                  </a:txBody>
                  <a:tcPr marL="68580" marR="68580" marT="34290" marB="34290" anchor="ctr">
                    <a:solidFill>
                      <a:schemeClr val="bg1"/>
                    </a:solidFill>
                  </a:tcPr>
                </a:tc>
                <a:tc>
                  <a:txBody>
                    <a:bodyPr/>
                    <a:lstStyle/>
                    <a:p>
                      <a:endParaRPr lang="en-GB" sz="1000" dirty="0"/>
                    </a:p>
                  </a:txBody>
                  <a:tcPr marL="68580" marR="68580" marT="34290" marB="34290" anchor="ctr">
                    <a:solidFill>
                      <a:schemeClr val="bg1"/>
                    </a:solidFill>
                  </a:tcPr>
                </a:tc>
                <a:tc>
                  <a:txBody>
                    <a:bodyPr/>
                    <a:lstStyle/>
                    <a:p>
                      <a:pPr algn="ctr"/>
                      <a:r>
                        <a:rPr lang="en-GB" sz="1000" b="1" dirty="0"/>
                        <a:t>LC</a:t>
                      </a:r>
                    </a:p>
                  </a:txBody>
                  <a:tcPr marL="68580" marR="68580" marT="34290" marB="34290" anchor="ctr">
                    <a:solidFill>
                      <a:schemeClr val="bg1"/>
                    </a:solidFill>
                  </a:tcPr>
                </a:tc>
                <a:extLst>
                  <a:ext uri="{0D108BD9-81ED-4DB2-BD59-A6C34878D82A}">
                    <a16:rowId xmlns:a16="http://schemas.microsoft.com/office/drawing/2014/main" val="10001"/>
                  </a:ext>
                </a:extLst>
              </a:tr>
              <a:tr h="1620000">
                <a:tc>
                  <a:txBody>
                    <a:bodyPr/>
                    <a:lstStyle/>
                    <a:p>
                      <a:r>
                        <a:rPr lang="en-GB" sz="1200" b="1" dirty="0"/>
                        <a:t>XFP</a:t>
                      </a:r>
                    </a:p>
                    <a:p>
                      <a:r>
                        <a:rPr lang="en-GB" sz="1200" dirty="0"/>
                        <a:t>(10G)</a:t>
                      </a:r>
                      <a:endParaRPr lang="en-GB" sz="1200" b="1" dirty="0"/>
                    </a:p>
                  </a:txBody>
                  <a:tcPr marL="68580" marR="68580" marT="34290" marB="34290" anchor="ctr">
                    <a:solidFill>
                      <a:schemeClr val="bg1"/>
                    </a:solidFill>
                  </a:tcPr>
                </a:tc>
                <a:tc>
                  <a:txBody>
                    <a:bodyPr/>
                    <a:lstStyle/>
                    <a:p>
                      <a:endParaRPr lang="en-GB" sz="1000" dirty="0"/>
                    </a:p>
                  </a:txBody>
                  <a:tcPr marL="68580" marR="68580" marT="34290" marB="34290">
                    <a:solidFill>
                      <a:schemeClr val="bg1"/>
                    </a:solidFill>
                  </a:tcPr>
                </a:tc>
                <a:tc>
                  <a:txBody>
                    <a:bodyPr/>
                    <a:lstStyle/>
                    <a:p>
                      <a:pPr algn="ctr"/>
                      <a:r>
                        <a:rPr lang="en-GB" sz="1000" b="1" dirty="0"/>
                        <a:t>LC</a:t>
                      </a:r>
                    </a:p>
                  </a:txBody>
                  <a:tcPr marL="68580" marR="68580" marT="34290" marB="34290" anchor="ctr">
                    <a:solidFill>
                      <a:schemeClr val="bg1"/>
                    </a:solidFill>
                  </a:tcPr>
                </a:tc>
                <a:extLst>
                  <a:ext uri="{0D108BD9-81ED-4DB2-BD59-A6C34878D82A}">
                    <a16:rowId xmlns:a16="http://schemas.microsoft.com/office/drawing/2014/main" val="10002"/>
                  </a:ext>
                </a:extLst>
              </a:tr>
            </a:tbl>
          </a:graphicData>
        </a:graphic>
      </p:graphicFrame>
      <p:sp>
        <p:nvSpPr>
          <p:cNvPr id="196610" name="Rectangle 2"/>
          <p:cNvSpPr>
            <a:spLocks noGrp="1" noChangeArrowheads="1"/>
          </p:cNvSpPr>
          <p:nvPr>
            <p:ph type="title"/>
          </p:nvPr>
        </p:nvSpPr>
        <p:spPr/>
        <p:txBody>
          <a:bodyPr/>
          <a:lstStyle/>
          <a:p>
            <a:r>
              <a:rPr lang="en-GB" dirty="0"/>
              <a:t>Optics (aka transceivers)</a:t>
            </a:r>
          </a:p>
        </p:txBody>
      </p:sp>
      <p:graphicFrame>
        <p:nvGraphicFramePr>
          <p:cNvPr id="36" name="Table 35"/>
          <p:cNvGraphicFramePr>
            <a:graphicFrameLocks noGrp="1"/>
          </p:cNvGraphicFramePr>
          <p:nvPr/>
        </p:nvGraphicFramePr>
        <p:xfrm>
          <a:off x="4572002" y="964406"/>
          <a:ext cx="3290748" cy="3643860"/>
        </p:xfrm>
        <a:graphic>
          <a:graphicData uri="http://schemas.openxmlformats.org/drawingml/2006/table">
            <a:tbl>
              <a:tblPr firstRow="1" bandRow="1">
                <a:effectLst/>
                <a:tableStyleId>{69012ECD-51FC-41F1-AA8D-1B2483CD663E}</a:tableStyleId>
              </a:tblPr>
              <a:tblGrid>
                <a:gridCol w="1280183">
                  <a:extLst>
                    <a:ext uri="{9D8B030D-6E8A-4147-A177-3AD203B41FA5}">
                      <a16:colId xmlns:a16="http://schemas.microsoft.com/office/drawing/2014/main" val="20000"/>
                    </a:ext>
                  </a:extLst>
                </a:gridCol>
                <a:gridCol w="1242554">
                  <a:extLst>
                    <a:ext uri="{9D8B030D-6E8A-4147-A177-3AD203B41FA5}">
                      <a16:colId xmlns:a16="http://schemas.microsoft.com/office/drawing/2014/main" val="20001"/>
                    </a:ext>
                  </a:extLst>
                </a:gridCol>
                <a:gridCol w="768011">
                  <a:extLst>
                    <a:ext uri="{9D8B030D-6E8A-4147-A177-3AD203B41FA5}">
                      <a16:colId xmlns:a16="http://schemas.microsoft.com/office/drawing/2014/main" val="20002"/>
                    </a:ext>
                  </a:extLst>
                </a:gridCol>
              </a:tblGrid>
              <a:tr h="403860">
                <a:tc>
                  <a:txBody>
                    <a:bodyPr/>
                    <a:lstStyle/>
                    <a:p>
                      <a:r>
                        <a:rPr lang="en-GB" sz="1100" baseline="0" dirty="0"/>
                        <a:t>Optic Form Factor</a:t>
                      </a:r>
                      <a:endParaRPr lang="en-GB" sz="1100" dirty="0"/>
                    </a:p>
                  </a:txBody>
                  <a:tcPr marL="68580" marR="68580" marT="34290" marB="34290"/>
                </a:tc>
                <a:tc>
                  <a:txBody>
                    <a:bodyPr/>
                    <a:lstStyle/>
                    <a:p>
                      <a:endParaRPr lang="en-GB" sz="1100" dirty="0"/>
                    </a:p>
                  </a:txBody>
                  <a:tcPr marL="68580" marR="68580" marT="34290" marB="34290"/>
                </a:tc>
                <a:tc>
                  <a:txBody>
                    <a:bodyPr/>
                    <a:lstStyle/>
                    <a:p>
                      <a:r>
                        <a:rPr lang="en-GB" sz="1100" dirty="0"/>
                        <a:t>Connector</a:t>
                      </a:r>
                    </a:p>
                  </a:txBody>
                  <a:tcPr marL="68580" marR="68580" marT="34290" marB="34290"/>
                </a:tc>
                <a:extLst>
                  <a:ext uri="{0D108BD9-81ED-4DB2-BD59-A6C34878D82A}">
                    <a16:rowId xmlns:a16="http://schemas.microsoft.com/office/drawing/2014/main" val="10000"/>
                  </a:ext>
                </a:extLst>
              </a:tr>
              <a:tr h="1620000">
                <a:tc>
                  <a:txBody>
                    <a:bodyPr/>
                    <a:lstStyle/>
                    <a:p>
                      <a:r>
                        <a:rPr lang="en-GB" sz="1200" b="1" dirty="0"/>
                        <a:t>GBIC</a:t>
                      </a:r>
                    </a:p>
                    <a:p>
                      <a:r>
                        <a:rPr lang="en-GB" sz="1200" dirty="0"/>
                        <a:t>(Old 1G)</a:t>
                      </a:r>
                      <a:endParaRPr lang="en-GB" sz="1200" b="1" dirty="0"/>
                    </a:p>
                  </a:txBody>
                  <a:tcPr marL="68580" marR="68580" marT="34290" marB="34290" anchor="ctr">
                    <a:solidFill>
                      <a:schemeClr val="bg1"/>
                    </a:solidFill>
                  </a:tcPr>
                </a:tc>
                <a:tc>
                  <a:txBody>
                    <a:bodyPr/>
                    <a:lstStyle/>
                    <a:p>
                      <a:endParaRPr lang="en-GB" sz="1000" dirty="0"/>
                    </a:p>
                  </a:txBody>
                  <a:tcPr marL="68580" marR="68580" marT="34290" marB="34290" anchor="ctr">
                    <a:solidFill>
                      <a:schemeClr val="bg1"/>
                    </a:solidFill>
                  </a:tcPr>
                </a:tc>
                <a:tc>
                  <a:txBody>
                    <a:bodyPr/>
                    <a:lstStyle/>
                    <a:p>
                      <a:pPr algn="ctr"/>
                      <a:r>
                        <a:rPr lang="en-GB" sz="1000" b="1" dirty="0"/>
                        <a:t>SC</a:t>
                      </a:r>
                    </a:p>
                  </a:txBody>
                  <a:tcPr marL="68580" marR="68580" marT="34290" marB="34290" anchor="ctr">
                    <a:solidFill>
                      <a:schemeClr val="bg1"/>
                    </a:solidFill>
                  </a:tcPr>
                </a:tc>
                <a:extLst>
                  <a:ext uri="{0D108BD9-81ED-4DB2-BD59-A6C34878D82A}">
                    <a16:rowId xmlns:a16="http://schemas.microsoft.com/office/drawing/2014/main" val="10001"/>
                  </a:ext>
                </a:extLst>
              </a:tr>
              <a:tr h="1620000">
                <a:tc>
                  <a:txBody>
                    <a:bodyPr/>
                    <a:lstStyle/>
                    <a:p>
                      <a:r>
                        <a:rPr lang="en-GB" sz="1200" b="1" dirty="0"/>
                        <a:t>XENPAK</a:t>
                      </a:r>
                    </a:p>
                    <a:p>
                      <a:r>
                        <a:rPr lang="en-GB" sz="1200" dirty="0"/>
                        <a:t>(Old 10G)</a:t>
                      </a:r>
                      <a:endParaRPr lang="en-GB" sz="1200" b="1" dirty="0"/>
                    </a:p>
                  </a:txBody>
                  <a:tcPr marL="68580" marR="68580" marT="34290" marB="34290" anchor="ctr">
                    <a:solidFill>
                      <a:schemeClr val="bg1"/>
                    </a:solidFill>
                  </a:tcPr>
                </a:tc>
                <a:tc>
                  <a:txBody>
                    <a:bodyPr/>
                    <a:lstStyle/>
                    <a:p>
                      <a:endParaRPr lang="en-GB" sz="1000" dirty="0"/>
                    </a:p>
                  </a:txBody>
                  <a:tcPr marL="68580" marR="68580" marT="34290" marB="34290">
                    <a:solidFill>
                      <a:schemeClr val="bg1"/>
                    </a:solidFill>
                  </a:tcPr>
                </a:tc>
                <a:tc>
                  <a:txBody>
                    <a:bodyPr/>
                    <a:lstStyle/>
                    <a:p>
                      <a:pPr algn="ctr"/>
                      <a:r>
                        <a:rPr lang="en-GB" sz="1000" b="1" dirty="0"/>
                        <a:t>SC</a:t>
                      </a:r>
                    </a:p>
                  </a:txBody>
                  <a:tcPr marL="68580" marR="68580" marT="34290" marB="34290" anchor="ctr">
                    <a:solidFill>
                      <a:schemeClr val="bg1"/>
                    </a:solidFill>
                  </a:tcPr>
                </a:tc>
                <a:extLst>
                  <a:ext uri="{0D108BD9-81ED-4DB2-BD59-A6C34878D82A}">
                    <a16:rowId xmlns:a16="http://schemas.microsoft.com/office/drawing/2014/main" val="10002"/>
                  </a:ext>
                </a:extLst>
              </a:tr>
            </a:tbl>
          </a:graphicData>
        </a:graphic>
      </p:graphicFrame>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0573" y="3001347"/>
            <a:ext cx="1913864" cy="1472202"/>
          </a:xfrm>
          <a:prstGeom prst="rect">
            <a:avLst/>
          </a:prstGeom>
        </p:spPr>
      </p:pic>
      <p:pic>
        <p:nvPicPr>
          <p:cNvPr id="5" name="Picture 4" descr="A picture containing night sky&#10;&#10;Description automatically generated">
            <a:extLst>
              <a:ext uri="{FF2B5EF4-FFF2-40B4-BE49-F238E27FC236}">
                <a16:creationId xmlns:a16="http://schemas.microsoft.com/office/drawing/2014/main" id="{40F5FAC4-1944-4BC8-9F9E-6C177105A0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55980" y="1394548"/>
            <a:ext cx="1528763" cy="1535906"/>
          </a:xfrm>
          <a:prstGeom prst="rect">
            <a:avLst/>
          </a:prstGeom>
        </p:spPr>
      </p:pic>
      <p:pic>
        <p:nvPicPr>
          <p:cNvPr id="7" name="Picture 6" descr="A picture containing dark&#10;&#10;Description automatically generated">
            <a:extLst>
              <a:ext uri="{FF2B5EF4-FFF2-40B4-BE49-F238E27FC236}">
                <a16:creationId xmlns:a16="http://schemas.microsoft.com/office/drawing/2014/main" id="{1CDF5058-871F-48F1-BB4E-7C688B773C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55763" y="1291490"/>
            <a:ext cx="1607344" cy="1607344"/>
          </a:xfrm>
          <a:prstGeom prst="rect">
            <a:avLst/>
          </a:prstGeom>
        </p:spPr>
      </p:pic>
      <p:cxnSp>
        <p:nvCxnSpPr>
          <p:cNvPr id="11" name="Straight Arrow Connector 10">
            <a:extLst>
              <a:ext uri="{FF2B5EF4-FFF2-40B4-BE49-F238E27FC236}">
                <a16:creationId xmlns:a16="http://schemas.microsoft.com/office/drawing/2014/main" id="{BCF1EBBF-B2D7-44A5-8CF3-F7C0493720BD}"/>
              </a:ext>
            </a:extLst>
          </p:cNvPr>
          <p:cNvCxnSpPr>
            <a:cxnSpLocks/>
          </p:cNvCxnSpPr>
          <p:nvPr/>
        </p:nvCxnSpPr>
        <p:spPr>
          <a:xfrm>
            <a:off x="5240570" y="3064338"/>
            <a:ext cx="546587" cy="722568"/>
          </a:xfrm>
          <a:prstGeom prst="straightConnector1">
            <a:avLst/>
          </a:prstGeom>
          <a:ln w="635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F075ED6-F15B-4F9D-94B3-B898A69D5BF6}"/>
              </a:ext>
            </a:extLst>
          </p:cNvPr>
          <p:cNvCxnSpPr/>
          <p:nvPr/>
        </p:nvCxnSpPr>
        <p:spPr>
          <a:xfrm flipV="1">
            <a:off x="5440134" y="2407516"/>
            <a:ext cx="482040" cy="320399"/>
          </a:xfrm>
          <a:prstGeom prst="straightConnector1">
            <a:avLst/>
          </a:prstGeom>
          <a:ln w="635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B45FA7B-5E1C-431A-807A-8BECEF8CF989}"/>
              </a:ext>
            </a:extLst>
          </p:cNvPr>
          <p:cNvCxnSpPr/>
          <p:nvPr/>
        </p:nvCxnSpPr>
        <p:spPr>
          <a:xfrm flipH="1">
            <a:off x="2681764" y="2407510"/>
            <a:ext cx="568648" cy="0"/>
          </a:xfrm>
          <a:prstGeom prst="straightConnector1">
            <a:avLst/>
          </a:prstGeom>
          <a:ln w="6350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86A2BB4F-5D2E-4838-9184-42FDED021F7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15992" y="2997541"/>
            <a:ext cx="1543640" cy="1543640"/>
          </a:xfrm>
          <a:prstGeom prst="rect">
            <a:avLst/>
          </a:prstGeom>
        </p:spPr>
      </p:pic>
      <p:cxnSp>
        <p:nvCxnSpPr>
          <p:cNvPr id="12" name="Straight Arrow Connector 11">
            <a:extLst>
              <a:ext uri="{FF2B5EF4-FFF2-40B4-BE49-F238E27FC236}">
                <a16:creationId xmlns:a16="http://schemas.microsoft.com/office/drawing/2014/main" id="{840F4EC2-DB8B-48EE-BBDE-6555862EDD43}"/>
              </a:ext>
            </a:extLst>
          </p:cNvPr>
          <p:cNvCxnSpPr>
            <a:cxnSpLocks/>
          </p:cNvCxnSpPr>
          <p:nvPr/>
        </p:nvCxnSpPr>
        <p:spPr>
          <a:xfrm flipH="1">
            <a:off x="2571751" y="3001348"/>
            <a:ext cx="1533525" cy="922953"/>
          </a:xfrm>
          <a:prstGeom prst="straightConnector1">
            <a:avLst/>
          </a:prstGeom>
          <a:ln w="635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BC5E9E0F-F534-433B-8D9D-D84227640D26}"/>
              </a:ext>
            </a:extLst>
          </p:cNvPr>
          <p:cNvSpPr txBox="1"/>
          <p:nvPr/>
        </p:nvSpPr>
        <p:spPr>
          <a:xfrm>
            <a:off x="3221830" y="2215549"/>
            <a:ext cx="2304392" cy="871713"/>
          </a:xfrm>
          <a:prstGeom prst="rect">
            <a:avLst/>
          </a:prstGeom>
          <a:solidFill>
            <a:schemeClr val="accent2">
              <a:lumMod val="20000"/>
              <a:lumOff val="80000"/>
            </a:schemeClr>
          </a:solidFill>
          <a:ln>
            <a:solidFill>
              <a:schemeClr val="tx1"/>
            </a:solidFill>
          </a:ln>
        </p:spPr>
        <p:txBody>
          <a:bodyPr wrap="square" rtlCol="0">
            <a:spAutoFit/>
          </a:bodyPr>
          <a:lstStyle/>
          <a:p>
            <a:r>
              <a:rPr lang="en-GB" sz="1013" b="1" dirty="0"/>
              <a:t>Colour of clips or aperture indicates mode/wavelength</a:t>
            </a:r>
          </a:p>
          <a:p>
            <a:r>
              <a:rPr lang="en-GB" sz="1013" b="1" dirty="0"/>
              <a:t>Grey/Black = Multi Mode</a:t>
            </a:r>
          </a:p>
          <a:p>
            <a:r>
              <a:rPr lang="en-GB" sz="1013" b="1" dirty="0">
                <a:solidFill>
                  <a:srgbClr val="0070C0"/>
                </a:solidFill>
              </a:rPr>
              <a:t>BLUE </a:t>
            </a:r>
            <a:r>
              <a:rPr lang="en-GB" sz="1013" b="1" dirty="0"/>
              <a:t> = Single Mode</a:t>
            </a:r>
          </a:p>
          <a:p>
            <a:r>
              <a:rPr lang="en-GB" sz="1013" b="1" dirty="0"/>
              <a:t>Others = Single Mode (WDM)</a:t>
            </a:r>
          </a:p>
        </p:txBody>
      </p:sp>
    </p:spTree>
    <p:extLst>
      <p:ext uri="{BB962C8B-B14F-4D97-AF65-F5344CB8AC3E}">
        <p14:creationId xmlns:p14="http://schemas.microsoft.com/office/powerpoint/2010/main" val="3844603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GB" dirty="0"/>
              <a:t>Peering</a:t>
            </a:r>
          </a:p>
        </p:txBody>
      </p:sp>
      <p:graphicFrame>
        <p:nvGraphicFramePr>
          <p:cNvPr id="54277" name="Rectangle 3">
            <a:extLst>
              <a:ext uri="{FF2B5EF4-FFF2-40B4-BE49-F238E27FC236}">
                <a16:creationId xmlns:a16="http://schemas.microsoft.com/office/drawing/2014/main" id="{887A7B18-9E80-4527-979A-F8D84D077516}"/>
              </a:ext>
            </a:extLst>
          </p:cNvPr>
          <p:cNvGraphicFramePr>
            <a:graphicFrameLocks noGrp="1"/>
          </p:cNvGraphicFramePr>
          <p:nvPr>
            <p:ph idx="1"/>
            <p:extLst>
              <p:ext uri="{D42A27DB-BD31-4B8C-83A1-F6EECF244321}">
                <p14:modId xmlns:p14="http://schemas.microsoft.com/office/powerpoint/2010/main" val="2260052565"/>
              </p:ext>
            </p:extLst>
          </p:nvPr>
        </p:nvGraphicFramePr>
        <p:xfrm>
          <a:off x="628650" y="1084263"/>
          <a:ext cx="7886700" cy="3548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020095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lstStyle/>
          <a:p>
            <a:r>
              <a:rPr lang="en-GB" dirty="0"/>
              <a:t>Optics – 40G and 100G</a:t>
            </a:r>
          </a:p>
        </p:txBody>
      </p:sp>
      <p:graphicFrame>
        <p:nvGraphicFramePr>
          <p:cNvPr id="36" name="Table 35"/>
          <p:cNvGraphicFramePr>
            <a:graphicFrameLocks noGrp="1"/>
          </p:cNvGraphicFramePr>
          <p:nvPr>
            <p:extLst>
              <p:ext uri="{D42A27DB-BD31-4B8C-83A1-F6EECF244321}">
                <p14:modId xmlns:p14="http://schemas.microsoft.com/office/powerpoint/2010/main" val="1735096961"/>
              </p:ext>
            </p:extLst>
          </p:nvPr>
        </p:nvGraphicFramePr>
        <p:xfrm>
          <a:off x="1228063" y="1031964"/>
          <a:ext cx="3062176" cy="3658338"/>
        </p:xfrm>
        <a:graphic>
          <a:graphicData uri="http://schemas.openxmlformats.org/drawingml/2006/table">
            <a:tbl>
              <a:tblPr firstRow="1" bandRow="1">
                <a:effectLst/>
                <a:tableStyleId>{69012ECD-51FC-41F1-AA8D-1B2483CD663E}</a:tableStyleId>
              </a:tblPr>
              <a:tblGrid>
                <a:gridCol w="1191263">
                  <a:extLst>
                    <a:ext uri="{9D8B030D-6E8A-4147-A177-3AD203B41FA5}">
                      <a16:colId xmlns:a16="http://schemas.microsoft.com/office/drawing/2014/main" val="20000"/>
                    </a:ext>
                  </a:extLst>
                </a:gridCol>
                <a:gridCol w="1156247">
                  <a:extLst>
                    <a:ext uri="{9D8B030D-6E8A-4147-A177-3AD203B41FA5}">
                      <a16:colId xmlns:a16="http://schemas.microsoft.com/office/drawing/2014/main" val="20001"/>
                    </a:ext>
                  </a:extLst>
                </a:gridCol>
                <a:gridCol w="714666">
                  <a:extLst>
                    <a:ext uri="{9D8B030D-6E8A-4147-A177-3AD203B41FA5}">
                      <a16:colId xmlns:a16="http://schemas.microsoft.com/office/drawing/2014/main" val="20002"/>
                    </a:ext>
                  </a:extLst>
                </a:gridCol>
              </a:tblGrid>
              <a:tr h="418338">
                <a:tc>
                  <a:txBody>
                    <a:bodyPr/>
                    <a:lstStyle/>
                    <a:p>
                      <a:r>
                        <a:rPr lang="en-GB" sz="1100" baseline="0" dirty="0"/>
                        <a:t>Optic Form Factor</a:t>
                      </a:r>
                      <a:endParaRPr lang="en-GB" sz="1100" dirty="0"/>
                    </a:p>
                  </a:txBody>
                  <a:tcPr marL="68580" marR="68580" marT="34290" marB="34290"/>
                </a:tc>
                <a:tc>
                  <a:txBody>
                    <a:bodyPr/>
                    <a:lstStyle/>
                    <a:p>
                      <a:endParaRPr lang="en-GB" sz="1100" dirty="0"/>
                    </a:p>
                  </a:txBody>
                  <a:tcPr marL="68580" marR="68580" marT="34290" marB="34290"/>
                </a:tc>
                <a:tc>
                  <a:txBody>
                    <a:bodyPr/>
                    <a:lstStyle/>
                    <a:p>
                      <a:endParaRPr lang="en-GB" sz="1100" dirty="0"/>
                    </a:p>
                  </a:txBody>
                  <a:tcPr marL="68580" marR="68580" marT="34290" marB="34290"/>
                </a:tc>
                <a:extLst>
                  <a:ext uri="{0D108BD9-81ED-4DB2-BD59-A6C34878D82A}">
                    <a16:rowId xmlns:a16="http://schemas.microsoft.com/office/drawing/2014/main" val="10000"/>
                  </a:ext>
                </a:extLst>
              </a:tr>
              <a:tr h="1620000">
                <a:tc>
                  <a:txBody>
                    <a:bodyPr/>
                    <a:lstStyle/>
                    <a:p>
                      <a:r>
                        <a:rPr lang="en-GB" sz="1200" b="1" dirty="0"/>
                        <a:t>CFP</a:t>
                      </a:r>
                    </a:p>
                    <a:p>
                      <a:r>
                        <a:rPr lang="en-GB" sz="1100" b="0" i="0" kern="1200" dirty="0">
                          <a:solidFill>
                            <a:schemeClr val="tx1"/>
                          </a:solidFill>
                          <a:effectLst/>
                          <a:latin typeface="+mn-lt"/>
                          <a:ea typeface="+mn-ea"/>
                          <a:cs typeface="+mn-cs"/>
                        </a:rPr>
                        <a:t>10×10G or</a:t>
                      </a:r>
                    </a:p>
                    <a:p>
                      <a:r>
                        <a:rPr lang="en-GB" sz="1100" b="0" i="0" kern="1200" dirty="0">
                          <a:solidFill>
                            <a:schemeClr val="tx1"/>
                          </a:solidFill>
                          <a:effectLst/>
                          <a:latin typeface="+mn-lt"/>
                          <a:ea typeface="+mn-ea"/>
                          <a:cs typeface="+mn-cs"/>
                        </a:rPr>
                        <a:t>4×25G lanes</a:t>
                      </a:r>
                      <a:endParaRPr lang="en-GB" sz="900" b="1" dirty="0"/>
                    </a:p>
                  </a:txBody>
                  <a:tcPr marL="68580" marR="68580" marT="34290" marB="34290" anchor="ctr">
                    <a:solidFill>
                      <a:schemeClr val="bg1"/>
                    </a:solidFill>
                  </a:tcPr>
                </a:tc>
                <a:tc>
                  <a:txBody>
                    <a:bodyPr/>
                    <a:lstStyle/>
                    <a:p>
                      <a:endParaRPr lang="en-GB" sz="1000" dirty="0"/>
                    </a:p>
                  </a:txBody>
                  <a:tcPr marL="68580" marR="68580" marT="34290" marB="34290" anchor="ctr">
                    <a:solidFill>
                      <a:schemeClr val="bg1"/>
                    </a:solidFill>
                  </a:tcPr>
                </a:tc>
                <a:tc>
                  <a:txBody>
                    <a:bodyPr/>
                    <a:lstStyle/>
                    <a:p>
                      <a:pPr algn="ctr"/>
                      <a:endParaRPr lang="en-GB" sz="1000" b="1" dirty="0"/>
                    </a:p>
                  </a:txBody>
                  <a:tcPr marL="68580" marR="68580" marT="34290" marB="34290" anchor="ctr">
                    <a:solidFill>
                      <a:schemeClr val="bg1"/>
                    </a:solidFill>
                  </a:tcPr>
                </a:tc>
                <a:extLst>
                  <a:ext uri="{0D108BD9-81ED-4DB2-BD59-A6C34878D82A}">
                    <a16:rowId xmlns:a16="http://schemas.microsoft.com/office/drawing/2014/main" val="10001"/>
                  </a:ext>
                </a:extLst>
              </a:tr>
              <a:tr h="1620000">
                <a:tc>
                  <a:txBody>
                    <a:bodyPr/>
                    <a:lstStyle/>
                    <a:p>
                      <a:r>
                        <a:rPr lang="en-GB" sz="1200" b="1" dirty="0"/>
                        <a:t>CFP2</a:t>
                      </a:r>
                    </a:p>
                    <a:p>
                      <a:r>
                        <a:rPr lang="en-GB" sz="1100" b="0" i="0" kern="1200" dirty="0">
                          <a:solidFill>
                            <a:schemeClr val="tx1"/>
                          </a:solidFill>
                          <a:effectLst/>
                          <a:latin typeface="+mn-lt"/>
                          <a:ea typeface="+mn-ea"/>
                          <a:cs typeface="+mn-cs"/>
                        </a:rPr>
                        <a:t>10×10G, 4×25G, 8×25G, or 8×50G lanes</a:t>
                      </a:r>
                      <a:endParaRPr lang="en-GB" sz="900" b="1" dirty="0"/>
                    </a:p>
                  </a:txBody>
                  <a:tcPr marL="68580" marR="68580" marT="34290" marB="34290" anchor="ctr">
                    <a:solidFill>
                      <a:schemeClr val="bg1"/>
                    </a:solidFill>
                  </a:tcPr>
                </a:tc>
                <a:tc>
                  <a:txBody>
                    <a:bodyPr/>
                    <a:lstStyle/>
                    <a:p>
                      <a:endParaRPr lang="en-GB" sz="1000" dirty="0"/>
                    </a:p>
                  </a:txBody>
                  <a:tcPr marL="68580" marR="68580" marT="34290" marB="34290">
                    <a:solidFill>
                      <a:schemeClr val="bg1"/>
                    </a:solidFill>
                  </a:tcPr>
                </a:tc>
                <a:tc>
                  <a:txBody>
                    <a:bodyPr/>
                    <a:lstStyle/>
                    <a:p>
                      <a:pPr algn="ctr"/>
                      <a:endParaRPr lang="en-GB" sz="1000" b="1" dirty="0"/>
                    </a:p>
                  </a:txBody>
                  <a:tcPr marL="68580" marR="68580" marT="34290" marB="34290" anchor="ctr">
                    <a:solidFill>
                      <a:schemeClr val="bg1"/>
                    </a:solidFill>
                  </a:tcPr>
                </a:tc>
                <a:extLst>
                  <a:ext uri="{0D108BD9-81ED-4DB2-BD59-A6C34878D82A}">
                    <a16:rowId xmlns:a16="http://schemas.microsoft.com/office/drawing/2014/main" val="10002"/>
                  </a:ext>
                </a:extLst>
              </a:tr>
            </a:tbl>
          </a:graphicData>
        </a:graphic>
      </p:graphicFrame>
      <p:pic>
        <p:nvPicPr>
          <p:cNvPr id="4" name="Picture 3">
            <a:extLst>
              <a:ext uri="{FF2B5EF4-FFF2-40B4-BE49-F238E27FC236}">
                <a16:creationId xmlns:a16="http://schemas.microsoft.com/office/drawing/2014/main" id="{F53C5684-70C3-4ECD-9263-ECE6F2F4C4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1118" y="1493271"/>
            <a:ext cx="1903488" cy="1427616"/>
          </a:xfrm>
          <a:prstGeom prst="rect">
            <a:avLst/>
          </a:prstGeom>
        </p:spPr>
      </p:pic>
      <p:pic>
        <p:nvPicPr>
          <p:cNvPr id="6" name="Picture 5">
            <a:extLst>
              <a:ext uri="{FF2B5EF4-FFF2-40B4-BE49-F238E27FC236}">
                <a16:creationId xmlns:a16="http://schemas.microsoft.com/office/drawing/2014/main" id="{4EC3C567-2A1A-49DD-9AB4-2321194725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8176" y="3172415"/>
            <a:ext cx="1903488" cy="1427617"/>
          </a:xfrm>
          <a:prstGeom prst="rect">
            <a:avLst/>
          </a:prstGeom>
        </p:spPr>
      </p:pic>
      <p:graphicFrame>
        <p:nvGraphicFramePr>
          <p:cNvPr id="19" name="Table 18">
            <a:extLst>
              <a:ext uri="{FF2B5EF4-FFF2-40B4-BE49-F238E27FC236}">
                <a16:creationId xmlns:a16="http://schemas.microsoft.com/office/drawing/2014/main" id="{B26B5CD6-6DBB-4C94-81A2-CE555AF6B732}"/>
              </a:ext>
            </a:extLst>
          </p:cNvPr>
          <p:cNvGraphicFramePr>
            <a:graphicFrameLocks noGrp="1"/>
          </p:cNvGraphicFramePr>
          <p:nvPr>
            <p:extLst>
              <p:ext uri="{D42A27DB-BD31-4B8C-83A1-F6EECF244321}">
                <p14:modId xmlns:p14="http://schemas.microsoft.com/office/powerpoint/2010/main" val="1269930641"/>
              </p:ext>
            </p:extLst>
          </p:nvPr>
        </p:nvGraphicFramePr>
        <p:xfrm>
          <a:off x="4468334" y="1031964"/>
          <a:ext cx="3062176" cy="3658338"/>
        </p:xfrm>
        <a:graphic>
          <a:graphicData uri="http://schemas.openxmlformats.org/drawingml/2006/table">
            <a:tbl>
              <a:tblPr firstRow="1" bandRow="1">
                <a:effectLst/>
                <a:tableStyleId>{69012ECD-51FC-41F1-AA8D-1B2483CD663E}</a:tableStyleId>
              </a:tblPr>
              <a:tblGrid>
                <a:gridCol w="1191263">
                  <a:extLst>
                    <a:ext uri="{9D8B030D-6E8A-4147-A177-3AD203B41FA5}">
                      <a16:colId xmlns:a16="http://schemas.microsoft.com/office/drawing/2014/main" val="20000"/>
                    </a:ext>
                  </a:extLst>
                </a:gridCol>
                <a:gridCol w="1156247">
                  <a:extLst>
                    <a:ext uri="{9D8B030D-6E8A-4147-A177-3AD203B41FA5}">
                      <a16:colId xmlns:a16="http://schemas.microsoft.com/office/drawing/2014/main" val="20001"/>
                    </a:ext>
                  </a:extLst>
                </a:gridCol>
                <a:gridCol w="714666">
                  <a:extLst>
                    <a:ext uri="{9D8B030D-6E8A-4147-A177-3AD203B41FA5}">
                      <a16:colId xmlns:a16="http://schemas.microsoft.com/office/drawing/2014/main" val="20002"/>
                    </a:ext>
                  </a:extLst>
                </a:gridCol>
              </a:tblGrid>
              <a:tr h="418338">
                <a:tc>
                  <a:txBody>
                    <a:bodyPr/>
                    <a:lstStyle/>
                    <a:p>
                      <a:r>
                        <a:rPr lang="en-GB" sz="1100" baseline="0" dirty="0"/>
                        <a:t>Optic Form Factor</a:t>
                      </a:r>
                      <a:endParaRPr lang="en-GB" sz="1100" dirty="0"/>
                    </a:p>
                  </a:txBody>
                  <a:tcPr marL="68580" marR="68580" marT="34290" marB="34290"/>
                </a:tc>
                <a:tc>
                  <a:txBody>
                    <a:bodyPr/>
                    <a:lstStyle/>
                    <a:p>
                      <a:endParaRPr lang="en-GB" sz="1100" dirty="0"/>
                    </a:p>
                  </a:txBody>
                  <a:tcPr marL="68580" marR="68580" marT="34290" marB="34290"/>
                </a:tc>
                <a:tc>
                  <a:txBody>
                    <a:bodyPr/>
                    <a:lstStyle/>
                    <a:p>
                      <a:endParaRPr lang="en-GB" sz="1100" dirty="0"/>
                    </a:p>
                  </a:txBody>
                  <a:tcPr marL="68580" marR="68580" marT="34290" marB="34290"/>
                </a:tc>
                <a:extLst>
                  <a:ext uri="{0D108BD9-81ED-4DB2-BD59-A6C34878D82A}">
                    <a16:rowId xmlns:a16="http://schemas.microsoft.com/office/drawing/2014/main" val="10000"/>
                  </a:ext>
                </a:extLst>
              </a:tr>
              <a:tr h="1620000">
                <a:tc>
                  <a:txBody>
                    <a:bodyPr/>
                    <a:lstStyle/>
                    <a:p>
                      <a:r>
                        <a:rPr lang="en-GB" sz="1200" b="1" dirty="0"/>
                        <a:t>CFP4</a:t>
                      </a:r>
                    </a:p>
                    <a:p>
                      <a:r>
                        <a:rPr lang="en-GB" sz="1200" b="0" i="0" kern="1200" dirty="0">
                          <a:solidFill>
                            <a:schemeClr val="tx1"/>
                          </a:solidFill>
                          <a:effectLst/>
                          <a:latin typeface="+mn-lt"/>
                          <a:ea typeface="+mn-ea"/>
                          <a:cs typeface="+mn-cs"/>
                        </a:rPr>
                        <a:t>4×10G or </a:t>
                      </a:r>
                    </a:p>
                    <a:p>
                      <a:r>
                        <a:rPr lang="en-GB" sz="1200" b="0" i="0" kern="1200" dirty="0">
                          <a:solidFill>
                            <a:schemeClr val="tx1"/>
                          </a:solidFill>
                          <a:effectLst/>
                          <a:latin typeface="+mn-lt"/>
                          <a:ea typeface="+mn-ea"/>
                          <a:cs typeface="+mn-cs"/>
                        </a:rPr>
                        <a:t>4×25G lanes</a:t>
                      </a:r>
                      <a:endParaRPr lang="en-GB" sz="1200" b="1" dirty="0"/>
                    </a:p>
                  </a:txBody>
                  <a:tcPr marL="68580" marR="68580" marT="34290" marB="34290" anchor="ctr">
                    <a:solidFill>
                      <a:schemeClr val="bg1"/>
                    </a:solidFill>
                  </a:tcPr>
                </a:tc>
                <a:tc>
                  <a:txBody>
                    <a:bodyPr/>
                    <a:lstStyle/>
                    <a:p>
                      <a:endParaRPr lang="en-GB" sz="1000" dirty="0"/>
                    </a:p>
                  </a:txBody>
                  <a:tcPr marL="68580" marR="68580" marT="34290" marB="34290" anchor="ctr">
                    <a:solidFill>
                      <a:schemeClr val="bg1"/>
                    </a:solidFill>
                  </a:tcPr>
                </a:tc>
                <a:tc>
                  <a:txBody>
                    <a:bodyPr/>
                    <a:lstStyle/>
                    <a:p>
                      <a:pPr algn="ctr"/>
                      <a:endParaRPr lang="en-GB" sz="1000" b="1" dirty="0"/>
                    </a:p>
                  </a:txBody>
                  <a:tcPr marL="68580" marR="68580" marT="34290" marB="34290" anchor="ctr">
                    <a:solidFill>
                      <a:schemeClr val="bg1"/>
                    </a:solidFill>
                  </a:tcPr>
                </a:tc>
                <a:extLst>
                  <a:ext uri="{0D108BD9-81ED-4DB2-BD59-A6C34878D82A}">
                    <a16:rowId xmlns:a16="http://schemas.microsoft.com/office/drawing/2014/main" val="10001"/>
                  </a:ext>
                </a:extLst>
              </a:tr>
              <a:tr h="1620000">
                <a:tc>
                  <a:txBody>
                    <a:bodyPr/>
                    <a:lstStyle/>
                    <a:p>
                      <a:r>
                        <a:rPr lang="en-GB" sz="1200" b="1" dirty="0"/>
                        <a:t>QSFP+ (40G)</a:t>
                      </a:r>
                    </a:p>
                    <a:p>
                      <a:r>
                        <a:rPr lang="en-GB" sz="1200" b="1" dirty="0"/>
                        <a:t>QSFP28 (100G)</a:t>
                      </a:r>
                    </a:p>
                  </a:txBody>
                  <a:tcPr marL="68580" marR="68580" marT="34290" marB="34290" anchor="ctr">
                    <a:solidFill>
                      <a:schemeClr val="bg1"/>
                    </a:solidFill>
                  </a:tcPr>
                </a:tc>
                <a:tc>
                  <a:txBody>
                    <a:bodyPr/>
                    <a:lstStyle/>
                    <a:p>
                      <a:endParaRPr lang="en-GB" sz="1000" dirty="0"/>
                    </a:p>
                  </a:txBody>
                  <a:tcPr marL="68580" marR="68580" marT="34290" marB="34290">
                    <a:solidFill>
                      <a:schemeClr val="bg1"/>
                    </a:solidFill>
                  </a:tcPr>
                </a:tc>
                <a:tc>
                  <a:txBody>
                    <a:bodyPr/>
                    <a:lstStyle/>
                    <a:p>
                      <a:pPr algn="ctr"/>
                      <a:endParaRPr lang="en-GB" sz="1000" b="1" dirty="0"/>
                    </a:p>
                  </a:txBody>
                  <a:tcPr marL="68580" marR="68580" marT="34290" marB="34290" anchor="ctr">
                    <a:solidFill>
                      <a:schemeClr val="bg1"/>
                    </a:solidFill>
                  </a:tcPr>
                </a:tc>
                <a:extLst>
                  <a:ext uri="{0D108BD9-81ED-4DB2-BD59-A6C34878D82A}">
                    <a16:rowId xmlns:a16="http://schemas.microsoft.com/office/drawing/2014/main" val="10002"/>
                  </a:ext>
                </a:extLst>
              </a:tr>
            </a:tbl>
          </a:graphicData>
        </a:graphic>
      </p:graphicFrame>
      <p:pic>
        <p:nvPicPr>
          <p:cNvPr id="9" name="Picture 8">
            <a:extLst>
              <a:ext uri="{FF2B5EF4-FFF2-40B4-BE49-F238E27FC236}">
                <a16:creationId xmlns:a16="http://schemas.microsoft.com/office/drawing/2014/main" id="{53D9B3C6-403F-466F-BAAA-7BB8477140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1867" y="1509414"/>
            <a:ext cx="1881963" cy="1411472"/>
          </a:xfrm>
          <a:prstGeom prst="rect">
            <a:avLst/>
          </a:prstGeom>
        </p:spPr>
      </p:pic>
      <p:pic>
        <p:nvPicPr>
          <p:cNvPr id="11" name="Picture 10">
            <a:extLst>
              <a:ext uri="{FF2B5EF4-FFF2-40B4-BE49-F238E27FC236}">
                <a16:creationId xmlns:a16="http://schemas.microsoft.com/office/drawing/2014/main" id="{62357C2A-9A2A-4CD1-8D99-7331A3726D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56212" y="3082684"/>
            <a:ext cx="1607617" cy="1607617"/>
          </a:xfrm>
          <a:prstGeom prst="rect">
            <a:avLst/>
          </a:prstGeom>
        </p:spPr>
      </p:pic>
    </p:spTree>
    <p:extLst>
      <p:ext uri="{BB962C8B-B14F-4D97-AF65-F5344CB8AC3E}">
        <p14:creationId xmlns:p14="http://schemas.microsoft.com/office/powerpoint/2010/main" val="3448003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lstStyle/>
          <a:p>
            <a:r>
              <a:rPr lang="en-GB" dirty="0"/>
              <a:t>Optics – 400G</a:t>
            </a:r>
          </a:p>
        </p:txBody>
      </p:sp>
      <p:graphicFrame>
        <p:nvGraphicFramePr>
          <p:cNvPr id="36" name="Table 35"/>
          <p:cNvGraphicFramePr>
            <a:graphicFrameLocks noGrp="1"/>
          </p:cNvGraphicFramePr>
          <p:nvPr>
            <p:extLst>
              <p:ext uri="{D42A27DB-BD31-4B8C-83A1-F6EECF244321}">
                <p14:modId xmlns:p14="http://schemas.microsoft.com/office/powerpoint/2010/main" val="1143376904"/>
              </p:ext>
            </p:extLst>
          </p:nvPr>
        </p:nvGraphicFramePr>
        <p:xfrm>
          <a:off x="784181" y="1031964"/>
          <a:ext cx="3723552" cy="3658338"/>
        </p:xfrm>
        <a:graphic>
          <a:graphicData uri="http://schemas.openxmlformats.org/drawingml/2006/table">
            <a:tbl>
              <a:tblPr firstRow="1" bandRow="1">
                <a:effectLst/>
                <a:tableStyleId>{69012ECD-51FC-41F1-AA8D-1B2483CD663E}</a:tableStyleId>
              </a:tblPr>
              <a:tblGrid>
                <a:gridCol w="1448555">
                  <a:extLst>
                    <a:ext uri="{9D8B030D-6E8A-4147-A177-3AD203B41FA5}">
                      <a16:colId xmlns:a16="http://schemas.microsoft.com/office/drawing/2014/main" val="20000"/>
                    </a:ext>
                  </a:extLst>
                </a:gridCol>
                <a:gridCol w="1405976">
                  <a:extLst>
                    <a:ext uri="{9D8B030D-6E8A-4147-A177-3AD203B41FA5}">
                      <a16:colId xmlns:a16="http://schemas.microsoft.com/office/drawing/2014/main" val="20001"/>
                    </a:ext>
                  </a:extLst>
                </a:gridCol>
                <a:gridCol w="869021">
                  <a:extLst>
                    <a:ext uri="{9D8B030D-6E8A-4147-A177-3AD203B41FA5}">
                      <a16:colId xmlns:a16="http://schemas.microsoft.com/office/drawing/2014/main" val="20002"/>
                    </a:ext>
                  </a:extLst>
                </a:gridCol>
              </a:tblGrid>
              <a:tr h="418338">
                <a:tc>
                  <a:txBody>
                    <a:bodyPr/>
                    <a:lstStyle/>
                    <a:p>
                      <a:r>
                        <a:rPr lang="en-GB" sz="1100" baseline="0" dirty="0"/>
                        <a:t>Optic Form Factor</a:t>
                      </a:r>
                      <a:endParaRPr lang="en-GB" sz="1100" dirty="0"/>
                    </a:p>
                  </a:txBody>
                  <a:tcPr marL="68580" marR="68580" marT="34290" marB="34290"/>
                </a:tc>
                <a:tc>
                  <a:txBody>
                    <a:bodyPr/>
                    <a:lstStyle/>
                    <a:p>
                      <a:endParaRPr lang="en-GB" sz="1100" dirty="0"/>
                    </a:p>
                  </a:txBody>
                  <a:tcPr marL="68580" marR="68580" marT="34290" marB="34290"/>
                </a:tc>
                <a:tc>
                  <a:txBody>
                    <a:bodyPr/>
                    <a:lstStyle/>
                    <a:p>
                      <a:endParaRPr lang="en-GB" sz="1100" dirty="0"/>
                    </a:p>
                  </a:txBody>
                  <a:tcPr marL="68580" marR="68580" marT="34290" marB="34290"/>
                </a:tc>
                <a:extLst>
                  <a:ext uri="{0D108BD9-81ED-4DB2-BD59-A6C34878D82A}">
                    <a16:rowId xmlns:a16="http://schemas.microsoft.com/office/drawing/2014/main" val="10000"/>
                  </a:ext>
                </a:extLst>
              </a:tr>
              <a:tr h="1620000">
                <a:tc>
                  <a:txBody>
                    <a:bodyPr/>
                    <a:lstStyle/>
                    <a:p>
                      <a:r>
                        <a:rPr lang="en-GB" sz="1200" b="1" dirty="0"/>
                        <a:t>OSFP</a:t>
                      </a:r>
                    </a:p>
                    <a:p>
                      <a:r>
                        <a:rPr lang="en-GB" sz="1100" b="0" i="0" kern="1200" dirty="0">
                          <a:solidFill>
                            <a:schemeClr val="tx1"/>
                          </a:solidFill>
                          <a:effectLst/>
                          <a:latin typeface="+mn-lt"/>
                          <a:ea typeface="+mn-ea"/>
                          <a:cs typeface="+mn-cs"/>
                        </a:rPr>
                        <a:t>Octal Small </a:t>
                      </a:r>
                      <a:br>
                        <a:rPr lang="en-GB" sz="1100" b="0" i="0" kern="1200" dirty="0">
                          <a:solidFill>
                            <a:schemeClr val="tx1"/>
                          </a:solidFill>
                          <a:effectLst/>
                          <a:latin typeface="+mn-lt"/>
                          <a:ea typeface="+mn-ea"/>
                          <a:cs typeface="+mn-cs"/>
                        </a:rPr>
                      </a:br>
                      <a:r>
                        <a:rPr lang="en-GB" sz="1100" b="0" i="0" kern="1200" dirty="0">
                          <a:solidFill>
                            <a:schemeClr val="tx1"/>
                          </a:solidFill>
                          <a:effectLst/>
                          <a:latin typeface="+mn-lt"/>
                          <a:ea typeface="+mn-ea"/>
                          <a:cs typeface="+mn-cs"/>
                        </a:rPr>
                        <a:t>Formfactor </a:t>
                      </a:r>
                      <a:br>
                        <a:rPr lang="en-GB" sz="1100" b="0" i="0" kern="1200" dirty="0">
                          <a:solidFill>
                            <a:schemeClr val="tx1"/>
                          </a:solidFill>
                          <a:effectLst/>
                          <a:latin typeface="+mn-lt"/>
                          <a:ea typeface="+mn-ea"/>
                          <a:cs typeface="+mn-cs"/>
                        </a:rPr>
                      </a:br>
                      <a:r>
                        <a:rPr lang="en-GB" sz="1100" b="0" i="0" kern="1200" dirty="0">
                          <a:solidFill>
                            <a:schemeClr val="tx1"/>
                          </a:solidFill>
                          <a:effectLst/>
                          <a:latin typeface="+mn-lt"/>
                          <a:ea typeface="+mn-ea"/>
                          <a:cs typeface="+mn-cs"/>
                        </a:rPr>
                        <a:t>Pluggable</a:t>
                      </a:r>
                      <a:br>
                        <a:rPr lang="en-GB" sz="1100" b="0" i="0" kern="1200" dirty="0">
                          <a:solidFill>
                            <a:schemeClr val="tx1"/>
                          </a:solidFill>
                          <a:effectLst/>
                          <a:latin typeface="+mn-lt"/>
                          <a:ea typeface="+mn-ea"/>
                          <a:cs typeface="+mn-cs"/>
                        </a:rPr>
                      </a:br>
                      <a:endParaRPr lang="en-GB" sz="1100" b="1" dirty="0"/>
                    </a:p>
                  </a:txBody>
                  <a:tcPr marL="68580" marR="68580" marT="34290" marB="34290" anchor="ctr">
                    <a:solidFill>
                      <a:schemeClr val="bg1"/>
                    </a:solidFill>
                  </a:tcPr>
                </a:tc>
                <a:tc>
                  <a:txBody>
                    <a:bodyPr/>
                    <a:lstStyle/>
                    <a:p>
                      <a:endParaRPr lang="en-GB" sz="1000" dirty="0"/>
                    </a:p>
                  </a:txBody>
                  <a:tcPr marL="68580" marR="68580" marT="34290" marB="34290" anchor="ctr">
                    <a:solidFill>
                      <a:schemeClr val="bg1"/>
                    </a:solidFill>
                  </a:tcPr>
                </a:tc>
                <a:tc>
                  <a:txBody>
                    <a:bodyPr/>
                    <a:lstStyle/>
                    <a:p>
                      <a:pPr algn="ctr"/>
                      <a:endParaRPr lang="en-GB" sz="1000" b="1" dirty="0"/>
                    </a:p>
                  </a:txBody>
                  <a:tcPr marL="68580" marR="68580" marT="34290" marB="34290" anchor="ctr">
                    <a:solidFill>
                      <a:schemeClr val="bg1"/>
                    </a:solidFill>
                  </a:tcPr>
                </a:tc>
                <a:extLst>
                  <a:ext uri="{0D108BD9-81ED-4DB2-BD59-A6C34878D82A}">
                    <a16:rowId xmlns:a16="http://schemas.microsoft.com/office/drawing/2014/main" val="10001"/>
                  </a:ext>
                </a:extLst>
              </a:tr>
              <a:tr h="1620000">
                <a:tc>
                  <a:txBody>
                    <a:bodyPr/>
                    <a:lstStyle/>
                    <a:p>
                      <a:r>
                        <a:rPr lang="en-GB" sz="1200" b="1" dirty="0"/>
                        <a:t>QSFP-DD</a:t>
                      </a:r>
                    </a:p>
                    <a:p>
                      <a:r>
                        <a:rPr lang="en-GB" sz="1100" b="0" i="0" kern="1200" dirty="0">
                          <a:solidFill>
                            <a:schemeClr val="tx1"/>
                          </a:solidFill>
                          <a:effectLst/>
                          <a:latin typeface="+mn-lt"/>
                          <a:ea typeface="+mn-ea"/>
                          <a:cs typeface="+mn-cs"/>
                        </a:rPr>
                        <a:t>Quad Small Form Factor Pluggable-Double Density</a:t>
                      </a:r>
                    </a:p>
                  </a:txBody>
                  <a:tcPr marL="68580" marR="68580" marT="34290" marB="34290" anchor="ctr">
                    <a:solidFill>
                      <a:schemeClr val="bg1"/>
                    </a:solidFill>
                  </a:tcPr>
                </a:tc>
                <a:tc>
                  <a:txBody>
                    <a:bodyPr/>
                    <a:lstStyle/>
                    <a:p>
                      <a:endParaRPr lang="en-GB" sz="1000" dirty="0"/>
                    </a:p>
                  </a:txBody>
                  <a:tcPr marL="68580" marR="68580" marT="34290" marB="34290">
                    <a:solidFill>
                      <a:schemeClr val="bg1"/>
                    </a:solidFill>
                  </a:tcPr>
                </a:tc>
                <a:tc>
                  <a:txBody>
                    <a:bodyPr/>
                    <a:lstStyle/>
                    <a:p>
                      <a:pPr algn="ctr"/>
                      <a:endParaRPr lang="en-GB" sz="1000" b="1" dirty="0"/>
                    </a:p>
                  </a:txBody>
                  <a:tcPr marL="68580" marR="68580" marT="34290" marB="34290" anchor="ctr">
                    <a:solidFill>
                      <a:schemeClr val="bg1"/>
                    </a:solidFill>
                  </a:tcPr>
                </a:tc>
                <a:extLst>
                  <a:ext uri="{0D108BD9-81ED-4DB2-BD59-A6C34878D82A}">
                    <a16:rowId xmlns:a16="http://schemas.microsoft.com/office/drawing/2014/main" val="10002"/>
                  </a:ext>
                </a:extLst>
              </a:tr>
            </a:tbl>
          </a:graphicData>
        </a:graphic>
      </p:graphicFrame>
      <p:graphicFrame>
        <p:nvGraphicFramePr>
          <p:cNvPr id="19" name="Table 18">
            <a:extLst>
              <a:ext uri="{FF2B5EF4-FFF2-40B4-BE49-F238E27FC236}">
                <a16:creationId xmlns:a16="http://schemas.microsoft.com/office/drawing/2014/main" id="{B26B5CD6-6DBB-4C94-81A2-CE555AF6B732}"/>
              </a:ext>
            </a:extLst>
          </p:cNvPr>
          <p:cNvGraphicFramePr>
            <a:graphicFrameLocks noGrp="1"/>
          </p:cNvGraphicFramePr>
          <p:nvPr>
            <p:extLst>
              <p:ext uri="{D42A27DB-BD31-4B8C-83A1-F6EECF244321}">
                <p14:modId xmlns:p14="http://schemas.microsoft.com/office/powerpoint/2010/main" val="147695799"/>
              </p:ext>
            </p:extLst>
          </p:nvPr>
        </p:nvGraphicFramePr>
        <p:xfrm>
          <a:off x="4636270" y="1031964"/>
          <a:ext cx="3879083" cy="3658338"/>
        </p:xfrm>
        <a:graphic>
          <a:graphicData uri="http://schemas.openxmlformats.org/drawingml/2006/table">
            <a:tbl>
              <a:tblPr firstRow="1" bandRow="1">
                <a:effectLst/>
                <a:tableStyleId>{69012ECD-51FC-41F1-AA8D-1B2483CD663E}</a:tableStyleId>
              </a:tblPr>
              <a:tblGrid>
                <a:gridCol w="1509060">
                  <a:extLst>
                    <a:ext uri="{9D8B030D-6E8A-4147-A177-3AD203B41FA5}">
                      <a16:colId xmlns:a16="http://schemas.microsoft.com/office/drawing/2014/main" val="20000"/>
                    </a:ext>
                  </a:extLst>
                </a:gridCol>
                <a:gridCol w="1464703">
                  <a:extLst>
                    <a:ext uri="{9D8B030D-6E8A-4147-A177-3AD203B41FA5}">
                      <a16:colId xmlns:a16="http://schemas.microsoft.com/office/drawing/2014/main" val="20001"/>
                    </a:ext>
                  </a:extLst>
                </a:gridCol>
                <a:gridCol w="905320">
                  <a:extLst>
                    <a:ext uri="{9D8B030D-6E8A-4147-A177-3AD203B41FA5}">
                      <a16:colId xmlns:a16="http://schemas.microsoft.com/office/drawing/2014/main" val="20002"/>
                    </a:ext>
                  </a:extLst>
                </a:gridCol>
              </a:tblGrid>
              <a:tr h="418338">
                <a:tc>
                  <a:txBody>
                    <a:bodyPr/>
                    <a:lstStyle/>
                    <a:p>
                      <a:r>
                        <a:rPr lang="en-GB" sz="1100" baseline="0" dirty="0"/>
                        <a:t>Optic Form Factor</a:t>
                      </a:r>
                      <a:endParaRPr lang="en-GB" sz="1100" dirty="0"/>
                    </a:p>
                  </a:txBody>
                  <a:tcPr marL="68580" marR="68580" marT="34290" marB="34290"/>
                </a:tc>
                <a:tc>
                  <a:txBody>
                    <a:bodyPr/>
                    <a:lstStyle/>
                    <a:p>
                      <a:endParaRPr lang="en-GB" sz="1100" dirty="0"/>
                    </a:p>
                  </a:txBody>
                  <a:tcPr marL="68580" marR="68580" marT="34290" marB="34290"/>
                </a:tc>
                <a:tc>
                  <a:txBody>
                    <a:bodyPr/>
                    <a:lstStyle/>
                    <a:p>
                      <a:endParaRPr lang="en-GB" sz="1100" dirty="0"/>
                    </a:p>
                  </a:txBody>
                  <a:tcPr marL="68580" marR="68580" marT="34290" marB="34290"/>
                </a:tc>
                <a:extLst>
                  <a:ext uri="{0D108BD9-81ED-4DB2-BD59-A6C34878D82A}">
                    <a16:rowId xmlns:a16="http://schemas.microsoft.com/office/drawing/2014/main" val="10000"/>
                  </a:ext>
                </a:extLst>
              </a:tr>
              <a:tr h="1620000">
                <a:tc>
                  <a:txBody>
                    <a:bodyPr/>
                    <a:lstStyle/>
                    <a:p>
                      <a:r>
                        <a:rPr lang="en-GB" sz="1200" b="1" dirty="0"/>
                        <a:t>CFP8</a:t>
                      </a:r>
                    </a:p>
                    <a:p>
                      <a:r>
                        <a:rPr lang="en-GB" sz="1200" b="0" dirty="0"/>
                        <a:t>C form-factor pluggable</a:t>
                      </a:r>
                    </a:p>
                  </a:txBody>
                  <a:tcPr marL="68580" marR="68580" marT="34290" marB="34290" anchor="ctr">
                    <a:solidFill>
                      <a:schemeClr val="bg1"/>
                    </a:solidFill>
                  </a:tcPr>
                </a:tc>
                <a:tc>
                  <a:txBody>
                    <a:bodyPr/>
                    <a:lstStyle/>
                    <a:p>
                      <a:endParaRPr lang="en-GB" sz="1000" dirty="0"/>
                    </a:p>
                  </a:txBody>
                  <a:tcPr marL="68580" marR="68580" marT="34290" marB="34290" anchor="ctr">
                    <a:solidFill>
                      <a:schemeClr val="bg1"/>
                    </a:solidFill>
                  </a:tcPr>
                </a:tc>
                <a:tc>
                  <a:txBody>
                    <a:bodyPr/>
                    <a:lstStyle/>
                    <a:p>
                      <a:pPr algn="ctr"/>
                      <a:endParaRPr lang="en-GB" sz="1000" b="1" dirty="0"/>
                    </a:p>
                  </a:txBody>
                  <a:tcPr marL="68580" marR="68580" marT="34290" marB="34290" anchor="ctr">
                    <a:solidFill>
                      <a:schemeClr val="bg1"/>
                    </a:solidFill>
                  </a:tcPr>
                </a:tc>
                <a:extLst>
                  <a:ext uri="{0D108BD9-81ED-4DB2-BD59-A6C34878D82A}">
                    <a16:rowId xmlns:a16="http://schemas.microsoft.com/office/drawing/2014/main" val="10001"/>
                  </a:ext>
                </a:extLst>
              </a:tr>
              <a:tr h="1620000">
                <a:tc>
                  <a:txBody>
                    <a:bodyPr/>
                    <a:lstStyle/>
                    <a:p>
                      <a:r>
                        <a:rPr lang="en-GB" sz="1200" b="1" dirty="0"/>
                        <a:t>CDFP</a:t>
                      </a:r>
                    </a:p>
                    <a:p>
                      <a:r>
                        <a:rPr lang="en-GB" sz="1200" b="0" dirty="0"/>
                        <a:t>(Older standard)</a:t>
                      </a:r>
                    </a:p>
                  </a:txBody>
                  <a:tcPr marL="68580" marR="68580" marT="34290" marB="34290" anchor="ctr">
                    <a:solidFill>
                      <a:schemeClr val="bg1"/>
                    </a:solidFill>
                  </a:tcPr>
                </a:tc>
                <a:tc>
                  <a:txBody>
                    <a:bodyPr/>
                    <a:lstStyle/>
                    <a:p>
                      <a:endParaRPr lang="en-GB" sz="1000" dirty="0"/>
                    </a:p>
                  </a:txBody>
                  <a:tcPr marL="68580" marR="68580" marT="34290" marB="34290">
                    <a:solidFill>
                      <a:schemeClr val="bg1"/>
                    </a:solidFill>
                  </a:tcPr>
                </a:tc>
                <a:tc>
                  <a:txBody>
                    <a:bodyPr/>
                    <a:lstStyle/>
                    <a:p>
                      <a:pPr algn="ctr"/>
                      <a:endParaRPr lang="en-GB" sz="1000" b="1" dirty="0"/>
                    </a:p>
                  </a:txBody>
                  <a:tcPr marL="68580" marR="68580" marT="34290" marB="34290" anchor="ctr">
                    <a:solidFill>
                      <a:schemeClr val="bg1"/>
                    </a:solidFill>
                  </a:tcPr>
                </a:tc>
                <a:extLst>
                  <a:ext uri="{0D108BD9-81ED-4DB2-BD59-A6C34878D82A}">
                    <a16:rowId xmlns:a16="http://schemas.microsoft.com/office/drawing/2014/main" val="10002"/>
                  </a:ext>
                </a:extLst>
              </a:tr>
            </a:tbl>
          </a:graphicData>
        </a:graphic>
      </p:graphicFrame>
      <p:pic>
        <p:nvPicPr>
          <p:cNvPr id="5" name="Picture 4" descr="A close-up of a device&#10;&#10;Description automatically generated">
            <a:extLst>
              <a:ext uri="{FF2B5EF4-FFF2-40B4-BE49-F238E27FC236}">
                <a16:creationId xmlns:a16="http://schemas.microsoft.com/office/drawing/2014/main" id="{9541A846-872B-4FDD-E453-36A8848E28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57698" y="1500420"/>
            <a:ext cx="2347995" cy="1444017"/>
          </a:xfrm>
          <a:prstGeom prst="rect">
            <a:avLst/>
          </a:prstGeom>
        </p:spPr>
      </p:pic>
      <p:pic>
        <p:nvPicPr>
          <p:cNvPr id="8" name="Picture 7" descr="A close-up of a computer network card&#10;&#10;Description automatically generated">
            <a:extLst>
              <a:ext uri="{FF2B5EF4-FFF2-40B4-BE49-F238E27FC236}">
                <a16:creationId xmlns:a16="http://schemas.microsoft.com/office/drawing/2014/main" id="{BD200D8D-2045-9C95-A39D-E742429F34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7124" y="3178177"/>
            <a:ext cx="2432442" cy="1278384"/>
          </a:xfrm>
          <a:prstGeom prst="rect">
            <a:avLst/>
          </a:prstGeom>
        </p:spPr>
      </p:pic>
      <p:pic>
        <p:nvPicPr>
          <p:cNvPr id="14" name="Picture 13" descr="A close-up of a device&#10;&#10;Description automatically generated">
            <a:extLst>
              <a:ext uri="{FF2B5EF4-FFF2-40B4-BE49-F238E27FC236}">
                <a16:creationId xmlns:a16="http://schemas.microsoft.com/office/drawing/2014/main" id="{94B8017E-32DB-94AF-A6D1-C7A5E2A8A91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05869" y="1550154"/>
            <a:ext cx="2479907" cy="1394283"/>
          </a:xfrm>
          <a:prstGeom prst="rect">
            <a:avLst/>
          </a:prstGeom>
        </p:spPr>
      </p:pic>
      <p:pic>
        <p:nvPicPr>
          <p:cNvPr id="16" name="Picture 15" descr="Several computer cables and connectors&#10;&#10;Description automatically generated with medium confidence">
            <a:extLst>
              <a:ext uri="{FF2B5EF4-FFF2-40B4-BE49-F238E27FC236}">
                <a16:creationId xmlns:a16="http://schemas.microsoft.com/office/drawing/2014/main" id="{9015C65E-8BCA-2AFF-757D-F8A2789B5EA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05871" y="3190612"/>
            <a:ext cx="2242778" cy="1278384"/>
          </a:xfrm>
          <a:prstGeom prst="rect">
            <a:avLst/>
          </a:prstGeom>
        </p:spPr>
      </p:pic>
    </p:spTree>
    <p:extLst>
      <p:ext uri="{BB962C8B-B14F-4D97-AF65-F5344CB8AC3E}">
        <p14:creationId xmlns:p14="http://schemas.microsoft.com/office/powerpoint/2010/main" val="30995770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026"/>
          <p:cNvSpPr>
            <a:spLocks noGrp="1" noChangeArrowheads="1"/>
          </p:cNvSpPr>
          <p:nvPr>
            <p:ph type="title"/>
          </p:nvPr>
        </p:nvSpPr>
        <p:spPr/>
        <p:txBody>
          <a:bodyPr/>
          <a:lstStyle/>
          <a:p>
            <a:r>
              <a:rPr lang="en-GB" dirty="0"/>
              <a:t>Layer 2:</a:t>
            </a:r>
            <a:br>
              <a:rPr lang="en-GB" dirty="0"/>
            </a:br>
            <a:r>
              <a:rPr lang="en-GB" dirty="0"/>
              <a:t>Data Link</a:t>
            </a:r>
          </a:p>
        </p:txBody>
      </p:sp>
      <p:sp>
        <p:nvSpPr>
          <p:cNvPr id="5" name="Text Placeholder 4">
            <a:extLst>
              <a:ext uri="{FF2B5EF4-FFF2-40B4-BE49-F238E27FC236}">
                <a16:creationId xmlns:a16="http://schemas.microsoft.com/office/drawing/2014/main" id="{97B24358-D8FB-4665-84FD-10FC142321EF}"/>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10039760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GB" dirty="0"/>
              <a:t>Switches and Hubs</a:t>
            </a:r>
          </a:p>
        </p:txBody>
      </p:sp>
      <p:sp>
        <p:nvSpPr>
          <p:cNvPr id="101379" name="Rectangle 3"/>
          <p:cNvSpPr>
            <a:spLocks noGrp="1" noChangeArrowheads="1"/>
          </p:cNvSpPr>
          <p:nvPr>
            <p:ph idx="1"/>
          </p:nvPr>
        </p:nvSpPr>
        <p:spPr/>
        <p:txBody>
          <a:bodyPr/>
          <a:lstStyle/>
          <a:p>
            <a:r>
              <a:rPr lang="en-GB" dirty="0"/>
              <a:t>What is a </a:t>
            </a:r>
            <a:r>
              <a:rPr lang="en-GB" b="1" dirty="0"/>
              <a:t>hub</a:t>
            </a:r>
            <a:r>
              <a:rPr lang="en-GB" dirty="0"/>
              <a:t>?</a:t>
            </a:r>
          </a:p>
          <a:p>
            <a:r>
              <a:rPr lang="en-GB" dirty="0"/>
              <a:t>What is a </a:t>
            </a:r>
            <a:r>
              <a:rPr lang="en-GB" b="1" dirty="0"/>
              <a:t>switch</a:t>
            </a:r>
            <a:r>
              <a:rPr lang="en-GB" dirty="0"/>
              <a:t>?</a:t>
            </a:r>
          </a:p>
          <a:p>
            <a:endParaRPr lang="en-GB" dirty="0"/>
          </a:p>
        </p:txBody>
      </p:sp>
      <p:pic>
        <p:nvPicPr>
          <p:cNvPr id="101380" name="Picture 4" descr="C:\work\hu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598" y="1301911"/>
            <a:ext cx="3714750" cy="24574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descr="Head with Gears">
            <a:extLst>
              <a:ext uri="{FF2B5EF4-FFF2-40B4-BE49-F238E27FC236}">
                <a16:creationId xmlns:a16="http://schemas.microsoft.com/office/drawing/2014/main" id="{A6E4BDE2-62B9-4F79-FA3D-B4F21D6889B5}"/>
              </a:ext>
            </a:extLst>
          </p:cNvPr>
          <p:cNvSpPr/>
          <p:nvPr/>
        </p:nvSpPr>
        <p:spPr>
          <a:xfrm>
            <a:off x="945738" y="2034797"/>
            <a:ext cx="2198055" cy="2024176"/>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a:lstStyle/>
          <a:p>
            <a:endParaRPr lang="en-GB"/>
          </a:p>
        </p:txBody>
      </p:sp>
    </p:spTree>
    <p:extLst>
      <p:ext uri="{BB962C8B-B14F-4D97-AF65-F5344CB8AC3E}">
        <p14:creationId xmlns:p14="http://schemas.microsoft.com/office/powerpoint/2010/main" val="11012943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GB" dirty="0"/>
              <a:t>“Original” Ethernet LAN</a:t>
            </a:r>
          </a:p>
        </p:txBody>
      </p:sp>
      <p:graphicFrame>
        <p:nvGraphicFramePr>
          <p:cNvPr id="102405" name="Object 5"/>
          <p:cNvGraphicFramePr>
            <a:graphicFrameLocks noChangeAspect="1"/>
          </p:cNvGraphicFramePr>
          <p:nvPr/>
        </p:nvGraphicFramePr>
        <p:xfrm>
          <a:off x="2686058" y="971558"/>
          <a:ext cx="3784997" cy="3708797"/>
        </p:xfrm>
        <a:graphic>
          <a:graphicData uri="http://schemas.openxmlformats.org/presentationml/2006/ole">
            <mc:AlternateContent xmlns:mc="http://schemas.openxmlformats.org/markup-compatibility/2006">
              <mc:Choice xmlns:v="urn:schemas-microsoft-com:vml" Requires="v">
                <p:oleObj name="Visio" r:id="rId3" imgW="8217900" imgH="8051400" progId="Visio.Drawing.11">
                  <p:embed/>
                </p:oleObj>
              </mc:Choice>
              <mc:Fallback>
                <p:oleObj name="Visio" r:id="rId3" imgW="8217900" imgH="8051400" progId="Visio.Drawing.11">
                  <p:embed/>
                  <p:pic>
                    <p:nvPicPr>
                      <p:cNvPr id="102405"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6058" y="971558"/>
                        <a:ext cx="3784997" cy="3708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27232" y="1626633"/>
            <a:ext cx="1298243" cy="810104"/>
          </a:xfrm>
          <a:prstGeom prst="rect">
            <a:avLst/>
          </a:prstGeom>
          <a:ln w="15875">
            <a:solidFill>
              <a:schemeClr val="tx1"/>
            </a:solidFill>
          </a:ln>
        </p:spPr>
      </p:pic>
      <p:sp>
        <p:nvSpPr>
          <p:cNvPr id="9" name="TextBox 8"/>
          <p:cNvSpPr txBox="1"/>
          <p:nvPr/>
        </p:nvSpPr>
        <p:spPr>
          <a:xfrm>
            <a:off x="6663705" y="2590643"/>
            <a:ext cx="678391" cy="253916"/>
          </a:xfrm>
          <a:prstGeom prst="rect">
            <a:avLst/>
          </a:prstGeom>
          <a:noFill/>
        </p:spPr>
        <p:txBody>
          <a:bodyPr wrap="none" rtlCol="0">
            <a:spAutoFit/>
          </a:bodyPr>
          <a:lstStyle/>
          <a:p>
            <a:r>
              <a:rPr lang="en-GB" sz="1050" b="1" dirty="0"/>
              <a:t>10BASE2</a:t>
            </a:r>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27797" y="2976804"/>
            <a:ext cx="1301934" cy="885315"/>
          </a:xfrm>
          <a:prstGeom prst="rect">
            <a:avLst/>
          </a:prstGeom>
          <a:ln w="15875">
            <a:solidFill>
              <a:schemeClr val="tx1"/>
            </a:solidFill>
          </a:ln>
        </p:spPr>
      </p:pic>
    </p:spTree>
    <p:extLst>
      <p:ext uri="{BB962C8B-B14F-4D97-AF65-F5344CB8AC3E}">
        <p14:creationId xmlns:p14="http://schemas.microsoft.com/office/powerpoint/2010/main" val="27937236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3433" name="Object 9"/>
          <p:cNvGraphicFramePr>
            <a:graphicFrameLocks noChangeAspect="1"/>
          </p:cNvGraphicFramePr>
          <p:nvPr>
            <p:extLst>
              <p:ext uri="{D42A27DB-BD31-4B8C-83A1-F6EECF244321}">
                <p14:modId xmlns:p14="http://schemas.microsoft.com/office/powerpoint/2010/main" val="3789571275"/>
              </p:ext>
            </p:extLst>
          </p:nvPr>
        </p:nvGraphicFramePr>
        <p:xfrm>
          <a:off x="2686058" y="971558"/>
          <a:ext cx="3784997" cy="3708797"/>
        </p:xfrm>
        <a:graphic>
          <a:graphicData uri="http://schemas.openxmlformats.org/presentationml/2006/ole">
            <mc:AlternateContent xmlns:mc="http://schemas.openxmlformats.org/markup-compatibility/2006">
              <mc:Choice xmlns:v="urn:schemas-microsoft-com:vml" Requires="v">
                <p:oleObj name="Visio" r:id="rId3" imgW="8217900" imgH="8051400" progId="Visio.Drawing.11">
                  <p:embed/>
                </p:oleObj>
              </mc:Choice>
              <mc:Fallback>
                <p:oleObj name="Visio" r:id="rId3" imgW="8217900" imgH="8051400" progId="Visio.Drawing.11">
                  <p:embed/>
                  <p:pic>
                    <p:nvPicPr>
                      <p:cNvPr id="103433"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6058" y="971558"/>
                        <a:ext cx="3784997" cy="3708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426" name="Rectangle 2"/>
          <p:cNvSpPr>
            <a:spLocks noGrp="1" noChangeArrowheads="1"/>
          </p:cNvSpPr>
          <p:nvPr>
            <p:ph type="title"/>
          </p:nvPr>
        </p:nvSpPr>
        <p:spPr/>
        <p:txBody>
          <a:bodyPr/>
          <a:lstStyle/>
          <a:p>
            <a:r>
              <a:rPr lang="en-GB" dirty="0"/>
              <a:t>“Original” Ethernet LAN - MAC</a:t>
            </a:r>
          </a:p>
        </p:txBody>
      </p:sp>
      <p:sp>
        <p:nvSpPr>
          <p:cNvPr id="103429" name="Text Box 5"/>
          <p:cNvSpPr txBox="1">
            <a:spLocks noChangeArrowheads="1"/>
          </p:cNvSpPr>
          <p:nvPr/>
        </p:nvSpPr>
        <p:spPr bwMode="auto">
          <a:xfrm>
            <a:off x="3543301" y="2343156"/>
            <a:ext cx="1165704"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750" b="1">
                <a:latin typeface="Courier New" pitchFamily="49" charset="0"/>
              </a:rPr>
              <a:t>00:01:e6:5d:7b:76</a:t>
            </a:r>
          </a:p>
        </p:txBody>
      </p:sp>
      <p:sp>
        <p:nvSpPr>
          <p:cNvPr id="103430" name="Text Box 6"/>
          <p:cNvSpPr txBox="1">
            <a:spLocks noChangeArrowheads="1"/>
          </p:cNvSpPr>
          <p:nvPr/>
        </p:nvSpPr>
        <p:spPr bwMode="auto">
          <a:xfrm>
            <a:off x="5029200" y="4057657"/>
            <a:ext cx="1165704"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750" b="1">
                <a:latin typeface="Courier New" pitchFamily="49" charset="0"/>
              </a:rPr>
              <a:t>00:0a:e4:3b:84:06</a:t>
            </a:r>
          </a:p>
        </p:txBody>
      </p:sp>
      <p:sp>
        <p:nvSpPr>
          <p:cNvPr id="103431" name="Text Box 7"/>
          <p:cNvSpPr txBox="1">
            <a:spLocks noChangeArrowheads="1"/>
          </p:cNvSpPr>
          <p:nvPr/>
        </p:nvSpPr>
        <p:spPr bwMode="auto">
          <a:xfrm>
            <a:off x="4572000" y="2571756"/>
            <a:ext cx="114300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750" b="1">
                <a:latin typeface="Courier New" pitchFamily="49" charset="0"/>
              </a:rPr>
              <a:t>00:40:8c:6f:dc:ce</a:t>
            </a:r>
          </a:p>
        </p:txBody>
      </p:sp>
      <p:sp>
        <p:nvSpPr>
          <p:cNvPr id="103432" name="Text Box 8"/>
          <p:cNvSpPr txBox="1">
            <a:spLocks noChangeArrowheads="1"/>
          </p:cNvSpPr>
          <p:nvPr/>
        </p:nvSpPr>
        <p:spPr bwMode="auto">
          <a:xfrm>
            <a:off x="4514851" y="1028706"/>
            <a:ext cx="114300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750" b="1">
                <a:latin typeface="Courier New" pitchFamily="49" charset="0"/>
              </a:rPr>
              <a:t>00:30:05:8d:f9:3f</a:t>
            </a:r>
          </a:p>
        </p:txBody>
      </p:sp>
      <p:sp>
        <p:nvSpPr>
          <p:cNvPr id="103434" name="Text Box 10"/>
          <p:cNvSpPr txBox="1">
            <a:spLocks noChangeArrowheads="1"/>
          </p:cNvSpPr>
          <p:nvPr/>
        </p:nvSpPr>
        <p:spPr bwMode="auto">
          <a:xfrm>
            <a:off x="2914651" y="3657607"/>
            <a:ext cx="1165704"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750" b="1" dirty="0">
                <a:latin typeface="Courier New" pitchFamily="49" charset="0"/>
              </a:rPr>
              <a:t>00:30:48:77:a5:62</a:t>
            </a:r>
          </a:p>
        </p:txBody>
      </p:sp>
      <p:sp>
        <p:nvSpPr>
          <p:cNvPr id="103436" name="Text Box 12"/>
          <p:cNvSpPr txBox="1">
            <a:spLocks noChangeArrowheads="1"/>
          </p:cNvSpPr>
          <p:nvPr/>
        </p:nvSpPr>
        <p:spPr bwMode="auto">
          <a:xfrm>
            <a:off x="5143501" y="1485906"/>
            <a:ext cx="114300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750" b="1">
                <a:latin typeface="Courier New" pitchFamily="49" charset="0"/>
              </a:rPr>
              <a:t>00:30:05:4E:DB:27</a:t>
            </a:r>
          </a:p>
        </p:txBody>
      </p:sp>
      <p:sp>
        <p:nvSpPr>
          <p:cNvPr id="103437" name="Text Box 13"/>
          <p:cNvSpPr txBox="1">
            <a:spLocks noChangeArrowheads="1"/>
          </p:cNvSpPr>
          <p:nvPr/>
        </p:nvSpPr>
        <p:spPr bwMode="auto">
          <a:xfrm>
            <a:off x="6572250" y="2171706"/>
            <a:ext cx="1028700" cy="559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1013" b="1"/>
              <a:t>M</a:t>
            </a:r>
            <a:r>
              <a:rPr lang="en-GB" sz="1013"/>
              <a:t>edia</a:t>
            </a:r>
          </a:p>
          <a:p>
            <a:r>
              <a:rPr lang="en-GB" sz="1013" b="1"/>
              <a:t>A</a:t>
            </a:r>
            <a:r>
              <a:rPr lang="en-GB" sz="1013"/>
              <a:t>ccess</a:t>
            </a:r>
          </a:p>
          <a:p>
            <a:r>
              <a:rPr lang="en-GB" sz="1013" b="1"/>
              <a:t>C</a:t>
            </a:r>
            <a:r>
              <a:rPr lang="en-GB" sz="1013"/>
              <a:t>ontrol</a:t>
            </a:r>
          </a:p>
        </p:txBody>
      </p:sp>
      <p:sp>
        <p:nvSpPr>
          <p:cNvPr id="15" name="Text Box 10"/>
          <p:cNvSpPr txBox="1">
            <a:spLocks noChangeArrowheads="1"/>
          </p:cNvSpPr>
          <p:nvPr/>
        </p:nvSpPr>
        <p:spPr bwMode="auto">
          <a:xfrm>
            <a:off x="806624" y="3321546"/>
            <a:ext cx="1165704"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750" b="1" dirty="0" err="1">
                <a:latin typeface="Courier New" pitchFamily="49" charset="0"/>
              </a:rPr>
              <a:t>ff:ff:ff:ff:ff:ff</a:t>
            </a:r>
            <a:endParaRPr lang="en-GB" sz="750" b="1" dirty="0">
              <a:latin typeface="Courier New" pitchFamily="49" charset="0"/>
            </a:endParaRPr>
          </a:p>
          <a:p>
            <a:r>
              <a:rPr lang="en-GB" sz="750" b="1" dirty="0">
                <a:latin typeface="Courier New" pitchFamily="49" charset="0"/>
              </a:rPr>
              <a:t>= broadcast</a:t>
            </a:r>
          </a:p>
        </p:txBody>
      </p:sp>
      <p:cxnSp>
        <p:nvCxnSpPr>
          <p:cNvPr id="19" name="Straight Arrow Connector 18">
            <a:extLst>
              <a:ext uri="{FF2B5EF4-FFF2-40B4-BE49-F238E27FC236}">
                <a16:creationId xmlns:a16="http://schemas.microsoft.com/office/drawing/2014/main" id="{94A2815D-3B34-4219-9D62-8A6DC5BF4E8E}"/>
              </a:ext>
            </a:extLst>
          </p:cNvPr>
          <p:cNvCxnSpPr>
            <a:cxnSpLocks/>
          </p:cNvCxnSpPr>
          <p:nvPr/>
        </p:nvCxnSpPr>
        <p:spPr>
          <a:xfrm flipH="1">
            <a:off x="6194904" y="3212108"/>
            <a:ext cx="834546" cy="161766"/>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sp>
        <p:nvSpPr>
          <p:cNvPr id="18" name="TextBox 17">
            <a:extLst>
              <a:ext uri="{FF2B5EF4-FFF2-40B4-BE49-F238E27FC236}">
                <a16:creationId xmlns:a16="http://schemas.microsoft.com/office/drawing/2014/main" id="{74E96B4B-0165-409E-9DDA-1BED8E7EA933}"/>
              </a:ext>
            </a:extLst>
          </p:cNvPr>
          <p:cNvSpPr txBox="1"/>
          <p:nvPr/>
        </p:nvSpPr>
        <p:spPr>
          <a:xfrm>
            <a:off x="6997170" y="2999349"/>
            <a:ext cx="1577341" cy="440153"/>
          </a:xfrm>
          <a:prstGeom prst="rect">
            <a:avLst/>
          </a:prstGeom>
          <a:solidFill>
            <a:srgbClr val="FFE699"/>
          </a:solidFill>
          <a:effectLst/>
        </p:spPr>
        <p:style>
          <a:lnRef idx="2">
            <a:schemeClr val="dk1"/>
          </a:lnRef>
          <a:fillRef idx="1">
            <a:schemeClr val="lt1"/>
          </a:fillRef>
          <a:effectRef idx="0">
            <a:schemeClr val="dk1"/>
          </a:effectRef>
          <a:fontRef idx="minor">
            <a:schemeClr val="dk1"/>
          </a:fontRef>
        </p:style>
        <p:txBody>
          <a:bodyPr vert="horz" wrap="square" lIns="68580" tIns="34290" rIns="68580" bIns="34290" rtlCol="0" anchor="ctr">
            <a:normAutofit/>
          </a:bodyPr>
          <a:lstStyle/>
          <a:p>
            <a:r>
              <a:rPr lang="en-GB" sz="1013" dirty="0"/>
              <a:t>Single</a:t>
            </a:r>
            <a:r>
              <a:rPr lang="en-GB" sz="1013" b="1" dirty="0"/>
              <a:t> Collision Domain</a:t>
            </a:r>
          </a:p>
          <a:p>
            <a:r>
              <a:rPr lang="en-GB" sz="1013" dirty="0"/>
              <a:t>Single</a:t>
            </a:r>
            <a:r>
              <a:rPr lang="en-GB" sz="1013" b="1" dirty="0"/>
              <a:t> Broadcast Domain</a:t>
            </a:r>
          </a:p>
        </p:txBody>
      </p:sp>
      <p:sp>
        <p:nvSpPr>
          <p:cNvPr id="22" name="TextBox 21">
            <a:extLst>
              <a:ext uri="{FF2B5EF4-FFF2-40B4-BE49-F238E27FC236}">
                <a16:creationId xmlns:a16="http://schemas.microsoft.com/office/drawing/2014/main" id="{5A02FC06-9AA4-48B0-994B-8F67633E0C7E}"/>
              </a:ext>
            </a:extLst>
          </p:cNvPr>
          <p:cNvSpPr txBox="1"/>
          <p:nvPr/>
        </p:nvSpPr>
        <p:spPr>
          <a:xfrm>
            <a:off x="806626" y="1485903"/>
            <a:ext cx="1550914" cy="915635"/>
          </a:xfrm>
          <a:prstGeom prst="rect">
            <a:avLst/>
          </a:prstGeom>
          <a:noFill/>
        </p:spPr>
        <p:txBody>
          <a:bodyPr wrap="square" rtlCol="0">
            <a:spAutoFit/>
          </a:bodyPr>
          <a:lstStyle/>
          <a:p>
            <a:r>
              <a:rPr lang="en-GB" sz="1100" b="1" dirty="0"/>
              <a:t>CSMA/CD</a:t>
            </a:r>
          </a:p>
          <a:p>
            <a:br>
              <a:rPr lang="en-GB" sz="1100" dirty="0">
                <a:solidFill>
                  <a:srgbClr val="222222"/>
                </a:solidFill>
              </a:rPr>
            </a:br>
            <a:r>
              <a:rPr lang="en-GB" sz="1050" dirty="0">
                <a:solidFill>
                  <a:srgbClr val="222222"/>
                </a:solidFill>
              </a:rPr>
              <a:t>Carrier sense multiple access with collision detection</a:t>
            </a:r>
            <a:endParaRPr lang="en-GB" sz="1100" dirty="0"/>
          </a:p>
        </p:txBody>
      </p:sp>
    </p:spTree>
    <p:extLst>
      <p:ext uri="{BB962C8B-B14F-4D97-AF65-F5344CB8AC3E}">
        <p14:creationId xmlns:p14="http://schemas.microsoft.com/office/powerpoint/2010/main" val="973982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6504" name="Object 8"/>
          <p:cNvGraphicFramePr>
            <a:graphicFrameLocks noChangeAspect="1"/>
          </p:cNvGraphicFramePr>
          <p:nvPr/>
        </p:nvGraphicFramePr>
        <p:xfrm>
          <a:off x="2686058" y="971556"/>
          <a:ext cx="3784997" cy="3707606"/>
        </p:xfrm>
        <a:graphic>
          <a:graphicData uri="http://schemas.openxmlformats.org/presentationml/2006/ole">
            <mc:AlternateContent xmlns:mc="http://schemas.openxmlformats.org/markup-compatibility/2006">
              <mc:Choice xmlns:v="urn:schemas-microsoft-com:vml" Requires="v">
                <p:oleObj name="Visio" r:id="rId3" imgW="8217900" imgH="8051400" progId="Visio.Drawing.11">
                  <p:embed/>
                </p:oleObj>
              </mc:Choice>
              <mc:Fallback>
                <p:oleObj name="Visio" r:id="rId3" imgW="8217900" imgH="8051400" progId="Visio.Drawing.11">
                  <p:embed/>
                  <p:pic>
                    <p:nvPicPr>
                      <p:cNvPr id="106504"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6058" y="971556"/>
                        <a:ext cx="3784997" cy="3707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6499" name="Rectangle 3"/>
          <p:cNvSpPr>
            <a:spLocks noGrp="1" noChangeArrowheads="1"/>
          </p:cNvSpPr>
          <p:nvPr>
            <p:ph type="title"/>
          </p:nvPr>
        </p:nvSpPr>
        <p:spPr/>
        <p:txBody>
          <a:bodyPr/>
          <a:lstStyle/>
          <a:p>
            <a:r>
              <a:rPr lang="en-GB"/>
              <a:t>Hub</a:t>
            </a:r>
          </a:p>
        </p:txBody>
      </p:sp>
      <p:sp>
        <p:nvSpPr>
          <p:cNvPr id="106500" name="Text Box 4"/>
          <p:cNvSpPr txBox="1">
            <a:spLocks noChangeArrowheads="1"/>
          </p:cNvSpPr>
          <p:nvPr/>
        </p:nvSpPr>
        <p:spPr bwMode="auto">
          <a:xfrm>
            <a:off x="3543301" y="2343156"/>
            <a:ext cx="1165704"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750" b="1">
                <a:latin typeface="Courier New" pitchFamily="49" charset="0"/>
              </a:rPr>
              <a:t>00:01:e6:5d:7b:76</a:t>
            </a:r>
          </a:p>
        </p:txBody>
      </p:sp>
      <p:sp>
        <p:nvSpPr>
          <p:cNvPr id="106501" name="Text Box 5"/>
          <p:cNvSpPr txBox="1">
            <a:spLocks noChangeArrowheads="1"/>
          </p:cNvSpPr>
          <p:nvPr/>
        </p:nvSpPr>
        <p:spPr bwMode="auto">
          <a:xfrm>
            <a:off x="5029200" y="4057657"/>
            <a:ext cx="1165704"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750" b="1">
                <a:latin typeface="Courier New" pitchFamily="49" charset="0"/>
              </a:rPr>
              <a:t>00:0a:e4:3b:84:06</a:t>
            </a:r>
          </a:p>
        </p:txBody>
      </p:sp>
      <p:sp>
        <p:nvSpPr>
          <p:cNvPr id="106506" name="Text Box 10"/>
          <p:cNvSpPr txBox="1">
            <a:spLocks noChangeArrowheads="1"/>
          </p:cNvSpPr>
          <p:nvPr/>
        </p:nvSpPr>
        <p:spPr bwMode="auto">
          <a:xfrm>
            <a:off x="2914651" y="3657607"/>
            <a:ext cx="1165704"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750" b="1">
                <a:latin typeface="Courier New" pitchFamily="49" charset="0"/>
              </a:rPr>
              <a:t>00:30:48:77:A5:62</a:t>
            </a:r>
          </a:p>
        </p:txBody>
      </p:sp>
      <p:sp>
        <p:nvSpPr>
          <p:cNvPr id="106507" name="Text Box 11"/>
          <p:cNvSpPr txBox="1">
            <a:spLocks noChangeArrowheads="1"/>
          </p:cNvSpPr>
          <p:nvPr/>
        </p:nvSpPr>
        <p:spPr bwMode="auto">
          <a:xfrm>
            <a:off x="4514851" y="1028706"/>
            <a:ext cx="114300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750" b="1">
                <a:latin typeface="Courier New" pitchFamily="49" charset="0"/>
              </a:rPr>
              <a:t>00:30:05:8d:f9:3f</a:t>
            </a:r>
          </a:p>
        </p:txBody>
      </p:sp>
      <p:sp>
        <p:nvSpPr>
          <p:cNvPr id="106509" name="Text Box 13"/>
          <p:cNvSpPr txBox="1">
            <a:spLocks noChangeArrowheads="1"/>
          </p:cNvSpPr>
          <p:nvPr/>
        </p:nvSpPr>
        <p:spPr bwMode="auto">
          <a:xfrm>
            <a:off x="5143501" y="1485906"/>
            <a:ext cx="114300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750" b="1" dirty="0">
                <a:latin typeface="Courier New" pitchFamily="49" charset="0"/>
              </a:rPr>
              <a:t>00:30:05:4E:DB:27</a:t>
            </a:r>
          </a:p>
        </p:txBody>
      </p:sp>
      <p:sp>
        <p:nvSpPr>
          <p:cNvPr id="106510" name="Text Box 14"/>
          <p:cNvSpPr txBox="1">
            <a:spLocks noChangeArrowheads="1"/>
          </p:cNvSpPr>
          <p:nvPr/>
        </p:nvSpPr>
        <p:spPr bwMode="auto">
          <a:xfrm>
            <a:off x="4572000" y="2571756"/>
            <a:ext cx="114300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750" b="1">
                <a:latin typeface="Courier New" pitchFamily="49" charset="0"/>
              </a:rPr>
              <a:t>00:40:8c:6f:dc:ce</a:t>
            </a:r>
          </a:p>
        </p:txBody>
      </p:sp>
      <p:pic>
        <p:nvPicPr>
          <p:cNvPr id="16" name="Picture 5" descr="C:\Work\rj45-plug-pin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27232" y="1801312"/>
            <a:ext cx="1183481" cy="888278"/>
          </a:xfrm>
          <a:prstGeom prst="rect">
            <a:avLst/>
          </a:prstGeom>
          <a:noFill/>
          <a:ln w="15875">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1315454" y="2101392"/>
            <a:ext cx="1096272" cy="323165"/>
          </a:xfrm>
          <a:prstGeom prst="rect">
            <a:avLst/>
          </a:prstGeom>
          <a:noFill/>
        </p:spPr>
        <p:txBody>
          <a:bodyPr wrap="square" rtlCol="0">
            <a:spAutoFit/>
          </a:bodyPr>
          <a:lstStyle/>
          <a:p>
            <a:r>
              <a:rPr lang="en-GB" sz="1500" b="1" dirty="0"/>
              <a:t>CSMA/CD</a:t>
            </a:r>
          </a:p>
        </p:txBody>
      </p:sp>
    </p:spTree>
    <p:extLst>
      <p:ext uri="{BB962C8B-B14F-4D97-AF65-F5344CB8AC3E}">
        <p14:creationId xmlns:p14="http://schemas.microsoft.com/office/powerpoint/2010/main" val="24134179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7522" name="Object 2"/>
          <p:cNvGraphicFramePr>
            <a:graphicFrameLocks noChangeAspect="1"/>
          </p:cNvGraphicFramePr>
          <p:nvPr/>
        </p:nvGraphicFramePr>
        <p:xfrm>
          <a:off x="2686058" y="971556"/>
          <a:ext cx="3784997" cy="3707606"/>
        </p:xfrm>
        <a:graphic>
          <a:graphicData uri="http://schemas.openxmlformats.org/presentationml/2006/ole">
            <mc:AlternateContent xmlns:mc="http://schemas.openxmlformats.org/markup-compatibility/2006">
              <mc:Choice xmlns:v="urn:schemas-microsoft-com:vml" Requires="v">
                <p:oleObj name="Visio" r:id="rId3" imgW="8217900" imgH="8051400" progId="Visio.Drawing.11">
                  <p:embed/>
                </p:oleObj>
              </mc:Choice>
              <mc:Fallback>
                <p:oleObj name="Visio" r:id="rId3" imgW="8217900" imgH="8051400" progId="Visio.Drawing.11">
                  <p:embed/>
                  <p:pic>
                    <p:nvPicPr>
                      <p:cNvPr id="107522"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6058" y="971556"/>
                        <a:ext cx="3784997" cy="3707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7523" name="Rectangle 3"/>
          <p:cNvSpPr>
            <a:spLocks noGrp="1" noChangeArrowheads="1"/>
          </p:cNvSpPr>
          <p:nvPr>
            <p:ph type="title"/>
          </p:nvPr>
        </p:nvSpPr>
        <p:spPr/>
        <p:txBody>
          <a:bodyPr/>
          <a:lstStyle/>
          <a:p>
            <a:r>
              <a:rPr lang="en-GB"/>
              <a:t>Switch – Forwarding table</a:t>
            </a:r>
          </a:p>
        </p:txBody>
      </p:sp>
      <p:sp>
        <p:nvSpPr>
          <p:cNvPr id="107524" name="Text Box 4"/>
          <p:cNvSpPr txBox="1">
            <a:spLocks noChangeArrowheads="1"/>
          </p:cNvSpPr>
          <p:nvPr/>
        </p:nvSpPr>
        <p:spPr bwMode="auto">
          <a:xfrm>
            <a:off x="3543305" y="2343153"/>
            <a:ext cx="1274708" cy="219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825" b="1" dirty="0">
                <a:latin typeface="Monaco" panose="020B0509030404040204" pitchFamily="49" charset="0"/>
              </a:rPr>
              <a:t>00:01:e6:5d:7b:76</a:t>
            </a:r>
            <a:endParaRPr lang="en-GB" sz="750" b="1" dirty="0">
              <a:latin typeface="Monaco" panose="020B0509030404040204" pitchFamily="49" charset="0"/>
            </a:endParaRPr>
          </a:p>
        </p:txBody>
      </p:sp>
      <p:sp>
        <p:nvSpPr>
          <p:cNvPr id="107525" name="Text Box 5"/>
          <p:cNvSpPr txBox="1">
            <a:spLocks noChangeArrowheads="1"/>
          </p:cNvSpPr>
          <p:nvPr/>
        </p:nvSpPr>
        <p:spPr bwMode="auto">
          <a:xfrm>
            <a:off x="5029201" y="4057656"/>
            <a:ext cx="135646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900" b="1" dirty="0">
                <a:latin typeface="Monaco" panose="020B0509030404040204" pitchFamily="49" charset="0"/>
              </a:rPr>
              <a:t>00:0a:e4:3b:84:06</a:t>
            </a:r>
            <a:endParaRPr lang="en-GB" sz="788" b="1" dirty="0">
              <a:latin typeface="Monaco" panose="020B0509030404040204" pitchFamily="49" charset="0"/>
            </a:endParaRPr>
          </a:p>
        </p:txBody>
      </p:sp>
      <p:sp>
        <p:nvSpPr>
          <p:cNvPr id="107528" name="Text Box 8"/>
          <p:cNvSpPr txBox="1">
            <a:spLocks noChangeArrowheads="1"/>
          </p:cNvSpPr>
          <p:nvPr/>
        </p:nvSpPr>
        <p:spPr bwMode="auto">
          <a:xfrm>
            <a:off x="861238" y="1943101"/>
            <a:ext cx="2053413" cy="1477328"/>
          </a:xfrm>
          <a:prstGeom prst="rect">
            <a:avLst/>
          </a:prstGeom>
          <a:solidFill>
            <a:schemeClr val="bg1"/>
          </a:solidFill>
          <a:ln w="1587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sz="900" dirty="0">
                <a:latin typeface="Monaco" panose="020B0509030404040204" pitchFamily="49" charset="0"/>
              </a:rPr>
              <a:t>Port : MAC Address</a:t>
            </a:r>
          </a:p>
          <a:p>
            <a:r>
              <a:rPr lang="en-GB" sz="900" dirty="0">
                <a:latin typeface="Monaco" panose="020B0509030404040204" pitchFamily="49" charset="0"/>
              </a:rPr>
              <a:t>1    : 00:01:e6:5d:7b:76</a:t>
            </a:r>
          </a:p>
          <a:p>
            <a:r>
              <a:rPr lang="en-GB" sz="900" dirty="0">
                <a:latin typeface="Monaco" panose="020B0509030404040204" pitchFamily="49" charset="0"/>
              </a:rPr>
              <a:t>2    : 00:30:48:77:A5:62</a:t>
            </a:r>
          </a:p>
          <a:p>
            <a:r>
              <a:rPr lang="en-GB" sz="900" dirty="0">
                <a:latin typeface="Monaco" panose="020B0509030404040204" pitchFamily="49" charset="0"/>
              </a:rPr>
              <a:t>3    : 00:0a:e4:3b:84:06</a:t>
            </a:r>
          </a:p>
          <a:p>
            <a:r>
              <a:rPr lang="en-GB" sz="900" dirty="0">
                <a:latin typeface="Monaco" panose="020B0509030404040204" pitchFamily="49" charset="0"/>
              </a:rPr>
              <a:t>4    : 00:40:8c:6f:dc:ce</a:t>
            </a:r>
          </a:p>
          <a:p>
            <a:r>
              <a:rPr lang="en-GB" sz="900" dirty="0">
                <a:latin typeface="Monaco" panose="020B0509030404040204" pitchFamily="49" charset="0"/>
              </a:rPr>
              <a:t>5    : 00:30:05:4E:DB:27</a:t>
            </a:r>
          </a:p>
          <a:p>
            <a:r>
              <a:rPr lang="en-GB" sz="900" dirty="0">
                <a:latin typeface="Monaco" panose="020B0509030404040204" pitchFamily="49" charset="0"/>
              </a:rPr>
              <a:t>6    : 00:30:05:8d:f9:3f</a:t>
            </a:r>
          </a:p>
          <a:p>
            <a:r>
              <a:rPr lang="en-GB" sz="900" dirty="0">
                <a:latin typeface="Monaco" panose="020B0509030404040204" pitchFamily="49" charset="0"/>
              </a:rPr>
              <a:t>7    : </a:t>
            </a:r>
          </a:p>
          <a:p>
            <a:r>
              <a:rPr lang="en-GB" sz="900" dirty="0">
                <a:latin typeface="Monaco" panose="020B0509030404040204" pitchFamily="49" charset="0"/>
              </a:rPr>
              <a:t>8    : </a:t>
            </a:r>
          </a:p>
          <a:p>
            <a:r>
              <a:rPr lang="en-GB" sz="900" dirty="0">
                <a:latin typeface="Monaco" panose="020B0509030404040204" pitchFamily="49" charset="0"/>
              </a:rPr>
              <a:t>…</a:t>
            </a:r>
          </a:p>
        </p:txBody>
      </p:sp>
      <p:sp>
        <p:nvSpPr>
          <p:cNvPr id="107530" name="Text Box 10"/>
          <p:cNvSpPr txBox="1">
            <a:spLocks noChangeArrowheads="1"/>
          </p:cNvSpPr>
          <p:nvPr/>
        </p:nvSpPr>
        <p:spPr bwMode="auto">
          <a:xfrm>
            <a:off x="2914655" y="3657603"/>
            <a:ext cx="1274708" cy="219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825" b="1" dirty="0">
                <a:latin typeface="Monaco" panose="020B0509030404040204" pitchFamily="49" charset="0"/>
              </a:rPr>
              <a:t>00:30:48:77:A5:62</a:t>
            </a:r>
            <a:endParaRPr lang="en-GB" sz="750" b="1" dirty="0">
              <a:latin typeface="Monaco" panose="020B0509030404040204" pitchFamily="49" charset="0"/>
            </a:endParaRPr>
          </a:p>
        </p:txBody>
      </p:sp>
      <p:sp>
        <p:nvSpPr>
          <p:cNvPr id="107531" name="Text Box 11"/>
          <p:cNvSpPr txBox="1">
            <a:spLocks noChangeArrowheads="1"/>
          </p:cNvSpPr>
          <p:nvPr/>
        </p:nvSpPr>
        <p:spPr bwMode="auto">
          <a:xfrm>
            <a:off x="4744596" y="1012837"/>
            <a:ext cx="1306475" cy="219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sz="825" b="1" dirty="0">
                <a:latin typeface="Monaco" panose="020B0509030404040204" pitchFamily="49" charset="0"/>
              </a:rPr>
              <a:t>00:30:05:8d:f9:3f</a:t>
            </a:r>
            <a:endParaRPr lang="en-GB" sz="750" b="1" dirty="0">
              <a:latin typeface="Monaco" panose="020B0509030404040204" pitchFamily="49" charset="0"/>
            </a:endParaRPr>
          </a:p>
        </p:txBody>
      </p:sp>
      <p:sp>
        <p:nvSpPr>
          <p:cNvPr id="107532" name="Text Box 12"/>
          <p:cNvSpPr txBox="1">
            <a:spLocks noChangeArrowheads="1"/>
          </p:cNvSpPr>
          <p:nvPr/>
        </p:nvSpPr>
        <p:spPr bwMode="auto">
          <a:xfrm>
            <a:off x="5196668" y="1429660"/>
            <a:ext cx="1274388" cy="219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sz="825" b="1" dirty="0">
                <a:latin typeface="Monaco" panose="020B0509030404040204" pitchFamily="49" charset="0"/>
              </a:rPr>
              <a:t>00:30:05:4E:DB:27</a:t>
            </a:r>
            <a:endParaRPr lang="en-GB" sz="750" b="1" dirty="0">
              <a:latin typeface="Monaco" panose="020B0509030404040204" pitchFamily="49" charset="0"/>
            </a:endParaRPr>
          </a:p>
        </p:txBody>
      </p:sp>
      <p:sp>
        <p:nvSpPr>
          <p:cNvPr id="107534" name="AutoShape 14"/>
          <p:cNvSpPr>
            <a:spLocks noChangeArrowheads="1"/>
          </p:cNvSpPr>
          <p:nvPr/>
        </p:nvSpPr>
        <p:spPr bwMode="auto">
          <a:xfrm>
            <a:off x="2857507" y="2457451"/>
            <a:ext cx="1418035" cy="285750"/>
          </a:xfrm>
          <a:prstGeom prst="leftArrow">
            <a:avLst>
              <a:gd name="adj1" fmla="val 50000"/>
              <a:gd name="adj2" fmla="val 124063"/>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013"/>
          </a:p>
        </p:txBody>
      </p:sp>
      <p:sp>
        <p:nvSpPr>
          <p:cNvPr id="107535" name="Text Box 15"/>
          <p:cNvSpPr txBox="1">
            <a:spLocks noChangeArrowheads="1"/>
          </p:cNvSpPr>
          <p:nvPr/>
        </p:nvSpPr>
        <p:spPr bwMode="auto">
          <a:xfrm>
            <a:off x="4572006" y="2571755"/>
            <a:ext cx="1249325"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sz="825" b="1" dirty="0">
                <a:latin typeface="Monaco" panose="020B0509030404040204" pitchFamily="49" charset="0"/>
              </a:rPr>
              <a:t>00:40:8c:6f:dc:ce</a:t>
            </a:r>
            <a:endParaRPr lang="en-GB" sz="750" b="1" dirty="0">
              <a:latin typeface="Monaco" panose="020B0509030404040204" pitchFamily="49" charset="0"/>
            </a:endParaRPr>
          </a:p>
        </p:txBody>
      </p:sp>
      <p:cxnSp>
        <p:nvCxnSpPr>
          <p:cNvPr id="14" name="Straight Arrow Connector 13">
            <a:extLst>
              <a:ext uri="{FF2B5EF4-FFF2-40B4-BE49-F238E27FC236}">
                <a16:creationId xmlns:a16="http://schemas.microsoft.com/office/drawing/2014/main" id="{90DCD497-5276-487B-B6F2-F1FF6BD8BDB6}"/>
              </a:ext>
            </a:extLst>
          </p:cNvPr>
          <p:cNvCxnSpPr>
            <a:cxnSpLocks/>
          </p:cNvCxnSpPr>
          <p:nvPr/>
        </p:nvCxnSpPr>
        <p:spPr>
          <a:xfrm flipH="1">
            <a:off x="6194904" y="3212108"/>
            <a:ext cx="834546" cy="161766"/>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sp>
        <p:nvSpPr>
          <p:cNvPr id="15" name="TextBox 14">
            <a:extLst>
              <a:ext uri="{FF2B5EF4-FFF2-40B4-BE49-F238E27FC236}">
                <a16:creationId xmlns:a16="http://schemas.microsoft.com/office/drawing/2014/main" id="{F672975C-2157-4222-ABAF-190B113FB91A}"/>
              </a:ext>
            </a:extLst>
          </p:cNvPr>
          <p:cNvSpPr txBox="1"/>
          <p:nvPr/>
        </p:nvSpPr>
        <p:spPr>
          <a:xfrm>
            <a:off x="6997169" y="2457455"/>
            <a:ext cx="1850057" cy="1200151"/>
          </a:xfrm>
          <a:prstGeom prst="rect">
            <a:avLst/>
          </a:prstGeom>
          <a:solidFill>
            <a:srgbClr val="FFE699"/>
          </a:solidFill>
          <a:effectLst/>
        </p:spPr>
        <p:style>
          <a:lnRef idx="2">
            <a:schemeClr val="dk1"/>
          </a:lnRef>
          <a:fillRef idx="1">
            <a:schemeClr val="lt1"/>
          </a:fillRef>
          <a:effectRef idx="0">
            <a:schemeClr val="dk1"/>
          </a:effectRef>
          <a:fontRef idx="minor">
            <a:schemeClr val="dk1"/>
          </a:fontRef>
        </p:style>
        <p:txBody>
          <a:bodyPr vert="horz" wrap="square" lIns="68580" tIns="34290" rIns="68580" bIns="34290" rtlCol="0" anchor="ctr">
            <a:normAutofit/>
          </a:bodyPr>
          <a:lstStyle/>
          <a:p>
            <a:r>
              <a:rPr lang="en-GB" sz="1013" b="1" dirty="0"/>
              <a:t>Half Duplex</a:t>
            </a:r>
            <a:r>
              <a:rPr lang="en-GB" sz="1013" dirty="0"/>
              <a:t> ports each have </a:t>
            </a:r>
            <a:br>
              <a:rPr lang="en-GB" sz="1013" dirty="0"/>
            </a:br>
            <a:r>
              <a:rPr lang="en-GB" sz="1013" dirty="0"/>
              <a:t>a Single</a:t>
            </a:r>
            <a:r>
              <a:rPr lang="en-GB" sz="1013" b="1" dirty="0"/>
              <a:t> Collision Domain</a:t>
            </a:r>
            <a:br>
              <a:rPr lang="en-GB" sz="1013" b="1" dirty="0"/>
            </a:br>
            <a:br>
              <a:rPr lang="en-GB" sz="1013" b="1" dirty="0"/>
            </a:br>
            <a:r>
              <a:rPr lang="en-GB" sz="1013" b="1" dirty="0"/>
              <a:t>Full Duplex ports </a:t>
            </a:r>
            <a:r>
              <a:rPr lang="en-GB" sz="1013" dirty="0"/>
              <a:t>have</a:t>
            </a:r>
            <a:r>
              <a:rPr lang="en-GB" sz="1013" b="1" dirty="0"/>
              <a:t> </a:t>
            </a:r>
            <a:br>
              <a:rPr lang="en-GB" sz="1013" b="1" dirty="0"/>
            </a:br>
            <a:r>
              <a:rPr lang="en-GB" sz="1013" b="1" dirty="0"/>
              <a:t>No Collision Domain</a:t>
            </a:r>
            <a:br>
              <a:rPr lang="en-GB" sz="1013" b="1" dirty="0"/>
            </a:br>
            <a:endParaRPr lang="en-GB" sz="1013" b="1" dirty="0"/>
          </a:p>
          <a:p>
            <a:r>
              <a:rPr lang="en-GB" sz="1013" dirty="0"/>
              <a:t>Single</a:t>
            </a:r>
            <a:r>
              <a:rPr lang="en-GB" sz="1013" b="1" dirty="0"/>
              <a:t> Broadcast Domain</a:t>
            </a:r>
          </a:p>
        </p:txBody>
      </p:sp>
    </p:spTree>
    <p:extLst>
      <p:ext uri="{BB962C8B-B14F-4D97-AF65-F5344CB8AC3E}">
        <p14:creationId xmlns:p14="http://schemas.microsoft.com/office/powerpoint/2010/main" val="28037906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026"/>
          <p:cNvSpPr>
            <a:spLocks noGrp="1" noChangeArrowheads="1"/>
          </p:cNvSpPr>
          <p:nvPr>
            <p:ph type="title"/>
          </p:nvPr>
        </p:nvSpPr>
        <p:spPr/>
        <p:txBody>
          <a:bodyPr/>
          <a:lstStyle/>
          <a:p>
            <a:r>
              <a:rPr lang="en-GB" dirty="0"/>
              <a:t>Layer 3:</a:t>
            </a:r>
            <a:br>
              <a:rPr lang="en-GB" dirty="0"/>
            </a:br>
            <a:r>
              <a:rPr lang="en-GB" dirty="0"/>
              <a:t>Network</a:t>
            </a:r>
          </a:p>
        </p:txBody>
      </p:sp>
      <p:sp>
        <p:nvSpPr>
          <p:cNvPr id="5" name="Text Placeholder 4">
            <a:extLst>
              <a:ext uri="{FF2B5EF4-FFF2-40B4-BE49-F238E27FC236}">
                <a16:creationId xmlns:a16="http://schemas.microsoft.com/office/drawing/2014/main" id="{4FC3269A-5F3C-4498-AC05-6922DAD7B899}"/>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14957280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en-GB" dirty="0"/>
              <a:t>Routers</a:t>
            </a:r>
          </a:p>
        </p:txBody>
      </p:sp>
      <p:sp>
        <p:nvSpPr>
          <p:cNvPr id="3" name="Content Placeholder 2">
            <a:extLst>
              <a:ext uri="{FF2B5EF4-FFF2-40B4-BE49-F238E27FC236}">
                <a16:creationId xmlns:a16="http://schemas.microsoft.com/office/drawing/2014/main" id="{0E5662C6-26E4-74A1-BEEC-45DC331C0A70}"/>
              </a:ext>
            </a:extLst>
          </p:cNvPr>
          <p:cNvSpPr>
            <a:spLocks noGrp="1"/>
          </p:cNvSpPr>
          <p:nvPr>
            <p:ph idx="1"/>
          </p:nvPr>
        </p:nvSpPr>
        <p:spPr/>
        <p:txBody>
          <a:bodyPr/>
          <a:lstStyle/>
          <a:p>
            <a:r>
              <a:rPr lang="en-GB" b="1" dirty="0"/>
              <a:t>What is a router?</a:t>
            </a:r>
          </a:p>
        </p:txBody>
      </p:sp>
      <p:sp>
        <p:nvSpPr>
          <p:cNvPr id="4" name="Slide Number Placeholder 3">
            <a:extLst>
              <a:ext uri="{FF2B5EF4-FFF2-40B4-BE49-F238E27FC236}">
                <a16:creationId xmlns:a16="http://schemas.microsoft.com/office/drawing/2014/main" id="{3FF2071F-3587-47C3-87EB-89E1816A912A}"/>
              </a:ext>
            </a:extLst>
          </p:cNvPr>
          <p:cNvSpPr>
            <a:spLocks noGrp="1"/>
          </p:cNvSpPr>
          <p:nvPr>
            <p:ph type="sldNum" sz="quarter" idx="12"/>
          </p:nvPr>
        </p:nvSpPr>
        <p:spPr>
          <a:prstGeom prst="rect">
            <a:avLst/>
          </a:prstGeom>
        </p:spPr>
        <p:txBody>
          <a:bodyPr/>
          <a:lstStyle/>
          <a:p>
            <a:fld id="{03C60221-D5AA-4D04-BFA7-EC6516BBF5F1}" type="slidenum">
              <a:rPr lang="en-GB" smtClean="0"/>
              <a:pPr/>
              <a:t>59</a:t>
            </a:fld>
            <a:endParaRPr lang="en-GB"/>
          </a:p>
        </p:txBody>
      </p:sp>
      <p:pic>
        <p:nvPicPr>
          <p:cNvPr id="112644" name="Picture 4" descr="C:\work\cisco_7604_Rout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70471" y="2389880"/>
            <a:ext cx="2956016" cy="2365170"/>
          </a:xfrm>
          <a:prstGeom prst="rect">
            <a:avLst/>
          </a:prstGeom>
          <a:noFill/>
          <a:extLst>
            <a:ext uri="{909E8E84-426E-40DD-AFC4-6F175D3DCCD1}">
              <a14:hiddenFill xmlns:a14="http://schemas.microsoft.com/office/drawing/2010/main">
                <a:solidFill>
                  <a:srgbClr val="FFFFFF"/>
                </a:solidFill>
              </a14:hiddenFill>
            </a:ext>
          </a:extLst>
        </p:spPr>
      </p:pic>
      <p:pic>
        <p:nvPicPr>
          <p:cNvPr id="112645" name="Picture 5" descr="C:\Work\3com_h58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62679" y="1084527"/>
            <a:ext cx="1371600" cy="82986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descr="Head with Gears">
            <a:extLst>
              <a:ext uri="{FF2B5EF4-FFF2-40B4-BE49-F238E27FC236}">
                <a16:creationId xmlns:a16="http://schemas.microsoft.com/office/drawing/2014/main" id="{7BC0F690-9AB3-613D-90C6-3471F12A39F9}"/>
              </a:ext>
            </a:extLst>
          </p:cNvPr>
          <p:cNvSpPr/>
          <p:nvPr/>
        </p:nvSpPr>
        <p:spPr>
          <a:xfrm>
            <a:off x="785833" y="2217677"/>
            <a:ext cx="2198055" cy="2024176"/>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a:lstStyle/>
          <a:p>
            <a:endParaRPr lang="en-GB"/>
          </a:p>
        </p:txBody>
      </p:sp>
    </p:spTree>
    <p:extLst>
      <p:ext uri="{BB962C8B-B14F-4D97-AF65-F5344CB8AC3E}">
        <p14:creationId xmlns:p14="http://schemas.microsoft.com/office/powerpoint/2010/main" val="2385611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026"/>
          <p:cNvSpPr>
            <a:spLocks noGrp="1" noChangeArrowheads="1"/>
          </p:cNvSpPr>
          <p:nvPr>
            <p:ph type="title"/>
          </p:nvPr>
        </p:nvSpPr>
        <p:spPr/>
        <p:txBody>
          <a:bodyPr/>
          <a:lstStyle/>
          <a:p>
            <a:r>
              <a:rPr lang="en-GB" dirty="0"/>
              <a:t>Networks</a:t>
            </a:r>
          </a:p>
        </p:txBody>
      </p:sp>
      <p:graphicFrame>
        <p:nvGraphicFramePr>
          <p:cNvPr id="78853" name="Object 1029"/>
          <p:cNvGraphicFramePr>
            <a:graphicFrameLocks noChangeAspect="1"/>
          </p:cNvGraphicFramePr>
          <p:nvPr/>
        </p:nvGraphicFramePr>
        <p:xfrm>
          <a:off x="1635921" y="1200152"/>
          <a:ext cx="1952625" cy="2972991"/>
        </p:xfrm>
        <a:graphic>
          <a:graphicData uri="http://schemas.openxmlformats.org/presentationml/2006/ole">
            <mc:AlternateContent xmlns:mc="http://schemas.openxmlformats.org/markup-compatibility/2006">
              <mc:Choice xmlns:v="urn:schemas-microsoft-com:vml" Requires="v">
                <p:oleObj name="Visio" r:id="rId3" imgW="2604600" imgH="3965400" progId="Visio.Drawing.11">
                  <p:embed/>
                </p:oleObj>
              </mc:Choice>
              <mc:Fallback>
                <p:oleObj name="Visio" r:id="rId3" imgW="2604600" imgH="3965400" progId="Visio.Drawing.11">
                  <p:embed/>
                  <p:pic>
                    <p:nvPicPr>
                      <p:cNvPr id="78853" name="Object 10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5921" y="1200152"/>
                        <a:ext cx="1952625" cy="2972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3352177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27EDE7-364B-B04A-F093-AA271ABCD260}"/>
            </a:ext>
          </a:extLst>
        </p:cNvPr>
        <p:cNvGrpSpPr/>
        <p:nvPr/>
      </p:nvGrpSpPr>
      <p:grpSpPr>
        <a:xfrm>
          <a:off x="0" y="0"/>
          <a:ext cx="0" cy="0"/>
          <a:chOff x="0" y="0"/>
          <a:chExt cx="0" cy="0"/>
        </a:xfrm>
      </p:grpSpPr>
      <p:sp>
        <p:nvSpPr>
          <p:cNvPr id="109570" name="Rectangle 2">
            <a:extLst>
              <a:ext uri="{FF2B5EF4-FFF2-40B4-BE49-F238E27FC236}">
                <a16:creationId xmlns:a16="http://schemas.microsoft.com/office/drawing/2014/main" id="{CD2FF777-859D-092F-6CF9-FA85C37B24AA}"/>
              </a:ext>
            </a:extLst>
          </p:cNvPr>
          <p:cNvSpPr>
            <a:spLocks noGrp="1" noChangeArrowheads="1"/>
          </p:cNvSpPr>
          <p:nvPr>
            <p:ph type="title"/>
          </p:nvPr>
        </p:nvSpPr>
        <p:spPr/>
        <p:txBody>
          <a:bodyPr/>
          <a:lstStyle/>
          <a:p>
            <a:r>
              <a:rPr lang="en-GB" dirty="0"/>
              <a:t>Router</a:t>
            </a:r>
          </a:p>
        </p:txBody>
      </p:sp>
      <p:sp>
        <p:nvSpPr>
          <p:cNvPr id="109571" name="Rectangle 3">
            <a:extLst>
              <a:ext uri="{FF2B5EF4-FFF2-40B4-BE49-F238E27FC236}">
                <a16:creationId xmlns:a16="http://schemas.microsoft.com/office/drawing/2014/main" id="{60BA0833-2D0F-1466-B500-D0416F2BCD67}"/>
              </a:ext>
            </a:extLst>
          </p:cNvPr>
          <p:cNvSpPr>
            <a:spLocks noGrp="1" noChangeArrowheads="1"/>
          </p:cNvSpPr>
          <p:nvPr>
            <p:ph idx="1"/>
          </p:nvPr>
        </p:nvSpPr>
        <p:spPr/>
        <p:txBody>
          <a:bodyPr/>
          <a:lstStyle/>
          <a:p>
            <a:r>
              <a:rPr lang="en-GB" dirty="0"/>
              <a:t>A router is basically a computer with a bunch of interfaces!</a:t>
            </a:r>
          </a:p>
          <a:p>
            <a:r>
              <a:rPr lang="en-GB" dirty="0"/>
              <a:t>Each interface is connected to a different (Layer 2) network</a:t>
            </a:r>
          </a:p>
          <a:p>
            <a:r>
              <a:rPr lang="en-GB" dirty="0"/>
              <a:t>Routers look at the destination of packets and decide an interface to forward it out on, </a:t>
            </a:r>
            <a:r>
              <a:rPr lang="en-GB" b="1" dirty="0"/>
              <a:t>using IP </a:t>
            </a:r>
            <a:r>
              <a:rPr lang="en-GB" dirty="0"/>
              <a:t>(Layer 3 </a:t>
            </a:r>
            <a:r>
              <a:rPr lang="en-GB" b="1" dirty="0"/>
              <a:t>Subnets</a:t>
            </a:r>
            <a:r>
              <a:rPr lang="en-GB" dirty="0"/>
              <a:t>)</a:t>
            </a:r>
          </a:p>
          <a:p>
            <a:endParaRPr lang="en-GB" dirty="0"/>
          </a:p>
          <a:p>
            <a:r>
              <a:rPr lang="en-GB" dirty="0"/>
              <a:t>Modern (decent!) routers perform many Layer 2 and Layer 3 forwarding functions in hardware</a:t>
            </a:r>
          </a:p>
          <a:p>
            <a:r>
              <a:rPr lang="en-GB" dirty="0"/>
              <a:t>Also possibility for hardware redundancy (PSUs, processors etc.)</a:t>
            </a:r>
          </a:p>
        </p:txBody>
      </p:sp>
    </p:spTree>
    <p:extLst>
      <p:ext uri="{BB962C8B-B14F-4D97-AF65-F5344CB8AC3E}">
        <p14:creationId xmlns:p14="http://schemas.microsoft.com/office/powerpoint/2010/main" val="39804828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GB" dirty="0"/>
              <a:t>Subnets</a:t>
            </a:r>
          </a:p>
        </p:txBody>
      </p:sp>
      <p:graphicFrame>
        <p:nvGraphicFramePr>
          <p:cNvPr id="54277" name="Rectangle 3">
            <a:extLst>
              <a:ext uri="{FF2B5EF4-FFF2-40B4-BE49-F238E27FC236}">
                <a16:creationId xmlns:a16="http://schemas.microsoft.com/office/drawing/2014/main" id="{887A7B18-9E80-4527-979A-F8D84D077516}"/>
              </a:ext>
            </a:extLst>
          </p:cNvPr>
          <p:cNvGraphicFramePr>
            <a:graphicFrameLocks noGrp="1"/>
          </p:cNvGraphicFramePr>
          <p:nvPr>
            <p:ph idx="1"/>
            <p:extLst>
              <p:ext uri="{D42A27DB-BD31-4B8C-83A1-F6EECF244321}">
                <p14:modId xmlns:p14="http://schemas.microsoft.com/office/powerpoint/2010/main" val="1245316653"/>
              </p:ext>
            </p:extLst>
          </p:nvPr>
        </p:nvGraphicFramePr>
        <p:xfrm>
          <a:off x="628650" y="1084263"/>
          <a:ext cx="7886700" cy="3548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922598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en-GB"/>
              <a:t>Subnets</a:t>
            </a:r>
          </a:p>
        </p:txBody>
      </p:sp>
      <p:sp>
        <p:nvSpPr>
          <p:cNvPr id="113667" name="Rectangle 3"/>
          <p:cNvSpPr>
            <a:spLocks noGrp="1" noChangeArrowheads="1"/>
          </p:cNvSpPr>
          <p:nvPr>
            <p:ph idx="1"/>
          </p:nvPr>
        </p:nvSpPr>
        <p:spPr/>
        <p:txBody>
          <a:bodyPr/>
          <a:lstStyle/>
          <a:p>
            <a:r>
              <a:rPr lang="en-GB" dirty="0"/>
              <a:t>Subnets allow larger networks to be split up</a:t>
            </a:r>
          </a:p>
          <a:p>
            <a:r>
              <a:rPr lang="en-GB" dirty="0"/>
              <a:t>Routers ‘route’ between different subnets</a:t>
            </a:r>
          </a:p>
          <a:p>
            <a:r>
              <a:rPr lang="en-GB" dirty="0"/>
              <a:t>Subnets are groups of IP addresses that represent IP networks. </a:t>
            </a:r>
            <a:br>
              <a:rPr lang="en-GB" dirty="0"/>
            </a:br>
            <a:r>
              <a:rPr lang="en-GB" dirty="0"/>
              <a:t>(Layer 3)</a:t>
            </a:r>
          </a:p>
          <a:p>
            <a:r>
              <a:rPr lang="en-GB" dirty="0"/>
              <a:t>Subnets can be various sizes, defined by a subnet mask</a:t>
            </a:r>
          </a:p>
        </p:txBody>
      </p:sp>
    </p:spTree>
    <p:extLst>
      <p:ext uri="{BB962C8B-B14F-4D97-AF65-F5344CB8AC3E}">
        <p14:creationId xmlns:p14="http://schemas.microsoft.com/office/powerpoint/2010/main" val="202672216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752E46F-CAFF-4B96-9AF3-A806E16021CC}"/>
              </a:ext>
            </a:extLst>
          </p:cNvPr>
          <p:cNvSpPr txBox="1"/>
          <p:nvPr/>
        </p:nvSpPr>
        <p:spPr>
          <a:xfrm>
            <a:off x="628200" y="883920"/>
            <a:ext cx="6416040" cy="3550920"/>
          </a:xfrm>
          <a:prstGeom prst="rect">
            <a:avLst/>
          </a:prstGeom>
        </p:spPr>
        <p:txBody>
          <a:bodyPr vert="horz" wrap="none" lIns="91440" tIns="45720" rIns="91440" bIns="45720" rtlCol="0" anchor="ctr">
            <a:normAutofit/>
          </a:bodyPr>
          <a:lstStyle/>
          <a:p>
            <a:pPr marL="285753" indent="-285753">
              <a:buFont typeface="Arial" panose="020B0604020202020204" pitchFamily="34" charset="0"/>
              <a:buChar char="•"/>
            </a:pPr>
            <a:r>
              <a:rPr lang="en-GB" sz="1800" b="1" dirty="0">
                <a:solidFill>
                  <a:schemeClr val="tx2"/>
                </a:solidFill>
                <a:latin typeface="Monaco" panose="020B0509030404040204" pitchFamily="49" charset="0"/>
              </a:rPr>
              <a:t>IP:   </a:t>
            </a:r>
            <a:r>
              <a:rPr lang="en-GB" sz="1800" b="1" dirty="0">
                <a:solidFill>
                  <a:srgbClr val="FF0000"/>
                </a:solidFill>
                <a:latin typeface="Monaco" panose="020B0509030404040204" pitchFamily="49" charset="0"/>
              </a:rPr>
              <a:t>192.168.1</a:t>
            </a:r>
            <a:r>
              <a:rPr lang="en-GB" sz="1800" b="1" dirty="0">
                <a:solidFill>
                  <a:schemeClr val="tx2"/>
                </a:solidFill>
                <a:latin typeface="Monaco" panose="020B0509030404040204" pitchFamily="49" charset="0"/>
              </a:rPr>
              <a:t>.1</a:t>
            </a:r>
          </a:p>
          <a:p>
            <a:pPr marL="285753" indent="-285753">
              <a:buFont typeface="Arial" panose="020B0604020202020204" pitchFamily="34" charset="0"/>
              <a:buChar char="•"/>
            </a:pPr>
            <a:r>
              <a:rPr lang="en-GB" sz="1800" b="1" dirty="0">
                <a:solidFill>
                  <a:schemeClr val="tx2"/>
                </a:solidFill>
                <a:latin typeface="Monaco" panose="020B0509030404040204" pitchFamily="49" charset="0"/>
              </a:rPr>
              <a:t>Mask: </a:t>
            </a:r>
            <a:r>
              <a:rPr lang="en-GB" sz="1800" b="1" dirty="0">
                <a:solidFill>
                  <a:srgbClr val="FF0000"/>
                </a:solidFill>
                <a:latin typeface="Monaco" panose="020B0509030404040204" pitchFamily="49" charset="0"/>
              </a:rPr>
              <a:t>255.255.255</a:t>
            </a:r>
            <a:r>
              <a:rPr lang="en-GB" sz="1800" b="1" dirty="0">
                <a:solidFill>
                  <a:schemeClr val="tx2"/>
                </a:solidFill>
                <a:latin typeface="Monaco" panose="020B0509030404040204" pitchFamily="49" charset="0"/>
              </a:rPr>
              <a:t>.0  </a:t>
            </a:r>
          </a:p>
          <a:p>
            <a:pPr marL="285753" indent="-285753">
              <a:buFont typeface="Arial" panose="020B0604020202020204" pitchFamily="34" charset="0"/>
              <a:buChar char="•"/>
            </a:pPr>
            <a:r>
              <a:rPr lang="en-GB" sz="1800" b="1" dirty="0">
                <a:solidFill>
                  <a:schemeClr val="tx2"/>
                </a:solidFill>
                <a:latin typeface="Monaco" panose="020B0509030404040204" pitchFamily="49" charset="0"/>
              </a:rPr>
              <a:t>Gateway: 192.168.1.200</a:t>
            </a:r>
          </a:p>
          <a:p>
            <a:pPr marL="285753" indent="-285753">
              <a:buFont typeface="Arial" panose="020B0604020202020204" pitchFamily="34" charset="0"/>
              <a:buChar char="•"/>
            </a:pPr>
            <a:endParaRPr lang="en-GB" sz="1800" b="1" dirty="0">
              <a:solidFill>
                <a:schemeClr val="tx2"/>
              </a:solidFill>
              <a:latin typeface="Monaco" panose="020B0509030404040204" pitchFamily="49" charset="0"/>
            </a:endParaRPr>
          </a:p>
          <a:p>
            <a:pPr marL="285753" indent="-285753">
              <a:buFont typeface="Arial" panose="020B0604020202020204" pitchFamily="34" charset="0"/>
              <a:buChar char="•"/>
            </a:pPr>
            <a:r>
              <a:rPr lang="en-GB" sz="1800" b="1" dirty="0">
                <a:solidFill>
                  <a:schemeClr val="tx2"/>
                </a:solidFill>
                <a:latin typeface="Monaco" panose="020B0509030404040204" pitchFamily="49" charset="0"/>
              </a:rPr>
              <a:t>IP:   11000000.10101000.00000001.00000001</a:t>
            </a:r>
          </a:p>
          <a:p>
            <a:pPr marL="285753" indent="-285753">
              <a:buFont typeface="Arial" panose="020B0604020202020204" pitchFamily="34" charset="0"/>
              <a:buChar char="•"/>
            </a:pPr>
            <a:r>
              <a:rPr lang="en-GB" sz="1800" b="1" dirty="0">
                <a:solidFill>
                  <a:schemeClr val="tx2"/>
                </a:solidFill>
                <a:latin typeface="Monaco" panose="020B0509030404040204" pitchFamily="49" charset="0"/>
              </a:rPr>
              <a:t>Mask: </a:t>
            </a:r>
            <a:r>
              <a:rPr lang="en-GB" sz="1800" b="1" dirty="0">
                <a:solidFill>
                  <a:srgbClr val="FF0000"/>
                </a:solidFill>
                <a:latin typeface="Monaco" panose="020B0509030404040204" pitchFamily="49" charset="0"/>
              </a:rPr>
              <a:t>11111111.11111111.11111111</a:t>
            </a:r>
            <a:r>
              <a:rPr lang="en-GB" sz="1800" b="1" dirty="0">
                <a:solidFill>
                  <a:schemeClr val="tx2"/>
                </a:solidFill>
                <a:latin typeface="Monaco" panose="020B0509030404040204" pitchFamily="49" charset="0"/>
              </a:rPr>
              <a:t>.00000000</a:t>
            </a:r>
          </a:p>
          <a:p>
            <a:pPr marL="285753" indent="-285753">
              <a:buFont typeface="Arial" panose="020B0604020202020204" pitchFamily="34" charset="0"/>
              <a:buChar char="•"/>
            </a:pPr>
            <a:endParaRPr lang="en-GB" sz="1800" b="1" dirty="0">
              <a:solidFill>
                <a:schemeClr val="tx2"/>
              </a:solidFill>
              <a:latin typeface="Monaco" panose="020B0509030404040204" pitchFamily="49" charset="0"/>
            </a:endParaRPr>
          </a:p>
          <a:p>
            <a:pPr marL="285753" indent="-285753">
              <a:buFont typeface="Arial" panose="020B0604020202020204" pitchFamily="34" charset="0"/>
              <a:buChar char="•"/>
            </a:pPr>
            <a:r>
              <a:rPr lang="en-GB" sz="1800" b="1" dirty="0">
                <a:solidFill>
                  <a:schemeClr val="tx2"/>
                </a:solidFill>
                <a:latin typeface="Monaco" panose="020B0509030404040204" pitchFamily="49" charset="0"/>
              </a:rPr>
              <a:t>Network: 192.168.1.0/24</a:t>
            </a:r>
          </a:p>
          <a:p>
            <a:endParaRPr lang="en-GB" sz="1667" dirty="0">
              <a:latin typeface="Monaco" panose="020B0509030404040204" pitchFamily="49" charset="0"/>
            </a:endParaRPr>
          </a:p>
        </p:txBody>
      </p:sp>
      <p:sp>
        <p:nvSpPr>
          <p:cNvPr id="174082" name="Rectangle 2"/>
          <p:cNvSpPr>
            <a:spLocks noGrp="1" noChangeArrowheads="1"/>
          </p:cNvSpPr>
          <p:nvPr>
            <p:ph type="title"/>
          </p:nvPr>
        </p:nvSpPr>
        <p:spPr/>
        <p:txBody>
          <a:bodyPr/>
          <a:lstStyle/>
          <a:p>
            <a:r>
              <a:rPr lang="en-GB" dirty="0"/>
              <a:t>IPv4 Subnets</a:t>
            </a:r>
          </a:p>
        </p:txBody>
      </p:sp>
      <p:sp>
        <p:nvSpPr>
          <p:cNvPr id="174084" name="Line 4"/>
          <p:cNvSpPr>
            <a:spLocks noChangeShapeType="1"/>
          </p:cNvSpPr>
          <p:nvPr/>
        </p:nvSpPr>
        <p:spPr bwMode="auto">
          <a:xfrm flipH="1" flipV="1">
            <a:off x="3939540" y="3063241"/>
            <a:ext cx="22860" cy="28953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13"/>
          </a:p>
        </p:txBody>
      </p:sp>
      <p:sp>
        <p:nvSpPr>
          <p:cNvPr id="174085" name="Line 5"/>
          <p:cNvSpPr>
            <a:spLocks noChangeShapeType="1"/>
          </p:cNvSpPr>
          <p:nvPr/>
        </p:nvSpPr>
        <p:spPr bwMode="auto">
          <a:xfrm>
            <a:off x="1866907" y="2518182"/>
            <a:ext cx="4602473" cy="0"/>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13"/>
          </a:p>
        </p:txBody>
      </p:sp>
      <p:sp>
        <p:nvSpPr>
          <p:cNvPr id="174086" name="Text Box 6"/>
          <p:cNvSpPr txBox="1">
            <a:spLocks noChangeArrowheads="1"/>
          </p:cNvSpPr>
          <p:nvPr/>
        </p:nvSpPr>
        <p:spPr bwMode="auto">
          <a:xfrm>
            <a:off x="3114682" y="2264267"/>
            <a:ext cx="2457450"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050" dirty="0"/>
              <a:t>32 bits long in binary</a:t>
            </a:r>
          </a:p>
        </p:txBody>
      </p:sp>
    </p:spTree>
    <p:extLst>
      <p:ext uri="{BB962C8B-B14F-4D97-AF65-F5344CB8AC3E}">
        <p14:creationId xmlns:p14="http://schemas.microsoft.com/office/powerpoint/2010/main" val="17495001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950B642-9BFC-4E23-9BE5-C5271A728245}"/>
              </a:ext>
            </a:extLst>
          </p:cNvPr>
          <p:cNvSpPr txBox="1"/>
          <p:nvPr/>
        </p:nvSpPr>
        <p:spPr>
          <a:xfrm>
            <a:off x="628200" y="883920"/>
            <a:ext cx="6416040" cy="3550920"/>
          </a:xfrm>
          <a:prstGeom prst="rect">
            <a:avLst/>
          </a:prstGeom>
        </p:spPr>
        <p:txBody>
          <a:bodyPr vert="horz" wrap="none" lIns="91440" tIns="45720" rIns="91440" bIns="45720" rtlCol="0" anchor="ctr">
            <a:normAutofit/>
          </a:bodyPr>
          <a:lstStyle/>
          <a:p>
            <a:pPr marL="285753" indent="-285753">
              <a:buFont typeface="Arial" panose="020B0604020202020204" pitchFamily="34" charset="0"/>
              <a:buChar char="•"/>
            </a:pPr>
            <a:r>
              <a:rPr lang="en-GB" sz="1800" b="1" dirty="0">
                <a:solidFill>
                  <a:schemeClr val="tx2"/>
                </a:solidFill>
                <a:latin typeface="Monaco" panose="020B0509030404040204" pitchFamily="49" charset="0"/>
              </a:rPr>
              <a:t>IP:   </a:t>
            </a:r>
            <a:r>
              <a:rPr lang="en-GB" sz="1800" b="1" dirty="0">
                <a:solidFill>
                  <a:srgbClr val="FF0000"/>
                </a:solidFill>
                <a:latin typeface="Monaco" panose="020B0509030404040204" pitchFamily="49" charset="0"/>
              </a:rPr>
              <a:t>10</a:t>
            </a:r>
            <a:r>
              <a:rPr lang="en-GB" sz="1800" b="1" dirty="0">
                <a:solidFill>
                  <a:schemeClr val="tx2"/>
                </a:solidFill>
                <a:latin typeface="Monaco" panose="020B0509030404040204" pitchFamily="49" charset="0"/>
              </a:rPr>
              <a:t>.50.9.1</a:t>
            </a:r>
          </a:p>
          <a:p>
            <a:pPr marL="285753" indent="-285753">
              <a:buFont typeface="Arial" panose="020B0604020202020204" pitchFamily="34" charset="0"/>
              <a:buChar char="•"/>
            </a:pPr>
            <a:r>
              <a:rPr lang="en-GB" sz="1800" b="1" dirty="0">
                <a:solidFill>
                  <a:schemeClr val="tx2"/>
                </a:solidFill>
                <a:latin typeface="Monaco" panose="020B0509030404040204" pitchFamily="49" charset="0"/>
              </a:rPr>
              <a:t>Mask: </a:t>
            </a:r>
            <a:r>
              <a:rPr lang="en-GB" sz="1800" b="1" dirty="0">
                <a:solidFill>
                  <a:srgbClr val="FF0000"/>
                </a:solidFill>
                <a:latin typeface="Monaco" panose="020B0509030404040204" pitchFamily="49" charset="0"/>
              </a:rPr>
              <a:t>255</a:t>
            </a:r>
            <a:r>
              <a:rPr lang="en-GB" sz="1800" b="1" dirty="0">
                <a:solidFill>
                  <a:schemeClr val="tx2"/>
                </a:solidFill>
                <a:latin typeface="Monaco" panose="020B0509030404040204" pitchFamily="49" charset="0"/>
              </a:rPr>
              <a:t>.0.0.0  </a:t>
            </a:r>
          </a:p>
          <a:p>
            <a:pPr marL="285753" indent="-285753">
              <a:buFont typeface="Arial" panose="020B0604020202020204" pitchFamily="34" charset="0"/>
              <a:buChar char="•"/>
            </a:pPr>
            <a:r>
              <a:rPr lang="en-GB" sz="1800" b="1" dirty="0">
                <a:solidFill>
                  <a:schemeClr val="tx2"/>
                </a:solidFill>
                <a:latin typeface="Monaco" panose="020B0509030404040204" pitchFamily="49" charset="0"/>
              </a:rPr>
              <a:t>Gateway: 10.0.0.2</a:t>
            </a:r>
          </a:p>
          <a:p>
            <a:pPr marL="285753" indent="-285753">
              <a:buFont typeface="Arial" panose="020B0604020202020204" pitchFamily="34" charset="0"/>
              <a:buChar char="•"/>
            </a:pPr>
            <a:endParaRPr lang="en-GB" sz="1800" b="1" dirty="0">
              <a:solidFill>
                <a:schemeClr val="tx2"/>
              </a:solidFill>
              <a:latin typeface="Monaco" panose="020B0509030404040204" pitchFamily="49" charset="0"/>
            </a:endParaRPr>
          </a:p>
          <a:p>
            <a:pPr marL="285753" indent="-285753">
              <a:buFont typeface="Arial" panose="020B0604020202020204" pitchFamily="34" charset="0"/>
              <a:buChar char="•"/>
            </a:pPr>
            <a:r>
              <a:rPr lang="en-GB" sz="1800" b="1" dirty="0">
                <a:solidFill>
                  <a:schemeClr val="tx2"/>
                </a:solidFill>
                <a:latin typeface="Monaco" panose="020B0509030404040204" pitchFamily="49" charset="0"/>
              </a:rPr>
              <a:t>IP:   00001010.00110010.00001001.00000001</a:t>
            </a:r>
          </a:p>
          <a:p>
            <a:pPr marL="285753" indent="-285753">
              <a:buFont typeface="Arial" panose="020B0604020202020204" pitchFamily="34" charset="0"/>
              <a:buChar char="•"/>
            </a:pPr>
            <a:r>
              <a:rPr lang="en-GB" sz="1800" b="1" dirty="0">
                <a:solidFill>
                  <a:schemeClr val="tx2"/>
                </a:solidFill>
                <a:latin typeface="Monaco" panose="020B0509030404040204" pitchFamily="49" charset="0"/>
              </a:rPr>
              <a:t>Mask: </a:t>
            </a:r>
            <a:r>
              <a:rPr lang="en-GB" sz="1800" b="1" dirty="0">
                <a:solidFill>
                  <a:srgbClr val="FF0000"/>
                </a:solidFill>
                <a:latin typeface="Monaco" panose="020B0509030404040204" pitchFamily="49" charset="0"/>
              </a:rPr>
              <a:t>11111111</a:t>
            </a:r>
            <a:r>
              <a:rPr lang="en-GB" sz="1800" b="1" dirty="0">
                <a:solidFill>
                  <a:schemeClr val="tx2"/>
                </a:solidFill>
                <a:latin typeface="Monaco" panose="020B0509030404040204" pitchFamily="49" charset="0"/>
              </a:rPr>
              <a:t>.00000000.00000000.00000000</a:t>
            </a:r>
          </a:p>
          <a:p>
            <a:pPr marL="285753" indent="-285753">
              <a:buFont typeface="Arial" panose="020B0604020202020204" pitchFamily="34" charset="0"/>
              <a:buChar char="•"/>
            </a:pPr>
            <a:endParaRPr lang="en-GB" sz="1800" b="1" dirty="0">
              <a:solidFill>
                <a:schemeClr val="tx2"/>
              </a:solidFill>
              <a:latin typeface="Monaco" panose="020B0509030404040204" pitchFamily="49" charset="0"/>
            </a:endParaRPr>
          </a:p>
          <a:p>
            <a:pPr marL="285753" indent="-285753">
              <a:buFont typeface="Arial" panose="020B0604020202020204" pitchFamily="34" charset="0"/>
              <a:buChar char="•"/>
            </a:pPr>
            <a:r>
              <a:rPr lang="en-GB" sz="1800" b="1" dirty="0">
                <a:solidFill>
                  <a:schemeClr val="tx2"/>
                </a:solidFill>
                <a:latin typeface="Monaco" panose="020B0509030404040204" pitchFamily="49" charset="0"/>
              </a:rPr>
              <a:t>Network: 10.0.0.0/8</a:t>
            </a:r>
          </a:p>
          <a:p>
            <a:endParaRPr lang="en-GB" sz="1667" dirty="0">
              <a:latin typeface="Monaco" panose="020B0509030404040204" pitchFamily="49" charset="0"/>
            </a:endParaRPr>
          </a:p>
        </p:txBody>
      </p:sp>
      <p:sp>
        <p:nvSpPr>
          <p:cNvPr id="174082" name="Rectangle 2"/>
          <p:cNvSpPr>
            <a:spLocks noGrp="1" noChangeArrowheads="1"/>
          </p:cNvSpPr>
          <p:nvPr>
            <p:ph type="title"/>
          </p:nvPr>
        </p:nvSpPr>
        <p:spPr/>
        <p:txBody>
          <a:bodyPr/>
          <a:lstStyle/>
          <a:p>
            <a:r>
              <a:rPr lang="en-GB" dirty="0"/>
              <a:t>IPv4 Subnets</a:t>
            </a:r>
          </a:p>
        </p:txBody>
      </p:sp>
      <p:sp>
        <p:nvSpPr>
          <p:cNvPr id="174084" name="Line 4"/>
          <p:cNvSpPr>
            <a:spLocks noChangeShapeType="1"/>
          </p:cNvSpPr>
          <p:nvPr/>
        </p:nvSpPr>
        <p:spPr bwMode="auto">
          <a:xfrm flipH="1" flipV="1">
            <a:off x="2766060" y="3093721"/>
            <a:ext cx="662940" cy="41148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13"/>
          </a:p>
        </p:txBody>
      </p:sp>
    </p:spTree>
    <p:extLst>
      <p:ext uri="{BB962C8B-B14F-4D97-AF65-F5344CB8AC3E}">
        <p14:creationId xmlns:p14="http://schemas.microsoft.com/office/powerpoint/2010/main" val="36302569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628650" y="253921"/>
            <a:ext cx="7886700" cy="517605"/>
          </a:xfrm>
        </p:spPr>
        <p:txBody>
          <a:bodyPr>
            <a:normAutofit fontScale="90000"/>
          </a:bodyPr>
          <a:lstStyle/>
          <a:p>
            <a:r>
              <a:rPr lang="en-GB" dirty="0"/>
              <a:t>IPv4 Subnets - CIDR</a:t>
            </a:r>
          </a:p>
        </p:txBody>
      </p:sp>
      <p:sp>
        <p:nvSpPr>
          <p:cNvPr id="116739" name="Rectangle 3"/>
          <p:cNvSpPr>
            <a:spLocks noGrp="1" noChangeArrowheads="1"/>
          </p:cNvSpPr>
          <p:nvPr>
            <p:ph idx="1"/>
          </p:nvPr>
        </p:nvSpPr>
        <p:spPr/>
        <p:txBody>
          <a:bodyPr>
            <a:normAutofit lnSpcReduction="10000"/>
          </a:bodyPr>
          <a:lstStyle/>
          <a:p>
            <a:r>
              <a:rPr lang="en-GB" b="1" dirty="0"/>
              <a:t>Classless Inter-Domain Routing</a:t>
            </a:r>
            <a:r>
              <a:rPr lang="en-GB" dirty="0"/>
              <a:t>  (CIDR)</a:t>
            </a:r>
          </a:p>
          <a:p>
            <a:r>
              <a:rPr lang="en-GB" dirty="0"/>
              <a:t>IP Allocations managed by Regional Internet Registries (RIRs)</a:t>
            </a:r>
            <a:br>
              <a:rPr lang="en-GB" dirty="0"/>
            </a:br>
            <a:r>
              <a:rPr lang="en-GB" dirty="0"/>
              <a:t>such as RIPE.</a:t>
            </a:r>
          </a:p>
          <a:p>
            <a:r>
              <a:rPr lang="en-GB" dirty="0"/>
              <a:t>CIDR </a:t>
            </a:r>
            <a:r>
              <a:rPr lang="en-GB" b="1" u="sng" dirty="0"/>
              <a:t>replaced</a:t>
            </a:r>
            <a:r>
              <a:rPr lang="en-GB" dirty="0"/>
              <a:t> </a:t>
            </a:r>
            <a:r>
              <a:rPr lang="en-GB" b="1" dirty="0"/>
              <a:t>old</a:t>
            </a:r>
            <a:r>
              <a:rPr lang="en-GB" dirty="0"/>
              <a:t> “Class A, B, C” system in mid ‘90s to conserve address space.</a:t>
            </a:r>
          </a:p>
          <a:p>
            <a:endParaRPr lang="en-GB" dirty="0"/>
          </a:p>
          <a:p>
            <a:r>
              <a:rPr lang="en-GB" sz="975" b="1" dirty="0">
                <a:latin typeface="Monaco" panose="020B0509030404040204" pitchFamily="49" charset="0"/>
              </a:rPr>
              <a:t>Class A: (0.0.0.0 – 126.255.255.255)   </a:t>
            </a:r>
            <a:r>
              <a:rPr lang="en-GB" sz="975" b="1" dirty="0">
                <a:solidFill>
                  <a:srgbClr val="FF3300"/>
                </a:solidFill>
                <a:latin typeface="Monaco" panose="020B0509030404040204" pitchFamily="49" charset="0"/>
              </a:rPr>
              <a:t>10</a:t>
            </a:r>
            <a:r>
              <a:rPr lang="en-GB" sz="975" b="1" dirty="0">
                <a:latin typeface="Monaco" panose="020B0509030404040204" pitchFamily="49" charset="0"/>
              </a:rPr>
              <a:t>.0.0.0 </a:t>
            </a:r>
            <a:r>
              <a:rPr lang="en-GB" sz="975" dirty="0"/>
              <a:t>(/8 prefix)</a:t>
            </a:r>
            <a:r>
              <a:rPr lang="en-GB" sz="975" b="1" dirty="0"/>
              <a:t> </a:t>
            </a:r>
            <a:r>
              <a:rPr lang="en-GB" sz="975" dirty="0"/>
              <a:t>(~16,777,216 addresses)</a:t>
            </a:r>
          </a:p>
          <a:p>
            <a:r>
              <a:rPr lang="en-GB" sz="975" b="1" dirty="0">
                <a:latin typeface="Monaco" panose="020B0509030404040204" pitchFamily="49" charset="0"/>
              </a:rPr>
              <a:t>Class B: (128.0.0.0 – 191.255.255.255) </a:t>
            </a:r>
            <a:r>
              <a:rPr lang="en-GB" sz="975" b="1" dirty="0">
                <a:solidFill>
                  <a:srgbClr val="FF3300"/>
                </a:solidFill>
                <a:latin typeface="Monaco" panose="020B0509030404040204" pitchFamily="49" charset="0"/>
              </a:rPr>
              <a:t>172.16</a:t>
            </a:r>
            <a:r>
              <a:rPr lang="en-GB" sz="975" b="1" dirty="0">
                <a:latin typeface="Monaco" panose="020B0509030404040204" pitchFamily="49" charset="0"/>
              </a:rPr>
              <a:t>.0.0 </a:t>
            </a:r>
            <a:r>
              <a:rPr lang="en-GB" sz="975" dirty="0"/>
              <a:t>(/16 prefix)</a:t>
            </a:r>
            <a:r>
              <a:rPr lang="en-GB" sz="975" b="1" dirty="0"/>
              <a:t> </a:t>
            </a:r>
            <a:r>
              <a:rPr lang="en-GB" sz="975" dirty="0"/>
              <a:t>(~65,536 addresses)</a:t>
            </a:r>
          </a:p>
          <a:p>
            <a:r>
              <a:rPr lang="en-GB" sz="975" b="1" dirty="0">
                <a:latin typeface="Monaco" panose="020B0509030404040204" pitchFamily="49" charset="0"/>
              </a:rPr>
              <a:t>Class C: (192.0.0.0 – 223.255.255.255) </a:t>
            </a:r>
            <a:r>
              <a:rPr lang="en-GB" sz="975" b="1" dirty="0">
                <a:solidFill>
                  <a:srgbClr val="FF3300"/>
                </a:solidFill>
                <a:latin typeface="Monaco" panose="020B0509030404040204" pitchFamily="49" charset="0"/>
              </a:rPr>
              <a:t>192.168.1</a:t>
            </a:r>
            <a:r>
              <a:rPr lang="en-GB" sz="975" b="1" dirty="0">
                <a:latin typeface="Monaco" panose="020B0509030404040204" pitchFamily="49" charset="0"/>
              </a:rPr>
              <a:t>.0 </a:t>
            </a:r>
            <a:r>
              <a:rPr lang="en-GB" sz="975" dirty="0"/>
              <a:t>(/24 prefix)</a:t>
            </a:r>
            <a:r>
              <a:rPr lang="en-GB" sz="975" b="1" dirty="0"/>
              <a:t> </a:t>
            </a:r>
            <a:r>
              <a:rPr lang="en-GB" sz="975" dirty="0"/>
              <a:t>(~256 addresses)</a:t>
            </a:r>
          </a:p>
          <a:p>
            <a:endParaRPr lang="en-GB" sz="1350" dirty="0"/>
          </a:p>
          <a:p>
            <a:r>
              <a:rPr lang="en-GB" sz="1350" dirty="0"/>
              <a:t>LONAP Allocation: </a:t>
            </a:r>
            <a:r>
              <a:rPr lang="en-GB" sz="1350" dirty="0">
                <a:latin typeface="Monaco" panose="020B0509030404040204" pitchFamily="49" charset="0"/>
              </a:rPr>
              <a:t>5.57.80.0</a:t>
            </a:r>
            <a:r>
              <a:rPr lang="en-GB" sz="1350" b="1" dirty="0">
                <a:latin typeface="Monaco" panose="020B0509030404040204" pitchFamily="49" charset="0"/>
              </a:rPr>
              <a:t>/20</a:t>
            </a:r>
            <a:r>
              <a:rPr lang="en-GB" sz="1350" dirty="0"/>
              <a:t>  (4096 addresses)</a:t>
            </a:r>
          </a:p>
          <a:p>
            <a:r>
              <a:rPr lang="en-GB" sz="1350" dirty="0"/>
              <a:t>   Office: </a:t>
            </a:r>
            <a:r>
              <a:rPr lang="en-GB" sz="1350" b="1" dirty="0">
                <a:latin typeface="Monaco" panose="020B0509030404040204" pitchFamily="49" charset="0"/>
              </a:rPr>
              <a:t>5.57.95.0/25</a:t>
            </a:r>
            <a:r>
              <a:rPr lang="en-GB" sz="1350" dirty="0"/>
              <a:t> (~128 addresses)</a:t>
            </a:r>
          </a:p>
        </p:txBody>
      </p:sp>
    </p:spTree>
    <p:extLst>
      <p:ext uri="{BB962C8B-B14F-4D97-AF65-F5344CB8AC3E}">
        <p14:creationId xmlns:p14="http://schemas.microsoft.com/office/powerpoint/2010/main" val="32969148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628650" y="253921"/>
            <a:ext cx="7886700" cy="517605"/>
          </a:xfrm>
        </p:spPr>
        <p:txBody>
          <a:bodyPr>
            <a:normAutofit fontScale="90000"/>
          </a:bodyPr>
          <a:lstStyle/>
          <a:p>
            <a:r>
              <a:rPr lang="en-GB" dirty="0"/>
              <a:t>IPv4 Subnets - CIDR</a:t>
            </a:r>
          </a:p>
        </p:txBody>
      </p:sp>
      <p:sp>
        <p:nvSpPr>
          <p:cNvPr id="176131" name="Rectangle 3"/>
          <p:cNvSpPr>
            <a:spLocks noGrp="1" noChangeArrowheads="1"/>
          </p:cNvSpPr>
          <p:nvPr>
            <p:ph idx="1"/>
          </p:nvPr>
        </p:nvSpPr>
        <p:spPr/>
        <p:txBody>
          <a:bodyPr/>
          <a:lstStyle/>
          <a:p>
            <a:r>
              <a:rPr lang="en-GB" sz="1500" dirty="0"/>
              <a:t>LONAP Allocation:  5.57.80.0</a:t>
            </a:r>
            <a:r>
              <a:rPr lang="en-GB" sz="1500" b="1" dirty="0"/>
              <a:t>/20</a:t>
            </a:r>
            <a:r>
              <a:rPr lang="en-GB" sz="1500" dirty="0"/>
              <a:t>  (4096 addresses)</a:t>
            </a:r>
          </a:p>
          <a:p>
            <a:r>
              <a:rPr lang="en-GB" sz="1500" dirty="0"/>
              <a:t>Total range: 5.57.80.0 - 5.57.95.255</a:t>
            </a:r>
          </a:p>
          <a:p>
            <a:r>
              <a:rPr lang="en-GB" sz="1500" dirty="0"/>
              <a:t>   Office: 5.57.95.0</a:t>
            </a:r>
            <a:r>
              <a:rPr lang="en-GB" sz="1500" b="1" dirty="0"/>
              <a:t>/25</a:t>
            </a:r>
            <a:r>
              <a:rPr lang="en-GB" sz="1500" dirty="0"/>
              <a:t> (~128 addresses – half a /24)</a:t>
            </a:r>
          </a:p>
          <a:p>
            <a:pPr>
              <a:buFont typeface="Times" pitchFamily="18" charset="0"/>
              <a:buNone/>
            </a:pPr>
            <a:endParaRPr lang="en-GB" sz="1500" dirty="0"/>
          </a:p>
          <a:p>
            <a:r>
              <a:rPr lang="en-GB" sz="1500" b="1" dirty="0">
                <a:latin typeface="Monaco" panose="020B0509030404040204" pitchFamily="49" charset="0"/>
              </a:rPr>
              <a:t>IP:</a:t>
            </a:r>
            <a:r>
              <a:rPr lang="en-GB" sz="1500" dirty="0">
                <a:latin typeface="Monaco" panose="020B0509030404040204" pitchFamily="49" charset="0"/>
              </a:rPr>
              <a:t> </a:t>
            </a:r>
            <a:r>
              <a:rPr lang="en-GB" sz="1500" dirty="0">
                <a:latin typeface="Monaco" panose="020B0509030404040204" pitchFamily="49" charset="0"/>
                <a:cs typeface="Courier New" pitchFamily="49" charset="0"/>
              </a:rPr>
              <a:t>5.57.95.10</a:t>
            </a:r>
          </a:p>
          <a:p>
            <a:r>
              <a:rPr lang="en-GB" sz="1500" b="1" dirty="0">
                <a:latin typeface="Monaco" panose="020B0509030404040204" pitchFamily="49" charset="0"/>
              </a:rPr>
              <a:t>Mask:</a:t>
            </a:r>
            <a:r>
              <a:rPr lang="en-GB" sz="1500" dirty="0">
                <a:latin typeface="Monaco" panose="020B0509030404040204" pitchFamily="49" charset="0"/>
              </a:rPr>
              <a:t> 255.255.255.128</a:t>
            </a:r>
          </a:p>
          <a:p>
            <a:endParaRPr lang="en-GB" sz="1500" dirty="0">
              <a:latin typeface="Monaco" panose="020B0509030404040204" pitchFamily="49" charset="0"/>
            </a:endParaRPr>
          </a:p>
          <a:p>
            <a:pPr>
              <a:buFont typeface="Times" pitchFamily="18" charset="0"/>
              <a:buNone/>
            </a:pPr>
            <a:endParaRPr lang="en-GB" sz="1500" dirty="0">
              <a:latin typeface="Monaco" panose="020B0509030404040204" pitchFamily="49" charset="0"/>
            </a:endParaRPr>
          </a:p>
          <a:p>
            <a:r>
              <a:rPr lang="en-GB" sz="1500" b="1" dirty="0">
                <a:latin typeface="Monaco" panose="020B0509030404040204" pitchFamily="49" charset="0"/>
              </a:rPr>
              <a:t>IP:   00000101.00111001.01011111.00001010</a:t>
            </a:r>
          </a:p>
          <a:p>
            <a:r>
              <a:rPr lang="en-GB" sz="1500" b="1" dirty="0">
                <a:latin typeface="Monaco" panose="020B0509030404040204" pitchFamily="49" charset="0"/>
              </a:rPr>
              <a:t>Mask:  ?</a:t>
            </a:r>
          </a:p>
          <a:p>
            <a:pPr>
              <a:buFont typeface="Times" pitchFamily="18" charset="0"/>
              <a:buNone/>
            </a:pPr>
            <a:endParaRPr lang="en-GB" sz="1500" dirty="0"/>
          </a:p>
        </p:txBody>
      </p:sp>
    </p:spTree>
    <p:extLst>
      <p:ext uri="{BB962C8B-B14F-4D97-AF65-F5344CB8AC3E}">
        <p14:creationId xmlns:p14="http://schemas.microsoft.com/office/powerpoint/2010/main" val="333486704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628650" y="253921"/>
            <a:ext cx="7886700" cy="517605"/>
          </a:xfrm>
        </p:spPr>
        <p:txBody>
          <a:bodyPr>
            <a:normAutofit fontScale="90000"/>
          </a:bodyPr>
          <a:lstStyle/>
          <a:p>
            <a:r>
              <a:rPr lang="en-GB" dirty="0"/>
              <a:t>IPv4 Subnets - CIDR</a:t>
            </a:r>
          </a:p>
        </p:txBody>
      </p:sp>
      <p:sp>
        <p:nvSpPr>
          <p:cNvPr id="178179" name="Rectangle 3"/>
          <p:cNvSpPr>
            <a:spLocks noGrp="1" noChangeArrowheads="1"/>
          </p:cNvSpPr>
          <p:nvPr>
            <p:ph idx="1"/>
          </p:nvPr>
        </p:nvSpPr>
        <p:spPr/>
        <p:txBody>
          <a:bodyPr/>
          <a:lstStyle/>
          <a:p>
            <a:r>
              <a:rPr lang="en-GB" sz="1500" dirty="0"/>
              <a:t>LONAP Allocation:  5.57.80.0</a:t>
            </a:r>
            <a:r>
              <a:rPr lang="en-GB" sz="1500" b="1" dirty="0"/>
              <a:t>/20</a:t>
            </a:r>
            <a:r>
              <a:rPr lang="en-GB" sz="1500" dirty="0"/>
              <a:t>  (4096 addresses)</a:t>
            </a:r>
          </a:p>
          <a:p>
            <a:r>
              <a:rPr lang="en-GB" sz="1500" b="1" dirty="0">
                <a:solidFill>
                  <a:srgbClr val="FF0000"/>
                </a:solidFill>
              </a:rPr>
              <a:t>Office: 5.57.95.0/25 (~128 addresses – half a /24)</a:t>
            </a:r>
          </a:p>
          <a:p>
            <a:endParaRPr lang="en-GB" sz="1500" b="1" dirty="0">
              <a:solidFill>
                <a:srgbClr val="FF0000"/>
              </a:solidFill>
            </a:endParaRPr>
          </a:p>
          <a:p>
            <a:pPr>
              <a:buFont typeface="Times" pitchFamily="18" charset="0"/>
              <a:buNone/>
            </a:pPr>
            <a:endParaRPr lang="en-GB" sz="1500" dirty="0"/>
          </a:p>
          <a:p>
            <a:r>
              <a:rPr lang="en-GB" sz="1500" b="1" dirty="0">
                <a:latin typeface="Monaco" panose="020B0509030404040204" pitchFamily="49" charset="0"/>
              </a:rPr>
              <a:t>IP:</a:t>
            </a:r>
            <a:r>
              <a:rPr lang="en-GB" sz="1500" dirty="0">
                <a:latin typeface="Monaco" panose="020B0509030404040204" pitchFamily="49" charset="0"/>
              </a:rPr>
              <a:t> </a:t>
            </a:r>
            <a:r>
              <a:rPr lang="en-GB" sz="1500" dirty="0">
                <a:latin typeface="Monaco" panose="020B0509030404040204" pitchFamily="49" charset="0"/>
                <a:cs typeface="Courier New" pitchFamily="49" charset="0"/>
              </a:rPr>
              <a:t>5.57.95.10</a:t>
            </a:r>
          </a:p>
          <a:p>
            <a:r>
              <a:rPr lang="en-GB" sz="1500" b="1" dirty="0">
                <a:latin typeface="Monaco" panose="020B0509030404040204" pitchFamily="49" charset="0"/>
              </a:rPr>
              <a:t>Mask:</a:t>
            </a:r>
            <a:r>
              <a:rPr lang="en-GB" sz="1500" dirty="0">
                <a:latin typeface="Monaco" panose="020B0509030404040204" pitchFamily="49" charset="0"/>
              </a:rPr>
              <a:t> 255.255.255.128</a:t>
            </a:r>
          </a:p>
          <a:p>
            <a:endParaRPr lang="en-GB" sz="1500" dirty="0">
              <a:latin typeface="Courier New" pitchFamily="49" charset="0"/>
            </a:endParaRPr>
          </a:p>
          <a:p>
            <a:pPr>
              <a:buFont typeface="Times" pitchFamily="18" charset="0"/>
              <a:buNone/>
            </a:pPr>
            <a:endParaRPr lang="en-GB" sz="1500" dirty="0"/>
          </a:p>
          <a:p>
            <a:r>
              <a:rPr lang="en-GB" sz="1500" b="1" dirty="0">
                <a:latin typeface="Monaco" panose="020B0509030404040204" pitchFamily="49" charset="0"/>
              </a:rPr>
              <a:t>IP:   00000101.00111001.01011111.00001010</a:t>
            </a:r>
          </a:p>
          <a:p>
            <a:r>
              <a:rPr lang="en-GB" sz="1500" b="1" dirty="0">
                <a:latin typeface="Monaco" panose="020B0509030404040204" pitchFamily="49" charset="0"/>
              </a:rPr>
              <a:t>Mask: 11111111.11111111.11111111.10000000</a:t>
            </a:r>
            <a:endParaRPr lang="en-GB" sz="1500" b="1" dirty="0">
              <a:solidFill>
                <a:srgbClr val="FF0000"/>
              </a:solidFill>
              <a:latin typeface="Monaco" panose="020B0509030404040204" pitchFamily="49" charset="0"/>
            </a:endParaRPr>
          </a:p>
        </p:txBody>
      </p:sp>
      <p:sp>
        <p:nvSpPr>
          <p:cNvPr id="178180" name="Oval 4"/>
          <p:cNvSpPr>
            <a:spLocks noChangeArrowheads="1"/>
          </p:cNvSpPr>
          <p:nvPr/>
        </p:nvSpPr>
        <p:spPr bwMode="auto">
          <a:xfrm>
            <a:off x="4198146" y="3396993"/>
            <a:ext cx="619125" cy="760671"/>
          </a:xfrm>
          <a:prstGeom prst="ellipse">
            <a:avLst/>
          </a:prstGeom>
          <a:solidFill>
            <a:srgbClr val="5B9BD5">
              <a:alpha val="45882"/>
            </a:srgbClr>
          </a:solidFill>
          <a:ln w="9525">
            <a:solidFill>
              <a:schemeClr val="tx1"/>
            </a:solidFill>
            <a:round/>
            <a:headEnd/>
            <a:tailEnd/>
          </a:ln>
          <a:effectLst/>
        </p:spPr>
        <p:txBody>
          <a:bodyPr wrap="none" anchor="ctr"/>
          <a:lstStyle/>
          <a:p>
            <a:endParaRPr lang="en-GB" sz="1013"/>
          </a:p>
        </p:txBody>
      </p:sp>
    </p:spTree>
    <p:extLst>
      <p:ext uri="{BB962C8B-B14F-4D97-AF65-F5344CB8AC3E}">
        <p14:creationId xmlns:p14="http://schemas.microsoft.com/office/powerpoint/2010/main" val="337693725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628650" y="253921"/>
            <a:ext cx="7886700" cy="517605"/>
          </a:xfrm>
        </p:spPr>
        <p:txBody>
          <a:bodyPr>
            <a:normAutofit fontScale="90000"/>
          </a:bodyPr>
          <a:lstStyle/>
          <a:p>
            <a:r>
              <a:rPr lang="en-GB" dirty="0"/>
              <a:t>Determine what is local / remote</a:t>
            </a:r>
          </a:p>
        </p:txBody>
      </p:sp>
      <p:sp>
        <p:nvSpPr>
          <p:cNvPr id="178179" name="Rectangle 3"/>
          <p:cNvSpPr>
            <a:spLocks noGrp="1" noChangeArrowheads="1"/>
          </p:cNvSpPr>
          <p:nvPr>
            <p:ph idx="1"/>
          </p:nvPr>
        </p:nvSpPr>
        <p:spPr/>
        <p:txBody>
          <a:bodyPr>
            <a:normAutofit/>
          </a:bodyPr>
          <a:lstStyle/>
          <a:p>
            <a:r>
              <a:rPr lang="en-GB" sz="1500" b="1" dirty="0">
                <a:latin typeface="Monaco" panose="020B0509030404040204" pitchFamily="49" charset="0"/>
              </a:rPr>
              <a:t>My IP:</a:t>
            </a:r>
            <a:r>
              <a:rPr lang="en-GB" sz="1500" dirty="0">
                <a:latin typeface="Monaco" panose="020B0509030404040204" pitchFamily="49" charset="0"/>
              </a:rPr>
              <a:t> </a:t>
            </a:r>
            <a:r>
              <a:rPr lang="en-GB" sz="1500" dirty="0">
                <a:latin typeface="Monaco" panose="020B0509030404040204" pitchFamily="49" charset="0"/>
                <a:cs typeface="Courier New" pitchFamily="49" charset="0"/>
              </a:rPr>
              <a:t>5.57.95.10</a:t>
            </a:r>
          </a:p>
          <a:p>
            <a:r>
              <a:rPr lang="en-GB" sz="1500" b="1" dirty="0">
                <a:latin typeface="Monaco" panose="020B0509030404040204" pitchFamily="49" charset="0"/>
              </a:rPr>
              <a:t>Mask:</a:t>
            </a:r>
            <a:r>
              <a:rPr lang="en-GB" sz="1500" dirty="0">
                <a:latin typeface="Monaco" panose="020B0509030404040204" pitchFamily="49" charset="0"/>
              </a:rPr>
              <a:t> 255.255.255.128 (/25)</a:t>
            </a:r>
          </a:p>
          <a:p>
            <a:r>
              <a:rPr lang="en-GB" sz="1500" b="1" dirty="0">
                <a:latin typeface="Monaco" panose="020B0509030404040204" pitchFamily="49" charset="0"/>
              </a:rPr>
              <a:t>Destination: 5.57.95.11</a:t>
            </a:r>
          </a:p>
          <a:p>
            <a:endParaRPr lang="en-GB" sz="1500" dirty="0">
              <a:latin typeface="Monaco" panose="020B0509030404040204" pitchFamily="49" charset="0"/>
            </a:endParaRPr>
          </a:p>
          <a:p>
            <a:r>
              <a:rPr lang="en-GB" sz="1500" b="1" dirty="0">
                <a:latin typeface="Monaco" panose="020B0509030404040204" pitchFamily="49" charset="0"/>
              </a:rPr>
              <a:t>IP:          00000101.00111001.01011111.00001010</a:t>
            </a:r>
          </a:p>
          <a:p>
            <a:r>
              <a:rPr lang="en-GB" sz="1500" b="1" dirty="0">
                <a:latin typeface="Monaco" panose="020B0509030404040204" pitchFamily="49" charset="0"/>
              </a:rPr>
              <a:t>Mask:        11111111.11111111.11111111.10000000</a:t>
            </a:r>
          </a:p>
          <a:p>
            <a:r>
              <a:rPr lang="en-GB" sz="1500" b="1" dirty="0">
                <a:solidFill>
                  <a:srgbClr val="FF0000"/>
                </a:solidFill>
                <a:latin typeface="Monaco" panose="020B0509030404040204" pitchFamily="49" charset="0"/>
              </a:rPr>
              <a:t>Logical AND: 00000101.00111001.01011111.00000000</a:t>
            </a:r>
          </a:p>
          <a:p>
            <a:endParaRPr lang="en-GB" sz="1500" b="1" dirty="0">
              <a:solidFill>
                <a:srgbClr val="FF0000"/>
              </a:solidFill>
              <a:latin typeface="Monaco" panose="020B0509030404040204" pitchFamily="49" charset="0"/>
            </a:endParaRPr>
          </a:p>
          <a:p>
            <a:r>
              <a:rPr lang="en-GB" sz="1500" b="1" dirty="0">
                <a:latin typeface="Monaco" panose="020B0509030404040204" pitchFamily="49" charset="0"/>
              </a:rPr>
              <a:t>Destination: 00000101.00111001.01011111.00001011</a:t>
            </a:r>
          </a:p>
          <a:p>
            <a:r>
              <a:rPr lang="en-GB" sz="1500" b="1" dirty="0">
                <a:latin typeface="Monaco" panose="020B0509030404040204" pitchFamily="49" charset="0"/>
              </a:rPr>
              <a:t>Mask:        11111111.11111111.11111111.10000000</a:t>
            </a:r>
          </a:p>
          <a:p>
            <a:r>
              <a:rPr lang="en-GB" sz="1500" b="1" dirty="0">
                <a:solidFill>
                  <a:srgbClr val="FF0000"/>
                </a:solidFill>
                <a:latin typeface="Monaco" panose="020B0509030404040204" pitchFamily="49" charset="0"/>
              </a:rPr>
              <a:t>Logical AND: 00000101.00111001.01011111.00000000</a:t>
            </a:r>
          </a:p>
        </p:txBody>
      </p:sp>
      <p:sp>
        <p:nvSpPr>
          <p:cNvPr id="5" name="TextBox 4"/>
          <p:cNvSpPr txBox="1"/>
          <p:nvPr/>
        </p:nvSpPr>
        <p:spPr>
          <a:xfrm>
            <a:off x="6652370" y="1679626"/>
            <a:ext cx="1691640" cy="1252728"/>
          </a:xfrm>
          <a:prstGeom prst="rect">
            <a:avLst/>
          </a:prstGeom>
        </p:spPr>
        <p:txBody>
          <a:bodyPr vert="horz" wrap="none" lIns="68580" tIns="34290" rIns="68580" bIns="34290" rtlCol="0" anchor="ctr">
            <a:normAutofit/>
          </a:bodyPr>
          <a:lstStyle/>
          <a:p>
            <a:endParaRPr lang="en-GB" sz="1013" dirty="0"/>
          </a:p>
          <a:p>
            <a:r>
              <a:rPr lang="en-GB" sz="1013" dirty="0"/>
              <a:t>Logical AND</a:t>
            </a:r>
          </a:p>
          <a:p>
            <a:endParaRPr lang="en-GB" sz="1013" dirty="0"/>
          </a:p>
          <a:p>
            <a:r>
              <a:rPr lang="en-GB" sz="1013" dirty="0"/>
              <a:t>0 AND 0 = 0</a:t>
            </a:r>
          </a:p>
          <a:p>
            <a:r>
              <a:rPr lang="en-GB" sz="1013" dirty="0"/>
              <a:t>0 AND 1 = 0</a:t>
            </a:r>
          </a:p>
          <a:p>
            <a:r>
              <a:rPr lang="en-GB" sz="1013" dirty="0"/>
              <a:t>1 AND 1 = 1</a:t>
            </a:r>
          </a:p>
          <a:p>
            <a:endParaRPr lang="en-GB" sz="1013" dirty="0"/>
          </a:p>
        </p:txBody>
      </p:sp>
      <p:sp>
        <p:nvSpPr>
          <p:cNvPr id="9" name="TextBox 8"/>
          <p:cNvSpPr txBox="1"/>
          <p:nvPr/>
        </p:nvSpPr>
        <p:spPr>
          <a:xfrm>
            <a:off x="6652375" y="3026667"/>
            <a:ext cx="1862981" cy="1445709"/>
          </a:xfrm>
          <a:prstGeom prst="rect">
            <a:avLst/>
          </a:prstGeom>
        </p:spPr>
        <p:txBody>
          <a:bodyPr vert="horz" wrap="none" lIns="68580" tIns="34290" rIns="68580" bIns="34290" rtlCol="0" anchor="ctr">
            <a:normAutofit/>
          </a:bodyPr>
          <a:lstStyle/>
          <a:p>
            <a:r>
              <a:rPr lang="en-GB" sz="1013" dirty="0"/>
              <a:t>Compare Logical AND </a:t>
            </a:r>
          </a:p>
          <a:p>
            <a:r>
              <a:rPr lang="en-GB" sz="1013" dirty="0"/>
              <a:t>results.</a:t>
            </a:r>
          </a:p>
          <a:p>
            <a:endParaRPr lang="en-GB" sz="1013" dirty="0"/>
          </a:p>
          <a:p>
            <a:r>
              <a:rPr lang="en-GB" sz="1013" dirty="0"/>
              <a:t>If they are identical, </a:t>
            </a:r>
          </a:p>
          <a:p>
            <a:r>
              <a:rPr lang="en-GB" sz="1013" dirty="0"/>
              <a:t>Destination is on </a:t>
            </a:r>
            <a:r>
              <a:rPr lang="en-GB" sz="1013" b="1" dirty="0"/>
              <a:t>same </a:t>
            </a:r>
          </a:p>
          <a:p>
            <a:r>
              <a:rPr lang="en-GB" sz="1013" b="1" dirty="0"/>
              <a:t>subnet</a:t>
            </a:r>
            <a:r>
              <a:rPr lang="en-GB" sz="1013" dirty="0"/>
              <a:t>. ARP for this host.</a:t>
            </a:r>
          </a:p>
          <a:p>
            <a:endParaRPr lang="en-GB" sz="1013" dirty="0"/>
          </a:p>
        </p:txBody>
      </p:sp>
    </p:spTree>
    <p:extLst>
      <p:ext uri="{BB962C8B-B14F-4D97-AF65-F5344CB8AC3E}">
        <p14:creationId xmlns:p14="http://schemas.microsoft.com/office/powerpoint/2010/main" val="245423628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628650" y="253921"/>
            <a:ext cx="7886700" cy="517605"/>
          </a:xfrm>
        </p:spPr>
        <p:txBody>
          <a:bodyPr>
            <a:normAutofit fontScale="90000"/>
          </a:bodyPr>
          <a:lstStyle/>
          <a:p>
            <a:r>
              <a:rPr lang="en-GB"/>
              <a:t>Determine what is local / remote</a:t>
            </a:r>
            <a:endParaRPr lang="en-GB" dirty="0"/>
          </a:p>
        </p:txBody>
      </p:sp>
      <p:sp>
        <p:nvSpPr>
          <p:cNvPr id="5" name="TextBox 4"/>
          <p:cNvSpPr txBox="1"/>
          <p:nvPr/>
        </p:nvSpPr>
        <p:spPr>
          <a:xfrm>
            <a:off x="6823716" y="1245602"/>
            <a:ext cx="1862981" cy="1640724"/>
          </a:xfrm>
          <a:prstGeom prst="rect">
            <a:avLst/>
          </a:prstGeom>
        </p:spPr>
        <p:txBody>
          <a:bodyPr vert="horz" wrap="none" lIns="68580" tIns="34290" rIns="68580" bIns="34290" rtlCol="0" anchor="ctr">
            <a:normAutofit/>
          </a:bodyPr>
          <a:lstStyle/>
          <a:p>
            <a:endParaRPr lang="en-GB" sz="1013" dirty="0"/>
          </a:p>
          <a:p>
            <a:r>
              <a:rPr lang="en-GB" sz="1013" b="1" dirty="0"/>
              <a:t>Logical AND</a:t>
            </a:r>
          </a:p>
          <a:p>
            <a:endParaRPr lang="en-GB" sz="1013" dirty="0"/>
          </a:p>
          <a:p>
            <a:r>
              <a:rPr lang="en-GB" sz="1013" dirty="0">
                <a:latin typeface="Monaco" panose="020B0509030404040204" pitchFamily="49" charset="0"/>
              </a:rPr>
              <a:t>0 AND 0 = 0</a:t>
            </a:r>
          </a:p>
          <a:p>
            <a:r>
              <a:rPr lang="en-GB" sz="1013" dirty="0">
                <a:latin typeface="Monaco" panose="020B0509030404040204" pitchFamily="49" charset="0"/>
              </a:rPr>
              <a:t>0 AND 1 = 0</a:t>
            </a:r>
          </a:p>
          <a:p>
            <a:r>
              <a:rPr lang="en-GB" sz="1013" dirty="0">
                <a:latin typeface="Monaco" panose="020B0509030404040204" pitchFamily="49" charset="0"/>
              </a:rPr>
              <a:t>1 AND 0 = 0</a:t>
            </a:r>
          </a:p>
          <a:p>
            <a:r>
              <a:rPr lang="en-GB" sz="1013" dirty="0">
                <a:latin typeface="Monaco" panose="020B0509030404040204" pitchFamily="49" charset="0"/>
              </a:rPr>
              <a:t>1 AND 1 = 1</a:t>
            </a:r>
          </a:p>
          <a:p>
            <a:endParaRPr lang="en-GB" sz="1013" dirty="0"/>
          </a:p>
        </p:txBody>
      </p:sp>
      <p:sp>
        <p:nvSpPr>
          <p:cNvPr id="9" name="TextBox 8"/>
          <p:cNvSpPr txBox="1"/>
          <p:nvPr/>
        </p:nvSpPr>
        <p:spPr>
          <a:xfrm>
            <a:off x="7289800" y="3398400"/>
            <a:ext cx="1587800" cy="1314000"/>
          </a:xfrm>
          <a:prstGeom prst="rect">
            <a:avLst/>
          </a:prstGeom>
          <a:solidFill>
            <a:schemeClr val="accent4">
              <a:lumMod val="40000"/>
              <a:lumOff val="60000"/>
            </a:schemeClr>
          </a:solidFill>
          <a:ln>
            <a:solidFill>
              <a:schemeClr val="tx1"/>
            </a:solidFill>
          </a:ln>
        </p:spPr>
        <p:txBody>
          <a:bodyPr vert="horz" wrap="none" lIns="68580" tIns="34290" rIns="68580" bIns="34290" rtlCol="0" anchor="ctr">
            <a:normAutofit/>
          </a:bodyPr>
          <a:lstStyle/>
          <a:p>
            <a:r>
              <a:rPr lang="en-GB" sz="1100" dirty="0"/>
              <a:t>Compare Logical AND </a:t>
            </a:r>
          </a:p>
          <a:p>
            <a:r>
              <a:rPr lang="en-GB" sz="1100" dirty="0"/>
              <a:t>results:</a:t>
            </a:r>
          </a:p>
          <a:p>
            <a:endParaRPr lang="en-GB" sz="1100" dirty="0"/>
          </a:p>
          <a:p>
            <a:r>
              <a:rPr lang="en-GB" sz="1100" dirty="0"/>
              <a:t>If they are </a:t>
            </a:r>
            <a:r>
              <a:rPr lang="en-GB" sz="1100" b="1" dirty="0"/>
              <a:t>identical</a:t>
            </a:r>
            <a:r>
              <a:rPr lang="en-GB" sz="1100" dirty="0"/>
              <a:t>, </a:t>
            </a:r>
          </a:p>
          <a:p>
            <a:r>
              <a:rPr lang="en-GB" sz="1100" dirty="0"/>
              <a:t>Destination is on </a:t>
            </a:r>
            <a:r>
              <a:rPr lang="en-GB" sz="1100" b="1" dirty="0"/>
              <a:t>same </a:t>
            </a:r>
          </a:p>
          <a:p>
            <a:r>
              <a:rPr lang="en-GB" sz="1100" b="1" dirty="0"/>
              <a:t>subnet</a:t>
            </a:r>
            <a:r>
              <a:rPr lang="en-GB" sz="1100" dirty="0"/>
              <a:t>. ARP for this host.</a:t>
            </a:r>
          </a:p>
        </p:txBody>
      </p:sp>
      <p:sp>
        <p:nvSpPr>
          <p:cNvPr id="8" name="TextBox 7">
            <a:extLst>
              <a:ext uri="{FF2B5EF4-FFF2-40B4-BE49-F238E27FC236}">
                <a16:creationId xmlns:a16="http://schemas.microsoft.com/office/drawing/2014/main" id="{B31BC5D1-8207-4F7D-AD64-C1E601E97591}"/>
              </a:ext>
            </a:extLst>
          </p:cNvPr>
          <p:cNvSpPr txBox="1"/>
          <p:nvPr/>
        </p:nvSpPr>
        <p:spPr>
          <a:xfrm>
            <a:off x="1062567" y="2260338"/>
            <a:ext cx="5761150" cy="254000"/>
          </a:xfrm>
          <a:prstGeom prst="rect">
            <a:avLst/>
          </a:prstGeom>
        </p:spPr>
        <p:txBody>
          <a:bodyPr vert="horz" wrap="square" lIns="68580" tIns="34290" rIns="68580" bIns="34290" rtlCol="0" anchor="ctr">
            <a:noAutofit/>
          </a:bodyPr>
          <a:lstStyle/>
          <a:p>
            <a:r>
              <a:rPr lang="en-GB" sz="1200" b="1" spc="375" dirty="0">
                <a:latin typeface="Monaco" panose="020B0509030404040204" pitchFamily="49" charset="0"/>
              </a:rPr>
              <a:t>00000101.00111001.01011111.00001010</a:t>
            </a:r>
            <a:endParaRPr lang="en-GB" sz="1200" spc="375" dirty="0">
              <a:latin typeface="Monaco" panose="020B0509030404040204" pitchFamily="49" charset="0"/>
            </a:endParaRPr>
          </a:p>
        </p:txBody>
      </p:sp>
      <p:sp>
        <p:nvSpPr>
          <p:cNvPr id="12" name="TextBox 11">
            <a:extLst>
              <a:ext uri="{FF2B5EF4-FFF2-40B4-BE49-F238E27FC236}">
                <a16:creationId xmlns:a16="http://schemas.microsoft.com/office/drawing/2014/main" id="{DE1B95CE-1B5E-452A-82E1-E5EA7464D86A}"/>
              </a:ext>
            </a:extLst>
          </p:cNvPr>
          <p:cNvSpPr txBox="1"/>
          <p:nvPr/>
        </p:nvSpPr>
        <p:spPr>
          <a:xfrm>
            <a:off x="210304" y="2260336"/>
            <a:ext cx="814102" cy="254000"/>
          </a:xfrm>
          <a:prstGeom prst="rect">
            <a:avLst/>
          </a:prstGeom>
        </p:spPr>
        <p:txBody>
          <a:bodyPr vert="horz" wrap="square" lIns="68580" tIns="34290" rIns="68580" bIns="34290" rtlCol="0" anchor="ctr">
            <a:noAutofit/>
          </a:bodyPr>
          <a:lstStyle/>
          <a:p>
            <a:r>
              <a:rPr lang="en-GB" sz="1200" dirty="0">
                <a:solidFill>
                  <a:schemeClr val="tx1">
                    <a:lumMod val="50000"/>
                    <a:lumOff val="50000"/>
                  </a:schemeClr>
                </a:solidFill>
                <a:latin typeface="Monaco" panose="020B0509030404040204" pitchFamily="49" charset="0"/>
              </a:rPr>
              <a:t>My IP:</a:t>
            </a:r>
          </a:p>
        </p:txBody>
      </p:sp>
      <p:sp>
        <p:nvSpPr>
          <p:cNvPr id="13" name="TextBox 12">
            <a:extLst>
              <a:ext uri="{FF2B5EF4-FFF2-40B4-BE49-F238E27FC236}">
                <a16:creationId xmlns:a16="http://schemas.microsoft.com/office/drawing/2014/main" id="{9EB11BB6-A5BE-4049-A8F2-C6584429B401}"/>
              </a:ext>
            </a:extLst>
          </p:cNvPr>
          <p:cNvSpPr txBox="1"/>
          <p:nvPr/>
        </p:nvSpPr>
        <p:spPr>
          <a:xfrm>
            <a:off x="1061510" y="2530667"/>
            <a:ext cx="6023720" cy="254000"/>
          </a:xfrm>
          <a:prstGeom prst="rect">
            <a:avLst/>
          </a:prstGeom>
        </p:spPr>
        <p:txBody>
          <a:bodyPr vert="horz" wrap="square" lIns="68580" tIns="34290" rIns="68580" bIns="34290" rtlCol="0" anchor="ctr">
            <a:noAutofit/>
          </a:bodyPr>
          <a:lstStyle/>
          <a:p>
            <a:r>
              <a:rPr lang="en-GB" sz="1200" b="1" spc="375" dirty="0">
                <a:latin typeface="Monaco" panose="020B0509030404040204" pitchFamily="49" charset="0"/>
              </a:rPr>
              <a:t>11111111.11111111.11111111.10000000</a:t>
            </a:r>
          </a:p>
        </p:txBody>
      </p:sp>
      <p:sp>
        <p:nvSpPr>
          <p:cNvPr id="14" name="TextBox 13">
            <a:extLst>
              <a:ext uri="{FF2B5EF4-FFF2-40B4-BE49-F238E27FC236}">
                <a16:creationId xmlns:a16="http://schemas.microsoft.com/office/drawing/2014/main" id="{BDFDEF42-E508-4D28-B814-F6B088BB0F8C}"/>
              </a:ext>
            </a:extLst>
          </p:cNvPr>
          <p:cNvSpPr txBox="1"/>
          <p:nvPr/>
        </p:nvSpPr>
        <p:spPr>
          <a:xfrm>
            <a:off x="210304" y="2539737"/>
            <a:ext cx="814102" cy="254000"/>
          </a:xfrm>
          <a:prstGeom prst="rect">
            <a:avLst/>
          </a:prstGeom>
        </p:spPr>
        <p:txBody>
          <a:bodyPr vert="horz" wrap="square" lIns="68580" tIns="34290" rIns="68580" bIns="34290" rtlCol="0" anchor="ctr">
            <a:noAutofit/>
          </a:bodyPr>
          <a:lstStyle/>
          <a:p>
            <a:r>
              <a:rPr lang="en-GB" sz="1200" dirty="0">
                <a:solidFill>
                  <a:schemeClr val="tx1">
                    <a:lumMod val="50000"/>
                    <a:lumOff val="50000"/>
                  </a:schemeClr>
                </a:solidFill>
                <a:latin typeface="Monaco" panose="020B0509030404040204" pitchFamily="49" charset="0"/>
              </a:rPr>
              <a:t>Mask:</a:t>
            </a:r>
          </a:p>
        </p:txBody>
      </p:sp>
      <p:sp>
        <p:nvSpPr>
          <p:cNvPr id="15" name="TextBox 14">
            <a:extLst>
              <a:ext uri="{FF2B5EF4-FFF2-40B4-BE49-F238E27FC236}">
                <a16:creationId xmlns:a16="http://schemas.microsoft.com/office/drawing/2014/main" id="{461885EB-B76C-4C01-AA25-E116A1B98C73}"/>
              </a:ext>
            </a:extLst>
          </p:cNvPr>
          <p:cNvSpPr txBox="1"/>
          <p:nvPr/>
        </p:nvSpPr>
        <p:spPr>
          <a:xfrm>
            <a:off x="1062566" y="2819138"/>
            <a:ext cx="5760093" cy="254000"/>
          </a:xfrm>
          <a:prstGeom prst="rect">
            <a:avLst/>
          </a:prstGeom>
        </p:spPr>
        <p:txBody>
          <a:bodyPr vert="horz" wrap="square" lIns="68580" tIns="34290" rIns="68580" bIns="34290" rtlCol="0" anchor="ctr">
            <a:noAutofit/>
          </a:bodyPr>
          <a:lstStyle/>
          <a:p>
            <a:r>
              <a:rPr lang="en-GB" sz="1200" b="1" spc="375" dirty="0">
                <a:solidFill>
                  <a:srgbClr val="FF0000"/>
                </a:solidFill>
                <a:latin typeface="Monaco" panose="020B0509030404040204" pitchFamily="49" charset="0"/>
              </a:rPr>
              <a:t>00000101.00111001.01011111.00000000</a:t>
            </a:r>
            <a:endParaRPr lang="en-GB" sz="1200" spc="375" dirty="0">
              <a:latin typeface="Monaco" panose="020B0509030404040204" pitchFamily="49" charset="0"/>
            </a:endParaRPr>
          </a:p>
        </p:txBody>
      </p:sp>
      <p:sp>
        <p:nvSpPr>
          <p:cNvPr id="10" name="Flowchart: Off-page Connector 9">
            <a:extLst>
              <a:ext uri="{FF2B5EF4-FFF2-40B4-BE49-F238E27FC236}">
                <a16:creationId xmlns:a16="http://schemas.microsoft.com/office/drawing/2014/main" id="{A9FC1D75-BC7B-4E3E-979F-9FA9D7DEAFA6}"/>
              </a:ext>
            </a:extLst>
          </p:cNvPr>
          <p:cNvSpPr/>
          <p:nvPr/>
        </p:nvSpPr>
        <p:spPr>
          <a:xfrm>
            <a:off x="1117504" y="2258860"/>
            <a:ext cx="117602" cy="547580"/>
          </a:xfrm>
          <a:prstGeom prst="flowChartOffpageConnector">
            <a:avLst/>
          </a:prstGeom>
          <a:noFill/>
          <a:ln w="28575">
            <a:solidFill>
              <a:srgbClr val="FF0000"/>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sz="1200" dirty="0">
              <a:latin typeface="Monaco" panose="020B0509030404040204" pitchFamily="49" charset="0"/>
            </a:endParaRPr>
          </a:p>
        </p:txBody>
      </p:sp>
      <p:sp>
        <p:nvSpPr>
          <p:cNvPr id="17" name="TextBox 16">
            <a:extLst>
              <a:ext uri="{FF2B5EF4-FFF2-40B4-BE49-F238E27FC236}">
                <a16:creationId xmlns:a16="http://schemas.microsoft.com/office/drawing/2014/main" id="{5723931B-B5A8-421E-A339-DAFCA9727CB0}"/>
              </a:ext>
            </a:extLst>
          </p:cNvPr>
          <p:cNvSpPr txBox="1"/>
          <p:nvPr/>
        </p:nvSpPr>
        <p:spPr>
          <a:xfrm>
            <a:off x="1061509" y="3367242"/>
            <a:ext cx="5761150" cy="254000"/>
          </a:xfrm>
          <a:prstGeom prst="rect">
            <a:avLst/>
          </a:prstGeom>
        </p:spPr>
        <p:txBody>
          <a:bodyPr vert="horz" wrap="square" lIns="68580" tIns="34290" rIns="68580" bIns="34290" rtlCol="0" anchor="ctr">
            <a:noAutofit/>
          </a:bodyPr>
          <a:lstStyle/>
          <a:p>
            <a:r>
              <a:rPr lang="en-GB" sz="1200" b="1" spc="375" dirty="0">
                <a:latin typeface="Monaco" panose="020B0509030404040204" pitchFamily="49" charset="0"/>
              </a:rPr>
              <a:t>00000101.00111001.01011111.00001011</a:t>
            </a:r>
            <a:endParaRPr lang="en-GB" sz="1200" spc="375" dirty="0">
              <a:latin typeface="Monaco" panose="020B0509030404040204" pitchFamily="49" charset="0"/>
            </a:endParaRPr>
          </a:p>
        </p:txBody>
      </p:sp>
      <p:sp>
        <p:nvSpPr>
          <p:cNvPr id="18" name="TextBox 17">
            <a:extLst>
              <a:ext uri="{FF2B5EF4-FFF2-40B4-BE49-F238E27FC236}">
                <a16:creationId xmlns:a16="http://schemas.microsoft.com/office/drawing/2014/main" id="{88367BF3-2F20-47B4-9513-BBBB30AE7EDF}"/>
              </a:ext>
            </a:extLst>
          </p:cNvPr>
          <p:cNvSpPr txBox="1"/>
          <p:nvPr/>
        </p:nvSpPr>
        <p:spPr>
          <a:xfrm>
            <a:off x="107855" y="3352071"/>
            <a:ext cx="965639" cy="254000"/>
          </a:xfrm>
          <a:prstGeom prst="rect">
            <a:avLst/>
          </a:prstGeom>
        </p:spPr>
        <p:txBody>
          <a:bodyPr vert="horz" wrap="square" lIns="68580" tIns="34290" rIns="68580" bIns="34290" rtlCol="0" anchor="ctr">
            <a:noAutofit/>
          </a:bodyPr>
          <a:lstStyle/>
          <a:p>
            <a:r>
              <a:rPr lang="en-GB" sz="1200" dirty="0" err="1">
                <a:solidFill>
                  <a:schemeClr val="tx1">
                    <a:lumMod val="50000"/>
                    <a:lumOff val="50000"/>
                  </a:schemeClr>
                </a:solidFill>
                <a:latin typeface="Monaco" panose="020B0509030404040204" pitchFamily="49" charset="0"/>
              </a:rPr>
              <a:t>Dest</a:t>
            </a:r>
            <a:r>
              <a:rPr lang="en-GB" sz="1200" dirty="0">
                <a:solidFill>
                  <a:schemeClr val="tx1">
                    <a:lumMod val="50000"/>
                    <a:lumOff val="50000"/>
                  </a:schemeClr>
                </a:solidFill>
                <a:latin typeface="Monaco" panose="020B0509030404040204" pitchFamily="49" charset="0"/>
              </a:rPr>
              <a:t> IP:</a:t>
            </a:r>
          </a:p>
        </p:txBody>
      </p:sp>
      <p:sp>
        <p:nvSpPr>
          <p:cNvPr id="29" name="TextBox 28">
            <a:extLst>
              <a:ext uri="{FF2B5EF4-FFF2-40B4-BE49-F238E27FC236}">
                <a16:creationId xmlns:a16="http://schemas.microsoft.com/office/drawing/2014/main" id="{3FE7C627-5DD7-4658-B5E7-830AFFD57BF1}"/>
              </a:ext>
            </a:extLst>
          </p:cNvPr>
          <p:cNvSpPr txBox="1"/>
          <p:nvPr/>
        </p:nvSpPr>
        <p:spPr>
          <a:xfrm>
            <a:off x="210304" y="3646641"/>
            <a:ext cx="814102" cy="254000"/>
          </a:xfrm>
          <a:prstGeom prst="rect">
            <a:avLst/>
          </a:prstGeom>
        </p:spPr>
        <p:txBody>
          <a:bodyPr vert="horz" wrap="square" lIns="68580" tIns="34290" rIns="68580" bIns="34290" rtlCol="0" anchor="ctr">
            <a:noAutofit/>
          </a:bodyPr>
          <a:lstStyle/>
          <a:p>
            <a:r>
              <a:rPr lang="en-GB" sz="1200" dirty="0">
                <a:solidFill>
                  <a:schemeClr val="tx1">
                    <a:lumMod val="50000"/>
                    <a:lumOff val="50000"/>
                  </a:schemeClr>
                </a:solidFill>
                <a:latin typeface="Monaco" panose="020B0509030404040204" pitchFamily="49" charset="0"/>
              </a:rPr>
              <a:t>Mask:</a:t>
            </a:r>
          </a:p>
        </p:txBody>
      </p:sp>
      <p:sp>
        <p:nvSpPr>
          <p:cNvPr id="30" name="TextBox 29">
            <a:extLst>
              <a:ext uri="{FF2B5EF4-FFF2-40B4-BE49-F238E27FC236}">
                <a16:creationId xmlns:a16="http://schemas.microsoft.com/office/drawing/2014/main" id="{4CC5BBD2-7CE4-407E-8931-EF4A8A306FAD}"/>
              </a:ext>
            </a:extLst>
          </p:cNvPr>
          <p:cNvSpPr txBox="1"/>
          <p:nvPr/>
        </p:nvSpPr>
        <p:spPr>
          <a:xfrm>
            <a:off x="1061510" y="2535515"/>
            <a:ext cx="5760093" cy="254000"/>
          </a:xfrm>
          <a:prstGeom prst="rect">
            <a:avLst/>
          </a:prstGeom>
        </p:spPr>
        <p:txBody>
          <a:bodyPr vert="horz" wrap="square" lIns="68580" tIns="34290" rIns="68580" bIns="34290" rtlCol="0" anchor="ctr">
            <a:noAutofit/>
          </a:bodyPr>
          <a:lstStyle/>
          <a:p>
            <a:r>
              <a:rPr lang="en-GB" sz="1200" b="1" spc="375" dirty="0">
                <a:latin typeface="Monaco" panose="020B0509030404040204" pitchFamily="49" charset="0"/>
              </a:rPr>
              <a:t>11111111.11111111.11111111.10000000</a:t>
            </a:r>
          </a:p>
        </p:txBody>
      </p:sp>
      <p:sp>
        <p:nvSpPr>
          <p:cNvPr id="32" name="TextBox 31">
            <a:extLst>
              <a:ext uri="{FF2B5EF4-FFF2-40B4-BE49-F238E27FC236}">
                <a16:creationId xmlns:a16="http://schemas.microsoft.com/office/drawing/2014/main" id="{D306B593-42C1-4B59-B50A-1D3D1C1DEBC2}"/>
              </a:ext>
            </a:extLst>
          </p:cNvPr>
          <p:cNvSpPr txBox="1"/>
          <p:nvPr/>
        </p:nvSpPr>
        <p:spPr>
          <a:xfrm>
            <a:off x="1062566" y="3927589"/>
            <a:ext cx="5761150" cy="254000"/>
          </a:xfrm>
          <a:prstGeom prst="rect">
            <a:avLst/>
          </a:prstGeom>
        </p:spPr>
        <p:txBody>
          <a:bodyPr vert="horz" wrap="square" lIns="68580" tIns="34290" rIns="68580" bIns="34290" rtlCol="0" anchor="ctr">
            <a:noAutofit/>
          </a:bodyPr>
          <a:lstStyle/>
          <a:p>
            <a:r>
              <a:rPr lang="en-GB" sz="1200" b="1" spc="375" dirty="0">
                <a:solidFill>
                  <a:srgbClr val="FF0000"/>
                </a:solidFill>
                <a:latin typeface="Monaco" panose="020B0509030404040204" pitchFamily="49" charset="0"/>
              </a:rPr>
              <a:t>00000101.00111001.01011111.00000000</a:t>
            </a:r>
            <a:endParaRPr lang="en-GB" sz="1200" spc="375" dirty="0">
              <a:latin typeface="Monaco" panose="020B0509030404040204" pitchFamily="49" charset="0"/>
            </a:endParaRPr>
          </a:p>
        </p:txBody>
      </p:sp>
      <p:sp>
        <p:nvSpPr>
          <p:cNvPr id="33" name="Flowchart: Off-page Connector 32">
            <a:extLst>
              <a:ext uri="{FF2B5EF4-FFF2-40B4-BE49-F238E27FC236}">
                <a16:creationId xmlns:a16="http://schemas.microsoft.com/office/drawing/2014/main" id="{6CFB6783-3E62-4298-B135-0541BF95398C}"/>
              </a:ext>
            </a:extLst>
          </p:cNvPr>
          <p:cNvSpPr/>
          <p:nvPr/>
        </p:nvSpPr>
        <p:spPr>
          <a:xfrm>
            <a:off x="1117504" y="3367310"/>
            <a:ext cx="117602" cy="547580"/>
          </a:xfrm>
          <a:prstGeom prst="flowChartOffpageConnector">
            <a:avLst/>
          </a:prstGeom>
          <a:noFill/>
          <a:ln w="28575">
            <a:solidFill>
              <a:srgbClr val="FF0000"/>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sz="1200" dirty="0">
              <a:latin typeface="Monaco" panose="020B0509030404040204" pitchFamily="49" charset="0"/>
            </a:endParaRPr>
          </a:p>
        </p:txBody>
      </p:sp>
      <p:sp>
        <p:nvSpPr>
          <p:cNvPr id="6" name="TextBox 5">
            <a:extLst>
              <a:ext uri="{FF2B5EF4-FFF2-40B4-BE49-F238E27FC236}">
                <a16:creationId xmlns:a16="http://schemas.microsoft.com/office/drawing/2014/main" id="{9D1CEDFB-A4E6-4456-BC8A-6931112BA01D}"/>
              </a:ext>
            </a:extLst>
          </p:cNvPr>
          <p:cNvSpPr txBox="1"/>
          <p:nvPr/>
        </p:nvSpPr>
        <p:spPr>
          <a:xfrm>
            <a:off x="1061511" y="1048205"/>
            <a:ext cx="3357563" cy="882204"/>
          </a:xfrm>
          <a:prstGeom prst="rect">
            <a:avLst/>
          </a:prstGeom>
        </p:spPr>
        <p:txBody>
          <a:bodyPr vert="horz" wrap="none" lIns="68580" tIns="34290" rIns="68580" bIns="34290" rtlCol="0" anchor="ctr">
            <a:noAutofit/>
          </a:bodyPr>
          <a:lstStyle/>
          <a:p>
            <a:r>
              <a:rPr lang="en-GB" sz="1500" b="1" dirty="0">
                <a:latin typeface="Monaco" panose="020B0509030404040204" pitchFamily="49" charset="0"/>
              </a:rPr>
              <a:t>My IP:</a:t>
            </a:r>
            <a:r>
              <a:rPr lang="en-GB" sz="1500" dirty="0">
                <a:latin typeface="Monaco" panose="020B0509030404040204" pitchFamily="49" charset="0"/>
              </a:rPr>
              <a:t> </a:t>
            </a:r>
            <a:r>
              <a:rPr lang="en-GB" sz="1500" dirty="0">
                <a:latin typeface="Monaco" panose="020B0509030404040204" pitchFamily="49" charset="0"/>
                <a:cs typeface="Courier New" pitchFamily="49" charset="0"/>
              </a:rPr>
              <a:t>5.57.95.10</a:t>
            </a:r>
          </a:p>
          <a:p>
            <a:r>
              <a:rPr lang="en-GB" sz="1500" b="1" dirty="0">
                <a:latin typeface="Monaco" panose="020B0509030404040204" pitchFamily="49" charset="0"/>
              </a:rPr>
              <a:t>Mask:</a:t>
            </a:r>
            <a:r>
              <a:rPr lang="en-GB" sz="1500" dirty="0">
                <a:latin typeface="Monaco" panose="020B0509030404040204" pitchFamily="49" charset="0"/>
              </a:rPr>
              <a:t> 255.255.255.128 (/25)</a:t>
            </a:r>
          </a:p>
          <a:p>
            <a:r>
              <a:rPr lang="en-GB" sz="1500" b="1" dirty="0">
                <a:latin typeface="Monaco" panose="020B0509030404040204" pitchFamily="49" charset="0"/>
              </a:rPr>
              <a:t>Destination: 5.57.95.11</a:t>
            </a:r>
          </a:p>
        </p:txBody>
      </p:sp>
    </p:spTree>
    <p:extLst>
      <p:ext uri="{BB962C8B-B14F-4D97-AF65-F5344CB8AC3E}">
        <p14:creationId xmlns:p14="http://schemas.microsoft.com/office/powerpoint/2010/main" val="4013066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2"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63" presetClass="path" presetSubtype="0" fill="hold" grpId="0" nodeType="withEffect">
                                  <p:stCondLst>
                                    <p:cond delay="0"/>
                                  </p:stCondLst>
                                  <p:childTnLst>
                                    <p:animMotion origin="layout" path="M 4.16667E-6 -3.95062E-6 L 0.51927 -0.00247 " pathEditMode="relative" rAng="0" ptsTypes="AA">
                                      <p:cBhvr>
                                        <p:cTn id="8" dur="3410" fill="hold"/>
                                        <p:tgtEl>
                                          <p:spTgt spid="10"/>
                                        </p:tgtEl>
                                        <p:attrNameLst>
                                          <p:attrName>ppt_x</p:attrName>
                                          <p:attrName>ppt_y</p:attrName>
                                        </p:attrNameLst>
                                      </p:cBhvr>
                                      <p:rCtr x="25955" y="-123"/>
                                    </p:animMotion>
                                  </p:childTnLst>
                                  <p:subTnLst>
                                    <p:animClr clrSpc="rgb" dir="cw">
                                      <p:cBhvr override="childStyle">
                                        <p:cTn dur="1" fill="hold" display="0" masterRel="nextClick" afterEffect="1"/>
                                        <p:tgtEl>
                                          <p:spTgt spid="10"/>
                                        </p:tgtEl>
                                        <p:attrNameLst>
                                          <p:attrName>ppt_c</p:attrName>
                                        </p:attrNameLst>
                                      </p:cBhvr>
                                      <p:to>
                                        <a:schemeClr val="bg1"/>
                                      </p:to>
                                    </p:animClr>
                                  </p:subTnLst>
                                </p:cTn>
                              </p:par>
                              <p:par>
                                <p:cTn id="9" presetID="1" presetClass="entr" presetSubtype="0" fill="hold" grpId="0" nodeType="withEffect">
                                  <p:stCondLst>
                                    <p:cond delay="0"/>
                                  </p:stCondLst>
                                  <p:iterate type="lt">
                                    <p:tmAbs val="100"/>
                                  </p:iterate>
                                  <p:childTnLst>
                                    <p:set>
                                      <p:cBhvr>
                                        <p:cTn id="10" dur="1" fill="hold">
                                          <p:stCondLst>
                                            <p:cond delay="19"/>
                                          </p:stCondLst>
                                        </p:cTn>
                                        <p:tgtEl>
                                          <p:spTgt spid="15"/>
                                        </p:tgtEl>
                                        <p:attrNameLst>
                                          <p:attrName>style.visibility</p:attrName>
                                        </p:attrNameLst>
                                      </p:cBhvr>
                                      <p:to>
                                        <p:strVal val="visible"/>
                                      </p:to>
                                    </p:set>
                                  </p:childTnLst>
                                </p:cTn>
                              </p:par>
                            </p:childTnLst>
                          </p:cTn>
                        </p:par>
                        <p:par>
                          <p:cTn id="11" fill="hold">
                            <p:stCondLst>
                              <p:cond delay="3420"/>
                            </p:stCondLst>
                            <p:childTnLst>
                              <p:par>
                                <p:cTn id="12" presetID="1" presetClass="entr" presetSubtype="0" fill="hold" grpId="1" nodeType="after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58" presetClass="path" presetSubtype="0" accel="50000" decel="50000" fill="hold" grpId="0" nodeType="clickEffect">
                                  <p:stCondLst>
                                    <p:cond delay="0"/>
                                  </p:stCondLst>
                                  <p:childTnLst>
                                    <p:animMotion origin="layout" path="M -0.00087 -2.59259E-6 L 0.03975 0.0571 C 0.04878 0.06883 0.05399 0.08704 0.05399 0.10587 C 0.05399 0.12716 0.04878 0.14414 0.03975 0.15618 L -0.00087 0.21358 " pathEditMode="relative" rAng="0" ptsTypes="AAAAA">
                                      <p:cBhvr>
                                        <p:cTn id="17" dur="2000" fill="hold"/>
                                        <p:tgtEl>
                                          <p:spTgt spid="30"/>
                                        </p:tgtEl>
                                        <p:attrNameLst>
                                          <p:attrName>ppt_x</p:attrName>
                                          <p:attrName>ppt_y</p:attrName>
                                        </p:attrNameLst>
                                      </p:cBhvr>
                                      <p:rCtr x="2743" y="10679"/>
                                    </p:animMotion>
                                  </p:childTnLst>
                                </p:cTn>
                              </p:par>
                            </p:childTnLst>
                          </p:cTn>
                        </p:par>
                        <p:par>
                          <p:cTn id="18" fill="hold">
                            <p:stCondLst>
                              <p:cond delay="2000"/>
                            </p:stCondLst>
                            <p:childTnLst>
                              <p:par>
                                <p:cTn id="19" presetID="1" presetClass="entr" presetSubtype="0" fill="hold" grpId="1" nodeType="afterEffect">
                                  <p:stCondLst>
                                    <p:cond delay="100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grpId="0" nodeType="withEffect">
                                  <p:stCondLst>
                                    <p:cond delay="1000"/>
                                  </p:stCondLst>
                                  <p:iterate type="lt">
                                    <p:tmAbs val="100"/>
                                  </p:iterate>
                                  <p:childTnLst>
                                    <p:set>
                                      <p:cBhvr>
                                        <p:cTn id="22" dur="1" fill="hold">
                                          <p:stCondLst>
                                            <p:cond delay="19"/>
                                          </p:stCondLst>
                                        </p:cTn>
                                        <p:tgtEl>
                                          <p:spTgt spid="32"/>
                                        </p:tgtEl>
                                        <p:attrNameLst>
                                          <p:attrName>style.visibility</p:attrName>
                                        </p:attrNameLst>
                                      </p:cBhvr>
                                      <p:to>
                                        <p:strVal val="visible"/>
                                      </p:to>
                                    </p:set>
                                  </p:childTnLst>
                                </p:cTn>
                              </p:par>
                              <p:par>
                                <p:cTn id="23" presetID="63" presetClass="path" presetSubtype="0" fill="hold" grpId="0" nodeType="withEffect">
                                  <p:stCondLst>
                                    <p:cond delay="1000"/>
                                  </p:stCondLst>
                                  <p:childTnLst>
                                    <p:animMotion origin="layout" path="M 4.16667E-6 3.95062E-6 L 0.51857 0.00061 " pathEditMode="relative" rAng="0" ptsTypes="AA">
                                      <p:cBhvr>
                                        <p:cTn id="24" dur="3410" fill="hold"/>
                                        <p:tgtEl>
                                          <p:spTgt spid="33"/>
                                        </p:tgtEl>
                                        <p:attrNameLst>
                                          <p:attrName>ppt_x</p:attrName>
                                          <p:attrName>ppt_y</p:attrName>
                                        </p:attrNameLst>
                                      </p:cBhvr>
                                      <p:rCtr x="25920" y="31"/>
                                    </p:animMotion>
                                  </p:childTnLst>
                                  <p:subTnLst>
                                    <p:animClr clrSpc="rgb" dir="cw">
                                      <p:cBhvr override="childStyle">
                                        <p:cTn dur="1" fill="hold" display="0" masterRel="nextClick" afterEffect="1"/>
                                        <p:tgtEl>
                                          <p:spTgt spid="33"/>
                                        </p:tgtEl>
                                        <p:attrNameLst>
                                          <p:attrName>ppt_c</p:attrName>
                                        </p:attrNameLst>
                                      </p:cBhvr>
                                      <p:to>
                                        <a:schemeClr val="bg1"/>
                                      </p:to>
                                    </p:animClr>
                                  </p:subTnLst>
                                </p:cTn>
                              </p:par>
                            </p:childTnLst>
                          </p:cTn>
                        </p:par>
                      </p:childTnLst>
                    </p:cTn>
                  </p:par>
                  <p:par>
                    <p:cTn id="25" fill="hold">
                      <p:stCondLst>
                        <p:cond delay="indefinite"/>
                      </p:stCondLst>
                      <p:childTnLst>
                        <p:par>
                          <p:cTn id="26" fill="hold">
                            <p:stCondLst>
                              <p:cond delay="0"/>
                            </p:stCondLst>
                            <p:childTnLst>
                              <p:par>
                                <p:cTn id="27" presetID="58" presetClass="path" presetSubtype="0" accel="50000" decel="50000" fill="hold" grpId="1" nodeType="clickEffect">
                                  <p:stCondLst>
                                    <p:cond delay="0"/>
                                  </p:stCondLst>
                                  <p:iterate type="lt">
                                    <p:tmPct val="0"/>
                                  </p:iterate>
                                  <p:childTnLst>
                                    <p:animMotion origin="layout" path="M 3.61111E-6 4.93827E-7 L 0.03993 0.06852 C 0.04895 0.08302 0.05399 0.10463 0.05399 0.12716 C 0.05399 0.15309 0.04895 0.17346 0.03993 0.18796 L 3.61111E-6 0.25679 " pathEditMode="relative" rAng="0" ptsTypes="AAAAA">
                                      <p:cBhvr>
                                        <p:cTn id="28" dur="2000" fill="hold"/>
                                        <p:tgtEl>
                                          <p:spTgt spid="15"/>
                                        </p:tgtEl>
                                        <p:attrNameLst>
                                          <p:attrName>ppt_x</p:attrName>
                                          <p:attrName>ppt_y</p:attrName>
                                        </p:attrNameLst>
                                      </p:cBhvr>
                                      <p:rCtr x="2691" y="12840"/>
                                    </p:animMotion>
                                  </p:childTnLst>
                                </p:cTn>
                              </p:par>
                            </p:childTnLst>
                          </p:cTn>
                        </p:par>
                        <p:par>
                          <p:cTn id="29" fill="hold">
                            <p:stCondLst>
                              <p:cond delay="2000"/>
                            </p:stCondLst>
                            <p:childTnLst>
                              <p:par>
                                <p:cTn id="30" presetID="1" presetClass="entr" presetSubtype="0"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p:bldP spid="15" grpId="1"/>
      <p:bldP spid="10" grpId="0" animBg="1"/>
      <p:bldP spid="10" grpId="1" animBg="1"/>
      <p:bldP spid="10" grpId="2" animBg="1"/>
      <p:bldP spid="30" grpId="0"/>
      <p:bldP spid="32" grpId="0"/>
      <p:bldP spid="33" grpId="0" animBg="1"/>
      <p:bldP spid="33"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1026"/>
          <p:cNvSpPr>
            <a:spLocks noGrp="1" noChangeArrowheads="1"/>
          </p:cNvSpPr>
          <p:nvPr>
            <p:ph type="title"/>
          </p:nvPr>
        </p:nvSpPr>
        <p:spPr/>
        <p:txBody>
          <a:bodyPr/>
          <a:lstStyle/>
          <a:p>
            <a:r>
              <a:rPr lang="en-GB" dirty="0"/>
              <a:t>Networks</a:t>
            </a:r>
            <a:endParaRPr lang="en-US" dirty="0"/>
          </a:p>
        </p:txBody>
      </p:sp>
      <p:graphicFrame>
        <p:nvGraphicFramePr>
          <p:cNvPr id="79876" name="Object 1028"/>
          <p:cNvGraphicFramePr>
            <a:graphicFrameLocks noChangeAspect="1"/>
          </p:cNvGraphicFramePr>
          <p:nvPr/>
        </p:nvGraphicFramePr>
        <p:xfrm>
          <a:off x="1637116" y="1200152"/>
          <a:ext cx="4249340" cy="2972991"/>
        </p:xfrm>
        <a:graphic>
          <a:graphicData uri="http://schemas.openxmlformats.org/presentationml/2006/ole">
            <mc:AlternateContent xmlns:mc="http://schemas.openxmlformats.org/markup-compatibility/2006">
              <mc:Choice xmlns:v="urn:schemas-microsoft-com:vml" Requires="v">
                <p:oleObj name="Visio" r:id="rId3" imgW="5666400" imgH="3965400" progId="Visio.Drawing.11">
                  <p:embed/>
                </p:oleObj>
              </mc:Choice>
              <mc:Fallback>
                <p:oleObj name="Visio" r:id="rId3" imgW="5666400" imgH="3965400" progId="Visio.Drawing.11">
                  <p:embed/>
                  <p:pic>
                    <p:nvPicPr>
                      <p:cNvPr id="79876" name="Object 10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7116" y="1200152"/>
                        <a:ext cx="4249340" cy="2972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51166653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628650" y="253921"/>
            <a:ext cx="7886700" cy="517605"/>
          </a:xfrm>
        </p:spPr>
        <p:txBody>
          <a:bodyPr>
            <a:normAutofit fontScale="90000"/>
          </a:bodyPr>
          <a:lstStyle/>
          <a:p>
            <a:r>
              <a:rPr lang="en-GB" dirty="0"/>
              <a:t>ARP (Address Resolution Protocol)</a:t>
            </a:r>
          </a:p>
        </p:txBody>
      </p:sp>
      <p:sp>
        <p:nvSpPr>
          <p:cNvPr id="12" name="Content Placeholder 11"/>
          <p:cNvSpPr>
            <a:spLocks noGrp="1"/>
          </p:cNvSpPr>
          <p:nvPr>
            <p:ph idx="1"/>
          </p:nvPr>
        </p:nvSpPr>
        <p:spPr>
          <a:xfrm>
            <a:off x="628650" y="1084526"/>
            <a:ext cx="7886700" cy="1356926"/>
          </a:xfrm>
        </p:spPr>
        <p:txBody>
          <a:bodyPr>
            <a:normAutofit lnSpcReduction="10000"/>
          </a:bodyPr>
          <a:lstStyle/>
          <a:p>
            <a:r>
              <a:rPr lang="en-GB" dirty="0"/>
              <a:t>When an IPv4 host is </a:t>
            </a:r>
            <a:r>
              <a:rPr lang="en-GB" b="1" dirty="0"/>
              <a:t>on the same subnet</a:t>
            </a:r>
            <a:r>
              <a:rPr lang="en-GB" dirty="0"/>
              <a:t>, send an ARP broadcast.</a:t>
            </a:r>
          </a:p>
          <a:p>
            <a:r>
              <a:rPr lang="en-GB" dirty="0"/>
              <a:t>-&gt; "Hi Everyone. Will the host at </a:t>
            </a:r>
            <a:r>
              <a:rPr lang="en-GB" b="1" dirty="0"/>
              <a:t>5.57.95.11</a:t>
            </a:r>
            <a:r>
              <a:rPr lang="en-GB" dirty="0"/>
              <a:t> please respond with your MAC address"</a:t>
            </a:r>
          </a:p>
          <a:p>
            <a:r>
              <a:rPr lang="en-GB" dirty="0"/>
              <a:t>&lt;- "Hi. I am </a:t>
            </a:r>
            <a:r>
              <a:rPr lang="en-GB" b="1" dirty="0"/>
              <a:t>5.57.95.11</a:t>
            </a:r>
            <a:r>
              <a:rPr lang="en-GB" dirty="0"/>
              <a:t>. My MAC address is 00:50:c2:46:60:0b"</a:t>
            </a:r>
          </a:p>
        </p:txBody>
      </p:sp>
      <p:sp>
        <p:nvSpPr>
          <p:cNvPr id="13" name="TextBox 12"/>
          <p:cNvSpPr txBox="1"/>
          <p:nvPr/>
        </p:nvSpPr>
        <p:spPr>
          <a:xfrm>
            <a:off x="811532" y="2441450"/>
            <a:ext cx="7214835" cy="2057399"/>
          </a:xfrm>
          <a:prstGeom prst="rect">
            <a:avLst/>
          </a:prstGeom>
          <a:solidFill>
            <a:schemeClr val="bg2"/>
          </a:solidFill>
        </p:spPr>
        <p:txBody>
          <a:bodyPr vert="horz" wrap="none" lIns="68580" tIns="34290" rIns="68580" bIns="34290" rtlCol="0" anchor="ctr">
            <a:normAutofit/>
          </a:bodyPr>
          <a:lstStyle/>
          <a:p>
            <a:r>
              <a:rPr lang="en-GB" sz="1200" dirty="0">
                <a:latin typeface="Monaco" panose="020B0509030404040204" pitchFamily="49" charset="0"/>
              </a:rPr>
              <a:t>mon0:~# </a:t>
            </a:r>
            <a:r>
              <a:rPr lang="en-GB" sz="1200" dirty="0" err="1">
                <a:latin typeface="Monaco" panose="020B0509030404040204" pitchFamily="49" charset="0"/>
              </a:rPr>
              <a:t>arp</a:t>
            </a:r>
            <a:r>
              <a:rPr lang="en-GB" sz="1200" dirty="0">
                <a:latin typeface="Monaco" panose="020B0509030404040204" pitchFamily="49" charset="0"/>
              </a:rPr>
              <a:t> -n -</a:t>
            </a:r>
            <a:r>
              <a:rPr lang="en-GB" sz="1200" dirty="0" err="1">
                <a:latin typeface="Monaco" panose="020B0509030404040204" pitchFamily="49" charset="0"/>
              </a:rPr>
              <a:t>i</a:t>
            </a:r>
            <a:r>
              <a:rPr lang="en-GB" sz="1200" dirty="0">
                <a:latin typeface="Monaco" panose="020B0509030404040204" pitchFamily="49" charset="0"/>
              </a:rPr>
              <a:t> eth0 </a:t>
            </a:r>
          </a:p>
          <a:p>
            <a:r>
              <a:rPr lang="en-GB" sz="1200" dirty="0">
                <a:latin typeface="Monaco" panose="020B0509030404040204" pitchFamily="49" charset="0"/>
              </a:rPr>
              <a:t>5.57.95.37               ether   00:50:c2:46:60:25   C     eth0</a:t>
            </a:r>
          </a:p>
          <a:p>
            <a:r>
              <a:rPr lang="en-GB" sz="1200" dirty="0">
                <a:latin typeface="Monaco" panose="020B0509030404040204" pitchFamily="49" charset="0"/>
              </a:rPr>
              <a:t>5.57.95.31               ether   00:22:19:cd:52:1f   C     eth0</a:t>
            </a:r>
          </a:p>
          <a:p>
            <a:r>
              <a:rPr lang="en-GB" sz="1200" dirty="0">
                <a:latin typeface="Monaco" panose="020B0509030404040204" pitchFamily="49" charset="0"/>
              </a:rPr>
              <a:t>5.57.95.25               ether   00:50:c2:46:60:19   C     eth0</a:t>
            </a:r>
          </a:p>
          <a:p>
            <a:r>
              <a:rPr lang="en-GB" sz="1200" dirty="0">
                <a:latin typeface="Monaco" panose="020B0509030404040204" pitchFamily="49" charset="0"/>
              </a:rPr>
              <a:t>5.57.95.10               ether   00:50:c2:46:60:0a   C     eth0</a:t>
            </a:r>
          </a:p>
          <a:p>
            <a:r>
              <a:rPr lang="en-GB" sz="1200" dirty="0">
                <a:latin typeface="Monaco" panose="020B0509030404040204" pitchFamily="49" charset="0"/>
              </a:rPr>
              <a:t>5.57.95.7                        (incomplete)              eth0</a:t>
            </a:r>
          </a:p>
          <a:p>
            <a:r>
              <a:rPr lang="en-GB" sz="1200" dirty="0">
                <a:latin typeface="Monaco" panose="020B0509030404040204" pitchFamily="49" charset="0"/>
              </a:rPr>
              <a:t>5.57.95.32               ether   00:50:c2:46:60:01   C     eth0</a:t>
            </a:r>
          </a:p>
          <a:p>
            <a:r>
              <a:rPr lang="en-GB" sz="1200" dirty="0">
                <a:latin typeface="Monaco" panose="020B0509030404040204" pitchFamily="49" charset="0"/>
              </a:rPr>
              <a:t>5.57.95.26               ether   00:50:c2:46:60:1a   C     eth0</a:t>
            </a:r>
          </a:p>
          <a:p>
            <a:r>
              <a:rPr lang="en-GB" sz="1200" dirty="0">
                <a:latin typeface="Monaco" panose="020B0509030404040204" pitchFamily="49" charset="0"/>
              </a:rPr>
              <a:t>5.57.95.20               ether   44:1e:a1:61:cc:16   C     eth0</a:t>
            </a:r>
          </a:p>
          <a:p>
            <a:r>
              <a:rPr lang="en-GB" sz="1200" dirty="0">
                <a:latin typeface="Monaco" panose="020B0509030404040204" pitchFamily="49" charset="0"/>
              </a:rPr>
              <a:t>5.57.95.11               ether   00:50:c2:46:60:0b   C     eth0</a:t>
            </a:r>
          </a:p>
        </p:txBody>
      </p:sp>
    </p:spTree>
    <p:extLst>
      <p:ext uri="{BB962C8B-B14F-4D97-AF65-F5344CB8AC3E}">
        <p14:creationId xmlns:p14="http://schemas.microsoft.com/office/powerpoint/2010/main" val="367653210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628650" y="253921"/>
            <a:ext cx="7886700" cy="517605"/>
          </a:xfrm>
        </p:spPr>
        <p:txBody>
          <a:bodyPr>
            <a:normAutofit fontScale="90000"/>
          </a:bodyPr>
          <a:lstStyle/>
          <a:p>
            <a:r>
              <a:rPr lang="en-GB" dirty="0"/>
              <a:t>Determine what is local / remote</a:t>
            </a:r>
          </a:p>
        </p:txBody>
      </p:sp>
      <p:sp>
        <p:nvSpPr>
          <p:cNvPr id="5" name="TextBox 4"/>
          <p:cNvSpPr txBox="1"/>
          <p:nvPr/>
        </p:nvSpPr>
        <p:spPr>
          <a:xfrm>
            <a:off x="6823716" y="1245602"/>
            <a:ext cx="1862981" cy="1640724"/>
          </a:xfrm>
          <a:prstGeom prst="rect">
            <a:avLst/>
          </a:prstGeom>
        </p:spPr>
        <p:txBody>
          <a:bodyPr vert="horz" wrap="none" lIns="68580" tIns="34290" rIns="68580" bIns="34290" rtlCol="0" anchor="ctr">
            <a:normAutofit/>
          </a:bodyPr>
          <a:lstStyle/>
          <a:p>
            <a:endParaRPr lang="en-GB" sz="1013" dirty="0"/>
          </a:p>
          <a:p>
            <a:r>
              <a:rPr lang="en-GB" sz="1013" b="1" dirty="0"/>
              <a:t>Logical AND</a:t>
            </a:r>
          </a:p>
          <a:p>
            <a:endParaRPr lang="en-GB" sz="1013" dirty="0"/>
          </a:p>
          <a:p>
            <a:r>
              <a:rPr lang="en-GB" sz="1013" dirty="0">
                <a:latin typeface="Monaco" panose="020B0509030404040204" pitchFamily="49" charset="0"/>
              </a:rPr>
              <a:t>0 AND 0 = 0</a:t>
            </a:r>
          </a:p>
          <a:p>
            <a:r>
              <a:rPr lang="en-GB" sz="1013" dirty="0">
                <a:latin typeface="Monaco" panose="020B0509030404040204" pitchFamily="49" charset="0"/>
              </a:rPr>
              <a:t>0 AND 1 = 0</a:t>
            </a:r>
          </a:p>
          <a:p>
            <a:r>
              <a:rPr lang="en-GB" sz="1013" dirty="0">
                <a:latin typeface="Monaco" panose="020B0509030404040204" pitchFamily="49" charset="0"/>
              </a:rPr>
              <a:t>1 AND 0 = 0</a:t>
            </a:r>
          </a:p>
          <a:p>
            <a:r>
              <a:rPr lang="en-GB" sz="1013" dirty="0">
                <a:latin typeface="Monaco" panose="020B0509030404040204" pitchFamily="49" charset="0"/>
              </a:rPr>
              <a:t>1 AND 1 = 1</a:t>
            </a:r>
          </a:p>
          <a:p>
            <a:endParaRPr lang="en-GB" sz="1013" dirty="0"/>
          </a:p>
        </p:txBody>
      </p:sp>
      <p:sp>
        <p:nvSpPr>
          <p:cNvPr id="9" name="TextBox 8"/>
          <p:cNvSpPr txBox="1"/>
          <p:nvPr/>
        </p:nvSpPr>
        <p:spPr>
          <a:xfrm>
            <a:off x="7315201" y="3396965"/>
            <a:ext cx="1562503" cy="1314450"/>
          </a:xfrm>
          <a:prstGeom prst="rect">
            <a:avLst/>
          </a:prstGeom>
          <a:solidFill>
            <a:srgbClr val="FFE699"/>
          </a:solidFill>
          <a:effectLst/>
        </p:spPr>
        <p:style>
          <a:lnRef idx="2">
            <a:schemeClr val="dk1"/>
          </a:lnRef>
          <a:fillRef idx="1">
            <a:schemeClr val="lt1"/>
          </a:fillRef>
          <a:effectRef idx="0">
            <a:schemeClr val="dk1"/>
          </a:effectRef>
          <a:fontRef idx="minor">
            <a:schemeClr val="dk1"/>
          </a:fontRef>
        </p:style>
        <p:txBody>
          <a:bodyPr vert="horz" wrap="square" lIns="68580" tIns="34290" rIns="68580" bIns="34290" rtlCol="0" anchor="ctr">
            <a:noAutofit/>
          </a:bodyPr>
          <a:lstStyle>
            <a:defPPr>
              <a:defRPr lang="en-US"/>
            </a:defPPr>
            <a:lvl1pPr>
              <a:defRPr sz="1013">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sz="1100" dirty="0"/>
              <a:t>Compare Logical AND results:</a:t>
            </a:r>
          </a:p>
          <a:p>
            <a:endParaRPr lang="en-GB" sz="1100" dirty="0"/>
          </a:p>
          <a:p>
            <a:r>
              <a:rPr lang="en-GB" sz="1100" dirty="0"/>
              <a:t>If they </a:t>
            </a:r>
            <a:r>
              <a:rPr lang="en-GB" sz="1100" b="1" dirty="0"/>
              <a:t>differ</a:t>
            </a:r>
            <a:r>
              <a:rPr lang="en-GB" sz="1100" dirty="0"/>
              <a:t>, </a:t>
            </a:r>
          </a:p>
          <a:p>
            <a:r>
              <a:rPr lang="en-GB" sz="1100" dirty="0"/>
              <a:t>destination is on </a:t>
            </a:r>
            <a:r>
              <a:rPr lang="en-GB" sz="1100" b="1" dirty="0"/>
              <a:t>remote</a:t>
            </a:r>
            <a:r>
              <a:rPr lang="en-GB" sz="1100" dirty="0"/>
              <a:t> subnet. Send to router.</a:t>
            </a:r>
          </a:p>
        </p:txBody>
      </p:sp>
      <p:sp>
        <p:nvSpPr>
          <p:cNvPr id="8" name="TextBox 7">
            <a:extLst>
              <a:ext uri="{FF2B5EF4-FFF2-40B4-BE49-F238E27FC236}">
                <a16:creationId xmlns:a16="http://schemas.microsoft.com/office/drawing/2014/main" id="{B31BC5D1-8207-4F7D-AD64-C1E601E97591}"/>
              </a:ext>
            </a:extLst>
          </p:cNvPr>
          <p:cNvSpPr txBox="1"/>
          <p:nvPr/>
        </p:nvSpPr>
        <p:spPr>
          <a:xfrm>
            <a:off x="1062567" y="2260338"/>
            <a:ext cx="5760092" cy="254000"/>
          </a:xfrm>
          <a:prstGeom prst="rect">
            <a:avLst/>
          </a:prstGeom>
        </p:spPr>
        <p:txBody>
          <a:bodyPr vert="horz" wrap="square" lIns="68580" tIns="34290" rIns="68580" bIns="34290" rtlCol="0" anchor="ctr">
            <a:noAutofit/>
          </a:bodyPr>
          <a:lstStyle/>
          <a:p>
            <a:r>
              <a:rPr lang="en-GB" sz="1200" b="1" spc="375" dirty="0">
                <a:latin typeface="Monaco" panose="020B0509030404040204" pitchFamily="49" charset="0"/>
              </a:rPr>
              <a:t>00000101.00111001.01011111.00001010</a:t>
            </a:r>
            <a:endParaRPr lang="en-GB" sz="1200" spc="375" dirty="0">
              <a:latin typeface="Monaco" panose="020B0509030404040204" pitchFamily="49" charset="0"/>
            </a:endParaRPr>
          </a:p>
        </p:txBody>
      </p:sp>
      <p:sp>
        <p:nvSpPr>
          <p:cNvPr id="12" name="TextBox 11">
            <a:extLst>
              <a:ext uri="{FF2B5EF4-FFF2-40B4-BE49-F238E27FC236}">
                <a16:creationId xmlns:a16="http://schemas.microsoft.com/office/drawing/2014/main" id="{DE1B95CE-1B5E-452A-82E1-E5EA7464D86A}"/>
              </a:ext>
            </a:extLst>
          </p:cNvPr>
          <p:cNvSpPr txBox="1"/>
          <p:nvPr/>
        </p:nvSpPr>
        <p:spPr>
          <a:xfrm>
            <a:off x="266297" y="2260336"/>
            <a:ext cx="851205" cy="254000"/>
          </a:xfrm>
          <a:prstGeom prst="rect">
            <a:avLst/>
          </a:prstGeom>
        </p:spPr>
        <p:txBody>
          <a:bodyPr vert="horz" wrap="square" lIns="68580" tIns="34290" rIns="68580" bIns="34290" rtlCol="0" anchor="ctr">
            <a:normAutofit/>
          </a:bodyPr>
          <a:lstStyle/>
          <a:p>
            <a:pPr algn="r"/>
            <a:r>
              <a:rPr lang="en-GB" sz="1013" dirty="0">
                <a:solidFill>
                  <a:schemeClr val="tx1">
                    <a:lumMod val="50000"/>
                    <a:lumOff val="50000"/>
                  </a:schemeClr>
                </a:solidFill>
                <a:latin typeface="Monaco" panose="020B0509030404040204" pitchFamily="49" charset="0"/>
              </a:rPr>
              <a:t>My IP:</a:t>
            </a:r>
          </a:p>
        </p:txBody>
      </p:sp>
      <p:sp>
        <p:nvSpPr>
          <p:cNvPr id="13" name="TextBox 12">
            <a:extLst>
              <a:ext uri="{FF2B5EF4-FFF2-40B4-BE49-F238E27FC236}">
                <a16:creationId xmlns:a16="http://schemas.microsoft.com/office/drawing/2014/main" id="{9EB11BB6-A5BE-4049-A8F2-C6584429B401}"/>
              </a:ext>
            </a:extLst>
          </p:cNvPr>
          <p:cNvSpPr txBox="1"/>
          <p:nvPr/>
        </p:nvSpPr>
        <p:spPr>
          <a:xfrm>
            <a:off x="1061511" y="2530667"/>
            <a:ext cx="5761148" cy="254000"/>
          </a:xfrm>
          <a:prstGeom prst="rect">
            <a:avLst/>
          </a:prstGeom>
        </p:spPr>
        <p:txBody>
          <a:bodyPr vert="horz" wrap="square" lIns="68580" tIns="34290" rIns="68580" bIns="34290" rtlCol="0" anchor="ctr">
            <a:normAutofit/>
          </a:bodyPr>
          <a:lstStyle/>
          <a:p>
            <a:r>
              <a:rPr lang="en-GB" sz="1200" b="1" spc="375" dirty="0">
                <a:latin typeface="Monaco" panose="020B0509030404040204" pitchFamily="49" charset="0"/>
              </a:rPr>
              <a:t>11111111.11111111.11111111.10000000</a:t>
            </a:r>
          </a:p>
        </p:txBody>
      </p:sp>
      <p:sp>
        <p:nvSpPr>
          <p:cNvPr id="14" name="TextBox 13">
            <a:extLst>
              <a:ext uri="{FF2B5EF4-FFF2-40B4-BE49-F238E27FC236}">
                <a16:creationId xmlns:a16="http://schemas.microsoft.com/office/drawing/2014/main" id="{BDFDEF42-E508-4D28-B814-F6B088BB0F8C}"/>
              </a:ext>
            </a:extLst>
          </p:cNvPr>
          <p:cNvSpPr txBox="1"/>
          <p:nvPr/>
        </p:nvSpPr>
        <p:spPr>
          <a:xfrm>
            <a:off x="266297" y="2539737"/>
            <a:ext cx="851205" cy="254000"/>
          </a:xfrm>
          <a:prstGeom prst="rect">
            <a:avLst/>
          </a:prstGeom>
        </p:spPr>
        <p:txBody>
          <a:bodyPr vert="horz" wrap="square" lIns="68580" tIns="34290" rIns="68580" bIns="34290" rtlCol="0" anchor="ctr">
            <a:normAutofit/>
          </a:bodyPr>
          <a:lstStyle/>
          <a:p>
            <a:pPr algn="r"/>
            <a:r>
              <a:rPr lang="en-GB" sz="1013" dirty="0">
                <a:solidFill>
                  <a:schemeClr val="tx1">
                    <a:lumMod val="50000"/>
                    <a:lumOff val="50000"/>
                  </a:schemeClr>
                </a:solidFill>
                <a:latin typeface="Monaco" panose="020B0509030404040204" pitchFamily="49" charset="0"/>
              </a:rPr>
              <a:t>Mask:</a:t>
            </a:r>
          </a:p>
        </p:txBody>
      </p:sp>
      <p:sp>
        <p:nvSpPr>
          <p:cNvPr id="10" name="Flowchart: Off-page Connector 9">
            <a:extLst>
              <a:ext uri="{FF2B5EF4-FFF2-40B4-BE49-F238E27FC236}">
                <a16:creationId xmlns:a16="http://schemas.microsoft.com/office/drawing/2014/main" id="{A9FC1D75-BC7B-4E3E-979F-9FA9D7DEAFA6}"/>
              </a:ext>
            </a:extLst>
          </p:cNvPr>
          <p:cNvSpPr/>
          <p:nvPr/>
        </p:nvSpPr>
        <p:spPr>
          <a:xfrm>
            <a:off x="1117504" y="2258860"/>
            <a:ext cx="122962" cy="547580"/>
          </a:xfrm>
          <a:prstGeom prst="flowChartOffpageConnector">
            <a:avLst/>
          </a:prstGeom>
          <a:noFill/>
          <a:ln w="28575">
            <a:solidFill>
              <a:srgbClr val="FF0000"/>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sz="1013" dirty="0"/>
          </a:p>
        </p:txBody>
      </p:sp>
      <p:sp>
        <p:nvSpPr>
          <p:cNvPr id="17" name="TextBox 16">
            <a:extLst>
              <a:ext uri="{FF2B5EF4-FFF2-40B4-BE49-F238E27FC236}">
                <a16:creationId xmlns:a16="http://schemas.microsoft.com/office/drawing/2014/main" id="{5723931B-B5A8-421E-A339-DAFCA9727CB0}"/>
              </a:ext>
            </a:extLst>
          </p:cNvPr>
          <p:cNvSpPr txBox="1"/>
          <p:nvPr/>
        </p:nvSpPr>
        <p:spPr>
          <a:xfrm>
            <a:off x="1061512" y="3367242"/>
            <a:ext cx="5757981" cy="254000"/>
          </a:xfrm>
          <a:prstGeom prst="rect">
            <a:avLst/>
          </a:prstGeom>
        </p:spPr>
        <p:txBody>
          <a:bodyPr vert="horz" wrap="square" lIns="68580" tIns="34290" rIns="68580" bIns="34290" rtlCol="0" anchor="ctr">
            <a:normAutofit/>
          </a:bodyPr>
          <a:lstStyle/>
          <a:p>
            <a:r>
              <a:rPr lang="en-GB" sz="1200" b="1" spc="375" dirty="0">
                <a:latin typeface="Monaco" panose="020B0509030404040204" pitchFamily="49" charset="0"/>
              </a:rPr>
              <a:t>00000101.00111001.01010000.00000001</a:t>
            </a:r>
            <a:endParaRPr lang="en-GB" sz="1200" spc="375" dirty="0">
              <a:latin typeface="Monaco" panose="020B0509030404040204" pitchFamily="49" charset="0"/>
            </a:endParaRPr>
          </a:p>
        </p:txBody>
      </p:sp>
      <p:sp>
        <p:nvSpPr>
          <p:cNvPr id="18" name="TextBox 17">
            <a:extLst>
              <a:ext uri="{FF2B5EF4-FFF2-40B4-BE49-F238E27FC236}">
                <a16:creationId xmlns:a16="http://schemas.microsoft.com/office/drawing/2014/main" id="{88367BF3-2F20-47B4-9513-BBBB30AE7EDF}"/>
              </a:ext>
            </a:extLst>
          </p:cNvPr>
          <p:cNvSpPr txBox="1"/>
          <p:nvPr/>
        </p:nvSpPr>
        <p:spPr>
          <a:xfrm>
            <a:off x="107855" y="3352071"/>
            <a:ext cx="1009649" cy="254000"/>
          </a:xfrm>
          <a:prstGeom prst="rect">
            <a:avLst/>
          </a:prstGeom>
        </p:spPr>
        <p:txBody>
          <a:bodyPr vert="horz" wrap="square" lIns="68580" tIns="34290" rIns="68580" bIns="34290" rtlCol="0" anchor="ctr">
            <a:normAutofit/>
          </a:bodyPr>
          <a:lstStyle/>
          <a:p>
            <a:pPr algn="r"/>
            <a:r>
              <a:rPr lang="en-GB" sz="1013" dirty="0" err="1">
                <a:solidFill>
                  <a:schemeClr val="tx1">
                    <a:lumMod val="50000"/>
                    <a:lumOff val="50000"/>
                  </a:schemeClr>
                </a:solidFill>
                <a:latin typeface="Monaco" panose="020B0509030404040204" pitchFamily="49" charset="0"/>
              </a:rPr>
              <a:t>Dest</a:t>
            </a:r>
            <a:r>
              <a:rPr lang="en-GB" sz="1013" dirty="0">
                <a:solidFill>
                  <a:schemeClr val="tx1">
                    <a:lumMod val="50000"/>
                    <a:lumOff val="50000"/>
                  </a:schemeClr>
                </a:solidFill>
                <a:latin typeface="Monaco" panose="020B0509030404040204" pitchFamily="49" charset="0"/>
              </a:rPr>
              <a:t> IP:</a:t>
            </a:r>
          </a:p>
        </p:txBody>
      </p:sp>
      <p:sp>
        <p:nvSpPr>
          <p:cNvPr id="29" name="TextBox 28">
            <a:extLst>
              <a:ext uri="{FF2B5EF4-FFF2-40B4-BE49-F238E27FC236}">
                <a16:creationId xmlns:a16="http://schemas.microsoft.com/office/drawing/2014/main" id="{3FE7C627-5DD7-4658-B5E7-830AFFD57BF1}"/>
              </a:ext>
            </a:extLst>
          </p:cNvPr>
          <p:cNvSpPr txBox="1"/>
          <p:nvPr/>
        </p:nvSpPr>
        <p:spPr>
          <a:xfrm>
            <a:off x="266297" y="3646641"/>
            <a:ext cx="851205" cy="254000"/>
          </a:xfrm>
          <a:prstGeom prst="rect">
            <a:avLst/>
          </a:prstGeom>
        </p:spPr>
        <p:txBody>
          <a:bodyPr vert="horz" wrap="square" lIns="68580" tIns="34290" rIns="68580" bIns="34290" rtlCol="0" anchor="ctr">
            <a:normAutofit/>
          </a:bodyPr>
          <a:lstStyle/>
          <a:p>
            <a:pPr algn="r"/>
            <a:r>
              <a:rPr lang="en-GB" sz="1013" dirty="0">
                <a:solidFill>
                  <a:schemeClr val="tx1">
                    <a:lumMod val="50000"/>
                    <a:lumOff val="50000"/>
                  </a:schemeClr>
                </a:solidFill>
                <a:latin typeface="Monaco" panose="020B0509030404040204" pitchFamily="49" charset="0"/>
              </a:rPr>
              <a:t>Mask:</a:t>
            </a:r>
          </a:p>
        </p:txBody>
      </p:sp>
      <p:sp>
        <p:nvSpPr>
          <p:cNvPr id="30" name="TextBox 29">
            <a:extLst>
              <a:ext uri="{FF2B5EF4-FFF2-40B4-BE49-F238E27FC236}">
                <a16:creationId xmlns:a16="http://schemas.microsoft.com/office/drawing/2014/main" id="{4CC5BBD2-7CE4-407E-8931-EF4A8A306FAD}"/>
              </a:ext>
            </a:extLst>
          </p:cNvPr>
          <p:cNvSpPr txBox="1"/>
          <p:nvPr/>
        </p:nvSpPr>
        <p:spPr>
          <a:xfrm>
            <a:off x="1060455" y="2529779"/>
            <a:ext cx="5760092" cy="254000"/>
          </a:xfrm>
          <a:prstGeom prst="rect">
            <a:avLst/>
          </a:prstGeom>
        </p:spPr>
        <p:txBody>
          <a:bodyPr vert="horz" wrap="square" lIns="68580" tIns="34290" rIns="68580" bIns="34290" rtlCol="0" anchor="ctr">
            <a:normAutofit/>
          </a:bodyPr>
          <a:lstStyle/>
          <a:p>
            <a:r>
              <a:rPr lang="en-GB" sz="1200" b="1" spc="375" dirty="0">
                <a:latin typeface="Monaco" panose="020B0509030404040204" pitchFamily="49" charset="0"/>
              </a:rPr>
              <a:t>11111111.11111111.11111111.10000000</a:t>
            </a:r>
            <a:endParaRPr lang="en-GB" sz="1000" b="1" spc="375" dirty="0">
              <a:latin typeface="Monaco" panose="020B0509030404040204" pitchFamily="49" charset="0"/>
            </a:endParaRPr>
          </a:p>
        </p:txBody>
      </p:sp>
      <p:sp>
        <p:nvSpPr>
          <p:cNvPr id="32" name="TextBox 31">
            <a:extLst>
              <a:ext uri="{FF2B5EF4-FFF2-40B4-BE49-F238E27FC236}">
                <a16:creationId xmlns:a16="http://schemas.microsoft.com/office/drawing/2014/main" id="{D306B593-42C1-4B59-B50A-1D3D1C1DEBC2}"/>
              </a:ext>
            </a:extLst>
          </p:cNvPr>
          <p:cNvSpPr txBox="1"/>
          <p:nvPr/>
        </p:nvSpPr>
        <p:spPr>
          <a:xfrm>
            <a:off x="1062566" y="3927589"/>
            <a:ext cx="5756926" cy="254000"/>
          </a:xfrm>
          <a:prstGeom prst="rect">
            <a:avLst/>
          </a:prstGeom>
        </p:spPr>
        <p:txBody>
          <a:bodyPr vert="horz" wrap="square" lIns="68580" tIns="34290" rIns="68580" bIns="34290" rtlCol="0" anchor="ctr">
            <a:normAutofit/>
          </a:bodyPr>
          <a:lstStyle/>
          <a:p>
            <a:r>
              <a:rPr lang="en-GB" sz="1200" b="1" spc="375" dirty="0">
                <a:solidFill>
                  <a:srgbClr val="FF0000"/>
                </a:solidFill>
                <a:latin typeface="Monaco" panose="020B0509030404040204" pitchFamily="49" charset="0"/>
              </a:rPr>
              <a:t>00000101.00111001.0101</a:t>
            </a:r>
            <a:r>
              <a:rPr lang="en-GB" sz="1200" b="1" spc="375" dirty="0">
                <a:solidFill>
                  <a:srgbClr val="FF0000"/>
                </a:solidFill>
                <a:highlight>
                  <a:srgbClr val="FFFF00"/>
                </a:highlight>
                <a:latin typeface="Monaco" panose="020B0509030404040204" pitchFamily="49" charset="0"/>
              </a:rPr>
              <a:t>0000.00000000</a:t>
            </a:r>
            <a:endParaRPr lang="en-GB" sz="1200" spc="375" dirty="0">
              <a:highlight>
                <a:srgbClr val="FFFF00"/>
              </a:highlight>
              <a:latin typeface="Monaco" panose="020B0509030404040204" pitchFamily="49" charset="0"/>
            </a:endParaRPr>
          </a:p>
        </p:txBody>
      </p:sp>
      <p:sp>
        <p:nvSpPr>
          <p:cNvPr id="33" name="Flowchart: Off-page Connector 32">
            <a:extLst>
              <a:ext uri="{FF2B5EF4-FFF2-40B4-BE49-F238E27FC236}">
                <a16:creationId xmlns:a16="http://schemas.microsoft.com/office/drawing/2014/main" id="{6CFB6783-3E62-4298-B135-0541BF95398C}"/>
              </a:ext>
            </a:extLst>
          </p:cNvPr>
          <p:cNvSpPr/>
          <p:nvPr/>
        </p:nvSpPr>
        <p:spPr>
          <a:xfrm>
            <a:off x="1117504" y="3367310"/>
            <a:ext cx="122962" cy="547580"/>
          </a:xfrm>
          <a:prstGeom prst="flowChartOffpageConnector">
            <a:avLst/>
          </a:prstGeom>
          <a:noFill/>
          <a:ln w="28575">
            <a:solidFill>
              <a:srgbClr val="FF0000"/>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sz="1013" dirty="0"/>
          </a:p>
        </p:txBody>
      </p:sp>
      <p:sp>
        <p:nvSpPr>
          <p:cNvPr id="6" name="TextBox 5">
            <a:extLst>
              <a:ext uri="{FF2B5EF4-FFF2-40B4-BE49-F238E27FC236}">
                <a16:creationId xmlns:a16="http://schemas.microsoft.com/office/drawing/2014/main" id="{9D1CEDFB-A4E6-4456-BC8A-6931112BA01D}"/>
              </a:ext>
            </a:extLst>
          </p:cNvPr>
          <p:cNvSpPr txBox="1"/>
          <p:nvPr/>
        </p:nvSpPr>
        <p:spPr>
          <a:xfrm>
            <a:off x="1061511" y="1039443"/>
            <a:ext cx="3357563" cy="882204"/>
          </a:xfrm>
          <a:prstGeom prst="rect">
            <a:avLst/>
          </a:prstGeom>
        </p:spPr>
        <p:txBody>
          <a:bodyPr vert="horz" wrap="none" lIns="68580" tIns="34290" rIns="68580" bIns="34290" rtlCol="0" anchor="ctr">
            <a:normAutofit/>
          </a:bodyPr>
          <a:lstStyle/>
          <a:p>
            <a:r>
              <a:rPr lang="en-GB" sz="1500" b="1" dirty="0">
                <a:latin typeface="Monaco" panose="020B0509030404040204" pitchFamily="49" charset="0"/>
              </a:rPr>
              <a:t>My IP:</a:t>
            </a:r>
            <a:r>
              <a:rPr lang="en-GB" sz="1500" dirty="0">
                <a:latin typeface="Monaco" panose="020B0509030404040204" pitchFamily="49" charset="0"/>
              </a:rPr>
              <a:t> </a:t>
            </a:r>
            <a:r>
              <a:rPr lang="en-GB" sz="1500" dirty="0">
                <a:latin typeface="Monaco" panose="020B0509030404040204" pitchFamily="49" charset="0"/>
                <a:cs typeface="Courier New" pitchFamily="49" charset="0"/>
              </a:rPr>
              <a:t>5.57.95.10</a:t>
            </a:r>
          </a:p>
          <a:p>
            <a:r>
              <a:rPr lang="en-GB" sz="1500" b="1" dirty="0">
                <a:latin typeface="Monaco" panose="020B0509030404040204" pitchFamily="49" charset="0"/>
              </a:rPr>
              <a:t>Mask:</a:t>
            </a:r>
            <a:r>
              <a:rPr lang="en-GB" sz="1500" dirty="0">
                <a:latin typeface="Monaco" panose="020B0509030404040204" pitchFamily="49" charset="0"/>
              </a:rPr>
              <a:t> </a:t>
            </a:r>
            <a:r>
              <a:rPr lang="en-GB" sz="1500" b="1" dirty="0">
                <a:highlight>
                  <a:srgbClr val="FFFF00"/>
                </a:highlight>
                <a:latin typeface="Monaco" panose="020B0509030404040204" pitchFamily="49" charset="0"/>
              </a:rPr>
              <a:t>255.255.255.128 (/25)</a:t>
            </a:r>
          </a:p>
          <a:p>
            <a:r>
              <a:rPr lang="en-GB" sz="1500" b="1" dirty="0">
                <a:latin typeface="Monaco" panose="020B0509030404040204" pitchFamily="49" charset="0"/>
              </a:rPr>
              <a:t>Destination: </a:t>
            </a:r>
            <a:r>
              <a:rPr lang="en-GB" sz="1500" dirty="0">
                <a:latin typeface="Monaco" panose="020B0509030404040204" pitchFamily="49" charset="0"/>
              </a:rPr>
              <a:t>5.57.80.1</a:t>
            </a:r>
          </a:p>
        </p:txBody>
      </p:sp>
      <p:sp>
        <p:nvSpPr>
          <p:cNvPr id="11" name="TextBox 10">
            <a:extLst>
              <a:ext uri="{FF2B5EF4-FFF2-40B4-BE49-F238E27FC236}">
                <a16:creationId xmlns:a16="http://schemas.microsoft.com/office/drawing/2014/main" id="{07D57CF9-E58E-41E1-851E-101A7F535538}"/>
              </a:ext>
            </a:extLst>
          </p:cNvPr>
          <p:cNvSpPr txBox="1"/>
          <p:nvPr/>
        </p:nvSpPr>
        <p:spPr>
          <a:xfrm>
            <a:off x="2202178" y="1952865"/>
            <a:ext cx="1054572" cy="304049"/>
          </a:xfrm>
          <a:prstGeom prst="rect">
            <a:avLst/>
          </a:prstGeom>
        </p:spPr>
        <p:txBody>
          <a:bodyPr vert="horz" wrap="none" lIns="68580" tIns="34290" rIns="68580" bIns="34290" rtlCol="0" anchor="ctr">
            <a:normAutofit/>
          </a:bodyPr>
          <a:lstStyle/>
          <a:p>
            <a:pPr algn="ctr"/>
            <a:r>
              <a:rPr lang="en-GB" sz="1200" b="1" dirty="0">
                <a:solidFill>
                  <a:schemeClr val="accent1">
                    <a:lumMod val="75000"/>
                  </a:schemeClr>
                </a:solidFill>
              </a:rPr>
              <a:t>57</a:t>
            </a:r>
          </a:p>
        </p:txBody>
      </p:sp>
      <p:sp>
        <p:nvSpPr>
          <p:cNvPr id="23" name="TextBox 22">
            <a:extLst>
              <a:ext uri="{FF2B5EF4-FFF2-40B4-BE49-F238E27FC236}">
                <a16:creationId xmlns:a16="http://schemas.microsoft.com/office/drawing/2014/main" id="{311C7E31-93E4-4115-8007-3B64A6FF9A15}"/>
              </a:ext>
            </a:extLst>
          </p:cNvPr>
          <p:cNvSpPr txBox="1"/>
          <p:nvPr/>
        </p:nvSpPr>
        <p:spPr>
          <a:xfrm>
            <a:off x="1117505" y="1952863"/>
            <a:ext cx="1029739" cy="304049"/>
          </a:xfrm>
          <a:prstGeom prst="rect">
            <a:avLst/>
          </a:prstGeom>
        </p:spPr>
        <p:txBody>
          <a:bodyPr vert="horz" wrap="none" lIns="68580" tIns="34290" rIns="68580" bIns="34290" rtlCol="0" anchor="ctr">
            <a:normAutofit/>
          </a:bodyPr>
          <a:lstStyle/>
          <a:p>
            <a:pPr algn="ctr"/>
            <a:r>
              <a:rPr lang="en-GB" sz="1200" b="1" dirty="0">
                <a:solidFill>
                  <a:schemeClr val="accent1">
                    <a:lumMod val="75000"/>
                  </a:schemeClr>
                </a:solidFill>
              </a:rPr>
              <a:t>5</a:t>
            </a:r>
          </a:p>
        </p:txBody>
      </p:sp>
      <p:sp>
        <p:nvSpPr>
          <p:cNvPr id="24" name="TextBox 23">
            <a:extLst>
              <a:ext uri="{FF2B5EF4-FFF2-40B4-BE49-F238E27FC236}">
                <a16:creationId xmlns:a16="http://schemas.microsoft.com/office/drawing/2014/main" id="{17A8994A-CF9A-4FC8-9868-74826F0882DA}"/>
              </a:ext>
            </a:extLst>
          </p:cNvPr>
          <p:cNvSpPr txBox="1"/>
          <p:nvPr/>
        </p:nvSpPr>
        <p:spPr>
          <a:xfrm>
            <a:off x="3311688" y="1958486"/>
            <a:ext cx="1054572" cy="292802"/>
          </a:xfrm>
          <a:prstGeom prst="rect">
            <a:avLst/>
          </a:prstGeom>
        </p:spPr>
        <p:txBody>
          <a:bodyPr vert="horz" wrap="none" lIns="68580" tIns="34290" rIns="68580" bIns="34290" rtlCol="0" anchor="ctr">
            <a:normAutofit/>
          </a:bodyPr>
          <a:lstStyle/>
          <a:p>
            <a:pPr algn="ctr"/>
            <a:r>
              <a:rPr lang="en-GB" sz="1200" b="1" dirty="0">
                <a:solidFill>
                  <a:schemeClr val="accent1">
                    <a:lumMod val="75000"/>
                  </a:schemeClr>
                </a:solidFill>
              </a:rPr>
              <a:t>95</a:t>
            </a:r>
          </a:p>
        </p:txBody>
      </p:sp>
      <p:sp>
        <p:nvSpPr>
          <p:cNvPr id="25" name="TextBox 24">
            <a:extLst>
              <a:ext uri="{FF2B5EF4-FFF2-40B4-BE49-F238E27FC236}">
                <a16:creationId xmlns:a16="http://schemas.microsoft.com/office/drawing/2014/main" id="{4591D74D-03A4-427D-8651-2E25967C9DC6}"/>
              </a:ext>
            </a:extLst>
          </p:cNvPr>
          <p:cNvSpPr txBox="1"/>
          <p:nvPr/>
        </p:nvSpPr>
        <p:spPr>
          <a:xfrm>
            <a:off x="4419075" y="1952865"/>
            <a:ext cx="969359" cy="304049"/>
          </a:xfrm>
          <a:prstGeom prst="rect">
            <a:avLst/>
          </a:prstGeom>
        </p:spPr>
        <p:txBody>
          <a:bodyPr vert="horz" wrap="none" lIns="68580" tIns="34290" rIns="68580" bIns="34290" rtlCol="0" anchor="ctr">
            <a:normAutofit/>
          </a:bodyPr>
          <a:lstStyle/>
          <a:p>
            <a:pPr algn="ctr"/>
            <a:r>
              <a:rPr lang="en-GB" sz="1200" b="1" dirty="0">
                <a:solidFill>
                  <a:schemeClr val="accent1">
                    <a:lumMod val="75000"/>
                  </a:schemeClr>
                </a:solidFill>
              </a:rPr>
              <a:t>10</a:t>
            </a:r>
          </a:p>
        </p:txBody>
      </p:sp>
      <p:sp>
        <p:nvSpPr>
          <p:cNvPr id="34" name="TextBox 33">
            <a:extLst>
              <a:ext uri="{FF2B5EF4-FFF2-40B4-BE49-F238E27FC236}">
                <a16:creationId xmlns:a16="http://schemas.microsoft.com/office/drawing/2014/main" id="{A4028B95-AE3B-4030-B387-6A6152ECD58C}"/>
              </a:ext>
            </a:extLst>
          </p:cNvPr>
          <p:cNvSpPr txBox="1"/>
          <p:nvPr/>
        </p:nvSpPr>
        <p:spPr>
          <a:xfrm>
            <a:off x="2202178" y="3067942"/>
            <a:ext cx="1054572" cy="304049"/>
          </a:xfrm>
          <a:prstGeom prst="rect">
            <a:avLst/>
          </a:prstGeom>
        </p:spPr>
        <p:txBody>
          <a:bodyPr vert="horz" wrap="none" lIns="68580" tIns="34290" rIns="68580" bIns="34290" rtlCol="0" anchor="ctr">
            <a:normAutofit/>
          </a:bodyPr>
          <a:lstStyle/>
          <a:p>
            <a:pPr algn="ctr"/>
            <a:r>
              <a:rPr lang="en-GB" sz="1200" b="1" dirty="0">
                <a:solidFill>
                  <a:schemeClr val="accent1">
                    <a:lumMod val="75000"/>
                  </a:schemeClr>
                </a:solidFill>
              </a:rPr>
              <a:t>57</a:t>
            </a:r>
          </a:p>
        </p:txBody>
      </p:sp>
      <p:sp>
        <p:nvSpPr>
          <p:cNvPr id="35" name="TextBox 34">
            <a:extLst>
              <a:ext uri="{FF2B5EF4-FFF2-40B4-BE49-F238E27FC236}">
                <a16:creationId xmlns:a16="http://schemas.microsoft.com/office/drawing/2014/main" id="{125BFB32-BBC6-4204-B0B3-26B079C446F2}"/>
              </a:ext>
            </a:extLst>
          </p:cNvPr>
          <p:cNvSpPr txBox="1"/>
          <p:nvPr/>
        </p:nvSpPr>
        <p:spPr>
          <a:xfrm>
            <a:off x="1117505" y="3067940"/>
            <a:ext cx="1029739" cy="304049"/>
          </a:xfrm>
          <a:prstGeom prst="rect">
            <a:avLst/>
          </a:prstGeom>
        </p:spPr>
        <p:txBody>
          <a:bodyPr vert="horz" wrap="none" lIns="68580" tIns="34290" rIns="68580" bIns="34290" rtlCol="0" anchor="ctr">
            <a:normAutofit/>
          </a:bodyPr>
          <a:lstStyle/>
          <a:p>
            <a:pPr algn="ctr"/>
            <a:r>
              <a:rPr lang="en-GB" sz="1200" b="1" dirty="0">
                <a:solidFill>
                  <a:schemeClr val="accent1">
                    <a:lumMod val="75000"/>
                  </a:schemeClr>
                </a:solidFill>
              </a:rPr>
              <a:t>5</a:t>
            </a:r>
          </a:p>
        </p:txBody>
      </p:sp>
      <p:sp>
        <p:nvSpPr>
          <p:cNvPr id="36" name="TextBox 35">
            <a:extLst>
              <a:ext uri="{FF2B5EF4-FFF2-40B4-BE49-F238E27FC236}">
                <a16:creationId xmlns:a16="http://schemas.microsoft.com/office/drawing/2014/main" id="{F0A5352F-E4BE-4F33-8E6F-A415B2A21A1C}"/>
              </a:ext>
            </a:extLst>
          </p:cNvPr>
          <p:cNvSpPr txBox="1"/>
          <p:nvPr/>
        </p:nvSpPr>
        <p:spPr>
          <a:xfrm>
            <a:off x="3311688" y="3073564"/>
            <a:ext cx="1054572" cy="292802"/>
          </a:xfrm>
          <a:prstGeom prst="rect">
            <a:avLst/>
          </a:prstGeom>
        </p:spPr>
        <p:txBody>
          <a:bodyPr vert="horz" wrap="none" lIns="68580" tIns="34290" rIns="68580" bIns="34290" rtlCol="0" anchor="ctr">
            <a:normAutofit/>
          </a:bodyPr>
          <a:lstStyle/>
          <a:p>
            <a:pPr algn="ctr"/>
            <a:r>
              <a:rPr lang="en-GB" sz="1200" b="1" dirty="0">
                <a:solidFill>
                  <a:schemeClr val="accent1">
                    <a:lumMod val="75000"/>
                  </a:schemeClr>
                </a:solidFill>
              </a:rPr>
              <a:t>80</a:t>
            </a:r>
          </a:p>
        </p:txBody>
      </p:sp>
      <p:sp>
        <p:nvSpPr>
          <p:cNvPr id="37" name="TextBox 36">
            <a:extLst>
              <a:ext uri="{FF2B5EF4-FFF2-40B4-BE49-F238E27FC236}">
                <a16:creationId xmlns:a16="http://schemas.microsoft.com/office/drawing/2014/main" id="{51C30EAE-07E3-4FF6-9B3B-FD1767BAADA9}"/>
              </a:ext>
            </a:extLst>
          </p:cNvPr>
          <p:cNvSpPr txBox="1"/>
          <p:nvPr/>
        </p:nvSpPr>
        <p:spPr>
          <a:xfrm>
            <a:off x="4419075" y="3067942"/>
            <a:ext cx="969359" cy="304049"/>
          </a:xfrm>
          <a:prstGeom prst="rect">
            <a:avLst/>
          </a:prstGeom>
        </p:spPr>
        <p:txBody>
          <a:bodyPr vert="horz" wrap="none" lIns="68580" tIns="34290" rIns="68580" bIns="34290" rtlCol="0" anchor="ctr">
            <a:normAutofit/>
          </a:bodyPr>
          <a:lstStyle/>
          <a:p>
            <a:pPr algn="ctr"/>
            <a:r>
              <a:rPr lang="en-GB" sz="1200" b="1" dirty="0">
                <a:solidFill>
                  <a:schemeClr val="accent1">
                    <a:lumMod val="75000"/>
                  </a:schemeClr>
                </a:solidFill>
              </a:rPr>
              <a:t>1</a:t>
            </a:r>
          </a:p>
        </p:txBody>
      </p:sp>
      <p:sp>
        <p:nvSpPr>
          <p:cNvPr id="38" name="TextBox 37">
            <a:extLst>
              <a:ext uri="{FF2B5EF4-FFF2-40B4-BE49-F238E27FC236}">
                <a16:creationId xmlns:a16="http://schemas.microsoft.com/office/drawing/2014/main" id="{61AB1379-5C5C-4C03-A868-4634634FEF03}"/>
              </a:ext>
            </a:extLst>
          </p:cNvPr>
          <p:cNvSpPr txBox="1"/>
          <p:nvPr/>
        </p:nvSpPr>
        <p:spPr>
          <a:xfrm>
            <a:off x="5953390" y="2814379"/>
            <a:ext cx="1484171" cy="254800"/>
          </a:xfrm>
          <a:prstGeom prst="rect">
            <a:avLst/>
          </a:prstGeom>
        </p:spPr>
        <p:txBody>
          <a:bodyPr vert="horz" wrap="none" lIns="91440" tIns="45720" rIns="91440" bIns="45720" rtlCol="0" anchor="ctr">
            <a:normAutofit/>
          </a:bodyPr>
          <a:lstStyle/>
          <a:p>
            <a:r>
              <a:rPr lang="en-GB" sz="800" dirty="0">
                <a:latin typeface="Monaco" panose="020B0509030404040204" pitchFamily="49" charset="0"/>
              </a:rPr>
              <a:t>= (Net: 5.57.95.0/25)</a:t>
            </a:r>
          </a:p>
        </p:txBody>
      </p:sp>
      <p:sp>
        <p:nvSpPr>
          <p:cNvPr id="31" name="TextBox 30">
            <a:extLst>
              <a:ext uri="{FF2B5EF4-FFF2-40B4-BE49-F238E27FC236}">
                <a16:creationId xmlns:a16="http://schemas.microsoft.com/office/drawing/2014/main" id="{BC64DFD8-CB7C-465D-A47F-860716D37B21}"/>
              </a:ext>
            </a:extLst>
          </p:cNvPr>
          <p:cNvSpPr txBox="1"/>
          <p:nvPr/>
        </p:nvSpPr>
        <p:spPr>
          <a:xfrm>
            <a:off x="5953390" y="3926789"/>
            <a:ext cx="1290281" cy="254800"/>
          </a:xfrm>
          <a:prstGeom prst="rect">
            <a:avLst/>
          </a:prstGeom>
        </p:spPr>
        <p:txBody>
          <a:bodyPr vert="horz" wrap="none" lIns="91440" tIns="45720" rIns="91440" bIns="45720" rtlCol="0" anchor="ctr">
            <a:normAutofit/>
          </a:bodyPr>
          <a:lstStyle/>
          <a:p>
            <a:r>
              <a:rPr lang="en-GB" sz="800" dirty="0">
                <a:latin typeface="Monaco" panose="020B0509030404040204" pitchFamily="49" charset="0"/>
              </a:rPr>
              <a:t>= (Net: 5.57.80.0)</a:t>
            </a:r>
          </a:p>
        </p:txBody>
      </p:sp>
      <p:sp>
        <p:nvSpPr>
          <p:cNvPr id="15" name="TextBox 14">
            <a:extLst>
              <a:ext uri="{FF2B5EF4-FFF2-40B4-BE49-F238E27FC236}">
                <a16:creationId xmlns:a16="http://schemas.microsoft.com/office/drawing/2014/main" id="{461885EB-B76C-4C01-AA25-E116A1B98C73}"/>
              </a:ext>
            </a:extLst>
          </p:cNvPr>
          <p:cNvSpPr txBox="1"/>
          <p:nvPr/>
        </p:nvSpPr>
        <p:spPr>
          <a:xfrm>
            <a:off x="1062567" y="2819138"/>
            <a:ext cx="5757981" cy="254000"/>
          </a:xfrm>
          <a:prstGeom prst="rect">
            <a:avLst/>
          </a:prstGeom>
        </p:spPr>
        <p:txBody>
          <a:bodyPr vert="horz" wrap="square" lIns="68580" tIns="34290" rIns="68580" bIns="34290" rtlCol="0" anchor="ctr">
            <a:normAutofit/>
          </a:bodyPr>
          <a:lstStyle/>
          <a:p>
            <a:r>
              <a:rPr lang="en-GB" sz="1200" b="1" spc="375" dirty="0">
                <a:solidFill>
                  <a:srgbClr val="FF0000"/>
                </a:solidFill>
                <a:latin typeface="Monaco" panose="020B0509030404040204" pitchFamily="49" charset="0"/>
              </a:rPr>
              <a:t>00000101.00111001.01011111.00000000</a:t>
            </a:r>
            <a:endParaRPr lang="en-GB" sz="1200" spc="375" dirty="0">
              <a:latin typeface="Monaco" panose="020B0509030404040204" pitchFamily="49" charset="0"/>
            </a:endParaRPr>
          </a:p>
        </p:txBody>
      </p:sp>
    </p:spTree>
    <p:extLst>
      <p:ext uri="{BB962C8B-B14F-4D97-AF65-F5344CB8AC3E}">
        <p14:creationId xmlns:p14="http://schemas.microsoft.com/office/powerpoint/2010/main" val="3329789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2"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63" presetClass="path" presetSubtype="0" fill="hold" grpId="0" nodeType="withEffect">
                                  <p:stCondLst>
                                    <p:cond delay="0"/>
                                  </p:stCondLst>
                                  <p:childTnLst>
                                    <p:animMotion origin="layout" path="M 5.55556E-7 -3.95062E-6 L 0.5191 0.00155 " pathEditMode="relative" rAng="0" ptsTypes="AA">
                                      <p:cBhvr>
                                        <p:cTn id="8" dur="3410" fill="hold"/>
                                        <p:tgtEl>
                                          <p:spTgt spid="10"/>
                                        </p:tgtEl>
                                        <p:attrNameLst>
                                          <p:attrName>ppt_x</p:attrName>
                                          <p:attrName>ppt_y</p:attrName>
                                        </p:attrNameLst>
                                      </p:cBhvr>
                                      <p:rCtr x="25955" y="62"/>
                                    </p:animMotion>
                                  </p:childTnLst>
                                  <p:subTnLst>
                                    <p:animClr clrSpc="rgb" dir="cw">
                                      <p:cBhvr override="childStyle">
                                        <p:cTn dur="1" fill="hold" display="0" masterRel="nextClick" afterEffect="1"/>
                                        <p:tgtEl>
                                          <p:spTgt spid="10"/>
                                        </p:tgtEl>
                                        <p:attrNameLst>
                                          <p:attrName>ppt_c</p:attrName>
                                        </p:attrNameLst>
                                      </p:cBhvr>
                                      <p:to>
                                        <a:schemeClr val="bg1"/>
                                      </p:to>
                                    </p:animClr>
                                  </p:subTnLst>
                                </p:cTn>
                              </p:par>
                              <p:par>
                                <p:cTn id="9" presetID="1" presetClass="entr" presetSubtype="0" fill="hold" grpId="0" nodeType="withEffect">
                                  <p:stCondLst>
                                    <p:cond delay="0"/>
                                  </p:stCondLst>
                                  <p:iterate type="lt">
                                    <p:tmAbs val="100"/>
                                  </p:iterate>
                                  <p:childTnLst>
                                    <p:set>
                                      <p:cBhvr>
                                        <p:cTn id="10" dur="1" fill="hold">
                                          <p:stCondLst>
                                            <p:cond delay="19"/>
                                          </p:stCondLst>
                                        </p:cTn>
                                        <p:tgtEl>
                                          <p:spTgt spid="15"/>
                                        </p:tgtEl>
                                        <p:attrNameLst>
                                          <p:attrName>style.visibility</p:attrName>
                                        </p:attrNameLst>
                                      </p:cBhvr>
                                      <p:to>
                                        <p:strVal val="visible"/>
                                      </p:to>
                                    </p:set>
                                  </p:childTnLst>
                                </p:cTn>
                              </p:par>
                            </p:childTnLst>
                          </p:cTn>
                        </p:par>
                        <p:par>
                          <p:cTn id="11" fill="hold">
                            <p:stCondLst>
                              <p:cond delay="3420"/>
                            </p:stCondLst>
                            <p:childTnLst>
                              <p:par>
                                <p:cTn id="12" presetID="1" presetClass="entr" presetSubtype="0" fill="hold" grpId="0" nodeType="afterEffect">
                                  <p:stCondLst>
                                    <p:cond delay="0"/>
                                  </p:stCondLst>
                                  <p:childTnLst>
                                    <p:set>
                                      <p:cBhvr>
                                        <p:cTn id="13" dur="1" fill="hold">
                                          <p:stCondLst>
                                            <p:cond delay="0"/>
                                          </p:stCondLst>
                                        </p:cTn>
                                        <p:tgtEl>
                                          <p:spTgt spid="38"/>
                                        </p:tgtEl>
                                        <p:attrNameLst>
                                          <p:attrName>style.visibility</p:attrName>
                                        </p:attrNameLst>
                                      </p:cBhvr>
                                      <p:to>
                                        <p:strVal val="visible"/>
                                      </p:to>
                                    </p:set>
                                  </p:childTnLst>
                                </p:cTn>
                              </p:par>
                            </p:childTnLst>
                          </p:cTn>
                        </p:par>
                        <p:par>
                          <p:cTn id="14" fill="hold">
                            <p:stCondLst>
                              <p:cond delay="3420"/>
                            </p:stCondLst>
                            <p:childTnLst>
                              <p:par>
                                <p:cTn id="15" presetID="1" presetClass="entr" presetSubtype="0" fill="hold" grpId="1" nodeType="after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58" presetClass="path" presetSubtype="0" accel="50000" decel="50000" fill="hold" grpId="0" nodeType="clickEffect">
                                  <p:stCondLst>
                                    <p:cond delay="0"/>
                                  </p:stCondLst>
                                  <p:childTnLst>
                                    <p:animMotion origin="layout" path="M -0.00087 3.33333E-6 L 0.03976 0.0571 C 0.04879 0.06882 0.054 0.08703 0.054 0.10586 C 0.054 0.12716 0.04879 0.14413 0.03976 0.15617 L -0.00087 0.21358 " pathEditMode="relative" rAng="0" ptsTypes="AAAAA">
                                      <p:cBhvr>
                                        <p:cTn id="20" dur="2000" fill="hold"/>
                                        <p:tgtEl>
                                          <p:spTgt spid="30"/>
                                        </p:tgtEl>
                                        <p:attrNameLst>
                                          <p:attrName>ppt_x</p:attrName>
                                          <p:attrName>ppt_y</p:attrName>
                                        </p:attrNameLst>
                                      </p:cBhvr>
                                      <p:rCtr x="2743" y="10679"/>
                                    </p:animMotion>
                                  </p:childTnLst>
                                </p:cTn>
                              </p:par>
                            </p:childTnLst>
                          </p:cTn>
                        </p:par>
                        <p:par>
                          <p:cTn id="21" fill="hold">
                            <p:stCondLst>
                              <p:cond delay="2000"/>
                            </p:stCondLst>
                            <p:childTnLst>
                              <p:par>
                                <p:cTn id="22" presetID="1" presetClass="entr" presetSubtype="0" fill="hold" grpId="1" nodeType="afterEffect">
                                  <p:stCondLst>
                                    <p:cond delay="1000"/>
                                  </p:stCondLst>
                                  <p:childTnLst>
                                    <p:set>
                                      <p:cBhvr>
                                        <p:cTn id="23" dur="1" fill="hold">
                                          <p:stCondLst>
                                            <p:cond delay="0"/>
                                          </p:stCondLst>
                                        </p:cTn>
                                        <p:tgtEl>
                                          <p:spTgt spid="33"/>
                                        </p:tgtEl>
                                        <p:attrNameLst>
                                          <p:attrName>style.visibility</p:attrName>
                                        </p:attrNameLst>
                                      </p:cBhvr>
                                      <p:to>
                                        <p:strVal val="visible"/>
                                      </p:to>
                                    </p:set>
                                  </p:childTnLst>
                                </p:cTn>
                              </p:par>
                              <p:par>
                                <p:cTn id="24" presetID="1" presetClass="entr" presetSubtype="0" fill="hold" grpId="0" nodeType="withEffect">
                                  <p:stCondLst>
                                    <p:cond delay="1000"/>
                                  </p:stCondLst>
                                  <p:iterate type="lt">
                                    <p:tmAbs val="100"/>
                                  </p:iterate>
                                  <p:childTnLst>
                                    <p:set>
                                      <p:cBhvr>
                                        <p:cTn id="25" dur="1" fill="hold">
                                          <p:stCondLst>
                                            <p:cond delay="19"/>
                                          </p:stCondLst>
                                        </p:cTn>
                                        <p:tgtEl>
                                          <p:spTgt spid="32"/>
                                        </p:tgtEl>
                                        <p:attrNameLst>
                                          <p:attrName>style.visibility</p:attrName>
                                        </p:attrNameLst>
                                      </p:cBhvr>
                                      <p:to>
                                        <p:strVal val="visible"/>
                                      </p:to>
                                    </p:set>
                                  </p:childTnLst>
                                </p:cTn>
                              </p:par>
                              <p:par>
                                <p:cTn id="26" presetID="63" presetClass="path" presetSubtype="0" fill="hold" grpId="0" nodeType="withEffect">
                                  <p:stCondLst>
                                    <p:cond delay="1000"/>
                                  </p:stCondLst>
                                  <p:childTnLst>
                                    <p:animMotion origin="layout" path="M 5.55556E-7 3.95062E-6 L 0.5191 0.00463 " pathEditMode="relative" rAng="0" ptsTypes="AA">
                                      <p:cBhvr>
                                        <p:cTn id="27" dur="3410" fill="hold"/>
                                        <p:tgtEl>
                                          <p:spTgt spid="33"/>
                                        </p:tgtEl>
                                        <p:attrNameLst>
                                          <p:attrName>ppt_x</p:attrName>
                                          <p:attrName>ppt_y</p:attrName>
                                        </p:attrNameLst>
                                      </p:cBhvr>
                                      <p:rCtr x="25955" y="216"/>
                                    </p:animMotion>
                                  </p:childTnLst>
                                  <p:subTnLst>
                                    <p:animClr clrSpc="rgb" dir="cw">
                                      <p:cBhvr override="childStyle">
                                        <p:cTn dur="1" fill="hold" display="0" masterRel="nextClick" afterEffect="1"/>
                                        <p:tgtEl>
                                          <p:spTgt spid="33"/>
                                        </p:tgtEl>
                                        <p:attrNameLst>
                                          <p:attrName>ppt_c</p:attrName>
                                        </p:attrNameLst>
                                      </p:cBhvr>
                                      <p:to>
                                        <a:schemeClr val="bg1"/>
                                      </p:to>
                                    </p:animClr>
                                  </p:subTnLst>
                                </p:cTn>
                              </p:par>
                            </p:childTnLst>
                          </p:cTn>
                        </p:par>
                      </p:childTnLst>
                    </p:cTn>
                  </p:par>
                  <p:par>
                    <p:cTn id="28" fill="hold">
                      <p:stCondLst>
                        <p:cond delay="indefinite"/>
                      </p:stCondLst>
                      <p:childTnLst>
                        <p:par>
                          <p:cTn id="29" fill="hold">
                            <p:stCondLst>
                              <p:cond delay="0"/>
                            </p:stCondLst>
                            <p:childTnLst>
                              <p:par>
                                <p:cTn id="30" presetID="58" presetClass="path" presetSubtype="0" accel="50000" decel="50000" fill="hold" grpId="1" nodeType="clickEffect">
                                  <p:stCondLst>
                                    <p:cond delay="0"/>
                                  </p:stCondLst>
                                  <p:iterate type="lt">
                                    <p:tmPct val="0"/>
                                  </p:iterate>
                                  <p:childTnLst>
                                    <p:animMotion origin="layout" path="M -2.77778E-6 4.93827E-7 L 0.03993 0.06852 C 0.04896 0.08302 0.054 0.10463 0.054 0.12716 C 0.054 0.15309 0.04896 0.17346 0.03993 0.18796 L -2.77778E-6 0.25679 " pathEditMode="relative" rAng="0" ptsTypes="AAAAA">
                                      <p:cBhvr>
                                        <p:cTn id="31" dur="2000" fill="hold"/>
                                        <p:tgtEl>
                                          <p:spTgt spid="15"/>
                                        </p:tgtEl>
                                        <p:attrNameLst>
                                          <p:attrName>ppt_x</p:attrName>
                                          <p:attrName>ppt_y</p:attrName>
                                        </p:attrNameLst>
                                      </p:cBhvr>
                                      <p:rCtr x="2691" y="12840"/>
                                    </p:animMotion>
                                  </p:childTnLst>
                                </p:cTn>
                              </p:par>
                            </p:childTnLst>
                          </p:cTn>
                        </p:par>
                        <p:par>
                          <p:cTn id="32" fill="hold">
                            <p:stCondLst>
                              <p:cond delay="2000"/>
                            </p:stCondLst>
                            <p:childTnLst>
                              <p:par>
                                <p:cTn id="33" presetID="1" presetClass="entr" presetSubtype="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par>
                          <p:cTn id="35" fill="hold">
                            <p:stCondLst>
                              <p:cond delay="2000"/>
                            </p:stCondLst>
                            <p:childTnLst>
                              <p:par>
                                <p:cTn id="36" presetID="1" presetClass="entr" presetSubtype="0"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0" grpId="1" animBg="1"/>
      <p:bldP spid="10" grpId="2" animBg="1"/>
      <p:bldP spid="30" grpId="0"/>
      <p:bldP spid="32" grpId="0"/>
      <p:bldP spid="33" grpId="0" animBg="1"/>
      <p:bldP spid="33" grpId="1" animBg="1"/>
      <p:bldP spid="38" grpId="0"/>
      <p:bldP spid="31" grpId="0"/>
      <p:bldP spid="15" grpId="0"/>
      <p:bldP spid="15" grpId="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4CC5BBD2-7CE4-407E-8931-EF4A8A306FAD}"/>
              </a:ext>
            </a:extLst>
          </p:cNvPr>
          <p:cNvSpPr txBox="1"/>
          <p:nvPr/>
        </p:nvSpPr>
        <p:spPr>
          <a:xfrm>
            <a:off x="1061512" y="2535515"/>
            <a:ext cx="5761151" cy="254000"/>
          </a:xfrm>
          <a:prstGeom prst="rect">
            <a:avLst/>
          </a:prstGeom>
        </p:spPr>
        <p:txBody>
          <a:bodyPr vert="horz" wrap="square" lIns="68580" tIns="34290" rIns="68580" bIns="34290" rtlCol="0" anchor="ctr">
            <a:noAutofit/>
          </a:bodyPr>
          <a:lstStyle/>
          <a:p>
            <a:r>
              <a:rPr lang="en-GB" sz="1200" b="1" spc="375" dirty="0">
                <a:latin typeface="Monaco" panose="020B0509030404040204" pitchFamily="49" charset="0"/>
              </a:rPr>
              <a:t>11111111.11111111.11110000.00000000</a:t>
            </a:r>
          </a:p>
        </p:txBody>
      </p:sp>
      <p:sp>
        <p:nvSpPr>
          <p:cNvPr id="178178" name="Rectangle 2"/>
          <p:cNvSpPr>
            <a:spLocks noGrp="1" noChangeArrowheads="1"/>
          </p:cNvSpPr>
          <p:nvPr>
            <p:ph type="title"/>
          </p:nvPr>
        </p:nvSpPr>
        <p:spPr>
          <a:xfrm>
            <a:off x="628650" y="253921"/>
            <a:ext cx="7886700" cy="517605"/>
          </a:xfrm>
        </p:spPr>
        <p:txBody>
          <a:bodyPr>
            <a:normAutofit fontScale="90000"/>
          </a:bodyPr>
          <a:lstStyle/>
          <a:p>
            <a:r>
              <a:rPr lang="en-GB" dirty="0"/>
              <a:t>Determine what is local / remote</a:t>
            </a:r>
          </a:p>
        </p:txBody>
      </p:sp>
      <p:sp>
        <p:nvSpPr>
          <p:cNvPr id="5" name="TextBox 4"/>
          <p:cNvSpPr txBox="1"/>
          <p:nvPr/>
        </p:nvSpPr>
        <p:spPr>
          <a:xfrm>
            <a:off x="6823716" y="1245602"/>
            <a:ext cx="1862981" cy="1640724"/>
          </a:xfrm>
          <a:prstGeom prst="rect">
            <a:avLst/>
          </a:prstGeom>
        </p:spPr>
        <p:txBody>
          <a:bodyPr vert="horz" wrap="none" lIns="68580" tIns="34290" rIns="68580" bIns="34290" rtlCol="0" anchor="ctr">
            <a:normAutofit/>
          </a:bodyPr>
          <a:lstStyle/>
          <a:p>
            <a:endParaRPr lang="en-GB" sz="1013" dirty="0"/>
          </a:p>
          <a:p>
            <a:r>
              <a:rPr lang="en-GB" sz="1013" b="1" dirty="0"/>
              <a:t>Logical AND</a:t>
            </a:r>
          </a:p>
          <a:p>
            <a:endParaRPr lang="en-GB" sz="1013" dirty="0"/>
          </a:p>
          <a:p>
            <a:r>
              <a:rPr lang="en-GB" sz="1013" dirty="0">
                <a:latin typeface="Monaco" panose="020B0509030404040204" pitchFamily="49" charset="0"/>
              </a:rPr>
              <a:t>0 AND 0 = 0</a:t>
            </a:r>
          </a:p>
          <a:p>
            <a:r>
              <a:rPr lang="en-GB" sz="1013" dirty="0">
                <a:latin typeface="Monaco" panose="020B0509030404040204" pitchFamily="49" charset="0"/>
              </a:rPr>
              <a:t>0 AND 1 = 0</a:t>
            </a:r>
          </a:p>
          <a:p>
            <a:r>
              <a:rPr lang="en-GB" sz="1013" dirty="0">
                <a:latin typeface="Monaco" panose="020B0509030404040204" pitchFamily="49" charset="0"/>
              </a:rPr>
              <a:t>1 AND 0 = 0</a:t>
            </a:r>
          </a:p>
          <a:p>
            <a:r>
              <a:rPr lang="en-GB" sz="1013" dirty="0">
                <a:latin typeface="Monaco" panose="020B0509030404040204" pitchFamily="49" charset="0"/>
              </a:rPr>
              <a:t>1 AND 1 = 1</a:t>
            </a:r>
          </a:p>
          <a:p>
            <a:endParaRPr lang="en-GB" sz="1013" dirty="0"/>
          </a:p>
        </p:txBody>
      </p:sp>
      <p:sp>
        <p:nvSpPr>
          <p:cNvPr id="9" name="TextBox 8"/>
          <p:cNvSpPr txBox="1"/>
          <p:nvPr/>
        </p:nvSpPr>
        <p:spPr>
          <a:xfrm>
            <a:off x="7084800" y="3290402"/>
            <a:ext cx="1762584" cy="1323330"/>
          </a:xfrm>
          <a:prstGeom prst="rect">
            <a:avLst/>
          </a:prstGeom>
          <a:solidFill>
            <a:srgbClr val="FFE699"/>
          </a:solidFill>
          <a:effectLst/>
        </p:spPr>
        <p:style>
          <a:lnRef idx="2">
            <a:schemeClr val="dk1"/>
          </a:lnRef>
          <a:fillRef idx="1">
            <a:schemeClr val="lt1"/>
          </a:fillRef>
          <a:effectRef idx="0">
            <a:schemeClr val="dk1"/>
          </a:effectRef>
          <a:fontRef idx="minor">
            <a:schemeClr val="dk1"/>
          </a:fontRef>
        </p:style>
        <p:txBody>
          <a:bodyPr vert="horz" wrap="square" lIns="68580" tIns="34290" rIns="68580" bIns="34290" rtlCol="0" anchor="ctr">
            <a:normAutofit/>
          </a:bodyPr>
          <a:lstStyle>
            <a:defPPr>
              <a:defRPr lang="en-US"/>
            </a:defPPr>
            <a:lvl1pPr>
              <a:defRPr sz="1013">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t>Compare Logical AND </a:t>
            </a:r>
          </a:p>
          <a:p>
            <a:r>
              <a:rPr lang="en-GB" dirty="0"/>
              <a:t>results:</a:t>
            </a:r>
          </a:p>
          <a:p>
            <a:endParaRPr lang="en-GB" dirty="0"/>
          </a:p>
          <a:p>
            <a:r>
              <a:rPr lang="en-GB" dirty="0"/>
              <a:t>If they are the </a:t>
            </a:r>
            <a:r>
              <a:rPr lang="en-GB" b="1" dirty="0"/>
              <a:t>same</a:t>
            </a:r>
            <a:r>
              <a:rPr lang="en-GB" dirty="0"/>
              <a:t>, </a:t>
            </a:r>
          </a:p>
          <a:p>
            <a:r>
              <a:rPr lang="en-GB" dirty="0"/>
              <a:t>destination is on the </a:t>
            </a:r>
            <a:br>
              <a:rPr lang="en-GB" dirty="0"/>
            </a:br>
            <a:r>
              <a:rPr lang="en-GB" b="1" dirty="0"/>
              <a:t>same</a:t>
            </a:r>
            <a:r>
              <a:rPr lang="en-GB" dirty="0"/>
              <a:t> subnet. ARP and send</a:t>
            </a:r>
          </a:p>
          <a:p>
            <a:r>
              <a:rPr lang="en-GB" dirty="0"/>
              <a:t>directly to destination host.</a:t>
            </a:r>
          </a:p>
        </p:txBody>
      </p:sp>
      <p:sp>
        <p:nvSpPr>
          <p:cNvPr id="8" name="TextBox 7">
            <a:extLst>
              <a:ext uri="{FF2B5EF4-FFF2-40B4-BE49-F238E27FC236}">
                <a16:creationId xmlns:a16="http://schemas.microsoft.com/office/drawing/2014/main" id="{B31BC5D1-8207-4F7D-AD64-C1E601E97591}"/>
              </a:ext>
            </a:extLst>
          </p:cNvPr>
          <p:cNvSpPr txBox="1"/>
          <p:nvPr/>
        </p:nvSpPr>
        <p:spPr>
          <a:xfrm>
            <a:off x="1062565" y="2260338"/>
            <a:ext cx="5761151" cy="254000"/>
          </a:xfrm>
          <a:prstGeom prst="rect">
            <a:avLst/>
          </a:prstGeom>
        </p:spPr>
        <p:txBody>
          <a:bodyPr vert="horz" wrap="square" lIns="68580" tIns="34290" rIns="68580" bIns="34290" rtlCol="0" anchor="ctr">
            <a:normAutofit/>
          </a:bodyPr>
          <a:lstStyle/>
          <a:p>
            <a:r>
              <a:rPr lang="en-GB" sz="1200" b="1" spc="375" dirty="0">
                <a:latin typeface="Monaco" panose="020B0509030404040204" pitchFamily="49" charset="0"/>
              </a:rPr>
              <a:t>00000101.00111001.01011111.00001010</a:t>
            </a:r>
            <a:endParaRPr lang="en-GB" sz="1200" spc="375" dirty="0">
              <a:latin typeface="Monaco" panose="020B0509030404040204" pitchFamily="49" charset="0"/>
            </a:endParaRPr>
          </a:p>
        </p:txBody>
      </p:sp>
      <p:sp>
        <p:nvSpPr>
          <p:cNvPr id="12" name="TextBox 11">
            <a:extLst>
              <a:ext uri="{FF2B5EF4-FFF2-40B4-BE49-F238E27FC236}">
                <a16:creationId xmlns:a16="http://schemas.microsoft.com/office/drawing/2014/main" id="{DE1B95CE-1B5E-452A-82E1-E5EA7464D86A}"/>
              </a:ext>
            </a:extLst>
          </p:cNvPr>
          <p:cNvSpPr txBox="1"/>
          <p:nvPr/>
        </p:nvSpPr>
        <p:spPr>
          <a:xfrm>
            <a:off x="266297" y="2260336"/>
            <a:ext cx="851205" cy="254000"/>
          </a:xfrm>
          <a:prstGeom prst="rect">
            <a:avLst/>
          </a:prstGeom>
        </p:spPr>
        <p:txBody>
          <a:bodyPr vert="horz" wrap="square" lIns="68580" tIns="34290" rIns="68580" bIns="34290" rtlCol="0" anchor="ctr">
            <a:normAutofit/>
          </a:bodyPr>
          <a:lstStyle/>
          <a:p>
            <a:pPr algn="r"/>
            <a:r>
              <a:rPr lang="en-GB" sz="1013" dirty="0">
                <a:solidFill>
                  <a:schemeClr val="tx1">
                    <a:lumMod val="50000"/>
                    <a:lumOff val="50000"/>
                  </a:schemeClr>
                </a:solidFill>
                <a:latin typeface="Monaco" panose="020B0509030404040204" pitchFamily="49" charset="0"/>
              </a:rPr>
              <a:t>My IP:</a:t>
            </a:r>
          </a:p>
        </p:txBody>
      </p:sp>
      <p:sp>
        <p:nvSpPr>
          <p:cNvPr id="14" name="TextBox 13">
            <a:extLst>
              <a:ext uri="{FF2B5EF4-FFF2-40B4-BE49-F238E27FC236}">
                <a16:creationId xmlns:a16="http://schemas.microsoft.com/office/drawing/2014/main" id="{BDFDEF42-E508-4D28-B814-F6B088BB0F8C}"/>
              </a:ext>
            </a:extLst>
          </p:cNvPr>
          <p:cNvSpPr txBox="1"/>
          <p:nvPr/>
        </p:nvSpPr>
        <p:spPr>
          <a:xfrm>
            <a:off x="266297" y="2539737"/>
            <a:ext cx="851205" cy="254000"/>
          </a:xfrm>
          <a:prstGeom prst="rect">
            <a:avLst/>
          </a:prstGeom>
        </p:spPr>
        <p:txBody>
          <a:bodyPr vert="horz" wrap="square" lIns="68580" tIns="34290" rIns="68580" bIns="34290" rtlCol="0" anchor="ctr">
            <a:normAutofit/>
          </a:bodyPr>
          <a:lstStyle/>
          <a:p>
            <a:pPr algn="r"/>
            <a:r>
              <a:rPr lang="en-GB" sz="1013" dirty="0">
                <a:solidFill>
                  <a:schemeClr val="tx1">
                    <a:lumMod val="50000"/>
                    <a:lumOff val="50000"/>
                  </a:schemeClr>
                </a:solidFill>
                <a:latin typeface="Monaco" panose="020B0509030404040204" pitchFamily="49" charset="0"/>
              </a:rPr>
              <a:t>Mask:</a:t>
            </a:r>
          </a:p>
        </p:txBody>
      </p:sp>
      <p:sp>
        <p:nvSpPr>
          <p:cNvPr id="15" name="TextBox 14">
            <a:extLst>
              <a:ext uri="{FF2B5EF4-FFF2-40B4-BE49-F238E27FC236}">
                <a16:creationId xmlns:a16="http://schemas.microsoft.com/office/drawing/2014/main" id="{461885EB-B76C-4C01-AA25-E116A1B98C73}"/>
              </a:ext>
            </a:extLst>
          </p:cNvPr>
          <p:cNvSpPr txBox="1"/>
          <p:nvPr/>
        </p:nvSpPr>
        <p:spPr>
          <a:xfrm>
            <a:off x="1062568" y="2819138"/>
            <a:ext cx="5760095" cy="254000"/>
          </a:xfrm>
          <a:prstGeom prst="rect">
            <a:avLst/>
          </a:prstGeom>
        </p:spPr>
        <p:txBody>
          <a:bodyPr vert="horz" wrap="square" lIns="68580" tIns="34290" rIns="68580" bIns="34290" rtlCol="0" anchor="ctr">
            <a:normAutofit/>
          </a:bodyPr>
          <a:lstStyle/>
          <a:p>
            <a:r>
              <a:rPr lang="en-GB" sz="1200" b="1" spc="375" dirty="0">
                <a:solidFill>
                  <a:srgbClr val="FF0000"/>
                </a:solidFill>
                <a:latin typeface="Monaco" panose="020B0509030404040204" pitchFamily="49" charset="0"/>
              </a:rPr>
              <a:t>00000101.00111001.01010000.00000000</a:t>
            </a:r>
            <a:endParaRPr lang="en-GB" sz="1200" spc="375" dirty="0">
              <a:latin typeface="Monaco" panose="020B0509030404040204" pitchFamily="49" charset="0"/>
            </a:endParaRPr>
          </a:p>
        </p:txBody>
      </p:sp>
      <p:sp>
        <p:nvSpPr>
          <p:cNvPr id="10" name="Flowchart: Off-page Connector 9">
            <a:extLst>
              <a:ext uri="{FF2B5EF4-FFF2-40B4-BE49-F238E27FC236}">
                <a16:creationId xmlns:a16="http://schemas.microsoft.com/office/drawing/2014/main" id="{A9FC1D75-BC7B-4E3E-979F-9FA9D7DEAFA6}"/>
              </a:ext>
            </a:extLst>
          </p:cNvPr>
          <p:cNvSpPr/>
          <p:nvPr/>
        </p:nvSpPr>
        <p:spPr>
          <a:xfrm>
            <a:off x="1117504" y="2258860"/>
            <a:ext cx="122962" cy="547580"/>
          </a:xfrm>
          <a:prstGeom prst="flowChartOffpageConnector">
            <a:avLst/>
          </a:prstGeom>
          <a:noFill/>
          <a:ln w="28575">
            <a:solidFill>
              <a:srgbClr val="FF0000"/>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sz="1013" dirty="0"/>
          </a:p>
        </p:txBody>
      </p:sp>
      <p:sp>
        <p:nvSpPr>
          <p:cNvPr id="17" name="TextBox 16">
            <a:extLst>
              <a:ext uri="{FF2B5EF4-FFF2-40B4-BE49-F238E27FC236}">
                <a16:creationId xmlns:a16="http://schemas.microsoft.com/office/drawing/2014/main" id="{5723931B-B5A8-421E-A339-DAFCA9727CB0}"/>
              </a:ext>
            </a:extLst>
          </p:cNvPr>
          <p:cNvSpPr txBox="1"/>
          <p:nvPr/>
        </p:nvSpPr>
        <p:spPr>
          <a:xfrm>
            <a:off x="1061511" y="3367242"/>
            <a:ext cx="5760095" cy="254000"/>
          </a:xfrm>
          <a:prstGeom prst="rect">
            <a:avLst/>
          </a:prstGeom>
        </p:spPr>
        <p:txBody>
          <a:bodyPr vert="horz" wrap="square" lIns="68580" tIns="34290" rIns="68580" bIns="34290" rtlCol="0" anchor="ctr">
            <a:normAutofit/>
          </a:bodyPr>
          <a:lstStyle/>
          <a:p>
            <a:r>
              <a:rPr lang="en-GB" sz="1200" b="1" spc="375" dirty="0">
                <a:latin typeface="Monaco" panose="020B0509030404040204" pitchFamily="49" charset="0"/>
              </a:rPr>
              <a:t>00000101.00111001.01010000.00000001</a:t>
            </a:r>
            <a:endParaRPr lang="en-GB" sz="1200" spc="375" dirty="0">
              <a:latin typeface="Monaco" panose="020B0509030404040204" pitchFamily="49" charset="0"/>
            </a:endParaRPr>
          </a:p>
        </p:txBody>
      </p:sp>
      <p:sp>
        <p:nvSpPr>
          <p:cNvPr id="18" name="TextBox 17">
            <a:extLst>
              <a:ext uri="{FF2B5EF4-FFF2-40B4-BE49-F238E27FC236}">
                <a16:creationId xmlns:a16="http://schemas.microsoft.com/office/drawing/2014/main" id="{88367BF3-2F20-47B4-9513-BBBB30AE7EDF}"/>
              </a:ext>
            </a:extLst>
          </p:cNvPr>
          <p:cNvSpPr txBox="1"/>
          <p:nvPr/>
        </p:nvSpPr>
        <p:spPr>
          <a:xfrm>
            <a:off x="107855" y="3352071"/>
            <a:ext cx="1009649" cy="254000"/>
          </a:xfrm>
          <a:prstGeom prst="rect">
            <a:avLst/>
          </a:prstGeom>
        </p:spPr>
        <p:txBody>
          <a:bodyPr vert="horz" wrap="square" lIns="68580" tIns="34290" rIns="68580" bIns="34290" rtlCol="0" anchor="ctr">
            <a:normAutofit/>
          </a:bodyPr>
          <a:lstStyle/>
          <a:p>
            <a:pPr algn="r"/>
            <a:r>
              <a:rPr lang="en-GB" sz="1013" dirty="0" err="1">
                <a:solidFill>
                  <a:schemeClr val="tx1">
                    <a:lumMod val="50000"/>
                    <a:lumOff val="50000"/>
                  </a:schemeClr>
                </a:solidFill>
                <a:latin typeface="Monaco" panose="020B0509030404040204" pitchFamily="49" charset="0"/>
              </a:rPr>
              <a:t>Dest</a:t>
            </a:r>
            <a:r>
              <a:rPr lang="en-GB" sz="1013" dirty="0">
                <a:solidFill>
                  <a:schemeClr val="tx1">
                    <a:lumMod val="50000"/>
                    <a:lumOff val="50000"/>
                  </a:schemeClr>
                </a:solidFill>
                <a:latin typeface="Monaco" panose="020B0509030404040204" pitchFamily="49" charset="0"/>
              </a:rPr>
              <a:t> IP:</a:t>
            </a:r>
          </a:p>
        </p:txBody>
      </p:sp>
      <p:sp>
        <p:nvSpPr>
          <p:cNvPr id="29" name="TextBox 28">
            <a:extLst>
              <a:ext uri="{FF2B5EF4-FFF2-40B4-BE49-F238E27FC236}">
                <a16:creationId xmlns:a16="http://schemas.microsoft.com/office/drawing/2014/main" id="{3FE7C627-5DD7-4658-B5E7-830AFFD57BF1}"/>
              </a:ext>
            </a:extLst>
          </p:cNvPr>
          <p:cNvSpPr txBox="1"/>
          <p:nvPr/>
        </p:nvSpPr>
        <p:spPr>
          <a:xfrm>
            <a:off x="266297" y="3646641"/>
            <a:ext cx="851205" cy="254000"/>
          </a:xfrm>
          <a:prstGeom prst="rect">
            <a:avLst/>
          </a:prstGeom>
        </p:spPr>
        <p:txBody>
          <a:bodyPr vert="horz" wrap="square" lIns="68580" tIns="34290" rIns="68580" bIns="34290" rtlCol="0" anchor="ctr">
            <a:normAutofit/>
          </a:bodyPr>
          <a:lstStyle/>
          <a:p>
            <a:pPr algn="r"/>
            <a:r>
              <a:rPr lang="en-GB" sz="1013" dirty="0">
                <a:solidFill>
                  <a:schemeClr val="tx1">
                    <a:lumMod val="50000"/>
                    <a:lumOff val="50000"/>
                  </a:schemeClr>
                </a:solidFill>
                <a:latin typeface="Monaco" panose="020B0509030404040204" pitchFamily="49" charset="0"/>
              </a:rPr>
              <a:t>Mask:</a:t>
            </a:r>
          </a:p>
        </p:txBody>
      </p:sp>
      <p:sp>
        <p:nvSpPr>
          <p:cNvPr id="32" name="TextBox 31">
            <a:extLst>
              <a:ext uri="{FF2B5EF4-FFF2-40B4-BE49-F238E27FC236}">
                <a16:creationId xmlns:a16="http://schemas.microsoft.com/office/drawing/2014/main" id="{D306B593-42C1-4B59-B50A-1D3D1C1DEBC2}"/>
              </a:ext>
            </a:extLst>
          </p:cNvPr>
          <p:cNvSpPr txBox="1"/>
          <p:nvPr/>
        </p:nvSpPr>
        <p:spPr>
          <a:xfrm>
            <a:off x="1062568" y="3927589"/>
            <a:ext cx="5759039" cy="254000"/>
          </a:xfrm>
          <a:prstGeom prst="rect">
            <a:avLst/>
          </a:prstGeom>
        </p:spPr>
        <p:txBody>
          <a:bodyPr vert="horz" wrap="square" lIns="68580" tIns="34290" rIns="68580" bIns="34290" rtlCol="0" anchor="ctr">
            <a:normAutofit/>
          </a:bodyPr>
          <a:lstStyle/>
          <a:p>
            <a:r>
              <a:rPr lang="en-GB" sz="1200" b="1" spc="375" dirty="0">
                <a:solidFill>
                  <a:srgbClr val="FF0000"/>
                </a:solidFill>
                <a:latin typeface="Monaco" panose="020B0509030404040204" pitchFamily="49" charset="0"/>
              </a:rPr>
              <a:t>00000101.00111001.01010000.00000000</a:t>
            </a:r>
          </a:p>
        </p:txBody>
      </p:sp>
      <p:sp>
        <p:nvSpPr>
          <p:cNvPr id="33" name="Flowchart: Off-page Connector 32">
            <a:extLst>
              <a:ext uri="{FF2B5EF4-FFF2-40B4-BE49-F238E27FC236}">
                <a16:creationId xmlns:a16="http://schemas.microsoft.com/office/drawing/2014/main" id="{6CFB6783-3E62-4298-B135-0541BF95398C}"/>
              </a:ext>
            </a:extLst>
          </p:cNvPr>
          <p:cNvSpPr/>
          <p:nvPr/>
        </p:nvSpPr>
        <p:spPr>
          <a:xfrm>
            <a:off x="1117504" y="3367310"/>
            <a:ext cx="122962" cy="547580"/>
          </a:xfrm>
          <a:prstGeom prst="flowChartOffpageConnector">
            <a:avLst/>
          </a:prstGeom>
          <a:noFill/>
          <a:ln w="28575">
            <a:solidFill>
              <a:srgbClr val="FF0000"/>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sz="1013" dirty="0"/>
          </a:p>
        </p:txBody>
      </p:sp>
      <p:sp>
        <p:nvSpPr>
          <p:cNvPr id="6" name="TextBox 5">
            <a:extLst>
              <a:ext uri="{FF2B5EF4-FFF2-40B4-BE49-F238E27FC236}">
                <a16:creationId xmlns:a16="http://schemas.microsoft.com/office/drawing/2014/main" id="{9D1CEDFB-A4E6-4456-BC8A-6931112BA01D}"/>
              </a:ext>
            </a:extLst>
          </p:cNvPr>
          <p:cNvSpPr txBox="1"/>
          <p:nvPr/>
        </p:nvSpPr>
        <p:spPr>
          <a:xfrm>
            <a:off x="1061511" y="1039443"/>
            <a:ext cx="3357563" cy="882204"/>
          </a:xfrm>
          <a:prstGeom prst="rect">
            <a:avLst/>
          </a:prstGeom>
        </p:spPr>
        <p:txBody>
          <a:bodyPr vert="horz" wrap="none" lIns="68580" tIns="34290" rIns="68580" bIns="34290" rtlCol="0" anchor="ctr">
            <a:normAutofit/>
          </a:bodyPr>
          <a:lstStyle/>
          <a:p>
            <a:r>
              <a:rPr lang="en-GB" sz="1500" b="1" dirty="0">
                <a:latin typeface="Monaco" panose="020B0509030404040204" pitchFamily="49" charset="0"/>
              </a:rPr>
              <a:t>My IP:</a:t>
            </a:r>
            <a:r>
              <a:rPr lang="en-GB" sz="1500" dirty="0">
                <a:latin typeface="Monaco" panose="020B0509030404040204" pitchFamily="49" charset="0"/>
              </a:rPr>
              <a:t> </a:t>
            </a:r>
            <a:r>
              <a:rPr lang="en-GB" sz="1500" dirty="0">
                <a:latin typeface="Monaco" panose="020B0509030404040204" pitchFamily="49" charset="0"/>
                <a:cs typeface="Courier New" pitchFamily="49" charset="0"/>
              </a:rPr>
              <a:t>5.57.95.10</a:t>
            </a:r>
          </a:p>
          <a:p>
            <a:r>
              <a:rPr lang="en-GB" sz="1500" b="1" dirty="0">
                <a:latin typeface="Monaco" panose="020B0509030404040204" pitchFamily="49" charset="0"/>
              </a:rPr>
              <a:t>Mask:</a:t>
            </a:r>
            <a:r>
              <a:rPr lang="en-GB" sz="1500" dirty="0">
                <a:latin typeface="Monaco" panose="020B0509030404040204" pitchFamily="49" charset="0"/>
              </a:rPr>
              <a:t> </a:t>
            </a:r>
            <a:r>
              <a:rPr lang="en-GB" sz="1500" b="1" dirty="0">
                <a:highlight>
                  <a:srgbClr val="FFFF00"/>
                </a:highlight>
                <a:latin typeface="Monaco" panose="020B0509030404040204" pitchFamily="49" charset="0"/>
              </a:rPr>
              <a:t>255.255.240.0 (/20)</a:t>
            </a:r>
          </a:p>
          <a:p>
            <a:r>
              <a:rPr lang="en-GB" sz="1500" b="1" dirty="0">
                <a:latin typeface="Monaco" panose="020B0509030404040204" pitchFamily="49" charset="0"/>
              </a:rPr>
              <a:t>Destination: </a:t>
            </a:r>
            <a:r>
              <a:rPr lang="en-GB" sz="1500" dirty="0">
                <a:latin typeface="Monaco" panose="020B0509030404040204" pitchFamily="49" charset="0"/>
              </a:rPr>
              <a:t>5.57.80.1</a:t>
            </a:r>
          </a:p>
        </p:txBody>
      </p:sp>
      <p:sp>
        <p:nvSpPr>
          <p:cNvPr id="11" name="TextBox 10">
            <a:extLst>
              <a:ext uri="{FF2B5EF4-FFF2-40B4-BE49-F238E27FC236}">
                <a16:creationId xmlns:a16="http://schemas.microsoft.com/office/drawing/2014/main" id="{07D57CF9-E58E-41E1-851E-101A7F535538}"/>
              </a:ext>
            </a:extLst>
          </p:cNvPr>
          <p:cNvSpPr txBox="1"/>
          <p:nvPr/>
        </p:nvSpPr>
        <p:spPr>
          <a:xfrm>
            <a:off x="2202178" y="1952865"/>
            <a:ext cx="1054572" cy="304049"/>
          </a:xfrm>
          <a:prstGeom prst="rect">
            <a:avLst/>
          </a:prstGeom>
        </p:spPr>
        <p:txBody>
          <a:bodyPr vert="horz" wrap="none" lIns="68580" tIns="34290" rIns="68580" bIns="34290" rtlCol="0" anchor="ctr">
            <a:normAutofit/>
          </a:bodyPr>
          <a:lstStyle/>
          <a:p>
            <a:pPr algn="ctr"/>
            <a:r>
              <a:rPr lang="en-GB" sz="1200" b="1" dirty="0">
                <a:solidFill>
                  <a:schemeClr val="accent1">
                    <a:lumMod val="75000"/>
                  </a:schemeClr>
                </a:solidFill>
              </a:rPr>
              <a:t>57</a:t>
            </a:r>
          </a:p>
        </p:txBody>
      </p:sp>
      <p:sp>
        <p:nvSpPr>
          <p:cNvPr id="23" name="TextBox 22">
            <a:extLst>
              <a:ext uri="{FF2B5EF4-FFF2-40B4-BE49-F238E27FC236}">
                <a16:creationId xmlns:a16="http://schemas.microsoft.com/office/drawing/2014/main" id="{311C7E31-93E4-4115-8007-3B64A6FF9A15}"/>
              </a:ext>
            </a:extLst>
          </p:cNvPr>
          <p:cNvSpPr txBox="1"/>
          <p:nvPr/>
        </p:nvSpPr>
        <p:spPr>
          <a:xfrm>
            <a:off x="1117505" y="1952863"/>
            <a:ext cx="1029739" cy="304049"/>
          </a:xfrm>
          <a:prstGeom prst="rect">
            <a:avLst/>
          </a:prstGeom>
        </p:spPr>
        <p:txBody>
          <a:bodyPr vert="horz" wrap="none" lIns="68580" tIns="34290" rIns="68580" bIns="34290" rtlCol="0" anchor="ctr">
            <a:normAutofit/>
          </a:bodyPr>
          <a:lstStyle/>
          <a:p>
            <a:pPr algn="ctr"/>
            <a:r>
              <a:rPr lang="en-GB" sz="1200" b="1" dirty="0">
                <a:solidFill>
                  <a:schemeClr val="accent1">
                    <a:lumMod val="75000"/>
                  </a:schemeClr>
                </a:solidFill>
              </a:rPr>
              <a:t>5</a:t>
            </a:r>
          </a:p>
        </p:txBody>
      </p:sp>
      <p:sp>
        <p:nvSpPr>
          <p:cNvPr id="24" name="TextBox 23">
            <a:extLst>
              <a:ext uri="{FF2B5EF4-FFF2-40B4-BE49-F238E27FC236}">
                <a16:creationId xmlns:a16="http://schemas.microsoft.com/office/drawing/2014/main" id="{17A8994A-CF9A-4FC8-9868-74826F0882DA}"/>
              </a:ext>
            </a:extLst>
          </p:cNvPr>
          <p:cNvSpPr txBox="1"/>
          <p:nvPr/>
        </p:nvSpPr>
        <p:spPr>
          <a:xfrm>
            <a:off x="3311688" y="1958486"/>
            <a:ext cx="1054572" cy="292802"/>
          </a:xfrm>
          <a:prstGeom prst="rect">
            <a:avLst/>
          </a:prstGeom>
        </p:spPr>
        <p:txBody>
          <a:bodyPr vert="horz" wrap="none" lIns="68580" tIns="34290" rIns="68580" bIns="34290" rtlCol="0" anchor="ctr">
            <a:normAutofit/>
          </a:bodyPr>
          <a:lstStyle/>
          <a:p>
            <a:pPr algn="ctr"/>
            <a:r>
              <a:rPr lang="en-GB" sz="1200" b="1" dirty="0">
                <a:solidFill>
                  <a:schemeClr val="accent1">
                    <a:lumMod val="75000"/>
                  </a:schemeClr>
                </a:solidFill>
              </a:rPr>
              <a:t>95</a:t>
            </a:r>
          </a:p>
        </p:txBody>
      </p:sp>
      <p:sp>
        <p:nvSpPr>
          <p:cNvPr id="25" name="TextBox 24">
            <a:extLst>
              <a:ext uri="{FF2B5EF4-FFF2-40B4-BE49-F238E27FC236}">
                <a16:creationId xmlns:a16="http://schemas.microsoft.com/office/drawing/2014/main" id="{4591D74D-03A4-427D-8651-2E25967C9DC6}"/>
              </a:ext>
            </a:extLst>
          </p:cNvPr>
          <p:cNvSpPr txBox="1"/>
          <p:nvPr/>
        </p:nvSpPr>
        <p:spPr>
          <a:xfrm>
            <a:off x="4419075" y="1952865"/>
            <a:ext cx="969359" cy="304049"/>
          </a:xfrm>
          <a:prstGeom prst="rect">
            <a:avLst/>
          </a:prstGeom>
        </p:spPr>
        <p:txBody>
          <a:bodyPr vert="horz" wrap="none" lIns="68580" tIns="34290" rIns="68580" bIns="34290" rtlCol="0" anchor="ctr">
            <a:normAutofit/>
          </a:bodyPr>
          <a:lstStyle/>
          <a:p>
            <a:pPr algn="ctr"/>
            <a:r>
              <a:rPr lang="en-GB" sz="1200" b="1" dirty="0">
                <a:solidFill>
                  <a:schemeClr val="accent1">
                    <a:lumMod val="75000"/>
                  </a:schemeClr>
                </a:solidFill>
              </a:rPr>
              <a:t>10</a:t>
            </a:r>
          </a:p>
        </p:txBody>
      </p:sp>
      <p:sp>
        <p:nvSpPr>
          <p:cNvPr id="34" name="TextBox 33">
            <a:extLst>
              <a:ext uri="{FF2B5EF4-FFF2-40B4-BE49-F238E27FC236}">
                <a16:creationId xmlns:a16="http://schemas.microsoft.com/office/drawing/2014/main" id="{A4028B95-AE3B-4030-B387-6A6152ECD58C}"/>
              </a:ext>
            </a:extLst>
          </p:cNvPr>
          <p:cNvSpPr txBox="1"/>
          <p:nvPr/>
        </p:nvSpPr>
        <p:spPr>
          <a:xfrm>
            <a:off x="2202178" y="3067942"/>
            <a:ext cx="1054572" cy="304049"/>
          </a:xfrm>
          <a:prstGeom prst="rect">
            <a:avLst/>
          </a:prstGeom>
        </p:spPr>
        <p:txBody>
          <a:bodyPr vert="horz" wrap="none" lIns="68580" tIns="34290" rIns="68580" bIns="34290" rtlCol="0" anchor="ctr">
            <a:normAutofit/>
          </a:bodyPr>
          <a:lstStyle/>
          <a:p>
            <a:pPr algn="ctr"/>
            <a:r>
              <a:rPr lang="en-GB" sz="1200" b="1" dirty="0">
                <a:solidFill>
                  <a:schemeClr val="accent1">
                    <a:lumMod val="75000"/>
                  </a:schemeClr>
                </a:solidFill>
              </a:rPr>
              <a:t>57</a:t>
            </a:r>
          </a:p>
        </p:txBody>
      </p:sp>
      <p:sp>
        <p:nvSpPr>
          <p:cNvPr id="35" name="TextBox 34">
            <a:extLst>
              <a:ext uri="{FF2B5EF4-FFF2-40B4-BE49-F238E27FC236}">
                <a16:creationId xmlns:a16="http://schemas.microsoft.com/office/drawing/2014/main" id="{125BFB32-BBC6-4204-B0B3-26B079C446F2}"/>
              </a:ext>
            </a:extLst>
          </p:cNvPr>
          <p:cNvSpPr txBox="1"/>
          <p:nvPr/>
        </p:nvSpPr>
        <p:spPr>
          <a:xfrm>
            <a:off x="1117505" y="3067940"/>
            <a:ext cx="1029739" cy="304049"/>
          </a:xfrm>
          <a:prstGeom prst="rect">
            <a:avLst/>
          </a:prstGeom>
        </p:spPr>
        <p:txBody>
          <a:bodyPr vert="horz" wrap="none" lIns="68580" tIns="34290" rIns="68580" bIns="34290" rtlCol="0" anchor="ctr">
            <a:normAutofit/>
          </a:bodyPr>
          <a:lstStyle/>
          <a:p>
            <a:pPr algn="ctr"/>
            <a:r>
              <a:rPr lang="en-GB" sz="1200" b="1" dirty="0">
                <a:solidFill>
                  <a:schemeClr val="accent1">
                    <a:lumMod val="75000"/>
                  </a:schemeClr>
                </a:solidFill>
              </a:rPr>
              <a:t>5</a:t>
            </a:r>
          </a:p>
        </p:txBody>
      </p:sp>
      <p:sp>
        <p:nvSpPr>
          <p:cNvPr id="36" name="TextBox 35">
            <a:extLst>
              <a:ext uri="{FF2B5EF4-FFF2-40B4-BE49-F238E27FC236}">
                <a16:creationId xmlns:a16="http://schemas.microsoft.com/office/drawing/2014/main" id="{F0A5352F-E4BE-4F33-8E6F-A415B2A21A1C}"/>
              </a:ext>
            </a:extLst>
          </p:cNvPr>
          <p:cNvSpPr txBox="1"/>
          <p:nvPr/>
        </p:nvSpPr>
        <p:spPr>
          <a:xfrm>
            <a:off x="3311688" y="3073564"/>
            <a:ext cx="1054572" cy="292802"/>
          </a:xfrm>
          <a:prstGeom prst="rect">
            <a:avLst/>
          </a:prstGeom>
        </p:spPr>
        <p:txBody>
          <a:bodyPr vert="horz" wrap="none" lIns="68580" tIns="34290" rIns="68580" bIns="34290" rtlCol="0" anchor="ctr">
            <a:normAutofit/>
          </a:bodyPr>
          <a:lstStyle/>
          <a:p>
            <a:pPr algn="ctr"/>
            <a:r>
              <a:rPr lang="en-GB" sz="1200" b="1" dirty="0">
                <a:solidFill>
                  <a:schemeClr val="accent1">
                    <a:lumMod val="75000"/>
                  </a:schemeClr>
                </a:solidFill>
              </a:rPr>
              <a:t>80</a:t>
            </a:r>
          </a:p>
        </p:txBody>
      </p:sp>
      <p:sp>
        <p:nvSpPr>
          <p:cNvPr id="37" name="TextBox 36">
            <a:extLst>
              <a:ext uri="{FF2B5EF4-FFF2-40B4-BE49-F238E27FC236}">
                <a16:creationId xmlns:a16="http://schemas.microsoft.com/office/drawing/2014/main" id="{51C30EAE-07E3-4FF6-9B3B-FD1767BAADA9}"/>
              </a:ext>
            </a:extLst>
          </p:cNvPr>
          <p:cNvSpPr txBox="1"/>
          <p:nvPr/>
        </p:nvSpPr>
        <p:spPr>
          <a:xfrm>
            <a:off x="4419075" y="3067942"/>
            <a:ext cx="969359" cy="304049"/>
          </a:xfrm>
          <a:prstGeom prst="rect">
            <a:avLst/>
          </a:prstGeom>
        </p:spPr>
        <p:txBody>
          <a:bodyPr vert="horz" wrap="none" lIns="68580" tIns="34290" rIns="68580" bIns="34290" rtlCol="0" anchor="ctr">
            <a:normAutofit/>
          </a:bodyPr>
          <a:lstStyle/>
          <a:p>
            <a:pPr algn="ctr"/>
            <a:r>
              <a:rPr lang="en-GB" sz="1200" b="1" dirty="0">
                <a:solidFill>
                  <a:schemeClr val="accent1">
                    <a:lumMod val="75000"/>
                  </a:schemeClr>
                </a:solidFill>
              </a:rPr>
              <a:t>1</a:t>
            </a:r>
          </a:p>
        </p:txBody>
      </p:sp>
      <p:sp>
        <p:nvSpPr>
          <p:cNvPr id="2" name="TextBox 1">
            <a:extLst>
              <a:ext uri="{FF2B5EF4-FFF2-40B4-BE49-F238E27FC236}">
                <a16:creationId xmlns:a16="http://schemas.microsoft.com/office/drawing/2014/main" id="{C566E09E-CAFC-461B-AD3F-E29487F94208}"/>
              </a:ext>
            </a:extLst>
          </p:cNvPr>
          <p:cNvSpPr txBox="1"/>
          <p:nvPr/>
        </p:nvSpPr>
        <p:spPr>
          <a:xfrm>
            <a:off x="6029268" y="2800968"/>
            <a:ext cx="1219337" cy="254800"/>
          </a:xfrm>
          <a:prstGeom prst="rect">
            <a:avLst/>
          </a:prstGeom>
        </p:spPr>
        <p:txBody>
          <a:bodyPr vert="horz" wrap="none" lIns="91440" tIns="45720" rIns="91440" bIns="45720" rtlCol="0" anchor="ctr">
            <a:normAutofit/>
          </a:bodyPr>
          <a:lstStyle/>
          <a:p>
            <a:r>
              <a:rPr lang="en-GB" sz="800" dirty="0">
                <a:latin typeface="Monaco" panose="020B0509030404040204" pitchFamily="49" charset="0"/>
              </a:rPr>
              <a:t>= (Net: 5.57.80.0/20)</a:t>
            </a:r>
          </a:p>
        </p:txBody>
      </p:sp>
      <p:sp>
        <p:nvSpPr>
          <p:cNvPr id="13" name="TextBox 12">
            <a:extLst>
              <a:ext uri="{FF2B5EF4-FFF2-40B4-BE49-F238E27FC236}">
                <a16:creationId xmlns:a16="http://schemas.microsoft.com/office/drawing/2014/main" id="{9EB11BB6-A5BE-4049-A8F2-C6584429B401}"/>
              </a:ext>
            </a:extLst>
          </p:cNvPr>
          <p:cNvSpPr txBox="1"/>
          <p:nvPr/>
        </p:nvSpPr>
        <p:spPr>
          <a:xfrm>
            <a:off x="1061512" y="2611902"/>
            <a:ext cx="6078085" cy="254000"/>
          </a:xfrm>
          <a:prstGeom prst="rect">
            <a:avLst/>
          </a:prstGeom>
        </p:spPr>
        <p:txBody>
          <a:bodyPr vert="horz" wrap="square" lIns="68580" tIns="34290" rIns="68580" bIns="34290" rtlCol="0" anchor="ctr">
            <a:normAutofit/>
          </a:bodyPr>
          <a:lstStyle/>
          <a:p>
            <a:r>
              <a:rPr lang="en-GB" sz="1200" b="1" spc="375" dirty="0">
                <a:latin typeface="Monaco" panose="020B0509030404040204" pitchFamily="49" charset="0"/>
              </a:rPr>
              <a:t>11111111.11111111.11110000.00000000</a:t>
            </a:r>
          </a:p>
          <a:p>
            <a:endParaRPr lang="en-GB" sz="1013" b="1" spc="375" dirty="0">
              <a:latin typeface="Monaco" panose="020B0509030404040204" pitchFamily="49" charset="0"/>
            </a:endParaRPr>
          </a:p>
        </p:txBody>
      </p:sp>
    </p:spTree>
    <p:extLst>
      <p:ext uri="{BB962C8B-B14F-4D97-AF65-F5344CB8AC3E}">
        <p14:creationId xmlns:p14="http://schemas.microsoft.com/office/powerpoint/2010/main" val="640588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2"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63" presetClass="path" presetSubtype="0" fill="hold" grpId="0" nodeType="withEffect">
                                  <p:stCondLst>
                                    <p:cond delay="0"/>
                                  </p:stCondLst>
                                  <p:childTnLst>
                                    <p:animMotion origin="layout" path="M 5.55556E-7 -3.95062E-6 L 0.52031 -0.00185 " pathEditMode="relative" rAng="0" ptsTypes="AA">
                                      <p:cBhvr>
                                        <p:cTn id="8" dur="3410" fill="hold"/>
                                        <p:tgtEl>
                                          <p:spTgt spid="10"/>
                                        </p:tgtEl>
                                        <p:attrNameLst>
                                          <p:attrName>ppt_x</p:attrName>
                                          <p:attrName>ppt_y</p:attrName>
                                        </p:attrNameLst>
                                      </p:cBhvr>
                                      <p:rCtr x="26007" y="-93"/>
                                    </p:animMotion>
                                  </p:childTnLst>
                                  <p:subTnLst>
                                    <p:animClr clrSpc="rgb" dir="cw">
                                      <p:cBhvr override="childStyle">
                                        <p:cTn dur="1" fill="hold" display="0" masterRel="nextClick" afterEffect="1"/>
                                        <p:tgtEl>
                                          <p:spTgt spid="10"/>
                                        </p:tgtEl>
                                        <p:attrNameLst>
                                          <p:attrName>ppt_c</p:attrName>
                                        </p:attrNameLst>
                                      </p:cBhvr>
                                      <p:to>
                                        <a:schemeClr val="bg1"/>
                                      </p:to>
                                    </p:animClr>
                                  </p:subTnLst>
                                </p:cTn>
                              </p:par>
                              <p:par>
                                <p:cTn id="9" presetID="1" presetClass="entr" presetSubtype="0" fill="hold" grpId="0" nodeType="withEffect">
                                  <p:stCondLst>
                                    <p:cond delay="0"/>
                                  </p:stCondLst>
                                  <p:iterate type="lt">
                                    <p:tmAbs val="100"/>
                                  </p:iterate>
                                  <p:childTnLst>
                                    <p:set>
                                      <p:cBhvr>
                                        <p:cTn id="10" dur="1" fill="hold">
                                          <p:stCondLst>
                                            <p:cond delay="19"/>
                                          </p:stCondLst>
                                        </p:cTn>
                                        <p:tgtEl>
                                          <p:spTgt spid="15"/>
                                        </p:tgtEl>
                                        <p:attrNameLst>
                                          <p:attrName>style.visibility</p:attrName>
                                        </p:attrNameLst>
                                      </p:cBhvr>
                                      <p:to>
                                        <p:strVal val="visible"/>
                                      </p:to>
                                    </p:set>
                                  </p:childTnLst>
                                </p:cTn>
                              </p:par>
                            </p:childTnLst>
                          </p:cTn>
                        </p:par>
                        <p:par>
                          <p:cTn id="11" fill="hold">
                            <p:stCondLst>
                              <p:cond delay="3420"/>
                            </p:stCondLst>
                            <p:childTnLst>
                              <p:par>
                                <p:cTn id="12" presetID="1"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par>
                          <p:cTn id="14" fill="hold">
                            <p:stCondLst>
                              <p:cond delay="3420"/>
                            </p:stCondLst>
                            <p:childTnLst>
                              <p:par>
                                <p:cTn id="15" presetID="1" presetClass="entr" presetSubtype="0" fill="hold" grpId="1" nodeType="after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58" presetClass="path" presetSubtype="0" accel="50000" decel="50000" fill="hold" grpId="0" nodeType="clickEffect">
                                  <p:stCondLst>
                                    <p:cond delay="0"/>
                                  </p:stCondLst>
                                  <p:childTnLst>
                                    <p:animMotion origin="layout" path="M -0.00087 -2.59259E-6 L 0.03975 0.0571 C 0.04878 0.06883 0.05399 0.08704 0.05399 0.10587 C 0.05399 0.12716 0.04878 0.14414 0.03975 0.15618 L -0.00087 0.21358 " pathEditMode="relative" rAng="0" ptsTypes="AAAAA">
                                      <p:cBhvr>
                                        <p:cTn id="20" dur="2000" fill="hold"/>
                                        <p:tgtEl>
                                          <p:spTgt spid="30"/>
                                        </p:tgtEl>
                                        <p:attrNameLst>
                                          <p:attrName>ppt_x</p:attrName>
                                          <p:attrName>ppt_y</p:attrName>
                                        </p:attrNameLst>
                                      </p:cBhvr>
                                      <p:rCtr x="2743" y="10679"/>
                                    </p:animMotion>
                                  </p:childTnLst>
                                </p:cTn>
                              </p:par>
                            </p:childTnLst>
                          </p:cTn>
                        </p:par>
                        <p:par>
                          <p:cTn id="21" fill="hold">
                            <p:stCondLst>
                              <p:cond delay="2000"/>
                            </p:stCondLst>
                            <p:childTnLst>
                              <p:par>
                                <p:cTn id="22" presetID="1" presetClass="entr" presetSubtype="0" fill="hold" grpId="1" nodeType="afterEffect">
                                  <p:stCondLst>
                                    <p:cond delay="1000"/>
                                  </p:stCondLst>
                                  <p:childTnLst>
                                    <p:set>
                                      <p:cBhvr>
                                        <p:cTn id="23" dur="1" fill="hold">
                                          <p:stCondLst>
                                            <p:cond delay="0"/>
                                          </p:stCondLst>
                                        </p:cTn>
                                        <p:tgtEl>
                                          <p:spTgt spid="33"/>
                                        </p:tgtEl>
                                        <p:attrNameLst>
                                          <p:attrName>style.visibility</p:attrName>
                                        </p:attrNameLst>
                                      </p:cBhvr>
                                      <p:to>
                                        <p:strVal val="visible"/>
                                      </p:to>
                                    </p:set>
                                  </p:childTnLst>
                                </p:cTn>
                              </p:par>
                              <p:par>
                                <p:cTn id="24" presetID="1" presetClass="entr" presetSubtype="0" fill="hold" grpId="0" nodeType="withEffect">
                                  <p:stCondLst>
                                    <p:cond delay="1000"/>
                                  </p:stCondLst>
                                  <p:iterate type="lt">
                                    <p:tmAbs val="100"/>
                                  </p:iterate>
                                  <p:childTnLst>
                                    <p:set>
                                      <p:cBhvr>
                                        <p:cTn id="25" dur="1" fill="hold">
                                          <p:stCondLst>
                                            <p:cond delay="19"/>
                                          </p:stCondLst>
                                        </p:cTn>
                                        <p:tgtEl>
                                          <p:spTgt spid="32"/>
                                        </p:tgtEl>
                                        <p:attrNameLst>
                                          <p:attrName>style.visibility</p:attrName>
                                        </p:attrNameLst>
                                      </p:cBhvr>
                                      <p:to>
                                        <p:strVal val="visible"/>
                                      </p:to>
                                    </p:set>
                                  </p:childTnLst>
                                </p:cTn>
                              </p:par>
                              <p:par>
                                <p:cTn id="26" presetID="63" presetClass="path" presetSubtype="0" fill="hold" grpId="0" nodeType="withEffect">
                                  <p:stCondLst>
                                    <p:cond delay="1000"/>
                                  </p:stCondLst>
                                  <p:childTnLst>
                                    <p:animMotion origin="layout" path="M 5.55556E-7 3.95062E-6 L 0.51996 0.00648 " pathEditMode="relative" rAng="0" ptsTypes="AA">
                                      <p:cBhvr>
                                        <p:cTn id="27" dur="3410" fill="hold"/>
                                        <p:tgtEl>
                                          <p:spTgt spid="33"/>
                                        </p:tgtEl>
                                        <p:attrNameLst>
                                          <p:attrName>ppt_x</p:attrName>
                                          <p:attrName>ppt_y</p:attrName>
                                        </p:attrNameLst>
                                      </p:cBhvr>
                                      <p:rCtr x="25990" y="309"/>
                                    </p:animMotion>
                                  </p:childTnLst>
                                  <p:subTnLst>
                                    <p:animClr clrSpc="rgb" dir="cw">
                                      <p:cBhvr override="childStyle">
                                        <p:cTn dur="1" fill="hold" display="0" masterRel="nextClick" afterEffect="1"/>
                                        <p:tgtEl>
                                          <p:spTgt spid="33"/>
                                        </p:tgtEl>
                                        <p:attrNameLst>
                                          <p:attrName>ppt_c</p:attrName>
                                        </p:attrNameLst>
                                      </p:cBhvr>
                                      <p:to>
                                        <a:schemeClr val="bg1"/>
                                      </p:to>
                                    </p:animClr>
                                  </p:subTnLst>
                                </p:cTn>
                              </p:par>
                            </p:childTnLst>
                          </p:cTn>
                        </p:par>
                      </p:childTnLst>
                    </p:cTn>
                  </p:par>
                  <p:par>
                    <p:cTn id="28" fill="hold">
                      <p:stCondLst>
                        <p:cond delay="indefinite"/>
                      </p:stCondLst>
                      <p:childTnLst>
                        <p:par>
                          <p:cTn id="29" fill="hold">
                            <p:stCondLst>
                              <p:cond delay="0"/>
                            </p:stCondLst>
                            <p:childTnLst>
                              <p:par>
                                <p:cTn id="30" presetID="58" presetClass="path" presetSubtype="0" accel="50000" decel="50000" fill="hold" grpId="1" nodeType="clickEffect">
                                  <p:stCondLst>
                                    <p:cond delay="0"/>
                                  </p:stCondLst>
                                  <p:iterate type="lt">
                                    <p:tmPct val="0"/>
                                  </p:iterate>
                                  <p:childTnLst>
                                    <p:animMotion origin="layout" path="M 3.61111E-6 4.93827E-7 L 0.03993 0.06852 C 0.04895 0.08302 0.05399 0.10463 0.05399 0.12716 C 0.05399 0.15309 0.04895 0.17346 0.03993 0.18796 L 3.61111E-6 0.25679 " pathEditMode="relative" rAng="0" ptsTypes="AAAAA">
                                      <p:cBhvr>
                                        <p:cTn id="31" dur="2000" fill="hold"/>
                                        <p:tgtEl>
                                          <p:spTgt spid="15"/>
                                        </p:tgtEl>
                                        <p:attrNameLst>
                                          <p:attrName>ppt_x</p:attrName>
                                          <p:attrName>ppt_y</p:attrName>
                                        </p:attrNameLst>
                                      </p:cBhvr>
                                      <p:rCtr x="2691" y="12840"/>
                                    </p:animMotion>
                                  </p:childTnLst>
                                </p:cTn>
                              </p:par>
                            </p:childTnLst>
                          </p:cTn>
                        </p:par>
                        <p:par>
                          <p:cTn id="32" fill="hold">
                            <p:stCondLst>
                              <p:cond delay="2000"/>
                            </p:stCondLst>
                            <p:childTnLst>
                              <p:par>
                                <p:cTn id="33" presetID="1" presetClass="entr" presetSubtype="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9" grpId="0" animBg="1"/>
      <p:bldP spid="15" grpId="0"/>
      <p:bldP spid="15" grpId="1"/>
      <p:bldP spid="10" grpId="0" animBg="1"/>
      <p:bldP spid="10" grpId="1" animBg="1"/>
      <p:bldP spid="10" grpId="2" animBg="1"/>
      <p:bldP spid="32" grpId="0"/>
      <p:bldP spid="33" grpId="0" animBg="1"/>
      <p:bldP spid="33" grpId="1" animBg="1"/>
      <p:bldP spid="2" grpId="0"/>
    </p:bld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628650" y="253921"/>
            <a:ext cx="7886700" cy="517605"/>
          </a:xfrm>
        </p:spPr>
        <p:txBody>
          <a:bodyPr>
            <a:normAutofit fontScale="90000"/>
          </a:bodyPr>
          <a:lstStyle/>
          <a:p>
            <a:r>
              <a:rPr lang="en-GB" dirty="0"/>
              <a:t>Determine what is local / remote</a:t>
            </a:r>
          </a:p>
        </p:txBody>
      </p:sp>
      <p:sp>
        <p:nvSpPr>
          <p:cNvPr id="178179" name="Rectangle 3"/>
          <p:cNvSpPr>
            <a:spLocks noGrp="1" noChangeArrowheads="1"/>
          </p:cNvSpPr>
          <p:nvPr>
            <p:ph idx="1"/>
          </p:nvPr>
        </p:nvSpPr>
        <p:spPr/>
        <p:txBody>
          <a:bodyPr>
            <a:normAutofit/>
          </a:bodyPr>
          <a:lstStyle/>
          <a:p>
            <a:r>
              <a:rPr lang="en-GB" sz="1500" b="1" dirty="0">
                <a:latin typeface="Monaco" panose="020B0509030404040204" pitchFamily="49" charset="0"/>
              </a:rPr>
              <a:t>My IP:</a:t>
            </a:r>
            <a:r>
              <a:rPr lang="en-GB" sz="1500" dirty="0">
                <a:latin typeface="Monaco" panose="020B0509030404040204" pitchFamily="49" charset="0"/>
              </a:rPr>
              <a:t> </a:t>
            </a:r>
            <a:r>
              <a:rPr lang="en-GB" sz="1500" dirty="0">
                <a:latin typeface="Monaco" panose="020B0509030404040204" pitchFamily="49" charset="0"/>
                <a:cs typeface="Courier New" pitchFamily="49" charset="0"/>
              </a:rPr>
              <a:t>5.57.95.10</a:t>
            </a:r>
          </a:p>
          <a:p>
            <a:r>
              <a:rPr lang="en-GB" sz="1500" b="1" dirty="0">
                <a:latin typeface="Monaco" panose="020B0509030404040204" pitchFamily="49" charset="0"/>
              </a:rPr>
              <a:t>Mask:</a:t>
            </a:r>
            <a:r>
              <a:rPr lang="en-GB" sz="1500" dirty="0">
                <a:latin typeface="Monaco" panose="020B0509030404040204" pitchFamily="49" charset="0"/>
              </a:rPr>
              <a:t> 255.255.255.128 (/25)</a:t>
            </a:r>
          </a:p>
          <a:p>
            <a:r>
              <a:rPr lang="en-GB" sz="1500" b="1" dirty="0">
                <a:latin typeface="Monaco" panose="020B0509030404040204" pitchFamily="49" charset="0"/>
              </a:rPr>
              <a:t>Destination: 5.57.80.1</a:t>
            </a:r>
          </a:p>
          <a:p>
            <a:endParaRPr lang="en-GB" sz="1500" dirty="0">
              <a:latin typeface="Monaco" panose="020B0509030404040204" pitchFamily="49" charset="0"/>
            </a:endParaRPr>
          </a:p>
          <a:p>
            <a:r>
              <a:rPr lang="en-GB" sz="1500" b="1" dirty="0">
                <a:latin typeface="Monaco" panose="020B0509030404040204" pitchFamily="49" charset="0"/>
              </a:rPr>
              <a:t>IP:          00000101.00111001.01011111.00001010</a:t>
            </a:r>
          </a:p>
          <a:p>
            <a:r>
              <a:rPr lang="en-GB" sz="1500" b="1" dirty="0">
                <a:latin typeface="Monaco" panose="020B0509030404040204" pitchFamily="49" charset="0"/>
              </a:rPr>
              <a:t>Mask:        11111111.11111111.11111111.10000000</a:t>
            </a:r>
          </a:p>
          <a:p>
            <a:r>
              <a:rPr lang="en-GB" sz="1500" b="1" dirty="0">
                <a:solidFill>
                  <a:srgbClr val="FF0000"/>
                </a:solidFill>
                <a:latin typeface="Monaco" panose="020B0509030404040204" pitchFamily="49" charset="0"/>
              </a:rPr>
              <a:t>Logical AND: 00000101.00111001.01011111.00001010</a:t>
            </a:r>
          </a:p>
          <a:p>
            <a:endParaRPr lang="en-GB" sz="1500" b="1" dirty="0">
              <a:solidFill>
                <a:srgbClr val="FF0000"/>
              </a:solidFill>
              <a:latin typeface="Monaco" panose="020B0509030404040204" pitchFamily="49" charset="0"/>
            </a:endParaRPr>
          </a:p>
          <a:p>
            <a:r>
              <a:rPr lang="en-GB" sz="1500" b="1" dirty="0">
                <a:latin typeface="Monaco" panose="020B0509030404040204" pitchFamily="49" charset="0"/>
              </a:rPr>
              <a:t>Destination: 00000101.00111001.01010000.00000001</a:t>
            </a:r>
          </a:p>
          <a:p>
            <a:r>
              <a:rPr lang="en-GB" sz="1500" b="1" dirty="0">
                <a:latin typeface="Monaco" panose="020B0509030404040204" pitchFamily="49" charset="0"/>
              </a:rPr>
              <a:t>Mask:        11111111.11111111.11111111.10000000</a:t>
            </a:r>
          </a:p>
          <a:p>
            <a:r>
              <a:rPr lang="en-GB" sz="1500" b="1" dirty="0">
                <a:solidFill>
                  <a:srgbClr val="FF0000"/>
                </a:solidFill>
                <a:latin typeface="Monaco" panose="020B0509030404040204" pitchFamily="49" charset="0"/>
              </a:rPr>
              <a:t>Logical AND: 00000101.00111001.01010000.00000000</a:t>
            </a:r>
          </a:p>
        </p:txBody>
      </p:sp>
      <p:sp>
        <p:nvSpPr>
          <p:cNvPr id="8" name="TextBox 7"/>
          <p:cNvSpPr txBox="1"/>
          <p:nvPr/>
        </p:nvSpPr>
        <p:spPr>
          <a:xfrm>
            <a:off x="6652370" y="1679626"/>
            <a:ext cx="1691640" cy="1252728"/>
          </a:xfrm>
          <a:prstGeom prst="rect">
            <a:avLst/>
          </a:prstGeom>
        </p:spPr>
        <p:txBody>
          <a:bodyPr vert="horz" wrap="none" lIns="68580" tIns="34290" rIns="68580" bIns="34290" rtlCol="0" anchor="ctr">
            <a:normAutofit/>
          </a:bodyPr>
          <a:lstStyle/>
          <a:p>
            <a:endParaRPr lang="en-GB" sz="1013" dirty="0"/>
          </a:p>
          <a:p>
            <a:r>
              <a:rPr lang="en-GB" sz="1013" dirty="0"/>
              <a:t>Logical AND</a:t>
            </a:r>
          </a:p>
          <a:p>
            <a:endParaRPr lang="en-GB" sz="1013" dirty="0"/>
          </a:p>
          <a:p>
            <a:r>
              <a:rPr lang="en-GB" sz="1013" dirty="0"/>
              <a:t>0 AND 0 = 0</a:t>
            </a:r>
          </a:p>
          <a:p>
            <a:r>
              <a:rPr lang="en-GB" sz="1013" dirty="0"/>
              <a:t>0 AND 1 = 0</a:t>
            </a:r>
          </a:p>
          <a:p>
            <a:r>
              <a:rPr lang="en-GB" sz="1013" dirty="0"/>
              <a:t>1 AND 1 = 1</a:t>
            </a:r>
          </a:p>
          <a:p>
            <a:endParaRPr lang="en-GB" sz="1013" dirty="0"/>
          </a:p>
        </p:txBody>
      </p:sp>
      <p:sp>
        <p:nvSpPr>
          <p:cNvPr id="9" name="TextBox 8"/>
          <p:cNvSpPr txBox="1"/>
          <p:nvPr/>
        </p:nvSpPr>
        <p:spPr>
          <a:xfrm>
            <a:off x="6652370" y="3000512"/>
            <a:ext cx="1691640" cy="1540020"/>
          </a:xfrm>
          <a:prstGeom prst="rect">
            <a:avLst/>
          </a:prstGeom>
        </p:spPr>
        <p:txBody>
          <a:bodyPr vert="horz" wrap="none" lIns="68580" tIns="34290" rIns="68580" bIns="34290" rtlCol="0" anchor="ctr">
            <a:normAutofit/>
          </a:bodyPr>
          <a:lstStyle/>
          <a:p>
            <a:r>
              <a:rPr lang="en-GB" sz="1013" dirty="0"/>
              <a:t>Compare Logical AND </a:t>
            </a:r>
          </a:p>
          <a:p>
            <a:r>
              <a:rPr lang="en-GB" sz="1013" dirty="0"/>
              <a:t>results.</a:t>
            </a:r>
          </a:p>
          <a:p>
            <a:endParaRPr lang="en-GB" sz="1013" dirty="0"/>
          </a:p>
          <a:p>
            <a:r>
              <a:rPr lang="en-GB" sz="1013" dirty="0"/>
              <a:t>If they differ, </a:t>
            </a:r>
          </a:p>
          <a:p>
            <a:r>
              <a:rPr lang="en-GB" sz="1013" dirty="0"/>
              <a:t>destination is on </a:t>
            </a:r>
          </a:p>
          <a:p>
            <a:r>
              <a:rPr lang="en-GB" sz="1013" b="1" dirty="0"/>
              <a:t>remote </a:t>
            </a:r>
            <a:r>
              <a:rPr lang="en-GB" sz="1013" dirty="0"/>
              <a:t>subnet.</a:t>
            </a:r>
          </a:p>
          <a:p>
            <a:r>
              <a:rPr lang="en-GB" sz="1013" b="1" dirty="0"/>
              <a:t>send to router.</a:t>
            </a:r>
          </a:p>
          <a:p>
            <a:endParaRPr lang="en-GB" sz="1013" dirty="0"/>
          </a:p>
        </p:txBody>
      </p:sp>
    </p:spTree>
    <p:extLst>
      <p:ext uri="{BB962C8B-B14F-4D97-AF65-F5344CB8AC3E}">
        <p14:creationId xmlns:p14="http://schemas.microsoft.com/office/powerpoint/2010/main" val="168553497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rot="16200000">
            <a:off x="-731220" y="2175126"/>
            <a:ext cx="4590588" cy="523220"/>
          </a:xfrm>
          <a:prstGeom prst="rect">
            <a:avLst/>
          </a:prstGeom>
          <a:noFill/>
        </p:spPr>
        <p:txBody>
          <a:bodyPr wrap="square" rtlCol="0">
            <a:spAutoFit/>
          </a:bodyPr>
          <a:lstStyle/>
          <a:p>
            <a:pPr algn="ctr"/>
            <a:r>
              <a:rPr lang="en-GB" sz="2800" dirty="0">
                <a:solidFill>
                  <a:schemeClr val="accent1"/>
                </a:solidFill>
                <a:latin typeface="Arial" panose="020B0604020202020204" pitchFamily="34" charset="0"/>
                <a:cs typeface="Arial" panose="020B0604020202020204" pitchFamily="34" charset="0"/>
              </a:rPr>
              <a:t>IPv4 CIDR Subnetting</a:t>
            </a:r>
          </a:p>
        </p:txBody>
      </p:sp>
      <p:graphicFrame>
        <p:nvGraphicFramePr>
          <p:cNvPr id="10" name="Table 9"/>
          <p:cNvGraphicFramePr>
            <a:graphicFrameLocks noGrp="1"/>
          </p:cNvGraphicFramePr>
          <p:nvPr>
            <p:extLst>
              <p:ext uri="{D42A27DB-BD31-4B8C-83A1-F6EECF244321}">
                <p14:modId xmlns:p14="http://schemas.microsoft.com/office/powerpoint/2010/main" val="962607724"/>
              </p:ext>
            </p:extLst>
          </p:nvPr>
        </p:nvGraphicFramePr>
        <p:xfrm>
          <a:off x="2563071" y="103346"/>
          <a:ext cx="3915000" cy="4937760"/>
        </p:xfrm>
        <a:graphic>
          <a:graphicData uri="http://schemas.openxmlformats.org/drawingml/2006/table">
            <a:tbl>
              <a:tblPr firstRow="1" bandRow="1">
                <a:tableStyleId>{5C22544A-7EE6-4342-B048-85BDC9FD1C3A}</a:tableStyleId>
              </a:tblPr>
              <a:tblGrid>
                <a:gridCol w="675000">
                  <a:extLst>
                    <a:ext uri="{9D8B030D-6E8A-4147-A177-3AD203B41FA5}">
                      <a16:colId xmlns:a16="http://schemas.microsoft.com/office/drawing/2014/main" val="20000"/>
                    </a:ext>
                  </a:extLst>
                </a:gridCol>
                <a:gridCol w="540000">
                  <a:extLst>
                    <a:ext uri="{9D8B030D-6E8A-4147-A177-3AD203B41FA5}">
                      <a16:colId xmlns:a16="http://schemas.microsoft.com/office/drawing/2014/main" val="20001"/>
                    </a:ext>
                  </a:extLst>
                </a:gridCol>
                <a:gridCol w="1350000">
                  <a:extLst>
                    <a:ext uri="{9D8B030D-6E8A-4147-A177-3AD203B41FA5}">
                      <a16:colId xmlns:a16="http://schemas.microsoft.com/office/drawing/2014/main" val="20002"/>
                    </a:ext>
                  </a:extLst>
                </a:gridCol>
                <a:gridCol w="1350000">
                  <a:extLst>
                    <a:ext uri="{9D8B030D-6E8A-4147-A177-3AD203B41FA5}">
                      <a16:colId xmlns:a16="http://schemas.microsoft.com/office/drawing/2014/main" val="20003"/>
                    </a:ext>
                  </a:extLst>
                </a:gridCol>
              </a:tblGrid>
              <a:tr h="205740">
                <a:tc>
                  <a:txBody>
                    <a:bodyPr/>
                    <a:lstStyle/>
                    <a:p>
                      <a:pPr algn="ctr"/>
                      <a:r>
                        <a:rPr lang="en-GB" sz="900" dirty="0"/>
                        <a:t>Addresses</a:t>
                      </a:r>
                      <a:endParaRPr lang="en-GB" sz="900" b="1" dirty="0">
                        <a:latin typeface="+mn-lt"/>
                        <a:cs typeface="Courier New" pitchFamily="49" charset="0"/>
                      </a:endParaRPr>
                    </a:p>
                  </a:txBody>
                  <a:tcPr marL="68580" marR="68580" marT="34290" marB="34290" anchor="ctr"/>
                </a:tc>
                <a:tc>
                  <a:txBody>
                    <a:bodyPr/>
                    <a:lstStyle/>
                    <a:p>
                      <a:pPr algn="ctr"/>
                      <a:r>
                        <a:rPr lang="en-GB" sz="900" dirty="0"/>
                        <a:t>Prefix</a:t>
                      </a:r>
                      <a:endParaRPr lang="en-GB" sz="900" b="1" dirty="0">
                        <a:latin typeface="+mn-lt"/>
                        <a:cs typeface="Courier New" pitchFamily="49" charset="0"/>
                      </a:endParaRPr>
                    </a:p>
                  </a:txBody>
                  <a:tcPr marL="68580" marR="68580" marT="34290" marB="34290" anchor="ctr"/>
                </a:tc>
                <a:tc>
                  <a:txBody>
                    <a:bodyPr/>
                    <a:lstStyle/>
                    <a:p>
                      <a:pPr algn="ctr"/>
                      <a:r>
                        <a:rPr lang="en-GB" sz="900" dirty="0"/>
                        <a:t>Subnet Mask</a:t>
                      </a:r>
                      <a:endParaRPr lang="en-GB" sz="900" b="1" dirty="0">
                        <a:latin typeface="+mn-lt"/>
                        <a:cs typeface="Courier New" pitchFamily="49" charset="0"/>
                      </a:endParaRPr>
                    </a:p>
                  </a:txBody>
                  <a:tcPr marL="68580" marR="68580" marT="34290" marB="34290" anchor="ctr"/>
                </a:tc>
                <a:tc>
                  <a:txBody>
                    <a:bodyPr/>
                    <a:lstStyle/>
                    <a:p>
                      <a:pPr algn="ctr"/>
                      <a:r>
                        <a:rPr lang="en-GB" sz="900" dirty="0"/>
                        <a:t>Cisco Wildcard</a:t>
                      </a:r>
                      <a:endParaRPr lang="en-GB" sz="900" b="1" dirty="0">
                        <a:latin typeface="+mn-lt"/>
                        <a:cs typeface="Courier New" pitchFamily="49" charset="0"/>
                      </a:endParaRPr>
                    </a:p>
                  </a:txBody>
                  <a:tcPr marL="68580" marR="68580" marT="34290" marB="34290" anchor="ctr"/>
                </a:tc>
                <a:extLst>
                  <a:ext uri="{0D108BD9-81ED-4DB2-BD59-A6C34878D82A}">
                    <a16:rowId xmlns:a16="http://schemas.microsoft.com/office/drawing/2014/main" val="10000"/>
                  </a:ext>
                </a:extLst>
              </a:tr>
              <a:tr h="205740">
                <a:tc>
                  <a:txBody>
                    <a:bodyPr/>
                    <a:lstStyle/>
                    <a:p>
                      <a:pPr algn="r" fontAlgn="b"/>
                      <a:r>
                        <a:rPr lang="en-GB" sz="900" u="none" strike="noStrike" dirty="0">
                          <a:effectLst/>
                        </a:rPr>
                        <a:t>4</a:t>
                      </a:r>
                      <a:endParaRPr lang="en-GB" sz="900" b="1" i="0" u="none" strike="noStrike" dirty="0">
                        <a:solidFill>
                          <a:srgbClr val="000000"/>
                        </a:solidFill>
                        <a:effectLst/>
                        <a:latin typeface="Courier New" pitchFamily="49" charset="0"/>
                        <a:cs typeface="Courier New" pitchFamily="49" charset="0"/>
                      </a:endParaRPr>
                    </a:p>
                  </a:txBody>
                  <a:tcPr marL="7144" marR="7144" marT="7144" marB="0" anchor="ctr"/>
                </a:tc>
                <a:tc>
                  <a:txBody>
                    <a:bodyPr/>
                    <a:lstStyle/>
                    <a:p>
                      <a:pPr algn="ctr" fontAlgn="b"/>
                      <a:r>
                        <a:rPr lang="en-GB" sz="900" u="none" strike="noStrike" dirty="0">
                          <a:effectLst/>
                        </a:rPr>
                        <a:t>/30</a:t>
                      </a:r>
                      <a:endParaRPr lang="en-GB" sz="900" b="1" i="0" u="none" strike="noStrike" dirty="0">
                        <a:solidFill>
                          <a:srgbClr val="000000"/>
                        </a:solidFill>
                        <a:effectLst/>
                        <a:latin typeface="Courier New" pitchFamily="49" charset="0"/>
                        <a:cs typeface="Courier New" pitchFamily="49" charset="0"/>
                      </a:endParaRPr>
                    </a:p>
                  </a:txBody>
                  <a:tcPr marL="7144" marR="7144" marT="7144" marB="0" anchor="ctr"/>
                </a:tc>
                <a:tc>
                  <a:txBody>
                    <a:bodyPr/>
                    <a:lstStyle/>
                    <a:p>
                      <a:r>
                        <a:rPr lang="en-GB" sz="900" dirty="0"/>
                        <a:t>255.255.255.252</a:t>
                      </a:r>
                      <a:endParaRPr lang="en-GB" sz="900" b="1" dirty="0">
                        <a:latin typeface="Courier New" pitchFamily="49" charset="0"/>
                        <a:cs typeface="Courier New" pitchFamily="49" charset="0"/>
                      </a:endParaRPr>
                    </a:p>
                  </a:txBody>
                  <a:tcPr marL="68580" marR="68580" marT="34290" marB="34290" anchor="ctr"/>
                </a:tc>
                <a:tc>
                  <a:txBody>
                    <a:bodyPr/>
                    <a:lstStyle/>
                    <a:p>
                      <a:r>
                        <a:rPr lang="en-GB" sz="900" dirty="0"/>
                        <a:t>0.0.0.3</a:t>
                      </a:r>
                      <a:endParaRPr lang="en-GB" sz="900" b="1" dirty="0">
                        <a:latin typeface="Courier New" pitchFamily="49" charset="0"/>
                        <a:cs typeface="Courier New" pitchFamily="49" charset="0"/>
                      </a:endParaRPr>
                    </a:p>
                  </a:txBody>
                  <a:tcPr marL="68580" marR="68580" marT="34290" marB="34290" anchor="ctr"/>
                </a:tc>
                <a:extLst>
                  <a:ext uri="{0D108BD9-81ED-4DB2-BD59-A6C34878D82A}">
                    <a16:rowId xmlns:a16="http://schemas.microsoft.com/office/drawing/2014/main" val="10001"/>
                  </a:ext>
                </a:extLst>
              </a:tr>
              <a:tr h="205740">
                <a:tc>
                  <a:txBody>
                    <a:bodyPr/>
                    <a:lstStyle/>
                    <a:p>
                      <a:pPr algn="r" fontAlgn="b"/>
                      <a:r>
                        <a:rPr lang="en-GB" sz="900" u="none" strike="noStrike" dirty="0">
                          <a:effectLst/>
                        </a:rPr>
                        <a:t>8</a:t>
                      </a:r>
                      <a:endParaRPr lang="en-GB" sz="900" b="1" i="0" u="none" strike="noStrike" dirty="0">
                        <a:solidFill>
                          <a:srgbClr val="000000"/>
                        </a:solidFill>
                        <a:effectLst/>
                        <a:latin typeface="Courier New"/>
                      </a:endParaRPr>
                    </a:p>
                  </a:txBody>
                  <a:tcPr marL="7144" marR="7144" marT="7144" marB="0" anchor="ctr"/>
                </a:tc>
                <a:tc>
                  <a:txBody>
                    <a:bodyPr/>
                    <a:lstStyle/>
                    <a:p>
                      <a:pPr algn="ctr" fontAlgn="b"/>
                      <a:r>
                        <a:rPr lang="en-GB" sz="900" u="none" strike="noStrike" dirty="0">
                          <a:effectLst/>
                        </a:rPr>
                        <a:t>/29</a:t>
                      </a:r>
                      <a:endParaRPr lang="en-GB" sz="900" b="1" i="0" u="none" strike="noStrike" dirty="0">
                        <a:solidFill>
                          <a:srgbClr val="000000"/>
                        </a:solidFill>
                        <a:effectLst/>
                        <a:latin typeface="Courier New" pitchFamily="49" charset="0"/>
                        <a:cs typeface="Courier New" pitchFamily="49" charset="0"/>
                      </a:endParaRPr>
                    </a:p>
                  </a:txBody>
                  <a:tcPr marL="7144" marR="7144" marT="7144" marB="0" anchor="ctr"/>
                </a:tc>
                <a:tc>
                  <a:txBody>
                    <a:bodyPr/>
                    <a:lstStyle/>
                    <a:p>
                      <a:r>
                        <a:rPr lang="en-GB" sz="900" dirty="0"/>
                        <a:t>255.255.255.248</a:t>
                      </a:r>
                      <a:endParaRPr lang="en-GB" sz="900" b="1" dirty="0">
                        <a:latin typeface="Courier New" pitchFamily="49" charset="0"/>
                        <a:cs typeface="Courier New" pitchFamily="49" charset="0"/>
                      </a:endParaRPr>
                    </a:p>
                  </a:txBody>
                  <a:tcPr marL="68580" marR="68580" marT="34290" marB="34290" anchor="ctr"/>
                </a:tc>
                <a:tc>
                  <a:txBody>
                    <a:bodyPr/>
                    <a:lstStyle/>
                    <a:p>
                      <a:r>
                        <a:rPr lang="en-GB" sz="900" dirty="0"/>
                        <a:t>0.0.0.7</a:t>
                      </a:r>
                      <a:endParaRPr lang="en-GB" sz="900" b="1" dirty="0">
                        <a:latin typeface="Courier New" pitchFamily="49" charset="0"/>
                        <a:cs typeface="Courier New" pitchFamily="49" charset="0"/>
                      </a:endParaRPr>
                    </a:p>
                  </a:txBody>
                  <a:tcPr marL="68580" marR="68580" marT="34290" marB="34290" anchor="ctr"/>
                </a:tc>
                <a:extLst>
                  <a:ext uri="{0D108BD9-81ED-4DB2-BD59-A6C34878D82A}">
                    <a16:rowId xmlns:a16="http://schemas.microsoft.com/office/drawing/2014/main" val="10002"/>
                  </a:ext>
                </a:extLst>
              </a:tr>
              <a:tr h="205740">
                <a:tc>
                  <a:txBody>
                    <a:bodyPr/>
                    <a:lstStyle/>
                    <a:p>
                      <a:pPr algn="r" fontAlgn="b"/>
                      <a:r>
                        <a:rPr lang="en-GB" sz="900" u="none" strike="noStrike" dirty="0">
                          <a:effectLst/>
                        </a:rPr>
                        <a:t>16</a:t>
                      </a:r>
                      <a:endParaRPr lang="en-GB" sz="900" b="1" i="0" u="none" strike="noStrike" dirty="0">
                        <a:solidFill>
                          <a:srgbClr val="000000"/>
                        </a:solidFill>
                        <a:effectLst/>
                        <a:latin typeface="Courier New"/>
                      </a:endParaRPr>
                    </a:p>
                  </a:txBody>
                  <a:tcPr marL="7144" marR="7144" marT="7144" marB="0" anchor="ctr"/>
                </a:tc>
                <a:tc>
                  <a:txBody>
                    <a:bodyPr/>
                    <a:lstStyle/>
                    <a:p>
                      <a:pPr algn="ctr" fontAlgn="b"/>
                      <a:r>
                        <a:rPr lang="en-GB" sz="900" u="none" strike="noStrike" dirty="0">
                          <a:effectLst/>
                        </a:rPr>
                        <a:t>/28</a:t>
                      </a:r>
                      <a:endParaRPr lang="en-GB" sz="900" b="1" i="0" u="none" strike="noStrike" dirty="0">
                        <a:solidFill>
                          <a:srgbClr val="000000"/>
                        </a:solidFill>
                        <a:effectLst/>
                        <a:latin typeface="Courier New" pitchFamily="49" charset="0"/>
                        <a:cs typeface="Courier New" pitchFamily="49" charset="0"/>
                      </a:endParaRPr>
                    </a:p>
                  </a:txBody>
                  <a:tcPr marL="7144" marR="7144" marT="7144" marB="0" anchor="ctr"/>
                </a:tc>
                <a:tc>
                  <a:txBody>
                    <a:bodyPr/>
                    <a:lstStyle/>
                    <a:p>
                      <a:r>
                        <a:rPr lang="en-GB" sz="900" dirty="0"/>
                        <a:t>255.255.255.240</a:t>
                      </a:r>
                      <a:endParaRPr lang="en-GB" sz="900" b="1" dirty="0">
                        <a:latin typeface="Courier New" pitchFamily="49" charset="0"/>
                        <a:cs typeface="Courier New" pitchFamily="49" charset="0"/>
                      </a:endParaRPr>
                    </a:p>
                  </a:txBody>
                  <a:tcPr marL="68580" marR="68580" marT="34290" marB="34290" anchor="ctr"/>
                </a:tc>
                <a:tc>
                  <a:txBody>
                    <a:bodyPr/>
                    <a:lstStyle/>
                    <a:p>
                      <a:r>
                        <a:rPr lang="en-GB" sz="900" dirty="0"/>
                        <a:t>0.0.0.15</a:t>
                      </a:r>
                      <a:endParaRPr lang="en-GB" sz="900" b="1" dirty="0">
                        <a:latin typeface="Courier New" pitchFamily="49" charset="0"/>
                        <a:cs typeface="Courier New" pitchFamily="49" charset="0"/>
                      </a:endParaRPr>
                    </a:p>
                  </a:txBody>
                  <a:tcPr marL="68580" marR="68580" marT="34290" marB="34290" anchor="ctr"/>
                </a:tc>
                <a:extLst>
                  <a:ext uri="{0D108BD9-81ED-4DB2-BD59-A6C34878D82A}">
                    <a16:rowId xmlns:a16="http://schemas.microsoft.com/office/drawing/2014/main" val="10003"/>
                  </a:ext>
                </a:extLst>
              </a:tr>
              <a:tr h="205740">
                <a:tc>
                  <a:txBody>
                    <a:bodyPr/>
                    <a:lstStyle/>
                    <a:p>
                      <a:pPr algn="r" fontAlgn="b"/>
                      <a:r>
                        <a:rPr lang="en-GB" sz="900" u="none" strike="noStrike" dirty="0">
                          <a:effectLst/>
                        </a:rPr>
                        <a:t>32</a:t>
                      </a:r>
                      <a:endParaRPr lang="en-GB" sz="900" b="1" i="0" u="none" strike="noStrike" dirty="0">
                        <a:solidFill>
                          <a:srgbClr val="000000"/>
                        </a:solidFill>
                        <a:effectLst/>
                        <a:latin typeface="Courier New"/>
                      </a:endParaRPr>
                    </a:p>
                  </a:txBody>
                  <a:tcPr marL="7144" marR="7144" marT="7144" marB="0" anchor="ctr"/>
                </a:tc>
                <a:tc>
                  <a:txBody>
                    <a:bodyPr/>
                    <a:lstStyle/>
                    <a:p>
                      <a:pPr algn="ctr" fontAlgn="b"/>
                      <a:r>
                        <a:rPr lang="en-GB" sz="900" u="none" strike="noStrike" dirty="0">
                          <a:effectLst/>
                        </a:rPr>
                        <a:t>/27</a:t>
                      </a:r>
                      <a:endParaRPr lang="en-GB" sz="900" b="1" i="0" u="none" strike="noStrike" dirty="0">
                        <a:solidFill>
                          <a:srgbClr val="000000"/>
                        </a:solidFill>
                        <a:effectLst/>
                        <a:latin typeface="Courier New" pitchFamily="49" charset="0"/>
                        <a:cs typeface="Courier New" pitchFamily="49" charset="0"/>
                      </a:endParaRPr>
                    </a:p>
                  </a:txBody>
                  <a:tcPr marL="7144" marR="7144" marT="7144" marB="0" anchor="ctr"/>
                </a:tc>
                <a:tc>
                  <a:txBody>
                    <a:bodyPr/>
                    <a:lstStyle/>
                    <a:p>
                      <a:r>
                        <a:rPr lang="en-GB" sz="900" dirty="0"/>
                        <a:t>255.255.255.224</a:t>
                      </a:r>
                      <a:endParaRPr lang="en-GB" sz="900" b="1" dirty="0">
                        <a:latin typeface="Courier New" pitchFamily="49" charset="0"/>
                        <a:cs typeface="Courier New" pitchFamily="49" charset="0"/>
                      </a:endParaRPr>
                    </a:p>
                  </a:txBody>
                  <a:tcPr marL="68580" marR="68580" marT="34290" marB="34290" anchor="ctr"/>
                </a:tc>
                <a:tc>
                  <a:txBody>
                    <a:bodyPr/>
                    <a:lstStyle/>
                    <a:p>
                      <a:r>
                        <a:rPr lang="en-GB" sz="900" dirty="0"/>
                        <a:t>0.0.0.31</a:t>
                      </a:r>
                      <a:endParaRPr lang="en-GB" sz="900" b="1" dirty="0">
                        <a:latin typeface="Courier New" pitchFamily="49" charset="0"/>
                        <a:cs typeface="Courier New" pitchFamily="49" charset="0"/>
                      </a:endParaRPr>
                    </a:p>
                  </a:txBody>
                  <a:tcPr marL="68580" marR="68580" marT="34290" marB="34290" anchor="ctr"/>
                </a:tc>
                <a:extLst>
                  <a:ext uri="{0D108BD9-81ED-4DB2-BD59-A6C34878D82A}">
                    <a16:rowId xmlns:a16="http://schemas.microsoft.com/office/drawing/2014/main" val="10004"/>
                  </a:ext>
                </a:extLst>
              </a:tr>
              <a:tr h="205740">
                <a:tc>
                  <a:txBody>
                    <a:bodyPr/>
                    <a:lstStyle/>
                    <a:p>
                      <a:pPr algn="r" fontAlgn="b"/>
                      <a:r>
                        <a:rPr lang="en-GB" sz="900" u="none" strike="noStrike" dirty="0">
                          <a:effectLst/>
                        </a:rPr>
                        <a:t>64</a:t>
                      </a:r>
                      <a:endParaRPr lang="en-GB" sz="900" b="1" i="0" u="none" strike="noStrike" dirty="0">
                        <a:solidFill>
                          <a:srgbClr val="000000"/>
                        </a:solidFill>
                        <a:effectLst/>
                        <a:latin typeface="Courier New"/>
                      </a:endParaRPr>
                    </a:p>
                  </a:txBody>
                  <a:tcPr marL="7144" marR="7144" marT="7144" marB="0" anchor="ctr"/>
                </a:tc>
                <a:tc>
                  <a:txBody>
                    <a:bodyPr/>
                    <a:lstStyle/>
                    <a:p>
                      <a:pPr algn="ctr" fontAlgn="b"/>
                      <a:r>
                        <a:rPr lang="en-GB" sz="900" u="none" strike="noStrike" dirty="0">
                          <a:effectLst/>
                        </a:rPr>
                        <a:t>/26</a:t>
                      </a:r>
                      <a:endParaRPr lang="en-GB" sz="900" b="1" i="0" u="none" strike="noStrike" dirty="0">
                        <a:solidFill>
                          <a:srgbClr val="000000"/>
                        </a:solidFill>
                        <a:effectLst/>
                        <a:latin typeface="Courier New" pitchFamily="49" charset="0"/>
                        <a:cs typeface="Courier New" pitchFamily="49" charset="0"/>
                      </a:endParaRPr>
                    </a:p>
                  </a:txBody>
                  <a:tcPr marL="7144" marR="7144" marT="7144" marB="0" anchor="ctr"/>
                </a:tc>
                <a:tc>
                  <a:txBody>
                    <a:bodyPr/>
                    <a:lstStyle/>
                    <a:p>
                      <a:r>
                        <a:rPr lang="en-GB" sz="900" dirty="0"/>
                        <a:t>255.255.255.192</a:t>
                      </a:r>
                      <a:endParaRPr lang="en-GB" sz="900" b="1" dirty="0">
                        <a:latin typeface="Courier New" pitchFamily="49" charset="0"/>
                        <a:cs typeface="Courier New" pitchFamily="49" charset="0"/>
                      </a:endParaRPr>
                    </a:p>
                  </a:txBody>
                  <a:tcPr marL="68580" marR="68580" marT="34290" marB="34290" anchor="ctr"/>
                </a:tc>
                <a:tc>
                  <a:txBody>
                    <a:bodyPr/>
                    <a:lstStyle/>
                    <a:p>
                      <a:r>
                        <a:rPr lang="en-GB" sz="900" dirty="0"/>
                        <a:t>0.0.0.63</a:t>
                      </a:r>
                      <a:endParaRPr lang="en-GB" sz="900" b="1" dirty="0">
                        <a:latin typeface="Courier New" pitchFamily="49" charset="0"/>
                        <a:cs typeface="Courier New" pitchFamily="49" charset="0"/>
                      </a:endParaRPr>
                    </a:p>
                  </a:txBody>
                  <a:tcPr marL="68580" marR="68580" marT="34290" marB="34290" anchor="ctr"/>
                </a:tc>
                <a:extLst>
                  <a:ext uri="{0D108BD9-81ED-4DB2-BD59-A6C34878D82A}">
                    <a16:rowId xmlns:a16="http://schemas.microsoft.com/office/drawing/2014/main" val="10005"/>
                  </a:ext>
                </a:extLst>
              </a:tr>
              <a:tr h="205740">
                <a:tc>
                  <a:txBody>
                    <a:bodyPr/>
                    <a:lstStyle/>
                    <a:p>
                      <a:pPr algn="r" fontAlgn="b"/>
                      <a:r>
                        <a:rPr lang="en-GB" sz="900" u="none" strike="noStrike" dirty="0">
                          <a:effectLst/>
                        </a:rPr>
                        <a:t>128</a:t>
                      </a:r>
                      <a:endParaRPr lang="en-GB" sz="900" b="1" i="0" u="none" strike="noStrike" dirty="0">
                        <a:solidFill>
                          <a:srgbClr val="000000"/>
                        </a:solidFill>
                        <a:effectLst/>
                        <a:latin typeface="Courier New"/>
                      </a:endParaRPr>
                    </a:p>
                  </a:txBody>
                  <a:tcPr marL="7144" marR="7144" marT="7144" marB="0" anchor="ctr"/>
                </a:tc>
                <a:tc>
                  <a:txBody>
                    <a:bodyPr/>
                    <a:lstStyle/>
                    <a:p>
                      <a:pPr algn="ctr" fontAlgn="b"/>
                      <a:r>
                        <a:rPr lang="en-GB" sz="900" u="none" strike="noStrike" dirty="0">
                          <a:effectLst/>
                        </a:rPr>
                        <a:t>/25</a:t>
                      </a:r>
                      <a:endParaRPr lang="en-GB" sz="900" b="1" i="0" u="none" strike="noStrike" dirty="0">
                        <a:solidFill>
                          <a:srgbClr val="000000"/>
                        </a:solidFill>
                        <a:effectLst/>
                        <a:latin typeface="Courier New" pitchFamily="49" charset="0"/>
                        <a:cs typeface="Courier New" pitchFamily="49" charset="0"/>
                      </a:endParaRPr>
                    </a:p>
                  </a:txBody>
                  <a:tcPr marL="7144" marR="7144" marT="7144" marB="0" anchor="ctr"/>
                </a:tc>
                <a:tc>
                  <a:txBody>
                    <a:bodyPr/>
                    <a:lstStyle/>
                    <a:p>
                      <a:r>
                        <a:rPr lang="en-GB" sz="900" dirty="0"/>
                        <a:t>255.255.255.128</a:t>
                      </a:r>
                      <a:endParaRPr lang="en-GB" sz="900" b="1" dirty="0">
                        <a:latin typeface="Courier New" pitchFamily="49" charset="0"/>
                        <a:cs typeface="Courier New" pitchFamily="49" charset="0"/>
                      </a:endParaRPr>
                    </a:p>
                  </a:txBody>
                  <a:tcPr marL="68580" marR="68580" marT="34290" marB="34290" anchor="ctr"/>
                </a:tc>
                <a:tc>
                  <a:txBody>
                    <a:bodyPr/>
                    <a:lstStyle/>
                    <a:p>
                      <a:r>
                        <a:rPr lang="en-GB" sz="900" dirty="0"/>
                        <a:t>0.0.0.127</a:t>
                      </a:r>
                      <a:endParaRPr lang="en-GB" sz="900" b="1" dirty="0">
                        <a:latin typeface="Courier New" pitchFamily="49" charset="0"/>
                        <a:cs typeface="Courier New" pitchFamily="49" charset="0"/>
                      </a:endParaRPr>
                    </a:p>
                  </a:txBody>
                  <a:tcPr marL="68580" marR="68580" marT="34290" marB="34290" anchor="ctr"/>
                </a:tc>
                <a:extLst>
                  <a:ext uri="{0D108BD9-81ED-4DB2-BD59-A6C34878D82A}">
                    <a16:rowId xmlns:a16="http://schemas.microsoft.com/office/drawing/2014/main" val="10006"/>
                  </a:ext>
                </a:extLst>
              </a:tr>
              <a:tr h="205740">
                <a:tc>
                  <a:txBody>
                    <a:bodyPr/>
                    <a:lstStyle/>
                    <a:p>
                      <a:pPr algn="r" fontAlgn="b"/>
                      <a:r>
                        <a:rPr lang="en-GB" sz="900" u="none" strike="noStrike" dirty="0">
                          <a:effectLst/>
                        </a:rPr>
                        <a:t>256</a:t>
                      </a:r>
                      <a:endParaRPr lang="en-GB" sz="900" b="1" i="0" u="none" strike="noStrike" dirty="0">
                        <a:solidFill>
                          <a:srgbClr val="000000"/>
                        </a:solidFill>
                        <a:effectLst/>
                        <a:latin typeface="Courier New"/>
                      </a:endParaRPr>
                    </a:p>
                  </a:txBody>
                  <a:tcPr marL="7144" marR="7144" marT="7144" marB="0" anchor="ctr"/>
                </a:tc>
                <a:tc>
                  <a:txBody>
                    <a:bodyPr/>
                    <a:lstStyle/>
                    <a:p>
                      <a:pPr algn="ctr" fontAlgn="b"/>
                      <a:r>
                        <a:rPr lang="en-GB" sz="900" u="none" strike="noStrike" dirty="0">
                          <a:effectLst/>
                        </a:rPr>
                        <a:t>/24</a:t>
                      </a:r>
                      <a:endParaRPr lang="en-GB" sz="900" b="1" i="0" u="none" strike="noStrike" dirty="0">
                        <a:solidFill>
                          <a:srgbClr val="000000"/>
                        </a:solidFill>
                        <a:effectLst/>
                        <a:latin typeface="Courier New" pitchFamily="49" charset="0"/>
                        <a:cs typeface="Courier New" pitchFamily="49" charset="0"/>
                      </a:endParaRPr>
                    </a:p>
                  </a:txBody>
                  <a:tcPr marL="7144" marR="7144" marT="7144" marB="0" anchor="ctr"/>
                </a:tc>
                <a:tc>
                  <a:txBody>
                    <a:bodyPr/>
                    <a:lstStyle/>
                    <a:p>
                      <a:r>
                        <a:rPr lang="en-GB" sz="900" dirty="0"/>
                        <a:t>255.255.255.0</a:t>
                      </a:r>
                      <a:endParaRPr lang="en-GB" sz="900" b="1" dirty="0">
                        <a:latin typeface="Courier New" pitchFamily="49" charset="0"/>
                        <a:cs typeface="Courier New" pitchFamily="49" charset="0"/>
                      </a:endParaRPr>
                    </a:p>
                  </a:txBody>
                  <a:tcPr marL="68580" marR="68580" marT="34290" marB="34290" anchor="ctr"/>
                </a:tc>
                <a:tc>
                  <a:txBody>
                    <a:bodyPr/>
                    <a:lstStyle/>
                    <a:p>
                      <a:r>
                        <a:rPr lang="en-GB" sz="900" dirty="0"/>
                        <a:t>0.0.0.255</a:t>
                      </a:r>
                      <a:endParaRPr lang="en-GB" sz="900" b="1" dirty="0">
                        <a:latin typeface="Courier New" pitchFamily="49" charset="0"/>
                        <a:cs typeface="Courier New" pitchFamily="49" charset="0"/>
                      </a:endParaRPr>
                    </a:p>
                  </a:txBody>
                  <a:tcPr marL="68580" marR="68580" marT="34290" marB="34290" anchor="ctr"/>
                </a:tc>
                <a:extLst>
                  <a:ext uri="{0D108BD9-81ED-4DB2-BD59-A6C34878D82A}">
                    <a16:rowId xmlns:a16="http://schemas.microsoft.com/office/drawing/2014/main" val="10007"/>
                  </a:ext>
                </a:extLst>
              </a:tr>
              <a:tr h="205740">
                <a:tc>
                  <a:txBody>
                    <a:bodyPr/>
                    <a:lstStyle/>
                    <a:p>
                      <a:pPr algn="r" fontAlgn="b"/>
                      <a:r>
                        <a:rPr lang="en-GB" sz="900" u="none" strike="noStrike">
                          <a:effectLst/>
                        </a:rPr>
                        <a:t>512</a:t>
                      </a:r>
                      <a:endParaRPr lang="en-GB" sz="900" b="1" i="0" u="none" strike="noStrike">
                        <a:solidFill>
                          <a:srgbClr val="000000"/>
                        </a:solidFill>
                        <a:effectLst/>
                        <a:latin typeface="Courier New"/>
                      </a:endParaRPr>
                    </a:p>
                  </a:txBody>
                  <a:tcPr marL="7144" marR="7144" marT="7144" marB="0" anchor="ctr"/>
                </a:tc>
                <a:tc>
                  <a:txBody>
                    <a:bodyPr/>
                    <a:lstStyle/>
                    <a:p>
                      <a:pPr algn="ctr" fontAlgn="b"/>
                      <a:r>
                        <a:rPr lang="en-GB" sz="900" u="none" strike="noStrike" dirty="0">
                          <a:effectLst/>
                        </a:rPr>
                        <a:t>/23</a:t>
                      </a:r>
                      <a:endParaRPr lang="en-GB" sz="900" b="1" i="0" u="none" strike="noStrike" dirty="0">
                        <a:solidFill>
                          <a:srgbClr val="000000"/>
                        </a:solidFill>
                        <a:effectLst/>
                        <a:latin typeface="Courier New" pitchFamily="49" charset="0"/>
                        <a:cs typeface="Courier New" pitchFamily="49" charset="0"/>
                      </a:endParaRPr>
                    </a:p>
                  </a:txBody>
                  <a:tcPr marL="7144" marR="7144" marT="7144" marB="0" anchor="ctr"/>
                </a:tc>
                <a:tc>
                  <a:txBody>
                    <a:bodyPr/>
                    <a:lstStyle/>
                    <a:p>
                      <a:r>
                        <a:rPr lang="en-GB" sz="900" dirty="0"/>
                        <a:t>255.255.254.0</a:t>
                      </a:r>
                      <a:endParaRPr lang="en-GB" sz="900" b="1" dirty="0">
                        <a:latin typeface="Courier New" pitchFamily="49" charset="0"/>
                        <a:cs typeface="Courier New" pitchFamily="49" charset="0"/>
                      </a:endParaRPr>
                    </a:p>
                  </a:txBody>
                  <a:tcPr marL="68580" marR="68580" marT="34290" marB="34290" anchor="ctr"/>
                </a:tc>
                <a:tc>
                  <a:txBody>
                    <a:bodyPr/>
                    <a:lstStyle/>
                    <a:p>
                      <a:r>
                        <a:rPr lang="en-GB" sz="900" dirty="0"/>
                        <a:t>0.0.1.255</a:t>
                      </a:r>
                      <a:endParaRPr lang="en-GB" sz="900" b="1" dirty="0">
                        <a:latin typeface="Courier New" pitchFamily="49" charset="0"/>
                        <a:cs typeface="Courier New" pitchFamily="49" charset="0"/>
                      </a:endParaRPr>
                    </a:p>
                  </a:txBody>
                  <a:tcPr marL="68580" marR="68580" marT="34290" marB="34290" anchor="ctr"/>
                </a:tc>
                <a:extLst>
                  <a:ext uri="{0D108BD9-81ED-4DB2-BD59-A6C34878D82A}">
                    <a16:rowId xmlns:a16="http://schemas.microsoft.com/office/drawing/2014/main" val="10008"/>
                  </a:ext>
                </a:extLst>
              </a:tr>
              <a:tr h="205740">
                <a:tc>
                  <a:txBody>
                    <a:bodyPr/>
                    <a:lstStyle/>
                    <a:p>
                      <a:pPr algn="r" fontAlgn="b"/>
                      <a:r>
                        <a:rPr lang="en-GB" sz="900" u="none" strike="noStrike">
                          <a:effectLst/>
                        </a:rPr>
                        <a:t>1,024</a:t>
                      </a:r>
                      <a:endParaRPr lang="en-GB" sz="900" b="1" i="0" u="none" strike="noStrike">
                        <a:solidFill>
                          <a:srgbClr val="000000"/>
                        </a:solidFill>
                        <a:effectLst/>
                        <a:latin typeface="Courier New"/>
                      </a:endParaRPr>
                    </a:p>
                  </a:txBody>
                  <a:tcPr marL="7144" marR="7144" marT="7144" marB="0" anchor="ctr"/>
                </a:tc>
                <a:tc>
                  <a:txBody>
                    <a:bodyPr/>
                    <a:lstStyle/>
                    <a:p>
                      <a:pPr algn="ctr" fontAlgn="b"/>
                      <a:r>
                        <a:rPr lang="en-GB" sz="900" u="none" strike="noStrike" dirty="0">
                          <a:effectLst/>
                        </a:rPr>
                        <a:t>/22</a:t>
                      </a:r>
                      <a:endParaRPr lang="en-GB" sz="900" b="1" i="0" u="none" strike="noStrike" dirty="0">
                        <a:solidFill>
                          <a:srgbClr val="000000"/>
                        </a:solidFill>
                        <a:effectLst/>
                        <a:latin typeface="Courier New" pitchFamily="49" charset="0"/>
                        <a:cs typeface="Courier New" pitchFamily="49" charset="0"/>
                      </a:endParaRPr>
                    </a:p>
                  </a:txBody>
                  <a:tcPr marL="7144" marR="7144" marT="7144" marB="0" anchor="ctr"/>
                </a:tc>
                <a:tc>
                  <a:txBody>
                    <a:bodyPr/>
                    <a:lstStyle/>
                    <a:p>
                      <a:r>
                        <a:rPr lang="en-GB" sz="900" dirty="0"/>
                        <a:t>255.255.252.0</a:t>
                      </a:r>
                      <a:endParaRPr lang="en-GB" sz="900" b="1" dirty="0">
                        <a:latin typeface="Courier New" pitchFamily="49" charset="0"/>
                        <a:cs typeface="Courier New" pitchFamily="49" charset="0"/>
                      </a:endParaRPr>
                    </a:p>
                  </a:txBody>
                  <a:tcPr marL="68580" marR="68580" marT="34290" marB="34290" anchor="ctr"/>
                </a:tc>
                <a:tc>
                  <a:txBody>
                    <a:bodyPr/>
                    <a:lstStyle/>
                    <a:p>
                      <a:r>
                        <a:rPr lang="en-GB" sz="900" dirty="0"/>
                        <a:t>0.0.3.255</a:t>
                      </a:r>
                      <a:endParaRPr lang="en-GB" sz="900" b="1" dirty="0">
                        <a:latin typeface="Courier New" pitchFamily="49" charset="0"/>
                        <a:cs typeface="Courier New" pitchFamily="49" charset="0"/>
                      </a:endParaRPr>
                    </a:p>
                  </a:txBody>
                  <a:tcPr marL="68580" marR="68580" marT="34290" marB="34290" anchor="ctr"/>
                </a:tc>
                <a:extLst>
                  <a:ext uri="{0D108BD9-81ED-4DB2-BD59-A6C34878D82A}">
                    <a16:rowId xmlns:a16="http://schemas.microsoft.com/office/drawing/2014/main" val="10009"/>
                  </a:ext>
                </a:extLst>
              </a:tr>
              <a:tr h="205740">
                <a:tc>
                  <a:txBody>
                    <a:bodyPr/>
                    <a:lstStyle/>
                    <a:p>
                      <a:pPr algn="r" fontAlgn="b"/>
                      <a:r>
                        <a:rPr lang="en-GB" sz="900" u="none" strike="noStrike">
                          <a:effectLst/>
                        </a:rPr>
                        <a:t>2,048</a:t>
                      </a:r>
                      <a:endParaRPr lang="en-GB" sz="900" b="1" i="0" u="none" strike="noStrike">
                        <a:solidFill>
                          <a:srgbClr val="000000"/>
                        </a:solidFill>
                        <a:effectLst/>
                        <a:latin typeface="Courier New"/>
                      </a:endParaRPr>
                    </a:p>
                  </a:txBody>
                  <a:tcPr marL="7144" marR="7144" marT="7144" marB="0" anchor="ctr"/>
                </a:tc>
                <a:tc>
                  <a:txBody>
                    <a:bodyPr/>
                    <a:lstStyle/>
                    <a:p>
                      <a:pPr algn="ctr" fontAlgn="b"/>
                      <a:r>
                        <a:rPr lang="en-GB" sz="900" u="none" strike="noStrike" dirty="0">
                          <a:effectLst/>
                        </a:rPr>
                        <a:t>/21</a:t>
                      </a:r>
                      <a:endParaRPr lang="en-GB" sz="900" b="1" i="0" u="none" strike="noStrike" dirty="0">
                        <a:solidFill>
                          <a:srgbClr val="000000"/>
                        </a:solidFill>
                        <a:effectLst/>
                        <a:latin typeface="Courier New" pitchFamily="49" charset="0"/>
                        <a:cs typeface="Courier New" pitchFamily="49" charset="0"/>
                      </a:endParaRPr>
                    </a:p>
                  </a:txBody>
                  <a:tcPr marL="7144" marR="7144" marT="7144" marB="0" anchor="ctr"/>
                </a:tc>
                <a:tc>
                  <a:txBody>
                    <a:bodyPr/>
                    <a:lstStyle/>
                    <a:p>
                      <a:r>
                        <a:rPr lang="en-GB" sz="900" dirty="0"/>
                        <a:t>255.255.248.0</a:t>
                      </a:r>
                      <a:endParaRPr lang="en-GB" sz="900" b="1" dirty="0">
                        <a:latin typeface="Courier New" pitchFamily="49" charset="0"/>
                        <a:cs typeface="Courier New" pitchFamily="49" charset="0"/>
                      </a:endParaRPr>
                    </a:p>
                  </a:txBody>
                  <a:tcPr marL="68580" marR="68580" marT="34290" marB="34290" anchor="ctr"/>
                </a:tc>
                <a:tc>
                  <a:txBody>
                    <a:bodyPr/>
                    <a:lstStyle/>
                    <a:p>
                      <a:r>
                        <a:rPr lang="en-GB" sz="900" dirty="0"/>
                        <a:t>0.0.7.255</a:t>
                      </a:r>
                      <a:endParaRPr lang="en-GB" sz="900" b="1" dirty="0">
                        <a:latin typeface="Courier New" pitchFamily="49" charset="0"/>
                        <a:cs typeface="Courier New" pitchFamily="49" charset="0"/>
                      </a:endParaRPr>
                    </a:p>
                  </a:txBody>
                  <a:tcPr marL="68580" marR="68580" marT="34290" marB="34290" anchor="ctr"/>
                </a:tc>
                <a:extLst>
                  <a:ext uri="{0D108BD9-81ED-4DB2-BD59-A6C34878D82A}">
                    <a16:rowId xmlns:a16="http://schemas.microsoft.com/office/drawing/2014/main" val="10010"/>
                  </a:ext>
                </a:extLst>
              </a:tr>
              <a:tr h="205740">
                <a:tc>
                  <a:txBody>
                    <a:bodyPr/>
                    <a:lstStyle/>
                    <a:p>
                      <a:pPr algn="r" fontAlgn="b"/>
                      <a:r>
                        <a:rPr lang="en-GB" sz="900" u="none" strike="noStrike">
                          <a:effectLst/>
                        </a:rPr>
                        <a:t>4,096</a:t>
                      </a:r>
                      <a:endParaRPr lang="en-GB" sz="900" b="1" i="0" u="none" strike="noStrike">
                        <a:solidFill>
                          <a:srgbClr val="000000"/>
                        </a:solidFill>
                        <a:effectLst/>
                        <a:latin typeface="Courier New"/>
                      </a:endParaRPr>
                    </a:p>
                  </a:txBody>
                  <a:tcPr marL="7144" marR="7144" marT="7144" marB="0" anchor="ctr"/>
                </a:tc>
                <a:tc>
                  <a:txBody>
                    <a:bodyPr/>
                    <a:lstStyle/>
                    <a:p>
                      <a:pPr algn="ctr" fontAlgn="b"/>
                      <a:r>
                        <a:rPr lang="en-GB" sz="900" u="none" strike="noStrike" dirty="0">
                          <a:effectLst/>
                        </a:rPr>
                        <a:t>/20</a:t>
                      </a:r>
                      <a:endParaRPr lang="en-GB" sz="900" b="1" i="0" u="none" strike="noStrike" dirty="0">
                        <a:solidFill>
                          <a:srgbClr val="000000"/>
                        </a:solidFill>
                        <a:effectLst/>
                        <a:latin typeface="Courier New" pitchFamily="49" charset="0"/>
                        <a:cs typeface="Courier New" pitchFamily="49" charset="0"/>
                      </a:endParaRPr>
                    </a:p>
                  </a:txBody>
                  <a:tcPr marL="7144" marR="7144" marT="7144" marB="0" anchor="ctr"/>
                </a:tc>
                <a:tc>
                  <a:txBody>
                    <a:bodyPr/>
                    <a:lstStyle/>
                    <a:p>
                      <a:r>
                        <a:rPr lang="en-GB" sz="900" dirty="0"/>
                        <a:t>255.255.240.0</a:t>
                      </a:r>
                      <a:endParaRPr lang="en-GB" sz="900" b="1" dirty="0">
                        <a:latin typeface="Courier New" pitchFamily="49" charset="0"/>
                        <a:cs typeface="Courier New" pitchFamily="49" charset="0"/>
                      </a:endParaRPr>
                    </a:p>
                  </a:txBody>
                  <a:tcPr marL="68580" marR="68580" marT="34290" marB="34290" anchor="ctr"/>
                </a:tc>
                <a:tc>
                  <a:txBody>
                    <a:bodyPr/>
                    <a:lstStyle/>
                    <a:p>
                      <a:r>
                        <a:rPr lang="en-GB" sz="900" dirty="0"/>
                        <a:t>0.0.15.255</a:t>
                      </a:r>
                      <a:endParaRPr lang="en-GB" sz="900" b="1" dirty="0">
                        <a:latin typeface="Courier New" pitchFamily="49" charset="0"/>
                        <a:cs typeface="Courier New" pitchFamily="49" charset="0"/>
                      </a:endParaRPr>
                    </a:p>
                  </a:txBody>
                  <a:tcPr marL="68580" marR="68580" marT="34290" marB="34290" anchor="ctr"/>
                </a:tc>
                <a:extLst>
                  <a:ext uri="{0D108BD9-81ED-4DB2-BD59-A6C34878D82A}">
                    <a16:rowId xmlns:a16="http://schemas.microsoft.com/office/drawing/2014/main" val="10011"/>
                  </a:ext>
                </a:extLst>
              </a:tr>
              <a:tr h="205740">
                <a:tc>
                  <a:txBody>
                    <a:bodyPr/>
                    <a:lstStyle/>
                    <a:p>
                      <a:pPr algn="r" fontAlgn="b"/>
                      <a:r>
                        <a:rPr lang="en-GB" sz="900" u="none" strike="noStrike">
                          <a:effectLst/>
                        </a:rPr>
                        <a:t>8,192</a:t>
                      </a:r>
                      <a:endParaRPr lang="en-GB" sz="900" b="1" i="0" u="none" strike="noStrike">
                        <a:solidFill>
                          <a:srgbClr val="000000"/>
                        </a:solidFill>
                        <a:effectLst/>
                        <a:latin typeface="Courier New"/>
                      </a:endParaRPr>
                    </a:p>
                  </a:txBody>
                  <a:tcPr marL="7144" marR="7144" marT="7144" marB="0" anchor="ctr"/>
                </a:tc>
                <a:tc>
                  <a:txBody>
                    <a:bodyPr/>
                    <a:lstStyle/>
                    <a:p>
                      <a:pPr algn="ctr" fontAlgn="b"/>
                      <a:r>
                        <a:rPr lang="en-GB" sz="900" u="none" strike="noStrike" dirty="0">
                          <a:effectLst/>
                        </a:rPr>
                        <a:t>/19</a:t>
                      </a:r>
                      <a:endParaRPr lang="en-GB" sz="900" b="1" i="0" u="none" strike="noStrike" dirty="0">
                        <a:solidFill>
                          <a:srgbClr val="000000"/>
                        </a:solidFill>
                        <a:effectLst/>
                        <a:latin typeface="Courier New" pitchFamily="49" charset="0"/>
                        <a:cs typeface="Courier New" pitchFamily="49" charset="0"/>
                      </a:endParaRPr>
                    </a:p>
                  </a:txBody>
                  <a:tcPr marL="7144" marR="7144" marT="7144" marB="0" anchor="ctr"/>
                </a:tc>
                <a:tc>
                  <a:txBody>
                    <a:bodyPr/>
                    <a:lstStyle/>
                    <a:p>
                      <a:r>
                        <a:rPr lang="en-GB" sz="900" dirty="0"/>
                        <a:t>255.255.224.0</a:t>
                      </a:r>
                      <a:endParaRPr lang="en-GB" sz="900" b="1" dirty="0">
                        <a:latin typeface="Courier New" pitchFamily="49" charset="0"/>
                        <a:cs typeface="Courier New" pitchFamily="49" charset="0"/>
                      </a:endParaRPr>
                    </a:p>
                  </a:txBody>
                  <a:tcPr marL="68580" marR="68580" marT="34290" marB="34290" anchor="ctr"/>
                </a:tc>
                <a:tc>
                  <a:txBody>
                    <a:bodyPr/>
                    <a:lstStyle/>
                    <a:p>
                      <a:r>
                        <a:rPr lang="en-GB" sz="900" dirty="0"/>
                        <a:t>0.0.31.255</a:t>
                      </a:r>
                      <a:endParaRPr lang="en-GB" sz="900" b="1" dirty="0">
                        <a:latin typeface="Courier New" pitchFamily="49" charset="0"/>
                        <a:cs typeface="Courier New" pitchFamily="49" charset="0"/>
                      </a:endParaRPr>
                    </a:p>
                  </a:txBody>
                  <a:tcPr marL="68580" marR="68580" marT="34290" marB="34290" anchor="ctr"/>
                </a:tc>
                <a:extLst>
                  <a:ext uri="{0D108BD9-81ED-4DB2-BD59-A6C34878D82A}">
                    <a16:rowId xmlns:a16="http://schemas.microsoft.com/office/drawing/2014/main" val="10012"/>
                  </a:ext>
                </a:extLst>
              </a:tr>
              <a:tr h="205740">
                <a:tc>
                  <a:txBody>
                    <a:bodyPr/>
                    <a:lstStyle/>
                    <a:p>
                      <a:pPr algn="r" fontAlgn="b"/>
                      <a:r>
                        <a:rPr lang="en-GB" sz="900" u="none" strike="noStrike">
                          <a:effectLst/>
                        </a:rPr>
                        <a:t>16,384</a:t>
                      </a:r>
                      <a:endParaRPr lang="en-GB" sz="900" b="1" i="0" u="none" strike="noStrike">
                        <a:solidFill>
                          <a:srgbClr val="000000"/>
                        </a:solidFill>
                        <a:effectLst/>
                        <a:latin typeface="Courier New"/>
                      </a:endParaRPr>
                    </a:p>
                  </a:txBody>
                  <a:tcPr marL="7144" marR="7144" marT="7144" marB="0" anchor="ctr"/>
                </a:tc>
                <a:tc>
                  <a:txBody>
                    <a:bodyPr/>
                    <a:lstStyle/>
                    <a:p>
                      <a:pPr algn="ctr" fontAlgn="b"/>
                      <a:r>
                        <a:rPr lang="en-GB" sz="900" u="none" strike="noStrike" dirty="0">
                          <a:effectLst/>
                        </a:rPr>
                        <a:t>/18</a:t>
                      </a:r>
                      <a:endParaRPr lang="en-GB" sz="900" b="1" i="0" u="none" strike="noStrike" dirty="0">
                        <a:solidFill>
                          <a:srgbClr val="000000"/>
                        </a:solidFill>
                        <a:effectLst/>
                        <a:latin typeface="Courier New" pitchFamily="49" charset="0"/>
                        <a:cs typeface="Courier New" pitchFamily="49" charset="0"/>
                      </a:endParaRPr>
                    </a:p>
                  </a:txBody>
                  <a:tcPr marL="7144" marR="7144" marT="7144" marB="0" anchor="ctr"/>
                </a:tc>
                <a:tc>
                  <a:txBody>
                    <a:bodyPr/>
                    <a:lstStyle/>
                    <a:p>
                      <a:r>
                        <a:rPr lang="en-GB" sz="900" dirty="0"/>
                        <a:t>255.255.192.0</a:t>
                      </a:r>
                      <a:endParaRPr lang="en-GB" sz="900" b="1" dirty="0">
                        <a:latin typeface="Courier New" pitchFamily="49" charset="0"/>
                        <a:cs typeface="Courier New" pitchFamily="49" charset="0"/>
                      </a:endParaRPr>
                    </a:p>
                  </a:txBody>
                  <a:tcPr marL="68580" marR="68580" marT="34290" marB="34290" anchor="ctr"/>
                </a:tc>
                <a:tc>
                  <a:txBody>
                    <a:bodyPr/>
                    <a:lstStyle/>
                    <a:p>
                      <a:r>
                        <a:rPr lang="en-GB" sz="900" dirty="0"/>
                        <a:t>0.0.63.255</a:t>
                      </a:r>
                      <a:endParaRPr lang="en-GB" sz="900" b="1" dirty="0">
                        <a:latin typeface="Courier New" pitchFamily="49" charset="0"/>
                        <a:cs typeface="Courier New" pitchFamily="49" charset="0"/>
                      </a:endParaRPr>
                    </a:p>
                  </a:txBody>
                  <a:tcPr marL="68580" marR="68580" marT="34290" marB="34290" anchor="ctr"/>
                </a:tc>
                <a:extLst>
                  <a:ext uri="{0D108BD9-81ED-4DB2-BD59-A6C34878D82A}">
                    <a16:rowId xmlns:a16="http://schemas.microsoft.com/office/drawing/2014/main" val="10013"/>
                  </a:ext>
                </a:extLst>
              </a:tr>
              <a:tr h="205740">
                <a:tc>
                  <a:txBody>
                    <a:bodyPr/>
                    <a:lstStyle/>
                    <a:p>
                      <a:pPr algn="r" fontAlgn="b"/>
                      <a:r>
                        <a:rPr lang="en-GB" sz="900" u="none" strike="noStrike">
                          <a:effectLst/>
                        </a:rPr>
                        <a:t>32,768</a:t>
                      </a:r>
                      <a:endParaRPr lang="en-GB" sz="900" b="1" i="0" u="none" strike="noStrike">
                        <a:solidFill>
                          <a:srgbClr val="000000"/>
                        </a:solidFill>
                        <a:effectLst/>
                        <a:latin typeface="Courier New"/>
                      </a:endParaRPr>
                    </a:p>
                  </a:txBody>
                  <a:tcPr marL="7144" marR="7144" marT="7144" marB="0" anchor="ctr"/>
                </a:tc>
                <a:tc>
                  <a:txBody>
                    <a:bodyPr/>
                    <a:lstStyle/>
                    <a:p>
                      <a:pPr algn="ctr" fontAlgn="b"/>
                      <a:r>
                        <a:rPr lang="en-GB" sz="900" u="none" strike="noStrike" dirty="0">
                          <a:effectLst/>
                        </a:rPr>
                        <a:t>/17</a:t>
                      </a:r>
                      <a:endParaRPr lang="en-GB" sz="900" b="1" i="0" u="none" strike="noStrike" dirty="0">
                        <a:solidFill>
                          <a:srgbClr val="000000"/>
                        </a:solidFill>
                        <a:effectLst/>
                        <a:latin typeface="Courier New" pitchFamily="49" charset="0"/>
                        <a:cs typeface="Courier New" pitchFamily="49" charset="0"/>
                      </a:endParaRPr>
                    </a:p>
                  </a:txBody>
                  <a:tcPr marL="7144" marR="7144" marT="7144" marB="0" anchor="ctr"/>
                </a:tc>
                <a:tc>
                  <a:txBody>
                    <a:bodyPr/>
                    <a:lstStyle/>
                    <a:p>
                      <a:r>
                        <a:rPr lang="en-GB" sz="900" dirty="0"/>
                        <a:t>255.255.128.0</a:t>
                      </a:r>
                      <a:endParaRPr lang="en-GB" sz="900" b="1" dirty="0">
                        <a:latin typeface="Courier New" pitchFamily="49" charset="0"/>
                        <a:cs typeface="Courier New" pitchFamily="49" charset="0"/>
                      </a:endParaRPr>
                    </a:p>
                  </a:txBody>
                  <a:tcPr marL="68580" marR="68580" marT="34290" marB="34290" anchor="ctr"/>
                </a:tc>
                <a:tc>
                  <a:txBody>
                    <a:bodyPr/>
                    <a:lstStyle/>
                    <a:p>
                      <a:r>
                        <a:rPr lang="en-GB" sz="900" dirty="0"/>
                        <a:t>0.0.127.255</a:t>
                      </a:r>
                      <a:endParaRPr lang="en-GB" sz="900" b="1" dirty="0">
                        <a:latin typeface="Courier New" pitchFamily="49" charset="0"/>
                        <a:cs typeface="Courier New" pitchFamily="49" charset="0"/>
                      </a:endParaRPr>
                    </a:p>
                  </a:txBody>
                  <a:tcPr marL="68580" marR="68580" marT="34290" marB="34290" anchor="ctr"/>
                </a:tc>
                <a:extLst>
                  <a:ext uri="{0D108BD9-81ED-4DB2-BD59-A6C34878D82A}">
                    <a16:rowId xmlns:a16="http://schemas.microsoft.com/office/drawing/2014/main" val="10014"/>
                  </a:ext>
                </a:extLst>
              </a:tr>
              <a:tr h="205740">
                <a:tc>
                  <a:txBody>
                    <a:bodyPr/>
                    <a:lstStyle/>
                    <a:p>
                      <a:pPr algn="r" fontAlgn="b"/>
                      <a:r>
                        <a:rPr lang="en-GB" sz="900" u="none" strike="noStrike">
                          <a:effectLst/>
                        </a:rPr>
                        <a:t>65,536</a:t>
                      </a:r>
                      <a:endParaRPr lang="en-GB" sz="900" b="1" i="0" u="none" strike="noStrike">
                        <a:solidFill>
                          <a:srgbClr val="000000"/>
                        </a:solidFill>
                        <a:effectLst/>
                        <a:latin typeface="Courier New"/>
                      </a:endParaRPr>
                    </a:p>
                  </a:txBody>
                  <a:tcPr marL="7144" marR="7144" marT="7144" marB="0" anchor="ctr"/>
                </a:tc>
                <a:tc>
                  <a:txBody>
                    <a:bodyPr/>
                    <a:lstStyle/>
                    <a:p>
                      <a:pPr algn="ctr" fontAlgn="b"/>
                      <a:r>
                        <a:rPr lang="en-GB" sz="900" u="none" strike="noStrike" dirty="0">
                          <a:effectLst/>
                        </a:rPr>
                        <a:t>/16</a:t>
                      </a:r>
                      <a:endParaRPr lang="en-GB" sz="900" b="1" i="0" u="none" strike="noStrike" dirty="0">
                        <a:solidFill>
                          <a:srgbClr val="000000"/>
                        </a:solidFill>
                        <a:effectLst/>
                        <a:latin typeface="Courier New" pitchFamily="49" charset="0"/>
                        <a:cs typeface="Courier New" pitchFamily="49" charset="0"/>
                      </a:endParaRPr>
                    </a:p>
                  </a:txBody>
                  <a:tcPr marL="7144" marR="7144" marT="7144" marB="0" anchor="ctr"/>
                </a:tc>
                <a:tc>
                  <a:txBody>
                    <a:bodyPr/>
                    <a:lstStyle/>
                    <a:p>
                      <a:r>
                        <a:rPr lang="en-GB" sz="900" dirty="0"/>
                        <a:t>255.255.0.0</a:t>
                      </a:r>
                      <a:endParaRPr lang="en-GB" sz="900" b="1" dirty="0">
                        <a:latin typeface="Courier New" pitchFamily="49" charset="0"/>
                        <a:cs typeface="Courier New" pitchFamily="49" charset="0"/>
                      </a:endParaRPr>
                    </a:p>
                  </a:txBody>
                  <a:tcPr marL="68580" marR="68580" marT="34290" marB="34290" anchor="ctr"/>
                </a:tc>
                <a:tc>
                  <a:txBody>
                    <a:bodyPr/>
                    <a:lstStyle/>
                    <a:p>
                      <a:r>
                        <a:rPr lang="en-GB" sz="900" dirty="0"/>
                        <a:t>0.0.255.255</a:t>
                      </a:r>
                      <a:endParaRPr lang="en-GB" sz="900" b="1" dirty="0">
                        <a:latin typeface="Courier New" pitchFamily="49" charset="0"/>
                        <a:cs typeface="Courier New" pitchFamily="49" charset="0"/>
                      </a:endParaRPr>
                    </a:p>
                  </a:txBody>
                  <a:tcPr marL="68580" marR="68580" marT="34290" marB="34290" anchor="ctr"/>
                </a:tc>
                <a:extLst>
                  <a:ext uri="{0D108BD9-81ED-4DB2-BD59-A6C34878D82A}">
                    <a16:rowId xmlns:a16="http://schemas.microsoft.com/office/drawing/2014/main" val="10015"/>
                  </a:ext>
                </a:extLst>
              </a:tr>
              <a:tr h="205740">
                <a:tc>
                  <a:txBody>
                    <a:bodyPr/>
                    <a:lstStyle/>
                    <a:p>
                      <a:pPr algn="r" fontAlgn="b"/>
                      <a:r>
                        <a:rPr lang="en-GB" sz="900" u="none" strike="noStrike">
                          <a:effectLst/>
                        </a:rPr>
                        <a:t>131,072</a:t>
                      </a:r>
                      <a:endParaRPr lang="en-GB" sz="900" b="1" i="0" u="none" strike="noStrike">
                        <a:solidFill>
                          <a:srgbClr val="000000"/>
                        </a:solidFill>
                        <a:effectLst/>
                        <a:latin typeface="Courier New"/>
                      </a:endParaRPr>
                    </a:p>
                  </a:txBody>
                  <a:tcPr marL="7144" marR="7144" marT="7144" marB="0" anchor="ctr"/>
                </a:tc>
                <a:tc>
                  <a:txBody>
                    <a:bodyPr/>
                    <a:lstStyle/>
                    <a:p>
                      <a:pPr algn="ctr" fontAlgn="b"/>
                      <a:r>
                        <a:rPr lang="en-GB" sz="900" u="none" strike="noStrike" dirty="0">
                          <a:effectLst/>
                        </a:rPr>
                        <a:t>/15</a:t>
                      </a:r>
                      <a:endParaRPr lang="en-GB" sz="900" b="1" i="0" u="none" strike="noStrike" dirty="0">
                        <a:solidFill>
                          <a:srgbClr val="000000"/>
                        </a:solidFill>
                        <a:effectLst/>
                        <a:latin typeface="Courier New" pitchFamily="49" charset="0"/>
                        <a:cs typeface="Courier New" pitchFamily="49" charset="0"/>
                      </a:endParaRPr>
                    </a:p>
                  </a:txBody>
                  <a:tcPr marL="7144" marR="7144" marT="7144" marB="0" anchor="ctr"/>
                </a:tc>
                <a:tc>
                  <a:txBody>
                    <a:bodyPr/>
                    <a:lstStyle/>
                    <a:p>
                      <a:r>
                        <a:rPr lang="en-GB" sz="900" dirty="0"/>
                        <a:t>255.254.0.0</a:t>
                      </a:r>
                      <a:endParaRPr lang="en-GB" sz="900" b="1" dirty="0">
                        <a:latin typeface="Courier New" pitchFamily="49" charset="0"/>
                        <a:cs typeface="Courier New" pitchFamily="49" charset="0"/>
                      </a:endParaRPr>
                    </a:p>
                  </a:txBody>
                  <a:tcPr marL="68580" marR="68580" marT="34290" marB="34290" anchor="ctr"/>
                </a:tc>
                <a:tc>
                  <a:txBody>
                    <a:bodyPr/>
                    <a:lstStyle/>
                    <a:p>
                      <a:r>
                        <a:rPr lang="en-GB" sz="900" dirty="0"/>
                        <a:t>0.1.255.255</a:t>
                      </a:r>
                      <a:endParaRPr lang="en-GB" sz="900" b="1" dirty="0">
                        <a:latin typeface="Courier New" pitchFamily="49" charset="0"/>
                        <a:cs typeface="Courier New" pitchFamily="49" charset="0"/>
                      </a:endParaRPr>
                    </a:p>
                  </a:txBody>
                  <a:tcPr marL="68580" marR="68580" marT="34290" marB="34290" anchor="ctr"/>
                </a:tc>
                <a:extLst>
                  <a:ext uri="{0D108BD9-81ED-4DB2-BD59-A6C34878D82A}">
                    <a16:rowId xmlns:a16="http://schemas.microsoft.com/office/drawing/2014/main" val="10016"/>
                  </a:ext>
                </a:extLst>
              </a:tr>
              <a:tr h="205740">
                <a:tc>
                  <a:txBody>
                    <a:bodyPr/>
                    <a:lstStyle/>
                    <a:p>
                      <a:pPr algn="r" fontAlgn="b"/>
                      <a:r>
                        <a:rPr lang="en-GB" sz="900" u="none" strike="noStrike">
                          <a:effectLst/>
                        </a:rPr>
                        <a:t>262,144</a:t>
                      </a:r>
                      <a:endParaRPr lang="en-GB" sz="900" b="1" i="0" u="none" strike="noStrike">
                        <a:solidFill>
                          <a:srgbClr val="000000"/>
                        </a:solidFill>
                        <a:effectLst/>
                        <a:latin typeface="Courier New"/>
                      </a:endParaRPr>
                    </a:p>
                  </a:txBody>
                  <a:tcPr marL="7144" marR="7144" marT="7144" marB="0" anchor="ctr"/>
                </a:tc>
                <a:tc>
                  <a:txBody>
                    <a:bodyPr/>
                    <a:lstStyle/>
                    <a:p>
                      <a:pPr algn="ctr" fontAlgn="b"/>
                      <a:r>
                        <a:rPr lang="en-GB" sz="900" u="none" strike="noStrike" dirty="0">
                          <a:effectLst/>
                        </a:rPr>
                        <a:t>/14</a:t>
                      </a:r>
                      <a:endParaRPr lang="en-GB" sz="900" b="1" i="0" u="none" strike="noStrike" dirty="0">
                        <a:solidFill>
                          <a:srgbClr val="000000"/>
                        </a:solidFill>
                        <a:effectLst/>
                        <a:latin typeface="Courier New" pitchFamily="49" charset="0"/>
                        <a:cs typeface="Courier New" pitchFamily="49" charset="0"/>
                      </a:endParaRPr>
                    </a:p>
                  </a:txBody>
                  <a:tcPr marL="7144" marR="7144" marT="7144" marB="0" anchor="ctr"/>
                </a:tc>
                <a:tc>
                  <a:txBody>
                    <a:bodyPr/>
                    <a:lstStyle/>
                    <a:p>
                      <a:r>
                        <a:rPr lang="en-GB" sz="900" dirty="0"/>
                        <a:t>255.252.0.0</a:t>
                      </a:r>
                      <a:endParaRPr lang="en-GB" sz="900" b="1" dirty="0">
                        <a:latin typeface="Courier New" pitchFamily="49" charset="0"/>
                        <a:cs typeface="Courier New" pitchFamily="49" charset="0"/>
                      </a:endParaRPr>
                    </a:p>
                  </a:txBody>
                  <a:tcPr marL="68580" marR="68580" marT="34290" marB="34290" anchor="ctr"/>
                </a:tc>
                <a:tc>
                  <a:txBody>
                    <a:bodyPr/>
                    <a:lstStyle/>
                    <a:p>
                      <a:r>
                        <a:rPr lang="en-GB" sz="900" dirty="0"/>
                        <a:t>0.3.255.255</a:t>
                      </a:r>
                      <a:endParaRPr lang="en-GB" sz="900" b="1" dirty="0">
                        <a:latin typeface="Courier New" pitchFamily="49" charset="0"/>
                        <a:cs typeface="Courier New" pitchFamily="49" charset="0"/>
                      </a:endParaRPr>
                    </a:p>
                  </a:txBody>
                  <a:tcPr marL="68580" marR="68580" marT="34290" marB="34290" anchor="ctr"/>
                </a:tc>
                <a:extLst>
                  <a:ext uri="{0D108BD9-81ED-4DB2-BD59-A6C34878D82A}">
                    <a16:rowId xmlns:a16="http://schemas.microsoft.com/office/drawing/2014/main" val="10017"/>
                  </a:ext>
                </a:extLst>
              </a:tr>
              <a:tr h="205740">
                <a:tc>
                  <a:txBody>
                    <a:bodyPr/>
                    <a:lstStyle/>
                    <a:p>
                      <a:pPr algn="r" fontAlgn="b"/>
                      <a:r>
                        <a:rPr lang="en-GB" sz="900" u="none" strike="noStrike">
                          <a:effectLst/>
                        </a:rPr>
                        <a:t>524,288</a:t>
                      </a:r>
                      <a:endParaRPr lang="en-GB" sz="900" b="1" i="0" u="none" strike="noStrike">
                        <a:solidFill>
                          <a:srgbClr val="000000"/>
                        </a:solidFill>
                        <a:effectLst/>
                        <a:latin typeface="Courier New"/>
                      </a:endParaRPr>
                    </a:p>
                  </a:txBody>
                  <a:tcPr marL="7144" marR="7144" marT="7144" marB="0" anchor="ctr"/>
                </a:tc>
                <a:tc>
                  <a:txBody>
                    <a:bodyPr/>
                    <a:lstStyle/>
                    <a:p>
                      <a:pPr algn="ctr" fontAlgn="b"/>
                      <a:r>
                        <a:rPr lang="en-GB" sz="900" u="none" strike="noStrike" dirty="0">
                          <a:effectLst/>
                        </a:rPr>
                        <a:t>/13</a:t>
                      </a:r>
                      <a:endParaRPr lang="en-GB" sz="900" b="1" i="0" u="none" strike="noStrike" dirty="0">
                        <a:solidFill>
                          <a:srgbClr val="000000"/>
                        </a:solidFill>
                        <a:effectLst/>
                        <a:latin typeface="Courier New" pitchFamily="49" charset="0"/>
                        <a:cs typeface="Courier New" pitchFamily="49" charset="0"/>
                      </a:endParaRPr>
                    </a:p>
                  </a:txBody>
                  <a:tcPr marL="7144" marR="7144" marT="7144" marB="0" anchor="ctr"/>
                </a:tc>
                <a:tc>
                  <a:txBody>
                    <a:bodyPr/>
                    <a:lstStyle/>
                    <a:p>
                      <a:r>
                        <a:rPr lang="en-GB" sz="900" dirty="0"/>
                        <a:t>255.248.0.0</a:t>
                      </a:r>
                      <a:endParaRPr lang="en-GB" sz="900" b="1" dirty="0">
                        <a:latin typeface="Courier New" pitchFamily="49" charset="0"/>
                        <a:cs typeface="Courier New" pitchFamily="49" charset="0"/>
                      </a:endParaRPr>
                    </a:p>
                  </a:txBody>
                  <a:tcPr marL="68580" marR="68580" marT="34290" marB="34290" anchor="ctr"/>
                </a:tc>
                <a:tc>
                  <a:txBody>
                    <a:bodyPr/>
                    <a:lstStyle/>
                    <a:p>
                      <a:r>
                        <a:rPr lang="en-GB" sz="900" dirty="0"/>
                        <a:t>0.7.255.255</a:t>
                      </a:r>
                      <a:endParaRPr lang="en-GB" sz="900" b="1" dirty="0">
                        <a:latin typeface="Courier New" pitchFamily="49" charset="0"/>
                        <a:cs typeface="Courier New" pitchFamily="49" charset="0"/>
                      </a:endParaRPr>
                    </a:p>
                  </a:txBody>
                  <a:tcPr marL="68580" marR="68580" marT="34290" marB="34290" anchor="ctr"/>
                </a:tc>
                <a:extLst>
                  <a:ext uri="{0D108BD9-81ED-4DB2-BD59-A6C34878D82A}">
                    <a16:rowId xmlns:a16="http://schemas.microsoft.com/office/drawing/2014/main" val="10018"/>
                  </a:ext>
                </a:extLst>
              </a:tr>
              <a:tr h="205740">
                <a:tc>
                  <a:txBody>
                    <a:bodyPr/>
                    <a:lstStyle/>
                    <a:p>
                      <a:pPr algn="r" fontAlgn="b"/>
                      <a:r>
                        <a:rPr lang="en-GB" sz="900" u="none" strike="noStrike">
                          <a:effectLst/>
                        </a:rPr>
                        <a:t>1,048,576</a:t>
                      </a:r>
                      <a:endParaRPr lang="en-GB" sz="900" b="1" i="0" u="none" strike="noStrike">
                        <a:solidFill>
                          <a:srgbClr val="000000"/>
                        </a:solidFill>
                        <a:effectLst/>
                        <a:latin typeface="Courier New"/>
                      </a:endParaRPr>
                    </a:p>
                  </a:txBody>
                  <a:tcPr marL="7144" marR="7144" marT="7144" marB="0" anchor="ctr"/>
                </a:tc>
                <a:tc>
                  <a:txBody>
                    <a:bodyPr/>
                    <a:lstStyle/>
                    <a:p>
                      <a:pPr algn="ctr" fontAlgn="b"/>
                      <a:r>
                        <a:rPr lang="en-GB" sz="900" u="none" strike="noStrike" dirty="0">
                          <a:effectLst/>
                        </a:rPr>
                        <a:t>/12</a:t>
                      </a:r>
                      <a:endParaRPr lang="en-GB" sz="900" b="1" i="0" u="none" strike="noStrike" dirty="0">
                        <a:solidFill>
                          <a:srgbClr val="000000"/>
                        </a:solidFill>
                        <a:effectLst/>
                        <a:latin typeface="Courier New" pitchFamily="49" charset="0"/>
                        <a:cs typeface="Courier New" pitchFamily="49" charset="0"/>
                      </a:endParaRPr>
                    </a:p>
                  </a:txBody>
                  <a:tcPr marL="7144" marR="7144" marT="7144" marB="0" anchor="ctr"/>
                </a:tc>
                <a:tc>
                  <a:txBody>
                    <a:bodyPr/>
                    <a:lstStyle/>
                    <a:p>
                      <a:r>
                        <a:rPr lang="en-GB" sz="900" dirty="0"/>
                        <a:t>255.240.0.0</a:t>
                      </a:r>
                      <a:endParaRPr lang="en-GB" sz="900" b="1" dirty="0">
                        <a:latin typeface="Courier New" pitchFamily="49" charset="0"/>
                        <a:cs typeface="Courier New" pitchFamily="49" charset="0"/>
                      </a:endParaRPr>
                    </a:p>
                  </a:txBody>
                  <a:tcPr marL="68580" marR="68580" marT="34290" marB="34290" anchor="ctr"/>
                </a:tc>
                <a:tc>
                  <a:txBody>
                    <a:bodyPr/>
                    <a:lstStyle/>
                    <a:p>
                      <a:r>
                        <a:rPr lang="en-GB" sz="900" dirty="0"/>
                        <a:t>0.15.255.255</a:t>
                      </a:r>
                      <a:endParaRPr lang="en-GB" sz="900" b="1" dirty="0">
                        <a:latin typeface="Courier New" pitchFamily="49" charset="0"/>
                        <a:cs typeface="Courier New" pitchFamily="49" charset="0"/>
                      </a:endParaRPr>
                    </a:p>
                  </a:txBody>
                  <a:tcPr marL="68580" marR="68580" marT="34290" marB="34290" anchor="ctr"/>
                </a:tc>
                <a:extLst>
                  <a:ext uri="{0D108BD9-81ED-4DB2-BD59-A6C34878D82A}">
                    <a16:rowId xmlns:a16="http://schemas.microsoft.com/office/drawing/2014/main" val="10019"/>
                  </a:ext>
                </a:extLst>
              </a:tr>
              <a:tr h="205740">
                <a:tc>
                  <a:txBody>
                    <a:bodyPr/>
                    <a:lstStyle/>
                    <a:p>
                      <a:pPr algn="r" fontAlgn="b"/>
                      <a:r>
                        <a:rPr lang="en-GB" sz="900" u="none" strike="noStrike">
                          <a:effectLst/>
                        </a:rPr>
                        <a:t>2,097,152</a:t>
                      </a:r>
                      <a:endParaRPr lang="en-GB" sz="900" b="1" i="0" u="none" strike="noStrike">
                        <a:solidFill>
                          <a:srgbClr val="000000"/>
                        </a:solidFill>
                        <a:effectLst/>
                        <a:latin typeface="Courier New"/>
                      </a:endParaRPr>
                    </a:p>
                  </a:txBody>
                  <a:tcPr marL="7144" marR="7144" marT="7144" marB="0" anchor="ctr"/>
                </a:tc>
                <a:tc>
                  <a:txBody>
                    <a:bodyPr/>
                    <a:lstStyle/>
                    <a:p>
                      <a:pPr algn="ctr" fontAlgn="b"/>
                      <a:r>
                        <a:rPr lang="en-GB" sz="900" u="none" strike="noStrike" dirty="0">
                          <a:effectLst/>
                        </a:rPr>
                        <a:t>/11</a:t>
                      </a:r>
                      <a:endParaRPr lang="en-GB" sz="900" b="1" i="0" u="none" strike="noStrike" dirty="0">
                        <a:solidFill>
                          <a:srgbClr val="000000"/>
                        </a:solidFill>
                        <a:effectLst/>
                        <a:latin typeface="Courier New" pitchFamily="49" charset="0"/>
                        <a:cs typeface="Courier New" pitchFamily="49" charset="0"/>
                      </a:endParaRPr>
                    </a:p>
                  </a:txBody>
                  <a:tcPr marL="7144" marR="7144" marT="7144" marB="0" anchor="ctr"/>
                </a:tc>
                <a:tc>
                  <a:txBody>
                    <a:bodyPr/>
                    <a:lstStyle/>
                    <a:p>
                      <a:r>
                        <a:rPr lang="en-GB" sz="900" dirty="0"/>
                        <a:t>255.224.0.0</a:t>
                      </a:r>
                      <a:endParaRPr lang="en-GB" sz="900" b="1" dirty="0">
                        <a:latin typeface="Courier New" pitchFamily="49" charset="0"/>
                        <a:cs typeface="Courier New" pitchFamily="49" charset="0"/>
                      </a:endParaRPr>
                    </a:p>
                  </a:txBody>
                  <a:tcPr marL="68580" marR="68580" marT="34290" marB="34290" anchor="ctr"/>
                </a:tc>
                <a:tc>
                  <a:txBody>
                    <a:bodyPr/>
                    <a:lstStyle/>
                    <a:p>
                      <a:r>
                        <a:rPr lang="en-GB" sz="900" dirty="0"/>
                        <a:t>0.31.255.255</a:t>
                      </a:r>
                      <a:endParaRPr lang="en-GB" sz="900" b="1" dirty="0">
                        <a:latin typeface="Courier New" pitchFamily="49" charset="0"/>
                        <a:cs typeface="Courier New" pitchFamily="49" charset="0"/>
                      </a:endParaRPr>
                    </a:p>
                  </a:txBody>
                  <a:tcPr marL="68580" marR="68580" marT="34290" marB="34290" anchor="ctr"/>
                </a:tc>
                <a:extLst>
                  <a:ext uri="{0D108BD9-81ED-4DB2-BD59-A6C34878D82A}">
                    <a16:rowId xmlns:a16="http://schemas.microsoft.com/office/drawing/2014/main" val="10020"/>
                  </a:ext>
                </a:extLst>
              </a:tr>
              <a:tr h="205740">
                <a:tc>
                  <a:txBody>
                    <a:bodyPr/>
                    <a:lstStyle/>
                    <a:p>
                      <a:pPr algn="r" fontAlgn="b"/>
                      <a:r>
                        <a:rPr lang="en-GB" sz="900" u="none" strike="noStrike">
                          <a:effectLst/>
                        </a:rPr>
                        <a:t>4,194,304</a:t>
                      </a:r>
                      <a:endParaRPr lang="en-GB" sz="900" b="1" i="0" u="none" strike="noStrike">
                        <a:solidFill>
                          <a:srgbClr val="000000"/>
                        </a:solidFill>
                        <a:effectLst/>
                        <a:latin typeface="Courier New"/>
                      </a:endParaRPr>
                    </a:p>
                  </a:txBody>
                  <a:tcPr marL="7144" marR="7144" marT="7144" marB="0" anchor="ctr"/>
                </a:tc>
                <a:tc>
                  <a:txBody>
                    <a:bodyPr/>
                    <a:lstStyle/>
                    <a:p>
                      <a:pPr algn="ctr" fontAlgn="b"/>
                      <a:r>
                        <a:rPr lang="en-GB" sz="900" u="none" strike="noStrike" dirty="0">
                          <a:effectLst/>
                        </a:rPr>
                        <a:t>/10</a:t>
                      </a:r>
                      <a:endParaRPr lang="en-GB" sz="900" b="1" i="0" u="none" strike="noStrike" dirty="0">
                        <a:solidFill>
                          <a:srgbClr val="000000"/>
                        </a:solidFill>
                        <a:effectLst/>
                        <a:latin typeface="Courier New" pitchFamily="49" charset="0"/>
                        <a:cs typeface="Courier New" pitchFamily="49" charset="0"/>
                      </a:endParaRPr>
                    </a:p>
                  </a:txBody>
                  <a:tcPr marL="7144" marR="7144" marT="7144" marB="0" anchor="ctr"/>
                </a:tc>
                <a:tc>
                  <a:txBody>
                    <a:bodyPr/>
                    <a:lstStyle/>
                    <a:p>
                      <a:r>
                        <a:rPr lang="en-GB" sz="900" dirty="0"/>
                        <a:t>255.192.0.0</a:t>
                      </a:r>
                      <a:endParaRPr lang="en-GB" sz="900" b="1" dirty="0">
                        <a:latin typeface="Courier New" pitchFamily="49" charset="0"/>
                        <a:cs typeface="Courier New" pitchFamily="49" charset="0"/>
                      </a:endParaRPr>
                    </a:p>
                  </a:txBody>
                  <a:tcPr marL="68580" marR="68580" marT="34290" marB="34290" anchor="ctr"/>
                </a:tc>
                <a:tc>
                  <a:txBody>
                    <a:bodyPr/>
                    <a:lstStyle/>
                    <a:p>
                      <a:r>
                        <a:rPr lang="en-GB" sz="900" dirty="0"/>
                        <a:t>0.63.255.255</a:t>
                      </a:r>
                      <a:endParaRPr lang="en-GB" sz="900" b="1" dirty="0">
                        <a:latin typeface="Courier New" pitchFamily="49" charset="0"/>
                        <a:cs typeface="Courier New" pitchFamily="49" charset="0"/>
                      </a:endParaRPr>
                    </a:p>
                  </a:txBody>
                  <a:tcPr marL="68580" marR="68580" marT="34290" marB="34290" anchor="ctr"/>
                </a:tc>
                <a:extLst>
                  <a:ext uri="{0D108BD9-81ED-4DB2-BD59-A6C34878D82A}">
                    <a16:rowId xmlns:a16="http://schemas.microsoft.com/office/drawing/2014/main" val="10021"/>
                  </a:ext>
                </a:extLst>
              </a:tr>
              <a:tr h="205740">
                <a:tc>
                  <a:txBody>
                    <a:bodyPr/>
                    <a:lstStyle/>
                    <a:p>
                      <a:pPr algn="r" fontAlgn="b"/>
                      <a:r>
                        <a:rPr lang="en-GB" sz="900" u="none" strike="noStrike">
                          <a:effectLst/>
                        </a:rPr>
                        <a:t>8,388,608</a:t>
                      </a:r>
                      <a:endParaRPr lang="en-GB" sz="900" b="1" i="0" u="none" strike="noStrike">
                        <a:solidFill>
                          <a:srgbClr val="000000"/>
                        </a:solidFill>
                        <a:effectLst/>
                        <a:latin typeface="Courier New"/>
                      </a:endParaRPr>
                    </a:p>
                  </a:txBody>
                  <a:tcPr marL="7144" marR="7144" marT="7144" marB="0" anchor="ctr"/>
                </a:tc>
                <a:tc>
                  <a:txBody>
                    <a:bodyPr/>
                    <a:lstStyle/>
                    <a:p>
                      <a:pPr algn="ctr" fontAlgn="b"/>
                      <a:r>
                        <a:rPr lang="en-GB" sz="900" u="none" strike="noStrike" dirty="0">
                          <a:effectLst/>
                        </a:rPr>
                        <a:t>/9</a:t>
                      </a:r>
                      <a:endParaRPr lang="en-GB" sz="900" b="1" i="0" u="none" strike="noStrike" dirty="0">
                        <a:solidFill>
                          <a:srgbClr val="000000"/>
                        </a:solidFill>
                        <a:effectLst/>
                        <a:latin typeface="Courier New" pitchFamily="49" charset="0"/>
                        <a:cs typeface="Courier New" pitchFamily="49" charset="0"/>
                      </a:endParaRPr>
                    </a:p>
                  </a:txBody>
                  <a:tcPr marL="7144" marR="7144" marT="7144" marB="0" anchor="ctr"/>
                </a:tc>
                <a:tc>
                  <a:txBody>
                    <a:bodyPr/>
                    <a:lstStyle/>
                    <a:p>
                      <a:r>
                        <a:rPr lang="en-GB" sz="900" dirty="0"/>
                        <a:t>255.128.0.0</a:t>
                      </a:r>
                      <a:endParaRPr lang="en-GB" sz="900" b="1" dirty="0">
                        <a:latin typeface="Courier New" pitchFamily="49" charset="0"/>
                        <a:cs typeface="Courier New" pitchFamily="49" charset="0"/>
                      </a:endParaRPr>
                    </a:p>
                  </a:txBody>
                  <a:tcPr marL="68580" marR="68580" marT="34290" marB="34290" anchor="ctr"/>
                </a:tc>
                <a:tc>
                  <a:txBody>
                    <a:bodyPr/>
                    <a:lstStyle/>
                    <a:p>
                      <a:r>
                        <a:rPr lang="en-GB" sz="900" dirty="0"/>
                        <a:t>0.127.255.255</a:t>
                      </a:r>
                      <a:endParaRPr lang="en-GB" sz="900" b="1" dirty="0">
                        <a:latin typeface="Courier New" pitchFamily="49" charset="0"/>
                        <a:cs typeface="Courier New" pitchFamily="49" charset="0"/>
                      </a:endParaRPr>
                    </a:p>
                  </a:txBody>
                  <a:tcPr marL="68580" marR="68580" marT="34290" marB="34290" anchor="ctr"/>
                </a:tc>
                <a:extLst>
                  <a:ext uri="{0D108BD9-81ED-4DB2-BD59-A6C34878D82A}">
                    <a16:rowId xmlns:a16="http://schemas.microsoft.com/office/drawing/2014/main" val="10022"/>
                  </a:ext>
                </a:extLst>
              </a:tr>
              <a:tr h="205740">
                <a:tc>
                  <a:txBody>
                    <a:bodyPr/>
                    <a:lstStyle/>
                    <a:p>
                      <a:pPr algn="r" fontAlgn="b"/>
                      <a:r>
                        <a:rPr lang="en-GB" sz="900" u="none" strike="noStrike" dirty="0">
                          <a:effectLst/>
                        </a:rPr>
                        <a:t>16,777,216</a:t>
                      </a:r>
                      <a:endParaRPr lang="en-GB" sz="900" b="1" i="0" u="none" strike="noStrike" dirty="0">
                        <a:solidFill>
                          <a:srgbClr val="000000"/>
                        </a:solidFill>
                        <a:effectLst/>
                        <a:latin typeface="Courier New"/>
                      </a:endParaRPr>
                    </a:p>
                  </a:txBody>
                  <a:tcPr marL="7144" marR="7144" marT="7144" marB="0" anchor="ctr"/>
                </a:tc>
                <a:tc>
                  <a:txBody>
                    <a:bodyPr/>
                    <a:lstStyle/>
                    <a:p>
                      <a:pPr algn="ctr" fontAlgn="b"/>
                      <a:r>
                        <a:rPr lang="en-GB" sz="900" u="none" strike="noStrike" dirty="0">
                          <a:effectLst/>
                        </a:rPr>
                        <a:t>/8</a:t>
                      </a:r>
                      <a:endParaRPr lang="en-GB" sz="900" b="1" i="0" u="none" strike="noStrike" dirty="0">
                        <a:solidFill>
                          <a:srgbClr val="000000"/>
                        </a:solidFill>
                        <a:effectLst/>
                        <a:latin typeface="Courier New" pitchFamily="49" charset="0"/>
                        <a:cs typeface="Courier New" pitchFamily="49" charset="0"/>
                      </a:endParaRPr>
                    </a:p>
                  </a:txBody>
                  <a:tcPr marL="7144" marR="7144" marT="7144" marB="0" anchor="ctr"/>
                </a:tc>
                <a:tc>
                  <a:txBody>
                    <a:bodyPr/>
                    <a:lstStyle/>
                    <a:p>
                      <a:r>
                        <a:rPr lang="en-GB" sz="900" dirty="0"/>
                        <a:t>255.0.0.0</a:t>
                      </a:r>
                      <a:endParaRPr lang="en-GB" sz="900" b="1" dirty="0">
                        <a:latin typeface="Courier New" pitchFamily="49" charset="0"/>
                        <a:cs typeface="Courier New" pitchFamily="49" charset="0"/>
                      </a:endParaRPr>
                    </a:p>
                  </a:txBody>
                  <a:tcPr marL="68580" marR="68580" marT="34290" marB="34290" anchor="ctr"/>
                </a:tc>
                <a:tc>
                  <a:txBody>
                    <a:bodyPr/>
                    <a:lstStyle/>
                    <a:p>
                      <a:r>
                        <a:rPr lang="en-GB" sz="900" dirty="0"/>
                        <a:t>0.255.255.255</a:t>
                      </a:r>
                      <a:endParaRPr lang="en-GB" sz="900" b="1" dirty="0">
                        <a:latin typeface="Courier New" pitchFamily="49" charset="0"/>
                        <a:cs typeface="Courier New" pitchFamily="49" charset="0"/>
                      </a:endParaRPr>
                    </a:p>
                  </a:txBody>
                  <a:tcPr marL="68580" marR="68580" marT="34290" marB="34290" anchor="ctr"/>
                </a:tc>
                <a:extLst>
                  <a:ext uri="{0D108BD9-81ED-4DB2-BD59-A6C34878D82A}">
                    <a16:rowId xmlns:a16="http://schemas.microsoft.com/office/drawing/2014/main" val="10023"/>
                  </a:ext>
                </a:extLst>
              </a:tr>
            </a:tbl>
          </a:graphicData>
        </a:graphic>
      </p:graphicFrame>
    </p:spTree>
    <p:extLst>
      <p:ext uri="{BB962C8B-B14F-4D97-AF65-F5344CB8AC3E}">
        <p14:creationId xmlns:p14="http://schemas.microsoft.com/office/powerpoint/2010/main" val="350437208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IPv6</a:t>
            </a:r>
          </a:p>
        </p:txBody>
      </p:sp>
      <p:pic>
        <p:nvPicPr>
          <p:cNvPr id="8" name="Picture 7"/>
          <p:cNvPicPr>
            <a:picLocks noChangeAspect="1"/>
          </p:cNvPicPr>
          <p:nvPr/>
        </p:nvPicPr>
        <p:blipFill>
          <a:blip r:embed="rId3"/>
          <a:stretch>
            <a:fillRect/>
          </a:stretch>
        </p:blipFill>
        <p:spPr>
          <a:xfrm>
            <a:off x="1763010" y="344019"/>
            <a:ext cx="5818891" cy="461479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7944920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IPv6</a:t>
            </a:r>
          </a:p>
        </p:txBody>
      </p:sp>
      <p:pic>
        <p:nvPicPr>
          <p:cNvPr id="3" name="Picture 2">
            <a:extLst>
              <a:ext uri="{FF2B5EF4-FFF2-40B4-BE49-F238E27FC236}">
                <a16:creationId xmlns:a16="http://schemas.microsoft.com/office/drawing/2014/main" id="{3139A36C-640E-4663-910C-FC9ACBBB79B1}"/>
              </a:ext>
            </a:extLst>
          </p:cNvPr>
          <p:cNvPicPr>
            <a:picLocks noChangeAspect="1"/>
          </p:cNvPicPr>
          <p:nvPr/>
        </p:nvPicPr>
        <p:blipFill>
          <a:blip r:embed="rId3"/>
          <a:stretch>
            <a:fillRect/>
          </a:stretch>
        </p:blipFill>
        <p:spPr>
          <a:xfrm>
            <a:off x="1538043" y="307037"/>
            <a:ext cx="6067914" cy="4529435"/>
          </a:xfrm>
          <a:prstGeom prst="rect">
            <a:avLst/>
          </a:prstGeom>
        </p:spPr>
      </p:pic>
    </p:spTree>
    <p:extLst>
      <p:ext uri="{BB962C8B-B14F-4D97-AF65-F5344CB8AC3E}">
        <p14:creationId xmlns:p14="http://schemas.microsoft.com/office/powerpoint/2010/main" val="158185532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IPv6</a:t>
            </a:r>
          </a:p>
        </p:txBody>
      </p:sp>
      <p:sp>
        <p:nvSpPr>
          <p:cNvPr id="3" name="Content Placeholder 2"/>
          <p:cNvSpPr>
            <a:spLocks noGrp="1"/>
          </p:cNvSpPr>
          <p:nvPr>
            <p:ph idx="1"/>
          </p:nvPr>
        </p:nvSpPr>
        <p:spPr/>
        <p:txBody>
          <a:bodyPr/>
          <a:lstStyle/>
          <a:p>
            <a:r>
              <a:rPr lang="en-GB" dirty="0"/>
              <a:t>The ‘Internet’ has run out of IPv4 address space </a:t>
            </a:r>
            <a:br>
              <a:rPr lang="en-GB" dirty="0"/>
            </a:br>
            <a:r>
              <a:rPr lang="en-GB" dirty="0"/>
              <a:t>(~4.2 billion addresses)</a:t>
            </a:r>
          </a:p>
          <a:p>
            <a:r>
              <a:rPr lang="en-GB" dirty="0"/>
              <a:t>CIDR, NAT, Policy and other things have conserved IPv4 address space… but we have to address it some day!</a:t>
            </a:r>
          </a:p>
          <a:p>
            <a:r>
              <a:rPr lang="en-GB" dirty="0"/>
              <a:t>IPv6 – 128 bit address space, 2</a:t>
            </a:r>
            <a:r>
              <a:rPr lang="en-GB" sz="2000" baseline="30000" dirty="0"/>
              <a:t>128</a:t>
            </a:r>
            <a:r>
              <a:rPr lang="en-GB" baseline="30000" dirty="0"/>
              <a:t> </a:t>
            </a:r>
            <a:br>
              <a:rPr lang="en-GB" dirty="0"/>
            </a:br>
            <a:r>
              <a:rPr lang="en-GB" dirty="0"/>
              <a:t>(~340 undecillion) unique addresses!</a:t>
            </a:r>
          </a:p>
          <a:p>
            <a:r>
              <a:rPr lang="en-GB" dirty="0"/>
              <a:t>…That’s a lot. </a:t>
            </a:r>
            <a:br>
              <a:rPr lang="en-GB" dirty="0"/>
            </a:br>
            <a:endParaRPr lang="en-GB" dirty="0"/>
          </a:p>
          <a:p>
            <a:r>
              <a:rPr lang="en-GB" dirty="0"/>
              <a:t>340,282,366,920,938,463,463,374,607,431,768,211,456</a:t>
            </a:r>
          </a:p>
        </p:txBody>
      </p:sp>
    </p:spTree>
    <p:extLst>
      <p:ext uri="{BB962C8B-B14F-4D97-AF65-F5344CB8AC3E}">
        <p14:creationId xmlns:p14="http://schemas.microsoft.com/office/powerpoint/2010/main" val="254230693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IPv6 Subnets</a:t>
            </a:r>
          </a:p>
        </p:txBody>
      </p:sp>
      <p:sp>
        <p:nvSpPr>
          <p:cNvPr id="8" name="Rectangle 3"/>
          <p:cNvSpPr>
            <a:spLocks noGrp="1" noChangeArrowheads="1"/>
          </p:cNvSpPr>
          <p:nvPr>
            <p:ph idx="1"/>
          </p:nvPr>
        </p:nvSpPr>
        <p:spPr/>
        <p:txBody>
          <a:bodyPr>
            <a:normAutofit fontScale="92500" lnSpcReduction="10000"/>
          </a:bodyPr>
          <a:lstStyle/>
          <a:p>
            <a:r>
              <a:rPr lang="en-GB" dirty="0"/>
              <a:t>LONAP Allocation: </a:t>
            </a:r>
            <a:r>
              <a:rPr lang="en-GB" dirty="0">
                <a:latin typeface="Monaco" panose="020B0509030404040204" pitchFamily="49" charset="0"/>
              </a:rPr>
              <a:t>2a00:eb20::/32 </a:t>
            </a:r>
            <a:r>
              <a:rPr lang="en-GB" dirty="0"/>
              <a:t>(lots!)</a:t>
            </a:r>
          </a:p>
          <a:p>
            <a:r>
              <a:rPr lang="en-GB" dirty="0"/>
              <a:t>Total Range: </a:t>
            </a:r>
            <a:r>
              <a:rPr lang="en-GB" sz="1100" dirty="0">
                <a:latin typeface="Monaco" panose="020B0509030404040204" pitchFamily="49" charset="0"/>
              </a:rPr>
              <a:t>2a00:eb20:0000:0000:0000:0000:0000:0000 – 2a00:eb20:ffff:ffff:ffff:ffff:ffff:ffff</a:t>
            </a:r>
            <a:endParaRPr lang="en-GB" dirty="0">
              <a:latin typeface="Monaco" panose="020B0509030404040204" pitchFamily="49" charset="0"/>
            </a:endParaRPr>
          </a:p>
          <a:p>
            <a:r>
              <a:rPr lang="en-GB" dirty="0"/>
              <a:t>   Office: </a:t>
            </a:r>
            <a:r>
              <a:rPr lang="en-GB" sz="1700" dirty="0">
                <a:latin typeface="Monaco" panose="020B0509030404040204" pitchFamily="49" charset="0"/>
              </a:rPr>
              <a:t>2a00:eb20:100::/64</a:t>
            </a:r>
            <a:r>
              <a:rPr lang="en-GB" dirty="0"/>
              <a:t>  (18,446,744,073,709,551,616  addresses)</a:t>
            </a:r>
          </a:p>
          <a:p>
            <a:endParaRPr lang="en-GB" dirty="0"/>
          </a:p>
          <a:p>
            <a:r>
              <a:rPr lang="en-GB" dirty="0"/>
              <a:t>IP: </a:t>
            </a:r>
            <a:r>
              <a:rPr lang="en-GB" dirty="0">
                <a:latin typeface="Monaco" panose="020B0509030404040204" pitchFamily="49" charset="0"/>
              </a:rPr>
              <a:t>2a00:eb20:0100:0000:0000:0000:0000:0011</a:t>
            </a:r>
          </a:p>
          <a:p>
            <a:r>
              <a:rPr lang="en-GB" dirty="0"/>
              <a:t>Mask: /64</a:t>
            </a:r>
          </a:p>
          <a:p>
            <a:endParaRPr lang="en-GB" dirty="0"/>
          </a:p>
          <a:p>
            <a:r>
              <a:rPr lang="en-GB" dirty="0"/>
              <a:t>IP: </a:t>
            </a:r>
          </a:p>
          <a:p>
            <a:endParaRPr lang="en-GB" dirty="0"/>
          </a:p>
          <a:p>
            <a:r>
              <a:rPr lang="en-GB" dirty="0"/>
              <a:t>Mask: </a:t>
            </a:r>
          </a:p>
          <a:p>
            <a:endParaRPr lang="en-GB" dirty="0"/>
          </a:p>
        </p:txBody>
      </p:sp>
      <p:sp>
        <p:nvSpPr>
          <p:cNvPr id="10" name="TextBox 9"/>
          <p:cNvSpPr txBox="1"/>
          <p:nvPr/>
        </p:nvSpPr>
        <p:spPr>
          <a:xfrm>
            <a:off x="1624533" y="3663429"/>
            <a:ext cx="6669414" cy="98168"/>
          </a:xfrm>
          <a:prstGeom prst="rect">
            <a:avLst/>
          </a:prstGeom>
          <a:noFill/>
        </p:spPr>
        <p:txBody>
          <a:bodyPr wrap="square" lIns="0" tIns="0" rIns="0" bIns="0" rtlCol="0" anchor="ctr" anchorCtr="0">
            <a:spAutoFit/>
          </a:bodyPr>
          <a:lstStyle/>
          <a:p>
            <a:r>
              <a:rPr lang="en-GB" sz="638" b="1" dirty="0">
                <a:latin typeface="Courier New" pitchFamily="49" charset="0"/>
              </a:rPr>
              <a:t>0010101000000000:1110101100100000:0000000100000000:0000000000000000:0000000000000000:0000000000000000:0000000000000000:0000000000010001 </a:t>
            </a:r>
            <a:endParaRPr lang="en-GB" sz="638" dirty="0"/>
          </a:p>
        </p:txBody>
      </p:sp>
      <p:sp>
        <p:nvSpPr>
          <p:cNvPr id="9" name="TextBox 8">
            <a:extLst>
              <a:ext uri="{FF2B5EF4-FFF2-40B4-BE49-F238E27FC236}">
                <a16:creationId xmlns:a16="http://schemas.microsoft.com/office/drawing/2014/main" id="{409714D7-93D9-4839-8FF4-D267AAE5BB3B}"/>
              </a:ext>
            </a:extLst>
          </p:cNvPr>
          <p:cNvSpPr txBox="1"/>
          <p:nvPr/>
        </p:nvSpPr>
        <p:spPr>
          <a:xfrm>
            <a:off x="1624533" y="4291051"/>
            <a:ext cx="6669414" cy="98168"/>
          </a:xfrm>
          <a:prstGeom prst="rect">
            <a:avLst/>
          </a:prstGeom>
          <a:noFill/>
        </p:spPr>
        <p:txBody>
          <a:bodyPr wrap="square" lIns="0" tIns="0" rIns="0" bIns="0" rtlCol="0" anchor="ctr" anchorCtr="0">
            <a:spAutoFit/>
          </a:bodyPr>
          <a:lstStyle/>
          <a:p>
            <a:r>
              <a:rPr lang="en-GB" sz="638" b="1" dirty="0">
                <a:solidFill>
                  <a:srgbClr val="FF0000"/>
                </a:solidFill>
                <a:latin typeface="Courier New" pitchFamily="49" charset="0"/>
              </a:rPr>
              <a:t>1111111111111111:1111111111111111:1111111111111111:1111111111111111</a:t>
            </a:r>
            <a:r>
              <a:rPr lang="en-GB" sz="638" b="1" dirty="0">
                <a:latin typeface="Courier New" pitchFamily="49" charset="0"/>
              </a:rPr>
              <a:t>:0000000000000000:0000000000000000:0000000000000000:0000000000000000</a:t>
            </a:r>
            <a:endParaRPr lang="en-GB" sz="638" dirty="0"/>
          </a:p>
        </p:txBody>
      </p:sp>
    </p:spTree>
    <p:extLst>
      <p:ext uri="{BB962C8B-B14F-4D97-AF65-F5344CB8AC3E}">
        <p14:creationId xmlns:p14="http://schemas.microsoft.com/office/powerpoint/2010/main" val="404675048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IPv6 Addresses</a:t>
            </a:r>
            <a:endParaRPr lang="en-GB" dirty="0"/>
          </a:p>
        </p:txBody>
      </p:sp>
      <p:sp>
        <p:nvSpPr>
          <p:cNvPr id="3" name="Content Placeholder 2"/>
          <p:cNvSpPr>
            <a:spLocks noGrp="1"/>
          </p:cNvSpPr>
          <p:nvPr>
            <p:ph idx="1"/>
          </p:nvPr>
        </p:nvSpPr>
        <p:spPr/>
        <p:txBody>
          <a:bodyPr>
            <a:normAutofit fontScale="92500" lnSpcReduction="20000"/>
          </a:bodyPr>
          <a:lstStyle/>
          <a:p>
            <a:r>
              <a:rPr lang="en-GB" dirty="0"/>
              <a:t>Consecutive zeros between colons can be ‘compressed’ with double colons “::”</a:t>
            </a:r>
          </a:p>
          <a:p>
            <a:r>
              <a:rPr lang="en-GB" b="1" dirty="0"/>
              <a:t>Leading zeros</a:t>
            </a:r>
            <a:r>
              <a:rPr lang="en-GB" dirty="0"/>
              <a:t> in hextets can be stripped:  </a:t>
            </a:r>
          </a:p>
          <a:p>
            <a:pPr lvl="1"/>
            <a:r>
              <a:rPr lang="en-GB" dirty="0"/>
              <a:t> :</a:t>
            </a:r>
            <a:r>
              <a:rPr lang="en-GB" dirty="0">
                <a:latin typeface="Monaco" panose="020B0509030404040204" pitchFamily="49" charset="0"/>
              </a:rPr>
              <a:t>0def: = :def: </a:t>
            </a:r>
          </a:p>
          <a:p>
            <a:pPr lvl="1"/>
            <a:r>
              <a:rPr lang="en-GB" dirty="0">
                <a:latin typeface="Monaco" panose="020B0509030404040204" pitchFamily="49" charset="0"/>
              </a:rPr>
              <a:t>‘:0000:’ </a:t>
            </a:r>
            <a:r>
              <a:rPr lang="en-GB" dirty="0"/>
              <a:t>can be shortened to </a:t>
            </a:r>
            <a:r>
              <a:rPr lang="en-GB" b="1" dirty="0">
                <a:latin typeface="Monaco" panose="020B0509030404040204" pitchFamily="49" charset="0"/>
              </a:rPr>
              <a:t>:0:</a:t>
            </a:r>
          </a:p>
          <a:p>
            <a:endParaRPr lang="en-GB" dirty="0"/>
          </a:p>
          <a:p>
            <a:r>
              <a:rPr lang="en-GB" dirty="0">
                <a:latin typeface="Monaco" panose="020B0509030404040204" pitchFamily="49" charset="0"/>
              </a:rPr>
              <a:t>2001:0db8:0000:cd30:0000:0000:0000:0000/60</a:t>
            </a:r>
          </a:p>
          <a:p>
            <a:r>
              <a:rPr lang="en-GB" dirty="0"/>
              <a:t>Can also be compressed as:</a:t>
            </a:r>
          </a:p>
          <a:p>
            <a:pPr lvl="1"/>
            <a:r>
              <a:rPr lang="en-GB" dirty="0">
                <a:latin typeface="Monaco" panose="020B0509030404040204" pitchFamily="49" charset="0"/>
              </a:rPr>
              <a:t>2001:db8:0:cd30::/60</a:t>
            </a:r>
          </a:p>
          <a:p>
            <a:pPr lvl="1"/>
            <a:r>
              <a:rPr lang="en-GB" dirty="0">
                <a:latin typeface="Monaco" panose="020B0509030404040204" pitchFamily="49" charset="0"/>
              </a:rPr>
              <a:t>2001:db8::cd30:0:0:0:0/60  </a:t>
            </a:r>
            <a:r>
              <a:rPr lang="en-GB" sz="1400" dirty="0"/>
              <a:t>(…Don’t!)</a:t>
            </a:r>
            <a:endParaRPr lang="en-GB" dirty="0"/>
          </a:p>
          <a:p>
            <a:r>
              <a:rPr lang="en-GB" dirty="0"/>
              <a:t>…But you can only do “</a:t>
            </a:r>
            <a:r>
              <a:rPr lang="en-GB" dirty="0">
                <a:latin typeface="Monaco" panose="020B0509030404040204" pitchFamily="49" charset="0"/>
              </a:rPr>
              <a:t>::</a:t>
            </a:r>
            <a:r>
              <a:rPr lang="en-GB" dirty="0"/>
              <a:t>” </a:t>
            </a:r>
            <a:r>
              <a:rPr lang="en-GB" b="1" dirty="0"/>
              <a:t>ONCE</a:t>
            </a:r>
            <a:r>
              <a:rPr lang="en-GB" dirty="0"/>
              <a:t> in an address:</a:t>
            </a:r>
          </a:p>
          <a:p>
            <a:pPr lvl="1"/>
            <a:r>
              <a:rPr lang="en-GB" dirty="0">
                <a:latin typeface="Monaco" panose="020B0509030404040204" pitchFamily="49" charset="0"/>
              </a:rPr>
              <a:t>2001:db8:0:cd30::/60</a:t>
            </a:r>
            <a:r>
              <a:rPr lang="en-GB" dirty="0"/>
              <a:t>  </a:t>
            </a:r>
            <a:r>
              <a:rPr lang="en-GB" u="sng" dirty="0"/>
              <a:t>not</a:t>
            </a:r>
            <a:r>
              <a:rPr lang="en-GB" dirty="0"/>
              <a:t>  </a:t>
            </a:r>
            <a:r>
              <a:rPr lang="en-GB" dirty="0">
                <a:latin typeface="Monaco" panose="020B0509030404040204" pitchFamily="49" charset="0"/>
              </a:rPr>
              <a:t>2001:db8::cd30::/60</a:t>
            </a:r>
          </a:p>
          <a:p>
            <a:r>
              <a:rPr lang="en-GB" dirty="0"/>
              <a:t>“</a:t>
            </a:r>
            <a:r>
              <a:rPr lang="en-GB" dirty="0">
                <a:latin typeface="Monaco" panose="020B0509030404040204" pitchFamily="49" charset="0"/>
              </a:rPr>
              <a:t>::</a:t>
            </a:r>
            <a:r>
              <a:rPr lang="en-GB" dirty="0"/>
              <a:t>” can also be used to compress ‘all zeros’ addresses -  </a:t>
            </a:r>
            <a:r>
              <a:rPr lang="en-GB" dirty="0">
                <a:latin typeface="Monaco" panose="020B0509030404040204" pitchFamily="49" charset="0"/>
              </a:rPr>
              <a:t>::1 </a:t>
            </a:r>
          </a:p>
          <a:p>
            <a:endParaRPr lang="en-GB" dirty="0"/>
          </a:p>
          <a:p>
            <a:endParaRPr lang="en-GB" dirty="0"/>
          </a:p>
          <a:p>
            <a:endParaRPr lang="en-GB" dirty="0"/>
          </a:p>
        </p:txBody>
      </p:sp>
      <p:sp>
        <p:nvSpPr>
          <p:cNvPr id="5" name="TextBox 4">
            <a:extLst>
              <a:ext uri="{FF2B5EF4-FFF2-40B4-BE49-F238E27FC236}">
                <a16:creationId xmlns:a16="http://schemas.microsoft.com/office/drawing/2014/main" id="{05E63CC6-A9AF-1986-1391-25C150121FBF}"/>
              </a:ext>
            </a:extLst>
          </p:cNvPr>
          <p:cNvSpPr txBox="1"/>
          <p:nvPr/>
        </p:nvSpPr>
        <p:spPr>
          <a:xfrm>
            <a:off x="2250490" y="4632727"/>
            <a:ext cx="4643022" cy="307777"/>
          </a:xfrm>
          <a:prstGeom prst="rect">
            <a:avLst/>
          </a:prstGeom>
          <a:noFill/>
        </p:spPr>
        <p:txBody>
          <a:bodyPr wrap="square">
            <a:spAutoFit/>
          </a:bodyPr>
          <a:lstStyle/>
          <a:p>
            <a:pPr algn="ctr"/>
            <a:r>
              <a:rPr lang="en-GB" sz="1400" b="1" dirty="0"/>
              <a:t>RFC 5952: </a:t>
            </a:r>
            <a:r>
              <a:rPr lang="en-GB" sz="1400" dirty="0">
                <a:hlinkClick r:id="rId3"/>
              </a:rPr>
              <a:t>https://datatracker.ietf.org/doc/html/rfc5952</a:t>
            </a:r>
            <a:r>
              <a:rPr lang="en-GB" sz="1400" dirty="0"/>
              <a:t>  </a:t>
            </a:r>
          </a:p>
        </p:txBody>
      </p:sp>
    </p:spTree>
    <p:extLst>
      <p:ext uri="{BB962C8B-B14F-4D97-AF65-F5344CB8AC3E}">
        <p14:creationId xmlns:p14="http://schemas.microsoft.com/office/powerpoint/2010/main" val="3626116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GB" dirty="0" err="1"/>
              <a:t>INTERconnected</a:t>
            </a:r>
            <a:r>
              <a:rPr lang="en-GB" dirty="0"/>
              <a:t> </a:t>
            </a:r>
            <a:r>
              <a:rPr lang="en-GB" dirty="0" err="1"/>
              <a:t>NETworks</a:t>
            </a:r>
            <a:endParaRPr lang="en-GB" dirty="0"/>
          </a:p>
        </p:txBody>
      </p:sp>
      <p:graphicFrame>
        <p:nvGraphicFramePr>
          <p:cNvPr id="57352" name="Object 8"/>
          <p:cNvGraphicFramePr>
            <a:graphicFrameLocks noChangeAspect="1"/>
          </p:cNvGraphicFramePr>
          <p:nvPr/>
        </p:nvGraphicFramePr>
        <p:xfrm>
          <a:off x="1543051" y="1143008"/>
          <a:ext cx="6057900" cy="3274219"/>
        </p:xfrm>
        <a:graphic>
          <a:graphicData uri="http://schemas.openxmlformats.org/presentationml/2006/ole">
            <mc:AlternateContent xmlns:mc="http://schemas.openxmlformats.org/markup-compatibility/2006">
              <mc:Choice xmlns:v="urn:schemas-microsoft-com:vml" Requires="v">
                <p:oleObj name="Visio" r:id="rId3" imgW="5257800" imgH="2843100" progId="Visio.Drawing.11">
                  <p:embed/>
                </p:oleObj>
              </mc:Choice>
              <mc:Fallback>
                <p:oleObj name="Visio" r:id="rId3" imgW="5257800" imgH="2843100" progId="Visio.Drawing.11">
                  <p:embed/>
                  <p:pic>
                    <p:nvPicPr>
                      <p:cNvPr id="57352"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3051" y="1143008"/>
                        <a:ext cx="6057900" cy="3274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96183458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2" y="273849"/>
            <a:ext cx="7886700" cy="587393"/>
          </a:xfrm>
        </p:spPr>
        <p:txBody>
          <a:bodyPr>
            <a:normAutofit/>
          </a:bodyPr>
          <a:lstStyle/>
          <a:p>
            <a:r>
              <a:rPr lang="en-GB"/>
              <a:t>IPv6 Address Examples</a:t>
            </a:r>
            <a:endParaRPr lang="en-GB" dirty="0"/>
          </a:p>
        </p:txBody>
      </p:sp>
      <p:sp>
        <p:nvSpPr>
          <p:cNvPr id="3" name="Content Placeholder 2"/>
          <p:cNvSpPr>
            <a:spLocks noGrp="1"/>
          </p:cNvSpPr>
          <p:nvPr>
            <p:ph sz="half" idx="4294967295"/>
          </p:nvPr>
        </p:nvSpPr>
        <p:spPr>
          <a:xfrm>
            <a:off x="628651" y="3547918"/>
            <a:ext cx="8256587" cy="922338"/>
          </a:xfrm>
        </p:spPr>
        <p:txBody>
          <a:bodyPr>
            <a:normAutofit/>
          </a:bodyPr>
          <a:lstStyle/>
          <a:p>
            <a:r>
              <a:rPr lang="en-GB" dirty="0"/>
              <a:t>RFC 4291: </a:t>
            </a:r>
            <a:r>
              <a:rPr lang="en-GB" dirty="0">
                <a:hlinkClick r:id="rId3"/>
              </a:rPr>
              <a:t>http://tools.ietf.org/html/rfc4291</a:t>
            </a:r>
            <a:r>
              <a:rPr lang="en-GB" dirty="0"/>
              <a:t>  </a:t>
            </a:r>
            <a:r>
              <a:rPr lang="en-GB" sz="1200" dirty="0"/>
              <a:t>(Here’s lots of ways to write IPv6 addresses…)</a:t>
            </a:r>
          </a:p>
          <a:p>
            <a:r>
              <a:rPr lang="en-GB" dirty="0"/>
              <a:t>RFC 5952: </a:t>
            </a:r>
            <a:r>
              <a:rPr lang="en-GB" dirty="0">
                <a:hlinkClick r:id="rId4"/>
              </a:rPr>
              <a:t>http://tools.ietf.org/html/rfc5952</a:t>
            </a:r>
            <a:r>
              <a:rPr lang="en-GB" dirty="0"/>
              <a:t>  </a:t>
            </a:r>
            <a:r>
              <a:rPr lang="en-GB" sz="1200" dirty="0"/>
              <a:t>(This got annoying. Write them like </a:t>
            </a:r>
            <a:r>
              <a:rPr lang="en-GB" sz="1200" b="1" dirty="0"/>
              <a:t>this</a:t>
            </a:r>
            <a:r>
              <a:rPr lang="en-GB" sz="1200" dirty="0"/>
              <a:t> please!)</a:t>
            </a:r>
            <a:endParaRPr lang="en-GB" dirty="0"/>
          </a:p>
        </p:txBody>
      </p:sp>
      <p:graphicFrame>
        <p:nvGraphicFramePr>
          <p:cNvPr id="9" name="Table 8"/>
          <p:cNvGraphicFramePr>
            <a:graphicFrameLocks noGrp="1"/>
          </p:cNvGraphicFramePr>
          <p:nvPr>
            <p:extLst>
              <p:ext uri="{D42A27DB-BD31-4B8C-83A1-F6EECF244321}">
                <p14:modId xmlns:p14="http://schemas.microsoft.com/office/powerpoint/2010/main" val="2514847978"/>
              </p:ext>
            </p:extLst>
          </p:nvPr>
        </p:nvGraphicFramePr>
        <p:xfrm>
          <a:off x="629102" y="1243596"/>
          <a:ext cx="7821667" cy="1922741"/>
        </p:xfrm>
        <a:graphic>
          <a:graphicData uri="http://schemas.openxmlformats.org/drawingml/2006/table">
            <a:tbl>
              <a:tblPr firstRow="1" bandRow="1">
                <a:tableStyleId>{5C22544A-7EE6-4342-B048-85BDC9FD1C3A}</a:tableStyleId>
              </a:tblPr>
              <a:tblGrid>
                <a:gridCol w="2989070">
                  <a:extLst>
                    <a:ext uri="{9D8B030D-6E8A-4147-A177-3AD203B41FA5}">
                      <a16:colId xmlns:a16="http://schemas.microsoft.com/office/drawing/2014/main" val="20000"/>
                    </a:ext>
                  </a:extLst>
                </a:gridCol>
                <a:gridCol w="2769214">
                  <a:extLst>
                    <a:ext uri="{9D8B030D-6E8A-4147-A177-3AD203B41FA5}">
                      <a16:colId xmlns:a16="http://schemas.microsoft.com/office/drawing/2014/main" val="20001"/>
                    </a:ext>
                  </a:extLst>
                </a:gridCol>
                <a:gridCol w="2063383">
                  <a:extLst>
                    <a:ext uri="{9D8B030D-6E8A-4147-A177-3AD203B41FA5}">
                      <a16:colId xmlns:a16="http://schemas.microsoft.com/office/drawing/2014/main" val="20002"/>
                    </a:ext>
                  </a:extLst>
                </a:gridCol>
              </a:tblGrid>
              <a:tr h="307571">
                <a:tc>
                  <a:txBody>
                    <a:bodyPr/>
                    <a:lstStyle/>
                    <a:p>
                      <a:pPr algn="ctr"/>
                      <a:r>
                        <a:rPr lang="en-GB" sz="1000" dirty="0"/>
                        <a:t>Long IPv6</a:t>
                      </a:r>
                      <a:r>
                        <a:rPr lang="en-GB" sz="1000" baseline="0" dirty="0"/>
                        <a:t> Address</a:t>
                      </a:r>
                      <a:endParaRPr lang="en-GB" sz="1000" dirty="0"/>
                    </a:p>
                  </a:txBody>
                  <a:tcPr marL="68580" marR="68580" marT="34290" marB="34290" anchor="ctr"/>
                </a:tc>
                <a:tc>
                  <a:txBody>
                    <a:bodyPr/>
                    <a:lstStyle/>
                    <a:p>
                      <a:pPr algn="ctr"/>
                      <a:r>
                        <a:rPr lang="en-GB" sz="1000" dirty="0"/>
                        <a:t>Compressed</a:t>
                      </a:r>
                    </a:p>
                  </a:txBody>
                  <a:tcPr marL="68580" marR="68580" marT="34290" marB="34290" anchor="ctr"/>
                </a:tc>
                <a:tc>
                  <a:txBody>
                    <a:bodyPr/>
                    <a:lstStyle/>
                    <a:p>
                      <a:pPr algn="ctr"/>
                      <a:r>
                        <a:rPr lang="en-GB" sz="1000" dirty="0"/>
                        <a:t>Description</a:t>
                      </a:r>
                    </a:p>
                  </a:txBody>
                  <a:tcPr marL="68580" marR="68580" marT="34290" marB="34290" anchor="ctr"/>
                </a:tc>
                <a:extLst>
                  <a:ext uri="{0D108BD9-81ED-4DB2-BD59-A6C34878D82A}">
                    <a16:rowId xmlns:a16="http://schemas.microsoft.com/office/drawing/2014/main" val="10000"/>
                  </a:ext>
                </a:extLst>
              </a:tr>
              <a:tr h="323034">
                <a:tc>
                  <a:txBody>
                    <a:bodyPr/>
                    <a:lstStyle/>
                    <a:p>
                      <a:r>
                        <a:rPr lang="en-GB" sz="1200" dirty="0">
                          <a:latin typeface="Monaco" panose="020B0509030404040204" pitchFamily="49" charset="0"/>
                        </a:rPr>
                        <a:t>2001:0db8:0:0:8:800:200c:417a</a:t>
                      </a:r>
                    </a:p>
                  </a:txBody>
                  <a:tcPr marL="68580" marR="68580" marT="34290" marB="34290"/>
                </a:tc>
                <a:tc>
                  <a:txBody>
                    <a:bodyPr/>
                    <a:lstStyle/>
                    <a:p>
                      <a:r>
                        <a:rPr lang="en-GB" sz="1200" dirty="0">
                          <a:latin typeface="Monaco" panose="020B0509030404040204" pitchFamily="49" charset="0"/>
                        </a:rPr>
                        <a:t>2001:db8::8:800:200c:417a</a:t>
                      </a:r>
                    </a:p>
                  </a:txBody>
                  <a:tcPr marL="68580" marR="68580" marT="34290" marB="34290"/>
                </a:tc>
                <a:tc>
                  <a:txBody>
                    <a:bodyPr/>
                    <a:lstStyle/>
                    <a:p>
                      <a:r>
                        <a:rPr lang="en-GB" sz="1500" dirty="0"/>
                        <a:t>A unicast address</a:t>
                      </a:r>
                    </a:p>
                  </a:txBody>
                  <a:tcPr marL="68580" marR="68580" marT="34290" marB="34290"/>
                </a:tc>
                <a:extLst>
                  <a:ext uri="{0D108BD9-81ED-4DB2-BD59-A6C34878D82A}">
                    <a16:rowId xmlns:a16="http://schemas.microsoft.com/office/drawing/2014/main" val="10001"/>
                  </a:ext>
                </a:extLst>
              </a:tr>
              <a:tr h="323034">
                <a:tc>
                  <a:txBody>
                    <a:bodyPr/>
                    <a:lstStyle/>
                    <a:p>
                      <a:r>
                        <a:rPr lang="en-GB" sz="1200" dirty="0">
                          <a:latin typeface="Monaco" panose="020B0509030404040204" pitchFamily="49" charset="0"/>
                        </a:rPr>
                        <a:t>ff01:0:0:0:0:0:0:101</a:t>
                      </a:r>
                    </a:p>
                  </a:txBody>
                  <a:tcPr marL="68580" marR="68580" marT="34290" marB="34290"/>
                </a:tc>
                <a:tc>
                  <a:txBody>
                    <a:bodyPr/>
                    <a:lstStyle/>
                    <a:p>
                      <a:r>
                        <a:rPr lang="en-GB" sz="1200" dirty="0">
                          <a:latin typeface="Monaco" panose="020B0509030404040204" pitchFamily="49" charset="0"/>
                        </a:rPr>
                        <a:t>ff01::101</a:t>
                      </a:r>
                    </a:p>
                  </a:txBody>
                  <a:tcPr marL="68580" marR="68580" marT="34290" marB="34290"/>
                </a:tc>
                <a:tc>
                  <a:txBody>
                    <a:bodyPr/>
                    <a:lstStyle/>
                    <a:p>
                      <a:r>
                        <a:rPr lang="en-GB" sz="1500" dirty="0"/>
                        <a:t>A multicast address</a:t>
                      </a:r>
                    </a:p>
                  </a:txBody>
                  <a:tcPr marL="68580" marR="68580" marT="34290" marB="34290"/>
                </a:tc>
                <a:extLst>
                  <a:ext uri="{0D108BD9-81ED-4DB2-BD59-A6C34878D82A}">
                    <a16:rowId xmlns:a16="http://schemas.microsoft.com/office/drawing/2014/main" val="10002"/>
                  </a:ext>
                </a:extLst>
              </a:tr>
              <a:tr h="323034">
                <a:tc>
                  <a:txBody>
                    <a:bodyPr/>
                    <a:lstStyle/>
                    <a:p>
                      <a:r>
                        <a:rPr lang="en-GB" sz="1200" dirty="0">
                          <a:latin typeface="Monaco" panose="020B0509030404040204" pitchFamily="49" charset="0"/>
                        </a:rPr>
                        <a:t>0:0:0:0:0:0:0:1</a:t>
                      </a:r>
                    </a:p>
                  </a:txBody>
                  <a:tcPr marL="68580" marR="68580" marT="34290" marB="34290"/>
                </a:tc>
                <a:tc>
                  <a:txBody>
                    <a:bodyPr/>
                    <a:lstStyle/>
                    <a:p>
                      <a:r>
                        <a:rPr lang="en-GB" sz="1200" dirty="0">
                          <a:latin typeface="Monaco" panose="020B0509030404040204" pitchFamily="49" charset="0"/>
                        </a:rPr>
                        <a:t>::1</a:t>
                      </a:r>
                    </a:p>
                  </a:txBody>
                  <a:tcPr marL="68580" marR="68580" marT="34290" marB="34290"/>
                </a:tc>
                <a:tc>
                  <a:txBody>
                    <a:bodyPr/>
                    <a:lstStyle/>
                    <a:p>
                      <a:r>
                        <a:rPr lang="en-GB" sz="1500" dirty="0"/>
                        <a:t>The loopback address</a:t>
                      </a:r>
                    </a:p>
                  </a:txBody>
                  <a:tcPr marL="68580" marR="68580" marT="34290" marB="34290"/>
                </a:tc>
                <a:extLst>
                  <a:ext uri="{0D108BD9-81ED-4DB2-BD59-A6C34878D82A}">
                    <a16:rowId xmlns:a16="http://schemas.microsoft.com/office/drawing/2014/main" val="10003"/>
                  </a:ext>
                </a:extLst>
              </a:tr>
              <a:tr h="3230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Monaco" panose="020B0509030404040204" pitchFamily="49" charset="0"/>
                        </a:rPr>
                        <a:t>0:0:0:0:0:0:0:0</a:t>
                      </a:r>
                    </a:p>
                  </a:txBody>
                  <a:tcPr marL="68580" marR="68580" marT="34290" marB="34290"/>
                </a:tc>
                <a:tc>
                  <a:txBody>
                    <a:bodyPr/>
                    <a:lstStyle/>
                    <a:p>
                      <a:r>
                        <a:rPr lang="en-GB" sz="1200" dirty="0">
                          <a:latin typeface="Monaco" panose="020B0509030404040204" pitchFamily="49" charset="0"/>
                        </a:rPr>
                        <a:t>::</a:t>
                      </a:r>
                    </a:p>
                  </a:txBody>
                  <a:tcPr marL="68580" marR="68580" marT="34290" marB="34290"/>
                </a:tc>
                <a:tc>
                  <a:txBody>
                    <a:bodyPr/>
                    <a:lstStyle/>
                    <a:p>
                      <a:r>
                        <a:rPr lang="en-GB" sz="1500" dirty="0"/>
                        <a:t>The unspecified address</a:t>
                      </a:r>
                    </a:p>
                  </a:txBody>
                  <a:tcPr marL="68580" marR="68580" marT="34290" marB="34290"/>
                </a:tc>
                <a:extLst>
                  <a:ext uri="{0D108BD9-81ED-4DB2-BD59-A6C34878D82A}">
                    <a16:rowId xmlns:a16="http://schemas.microsoft.com/office/drawing/2014/main" val="10004"/>
                  </a:ext>
                </a:extLst>
              </a:tr>
              <a:tr h="3230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Monaco" panose="020B0509030404040204" pitchFamily="49" charset="0"/>
                        </a:rPr>
                        <a:t>0:0:0:0:0:0:0:0/0</a:t>
                      </a:r>
                    </a:p>
                  </a:txBody>
                  <a:tcPr marL="68580" marR="68580" marT="34290" marB="34290"/>
                </a:tc>
                <a:tc>
                  <a:txBody>
                    <a:bodyPr/>
                    <a:lstStyle/>
                    <a:p>
                      <a:r>
                        <a:rPr lang="en-GB" sz="1200" dirty="0">
                          <a:latin typeface="Monaco" panose="020B0509030404040204" pitchFamily="49" charset="0"/>
                        </a:rPr>
                        <a:t>::/0</a:t>
                      </a:r>
                    </a:p>
                  </a:txBody>
                  <a:tcPr marL="68580" marR="68580" marT="34290" marB="34290"/>
                </a:tc>
                <a:tc>
                  <a:txBody>
                    <a:bodyPr/>
                    <a:lstStyle/>
                    <a:p>
                      <a:r>
                        <a:rPr lang="en-GB" sz="1500" dirty="0"/>
                        <a:t>“Default gateway”</a:t>
                      </a:r>
                    </a:p>
                  </a:txBody>
                  <a:tcPr marL="68580" marR="68580" marT="34290" marB="3429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48802523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IPv6 Address Space</a:t>
            </a:r>
          </a:p>
        </p:txBody>
      </p:sp>
      <p:sp>
        <p:nvSpPr>
          <p:cNvPr id="5" name="Content Placeholder 4"/>
          <p:cNvSpPr>
            <a:spLocks noGrp="1"/>
          </p:cNvSpPr>
          <p:nvPr>
            <p:ph idx="1"/>
          </p:nvPr>
        </p:nvSpPr>
        <p:spPr>
          <a:xfrm>
            <a:off x="628652" y="4092399"/>
            <a:ext cx="7886700" cy="660670"/>
          </a:xfrm>
        </p:spPr>
        <p:txBody>
          <a:bodyPr>
            <a:noAutofit/>
          </a:bodyPr>
          <a:lstStyle/>
          <a:p>
            <a:r>
              <a:rPr lang="en-GB" sz="1050" dirty="0"/>
              <a:t>[3] The IPv6 Unicast space encompasses the entire IPv6 address range except for FF00::/8. [RFC4291] IANA unicast address assignments are currently limited to the IPv6 unicast address range of 2000::/3. IANA assignments from this block are registered in the IANA registry: </a:t>
            </a:r>
            <a:br>
              <a:rPr lang="en-GB" sz="1050" dirty="0"/>
            </a:br>
            <a:r>
              <a:rPr lang="en-GB" sz="1050" dirty="0"/>
              <a:t>ipv6-unicast-address-assignments.</a:t>
            </a:r>
          </a:p>
        </p:txBody>
      </p:sp>
      <p:sp>
        <p:nvSpPr>
          <p:cNvPr id="7" name="TextBox 6"/>
          <p:cNvSpPr txBox="1"/>
          <p:nvPr/>
        </p:nvSpPr>
        <p:spPr>
          <a:xfrm>
            <a:off x="1479860" y="976411"/>
            <a:ext cx="6165607" cy="3000821"/>
          </a:xfrm>
          <a:prstGeom prst="rect">
            <a:avLst/>
          </a:prstGeom>
          <a:solidFill>
            <a:schemeClr val="bg1">
              <a:lumMod val="95000"/>
            </a:schemeClr>
          </a:solidFill>
        </p:spPr>
        <p:txBody>
          <a:bodyPr wrap="square" rtlCol="0">
            <a:spAutoFit/>
          </a:bodyPr>
          <a:lstStyle/>
          <a:p>
            <a:r>
              <a:rPr lang="en-GB" sz="900" b="1" dirty="0">
                <a:latin typeface="Monaco" panose="020B0509030404040204" pitchFamily="49" charset="0"/>
                <a:cs typeface="Courier New" pitchFamily="49" charset="0"/>
              </a:rPr>
              <a:t>IPv6 Prefix  Allocation            Reference Note </a:t>
            </a:r>
          </a:p>
          <a:p>
            <a:r>
              <a:rPr lang="en-GB" sz="900" dirty="0">
                <a:latin typeface="Monaco" panose="020B0509030404040204" pitchFamily="49" charset="0"/>
                <a:cs typeface="Courier New" pitchFamily="49" charset="0"/>
              </a:rPr>
              <a:t>0000::/8     Reserved by IETF     [RFC4291] [1][5][6] </a:t>
            </a:r>
          </a:p>
          <a:p>
            <a:r>
              <a:rPr lang="en-GB" sz="900" dirty="0">
                <a:latin typeface="Monaco" panose="020B0509030404040204" pitchFamily="49" charset="0"/>
                <a:cs typeface="Courier New" pitchFamily="49" charset="0"/>
              </a:rPr>
              <a:t>0100::/8     Reserved by IETF     [RFC4291] </a:t>
            </a:r>
          </a:p>
          <a:p>
            <a:r>
              <a:rPr lang="en-GB" sz="900" dirty="0">
                <a:latin typeface="Monaco" panose="020B0509030404040204" pitchFamily="49" charset="0"/>
                <a:cs typeface="Courier New" pitchFamily="49" charset="0"/>
              </a:rPr>
              <a:t>0200::/7     Reserved by IETF     [RFC4048] [2] </a:t>
            </a:r>
          </a:p>
          <a:p>
            <a:r>
              <a:rPr lang="en-GB" sz="900" dirty="0">
                <a:latin typeface="Monaco" panose="020B0509030404040204" pitchFamily="49" charset="0"/>
                <a:cs typeface="Courier New" pitchFamily="49" charset="0"/>
              </a:rPr>
              <a:t>0400::/6     Reserved by IETF     [RFC4291] </a:t>
            </a:r>
          </a:p>
          <a:p>
            <a:r>
              <a:rPr lang="en-GB" sz="900" dirty="0">
                <a:latin typeface="Monaco" panose="020B0509030404040204" pitchFamily="49" charset="0"/>
                <a:cs typeface="Courier New" pitchFamily="49" charset="0"/>
              </a:rPr>
              <a:t>0800::/5     Reserved by IETF     [RFC4291] </a:t>
            </a:r>
          </a:p>
          <a:p>
            <a:r>
              <a:rPr lang="en-GB" sz="900" dirty="0">
                <a:latin typeface="Monaco" panose="020B0509030404040204" pitchFamily="49" charset="0"/>
                <a:cs typeface="Courier New" pitchFamily="49" charset="0"/>
              </a:rPr>
              <a:t>1000::/4     Reserved by IETF     [RFC4291] </a:t>
            </a:r>
          </a:p>
          <a:p>
            <a:r>
              <a:rPr lang="en-GB" sz="900" b="1" dirty="0">
                <a:latin typeface="Monaco" panose="020B0509030404040204" pitchFamily="49" charset="0"/>
                <a:cs typeface="Courier New" pitchFamily="49" charset="0"/>
              </a:rPr>
              <a:t>2000::/3     Global Unicast       [RFC4291] [3]</a:t>
            </a:r>
            <a:r>
              <a:rPr lang="en-GB" sz="900" dirty="0">
                <a:latin typeface="Monaco" panose="020B0509030404040204" pitchFamily="49" charset="0"/>
                <a:cs typeface="Courier New" pitchFamily="49" charset="0"/>
              </a:rPr>
              <a:t> </a:t>
            </a:r>
          </a:p>
          <a:p>
            <a:r>
              <a:rPr lang="en-GB" sz="900" dirty="0">
                <a:latin typeface="Monaco" panose="020B0509030404040204" pitchFamily="49" charset="0"/>
                <a:cs typeface="Courier New" pitchFamily="49" charset="0"/>
              </a:rPr>
              <a:t>4000::/3     Reserved by IETF     [RFC4291] </a:t>
            </a:r>
          </a:p>
          <a:p>
            <a:r>
              <a:rPr lang="en-GB" sz="900" dirty="0">
                <a:latin typeface="Monaco" panose="020B0509030404040204" pitchFamily="49" charset="0"/>
                <a:cs typeface="Courier New" pitchFamily="49" charset="0"/>
              </a:rPr>
              <a:t>6000::/3     Reserved by IETF     [RFC4291] </a:t>
            </a:r>
          </a:p>
          <a:p>
            <a:r>
              <a:rPr lang="en-GB" sz="900" dirty="0">
                <a:latin typeface="Monaco" panose="020B0509030404040204" pitchFamily="49" charset="0"/>
                <a:cs typeface="Courier New" pitchFamily="49" charset="0"/>
              </a:rPr>
              <a:t>8000::/3     Reserved by IETF     [RFC4291] </a:t>
            </a:r>
          </a:p>
          <a:p>
            <a:r>
              <a:rPr lang="en-GB" sz="900" dirty="0">
                <a:latin typeface="Monaco" panose="020B0509030404040204" pitchFamily="49" charset="0"/>
                <a:cs typeface="Courier New" pitchFamily="49" charset="0"/>
              </a:rPr>
              <a:t>A000::/3     Reserved by IETF     [RFC4291] </a:t>
            </a:r>
          </a:p>
          <a:p>
            <a:r>
              <a:rPr lang="en-GB" sz="900" dirty="0">
                <a:latin typeface="Monaco" panose="020B0509030404040204" pitchFamily="49" charset="0"/>
                <a:cs typeface="Courier New" pitchFamily="49" charset="0"/>
              </a:rPr>
              <a:t>C000::/3     Reserved by IETF     [RFC4291] </a:t>
            </a:r>
          </a:p>
          <a:p>
            <a:r>
              <a:rPr lang="en-GB" sz="900" dirty="0">
                <a:latin typeface="Monaco" panose="020B0509030404040204" pitchFamily="49" charset="0"/>
                <a:cs typeface="Courier New" pitchFamily="49" charset="0"/>
              </a:rPr>
              <a:t>E000::/4     Reserved by IETF     [RFC4291] </a:t>
            </a:r>
          </a:p>
          <a:p>
            <a:r>
              <a:rPr lang="en-GB" sz="900" dirty="0">
                <a:latin typeface="Monaco" panose="020B0509030404040204" pitchFamily="49" charset="0"/>
                <a:cs typeface="Courier New" pitchFamily="49" charset="0"/>
              </a:rPr>
              <a:t>F000::/5     Reserved by IETF     [RFC4291] </a:t>
            </a:r>
          </a:p>
          <a:p>
            <a:r>
              <a:rPr lang="en-GB" sz="900" dirty="0">
                <a:latin typeface="Monaco" panose="020B0509030404040204" pitchFamily="49" charset="0"/>
                <a:cs typeface="Courier New" pitchFamily="49" charset="0"/>
              </a:rPr>
              <a:t>F800::/6     Reserved by IETF     [RFC4291] </a:t>
            </a:r>
          </a:p>
          <a:p>
            <a:r>
              <a:rPr lang="en-GB" sz="900" dirty="0">
                <a:latin typeface="Monaco" panose="020B0509030404040204" pitchFamily="49" charset="0"/>
                <a:cs typeface="Courier New" pitchFamily="49" charset="0"/>
              </a:rPr>
              <a:t>FC00::/7     Unique Local Unicast [RFC4193] </a:t>
            </a:r>
          </a:p>
          <a:p>
            <a:r>
              <a:rPr lang="en-GB" sz="900" dirty="0">
                <a:latin typeface="Monaco" panose="020B0509030404040204" pitchFamily="49" charset="0"/>
                <a:cs typeface="Courier New" pitchFamily="49" charset="0"/>
              </a:rPr>
              <a:t>FE00::/9     Reserved by IETF     [RFC4291] </a:t>
            </a:r>
          </a:p>
          <a:p>
            <a:r>
              <a:rPr lang="en-GB" sz="900" dirty="0">
                <a:latin typeface="Monaco" panose="020B0509030404040204" pitchFamily="49" charset="0"/>
                <a:cs typeface="Courier New" pitchFamily="49" charset="0"/>
              </a:rPr>
              <a:t>FE80::/10    Link Local Unicast   [RFC4291] </a:t>
            </a:r>
          </a:p>
          <a:p>
            <a:r>
              <a:rPr lang="en-GB" sz="900" dirty="0">
                <a:latin typeface="Monaco" panose="020B0509030404040204" pitchFamily="49" charset="0"/>
                <a:cs typeface="Courier New" pitchFamily="49" charset="0"/>
              </a:rPr>
              <a:t>FEC0::/10    Reserved by IETF     [RFC3879] [4] </a:t>
            </a:r>
          </a:p>
          <a:p>
            <a:r>
              <a:rPr lang="en-GB" sz="900" dirty="0">
                <a:latin typeface="Monaco" panose="020B0509030404040204" pitchFamily="49" charset="0"/>
                <a:cs typeface="Courier New" pitchFamily="49" charset="0"/>
              </a:rPr>
              <a:t>FF00::/8     Multicast            [RFC4291] </a:t>
            </a:r>
          </a:p>
        </p:txBody>
      </p:sp>
    </p:spTree>
    <p:extLst>
      <p:ext uri="{BB962C8B-B14F-4D97-AF65-F5344CB8AC3E}">
        <p14:creationId xmlns:p14="http://schemas.microsoft.com/office/powerpoint/2010/main" val="238967592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1243627069"/>
              </p:ext>
            </p:extLst>
          </p:nvPr>
        </p:nvGraphicFramePr>
        <p:xfrm>
          <a:off x="2293352" y="243487"/>
          <a:ext cx="2278648" cy="4225464"/>
        </p:xfrm>
        <a:graphic>
          <a:graphicData uri="http://schemas.openxmlformats.org/drawingml/2006/table">
            <a:tbl>
              <a:tblPr firstRow="1" bandRow="1">
                <a:tableStyleId>{5C22544A-7EE6-4342-B048-85BDC9FD1C3A}</a:tableStyleId>
              </a:tblPr>
              <a:tblGrid>
                <a:gridCol w="569662">
                  <a:extLst>
                    <a:ext uri="{9D8B030D-6E8A-4147-A177-3AD203B41FA5}">
                      <a16:colId xmlns:a16="http://schemas.microsoft.com/office/drawing/2014/main" val="20000"/>
                    </a:ext>
                  </a:extLst>
                </a:gridCol>
                <a:gridCol w="569662">
                  <a:extLst>
                    <a:ext uri="{9D8B030D-6E8A-4147-A177-3AD203B41FA5}">
                      <a16:colId xmlns:a16="http://schemas.microsoft.com/office/drawing/2014/main" val="20001"/>
                    </a:ext>
                  </a:extLst>
                </a:gridCol>
                <a:gridCol w="569662">
                  <a:extLst>
                    <a:ext uri="{9D8B030D-6E8A-4147-A177-3AD203B41FA5}">
                      <a16:colId xmlns:a16="http://schemas.microsoft.com/office/drawing/2014/main" val="20002"/>
                    </a:ext>
                  </a:extLst>
                </a:gridCol>
                <a:gridCol w="569662">
                  <a:extLst>
                    <a:ext uri="{9D8B030D-6E8A-4147-A177-3AD203B41FA5}">
                      <a16:colId xmlns:a16="http://schemas.microsoft.com/office/drawing/2014/main" val="20003"/>
                    </a:ext>
                  </a:extLst>
                </a:gridCol>
              </a:tblGrid>
              <a:tr h="256464">
                <a:tc>
                  <a:txBody>
                    <a:bodyPr/>
                    <a:lstStyle/>
                    <a:p>
                      <a:pPr algn="ctr"/>
                      <a:r>
                        <a:rPr lang="en-GB" sz="1200" dirty="0"/>
                        <a:t>Prefix</a:t>
                      </a:r>
                      <a:endParaRPr lang="en-GB" sz="1200" b="1" dirty="0">
                        <a:latin typeface="+mn-lt"/>
                        <a:cs typeface="Courier New" pitchFamily="49" charset="0"/>
                      </a:endParaRPr>
                    </a:p>
                  </a:txBody>
                  <a:tcPr marL="68580" marR="68580" marT="34290" marB="34290" anchor="ctr"/>
                </a:tc>
                <a:tc>
                  <a:txBody>
                    <a:bodyPr/>
                    <a:lstStyle/>
                    <a:p>
                      <a:pPr algn="ctr"/>
                      <a:r>
                        <a:rPr lang="en-GB" sz="1200" dirty="0"/>
                        <a:t>/48s</a:t>
                      </a:r>
                      <a:endParaRPr lang="en-GB" sz="1200" b="1" dirty="0">
                        <a:latin typeface="+mn-lt"/>
                        <a:cs typeface="Courier New" pitchFamily="49" charset="0"/>
                      </a:endParaRPr>
                    </a:p>
                  </a:txBody>
                  <a:tcPr marL="68580" marR="68580" marT="34290" marB="34290" anchor="ctr"/>
                </a:tc>
                <a:tc>
                  <a:txBody>
                    <a:bodyPr/>
                    <a:lstStyle/>
                    <a:p>
                      <a:pPr algn="ctr"/>
                      <a:r>
                        <a:rPr lang="en-GB" sz="1200" dirty="0"/>
                        <a:t>/56s</a:t>
                      </a:r>
                      <a:endParaRPr lang="en-GB" sz="1200" b="1" dirty="0">
                        <a:latin typeface="+mn-lt"/>
                        <a:cs typeface="Courier New" pitchFamily="49" charset="0"/>
                      </a:endParaRPr>
                    </a:p>
                  </a:txBody>
                  <a:tcPr marL="68580" marR="68580" marT="34290" marB="34290" anchor="ctr"/>
                </a:tc>
                <a:tc>
                  <a:txBody>
                    <a:bodyPr/>
                    <a:lstStyle/>
                    <a:p>
                      <a:pPr algn="ctr"/>
                      <a:r>
                        <a:rPr lang="en-GB" sz="1200" dirty="0"/>
                        <a:t>/64s</a:t>
                      </a:r>
                      <a:endParaRPr lang="en-GB" sz="1200" b="1" dirty="0">
                        <a:latin typeface="+mn-lt"/>
                        <a:cs typeface="Courier New" pitchFamily="49" charset="0"/>
                      </a:endParaRPr>
                    </a:p>
                  </a:txBody>
                  <a:tcPr marL="68580" marR="68580" marT="34290" marB="34290" anchor="ctr"/>
                </a:tc>
                <a:extLst>
                  <a:ext uri="{0D108BD9-81ED-4DB2-BD59-A6C34878D82A}">
                    <a16:rowId xmlns:a16="http://schemas.microsoft.com/office/drawing/2014/main" val="10000"/>
                  </a:ext>
                </a:extLst>
              </a:tr>
              <a:tr h="189000">
                <a:tc>
                  <a:txBody>
                    <a:bodyPr/>
                    <a:lstStyle/>
                    <a:p>
                      <a:pPr algn="ctr" fontAlgn="b"/>
                      <a:r>
                        <a:rPr lang="en-GB" sz="1100" u="none" strike="noStrike" dirty="0">
                          <a:effectLst/>
                        </a:rPr>
                        <a:t>/24</a:t>
                      </a:r>
                      <a:endParaRPr lang="en-GB" sz="1100" b="1" i="0" u="none" strike="noStrike" dirty="0">
                        <a:solidFill>
                          <a:srgbClr val="000000"/>
                        </a:solidFill>
                        <a:effectLst/>
                        <a:latin typeface="+mn-lt"/>
                        <a:cs typeface="Courier New" pitchFamily="49" charset="0"/>
                      </a:endParaRPr>
                    </a:p>
                  </a:txBody>
                  <a:tcPr marL="7144" marR="7144" marT="7144" marB="0" anchor="ctr"/>
                </a:tc>
                <a:tc>
                  <a:txBody>
                    <a:bodyPr/>
                    <a:lstStyle/>
                    <a:p>
                      <a:pPr algn="ctr" fontAlgn="b"/>
                      <a:r>
                        <a:rPr lang="en-GB" sz="1100" u="none" strike="noStrike" dirty="0">
                          <a:effectLst/>
                        </a:rPr>
                        <a:t>16M</a:t>
                      </a:r>
                      <a:endParaRPr lang="en-GB" sz="1100" b="1" i="0" u="none" strike="noStrike" dirty="0">
                        <a:solidFill>
                          <a:srgbClr val="000000"/>
                        </a:solidFill>
                        <a:effectLst/>
                        <a:latin typeface="+mn-lt"/>
                      </a:endParaRPr>
                    </a:p>
                  </a:txBody>
                  <a:tcPr marL="7144" marR="7144" marT="7144" marB="0" anchor="ctr"/>
                </a:tc>
                <a:tc>
                  <a:txBody>
                    <a:bodyPr/>
                    <a:lstStyle/>
                    <a:p>
                      <a:pPr algn="ctr" fontAlgn="b"/>
                      <a:r>
                        <a:rPr lang="en-GB" sz="1100" u="none" strike="noStrike" dirty="0">
                          <a:effectLst/>
                        </a:rPr>
                        <a:t>4G</a:t>
                      </a:r>
                      <a:endParaRPr lang="en-GB" sz="1100" b="1" i="0" u="none" strike="noStrike" dirty="0">
                        <a:solidFill>
                          <a:srgbClr val="000000"/>
                        </a:solidFill>
                        <a:effectLst/>
                        <a:latin typeface="+mn-lt"/>
                      </a:endParaRPr>
                    </a:p>
                  </a:txBody>
                  <a:tcPr marL="7144" marR="7144" marT="7144" marB="0" anchor="ctr"/>
                </a:tc>
                <a:tc>
                  <a:txBody>
                    <a:bodyPr/>
                    <a:lstStyle/>
                    <a:p>
                      <a:pPr algn="ctr" fontAlgn="b"/>
                      <a:r>
                        <a:rPr lang="en-GB" sz="1100" u="none" strike="noStrike" dirty="0">
                          <a:effectLst/>
                        </a:rPr>
                        <a:t>1T</a:t>
                      </a:r>
                      <a:endParaRPr lang="en-GB" sz="1100" b="1" i="0" u="none" strike="noStrike" dirty="0">
                        <a:solidFill>
                          <a:srgbClr val="000000"/>
                        </a:solidFill>
                        <a:effectLst/>
                        <a:latin typeface="+mn-lt"/>
                      </a:endParaRPr>
                    </a:p>
                  </a:txBody>
                  <a:tcPr marL="7144" marR="7144" marT="7144" marB="0" anchor="ctr"/>
                </a:tc>
                <a:extLst>
                  <a:ext uri="{0D108BD9-81ED-4DB2-BD59-A6C34878D82A}">
                    <a16:rowId xmlns:a16="http://schemas.microsoft.com/office/drawing/2014/main" val="10001"/>
                  </a:ext>
                </a:extLst>
              </a:tr>
              <a:tr h="189000">
                <a:tc>
                  <a:txBody>
                    <a:bodyPr/>
                    <a:lstStyle/>
                    <a:p>
                      <a:pPr algn="ctr" fontAlgn="b"/>
                      <a:r>
                        <a:rPr lang="en-GB" sz="1100" u="none" strike="noStrike" dirty="0">
                          <a:effectLst/>
                        </a:rPr>
                        <a:t>/25</a:t>
                      </a:r>
                      <a:endParaRPr lang="en-GB" sz="1100" b="1" i="0" u="none" strike="noStrike" dirty="0">
                        <a:solidFill>
                          <a:srgbClr val="000000"/>
                        </a:solidFill>
                        <a:effectLst/>
                        <a:latin typeface="+mn-lt"/>
                      </a:endParaRPr>
                    </a:p>
                  </a:txBody>
                  <a:tcPr marL="7144" marR="7144" marT="7144" marB="0" anchor="ctr"/>
                </a:tc>
                <a:tc>
                  <a:txBody>
                    <a:bodyPr/>
                    <a:lstStyle/>
                    <a:p>
                      <a:pPr algn="ctr" fontAlgn="b"/>
                      <a:r>
                        <a:rPr lang="en-GB" sz="1100" u="none" strike="noStrike">
                          <a:effectLst/>
                        </a:rPr>
                        <a:t>8M</a:t>
                      </a:r>
                      <a:endParaRPr lang="en-GB" sz="1100" b="1" i="0" u="none" strike="noStrike">
                        <a:solidFill>
                          <a:srgbClr val="000000"/>
                        </a:solidFill>
                        <a:effectLst/>
                        <a:latin typeface="+mn-lt"/>
                      </a:endParaRPr>
                    </a:p>
                  </a:txBody>
                  <a:tcPr marL="7144" marR="7144" marT="7144" marB="0" anchor="ctr"/>
                </a:tc>
                <a:tc>
                  <a:txBody>
                    <a:bodyPr/>
                    <a:lstStyle/>
                    <a:p>
                      <a:pPr algn="ctr" fontAlgn="b"/>
                      <a:r>
                        <a:rPr lang="en-GB" sz="1100" u="none" strike="noStrike" dirty="0">
                          <a:effectLst/>
                        </a:rPr>
                        <a:t>2G</a:t>
                      </a:r>
                      <a:endParaRPr lang="en-GB" sz="1100" b="1" i="0" u="none" strike="noStrike" dirty="0">
                        <a:solidFill>
                          <a:srgbClr val="000000"/>
                        </a:solidFill>
                        <a:effectLst/>
                        <a:latin typeface="+mn-lt"/>
                      </a:endParaRPr>
                    </a:p>
                  </a:txBody>
                  <a:tcPr marL="7144" marR="7144" marT="7144" marB="0" anchor="ctr"/>
                </a:tc>
                <a:tc>
                  <a:txBody>
                    <a:bodyPr/>
                    <a:lstStyle/>
                    <a:p>
                      <a:pPr algn="ctr" fontAlgn="b"/>
                      <a:r>
                        <a:rPr lang="en-GB" sz="1100" u="none" strike="noStrike">
                          <a:effectLst/>
                        </a:rPr>
                        <a:t>512G</a:t>
                      </a:r>
                      <a:endParaRPr lang="en-GB" sz="1100" b="1" i="0" u="none" strike="noStrike">
                        <a:solidFill>
                          <a:srgbClr val="000000"/>
                        </a:solidFill>
                        <a:effectLst/>
                        <a:latin typeface="+mn-lt"/>
                      </a:endParaRPr>
                    </a:p>
                  </a:txBody>
                  <a:tcPr marL="7144" marR="7144" marT="7144" marB="0" anchor="ctr"/>
                </a:tc>
                <a:extLst>
                  <a:ext uri="{0D108BD9-81ED-4DB2-BD59-A6C34878D82A}">
                    <a16:rowId xmlns:a16="http://schemas.microsoft.com/office/drawing/2014/main" val="10002"/>
                  </a:ext>
                </a:extLst>
              </a:tr>
              <a:tr h="189000">
                <a:tc>
                  <a:txBody>
                    <a:bodyPr/>
                    <a:lstStyle/>
                    <a:p>
                      <a:pPr algn="ctr" fontAlgn="b"/>
                      <a:r>
                        <a:rPr lang="en-GB" sz="1100" u="none" strike="noStrike" dirty="0">
                          <a:effectLst/>
                        </a:rPr>
                        <a:t>/26</a:t>
                      </a:r>
                      <a:endParaRPr lang="en-GB" sz="1100" b="1" i="0" u="none" strike="noStrike" dirty="0">
                        <a:solidFill>
                          <a:srgbClr val="000000"/>
                        </a:solidFill>
                        <a:effectLst/>
                        <a:latin typeface="+mn-lt"/>
                      </a:endParaRPr>
                    </a:p>
                  </a:txBody>
                  <a:tcPr marL="7144" marR="7144" marT="7144" marB="0" anchor="ctr"/>
                </a:tc>
                <a:tc>
                  <a:txBody>
                    <a:bodyPr/>
                    <a:lstStyle/>
                    <a:p>
                      <a:pPr algn="ctr" fontAlgn="b"/>
                      <a:r>
                        <a:rPr lang="en-GB" sz="1100" u="none" strike="noStrike">
                          <a:effectLst/>
                        </a:rPr>
                        <a:t>4M</a:t>
                      </a:r>
                      <a:endParaRPr lang="en-GB" sz="1100" b="1" i="0" u="none" strike="noStrike">
                        <a:solidFill>
                          <a:srgbClr val="000000"/>
                        </a:solidFill>
                        <a:effectLst/>
                        <a:latin typeface="+mn-lt"/>
                      </a:endParaRPr>
                    </a:p>
                  </a:txBody>
                  <a:tcPr marL="7144" marR="7144" marT="7144" marB="0" anchor="ctr"/>
                </a:tc>
                <a:tc>
                  <a:txBody>
                    <a:bodyPr/>
                    <a:lstStyle/>
                    <a:p>
                      <a:pPr algn="ctr" fontAlgn="b"/>
                      <a:r>
                        <a:rPr lang="en-GB" sz="1100" u="none" strike="noStrike" dirty="0">
                          <a:effectLst/>
                        </a:rPr>
                        <a:t>1G</a:t>
                      </a:r>
                      <a:endParaRPr lang="en-GB" sz="1100" b="1" i="0" u="none" strike="noStrike" dirty="0">
                        <a:solidFill>
                          <a:srgbClr val="000000"/>
                        </a:solidFill>
                        <a:effectLst/>
                        <a:latin typeface="+mn-lt"/>
                      </a:endParaRPr>
                    </a:p>
                  </a:txBody>
                  <a:tcPr marL="7144" marR="7144" marT="7144" marB="0" anchor="ctr"/>
                </a:tc>
                <a:tc>
                  <a:txBody>
                    <a:bodyPr/>
                    <a:lstStyle/>
                    <a:p>
                      <a:pPr algn="ctr" fontAlgn="b"/>
                      <a:r>
                        <a:rPr lang="en-GB" sz="1100" u="none" strike="noStrike">
                          <a:effectLst/>
                        </a:rPr>
                        <a:t>256G</a:t>
                      </a:r>
                      <a:endParaRPr lang="en-GB" sz="1100" b="1" i="0" u="none" strike="noStrike">
                        <a:solidFill>
                          <a:srgbClr val="000000"/>
                        </a:solidFill>
                        <a:effectLst/>
                        <a:latin typeface="+mn-lt"/>
                      </a:endParaRPr>
                    </a:p>
                  </a:txBody>
                  <a:tcPr marL="7144" marR="7144" marT="7144" marB="0" anchor="ctr"/>
                </a:tc>
                <a:extLst>
                  <a:ext uri="{0D108BD9-81ED-4DB2-BD59-A6C34878D82A}">
                    <a16:rowId xmlns:a16="http://schemas.microsoft.com/office/drawing/2014/main" val="10003"/>
                  </a:ext>
                </a:extLst>
              </a:tr>
              <a:tr h="189000">
                <a:tc>
                  <a:txBody>
                    <a:bodyPr/>
                    <a:lstStyle/>
                    <a:p>
                      <a:pPr algn="ctr" fontAlgn="b"/>
                      <a:r>
                        <a:rPr lang="en-GB" sz="1100" u="none" strike="noStrike" dirty="0">
                          <a:effectLst/>
                        </a:rPr>
                        <a:t>/27</a:t>
                      </a:r>
                      <a:endParaRPr lang="en-GB" sz="1100" b="1" i="0" u="none" strike="noStrike" dirty="0">
                        <a:solidFill>
                          <a:srgbClr val="000000"/>
                        </a:solidFill>
                        <a:effectLst/>
                        <a:latin typeface="+mn-lt"/>
                      </a:endParaRPr>
                    </a:p>
                  </a:txBody>
                  <a:tcPr marL="7144" marR="7144" marT="7144" marB="0" anchor="ctr"/>
                </a:tc>
                <a:tc>
                  <a:txBody>
                    <a:bodyPr/>
                    <a:lstStyle/>
                    <a:p>
                      <a:pPr algn="ctr" fontAlgn="b"/>
                      <a:r>
                        <a:rPr lang="en-GB" sz="1100" u="none" strike="noStrike">
                          <a:effectLst/>
                        </a:rPr>
                        <a:t>2M</a:t>
                      </a:r>
                      <a:endParaRPr lang="en-GB" sz="1100" b="1" i="0" u="none" strike="noStrike">
                        <a:solidFill>
                          <a:srgbClr val="000000"/>
                        </a:solidFill>
                        <a:effectLst/>
                        <a:latin typeface="+mn-lt"/>
                      </a:endParaRPr>
                    </a:p>
                  </a:txBody>
                  <a:tcPr marL="7144" marR="7144" marT="7144" marB="0" anchor="ctr"/>
                </a:tc>
                <a:tc>
                  <a:txBody>
                    <a:bodyPr/>
                    <a:lstStyle/>
                    <a:p>
                      <a:pPr algn="ctr" fontAlgn="b"/>
                      <a:r>
                        <a:rPr lang="en-GB" sz="1100" u="none" strike="noStrike">
                          <a:effectLst/>
                        </a:rPr>
                        <a:t>512M</a:t>
                      </a:r>
                      <a:endParaRPr lang="en-GB" sz="1100" b="1" i="0" u="none" strike="noStrike">
                        <a:solidFill>
                          <a:srgbClr val="000000"/>
                        </a:solidFill>
                        <a:effectLst/>
                        <a:latin typeface="+mn-lt"/>
                      </a:endParaRPr>
                    </a:p>
                  </a:txBody>
                  <a:tcPr marL="7144" marR="7144" marT="7144" marB="0" anchor="ctr"/>
                </a:tc>
                <a:tc>
                  <a:txBody>
                    <a:bodyPr/>
                    <a:lstStyle/>
                    <a:p>
                      <a:pPr algn="ctr" fontAlgn="b"/>
                      <a:r>
                        <a:rPr lang="en-GB" sz="1100" u="none" strike="noStrike">
                          <a:effectLst/>
                        </a:rPr>
                        <a:t>128G</a:t>
                      </a:r>
                      <a:endParaRPr lang="en-GB" sz="1100" b="1" i="0" u="none" strike="noStrike">
                        <a:solidFill>
                          <a:srgbClr val="000000"/>
                        </a:solidFill>
                        <a:effectLst/>
                        <a:latin typeface="+mn-lt"/>
                      </a:endParaRPr>
                    </a:p>
                  </a:txBody>
                  <a:tcPr marL="7144" marR="7144" marT="7144" marB="0" anchor="ctr"/>
                </a:tc>
                <a:extLst>
                  <a:ext uri="{0D108BD9-81ED-4DB2-BD59-A6C34878D82A}">
                    <a16:rowId xmlns:a16="http://schemas.microsoft.com/office/drawing/2014/main" val="10004"/>
                  </a:ext>
                </a:extLst>
              </a:tr>
              <a:tr h="189000">
                <a:tc>
                  <a:txBody>
                    <a:bodyPr/>
                    <a:lstStyle/>
                    <a:p>
                      <a:pPr algn="ctr" fontAlgn="b"/>
                      <a:r>
                        <a:rPr lang="en-GB" sz="1100" u="none" strike="noStrike" dirty="0">
                          <a:effectLst/>
                        </a:rPr>
                        <a:t>/28</a:t>
                      </a:r>
                      <a:endParaRPr lang="en-GB" sz="1100" b="1" i="0" u="none" strike="noStrike" dirty="0">
                        <a:solidFill>
                          <a:srgbClr val="000000"/>
                        </a:solidFill>
                        <a:effectLst/>
                        <a:latin typeface="+mn-lt"/>
                      </a:endParaRPr>
                    </a:p>
                  </a:txBody>
                  <a:tcPr marL="7144" marR="7144" marT="7144" marB="0" anchor="ctr"/>
                </a:tc>
                <a:tc>
                  <a:txBody>
                    <a:bodyPr/>
                    <a:lstStyle/>
                    <a:p>
                      <a:pPr algn="ctr" fontAlgn="b"/>
                      <a:r>
                        <a:rPr lang="en-GB" sz="1100" u="none" strike="noStrike">
                          <a:effectLst/>
                        </a:rPr>
                        <a:t>1M</a:t>
                      </a:r>
                      <a:endParaRPr lang="en-GB" sz="1100" b="1" i="0" u="none" strike="noStrike">
                        <a:solidFill>
                          <a:srgbClr val="000000"/>
                        </a:solidFill>
                        <a:effectLst/>
                        <a:latin typeface="+mn-lt"/>
                      </a:endParaRPr>
                    </a:p>
                  </a:txBody>
                  <a:tcPr marL="7144" marR="7144" marT="7144" marB="0" anchor="ctr"/>
                </a:tc>
                <a:tc>
                  <a:txBody>
                    <a:bodyPr/>
                    <a:lstStyle/>
                    <a:p>
                      <a:pPr algn="ctr" fontAlgn="b"/>
                      <a:r>
                        <a:rPr lang="en-GB" sz="1100" u="none" strike="noStrike">
                          <a:effectLst/>
                        </a:rPr>
                        <a:t>256M</a:t>
                      </a:r>
                      <a:endParaRPr lang="en-GB" sz="1100" b="1" i="0" u="none" strike="noStrike">
                        <a:solidFill>
                          <a:srgbClr val="000000"/>
                        </a:solidFill>
                        <a:effectLst/>
                        <a:latin typeface="+mn-lt"/>
                      </a:endParaRPr>
                    </a:p>
                  </a:txBody>
                  <a:tcPr marL="7144" marR="7144" marT="7144" marB="0" anchor="ctr"/>
                </a:tc>
                <a:tc>
                  <a:txBody>
                    <a:bodyPr/>
                    <a:lstStyle/>
                    <a:p>
                      <a:pPr algn="ctr" fontAlgn="b"/>
                      <a:r>
                        <a:rPr lang="en-GB" sz="1100" u="none" strike="noStrike">
                          <a:effectLst/>
                        </a:rPr>
                        <a:t>64G</a:t>
                      </a:r>
                      <a:endParaRPr lang="en-GB" sz="1100" b="1" i="0" u="none" strike="noStrike">
                        <a:solidFill>
                          <a:srgbClr val="000000"/>
                        </a:solidFill>
                        <a:effectLst/>
                        <a:latin typeface="+mn-lt"/>
                      </a:endParaRPr>
                    </a:p>
                  </a:txBody>
                  <a:tcPr marL="7144" marR="7144" marT="7144" marB="0" anchor="ctr"/>
                </a:tc>
                <a:extLst>
                  <a:ext uri="{0D108BD9-81ED-4DB2-BD59-A6C34878D82A}">
                    <a16:rowId xmlns:a16="http://schemas.microsoft.com/office/drawing/2014/main" val="10005"/>
                  </a:ext>
                </a:extLst>
              </a:tr>
              <a:tr h="189000">
                <a:tc>
                  <a:txBody>
                    <a:bodyPr/>
                    <a:lstStyle/>
                    <a:p>
                      <a:pPr algn="ctr" fontAlgn="b"/>
                      <a:r>
                        <a:rPr lang="en-GB" sz="1100" b="1" u="none" strike="noStrike" dirty="0">
                          <a:effectLst/>
                        </a:rPr>
                        <a:t>/29</a:t>
                      </a:r>
                      <a:endParaRPr lang="en-GB" sz="1100" b="1" i="0" u="none" strike="noStrike" dirty="0">
                        <a:solidFill>
                          <a:srgbClr val="000000"/>
                        </a:solidFill>
                        <a:effectLst/>
                        <a:latin typeface="+mn-lt"/>
                      </a:endParaRPr>
                    </a:p>
                  </a:txBody>
                  <a:tcPr marL="7144" marR="7144" marT="7144" marB="0" anchor="ctr"/>
                </a:tc>
                <a:tc>
                  <a:txBody>
                    <a:bodyPr/>
                    <a:lstStyle/>
                    <a:p>
                      <a:pPr algn="ctr" fontAlgn="b"/>
                      <a:r>
                        <a:rPr lang="en-GB" sz="1100" b="1" u="none" strike="noStrike" dirty="0">
                          <a:effectLst/>
                        </a:rPr>
                        <a:t>512K</a:t>
                      </a:r>
                      <a:endParaRPr lang="en-GB" sz="1100" b="1" i="0" u="none" strike="noStrike" dirty="0">
                        <a:solidFill>
                          <a:srgbClr val="000000"/>
                        </a:solidFill>
                        <a:effectLst/>
                        <a:latin typeface="+mn-lt"/>
                      </a:endParaRPr>
                    </a:p>
                  </a:txBody>
                  <a:tcPr marL="7144" marR="7144" marT="7144" marB="0" anchor="ctr"/>
                </a:tc>
                <a:tc>
                  <a:txBody>
                    <a:bodyPr/>
                    <a:lstStyle/>
                    <a:p>
                      <a:pPr algn="ctr" fontAlgn="b"/>
                      <a:r>
                        <a:rPr lang="en-GB" sz="1100" b="1" u="none" strike="noStrike" dirty="0">
                          <a:effectLst/>
                        </a:rPr>
                        <a:t>128M</a:t>
                      </a:r>
                      <a:endParaRPr lang="en-GB" sz="1100" b="1" i="0" u="none" strike="noStrike" dirty="0">
                        <a:solidFill>
                          <a:srgbClr val="000000"/>
                        </a:solidFill>
                        <a:effectLst/>
                        <a:latin typeface="+mn-lt"/>
                      </a:endParaRPr>
                    </a:p>
                  </a:txBody>
                  <a:tcPr marL="7144" marR="7144" marT="7144" marB="0" anchor="ctr"/>
                </a:tc>
                <a:tc>
                  <a:txBody>
                    <a:bodyPr/>
                    <a:lstStyle/>
                    <a:p>
                      <a:pPr algn="ctr" fontAlgn="b"/>
                      <a:r>
                        <a:rPr lang="en-GB" sz="1100" b="1" u="none" strike="noStrike" dirty="0">
                          <a:effectLst/>
                        </a:rPr>
                        <a:t>32G</a:t>
                      </a:r>
                      <a:endParaRPr lang="en-GB" sz="1100" b="1" i="0" u="none" strike="noStrike" dirty="0">
                        <a:solidFill>
                          <a:srgbClr val="000000"/>
                        </a:solidFill>
                        <a:effectLst/>
                        <a:latin typeface="+mn-lt"/>
                      </a:endParaRPr>
                    </a:p>
                  </a:txBody>
                  <a:tcPr marL="7144" marR="7144" marT="7144" marB="0" anchor="ctr"/>
                </a:tc>
                <a:extLst>
                  <a:ext uri="{0D108BD9-81ED-4DB2-BD59-A6C34878D82A}">
                    <a16:rowId xmlns:a16="http://schemas.microsoft.com/office/drawing/2014/main" val="10006"/>
                  </a:ext>
                </a:extLst>
              </a:tr>
              <a:tr h="189000">
                <a:tc>
                  <a:txBody>
                    <a:bodyPr/>
                    <a:lstStyle/>
                    <a:p>
                      <a:pPr algn="ctr" fontAlgn="b"/>
                      <a:r>
                        <a:rPr lang="en-GB" sz="1100" u="none" strike="noStrike" dirty="0">
                          <a:effectLst/>
                        </a:rPr>
                        <a:t>/30</a:t>
                      </a:r>
                      <a:endParaRPr lang="en-GB" sz="1100" b="1" i="0" u="none" strike="noStrike" dirty="0">
                        <a:solidFill>
                          <a:srgbClr val="000000"/>
                        </a:solidFill>
                        <a:effectLst/>
                        <a:latin typeface="+mn-lt"/>
                      </a:endParaRPr>
                    </a:p>
                  </a:txBody>
                  <a:tcPr marL="7144" marR="7144" marT="7144" marB="0" anchor="ctr"/>
                </a:tc>
                <a:tc>
                  <a:txBody>
                    <a:bodyPr/>
                    <a:lstStyle/>
                    <a:p>
                      <a:pPr algn="ctr" fontAlgn="b"/>
                      <a:r>
                        <a:rPr lang="en-GB" sz="1100" u="none" strike="noStrike">
                          <a:effectLst/>
                        </a:rPr>
                        <a:t>256K</a:t>
                      </a:r>
                      <a:endParaRPr lang="en-GB" sz="1100" b="1" i="0" u="none" strike="noStrike">
                        <a:solidFill>
                          <a:srgbClr val="000000"/>
                        </a:solidFill>
                        <a:effectLst/>
                        <a:latin typeface="+mn-lt"/>
                      </a:endParaRPr>
                    </a:p>
                  </a:txBody>
                  <a:tcPr marL="7144" marR="7144" marT="7144" marB="0" anchor="ctr"/>
                </a:tc>
                <a:tc>
                  <a:txBody>
                    <a:bodyPr/>
                    <a:lstStyle/>
                    <a:p>
                      <a:pPr algn="ctr" fontAlgn="b"/>
                      <a:r>
                        <a:rPr lang="en-GB" sz="1100" u="none" strike="noStrike">
                          <a:effectLst/>
                        </a:rPr>
                        <a:t>64M</a:t>
                      </a:r>
                      <a:endParaRPr lang="en-GB" sz="1100" b="1" i="0" u="none" strike="noStrike">
                        <a:solidFill>
                          <a:srgbClr val="000000"/>
                        </a:solidFill>
                        <a:effectLst/>
                        <a:latin typeface="+mn-lt"/>
                      </a:endParaRPr>
                    </a:p>
                  </a:txBody>
                  <a:tcPr marL="7144" marR="7144" marT="7144" marB="0" anchor="ctr"/>
                </a:tc>
                <a:tc>
                  <a:txBody>
                    <a:bodyPr/>
                    <a:lstStyle/>
                    <a:p>
                      <a:pPr algn="ctr" fontAlgn="b"/>
                      <a:r>
                        <a:rPr lang="en-GB" sz="1100" u="none" strike="noStrike">
                          <a:effectLst/>
                        </a:rPr>
                        <a:t>16G</a:t>
                      </a:r>
                      <a:endParaRPr lang="en-GB" sz="1100" b="1" i="0" u="none" strike="noStrike">
                        <a:solidFill>
                          <a:srgbClr val="000000"/>
                        </a:solidFill>
                        <a:effectLst/>
                        <a:latin typeface="+mn-lt"/>
                      </a:endParaRPr>
                    </a:p>
                  </a:txBody>
                  <a:tcPr marL="7144" marR="7144" marT="7144" marB="0" anchor="ctr"/>
                </a:tc>
                <a:extLst>
                  <a:ext uri="{0D108BD9-81ED-4DB2-BD59-A6C34878D82A}">
                    <a16:rowId xmlns:a16="http://schemas.microsoft.com/office/drawing/2014/main" val="10007"/>
                  </a:ext>
                </a:extLst>
              </a:tr>
              <a:tr h="189000">
                <a:tc>
                  <a:txBody>
                    <a:bodyPr/>
                    <a:lstStyle/>
                    <a:p>
                      <a:pPr algn="ctr" fontAlgn="b"/>
                      <a:r>
                        <a:rPr lang="en-GB" sz="1100" u="none" strike="noStrike" dirty="0">
                          <a:effectLst/>
                        </a:rPr>
                        <a:t>/31</a:t>
                      </a:r>
                      <a:endParaRPr lang="en-GB" sz="1100" b="1" i="0" u="none" strike="noStrike" dirty="0">
                        <a:solidFill>
                          <a:srgbClr val="000000"/>
                        </a:solidFill>
                        <a:effectLst/>
                        <a:latin typeface="+mn-lt"/>
                      </a:endParaRPr>
                    </a:p>
                  </a:txBody>
                  <a:tcPr marL="7144" marR="7144" marT="7144" marB="0" anchor="ctr"/>
                </a:tc>
                <a:tc>
                  <a:txBody>
                    <a:bodyPr/>
                    <a:lstStyle/>
                    <a:p>
                      <a:pPr algn="ctr" fontAlgn="b"/>
                      <a:r>
                        <a:rPr lang="en-GB" sz="1100" u="none" strike="noStrike" dirty="0">
                          <a:effectLst/>
                        </a:rPr>
                        <a:t>128K</a:t>
                      </a:r>
                      <a:endParaRPr lang="en-GB" sz="1100" b="1" i="0" u="none" strike="noStrike" dirty="0">
                        <a:solidFill>
                          <a:srgbClr val="000000"/>
                        </a:solidFill>
                        <a:effectLst/>
                        <a:latin typeface="+mn-lt"/>
                      </a:endParaRPr>
                    </a:p>
                  </a:txBody>
                  <a:tcPr marL="7144" marR="7144" marT="7144" marB="0" anchor="ctr"/>
                </a:tc>
                <a:tc>
                  <a:txBody>
                    <a:bodyPr/>
                    <a:lstStyle/>
                    <a:p>
                      <a:pPr algn="ctr" fontAlgn="b"/>
                      <a:r>
                        <a:rPr lang="en-GB" sz="1100" u="none" strike="noStrike">
                          <a:effectLst/>
                        </a:rPr>
                        <a:t>32M</a:t>
                      </a:r>
                      <a:endParaRPr lang="en-GB" sz="1100" b="1" i="0" u="none" strike="noStrike">
                        <a:solidFill>
                          <a:srgbClr val="000000"/>
                        </a:solidFill>
                        <a:effectLst/>
                        <a:latin typeface="+mn-lt"/>
                      </a:endParaRPr>
                    </a:p>
                  </a:txBody>
                  <a:tcPr marL="7144" marR="7144" marT="7144" marB="0" anchor="ctr"/>
                </a:tc>
                <a:tc>
                  <a:txBody>
                    <a:bodyPr/>
                    <a:lstStyle/>
                    <a:p>
                      <a:pPr algn="ctr" fontAlgn="b"/>
                      <a:r>
                        <a:rPr lang="en-GB" sz="1100" u="none" strike="noStrike">
                          <a:effectLst/>
                        </a:rPr>
                        <a:t>8G</a:t>
                      </a:r>
                      <a:endParaRPr lang="en-GB" sz="1100" b="1" i="0" u="none" strike="noStrike">
                        <a:solidFill>
                          <a:srgbClr val="000000"/>
                        </a:solidFill>
                        <a:effectLst/>
                        <a:latin typeface="+mn-lt"/>
                      </a:endParaRPr>
                    </a:p>
                  </a:txBody>
                  <a:tcPr marL="7144" marR="7144" marT="7144" marB="0" anchor="ctr"/>
                </a:tc>
                <a:extLst>
                  <a:ext uri="{0D108BD9-81ED-4DB2-BD59-A6C34878D82A}">
                    <a16:rowId xmlns:a16="http://schemas.microsoft.com/office/drawing/2014/main" val="10008"/>
                  </a:ext>
                </a:extLst>
              </a:tr>
              <a:tr h="189000">
                <a:tc>
                  <a:txBody>
                    <a:bodyPr/>
                    <a:lstStyle/>
                    <a:p>
                      <a:pPr algn="ctr" fontAlgn="b"/>
                      <a:r>
                        <a:rPr lang="en-GB" sz="1100" b="1" u="none" strike="noStrike" dirty="0">
                          <a:effectLst/>
                        </a:rPr>
                        <a:t>/32</a:t>
                      </a:r>
                      <a:endParaRPr lang="en-GB" sz="1100" b="1" i="0" u="none" strike="noStrike" dirty="0">
                        <a:solidFill>
                          <a:srgbClr val="000000"/>
                        </a:solidFill>
                        <a:effectLst/>
                        <a:latin typeface="+mn-lt"/>
                      </a:endParaRPr>
                    </a:p>
                  </a:txBody>
                  <a:tcPr marL="7144" marR="7144" marT="7144" marB="0" anchor="ctr"/>
                </a:tc>
                <a:tc>
                  <a:txBody>
                    <a:bodyPr/>
                    <a:lstStyle/>
                    <a:p>
                      <a:pPr algn="ctr" fontAlgn="b"/>
                      <a:r>
                        <a:rPr lang="en-GB" sz="1100" b="1" u="none" strike="noStrike" dirty="0">
                          <a:effectLst/>
                        </a:rPr>
                        <a:t>64K</a:t>
                      </a:r>
                      <a:endParaRPr lang="en-GB" sz="1100" b="1" i="0" u="none" strike="noStrike" dirty="0">
                        <a:solidFill>
                          <a:srgbClr val="000000"/>
                        </a:solidFill>
                        <a:effectLst/>
                        <a:latin typeface="+mn-lt"/>
                      </a:endParaRPr>
                    </a:p>
                  </a:txBody>
                  <a:tcPr marL="7144" marR="7144" marT="7144" marB="0" anchor="ctr"/>
                </a:tc>
                <a:tc>
                  <a:txBody>
                    <a:bodyPr/>
                    <a:lstStyle/>
                    <a:p>
                      <a:pPr algn="ctr" fontAlgn="b"/>
                      <a:r>
                        <a:rPr lang="en-GB" sz="1100" b="1" u="none" strike="noStrike" dirty="0">
                          <a:effectLst/>
                        </a:rPr>
                        <a:t>16M</a:t>
                      </a:r>
                      <a:endParaRPr lang="en-GB" sz="1100" b="1" i="0" u="none" strike="noStrike" dirty="0">
                        <a:solidFill>
                          <a:srgbClr val="000000"/>
                        </a:solidFill>
                        <a:effectLst/>
                        <a:latin typeface="+mn-lt"/>
                      </a:endParaRPr>
                    </a:p>
                  </a:txBody>
                  <a:tcPr marL="7144" marR="7144" marT="7144" marB="0" anchor="ctr"/>
                </a:tc>
                <a:tc>
                  <a:txBody>
                    <a:bodyPr/>
                    <a:lstStyle/>
                    <a:p>
                      <a:pPr algn="ctr" fontAlgn="b"/>
                      <a:r>
                        <a:rPr lang="en-GB" sz="1100" b="1" u="none" strike="noStrike" dirty="0">
                          <a:effectLst/>
                        </a:rPr>
                        <a:t>4G</a:t>
                      </a:r>
                      <a:endParaRPr lang="en-GB" sz="1100" b="1" i="0" u="none" strike="noStrike" dirty="0">
                        <a:solidFill>
                          <a:srgbClr val="000000"/>
                        </a:solidFill>
                        <a:effectLst/>
                        <a:latin typeface="+mn-lt"/>
                      </a:endParaRPr>
                    </a:p>
                  </a:txBody>
                  <a:tcPr marL="7144" marR="7144" marT="7144" marB="0" anchor="ctr"/>
                </a:tc>
                <a:extLst>
                  <a:ext uri="{0D108BD9-81ED-4DB2-BD59-A6C34878D82A}">
                    <a16:rowId xmlns:a16="http://schemas.microsoft.com/office/drawing/2014/main" val="10009"/>
                  </a:ext>
                </a:extLst>
              </a:tr>
              <a:tr h="189000">
                <a:tc>
                  <a:txBody>
                    <a:bodyPr/>
                    <a:lstStyle/>
                    <a:p>
                      <a:pPr algn="ctr" fontAlgn="b"/>
                      <a:r>
                        <a:rPr lang="en-GB" sz="1100" u="none" strike="noStrike" dirty="0">
                          <a:effectLst/>
                        </a:rPr>
                        <a:t>/33</a:t>
                      </a:r>
                      <a:endParaRPr lang="en-GB" sz="1100" b="1" i="0" u="none" strike="noStrike" dirty="0">
                        <a:solidFill>
                          <a:srgbClr val="000000"/>
                        </a:solidFill>
                        <a:effectLst/>
                        <a:latin typeface="+mn-lt"/>
                      </a:endParaRPr>
                    </a:p>
                  </a:txBody>
                  <a:tcPr marL="7144" marR="7144" marT="7144" marB="0" anchor="ctr"/>
                </a:tc>
                <a:tc>
                  <a:txBody>
                    <a:bodyPr/>
                    <a:lstStyle/>
                    <a:p>
                      <a:pPr algn="ctr" fontAlgn="b"/>
                      <a:r>
                        <a:rPr lang="en-GB" sz="1100" u="none" strike="noStrike" dirty="0">
                          <a:effectLst/>
                        </a:rPr>
                        <a:t>32K</a:t>
                      </a:r>
                      <a:endParaRPr lang="en-GB" sz="1100" b="1" i="0" u="none" strike="noStrike" dirty="0">
                        <a:solidFill>
                          <a:srgbClr val="000000"/>
                        </a:solidFill>
                        <a:effectLst/>
                        <a:latin typeface="+mn-lt"/>
                      </a:endParaRPr>
                    </a:p>
                  </a:txBody>
                  <a:tcPr marL="7144" marR="7144" marT="7144" marB="0" anchor="ctr"/>
                </a:tc>
                <a:tc>
                  <a:txBody>
                    <a:bodyPr/>
                    <a:lstStyle/>
                    <a:p>
                      <a:pPr algn="ctr" fontAlgn="b"/>
                      <a:r>
                        <a:rPr lang="en-GB" sz="1100" u="none" strike="noStrike">
                          <a:effectLst/>
                        </a:rPr>
                        <a:t>8M</a:t>
                      </a:r>
                      <a:endParaRPr lang="en-GB" sz="1100" b="1" i="0" u="none" strike="noStrike">
                        <a:solidFill>
                          <a:srgbClr val="000000"/>
                        </a:solidFill>
                        <a:effectLst/>
                        <a:latin typeface="+mn-lt"/>
                      </a:endParaRPr>
                    </a:p>
                  </a:txBody>
                  <a:tcPr marL="7144" marR="7144" marT="7144" marB="0" anchor="ctr"/>
                </a:tc>
                <a:tc>
                  <a:txBody>
                    <a:bodyPr/>
                    <a:lstStyle/>
                    <a:p>
                      <a:pPr algn="ctr" fontAlgn="b"/>
                      <a:r>
                        <a:rPr lang="en-GB" sz="1100" u="none" strike="noStrike">
                          <a:effectLst/>
                        </a:rPr>
                        <a:t>2G</a:t>
                      </a:r>
                      <a:endParaRPr lang="en-GB" sz="1100" b="1" i="0" u="none" strike="noStrike">
                        <a:solidFill>
                          <a:srgbClr val="000000"/>
                        </a:solidFill>
                        <a:effectLst/>
                        <a:latin typeface="+mn-lt"/>
                      </a:endParaRPr>
                    </a:p>
                  </a:txBody>
                  <a:tcPr marL="7144" marR="7144" marT="7144" marB="0" anchor="ctr"/>
                </a:tc>
                <a:extLst>
                  <a:ext uri="{0D108BD9-81ED-4DB2-BD59-A6C34878D82A}">
                    <a16:rowId xmlns:a16="http://schemas.microsoft.com/office/drawing/2014/main" val="10010"/>
                  </a:ext>
                </a:extLst>
              </a:tr>
              <a:tr h="189000">
                <a:tc>
                  <a:txBody>
                    <a:bodyPr/>
                    <a:lstStyle/>
                    <a:p>
                      <a:pPr algn="ctr" fontAlgn="b"/>
                      <a:r>
                        <a:rPr lang="en-GB" sz="1100" u="none" strike="noStrike" dirty="0">
                          <a:effectLst/>
                        </a:rPr>
                        <a:t>/34</a:t>
                      </a:r>
                      <a:endParaRPr lang="en-GB" sz="1100" b="1" i="0" u="none" strike="noStrike" dirty="0">
                        <a:solidFill>
                          <a:srgbClr val="000000"/>
                        </a:solidFill>
                        <a:effectLst/>
                        <a:latin typeface="+mn-lt"/>
                      </a:endParaRPr>
                    </a:p>
                  </a:txBody>
                  <a:tcPr marL="7144" marR="7144" marT="7144" marB="0" anchor="ctr"/>
                </a:tc>
                <a:tc>
                  <a:txBody>
                    <a:bodyPr/>
                    <a:lstStyle/>
                    <a:p>
                      <a:pPr algn="ctr" fontAlgn="b"/>
                      <a:r>
                        <a:rPr lang="en-GB" sz="1100" u="none" strike="noStrike" dirty="0">
                          <a:effectLst/>
                        </a:rPr>
                        <a:t>16K</a:t>
                      </a:r>
                      <a:endParaRPr lang="en-GB" sz="1100" b="1" i="0" u="none" strike="noStrike" dirty="0">
                        <a:solidFill>
                          <a:srgbClr val="000000"/>
                        </a:solidFill>
                        <a:effectLst/>
                        <a:latin typeface="+mn-lt"/>
                      </a:endParaRPr>
                    </a:p>
                  </a:txBody>
                  <a:tcPr marL="7144" marR="7144" marT="7144" marB="0" anchor="ctr"/>
                </a:tc>
                <a:tc>
                  <a:txBody>
                    <a:bodyPr/>
                    <a:lstStyle/>
                    <a:p>
                      <a:pPr algn="ctr" fontAlgn="b"/>
                      <a:r>
                        <a:rPr lang="en-GB" sz="1100" u="none" strike="noStrike" dirty="0">
                          <a:effectLst/>
                        </a:rPr>
                        <a:t>4M</a:t>
                      </a:r>
                      <a:endParaRPr lang="en-GB" sz="1100" b="1" i="0" u="none" strike="noStrike" dirty="0">
                        <a:solidFill>
                          <a:srgbClr val="000000"/>
                        </a:solidFill>
                        <a:effectLst/>
                        <a:latin typeface="+mn-lt"/>
                      </a:endParaRPr>
                    </a:p>
                  </a:txBody>
                  <a:tcPr marL="7144" marR="7144" marT="7144" marB="0" anchor="ctr"/>
                </a:tc>
                <a:tc>
                  <a:txBody>
                    <a:bodyPr/>
                    <a:lstStyle/>
                    <a:p>
                      <a:pPr algn="ctr" fontAlgn="b"/>
                      <a:r>
                        <a:rPr lang="en-GB" sz="1100" u="none" strike="noStrike">
                          <a:effectLst/>
                        </a:rPr>
                        <a:t>1G</a:t>
                      </a:r>
                      <a:endParaRPr lang="en-GB" sz="1100" b="1" i="0" u="none" strike="noStrike">
                        <a:solidFill>
                          <a:srgbClr val="000000"/>
                        </a:solidFill>
                        <a:effectLst/>
                        <a:latin typeface="+mn-lt"/>
                      </a:endParaRPr>
                    </a:p>
                  </a:txBody>
                  <a:tcPr marL="7144" marR="7144" marT="7144" marB="0" anchor="ctr"/>
                </a:tc>
                <a:extLst>
                  <a:ext uri="{0D108BD9-81ED-4DB2-BD59-A6C34878D82A}">
                    <a16:rowId xmlns:a16="http://schemas.microsoft.com/office/drawing/2014/main" val="10011"/>
                  </a:ext>
                </a:extLst>
              </a:tr>
              <a:tr h="189000">
                <a:tc>
                  <a:txBody>
                    <a:bodyPr/>
                    <a:lstStyle/>
                    <a:p>
                      <a:pPr algn="ctr" fontAlgn="b"/>
                      <a:r>
                        <a:rPr lang="en-GB" sz="1100" u="none" strike="noStrike" dirty="0">
                          <a:effectLst/>
                        </a:rPr>
                        <a:t>/35</a:t>
                      </a:r>
                      <a:endParaRPr lang="en-GB" sz="1100" b="1" i="0" u="none" strike="noStrike" dirty="0">
                        <a:solidFill>
                          <a:srgbClr val="000000"/>
                        </a:solidFill>
                        <a:effectLst/>
                        <a:latin typeface="+mn-lt"/>
                      </a:endParaRPr>
                    </a:p>
                  </a:txBody>
                  <a:tcPr marL="7144" marR="7144" marT="7144" marB="0" anchor="ctr"/>
                </a:tc>
                <a:tc>
                  <a:txBody>
                    <a:bodyPr/>
                    <a:lstStyle/>
                    <a:p>
                      <a:pPr algn="ctr" fontAlgn="b"/>
                      <a:r>
                        <a:rPr lang="en-GB" sz="1100" u="none" strike="noStrike" dirty="0">
                          <a:effectLst/>
                        </a:rPr>
                        <a:t>8K</a:t>
                      </a:r>
                      <a:endParaRPr lang="en-GB" sz="1100" b="1" i="0" u="none" strike="noStrike" dirty="0">
                        <a:solidFill>
                          <a:srgbClr val="000000"/>
                        </a:solidFill>
                        <a:effectLst/>
                        <a:latin typeface="+mn-lt"/>
                      </a:endParaRPr>
                    </a:p>
                  </a:txBody>
                  <a:tcPr marL="7144" marR="7144" marT="7144" marB="0" anchor="ctr"/>
                </a:tc>
                <a:tc>
                  <a:txBody>
                    <a:bodyPr/>
                    <a:lstStyle/>
                    <a:p>
                      <a:pPr algn="ctr" fontAlgn="b"/>
                      <a:r>
                        <a:rPr lang="en-GB" sz="1100" u="none" strike="noStrike" dirty="0">
                          <a:effectLst/>
                        </a:rPr>
                        <a:t>2M</a:t>
                      </a:r>
                      <a:endParaRPr lang="en-GB" sz="1100" b="1" i="0" u="none" strike="noStrike" dirty="0">
                        <a:solidFill>
                          <a:srgbClr val="000000"/>
                        </a:solidFill>
                        <a:effectLst/>
                        <a:latin typeface="+mn-lt"/>
                      </a:endParaRPr>
                    </a:p>
                  </a:txBody>
                  <a:tcPr marL="7144" marR="7144" marT="7144" marB="0" anchor="ctr"/>
                </a:tc>
                <a:tc>
                  <a:txBody>
                    <a:bodyPr/>
                    <a:lstStyle/>
                    <a:p>
                      <a:pPr algn="ctr" fontAlgn="b"/>
                      <a:r>
                        <a:rPr lang="en-GB" sz="1100" u="none" strike="noStrike" dirty="0">
                          <a:effectLst/>
                        </a:rPr>
                        <a:t>512M</a:t>
                      </a:r>
                      <a:endParaRPr lang="en-GB" sz="1100" b="1" i="0" u="none" strike="noStrike" dirty="0">
                        <a:solidFill>
                          <a:srgbClr val="000000"/>
                        </a:solidFill>
                        <a:effectLst/>
                        <a:latin typeface="+mn-lt"/>
                      </a:endParaRPr>
                    </a:p>
                  </a:txBody>
                  <a:tcPr marL="7144" marR="7144" marT="7144" marB="0" anchor="ctr"/>
                </a:tc>
                <a:extLst>
                  <a:ext uri="{0D108BD9-81ED-4DB2-BD59-A6C34878D82A}">
                    <a16:rowId xmlns:a16="http://schemas.microsoft.com/office/drawing/2014/main" val="10012"/>
                  </a:ext>
                </a:extLst>
              </a:tr>
              <a:tr h="189000">
                <a:tc>
                  <a:txBody>
                    <a:bodyPr/>
                    <a:lstStyle/>
                    <a:p>
                      <a:pPr algn="ctr" fontAlgn="b"/>
                      <a:r>
                        <a:rPr lang="en-GB" sz="1100" u="none" strike="noStrike" dirty="0">
                          <a:effectLst/>
                        </a:rPr>
                        <a:t>/36</a:t>
                      </a:r>
                      <a:endParaRPr lang="en-GB" sz="1100" b="1" i="0" u="none" strike="noStrike" dirty="0">
                        <a:solidFill>
                          <a:srgbClr val="000000"/>
                        </a:solidFill>
                        <a:effectLst/>
                        <a:latin typeface="+mn-lt"/>
                      </a:endParaRPr>
                    </a:p>
                  </a:txBody>
                  <a:tcPr marL="7144" marR="7144" marT="7144" marB="0" anchor="ctr"/>
                </a:tc>
                <a:tc>
                  <a:txBody>
                    <a:bodyPr/>
                    <a:lstStyle/>
                    <a:p>
                      <a:pPr algn="ctr" fontAlgn="b"/>
                      <a:r>
                        <a:rPr lang="en-GB" sz="1100" u="none" strike="noStrike">
                          <a:effectLst/>
                        </a:rPr>
                        <a:t>4K</a:t>
                      </a:r>
                      <a:endParaRPr lang="en-GB" sz="1100" b="1" i="0" u="none" strike="noStrike">
                        <a:solidFill>
                          <a:srgbClr val="000000"/>
                        </a:solidFill>
                        <a:effectLst/>
                        <a:latin typeface="+mn-lt"/>
                      </a:endParaRPr>
                    </a:p>
                  </a:txBody>
                  <a:tcPr marL="7144" marR="7144" marT="7144" marB="0" anchor="ctr"/>
                </a:tc>
                <a:tc>
                  <a:txBody>
                    <a:bodyPr/>
                    <a:lstStyle/>
                    <a:p>
                      <a:pPr algn="ctr" fontAlgn="b"/>
                      <a:r>
                        <a:rPr lang="en-GB" sz="1100" u="none" strike="noStrike">
                          <a:effectLst/>
                        </a:rPr>
                        <a:t>1M</a:t>
                      </a:r>
                      <a:endParaRPr lang="en-GB" sz="1100" b="1" i="0" u="none" strike="noStrike">
                        <a:solidFill>
                          <a:srgbClr val="000000"/>
                        </a:solidFill>
                        <a:effectLst/>
                        <a:latin typeface="+mn-lt"/>
                      </a:endParaRPr>
                    </a:p>
                  </a:txBody>
                  <a:tcPr marL="7144" marR="7144" marT="7144" marB="0" anchor="ctr"/>
                </a:tc>
                <a:tc>
                  <a:txBody>
                    <a:bodyPr/>
                    <a:lstStyle/>
                    <a:p>
                      <a:pPr algn="ctr" fontAlgn="b"/>
                      <a:r>
                        <a:rPr lang="en-GB" sz="1100" u="none" strike="noStrike" dirty="0">
                          <a:effectLst/>
                        </a:rPr>
                        <a:t>256M</a:t>
                      </a:r>
                      <a:endParaRPr lang="en-GB" sz="1100" b="1" i="0" u="none" strike="noStrike" dirty="0">
                        <a:solidFill>
                          <a:srgbClr val="000000"/>
                        </a:solidFill>
                        <a:effectLst/>
                        <a:latin typeface="+mn-lt"/>
                      </a:endParaRPr>
                    </a:p>
                  </a:txBody>
                  <a:tcPr marL="7144" marR="7144" marT="7144" marB="0" anchor="ctr"/>
                </a:tc>
                <a:extLst>
                  <a:ext uri="{0D108BD9-81ED-4DB2-BD59-A6C34878D82A}">
                    <a16:rowId xmlns:a16="http://schemas.microsoft.com/office/drawing/2014/main" val="10013"/>
                  </a:ext>
                </a:extLst>
              </a:tr>
              <a:tr h="189000">
                <a:tc>
                  <a:txBody>
                    <a:bodyPr/>
                    <a:lstStyle/>
                    <a:p>
                      <a:pPr algn="ctr" fontAlgn="b"/>
                      <a:r>
                        <a:rPr lang="en-GB" sz="1100" u="none" strike="noStrike" dirty="0">
                          <a:effectLst/>
                        </a:rPr>
                        <a:t>/37</a:t>
                      </a:r>
                      <a:endParaRPr lang="en-GB" sz="1100" b="1" i="0" u="none" strike="noStrike" dirty="0">
                        <a:solidFill>
                          <a:srgbClr val="000000"/>
                        </a:solidFill>
                        <a:effectLst/>
                        <a:latin typeface="+mn-lt"/>
                      </a:endParaRPr>
                    </a:p>
                  </a:txBody>
                  <a:tcPr marL="7144" marR="7144" marT="7144" marB="0" anchor="ctr"/>
                </a:tc>
                <a:tc>
                  <a:txBody>
                    <a:bodyPr/>
                    <a:lstStyle/>
                    <a:p>
                      <a:pPr algn="ctr" fontAlgn="b"/>
                      <a:r>
                        <a:rPr lang="en-GB" sz="1100" u="none" strike="noStrike">
                          <a:effectLst/>
                        </a:rPr>
                        <a:t>2K</a:t>
                      </a:r>
                      <a:endParaRPr lang="en-GB" sz="1100" b="1" i="0" u="none" strike="noStrike">
                        <a:solidFill>
                          <a:srgbClr val="000000"/>
                        </a:solidFill>
                        <a:effectLst/>
                        <a:latin typeface="+mn-lt"/>
                      </a:endParaRPr>
                    </a:p>
                  </a:txBody>
                  <a:tcPr marL="7144" marR="7144" marT="7144" marB="0" anchor="ctr"/>
                </a:tc>
                <a:tc>
                  <a:txBody>
                    <a:bodyPr/>
                    <a:lstStyle/>
                    <a:p>
                      <a:pPr algn="ctr" fontAlgn="b"/>
                      <a:r>
                        <a:rPr lang="en-GB" sz="1100" u="none" strike="noStrike">
                          <a:effectLst/>
                        </a:rPr>
                        <a:t>512K</a:t>
                      </a:r>
                      <a:endParaRPr lang="en-GB" sz="1100" b="1" i="0" u="none" strike="noStrike">
                        <a:solidFill>
                          <a:srgbClr val="000000"/>
                        </a:solidFill>
                        <a:effectLst/>
                        <a:latin typeface="+mn-lt"/>
                      </a:endParaRPr>
                    </a:p>
                  </a:txBody>
                  <a:tcPr marL="7144" marR="7144" marT="7144" marB="0" anchor="ctr"/>
                </a:tc>
                <a:tc>
                  <a:txBody>
                    <a:bodyPr/>
                    <a:lstStyle/>
                    <a:p>
                      <a:pPr algn="ctr" fontAlgn="b"/>
                      <a:r>
                        <a:rPr lang="en-GB" sz="1100" u="none" strike="noStrike" dirty="0">
                          <a:effectLst/>
                        </a:rPr>
                        <a:t>128M</a:t>
                      </a:r>
                      <a:endParaRPr lang="en-GB" sz="1100" b="1" i="0" u="none" strike="noStrike" dirty="0">
                        <a:solidFill>
                          <a:srgbClr val="000000"/>
                        </a:solidFill>
                        <a:effectLst/>
                        <a:latin typeface="+mn-lt"/>
                      </a:endParaRPr>
                    </a:p>
                  </a:txBody>
                  <a:tcPr marL="7144" marR="7144" marT="7144" marB="0" anchor="ctr"/>
                </a:tc>
                <a:extLst>
                  <a:ext uri="{0D108BD9-81ED-4DB2-BD59-A6C34878D82A}">
                    <a16:rowId xmlns:a16="http://schemas.microsoft.com/office/drawing/2014/main" val="10014"/>
                  </a:ext>
                </a:extLst>
              </a:tr>
              <a:tr h="189000">
                <a:tc>
                  <a:txBody>
                    <a:bodyPr/>
                    <a:lstStyle/>
                    <a:p>
                      <a:pPr algn="ctr" fontAlgn="b"/>
                      <a:r>
                        <a:rPr lang="en-GB" sz="1100" u="none" strike="noStrike" dirty="0">
                          <a:effectLst/>
                        </a:rPr>
                        <a:t>/38</a:t>
                      </a:r>
                      <a:endParaRPr lang="en-GB" sz="1100" b="1" i="0" u="none" strike="noStrike" dirty="0">
                        <a:solidFill>
                          <a:srgbClr val="000000"/>
                        </a:solidFill>
                        <a:effectLst/>
                        <a:latin typeface="+mn-lt"/>
                      </a:endParaRPr>
                    </a:p>
                  </a:txBody>
                  <a:tcPr marL="7144" marR="7144" marT="7144" marB="0" anchor="ctr"/>
                </a:tc>
                <a:tc>
                  <a:txBody>
                    <a:bodyPr/>
                    <a:lstStyle/>
                    <a:p>
                      <a:pPr algn="ctr" fontAlgn="b"/>
                      <a:r>
                        <a:rPr lang="en-GB" sz="1100" u="none" strike="noStrike">
                          <a:effectLst/>
                        </a:rPr>
                        <a:t>1K</a:t>
                      </a:r>
                      <a:endParaRPr lang="en-GB" sz="1100" b="1" i="0" u="none" strike="noStrike">
                        <a:solidFill>
                          <a:srgbClr val="000000"/>
                        </a:solidFill>
                        <a:effectLst/>
                        <a:latin typeface="+mn-lt"/>
                      </a:endParaRPr>
                    </a:p>
                  </a:txBody>
                  <a:tcPr marL="7144" marR="7144" marT="7144" marB="0" anchor="ctr"/>
                </a:tc>
                <a:tc>
                  <a:txBody>
                    <a:bodyPr/>
                    <a:lstStyle/>
                    <a:p>
                      <a:pPr algn="ctr" fontAlgn="b"/>
                      <a:r>
                        <a:rPr lang="en-GB" sz="1100" u="none" strike="noStrike">
                          <a:effectLst/>
                        </a:rPr>
                        <a:t>256K</a:t>
                      </a:r>
                      <a:endParaRPr lang="en-GB" sz="1100" b="1" i="0" u="none" strike="noStrike">
                        <a:solidFill>
                          <a:srgbClr val="000000"/>
                        </a:solidFill>
                        <a:effectLst/>
                        <a:latin typeface="+mn-lt"/>
                      </a:endParaRPr>
                    </a:p>
                  </a:txBody>
                  <a:tcPr marL="7144" marR="7144" marT="7144" marB="0" anchor="ctr"/>
                </a:tc>
                <a:tc>
                  <a:txBody>
                    <a:bodyPr/>
                    <a:lstStyle/>
                    <a:p>
                      <a:pPr algn="ctr" fontAlgn="b"/>
                      <a:r>
                        <a:rPr lang="en-GB" sz="1100" u="none" strike="noStrike" dirty="0">
                          <a:effectLst/>
                        </a:rPr>
                        <a:t>64M</a:t>
                      </a:r>
                      <a:endParaRPr lang="en-GB" sz="1100" b="1" i="0" u="none" strike="noStrike" dirty="0">
                        <a:solidFill>
                          <a:srgbClr val="000000"/>
                        </a:solidFill>
                        <a:effectLst/>
                        <a:latin typeface="+mn-lt"/>
                      </a:endParaRPr>
                    </a:p>
                  </a:txBody>
                  <a:tcPr marL="7144" marR="7144" marT="7144" marB="0" anchor="ctr"/>
                </a:tc>
                <a:extLst>
                  <a:ext uri="{0D108BD9-81ED-4DB2-BD59-A6C34878D82A}">
                    <a16:rowId xmlns:a16="http://schemas.microsoft.com/office/drawing/2014/main" val="10015"/>
                  </a:ext>
                </a:extLst>
              </a:tr>
              <a:tr h="189000">
                <a:tc>
                  <a:txBody>
                    <a:bodyPr/>
                    <a:lstStyle/>
                    <a:p>
                      <a:pPr algn="ctr" fontAlgn="b"/>
                      <a:r>
                        <a:rPr lang="en-GB" sz="1100" u="none" strike="noStrike" dirty="0">
                          <a:effectLst/>
                        </a:rPr>
                        <a:t>/39</a:t>
                      </a:r>
                      <a:endParaRPr lang="en-GB" sz="1100" b="1" i="0" u="none" strike="noStrike" dirty="0">
                        <a:solidFill>
                          <a:srgbClr val="000000"/>
                        </a:solidFill>
                        <a:effectLst/>
                        <a:latin typeface="+mn-lt"/>
                      </a:endParaRPr>
                    </a:p>
                  </a:txBody>
                  <a:tcPr marL="7144" marR="7144" marT="7144" marB="0" anchor="ctr"/>
                </a:tc>
                <a:tc>
                  <a:txBody>
                    <a:bodyPr/>
                    <a:lstStyle/>
                    <a:p>
                      <a:pPr algn="ctr" fontAlgn="b"/>
                      <a:r>
                        <a:rPr lang="en-GB" sz="1100" u="none" strike="noStrike">
                          <a:effectLst/>
                        </a:rPr>
                        <a:t>512</a:t>
                      </a:r>
                      <a:endParaRPr lang="en-GB" sz="1100" b="1" i="0" u="none" strike="noStrike">
                        <a:solidFill>
                          <a:srgbClr val="000000"/>
                        </a:solidFill>
                        <a:effectLst/>
                        <a:latin typeface="+mn-lt"/>
                      </a:endParaRPr>
                    </a:p>
                  </a:txBody>
                  <a:tcPr marL="7144" marR="7144" marT="7144" marB="0" anchor="ctr"/>
                </a:tc>
                <a:tc>
                  <a:txBody>
                    <a:bodyPr/>
                    <a:lstStyle/>
                    <a:p>
                      <a:pPr algn="ctr" fontAlgn="b"/>
                      <a:r>
                        <a:rPr lang="en-GB" sz="1100" u="none" strike="noStrike">
                          <a:effectLst/>
                        </a:rPr>
                        <a:t>128K</a:t>
                      </a:r>
                      <a:endParaRPr lang="en-GB" sz="1100" b="1" i="0" u="none" strike="noStrike">
                        <a:solidFill>
                          <a:srgbClr val="000000"/>
                        </a:solidFill>
                        <a:effectLst/>
                        <a:latin typeface="+mn-lt"/>
                      </a:endParaRPr>
                    </a:p>
                  </a:txBody>
                  <a:tcPr marL="7144" marR="7144" marT="7144" marB="0" anchor="ctr"/>
                </a:tc>
                <a:tc>
                  <a:txBody>
                    <a:bodyPr/>
                    <a:lstStyle/>
                    <a:p>
                      <a:pPr algn="ctr" fontAlgn="b"/>
                      <a:r>
                        <a:rPr lang="en-GB" sz="1100" u="none" strike="noStrike" dirty="0">
                          <a:effectLst/>
                        </a:rPr>
                        <a:t>32M</a:t>
                      </a:r>
                      <a:endParaRPr lang="en-GB" sz="1100" b="1" i="0" u="none" strike="noStrike" dirty="0">
                        <a:solidFill>
                          <a:srgbClr val="000000"/>
                        </a:solidFill>
                        <a:effectLst/>
                        <a:latin typeface="+mn-lt"/>
                      </a:endParaRPr>
                    </a:p>
                  </a:txBody>
                  <a:tcPr marL="7144" marR="7144" marT="7144" marB="0" anchor="ctr"/>
                </a:tc>
                <a:extLst>
                  <a:ext uri="{0D108BD9-81ED-4DB2-BD59-A6C34878D82A}">
                    <a16:rowId xmlns:a16="http://schemas.microsoft.com/office/drawing/2014/main" val="10016"/>
                  </a:ext>
                </a:extLst>
              </a:tr>
              <a:tr h="189000">
                <a:tc>
                  <a:txBody>
                    <a:bodyPr/>
                    <a:lstStyle/>
                    <a:p>
                      <a:pPr algn="ctr" fontAlgn="b"/>
                      <a:r>
                        <a:rPr lang="en-GB" sz="1100" u="none" strike="noStrike" dirty="0">
                          <a:effectLst/>
                        </a:rPr>
                        <a:t>/40</a:t>
                      </a:r>
                      <a:endParaRPr lang="en-GB" sz="1100" b="1" i="0" u="none" strike="noStrike" dirty="0">
                        <a:solidFill>
                          <a:srgbClr val="000000"/>
                        </a:solidFill>
                        <a:effectLst/>
                        <a:latin typeface="+mn-lt"/>
                      </a:endParaRPr>
                    </a:p>
                  </a:txBody>
                  <a:tcPr marL="7144" marR="7144" marT="7144" marB="0" anchor="ctr"/>
                </a:tc>
                <a:tc>
                  <a:txBody>
                    <a:bodyPr/>
                    <a:lstStyle/>
                    <a:p>
                      <a:pPr algn="ctr" fontAlgn="b"/>
                      <a:r>
                        <a:rPr lang="en-GB" sz="1100" u="none" strike="noStrike">
                          <a:effectLst/>
                        </a:rPr>
                        <a:t>256</a:t>
                      </a:r>
                      <a:endParaRPr lang="en-GB" sz="1100" b="1" i="0" u="none" strike="noStrike">
                        <a:solidFill>
                          <a:srgbClr val="000000"/>
                        </a:solidFill>
                        <a:effectLst/>
                        <a:latin typeface="+mn-lt"/>
                      </a:endParaRPr>
                    </a:p>
                  </a:txBody>
                  <a:tcPr marL="7144" marR="7144" marT="7144" marB="0" anchor="ctr"/>
                </a:tc>
                <a:tc>
                  <a:txBody>
                    <a:bodyPr/>
                    <a:lstStyle/>
                    <a:p>
                      <a:pPr algn="ctr" fontAlgn="b"/>
                      <a:r>
                        <a:rPr lang="en-GB" sz="1100" u="none" strike="noStrike">
                          <a:effectLst/>
                        </a:rPr>
                        <a:t>64K</a:t>
                      </a:r>
                      <a:endParaRPr lang="en-GB" sz="1100" b="1" i="0" u="none" strike="noStrike">
                        <a:solidFill>
                          <a:srgbClr val="000000"/>
                        </a:solidFill>
                        <a:effectLst/>
                        <a:latin typeface="+mn-lt"/>
                      </a:endParaRPr>
                    </a:p>
                  </a:txBody>
                  <a:tcPr marL="7144" marR="7144" marT="7144" marB="0" anchor="ctr"/>
                </a:tc>
                <a:tc>
                  <a:txBody>
                    <a:bodyPr/>
                    <a:lstStyle/>
                    <a:p>
                      <a:pPr algn="ctr" fontAlgn="b"/>
                      <a:r>
                        <a:rPr lang="en-GB" sz="1100" u="none" strike="noStrike" dirty="0">
                          <a:effectLst/>
                        </a:rPr>
                        <a:t>16M</a:t>
                      </a:r>
                      <a:endParaRPr lang="en-GB" sz="1100" b="1" i="0" u="none" strike="noStrike" dirty="0">
                        <a:solidFill>
                          <a:srgbClr val="000000"/>
                        </a:solidFill>
                        <a:effectLst/>
                        <a:latin typeface="+mn-lt"/>
                      </a:endParaRPr>
                    </a:p>
                  </a:txBody>
                  <a:tcPr marL="7144" marR="7144" marT="7144" marB="0" anchor="ctr"/>
                </a:tc>
                <a:extLst>
                  <a:ext uri="{0D108BD9-81ED-4DB2-BD59-A6C34878D82A}">
                    <a16:rowId xmlns:a16="http://schemas.microsoft.com/office/drawing/2014/main" val="10017"/>
                  </a:ext>
                </a:extLst>
              </a:tr>
              <a:tr h="189000">
                <a:tc>
                  <a:txBody>
                    <a:bodyPr/>
                    <a:lstStyle/>
                    <a:p>
                      <a:pPr algn="ctr" fontAlgn="b"/>
                      <a:r>
                        <a:rPr lang="en-GB" sz="1100" u="none" strike="noStrike" dirty="0">
                          <a:effectLst/>
                        </a:rPr>
                        <a:t>/41</a:t>
                      </a:r>
                      <a:endParaRPr lang="en-GB" sz="1100" b="1" i="0" u="none" strike="noStrike" dirty="0">
                        <a:solidFill>
                          <a:srgbClr val="000000"/>
                        </a:solidFill>
                        <a:effectLst/>
                        <a:latin typeface="+mn-lt"/>
                      </a:endParaRPr>
                    </a:p>
                  </a:txBody>
                  <a:tcPr marL="7144" marR="7144" marT="7144" marB="0" anchor="ctr"/>
                </a:tc>
                <a:tc>
                  <a:txBody>
                    <a:bodyPr/>
                    <a:lstStyle/>
                    <a:p>
                      <a:pPr algn="ctr" fontAlgn="b"/>
                      <a:r>
                        <a:rPr lang="en-GB" sz="1100" u="none" strike="noStrike">
                          <a:effectLst/>
                        </a:rPr>
                        <a:t>128</a:t>
                      </a:r>
                      <a:endParaRPr lang="en-GB" sz="1100" b="1" i="0" u="none" strike="noStrike">
                        <a:solidFill>
                          <a:srgbClr val="000000"/>
                        </a:solidFill>
                        <a:effectLst/>
                        <a:latin typeface="+mn-lt"/>
                      </a:endParaRPr>
                    </a:p>
                  </a:txBody>
                  <a:tcPr marL="7144" marR="7144" marT="7144" marB="0" anchor="ctr"/>
                </a:tc>
                <a:tc>
                  <a:txBody>
                    <a:bodyPr/>
                    <a:lstStyle/>
                    <a:p>
                      <a:pPr algn="ctr" fontAlgn="b"/>
                      <a:r>
                        <a:rPr lang="en-GB" sz="1100" u="none" strike="noStrike">
                          <a:effectLst/>
                        </a:rPr>
                        <a:t>32K</a:t>
                      </a:r>
                      <a:endParaRPr lang="en-GB" sz="1100" b="1" i="0" u="none" strike="noStrike">
                        <a:solidFill>
                          <a:srgbClr val="000000"/>
                        </a:solidFill>
                        <a:effectLst/>
                        <a:latin typeface="+mn-lt"/>
                      </a:endParaRPr>
                    </a:p>
                  </a:txBody>
                  <a:tcPr marL="7144" marR="7144" marT="7144" marB="0" anchor="ctr"/>
                </a:tc>
                <a:tc>
                  <a:txBody>
                    <a:bodyPr/>
                    <a:lstStyle/>
                    <a:p>
                      <a:pPr algn="ctr" fontAlgn="b"/>
                      <a:r>
                        <a:rPr lang="en-GB" sz="1100" u="none" strike="noStrike" dirty="0">
                          <a:effectLst/>
                        </a:rPr>
                        <a:t>8M</a:t>
                      </a:r>
                      <a:endParaRPr lang="en-GB" sz="1100" b="1" i="0" u="none" strike="noStrike" dirty="0">
                        <a:solidFill>
                          <a:srgbClr val="000000"/>
                        </a:solidFill>
                        <a:effectLst/>
                        <a:latin typeface="+mn-lt"/>
                      </a:endParaRPr>
                    </a:p>
                  </a:txBody>
                  <a:tcPr marL="7144" marR="7144" marT="7144" marB="0" anchor="ctr"/>
                </a:tc>
                <a:extLst>
                  <a:ext uri="{0D108BD9-81ED-4DB2-BD59-A6C34878D82A}">
                    <a16:rowId xmlns:a16="http://schemas.microsoft.com/office/drawing/2014/main" val="10018"/>
                  </a:ext>
                </a:extLst>
              </a:tr>
              <a:tr h="189000">
                <a:tc>
                  <a:txBody>
                    <a:bodyPr/>
                    <a:lstStyle/>
                    <a:p>
                      <a:pPr algn="ctr" fontAlgn="b"/>
                      <a:r>
                        <a:rPr lang="en-GB" sz="1100" u="none" strike="noStrike" dirty="0">
                          <a:effectLst/>
                        </a:rPr>
                        <a:t>/42</a:t>
                      </a:r>
                      <a:endParaRPr lang="en-GB" sz="1100" b="1" i="0" u="none" strike="noStrike" dirty="0">
                        <a:solidFill>
                          <a:srgbClr val="000000"/>
                        </a:solidFill>
                        <a:effectLst/>
                        <a:latin typeface="+mn-lt"/>
                      </a:endParaRPr>
                    </a:p>
                  </a:txBody>
                  <a:tcPr marL="7144" marR="7144" marT="7144" marB="0" anchor="ctr"/>
                </a:tc>
                <a:tc>
                  <a:txBody>
                    <a:bodyPr/>
                    <a:lstStyle/>
                    <a:p>
                      <a:pPr algn="ctr" fontAlgn="b"/>
                      <a:r>
                        <a:rPr lang="en-GB" sz="1100" u="none" strike="noStrike">
                          <a:effectLst/>
                        </a:rPr>
                        <a:t>64</a:t>
                      </a:r>
                      <a:endParaRPr lang="en-GB" sz="1100" b="1" i="0" u="none" strike="noStrike">
                        <a:solidFill>
                          <a:srgbClr val="000000"/>
                        </a:solidFill>
                        <a:effectLst/>
                        <a:latin typeface="+mn-lt"/>
                      </a:endParaRPr>
                    </a:p>
                  </a:txBody>
                  <a:tcPr marL="7144" marR="7144" marT="7144" marB="0" anchor="ctr"/>
                </a:tc>
                <a:tc>
                  <a:txBody>
                    <a:bodyPr/>
                    <a:lstStyle/>
                    <a:p>
                      <a:pPr algn="ctr" fontAlgn="b"/>
                      <a:r>
                        <a:rPr lang="en-GB" sz="1100" u="none" strike="noStrike">
                          <a:effectLst/>
                        </a:rPr>
                        <a:t>16K</a:t>
                      </a:r>
                      <a:endParaRPr lang="en-GB" sz="1100" b="1" i="0" u="none" strike="noStrike">
                        <a:solidFill>
                          <a:srgbClr val="000000"/>
                        </a:solidFill>
                        <a:effectLst/>
                        <a:latin typeface="+mn-lt"/>
                      </a:endParaRPr>
                    </a:p>
                  </a:txBody>
                  <a:tcPr marL="7144" marR="7144" marT="7144" marB="0" anchor="ctr"/>
                </a:tc>
                <a:tc>
                  <a:txBody>
                    <a:bodyPr/>
                    <a:lstStyle/>
                    <a:p>
                      <a:pPr algn="ctr" fontAlgn="b"/>
                      <a:r>
                        <a:rPr lang="en-GB" sz="1100" u="none" strike="noStrike" dirty="0">
                          <a:effectLst/>
                        </a:rPr>
                        <a:t>4M</a:t>
                      </a:r>
                      <a:endParaRPr lang="en-GB" sz="1100" b="1" i="0" u="none" strike="noStrike" dirty="0">
                        <a:solidFill>
                          <a:srgbClr val="000000"/>
                        </a:solidFill>
                        <a:effectLst/>
                        <a:latin typeface="+mn-lt"/>
                      </a:endParaRPr>
                    </a:p>
                  </a:txBody>
                  <a:tcPr marL="7144" marR="7144" marT="7144" marB="0" anchor="ctr"/>
                </a:tc>
                <a:extLst>
                  <a:ext uri="{0D108BD9-81ED-4DB2-BD59-A6C34878D82A}">
                    <a16:rowId xmlns:a16="http://schemas.microsoft.com/office/drawing/2014/main" val="10019"/>
                  </a:ext>
                </a:extLst>
              </a:tr>
              <a:tr h="189000">
                <a:tc>
                  <a:txBody>
                    <a:bodyPr/>
                    <a:lstStyle/>
                    <a:p>
                      <a:pPr algn="ctr" fontAlgn="b"/>
                      <a:r>
                        <a:rPr lang="en-GB" sz="1100" u="none" strike="noStrike" dirty="0">
                          <a:effectLst/>
                        </a:rPr>
                        <a:t>/43</a:t>
                      </a:r>
                      <a:endParaRPr lang="en-GB" sz="1100" b="1" i="0" u="none" strike="noStrike" dirty="0">
                        <a:solidFill>
                          <a:srgbClr val="000000"/>
                        </a:solidFill>
                        <a:effectLst/>
                        <a:latin typeface="+mn-lt"/>
                      </a:endParaRPr>
                    </a:p>
                  </a:txBody>
                  <a:tcPr marL="7144" marR="7144" marT="7144" marB="0" anchor="ctr"/>
                </a:tc>
                <a:tc>
                  <a:txBody>
                    <a:bodyPr/>
                    <a:lstStyle/>
                    <a:p>
                      <a:pPr algn="ctr" fontAlgn="b"/>
                      <a:r>
                        <a:rPr lang="en-GB" sz="1100" u="none" strike="noStrike">
                          <a:effectLst/>
                        </a:rPr>
                        <a:t>32</a:t>
                      </a:r>
                      <a:endParaRPr lang="en-GB" sz="1100" b="1" i="0" u="none" strike="noStrike">
                        <a:solidFill>
                          <a:srgbClr val="000000"/>
                        </a:solidFill>
                        <a:effectLst/>
                        <a:latin typeface="+mn-lt"/>
                      </a:endParaRPr>
                    </a:p>
                  </a:txBody>
                  <a:tcPr marL="7144" marR="7144" marT="7144" marB="0" anchor="ctr"/>
                </a:tc>
                <a:tc>
                  <a:txBody>
                    <a:bodyPr/>
                    <a:lstStyle/>
                    <a:p>
                      <a:pPr algn="ctr" fontAlgn="b"/>
                      <a:r>
                        <a:rPr lang="en-GB" sz="1100" u="none" strike="noStrike">
                          <a:effectLst/>
                        </a:rPr>
                        <a:t>8K</a:t>
                      </a:r>
                      <a:endParaRPr lang="en-GB" sz="1100" b="1" i="0" u="none" strike="noStrike">
                        <a:solidFill>
                          <a:srgbClr val="000000"/>
                        </a:solidFill>
                        <a:effectLst/>
                        <a:latin typeface="+mn-lt"/>
                      </a:endParaRPr>
                    </a:p>
                  </a:txBody>
                  <a:tcPr marL="7144" marR="7144" marT="7144" marB="0" anchor="ctr"/>
                </a:tc>
                <a:tc>
                  <a:txBody>
                    <a:bodyPr/>
                    <a:lstStyle/>
                    <a:p>
                      <a:pPr algn="ctr" fontAlgn="b"/>
                      <a:r>
                        <a:rPr lang="en-GB" sz="1100" u="none" strike="noStrike" dirty="0">
                          <a:effectLst/>
                        </a:rPr>
                        <a:t>1M</a:t>
                      </a:r>
                      <a:endParaRPr lang="en-GB" sz="1100" b="1" i="0" u="none" strike="noStrike" dirty="0">
                        <a:solidFill>
                          <a:srgbClr val="000000"/>
                        </a:solidFill>
                        <a:effectLst/>
                        <a:latin typeface="+mn-lt"/>
                      </a:endParaRPr>
                    </a:p>
                  </a:txBody>
                  <a:tcPr marL="7144" marR="7144" marT="7144" marB="0" anchor="ctr"/>
                </a:tc>
                <a:extLst>
                  <a:ext uri="{0D108BD9-81ED-4DB2-BD59-A6C34878D82A}">
                    <a16:rowId xmlns:a16="http://schemas.microsoft.com/office/drawing/2014/main" val="10020"/>
                  </a:ext>
                </a:extLst>
              </a:tr>
              <a:tr h="189000">
                <a:tc>
                  <a:txBody>
                    <a:bodyPr/>
                    <a:lstStyle/>
                    <a:p>
                      <a:pPr algn="ctr" fontAlgn="b"/>
                      <a:r>
                        <a:rPr lang="en-GB" sz="1100" u="none" strike="noStrike" dirty="0">
                          <a:effectLst/>
                        </a:rPr>
                        <a:t>/44</a:t>
                      </a:r>
                      <a:endParaRPr lang="en-GB" sz="1100" b="1" i="0" u="none" strike="noStrike" dirty="0">
                        <a:solidFill>
                          <a:srgbClr val="000000"/>
                        </a:solidFill>
                        <a:effectLst/>
                        <a:latin typeface="+mn-lt"/>
                      </a:endParaRPr>
                    </a:p>
                  </a:txBody>
                  <a:tcPr marL="7144" marR="7144" marT="7144" marB="0" anchor="ctr"/>
                </a:tc>
                <a:tc>
                  <a:txBody>
                    <a:bodyPr/>
                    <a:lstStyle/>
                    <a:p>
                      <a:pPr algn="ctr" fontAlgn="b"/>
                      <a:r>
                        <a:rPr lang="en-GB" sz="1100" u="none" strike="noStrike" dirty="0">
                          <a:effectLst/>
                        </a:rPr>
                        <a:t>16</a:t>
                      </a:r>
                      <a:endParaRPr lang="en-GB" sz="1100" b="1" i="0" u="none" strike="noStrike" dirty="0">
                        <a:solidFill>
                          <a:srgbClr val="000000"/>
                        </a:solidFill>
                        <a:effectLst/>
                        <a:latin typeface="+mn-lt"/>
                      </a:endParaRPr>
                    </a:p>
                  </a:txBody>
                  <a:tcPr marL="7144" marR="7144" marT="7144" marB="0" anchor="ctr"/>
                </a:tc>
                <a:tc>
                  <a:txBody>
                    <a:bodyPr/>
                    <a:lstStyle/>
                    <a:p>
                      <a:pPr algn="ctr" fontAlgn="b"/>
                      <a:r>
                        <a:rPr lang="en-GB" sz="1100" u="none" strike="noStrike" dirty="0">
                          <a:effectLst/>
                        </a:rPr>
                        <a:t>4K</a:t>
                      </a:r>
                      <a:endParaRPr lang="en-GB" sz="1100" b="1" i="0" u="none" strike="noStrike" dirty="0">
                        <a:solidFill>
                          <a:srgbClr val="000000"/>
                        </a:solidFill>
                        <a:effectLst/>
                        <a:latin typeface="+mn-lt"/>
                      </a:endParaRPr>
                    </a:p>
                  </a:txBody>
                  <a:tcPr marL="7144" marR="7144" marT="7144" marB="0" anchor="ctr"/>
                </a:tc>
                <a:tc>
                  <a:txBody>
                    <a:bodyPr/>
                    <a:lstStyle/>
                    <a:p>
                      <a:pPr algn="ctr" fontAlgn="b"/>
                      <a:r>
                        <a:rPr lang="en-GB" sz="1100" u="none" strike="noStrike" dirty="0">
                          <a:effectLst/>
                        </a:rPr>
                        <a:t>1M</a:t>
                      </a:r>
                      <a:endParaRPr lang="en-GB" sz="1100" b="1" i="0" u="none" strike="noStrike" dirty="0">
                        <a:solidFill>
                          <a:srgbClr val="000000"/>
                        </a:solidFill>
                        <a:effectLst/>
                        <a:latin typeface="+mn-lt"/>
                      </a:endParaRPr>
                    </a:p>
                  </a:txBody>
                  <a:tcPr marL="7144" marR="7144" marT="7144" marB="0" anchor="ctr"/>
                </a:tc>
                <a:extLst>
                  <a:ext uri="{0D108BD9-81ED-4DB2-BD59-A6C34878D82A}">
                    <a16:rowId xmlns:a16="http://schemas.microsoft.com/office/drawing/2014/main" val="10021"/>
                  </a:ext>
                </a:extLst>
              </a:tr>
            </a:tbl>
          </a:graphicData>
        </a:graphic>
      </p:graphicFrame>
      <p:sp>
        <p:nvSpPr>
          <p:cNvPr id="17" name="TextBox 16"/>
          <p:cNvSpPr txBox="1"/>
          <p:nvPr/>
        </p:nvSpPr>
        <p:spPr>
          <a:xfrm rot="16200000">
            <a:off x="-731220" y="2159737"/>
            <a:ext cx="4590588" cy="553998"/>
          </a:xfrm>
          <a:prstGeom prst="rect">
            <a:avLst/>
          </a:prstGeom>
          <a:noFill/>
        </p:spPr>
        <p:txBody>
          <a:bodyPr wrap="square" rtlCol="0">
            <a:spAutoFit/>
          </a:bodyPr>
          <a:lstStyle/>
          <a:p>
            <a:pPr algn="ctr"/>
            <a:r>
              <a:rPr lang="en-GB" sz="3000" dirty="0">
                <a:solidFill>
                  <a:schemeClr val="accent1"/>
                </a:solidFill>
                <a:latin typeface="Arial" panose="020B0604020202020204" pitchFamily="34" charset="0"/>
                <a:cs typeface="Arial" panose="020B0604020202020204" pitchFamily="34" charset="0"/>
              </a:rPr>
              <a:t>IPv6 Subnetting</a:t>
            </a:r>
          </a:p>
        </p:txBody>
      </p:sp>
      <p:graphicFrame>
        <p:nvGraphicFramePr>
          <p:cNvPr id="4" name="Table 3"/>
          <p:cNvGraphicFramePr>
            <a:graphicFrameLocks noGrp="1"/>
          </p:cNvGraphicFramePr>
          <p:nvPr>
            <p:extLst>
              <p:ext uri="{D42A27DB-BD31-4B8C-83A1-F6EECF244321}">
                <p14:modId xmlns:p14="http://schemas.microsoft.com/office/powerpoint/2010/main" val="3696048200"/>
              </p:ext>
            </p:extLst>
          </p:nvPr>
        </p:nvGraphicFramePr>
        <p:xfrm>
          <a:off x="4842035" y="243487"/>
          <a:ext cx="2278800" cy="4472136"/>
        </p:xfrm>
        <a:graphic>
          <a:graphicData uri="http://schemas.openxmlformats.org/drawingml/2006/table">
            <a:tbl>
              <a:tblPr firstRow="1" bandRow="1">
                <a:tableStyleId>{5C22544A-7EE6-4342-B048-85BDC9FD1C3A}</a:tableStyleId>
              </a:tblPr>
              <a:tblGrid>
                <a:gridCol w="569700">
                  <a:extLst>
                    <a:ext uri="{9D8B030D-6E8A-4147-A177-3AD203B41FA5}">
                      <a16:colId xmlns:a16="http://schemas.microsoft.com/office/drawing/2014/main" val="20000"/>
                    </a:ext>
                  </a:extLst>
                </a:gridCol>
                <a:gridCol w="569700">
                  <a:extLst>
                    <a:ext uri="{9D8B030D-6E8A-4147-A177-3AD203B41FA5}">
                      <a16:colId xmlns:a16="http://schemas.microsoft.com/office/drawing/2014/main" val="20001"/>
                    </a:ext>
                  </a:extLst>
                </a:gridCol>
                <a:gridCol w="569700">
                  <a:extLst>
                    <a:ext uri="{9D8B030D-6E8A-4147-A177-3AD203B41FA5}">
                      <a16:colId xmlns:a16="http://schemas.microsoft.com/office/drawing/2014/main" val="20002"/>
                    </a:ext>
                  </a:extLst>
                </a:gridCol>
                <a:gridCol w="569700">
                  <a:extLst>
                    <a:ext uri="{9D8B030D-6E8A-4147-A177-3AD203B41FA5}">
                      <a16:colId xmlns:a16="http://schemas.microsoft.com/office/drawing/2014/main" val="20003"/>
                    </a:ext>
                  </a:extLst>
                </a:gridCol>
              </a:tblGrid>
              <a:tr h="256464">
                <a:tc>
                  <a:txBody>
                    <a:bodyPr/>
                    <a:lstStyle/>
                    <a:p>
                      <a:pPr algn="ctr"/>
                      <a:r>
                        <a:rPr lang="en-GB" sz="1200" dirty="0"/>
                        <a:t>Prefix</a:t>
                      </a:r>
                      <a:endParaRPr lang="en-GB" sz="1200" b="1" dirty="0">
                        <a:latin typeface="+mn-lt"/>
                        <a:cs typeface="Courier New" pitchFamily="49" charset="0"/>
                      </a:endParaRPr>
                    </a:p>
                  </a:txBody>
                  <a:tcPr marL="68580" marR="68580" marT="34290" marB="34290" anchor="ctr"/>
                </a:tc>
                <a:tc>
                  <a:txBody>
                    <a:bodyPr/>
                    <a:lstStyle/>
                    <a:p>
                      <a:pPr algn="ctr"/>
                      <a:r>
                        <a:rPr lang="en-GB" sz="1200" dirty="0"/>
                        <a:t>/48s</a:t>
                      </a:r>
                      <a:endParaRPr lang="en-GB" sz="1200" b="1" dirty="0">
                        <a:latin typeface="+mn-lt"/>
                        <a:cs typeface="Courier New" pitchFamily="49" charset="0"/>
                      </a:endParaRPr>
                    </a:p>
                  </a:txBody>
                  <a:tcPr marL="68580" marR="68580" marT="34290" marB="34290" anchor="ctr"/>
                </a:tc>
                <a:tc>
                  <a:txBody>
                    <a:bodyPr/>
                    <a:lstStyle/>
                    <a:p>
                      <a:pPr algn="ctr"/>
                      <a:r>
                        <a:rPr lang="en-GB" sz="1200" dirty="0"/>
                        <a:t>/56s</a:t>
                      </a:r>
                      <a:endParaRPr lang="en-GB" sz="1200" b="1" dirty="0">
                        <a:latin typeface="+mn-lt"/>
                        <a:cs typeface="Courier New" pitchFamily="49" charset="0"/>
                      </a:endParaRPr>
                    </a:p>
                  </a:txBody>
                  <a:tcPr marL="68580" marR="68580" marT="34290" marB="34290" anchor="ctr"/>
                </a:tc>
                <a:tc>
                  <a:txBody>
                    <a:bodyPr/>
                    <a:lstStyle/>
                    <a:p>
                      <a:pPr algn="ctr"/>
                      <a:r>
                        <a:rPr lang="en-GB" sz="1200" dirty="0"/>
                        <a:t>/64s</a:t>
                      </a:r>
                      <a:endParaRPr lang="en-GB" sz="1200" b="1" dirty="0">
                        <a:latin typeface="+mn-lt"/>
                        <a:cs typeface="Courier New" pitchFamily="49" charset="0"/>
                      </a:endParaRPr>
                    </a:p>
                  </a:txBody>
                  <a:tcPr marL="68580" marR="68580" marT="34290" marB="34290" anchor="ctr"/>
                </a:tc>
                <a:extLst>
                  <a:ext uri="{0D108BD9-81ED-4DB2-BD59-A6C34878D82A}">
                    <a16:rowId xmlns:a16="http://schemas.microsoft.com/office/drawing/2014/main" val="10000"/>
                  </a:ext>
                </a:extLst>
              </a:tr>
              <a:tr h="189000">
                <a:tc>
                  <a:txBody>
                    <a:bodyPr/>
                    <a:lstStyle/>
                    <a:p>
                      <a:pPr algn="ctr"/>
                      <a:r>
                        <a:rPr lang="en-GB" sz="1100" dirty="0"/>
                        <a:t>/45</a:t>
                      </a:r>
                      <a:endParaRPr lang="en-GB" sz="1100" b="1" dirty="0">
                        <a:latin typeface="+mn-lt"/>
                        <a:cs typeface="Courier New" pitchFamily="49" charset="0"/>
                      </a:endParaRPr>
                    </a:p>
                  </a:txBody>
                  <a:tcPr marL="7144" marR="7144" marT="7144" marB="0" anchor="ctr"/>
                </a:tc>
                <a:tc>
                  <a:txBody>
                    <a:bodyPr/>
                    <a:lstStyle/>
                    <a:p>
                      <a:pPr algn="ctr" fontAlgn="b"/>
                      <a:r>
                        <a:rPr lang="en-GB" sz="1100" u="none" strike="noStrike" dirty="0">
                          <a:effectLst/>
                        </a:rPr>
                        <a:t>8</a:t>
                      </a:r>
                      <a:endParaRPr lang="en-GB" sz="1100" b="1" i="0" u="none" strike="noStrike" dirty="0">
                        <a:solidFill>
                          <a:srgbClr val="000000"/>
                        </a:solidFill>
                        <a:effectLst/>
                        <a:latin typeface="+mn-lt"/>
                      </a:endParaRPr>
                    </a:p>
                  </a:txBody>
                  <a:tcPr marL="7144" marR="7144" marT="7144" marB="0" anchor="ctr"/>
                </a:tc>
                <a:tc>
                  <a:txBody>
                    <a:bodyPr/>
                    <a:lstStyle/>
                    <a:p>
                      <a:pPr algn="ctr" fontAlgn="b"/>
                      <a:r>
                        <a:rPr lang="en-GB" sz="1100" u="none" strike="noStrike" dirty="0">
                          <a:effectLst/>
                        </a:rPr>
                        <a:t>2K</a:t>
                      </a:r>
                      <a:endParaRPr lang="en-GB" sz="1100" b="1" i="0" u="none" strike="noStrike" dirty="0">
                        <a:solidFill>
                          <a:srgbClr val="000000"/>
                        </a:solidFill>
                        <a:effectLst/>
                        <a:latin typeface="+mn-lt"/>
                      </a:endParaRPr>
                    </a:p>
                  </a:txBody>
                  <a:tcPr marL="7144" marR="7144" marT="7144" marB="0" anchor="ctr"/>
                </a:tc>
                <a:tc>
                  <a:txBody>
                    <a:bodyPr/>
                    <a:lstStyle/>
                    <a:p>
                      <a:pPr algn="ctr" fontAlgn="b"/>
                      <a:r>
                        <a:rPr lang="en-GB" sz="1100" u="none" strike="noStrike" dirty="0">
                          <a:effectLst/>
                        </a:rPr>
                        <a:t>512K</a:t>
                      </a:r>
                      <a:endParaRPr lang="en-GB" sz="1100" b="1" i="0" u="none" strike="noStrike" dirty="0">
                        <a:solidFill>
                          <a:srgbClr val="000000"/>
                        </a:solidFill>
                        <a:effectLst/>
                        <a:latin typeface="+mn-lt"/>
                      </a:endParaRPr>
                    </a:p>
                  </a:txBody>
                  <a:tcPr marL="7144" marR="7144" marT="7144" marB="0" anchor="ctr"/>
                </a:tc>
                <a:extLst>
                  <a:ext uri="{0D108BD9-81ED-4DB2-BD59-A6C34878D82A}">
                    <a16:rowId xmlns:a16="http://schemas.microsoft.com/office/drawing/2014/main" val="10001"/>
                  </a:ext>
                </a:extLst>
              </a:tr>
              <a:tr h="189000">
                <a:tc>
                  <a:txBody>
                    <a:bodyPr/>
                    <a:lstStyle/>
                    <a:p>
                      <a:pPr algn="ctr"/>
                      <a:r>
                        <a:rPr lang="en-GB" sz="1100" dirty="0"/>
                        <a:t>/46</a:t>
                      </a:r>
                      <a:endParaRPr lang="en-GB" sz="1100" b="1" dirty="0">
                        <a:latin typeface="+mn-lt"/>
                        <a:cs typeface="Courier New" pitchFamily="49" charset="0"/>
                      </a:endParaRPr>
                    </a:p>
                  </a:txBody>
                  <a:tcPr marL="7144" marR="7144" marT="7144" marB="0" anchor="ctr"/>
                </a:tc>
                <a:tc>
                  <a:txBody>
                    <a:bodyPr/>
                    <a:lstStyle/>
                    <a:p>
                      <a:pPr algn="ctr" fontAlgn="b"/>
                      <a:r>
                        <a:rPr lang="en-GB" sz="1100" u="none" strike="noStrike" dirty="0">
                          <a:effectLst/>
                        </a:rPr>
                        <a:t>4</a:t>
                      </a:r>
                      <a:endParaRPr lang="en-GB" sz="1100" b="1" i="0" u="none" strike="noStrike" dirty="0">
                        <a:solidFill>
                          <a:srgbClr val="000000"/>
                        </a:solidFill>
                        <a:effectLst/>
                        <a:latin typeface="+mn-lt"/>
                      </a:endParaRPr>
                    </a:p>
                  </a:txBody>
                  <a:tcPr marL="7144" marR="7144" marT="7144" marB="0" anchor="ctr"/>
                </a:tc>
                <a:tc>
                  <a:txBody>
                    <a:bodyPr/>
                    <a:lstStyle/>
                    <a:p>
                      <a:pPr algn="ctr" fontAlgn="b"/>
                      <a:r>
                        <a:rPr lang="en-GB" sz="1100" u="none" strike="noStrike" dirty="0">
                          <a:effectLst/>
                        </a:rPr>
                        <a:t>1K</a:t>
                      </a:r>
                      <a:endParaRPr lang="en-GB" sz="1100" b="1" i="0" u="none" strike="noStrike" dirty="0">
                        <a:solidFill>
                          <a:srgbClr val="000000"/>
                        </a:solidFill>
                        <a:effectLst/>
                        <a:latin typeface="+mn-lt"/>
                      </a:endParaRPr>
                    </a:p>
                  </a:txBody>
                  <a:tcPr marL="7144" marR="7144" marT="7144" marB="0" anchor="ctr"/>
                </a:tc>
                <a:tc>
                  <a:txBody>
                    <a:bodyPr/>
                    <a:lstStyle/>
                    <a:p>
                      <a:pPr algn="ctr" fontAlgn="b"/>
                      <a:r>
                        <a:rPr lang="en-GB" sz="1100" u="none" strike="noStrike">
                          <a:effectLst/>
                        </a:rPr>
                        <a:t>256K</a:t>
                      </a:r>
                      <a:endParaRPr lang="en-GB" sz="1100" b="1" i="0" u="none" strike="noStrike">
                        <a:solidFill>
                          <a:srgbClr val="000000"/>
                        </a:solidFill>
                        <a:effectLst/>
                        <a:latin typeface="+mn-lt"/>
                      </a:endParaRPr>
                    </a:p>
                  </a:txBody>
                  <a:tcPr marL="7144" marR="7144" marT="7144" marB="0" anchor="ctr"/>
                </a:tc>
                <a:extLst>
                  <a:ext uri="{0D108BD9-81ED-4DB2-BD59-A6C34878D82A}">
                    <a16:rowId xmlns:a16="http://schemas.microsoft.com/office/drawing/2014/main" val="10002"/>
                  </a:ext>
                </a:extLst>
              </a:tr>
              <a:tr h="189000">
                <a:tc>
                  <a:txBody>
                    <a:bodyPr/>
                    <a:lstStyle/>
                    <a:p>
                      <a:pPr algn="ctr" fontAlgn="b"/>
                      <a:r>
                        <a:rPr lang="en-GB" sz="1100" u="none" strike="noStrike" dirty="0">
                          <a:effectLst/>
                        </a:rPr>
                        <a:t>/47</a:t>
                      </a:r>
                      <a:endParaRPr lang="en-GB" sz="1100" b="1" i="0" u="none" strike="noStrike" dirty="0">
                        <a:solidFill>
                          <a:srgbClr val="000000"/>
                        </a:solidFill>
                        <a:effectLst/>
                        <a:latin typeface="+mn-lt"/>
                        <a:cs typeface="Courier New" pitchFamily="49" charset="0"/>
                      </a:endParaRPr>
                    </a:p>
                  </a:txBody>
                  <a:tcPr marL="7144" marR="7144" marT="7144" marB="0" anchor="ctr"/>
                </a:tc>
                <a:tc>
                  <a:txBody>
                    <a:bodyPr/>
                    <a:lstStyle/>
                    <a:p>
                      <a:pPr algn="ctr" fontAlgn="b"/>
                      <a:r>
                        <a:rPr lang="en-GB" sz="1100" u="none" strike="noStrike">
                          <a:effectLst/>
                        </a:rPr>
                        <a:t>2</a:t>
                      </a:r>
                      <a:endParaRPr lang="en-GB" sz="1100" b="1" i="0" u="none" strike="noStrike">
                        <a:solidFill>
                          <a:srgbClr val="000000"/>
                        </a:solidFill>
                        <a:effectLst/>
                        <a:latin typeface="+mn-lt"/>
                      </a:endParaRPr>
                    </a:p>
                  </a:txBody>
                  <a:tcPr marL="7144" marR="7144" marT="7144" marB="0" anchor="ctr"/>
                </a:tc>
                <a:tc>
                  <a:txBody>
                    <a:bodyPr/>
                    <a:lstStyle/>
                    <a:p>
                      <a:pPr algn="ctr" fontAlgn="b"/>
                      <a:r>
                        <a:rPr lang="en-GB" sz="1100" u="none" strike="noStrike" dirty="0">
                          <a:effectLst/>
                        </a:rPr>
                        <a:t>512</a:t>
                      </a:r>
                      <a:endParaRPr lang="en-GB" sz="1100" b="1" i="0" u="none" strike="noStrike" dirty="0">
                        <a:solidFill>
                          <a:srgbClr val="000000"/>
                        </a:solidFill>
                        <a:effectLst/>
                        <a:latin typeface="+mn-lt"/>
                      </a:endParaRPr>
                    </a:p>
                  </a:txBody>
                  <a:tcPr marL="7144" marR="7144" marT="7144" marB="0" anchor="ctr"/>
                </a:tc>
                <a:tc>
                  <a:txBody>
                    <a:bodyPr/>
                    <a:lstStyle/>
                    <a:p>
                      <a:pPr algn="ctr" fontAlgn="b"/>
                      <a:r>
                        <a:rPr lang="en-GB" sz="1100" u="none" strike="noStrike">
                          <a:effectLst/>
                        </a:rPr>
                        <a:t>128K</a:t>
                      </a:r>
                      <a:endParaRPr lang="en-GB" sz="1100" b="1" i="0" u="none" strike="noStrike">
                        <a:solidFill>
                          <a:srgbClr val="000000"/>
                        </a:solidFill>
                        <a:effectLst/>
                        <a:latin typeface="+mn-lt"/>
                      </a:endParaRPr>
                    </a:p>
                  </a:txBody>
                  <a:tcPr marL="7144" marR="7144" marT="7144" marB="0" anchor="ctr"/>
                </a:tc>
                <a:extLst>
                  <a:ext uri="{0D108BD9-81ED-4DB2-BD59-A6C34878D82A}">
                    <a16:rowId xmlns:a16="http://schemas.microsoft.com/office/drawing/2014/main" val="10003"/>
                  </a:ext>
                </a:extLst>
              </a:tr>
              <a:tr h="189000">
                <a:tc>
                  <a:txBody>
                    <a:bodyPr/>
                    <a:lstStyle/>
                    <a:p>
                      <a:pPr algn="ctr" fontAlgn="b"/>
                      <a:r>
                        <a:rPr lang="en-GB" sz="1100" b="1" u="none" strike="noStrike" dirty="0">
                          <a:effectLst/>
                        </a:rPr>
                        <a:t>/48</a:t>
                      </a:r>
                      <a:endParaRPr lang="en-GB" sz="1100" b="1" i="0" u="none" strike="noStrike" dirty="0">
                        <a:solidFill>
                          <a:srgbClr val="000000"/>
                        </a:solidFill>
                        <a:effectLst/>
                        <a:latin typeface="+mn-lt"/>
                      </a:endParaRPr>
                    </a:p>
                  </a:txBody>
                  <a:tcPr marL="7144" marR="7144" marT="7144" marB="0" anchor="ctr"/>
                </a:tc>
                <a:tc>
                  <a:txBody>
                    <a:bodyPr/>
                    <a:lstStyle/>
                    <a:p>
                      <a:pPr algn="ctr" fontAlgn="b"/>
                      <a:r>
                        <a:rPr lang="en-GB" sz="1100" b="1" u="none" strike="noStrike" dirty="0">
                          <a:effectLst/>
                        </a:rPr>
                        <a:t>1</a:t>
                      </a:r>
                      <a:endParaRPr lang="en-GB" sz="1100" b="1" i="0" u="none" strike="noStrike" dirty="0">
                        <a:solidFill>
                          <a:srgbClr val="000000"/>
                        </a:solidFill>
                        <a:effectLst/>
                        <a:latin typeface="+mn-lt"/>
                      </a:endParaRPr>
                    </a:p>
                  </a:txBody>
                  <a:tcPr marL="7144" marR="7144" marT="7144" marB="0" anchor="ctr"/>
                </a:tc>
                <a:tc>
                  <a:txBody>
                    <a:bodyPr/>
                    <a:lstStyle/>
                    <a:p>
                      <a:pPr algn="ctr" fontAlgn="b"/>
                      <a:r>
                        <a:rPr lang="en-GB" sz="1100" b="1" u="none" strike="noStrike" dirty="0">
                          <a:effectLst/>
                        </a:rPr>
                        <a:t>256</a:t>
                      </a:r>
                      <a:endParaRPr lang="en-GB" sz="1100" b="1" i="0" u="none" strike="noStrike" dirty="0">
                        <a:solidFill>
                          <a:srgbClr val="000000"/>
                        </a:solidFill>
                        <a:effectLst/>
                        <a:latin typeface="+mn-lt"/>
                      </a:endParaRPr>
                    </a:p>
                  </a:txBody>
                  <a:tcPr marL="7144" marR="7144" marT="7144" marB="0" anchor="ctr"/>
                </a:tc>
                <a:tc>
                  <a:txBody>
                    <a:bodyPr/>
                    <a:lstStyle/>
                    <a:p>
                      <a:pPr algn="ctr" fontAlgn="b"/>
                      <a:r>
                        <a:rPr lang="en-GB" sz="1100" b="1" u="none" strike="noStrike" dirty="0">
                          <a:effectLst/>
                        </a:rPr>
                        <a:t>64K</a:t>
                      </a:r>
                      <a:endParaRPr lang="en-GB" sz="1100" b="1" i="0" u="none" strike="noStrike" dirty="0">
                        <a:solidFill>
                          <a:srgbClr val="000000"/>
                        </a:solidFill>
                        <a:effectLst/>
                        <a:latin typeface="+mn-lt"/>
                      </a:endParaRPr>
                    </a:p>
                  </a:txBody>
                  <a:tcPr marL="7144" marR="7144" marT="7144" marB="0" anchor="ctr"/>
                </a:tc>
                <a:extLst>
                  <a:ext uri="{0D108BD9-81ED-4DB2-BD59-A6C34878D82A}">
                    <a16:rowId xmlns:a16="http://schemas.microsoft.com/office/drawing/2014/main" val="10004"/>
                  </a:ext>
                </a:extLst>
              </a:tr>
              <a:tr h="189000">
                <a:tc>
                  <a:txBody>
                    <a:bodyPr/>
                    <a:lstStyle/>
                    <a:p>
                      <a:pPr algn="ctr" fontAlgn="b"/>
                      <a:r>
                        <a:rPr lang="en-GB" sz="1100" u="none" strike="noStrike" dirty="0">
                          <a:effectLst/>
                        </a:rPr>
                        <a:t>/49</a:t>
                      </a:r>
                      <a:endParaRPr lang="en-GB" sz="1100" b="1" i="0" u="none" strike="noStrike" dirty="0">
                        <a:solidFill>
                          <a:srgbClr val="000000"/>
                        </a:solidFill>
                        <a:effectLst/>
                        <a:latin typeface="+mn-lt"/>
                      </a:endParaRPr>
                    </a:p>
                  </a:txBody>
                  <a:tcPr marL="7144" marR="7144" marT="7144" marB="0" anchor="ctr"/>
                </a:tc>
                <a:tc>
                  <a:txBody>
                    <a:bodyPr/>
                    <a:lstStyle/>
                    <a:p>
                      <a:pPr algn="ctr" fontAlgn="b"/>
                      <a:endParaRPr lang="en-GB" sz="1100" b="1" i="0" u="none" strike="noStrike" dirty="0">
                        <a:solidFill>
                          <a:srgbClr val="000000"/>
                        </a:solidFill>
                        <a:effectLst/>
                        <a:latin typeface="+mn-lt"/>
                        <a:cs typeface="Courier New" pitchFamily="49" charset="0"/>
                      </a:endParaRPr>
                    </a:p>
                  </a:txBody>
                  <a:tcPr marL="7144" marR="7144" marT="7144" marB="0" anchor="ctr"/>
                </a:tc>
                <a:tc>
                  <a:txBody>
                    <a:bodyPr/>
                    <a:lstStyle/>
                    <a:p>
                      <a:pPr algn="ctr" fontAlgn="b"/>
                      <a:r>
                        <a:rPr lang="en-GB" sz="1100" u="none" strike="noStrike">
                          <a:effectLst/>
                        </a:rPr>
                        <a:t>128</a:t>
                      </a:r>
                      <a:endParaRPr lang="en-GB" sz="1100" b="1" i="0" u="none" strike="noStrike">
                        <a:solidFill>
                          <a:srgbClr val="000000"/>
                        </a:solidFill>
                        <a:effectLst/>
                        <a:latin typeface="+mn-lt"/>
                      </a:endParaRPr>
                    </a:p>
                  </a:txBody>
                  <a:tcPr marL="7144" marR="7144" marT="7144" marB="0" anchor="ctr"/>
                </a:tc>
                <a:tc>
                  <a:txBody>
                    <a:bodyPr/>
                    <a:lstStyle/>
                    <a:p>
                      <a:pPr algn="ctr" fontAlgn="b"/>
                      <a:r>
                        <a:rPr lang="en-GB" sz="1100" u="none" strike="noStrike" dirty="0">
                          <a:effectLst/>
                        </a:rPr>
                        <a:t>32K</a:t>
                      </a:r>
                      <a:endParaRPr lang="en-GB" sz="1100" b="1" i="0" u="none" strike="noStrike" dirty="0">
                        <a:solidFill>
                          <a:srgbClr val="000000"/>
                        </a:solidFill>
                        <a:effectLst/>
                        <a:latin typeface="+mn-lt"/>
                      </a:endParaRPr>
                    </a:p>
                  </a:txBody>
                  <a:tcPr marL="7144" marR="7144" marT="7144" marB="0" anchor="ctr"/>
                </a:tc>
                <a:extLst>
                  <a:ext uri="{0D108BD9-81ED-4DB2-BD59-A6C34878D82A}">
                    <a16:rowId xmlns:a16="http://schemas.microsoft.com/office/drawing/2014/main" val="10005"/>
                  </a:ext>
                </a:extLst>
              </a:tr>
              <a:tr h="189000">
                <a:tc>
                  <a:txBody>
                    <a:bodyPr/>
                    <a:lstStyle/>
                    <a:p>
                      <a:pPr algn="ctr" fontAlgn="b"/>
                      <a:r>
                        <a:rPr lang="en-GB" sz="1100" u="none" strike="noStrike" dirty="0">
                          <a:effectLst/>
                        </a:rPr>
                        <a:t>/50</a:t>
                      </a:r>
                      <a:endParaRPr lang="en-GB" sz="1100" b="1" i="0" u="none" strike="noStrike" dirty="0">
                        <a:solidFill>
                          <a:srgbClr val="000000"/>
                        </a:solidFill>
                        <a:effectLst/>
                        <a:latin typeface="+mn-lt"/>
                      </a:endParaRPr>
                    </a:p>
                  </a:txBody>
                  <a:tcPr marL="7144" marR="7144" marT="7144" marB="0" anchor="ctr"/>
                </a:tc>
                <a:tc>
                  <a:txBody>
                    <a:bodyPr/>
                    <a:lstStyle/>
                    <a:p>
                      <a:pPr algn="ctr" fontAlgn="b"/>
                      <a:endParaRPr lang="en-GB" sz="1100" b="1" i="0" u="none" strike="noStrike" dirty="0">
                        <a:solidFill>
                          <a:srgbClr val="000000"/>
                        </a:solidFill>
                        <a:effectLst/>
                        <a:latin typeface="+mn-lt"/>
                        <a:cs typeface="Courier New" pitchFamily="49" charset="0"/>
                      </a:endParaRPr>
                    </a:p>
                  </a:txBody>
                  <a:tcPr marL="7144" marR="7144" marT="7144" marB="0" anchor="ctr"/>
                </a:tc>
                <a:tc>
                  <a:txBody>
                    <a:bodyPr/>
                    <a:lstStyle/>
                    <a:p>
                      <a:pPr algn="ctr" fontAlgn="b"/>
                      <a:r>
                        <a:rPr lang="en-GB" sz="1100" u="none" strike="noStrike">
                          <a:effectLst/>
                        </a:rPr>
                        <a:t>64</a:t>
                      </a:r>
                      <a:endParaRPr lang="en-GB" sz="1100" b="1" i="0" u="none" strike="noStrike">
                        <a:solidFill>
                          <a:srgbClr val="000000"/>
                        </a:solidFill>
                        <a:effectLst/>
                        <a:latin typeface="+mn-lt"/>
                      </a:endParaRPr>
                    </a:p>
                  </a:txBody>
                  <a:tcPr marL="7144" marR="7144" marT="7144" marB="0" anchor="ctr"/>
                </a:tc>
                <a:tc>
                  <a:txBody>
                    <a:bodyPr/>
                    <a:lstStyle/>
                    <a:p>
                      <a:pPr algn="ctr" fontAlgn="b"/>
                      <a:r>
                        <a:rPr lang="en-GB" sz="1100" u="none" strike="noStrike" dirty="0">
                          <a:effectLst/>
                        </a:rPr>
                        <a:t>16K</a:t>
                      </a:r>
                      <a:endParaRPr lang="en-GB" sz="1100" b="1" i="0" u="none" strike="noStrike" dirty="0">
                        <a:solidFill>
                          <a:srgbClr val="000000"/>
                        </a:solidFill>
                        <a:effectLst/>
                        <a:latin typeface="+mn-lt"/>
                      </a:endParaRPr>
                    </a:p>
                  </a:txBody>
                  <a:tcPr marL="7144" marR="7144" marT="7144" marB="0" anchor="ctr"/>
                </a:tc>
                <a:extLst>
                  <a:ext uri="{0D108BD9-81ED-4DB2-BD59-A6C34878D82A}">
                    <a16:rowId xmlns:a16="http://schemas.microsoft.com/office/drawing/2014/main" val="10006"/>
                  </a:ext>
                </a:extLst>
              </a:tr>
              <a:tr h="189000">
                <a:tc>
                  <a:txBody>
                    <a:bodyPr/>
                    <a:lstStyle/>
                    <a:p>
                      <a:pPr algn="ctr" fontAlgn="b"/>
                      <a:r>
                        <a:rPr lang="en-GB" sz="1100" u="none" strike="noStrike" dirty="0">
                          <a:effectLst/>
                        </a:rPr>
                        <a:t>/51</a:t>
                      </a:r>
                      <a:endParaRPr lang="en-GB" sz="1100" b="1" i="0" u="none" strike="noStrike" dirty="0">
                        <a:solidFill>
                          <a:srgbClr val="000000"/>
                        </a:solidFill>
                        <a:effectLst/>
                        <a:latin typeface="+mn-lt"/>
                      </a:endParaRPr>
                    </a:p>
                  </a:txBody>
                  <a:tcPr marL="7144" marR="7144" marT="7144" marB="0" anchor="ctr"/>
                </a:tc>
                <a:tc>
                  <a:txBody>
                    <a:bodyPr/>
                    <a:lstStyle/>
                    <a:p>
                      <a:pPr algn="ctr" fontAlgn="b"/>
                      <a:endParaRPr lang="en-GB" sz="1100" b="1" i="0" u="none" strike="noStrike" dirty="0">
                        <a:solidFill>
                          <a:srgbClr val="000000"/>
                        </a:solidFill>
                        <a:effectLst/>
                        <a:latin typeface="+mn-lt"/>
                        <a:cs typeface="Courier New" pitchFamily="49" charset="0"/>
                      </a:endParaRPr>
                    </a:p>
                  </a:txBody>
                  <a:tcPr marL="7144" marR="7144" marT="7144" marB="0" anchor="ctr"/>
                </a:tc>
                <a:tc>
                  <a:txBody>
                    <a:bodyPr/>
                    <a:lstStyle/>
                    <a:p>
                      <a:pPr algn="ctr" fontAlgn="b"/>
                      <a:r>
                        <a:rPr lang="en-GB" sz="1100" u="none" strike="noStrike">
                          <a:effectLst/>
                        </a:rPr>
                        <a:t>32</a:t>
                      </a:r>
                      <a:endParaRPr lang="en-GB" sz="1100" b="1" i="0" u="none" strike="noStrike">
                        <a:solidFill>
                          <a:srgbClr val="000000"/>
                        </a:solidFill>
                        <a:effectLst/>
                        <a:latin typeface="+mn-lt"/>
                      </a:endParaRPr>
                    </a:p>
                  </a:txBody>
                  <a:tcPr marL="7144" marR="7144" marT="7144" marB="0" anchor="ctr"/>
                </a:tc>
                <a:tc>
                  <a:txBody>
                    <a:bodyPr/>
                    <a:lstStyle/>
                    <a:p>
                      <a:pPr algn="ctr" fontAlgn="b"/>
                      <a:r>
                        <a:rPr lang="en-GB" sz="1100" u="none" strike="noStrike" dirty="0">
                          <a:effectLst/>
                        </a:rPr>
                        <a:t>8K</a:t>
                      </a:r>
                      <a:endParaRPr lang="en-GB" sz="1100" b="1" i="0" u="none" strike="noStrike" dirty="0">
                        <a:solidFill>
                          <a:srgbClr val="000000"/>
                        </a:solidFill>
                        <a:effectLst/>
                        <a:latin typeface="+mn-lt"/>
                      </a:endParaRPr>
                    </a:p>
                  </a:txBody>
                  <a:tcPr marL="7144" marR="7144" marT="7144" marB="0" anchor="ctr"/>
                </a:tc>
                <a:extLst>
                  <a:ext uri="{0D108BD9-81ED-4DB2-BD59-A6C34878D82A}">
                    <a16:rowId xmlns:a16="http://schemas.microsoft.com/office/drawing/2014/main" val="10007"/>
                  </a:ext>
                </a:extLst>
              </a:tr>
              <a:tr h="189000">
                <a:tc>
                  <a:txBody>
                    <a:bodyPr/>
                    <a:lstStyle/>
                    <a:p>
                      <a:pPr algn="ctr" fontAlgn="b"/>
                      <a:r>
                        <a:rPr lang="en-GB" sz="1100" u="none" strike="noStrike" dirty="0">
                          <a:effectLst/>
                        </a:rPr>
                        <a:t>/52</a:t>
                      </a:r>
                      <a:endParaRPr lang="en-GB" sz="1100" b="1" i="0" u="none" strike="noStrike" dirty="0">
                        <a:solidFill>
                          <a:srgbClr val="000000"/>
                        </a:solidFill>
                        <a:effectLst/>
                        <a:latin typeface="+mn-lt"/>
                      </a:endParaRPr>
                    </a:p>
                  </a:txBody>
                  <a:tcPr marL="7144" marR="7144" marT="7144" marB="0" anchor="ctr"/>
                </a:tc>
                <a:tc>
                  <a:txBody>
                    <a:bodyPr/>
                    <a:lstStyle/>
                    <a:p>
                      <a:pPr algn="ctr" fontAlgn="b"/>
                      <a:endParaRPr lang="en-GB" sz="1100" b="1" i="0" u="none" strike="noStrike" dirty="0">
                        <a:solidFill>
                          <a:srgbClr val="000000"/>
                        </a:solidFill>
                        <a:effectLst/>
                        <a:latin typeface="+mn-lt"/>
                        <a:cs typeface="Courier New" pitchFamily="49" charset="0"/>
                      </a:endParaRPr>
                    </a:p>
                  </a:txBody>
                  <a:tcPr marL="7144" marR="7144" marT="7144" marB="0" anchor="ctr"/>
                </a:tc>
                <a:tc>
                  <a:txBody>
                    <a:bodyPr/>
                    <a:lstStyle/>
                    <a:p>
                      <a:pPr algn="ctr" fontAlgn="b"/>
                      <a:r>
                        <a:rPr lang="en-GB" sz="1100" u="none" strike="noStrike">
                          <a:effectLst/>
                        </a:rPr>
                        <a:t>16</a:t>
                      </a:r>
                      <a:endParaRPr lang="en-GB" sz="1100" b="1" i="0" u="none" strike="noStrike">
                        <a:solidFill>
                          <a:srgbClr val="000000"/>
                        </a:solidFill>
                        <a:effectLst/>
                        <a:latin typeface="+mn-lt"/>
                      </a:endParaRPr>
                    </a:p>
                  </a:txBody>
                  <a:tcPr marL="7144" marR="7144" marT="7144" marB="0" anchor="ctr"/>
                </a:tc>
                <a:tc>
                  <a:txBody>
                    <a:bodyPr/>
                    <a:lstStyle/>
                    <a:p>
                      <a:pPr algn="ctr" fontAlgn="b"/>
                      <a:r>
                        <a:rPr lang="en-GB" sz="1100" u="none" strike="noStrike" dirty="0">
                          <a:effectLst/>
                        </a:rPr>
                        <a:t>4K</a:t>
                      </a:r>
                      <a:endParaRPr lang="en-GB" sz="1100" b="1" i="0" u="none" strike="noStrike" dirty="0">
                        <a:solidFill>
                          <a:srgbClr val="000000"/>
                        </a:solidFill>
                        <a:effectLst/>
                        <a:latin typeface="+mn-lt"/>
                      </a:endParaRPr>
                    </a:p>
                  </a:txBody>
                  <a:tcPr marL="7144" marR="7144" marT="7144" marB="0" anchor="ctr"/>
                </a:tc>
                <a:extLst>
                  <a:ext uri="{0D108BD9-81ED-4DB2-BD59-A6C34878D82A}">
                    <a16:rowId xmlns:a16="http://schemas.microsoft.com/office/drawing/2014/main" val="10008"/>
                  </a:ext>
                </a:extLst>
              </a:tr>
              <a:tr h="189000">
                <a:tc>
                  <a:txBody>
                    <a:bodyPr/>
                    <a:lstStyle/>
                    <a:p>
                      <a:pPr algn="ctr" fontAlgn="b"/>
                      <a:r>
                        <a:rPr lang="en-GB" sz="1100" u="none" strike="noStrike" dirty="0">
                          <a:effectLst/>
                        </a:rPr>
                        <a:t>/53</a:t>
                      </a:r>
                      <a:endParaRPr lang="en-GB" sz="1100" b="1" i="0" u="none" strike="noStrike" dirty="0">
                        <a:solidFill>
                          <a:srgbClr val="000000"/>
                        </a:solidFill>
                        <a:effectLst/>
                        <a:latin typeface="+mn-lt"/>
                      </a:endParaRPr>
                    </a:p>
                  </a:txBody>
                  <a:tcPr marL="7144" marR="7144" marT="7144" marB="0" anchor="ctr"/>
                </a:tc>
                <a:tc>
                  <a:txBody>
                    <a:bodyPr/>
                    <a:lstStyle/>
                    <a:p>
                      <a:pPr algn="ctr" fontAlgn="b"/>
                      <a:endParaRPr lang="en-GB" sz="1100" b="1" i="0" u="none" strike="noStrike" dirty="0">
                        <a:solidFill>
                          <a:srgbClr val="000000"/>
                        </a:solidFill>
                        <a:effectLst/>
                        <a:latin typeface="+mn-lt"/>
                        <a:cs typeface="Courier New" pitchFamily="49" charset="0"/>
                      </a:endParaRPr>
                    </a:p>
                  </a:txBody>
                  <a:tcPr marL="7144" marR="7144" marT="7144" marB="0" anchor="ctr"/>
                </a:tc>
                <a:tc>
                  <a:txBody>
                    <a:bodyPr/>
                    <a:lstStyle/>
                    <a:p>
                      <a:pPr algn="ctr" fontAlgn="b"/>
                      <a:r>
                        <a:rPr lang="en-GB" sz="1100" u="none" strike="noStrike">
                          <a:effectLst/>
                        </a:rPr>
                        <a:t>8</a:t>
                      </a:r>
                      <a:endParaRPr lang="en-GB" sz="1100" b="1" i="0" u="none" strike="noStrike">
                        <a:solidFill>
                          <a:srgbClr val="000000"/>
                        </a:solidFill>
                        <a:effectLst/>
                        <a:latin typeface="+mn-lt"/>
                      </a:endParaRPr>
                    </a:p>
                  </a:txBody>
                  <a:tcPr marL="7144" marR="7144" marT="7144" marB="0" anchor="ctr"/>
                </a:tc>
                <a:tc>
                  <a:txBody>
                    <a:bodyPr/>
                    <a:lstStyle/>
                    <a:p>
                      <a:pPr algn="ctr" fontAlgn="b"/>
                      <a:r>
                        <a:rPr lang="en-GB" sz="1100" u="none" strike="noStrike" dirty="0">
                          <a:effectLst/>
                        </a:rPr>
                        <a:t>2K</a:t>
                      </a:r>
                      <a:endParaRPr lang="en-GB" sz="1100" b="1" i="0" u="none" strike="noStrike" dirty="0">
                        <a:solidFill>
                          <a:srgbClr val="000000"/>
                        </a:solidFill>
                        <a:effectLst/>
                        <a:latin typeface="+mn-lt"/>
                      </a:endParaRPr>
                    </a:p>
                  </a:txBody>
                  <a:tcPr marL="7144" marR="7144" marT="7144" marB="0" anchor="ctr"/>
                </a:tc>
                <a:extLst>
                  <a:ext uri="{0D108BD9-81ED-4DB2-BD59-A6C34878D82A}">
                    <a16:rowId xmlns:a16="http://schemas.microsoft.com/office/drawing/2014/main" val="10009"/>
                  </a:ext>
                </a:extLst>
              </a:tr>
              <a:tr h="189000">
                <a:tc>
                  <a:txBody>
                    <a:bodyPr/>
                    <a:lstStyle/>
                    <a:p>
                      <a:pPr algn="ctr" fontAlgn="b"/>
                      <a:r>
                        <a:rPr lang="en-GB" sz="1100" u="none" strike="noStrike" dirty="0">
                          <a:effectLst/>
                        </a:rPr>
                        <a:t>/54</a:t>
                      </a:r>
                      <a:endParaRPr lang="en-GB" sz="1100" b="1" i="0" u="none" strike="noStrike" dirty="0">
                        <a:solidFill>
                          <a:srgbClr val="000000"/>
                        </a:solidFill>
                        <a:effectLst/>
                        <a:latin typeface="+mn-lt"/>
                      </a:endParaRPr>
                    </a:p>
                  </a:txBody>
                  <a:tcPr marL="7144" marR="7144" marT="7144" marB="0" anchor="ctr"/>
                </a:tc>
                <a:tc>
                  <a:txBody>
                    <a:bodyPr/>
                    <a:lstStyle/>
                    <a:p>
                      <a:pPr algn="ctr" fontAlgn="b"/>
                      <a:endParaRPr lang="en-GB" sz="1100" b="1" i="0" u="none" strike="noStrike" dirty="0">
                        <a:solidFill>
                          <a:srgbClr val="000000"/>
                        </a:solidFill>
                        <a:effectLst/>
                        <a:latin typeface="+mn-lt"/>
                        <a:cs typeface="Courier New" pitchFamily="49" charset="0"/>
                      </a:endParaRPr>
                    </a:p>
                  </a:txBody>
                  <a:tcPr marL="7144" marR="7144" marT="7144" marB="0" anchor="ctr"/>
                </a:tc>
                <a:tc>
                  <a:txBody>
                    <a:bodyPr/>
                    <a:lstStyle/>
                    <a:p>
                      <a:pPr algn="ctr" fontAlgn="b"/>
                      <a:r>
                        <a:rPr lang="en-GB" sz="1100" u="none" strike="noStrike">
                          <a:effectLst/>
                        </a:rPr>
                        <a:t>4</a:t>
                      </a:r>
                      <a:endParaRPr lang="en-GB" sz="1100" b="1" i="0" u="none" strike="noStrike">
                        <a:solidFill>
                          <a:srgbClr val="000000"/>
                        </a:solidFill>
                        <a:effectLst/>
                        <a:latin typeface="+mn-lt"/>
                      </a:endParaRPr>
                    </a:p>
                  </a:txBody>
                  <a:tcPr marL="7144" marR="7144" marT="7144" marB="0" anchor="ctr"/>
                </a:tc>
                <a:tc>
                  <a:txBody>
                    <a:bodyPr/>
                    <a:lstStyle/>
                    <a:p>
                      <a:pPr algn="ctr" fontAlgn="b"/>
                      <a:r>
                        <a:rPr lang="en-GB" sz="1100" u="none" strike="noStrike" dirty="0">
                          <a:effectLst/>
                        </a:rPr>
                        <a:t>1K</a:t>
                      </a:r>
                      <a:endParaRPr lang="en-GB" sz="1100" b="1" i="0" u="none" strike="noStrike" dirty="0">
                        <a:solidFill>
                          <a:srgbClr val="000000"/>
                        </a:solidFill>
                        <a:effectLst/>
                        <a:latin typeface="+mn-lt"/>
                      </a:endParaRPr>
                    </a:p>
                  </a:txBody>
                  <a:tcPr marL="7144" marR="7144" marT="7144" marB="0" anchor="ctr"/>
                </a:tc>
                <a:extLst>
                  <a:ext uri="{0D108BD9-81ED-4DB2-BD59-A6C34878D82A}">
                    <a16:rowId xmlns:a16="http://schemas.microsoft.com/office/drawing/2014/main" val="10010"/>
                  </a:ext>
                </a:extLst>
              </a:tr>
              <a:tr h="189000">
                <a:tc>
                  <a:txBody>
                    <a:bodyPr/>
                    <a:lstStyle/>
                    <a:p>
                      <a:pPr algn="ctr" fontAlgn="b"/>
                      <a:r>
                        <a:rPr lang="en-GB" sz="1100" u="none" strike="noStrike" dirty="0">
                          <a:effectLst/>
                        </a:rPr>
                        <a:t>/55</a:t>
                      </a:r>
                      <a:endParaRPr lang="en-GB" sz="1100" b="1" i="0" u="none" strike="noStrike" dirty="0">
                        <a:solidFill>
                          <a:srgbClr val="000000"/>
                        </a:solidFill>
                        <a:effectLst/>
                        <a:latin typeface="+mn-lt"/>
                      </a:endParaRPr>
                    </a:p>
                  </a:txBody>
                  <a:tcPr marL="7144" marR="7144" marT="7144" marB="0" anchor="ctr"/>
                </a:tc>
                <a:tc>
                  <a:txBody>
                    <a:bodyPr/>
                    <a:lstStyle/>
                    <a:p>
                      <a:pPr algn="ctr" fontAlgn="b"/>
                      <a:endParaRPr lang="en-GB" sz="1100" b="1" i="0" u="none" strike="noStrike" dirty="0">
                        <a:solidFill>
                          <a:srgbClr val="000000"/>
                        </a:solidFill>
                        <a:effectLst/>
                        <a:latin typeface="+mn-lt"/>
                        <a:cs typeface="Courier New" pitchFamily="49" charset="0"/>
                      </a:endParaRPr>
                    </a:p>
                  </a:txBody>
                  <a:tcPr marL="7144" marR="7144" marT="7144" marB="0" anchor="ctr"/>
                </a:tc>
                <a:tc>
                  <a:txBody>
                    <a:bodyPr/>
                    <a:lstStyle/>
                    <a:p>
                      <a:pPr algn="ctr" fontAlgn="b"/>
                      <a:r>
                        <a:rPr lang="en-GB" sz="1100" u="none" strike="noStrike">
                          <a:effectLst/>
                        </a:rPr>
                        <a:t>2</a:t>
                      </a:r>
                      <a:endParaRPr lang="en-GB" sz="1100" b="1" i="0" u="none" strike="noStrike">
                        <a:solidFill>
                          <a:srgbClr val="000000"/>
                        </a:solidFill>
                        <a:effectLst/>
                        <a:latin typeface="+mn-lt"/>
                      </a:endParaRPr>
                    </a:p>
                  </a:txBody>
                  <a:tcPr marL="7144" marR="7144" marT="7144" marB="0" anchor="ctr"/>
                </a:tc>
                <a:tc>
                  <a:txBody>
                    <a:bodyPr/>
                    <a:lstStyle/>
                    <a:p>
                      <a:pPr algn="ctr" fontAlgn="b"/>
                      <a:r>
                        <a:rPr lang="en-GB" sz="1100" u="none" strike="noStrike" dirty="0">
                          <a:effectLst/>
                        </a:rPr>
                        <a:t>512</a:t>
                      </a:r>
                      <a:endParaRPr lang="en-GB" sz="1100" b="1" i="0" u="none" strike="noStrike" dirty="0">
                        <a:solidFill>
                          <a:srgbClr val="000000"/>
                        </a:solidFill>
                        <a:effectLst/>
                        <a:latin typeface="+mn-lt"/>
                      </a:endParaRPr>
                    </a:p>
                  </a:txBody>
                  <a:tcPr marL="7144" marR="7144" marT="7144" marB="0" anchor="ctr"/>
                </a:tc>
                <a:extLst>
                  <a:ext uri="{0D108BD9-81ED-4DB2-BD59-A6C34878D82A}">
                    <a16:rowId xmlns:a16="http://schemas.microsoft.com/office/drawing/2014/main" val="10011"/>
                  </a:ext>
                </a:extLst>
              </a:tr>
              <a:tr h="189000">
                <a:tc>
                  <a:txBody>
                    <a:bodyPr/>
                    <a:lstStyle/>
                    <a:p>
                      <a:pPr algn="ctr" fontAlgn="b"/>
                      <a:r>
                        <a:rPr lang="en-GB" sz="1100" u="none" strike="noStrike" dirty="0">
                          <a:effectLst/>
                        </a:rPr>
                        <a:t>/56</a:t>
                      </a:r>
                      <a:endParaRPr lang="en-GB" sz="1100" b="1" i="0" u="none" strike="noStrike" dirty="0">
                        <a:solidFill>
                          <a:srgbClr val="000000"/>
                        </a:solidFill>
                        <a:effectLst/>
                        <a:latin typeface="+mn-lt"/>
                      </a:endParaRPr>
                    </a:p>
                  </a:txBody>
                  <a:tcPr marL="7144" marR="7144" marT="7144" marB="0" anchor="ctr"/>
                </a:tc>
                <a:tc>
                  <a:txBody>
                    <a:bodyPr/>
                    <a:lstStyle/>
                    <a:p>
                      <a:pPr algn="ctr" fontAlgn="b"/>
                      <a:endParaRPr lang="en-GB" sz="1100" b="1" i="0" u="none" strike="noStrike" dirty="0">
                        <a:solidFill>
                          <a:srgbClr val="000000"/>
                        </a:solidFill>
                        <a:effectLst/>
                        <a:latin typeface="+mn-lt"/>
                        <a:cs typeface="Courier New" pitchFamily="49" charset="0"/>
                      </a:endParaRPr>
                    </a:p>
                  </a:txBody>
                  <a:tcPr marL="7144" marR="7144" marT="7144" marB="0" anchor="ctr"/>
                </a:tc>
                <a:tc>
                  <a:txBody>
                    <a:bodyPr/>
                    <a:lstStyle/>
                    <a:p>
                      <a:pPr algn="ctr" fontAlgn="b"/>
                      <a:r>
                        <a:rPr lang="en-GB" sz="1100" u="none" strike="noStrike" dirty="0">
                          <a:effectLst/>
                        </a:rPr>
                        <a:t>1</a:t>
                      </a:r>
                      <a:endParaRPr lang="en-GB" sz="1100" b="1" i="0" u="none" strike="noStrike" dirty="0">
                        <a:solidFill>
                          <a:srgbClr val="000000"/>
                        </a:solidFill>
                        <a:effectLst/>
                        <a:latin typeface="+mn-lt"/>
                      </a:endParaRPr>
                    </a:p>
                  </a:txBody>
                  <a:tcPr marL="7144" marR="7144" marT="7144" marB="0" anchor="ctr"/>
                </a:tc>
                <a:tc>
                  <a:txBody>
                    <a:bodyPr/>
                    <a:lstStyle/>
                    <a:p>
                      <a:pPr algn="ctr" fontAlgn="b"/>
                      <a:r>
                        <a:rPr lang="en-GB" sz="1100" u="none" strike="noStrike" dirty="0">
                          <a:effectLst/>
                        </a:rPr>
                        <a:t>256</a:t>
                      </a:r>
                      <a:endParaRPr lang="en-GB" sz="1100" b="1" i="0" u="none" strike="noStrike" dirty="0">
                        <a:solidFill>
                          <a:srgbClr val="000000"/>
                        </a:solidFill>
                        <a:effectLst/>
                        <a:latin typeface="+mn-lt"/>
                      </a:endParaRPr>
                    </a:p>
                  </a:txBody>
                  <a:tcPr marL="7144" marR="7144" marT="7144" marB="0" anchor="ctr"/>
                </a:tc>
                <a:extLst>
                  <a:ext uri="{0D108BD9-81ED-4DB2-BD59-A6C34878D82A}">
                    <a16:rowId xmlns:a16="http://schemas.microsoft.com/office/drawing/2014/main" val="10012"/>
                  </a:ext>
                </a:extLst>
              </a:tr>
              <a:tr h="243459">
                <a:tc>
                  <a:txBody>
                    <a:bodyPr/>
                    <a:lstStyle/>
                    <a:p>
                      <a:pPr algn="ctr" fontAlgn="b"/>
                      <a:r>
                        <a:rPr lang="en-GB" sz="1100" u="none" strike="noStrike" dirty="0">
                          <a:effectLst/>
                        </a:rPr>
                        <a:t>/57</a:t>
                      </a:r>
                      <a:endParaRPr lang="en-GB" sz="1100" b="1" i="0" u="none" strike="noStrike" dirty="0">
                        <a:solidFill>
                          <a:srgbClr val="000000"/>
                        </a:solidFill>
                        <a:effectLst/>
                        <a:latin typeface="+mn-lt"/>
                      </a:endParaRPr>
                    </a:p>
                  </a:txBody>
                  <a:tcPr marL="7144" marR="7144" marT="7144" marB="0" anchor="ctr"/>
                </a:tc>
                <a:tc>
                  <a:txBody>
                    <a:bodyPr/>
                    <a:lstStyle/>
                    <a:p>
                      <a:pPr algn="ctr" fontAlgn="b"/>
                      <a:endParaRPr lang="en-GB" sz="1100" b="1" i="0" u="none" strike="noStrike" dirty="0">
                        <a:solidFill>
                          <a:srgbClr val="000000"/>
                        </a:solidFill>
                        <a:effectLst/>
                        <a:latin typeface="+mn-lt"/>
                        <a:cs typeface="Courier New" pitchFamily="49" charset="0"/>
                      </a:endParaRPr>
                    </a:p>
                  </a:txBody>
                  <a:tcPr marL="7144" marR="7144" marT="7144" marB="0" anchor="ctr"/>
                </a:tc>
                <a:tc>
                  <a:txBody>
                    <a:bodyPr/>
                    <a:lstStyle/>
                    <a:p>
                      <a:pPr algn="ctr"/>
                      <a:endParaRPr lang="en-GB" sz="1100" b="1" dirty="0">
                        <a:latin typeface="+mn-lt"/>
                        <a:cs typeface="Courier New" pitchFamily="49" charset="0"/>
                      </a:endParaRPr>
                    </a:p>
                  </a:txBody>
                  <a:tcPr marL="68580" marR="68580" marT="34290" marB="34290" anchor="ctr"/>
                </a:tc>
                <a:tc>
                  <a:txBody>
                    <a:bodyPr/>
                    <a:lstStyle/>
                    <a:p>
                      <a:pPr algn="ctr" fontAlgn="b"/>
                      <a:r>
                        <a:rPr lang="en-GB" sz="1100" u="none" strike="noStrike" dirty="0">
                          <a:effectLst/>
                        </a:rPr>
                        <a:t>128</a:t>
                      </a:r>
                      <a:endParaRPr lang="en-GB" sz="1100" b="1" i="0" u="none" strike="noStrike" dirty="0">
                        <a:solidFill>
                          <a:srgbClr val="000000"/>
                        </a:solidFill>
                        <a:effectLst/>
                        <a:latin typeface="+mn-lt"/>
                      </a:endParaRPr>
                    </a:p>
                  </a:txBody>
                  <a:tcPr marL="7144" marR="7144" marT="7144" marB="0" anchor="ctr"/>
                </a:tc>
                <a:extLst>
                  <a:ext uri="{0D108BD9-81ED-4DB2-BD59-A6C34878D82A}">
                    <a16:rowId xmlns:a16="http://schemas.microsoft.com/office/drawing/2014/main" val="10013"/>
                  </a:ext>
                </a:extLst>
              </a:tr>
              <a:tr h="243459">
                <a:tc>
                  <a:txBody>
                    <a:bodyPr/>
                    <a:lstStyle/>
                    <a:p>
                      <a:pPr algn="ctr" fontAlgn="b"/>
                      <a:r>
                        <a:rPr lang="en-GB" sz="1100" u="none" strike="noStrike" dirty="0">
                          <a:effectLst/>
                        </a:rPr>
                        <a:t>/58</a:t>
                      </a:r>
                      <a:endParaRPr lang="en-GB" sz="1100" b="1" i="0" u="none" strike="noStrike" dirty="0">
                        <a:solidFill>
                          <a:srgbClr val="000000"/>
                        </a:solidFill>
                        <a:effectLst/>
                        <a:latin typeface="+mn-lt"/>
                      </a:endParaRPr>
                    </a:p>
                  </a:txBody>
                  <a:tcPr marL="7144" marR="7144" marT="7144" marB="0" anchor="ctr"/>
                </a:tc>
                <a:tc>
                  <a:txBody>
                    <a:bodyPr/>
                    <a:lstStyle/>
                    <a:p>
                      <a:pPr algn="ctr" fontAlgn="b"/>
                      <a:endParaRPr lang="en-GB" sz="1100" b="1" i="0" u="none" strike="noStrike" dirty="0">
                        <a:solidFill>
                          <a:srgbClr val="000000"/>
                        </a:solidFill>
                        <a:effectLst/>
                        <a:latin typeface="+mn-lt"/>
                        <a:cs typeface="Courier New" pitchFamily="49" charset="0"/>
                      </a:endParaRPr>
                    </a:p>
                  </a:txBody>
                  <a:tcPr marL="7144" marR="7144" marT="7144" marB="0" anchor="ctr"/>
                </a:tc>
                <a:tc>
                  <a:txBody>
                    <a:bodyPr/>
                    <a:lstStyle/>
                    <a:p>
                      <a:pPr algn="ctr"/>
                      <a:endParaRPr lang="en-GB" sz="1100" b="1" dirty="0">
                        <a:latin typeface="+mn-lt"/>
                        <a:cs typeface="Courier New" pitchFamily="49" charset="0"/>
                      </a:endParaRPr>
                    </a:p>
                  </a:txBody>
                  <a:tcPr marL="68580" marR="68580" marT="34290" marB="34290" anchor="ctr"/>
                </a:tc>
                <a:tc>
                  <a:txBody>
                    <a:bodyPr/>
                    <a:lstStyle/>
                    <a:p>
                      <a:pPr algn="ctr" fontAlgn="b"/>
                      <a:r>
                        <a:rPr lang="en-GB" sz="1100" u="none" strike="noStrike" dirty="0">
                          <a:effectLst/>
                        </a:rPr>
                        <a:t>64</a:t>
                      </a:r>
                      <a:endParaRPr lang="en-GB" sz="1100" b="1" i="0" u="none" strike="noStrike" dirty="0">
                        <a:solidFill>
                          <a:srgbClr val="000000"/>
                        </a:solidFill>
                        <a:effectLst/>
                        <a:latin typeface="+mn-lt"/>
                      </a:endParaRPr>
                    </a:p>
                  </a:txBody>
                  <a:tcPr marL="7144" marR="7144" marT="7144" marB="0" anchor="ctr"/>
                </a:tc>
                <a:extLst>
                  <a:ext uri="{0D108BD9-81ED-4DB2-BD59-A6C34878D82A}">
                    <a16:rowId xmlns:a16="http://schemas.microsoft.com/office/drawing/2014/main" val="10014"/>
                  </a:ext>
                </a:extLst>
              </a:tr>
              <a:tr h="243459">
                <a:tc>
                  <a:txBody>
                    <a:bodyPr/>
                    <a:lstStyle/>
                    <a:p>
                      <a:pPr algn="ctr" fontAlgn="b"/>
                      <a:r>
                        <a:rPr lang="en-GB" sz="1100" u="none" strike="noStrike" dirty="0">
                          <a:effectLst/>
                        </a:rPr>
                        <a:t>/59</a:t>
                      </a:r>
                      <a:endParaRPr lang="en-GB" sz="1100" b="1" i="0" u="none" strike="noStrike" dirty="0">
                        <a:solidFill>
                          <a:srgbClr val="000000"/>
                        </a:solidFill>
                        <a:effectLst/>
                        <a:latin typeface="+mn-lt"/>
                      </a:endParaRPr>
                    </a:p>
                  </a:txBody>
                  <a:tcPr marL="7144" marR="7144" marT="7144" marB="0" anchor="ctr"/>
                </a:tc>
                <a:tc>
                  <a:txBody>
                    <a:bodyPr/>
                    <a:lstStyle/>
                    <a:p>
                      <a:pPr algn="ctr" fontAlgn="b"/>
                      <a:endParaRPr lang="en-GB" sz="1100" b="1" i="0" u="none" strike="noStrike" dirty="0">
                        <a:solidFill>
                          <a:srgbClr val="000000"/>
                        </a:solidFill>
                        <a:effectLst/>
                        <a:latin typeface="+mn-lt"/>
                        <a:cs typeface="Courier New" pitchFamily="49" charset="0"/>
                      </a:endParaRPr>
                    </a:p>
                  </a:txBody>
                  <a:tcPr marL="7144" marR="7144" marT="7144" marB="0" anchor="ctr"/>
                </a:tc>
                <a:tc>
                  <a:txBody>
                    <a:bodyPr/>
                    <a:lstStyle/>
                    <a:p>
                      <a:pPr algn="ctr"/>
                      <a:endParaRPr lang="en-GB" sz="1100" b="1" dirty="0">
                        <a:latin typeface="+mn-lt"/>
                        <a:cs typeface="Courier New" pitchFamily="49" charset="0"/>
                      </a:endParaRPr>
                    </a:p>
                  </a:txBody>
                  <a:tcPr marL="68580" marR="68580" marT="34290" marB="34290" anchor="ctr"/>
                </a:tc>
                <a:tc>
                  <a:txBody>
                    <a:bodyPr/>
                    <a:lstStyle/>
                    <a:p>
                      <a:pPr algn="ctr" fontAlgn="b"/>
                      <a:r>
                        <a:rPr lang="en-GB" sz="1100" u="none" strike="noStrike" dirty="0">
                          <a:effectLst/>
                        </a:rPr>
                        <a:t>32</a:t>
                      </a:r>
                      <a:endParaRPr lang="en-GB" sz="1100" b="1" i="0" u="none" strike="noStrike" dirty="0">
                        <a:solidFill>
                          <a:srgbClr val="000000"/>
                        </a:solidFill>
                        <a:effectLst/>
                        <a:latin typeface="+mn-lt"/>
                      </a:endParaRPr>
                    </a:p>
                  </a:txBody>
                  <a:tcPr marL="7144" marR="7144" marT="7144" marB="0" anchor="ctr"/>
                </a:tc>
                <a:extLst>
                  <a:ext uri="{0D108BD9-81ED-4DB2-BD59-A6C34878D82A}">
                    <a16:rowId xmlns:a16="http://schemas.microsoft.com/office/drawing/2014/main" val="10015"/>
                  </a:ext>
                </a:extLst>
              </a:tr>
              <a:tr h="243459">
                <a:tc>
                  <a:txBody>
                    <a:bodyPr/>
                    <a:lstStyle/>
                    <a:p>
                      <a:pPr algn="ctr" fontAlgn="b"/>
                      <a:r>
                        <a:rPr lang="en-GB" sz="1100" u="none" strike="noStrike" dirty="0">
                          <a:effectLst/>
                        </a:rPr>
                        <a:t>/60</a:t>
                      </a:r>
                      <a:endParaRPr lang="en-GB" sz="1100" b="1" i="0" u="none" strike="noStrike" dirty="0">
                        <a:solidFill>
                          <a:srgbClr val="000000"/>
                        </a:solidFill>
                        <a:effectLst/>
                        <a:latin typeface="+mn-lt"/>
                      </a:endParaRPr>
                    </a:p>
                  </a:txBody>
                  <a:tcPr marL="7144" marR="7144" marT="7144" marB="0" anchor="ctr"/>
                </a:tc>
                <a:tc>
                  <a:txBody>
                    <a:bodyPr/>
                    <a:lstStyle/>
                    <a:p>
                      <a:pPr algn="ctr" fontAlgn="b"/>
                      <a:endParaRPr lang="en-GB" sz="1100" b="1" i="0" u="none" strike="noStrike" dirty="0">
                        <a:solidFill>
                          <a:srgbClr val="000000"/>
                        </a:solidFill>
                        <a:effectLst/>
                        <a:latin typeface="+mn-lt"/>
                        <a:cs typeface="Courier New" pitchFamily="49" charset="0"/>
                      </a:endParaRPr>
                    </a:p>
                  </a:txBody>
                  <a:tcPr marL="7144" marR="7144" marT="7144" marB="0" anchor="ctr"/>
                </a:tc>
                <a:tc>
                  <a:txBody>
                    <a:bodyPr/>
                    <a:lstStyle/>
                    <a:p>
                      <a:pPr algn="ctr"/>
                      <a:endParaRPr lang="en-GB" sz="1100" b="1" dirty="0">
                        <a:latin typeface="+mn-lt"/>
                        <a:cs typeface="Courier New" pitchFamily="49" charset="0"/>
                      </a:endParaRPr>
                    </a:p>
                  </a:txBody>
                  <a:tcPr marL="68580" marR="68580" marT="34290" marB="34290" anchor="ctr"/>
                </a:tc>
                <a:tc>
                  <a:txBody>
                    <a:bodyPr/>
                    <a:lstStyle/>
                    <a:p>
                      <a:pPr algn="ctr" fontAlgn="b"/>
                      <a:r>
                        <a:rPr lang="en-GB" sz="1100" u="none" strike="noStrike" dirty="0">
                          <a:effectLst/>
                        </a:rPr>
                        <a:t>16</a:t>
                      </a:r>
                      <a:endParaRPr lang="en-GB" sz="1100" b="1" i="0" u="none" strike="noStrike" dirty="0">
                        <a:solidFill>
                          <a:srgbClr val="000000"/>
                        </a:solidFill>
                        <a:effectLst/>
                        <a:latin typeface="+mn-lt"/>
                      </a:endParaRPr>
                    </a:p>
                  </a:txBody>
                  <a:tcPr marL="7144" marR="7144" marT="7144" marB="0" anchor="ctr"/>
                </a:tc>
                <a:extLst>
                  <a:ext uri="{0D108BD9-81ED-4DB2-BD59-A6C34878D82A}">
                    <a16:rowId xmlns:a16="http://schemas.microsoft.com/office/drawing/2014/main" val="10016"/>
                  </a:ext>
                </a:extLst>
              </a:tr>
              <a:tr h="243459">
                <a:tc>
                  <a:txBody>
                    <a:bodyPr/>
                    <a:lstStyle/>
                    <a:p>
                      <a:pPr algn="ctr" fontAlgn="b"/>
                      <a:r>
                        <a:rPr lang="en-GB" sz="1100" u="none" strike="noStrike" dirty="0">
                          <a:effectLst/>
                        </a:rPr>
                        <a:t>/61</a:t>
                      </a:r>
                      <a:endParaRPr lang="en-GB" sz="1100" b="1" i="0" u="none" strike="noStrike" dirty="0">
                        <a:solidFill>
                          <a:srgbClr val="000000"/>
                        </a:solidFill>
                        <a:effectLst/>
                        <a:latin typeface="+mn-lt"/>
                      </a:endParaRPr>
                    </a:p>
                  </a:txBody>
                  <a:tcPr marL="7144" marR="7144" marT="7144" marB="0" anchor="ctr"/>
                </a:tc>
                <a:tc>
                  <a:txBody>
                    <a:bodyPr/>
                    <a:lstStyle/>
                    <a:p>
                      <a:pPr algn="ctr" fontAlgn="b"/>
                      <a:endParaRPr lang="en-GB" sz="1100" b="1" i="0" u="none" strike="noStrike" dirty="0">
                        <a:solidFill>
                          <a:srgbClr val="000000"/>
                        </a:solidFill>
                        <a:effectLst/>
                        <a:latin typeface="+mn-lt"/>
                        <a:cs typeface="Courier New" pitchFamily="49" charset="0"/>
                      </a:endParaRPr>
                    </a:p>
                  </a:txBody>
                  <a:tcPr marL="7144" marR="7144" marT="7144" marB="0" anchor="ctr"/>
                </a:tc>
                <a:tc>
                  <a:txBody>
                    <a:bodyPr/>
                    <a:lstStyle/>
                    <a:p>
                      <a:pPr algn="ctr"/>
                      <a:endParaRPr lang="en-GB" sz="1100" b="1" dirty="0">
                        <a:latin typeface="+mn-lt"/>
                        <a:cs typeface="Courier New" pitchFamily="49" charset="0"/>
                      </a:endParaRPr>
                    </a:p>
                  </a:txBody>
                  <a:tcPr marL="68580" marR="68580" marT="34290" marB="34290" anchor="ctr"/>
                </a:tc>
                <a:tc>
                  <a:txBody>
                    <a:bodyPr/>
                    <a:lstStyle/>
                    <a:p>
                      <a:pPr algn="ctr" fontAlgn="b"/>
                      <a:r>
                        <a:rPr lang="en-GB" sz="1100" u="none" strike="noStrike" dirty="0">
                          <a:effectLst/>
                        </a:rPr>
                        <a:t>8</a:t>
                      </a:r>
                      <a:endParaRPr lang="en-GB" sz="1100" b="1" i="0" u="none" strike="noStrike" dirty="0">
                        <a:solidFill>
                          <a:srgbClr val="000000"/>
                        </a:solidFill>
                        <a:effectLst/>
                        <a:latin typeface="+mn-lt"/>
                      </a:endParaRPr>
                    </a:p>
                  </a:txBody>
                  <a:tcPr marL="7144" marR="7144" marT="7144" marB="0" anchor="ctr"/>
                </a:tc>
                <a:extLst>
                  <a:ext uri="{0D108BD9-81ED-4DB2-BD59-A6C34878D82A}">
                    <a16:rowId xmlns:a16="http://schemas.microsoft.com/office/drawing/2014/main" val="10017"/>
                  </a:ext>
                </a:extLst>
              </a:tr>
              <a:tr h="243459">
                <a:tc>
                  <a:txBody>
                    <a:bodyPr/>
                    <a:lstStyle/>
                    <a:p>
                      <a:pPr algn="ctr" fontAlgn="b"/>
                      <a:r>
                        <a:rPr lang="en-GB" sz="1100" u="none" strike="noStrike" dirty="0">
                          <a:effectLst/>
                        </a:rPr>
                        <a:t>/62</a:t>
                      </a:r>
                      <a:endParaRPr lang="en-GB" sz="1100" b="1" i="0" u="none" strike="noStrike" dirty="0">
                        <a:solidFill>
                          <a:srgbClr val="000000"/>
                        </a:solidFill>
                        <a:effectLst/>
                        <a:latin typeface="+mn-lt"/>
                      </a:endParaRPr>
                    </a:p>
                  </a:txBody>
                  <a:tcPr marL="7144" marR="7144" marT="7144" marB="0" anchor="ctr"/>
                </a:tc>
                <a:tc>
                  <a:txBody>
                    <a:bodyPr/>
                    <a:lstStyle/>
                    <a:p>
                      <a:pPr algn="ctr" fontAlgn="b"/>
                      <a:endParaRPr lang="en-GB" sz="1100" b="1" i="0" u="none" strike="noStrike" dirty="0">
                        <a:solidFill>
                          <a:srgbClr val="000000"/>
                        </a:solidFill>
                        <a:effectLst/>
                        <a:latin typeface="+mn-lt"/>
                        <a:cs typeface="Courier New" pitchFamily="49" charset="0"/>
                      </a:endParaRPr>
                    </a:p>
                  </a:txBody>
                  <a:tcPr marL="7144" marR="7144" marT="7144" marB="0" anchor="ctr"/>
                </a:tc>
                <a:tc>
                  <a:txBody>
                    <a:bodyPr/>
                    <a:lstStyle/>
                    <a:p>
                      <a:pPr algn="ctr"/>
                      <a:endParaRPr lang="en-GB" sz="1100" b="1" dirty="0">
                        <a:latin typeface="+mn-lt"/>
                        <a:cs typeface="Courier New" pitchFamily="49" charset="0"/>
                      </a:endParaRPr>
                    </a:p>
                  </a:txBody>
                  <a:tcPr marL="68580" marR="68580" marT="34290" marB="34290" anchor="ctr"/>
                </a:tc>
                <a:tc>
                  <a:txBody>
                    <a:bodyPr/>
                    <a:lstStyle/>
                    <a:p>
                      <a:pPr algn="ctr" fontAlgn="b"/>
                      <a:r>
                        <a:rPr lang="en-GB" sz="1100" u="none" strike="noStrike" dirty="0">
                          <a:effectLst/>
                        </a:rPr>
                        <a:t>4</a:t>
                      </a:r>
                      <a:endParaRPr lang="en-GB" sz="1100" b="1" i="0" u="none" strike="noStrike" dirty="0">
                        <a:solidFill>
                          <a:srgbClr val="000000"/>
                        </a:solidFill>
                        <a:effectLst/>
                        <a:latin typeface="+mn-lt"/>
                      </a:endParaRPr>
                    </a:p>
                  </a:txBody>
                  <a:tcPr marL="7144" marR="7144" marT="7144" marB="0" anchor="ctr"/>
                </a:tc>
                <a:extLst>
                  <a:ext uri="{0D108BD9-81ED-4DB2-BD59-A6C34878D82A}">
                    <a16:rowId xmlns:a16="http://schemas.microsoft.com/office/drawing/2014/main" val="10018"/>
                  </a:ext>
                </a:extLst>
              </a:tr>
              <a:tr h="243459">
                <a:tc>
                  <a:txBody>
                    <a:bodyPr/>
                    <a:lstStyle/>
                    <a:p>
                      <a:pPr algn="ctr" fontAlgn="b"/>
                      <a:r>
                        <a:rPr lang="en-GB" sz="1100" u="none" strike="noStrike" dirty="0">
                          <a:effectLst/>
                        </a:rPr>
                        <a:t>/63</a:t>
                      </a:r>
                      <a:endParaRPr lang="en-GB" sz="1100" b="1" i="0" u="none" strike="noStrike" dirty="0">
                        <a:solidFill>
                          <a:srgbClr val="000000"/>
                        </a:solidFill>
                        <a:effectLst/>
                        <a:latin typeface="+mn-lt"/>
                      </a:endParaRPr>
                    </a:p>
                  </a:txBody>
                  <a:tcPr marL="7144" marR="7144" marT="7144" marB="0" anchor="ctr"/>
                </a:tc>
                <a:tc>
                  <a:txBody>
                    <a:bodyPr/>
                    <a:lstStyle/>
                    <a:p>
                      <a:pPr algn="ctr" fontAlgn="b"/>
                      <a:endParaRPr lang="en-GB" sz="1100" b="1" i="0" u="none" strike="noStrike" dirty="0">
                        <a:solidFill>
                          <a:srgbClr val="000000"/>
                        </a:solidFill>
                        <a:effectLst/>
                        <a:latin typeface="+mn-lt"/>
                        <a:cs typeface="Courier New" pitchFamily="49" charset="0"/>
                      </a:endParaRPr>
                    </a:p>
                  </a:txBody>
                  <a:tcPr marL="7144" marR="7144" marT="7144" marB="0" anchor="ctr"/>
                </a:tc>
                <a:tc>
                  <a:txBody>
                    <a:bodyPr/>
                    <a:lstStyle/>
                    <a:p>
                      <a:pPr algn="ctr"/>
                      <a:endParaRPr lang="en-GB" sz="1100" b="1" dirty="0">
                        <a:latin typeface="+mn-lt"/>
                        <a:cs typeface="Courier New" pitchFamily="49" charset="0"/>
                      </a:endParaRPr>
                    </a:p>
                  </a:txBody>
                  <a:tcPr marL="68580" marR="68580" marT="34290" marB="34290" anchor="ctr"/>
                </a:tc>
                <a:tc>
                  <a:txBody>
                    <a:bodyPr/>
                    <a:lstStyle/>
                    <a:p>
                      <a:pPr algn="ctr" fontAlgn="b"/>
                      <a:r>
                        <a:rPr lang="en-GB" sz="1100" u="none" strike="noStrike" dirty="0">
                          <a:effectLst/>
                        </a:rPr>
                        <a:t>2</a:t>
                      </a:r>
                      <a:endParaRPr lang="en-GB" sz="1100" b="1" i="0" u="none" strike="noStrike" dirty="0">
                        <a:solidFill>
                          <a:srgbClr val="000000"/>
                        </a:solidFill>
                        <a:effectLst/>
                        <a:latin typeface="+mn-lt"/>
                      </a:endParaRPr>
                    </a:p>
                  </a:txBody>
                  <a:tcPr marL="7144" marR="7144" marT="7144" marB="0" anchor="ctr"/>
                </a:tc>
                <a:extLst>
                  <a:ext uri="{0D108BD9-81ED-4DB2-BD59-A6C34878D82A}">
                    <a16:rowId xmlns:a16="http://schemas.microsoft.com/office/drawing/2014/main" val="10019"/>
                  </a:ext>
                </a:extLst>
              </a:tr>
              <a:tr h="243459">
                <a:tc>
                  <a:txBody>
                    <a:bodyPr/>
                    <a:lstStyle/>
                    <a:p>
                      <a:pPr algn="ctr" fontAlgn="b"/>
                      <a:r>
                        <a:rPr lang="en-GB" sz="1100" u="none" strike="noStrike" dirty="0">
                          <a:effectLst/>
                        </a:rPr>
                        <a:t>/64</a:t>
                      </a:r>
                      <a:endParaRPr lang="en-GB" sz="1100" b="1" i="0" u="none" strike="noStrike" dirty="0">
                        <a:solidFill>
                          <a:srgbClr val="000000"/>
                        </a:solidFill>
                        <a:effectLst/>
                        <a:latin typeface="+mn-lt"/>
                      </a:endParaRPr>
                    </a:p>
                  </a:txBody>
                  <a:tcPr marL="7144" marR="7144" marT="7144" marB="0" anchor="ctr"/>
                </a:tc>
                <a:tc>
                  <a:txBody>
                    <a:bodyPr/>
                    <a:lstStyle/>
                    <a:p>
                      <a:pPr algn="ctr" fontAlgn="b"/>
                      <a:endParaRPr lang="en-GB" sz="1100" b="1" i="0" u="none" strike="noStrike" dirty="0">
                        <a:solidFill>
                          <a:srgbClr val="000000"/>
                        </a:solidFill>
                        <a:effectLst/>
                        <a:latin typeface="+mn-lt"/>
                        <a:cs typeface="Courier New" pitchFamily="49" charset="0"/>
                      </a:endParaRPr>
                    </a:p>
                  </a:txBody>
                  <a:tcPr marL="7144" marR="7144" marT="7144" marB="0" anchor="ctr"/>
                </a:tc>
                <a:tc>
                  <a:txBody>
                    <a:bodyPr/>
                    <a:lstStyle/>
                    <a:p>
                      <a:pPr algn="ctr"/>
                      <a:endParaRPr lang="en-GB" sz="1100" b="1" dirty="0">
                        <a:latin typeface="+mn-lt"/>
                        <a:cs typeface="Courier New" pitchFamily="49" charset="0"/>
                      </a:endParaRPr>
                    </a:p>
                  </a:txBody>
                  <a:tcPr marL="68580" marR="68580" marT="34290" marB="34290" anchor="ctr"/>
                </a:tc>
                <a:tc>
                  <a:txBody>
                    <a:bodyPr/>
                    <a:lstStyle/>
                    <a:p>
                      <a:pPr algn="ctr" fontAlgn="b"/>
                      <a:r>
                        <a:rPr lang="en-GB" sz="1100" u="none" strike="noStrike" dirty="0">
                          <a:effectLst/>
                        </a:rPr>
                        <a:t>1</a:t>
                      </a:r>
                      <a:endParaRPr lang="en-GB" sz="1100" b="1" i="0" u="none" strike="noStrike" dirty="0">
                        <a:solidFill>
                          <a:srgbClr val="000000"/>
                        </a:solidFill>
                        <a:effectLst/>
                        <a:latin typeface="+mn-lt"/>
                      </a:endParaRPr>
                    </a:p>
                  </a:txBody>
                  <a:tcPr marL="7144" marR="7144" marT="7144" marB="0" anchor="ctr"/>
                </a:tc>
                <a:extLst>
                  <a:ext uri="{0D108BD9-81ED-4DB2-BD59-A6C34878D82A}">
                    <a16:rowId xmlns:a16="http://schemas.microsoft.com/office/drawing/2014/main" val="10020"/>
                  </a:ext>
                </a:extLst>
              </a:tr>
            </a:tbl>
          </a:graphicData>
        </a:graphic>
      </p:graphicFrame>
    </p:spTree>
    <p:extLst>
      <p:ext uri="{BB962C8B-B14F-4D97-AF65-F5344CB8AC3E}">
        <p14:creationId xmlns:p14="http://schemas.microsoft.com/office/powerpoint/2010/main" val="283794397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GB"/>
              <a:t>Service Provider Networks</a:t>
            </a:r>
            <a:endParaRPr lang="en-GB" dirty="0"/>
          </a:p>
        </p:txBody>
      </p:sp>
      <p:sp>
        <p:nvSpPr>
          <p:cNvPr id="9" name="Content Placeholder 8"/>
          <p:cNvSpPr>
            <a:spLocks noGrp="1"/>
          </p:cNvSpPr>
          <p:nvPr>
            <p:ph idx="1"/>
          </p:nvPr>
        </p:nvSpPr>
        <p:spPr/>
        <p:txBody>
          <a:bodyPr/>
          <a:lstStyle/>
          <a:p>
            <a:r>
              <a:rPr lang="en-GB"/>
              <a:t>Network hardware (!!)</a:t>
            </a:r>
          </a:p>
          <a:p>
            <a:r>
              <a:rPr lang="en-GB"/>
              <a:t>Location with good connectivity</a:t>
            </a:r>
          </a:p>
          <a:p>
            <a:r>
              <a:rPr lang="en-GB"/>
              <a:t>IP Addresses (IPv4 and IPv6)</a:t>
            </a:r>
          </a:p>
          <a:p>
            <a:r>
              <a:rPr lang="en-GB"/>
              <a:t>AS Number</a:t>
            </a:r>
          </a:p>
          <a:p>
            <a:r>
              <a:rPr lang="en-GB"/>
              <a:t>Connectivity (transit and maybe peering)</a:t>
            </a:r>
          </a:p>
          <a:p>
            <a:endParaRPr lang="en-GB" dirty="0"/>
          </a:p>
        </p:txBody>
      </p:sp>
    </p:spTree>
    <p:extLst>
      <p:ext uri="{BB962C8B-B14F-4D97-AF65-F5344CB8AC3E}">
        <p14:creationId xmlns:p14="http://schemas.microsoft.com/office/powerpoint/2010/main" val="245798565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GB"/>
              <a:t>Regional Internet Registries (RIRs)</a:t>
            </a:r>
            <a:endParaRPr lang="en-GB" dirty="0"/>
          </a:p>
        </p:txBody>
      </p:sp>
      <p:sp>
        <p:nvSpPr>
          <p:cNvPr id="9" name="Content Placeholder 8"/>
          <p:cNvSpPr>
            <a:spLocks noGrp="1"/>
          </p:cNvSpPr>
          <p:nvPr>
            <p:ph idx="1"/>
          </p:nvPr>
        </p:nvSpPr>
        <p:spPr/>
        <p:txBody>
          <a:bodyPr/>
          <a:lstStyle/>
          <a:p>
            <a:r>
              <a:rPr lang="en-GB" dirty="0"/>
              <a:t>RIRs manage resources (IPs, ASNs) in a service region</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652" y="1761648"/>
            <a:ext cx="3933939" cy="2098101"/>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50381135"/>
              </p:ext>
            </p:extLst>
          </p:nvPr>
        </p:nvGraphicFramePr>
        <p:xfrm>
          <a:off x="4986479" y="1761648"/>
          <a:ext cx="3104983" cy="2138150"/>
        </p:xfrm>
        <a:graphic>
          <a:graphicData uri="http://schemas.openxmlformats.org/drawingml/2006/table">
            <a:tbl>
              <a:tblPr firstRow="1" bandRow="1">
                <a:tableStyleId>{5C22544A-7EE6-4342-B048-85BDC9FD1C3A}</a:tableStyleId>
              </a:tblPr>
              <a:tblGrid>
                <a:gridCol w="810104">
                  <a:extLst>
                    <a:ext uri="{9D8B030D-6E8A-4147-A177-3AD203B41FA5}">
                      <a16:colId xmlns:a16="http://schemas.microsoft.com/office/drawing/2014/main" val="20000"/>
                    </a:ext>
                  </a:extLst>
                </a:gridCol>
                <a:gridCol w="2294879">
                  <a:extLst>
                    <a:ext uri="{9D8B030D-6E8A-4147-A177-3AD203B41FA5}">
                      <a16:colId xmlns:a16="http://schemas.microsoft.com/office/drawing/2014/main" val="20001"/>
                    </a:ext>
                  </a:extLst>
                </a:gridCol>
              </a:tblGrid>
              <a:tr h="256464">
                <a:tc>
                  <a:txBody>
                    <a:bodyPr/>
                    <a:lstStyle/>
                    <a:p>
                      <a:r>
                        <a:rPr lang="en-GB" sz="1200" dirty="0"/>
                        <a:t>Registry</a:t>
                      </a:r>
                      <a:endParaRPr lang="en-GB" sz="1200" b="1" dirty="0"/>
                    </a:p>
                  </a:txBody>
                  <a:tcPr marL="68580" marR="68580" marT="34290" marB="34290"/>
                </a:tc>
                <a:tc>
                  <a:txBody>
                    <a:bodyPr/>
                    <a:lstStyle/>
                    <a:p>
                      <a:r>
                        <a:rPr lang="en-GB" sz="1200" dirty="0"/>
                        <a:t>Area Covered</a:t>
                      </a:r>
                      <a:endParaRPr lang="en-GB" sz="1200" b="1" dirty="0"/>
                    </a:p>
                  </a:txBody>
                  <a:tcPr marL="68580" marR="68580" marT="34290" marB="34290"/>
                </a:tc>
                <a:extLst>
                  <a:ext uri="{0D108BD9-81ED-4DB2-BD59-A6C34878D82A}">
                    <a16:rowId xmlns:a16="http://schemas.microsoft.com/office/drawing/2014/main" val="10000"/>
                  </a:ext>
                </a:extLst>
              </a:tr>
              <a:tr h="256464">
                <a:tc>
                  <a:txBody>
                    <a:bodyPr/>
                    <a:lstStyle/>
                    <a:p>
                      <a:r>
                        <a:rPr lang="en-GB" sz="1200" dirty="0" err="1"/>
                        <a:t>AfriNIC</a:t>
                      </a:r>
                      <a:endParaRPr lang="en-GB" sz="1200" b="1" dirty="0"/>
                    </a:p>
                  </a:txBody>
                  <a:tcPr marL="68580" marR="68580" marT="34290" marB="34290"/>
                </a:tc>
                <a:tc>
                  <a:txBody>
                    <a:bodyPr/>
                    <a:lstStyle/>
                    <a:p>
                      <a:r>
                        <a:rPr lang="en-GB" sz="1200" dirty="0"/>
                        <a:t>Africa Region</a:t>
                      </a:r>
                    </a:p>
                  </a:txBody>
                  <a:tcPr marL="68580" marR="68580" marT="34290" marB="34290"/>
                </a:tc>
                <a:extLst>
                  <a:ext uri="{0D108BD9-81ED-4DB2-BD59-A6C34878D82A}">
                    <a16:rowId xmlns:a16="http://schemas.microsoft.com/office/drawing/2014/main" val="10001"/>
                  </a:ext>
                </a:extLst>
              </a:tr>
              <a:tr h="256464">
                <a:tc>
                  <a:txBody>
                    <a:bodyPr/>
                    <a:lstStyle/>
                    <a:p>
                      <a:r>
                        <a:rPr lang="en-GB" sz="1200" dirty="0"/>
                        <a:t>APNIC</a:t>
                      </a:r>
                      <a:endParaRPr lang="en-GB" sz="1200" b="1" dirty="0"/>
                    </a:p>
                  </a:txBody>
                  <a:tcPr marL="68580" marR="68580" marT="34290" marB="34290"/>
                </a:tc>
                <a:tc>
                  <a:txBody>
                    <a:bodyPr/>
                    <a:lstStyle/>
                    <a:p>
                      <a:r>
                        <a:rPr lang="en-GB" sz="1200" dirty="0"/>
                        <a:t>Asia/Pacific Region</a:t>
                      </a:r>
                    </a:p>
                  </a:txBody>
                  <a:tcPr marL="68580" marR="68580" marT="34290" marB="34290"/>
                </a:tc>
                <a:extLst>
                  <a:ext uri="{0D108BD9-81ED-4DB2-BD59-A6C34878D82A}">
                    <a16:rowId xmlns:a16="http://schemas.microsoft.com/office/drawing/2014/main" val="10002"/>
                  </a:ext>
                </a:extLst>
              </a:tr>
              <a:tr h="480060">
                <a:tc>
                  <a:txBody>
                    <a:bodyPr/>
                    <a:lstStyle/>
                    <a:p>
                      <a:r>
                        <a:rPr lang="en-GB" sz="1200" dirty="0"/>
                        <a:t>ARIN</a:t>
                      </a:r>
                      <a:endParaRPr lang="en-GB" sz="1200" b="1"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dk1"/>
                          </a:solidFill>
                          <a:effectLst/>
                        </a:rPr>
                        <a:t>Canada, United States, some Caribbean</a:t>
                      </a:r>
                      <a:r>
                        <a:rPr lang="en-GB" sz="1200" b="1" kern="1200" dirty="0">
                          <a:solidFill>
                            <a:schemeClr val="dk1"/>
                          </a:solidFill>
                          <a:effectLst/>
                        </a:rPr>
                        <a:t> </a:t>
                      </a:r>
                      <a:r>
                        <a:rPr lang="en-GB" sz="1200" b="0" kern="1200" dirty="0">
                          <a:solidFill>
                            <a:schemeClr val="dk1"/>
                          </a:solidFill>
                          <a:effectLst/>
                        </a:rPr>
                        <a:t>nations</a:t>
                      </a:r>
                      <a:endParaRPr lang="en-GB" sz="1200" b="0" i="0" kern="1200" dirty="0">
                        <a:solidFill>
                          <a:schemeClr val="dk1"/>
                        </a:solidFill>
                        <a:effectLst/>
                        <a:latin typeface="+mn-lt"/>
                        <a:ea typeface="+mn-ea"/>
                        <a:cs typeface="+mn-cs"/>
                      </a:endParaRPr>
                    </a:p>
                  </a:txBody>
                  <a:tcPr marL="68580" marR="68580" marT="34290" marB="34290"/>
                </a:tc>
                <a:extLst>
                  <a:ext uri="{0D108BD9-81ED-4DB2-BD59-A6C34878D82A}">
                    <a16:rowId xmlns:a16="http://schemas.microsoft.com/office/drawing/2014/main" val="10003"/>
                  </a:ext>
                </a:extLst>
              </a:tr>
              <a:tr h="444349">
                <a:tc>
                  <a:txBody>
                    <a:bodyPr/>
                    <a:lstStyle/>
                    <a:p>
                      <a:r>
                        <a:rPr lang="en-GB" sz="1200" dirty="0"/>
                        <a:t>LACNIC</a:t>
                      </a:r>
                      <a:endParaRPr lang="en-GB" sz="1200" b="1" dirty="0"/>
                    </a:p>
                  </a:txBody>
                  <a:tcPr marL="68580" marR="68580" marT="34290" marB="34290"/>
                </a:tc>
                <a:tc>
                  <a:txBody>
                    <a:bodyPr/>
                    <a:lstStyle/>
                    <a:p>
                      <a:r>
                        <a:rPr lang="en-GB" sz="1200" dirty="0"/>
                        <a:t>Latin America and some Caribbean nations</a:t>
                      </a:r>
                    </a:p>
                  </a:txBody>
                  <a:tcPr marL="68580" marR="68580" marT="34290" marB="34290"/>
                </a:tc>
                <a:extLst>
                  <a:ext uri="{0D108BD9-81ED-4DB2-BD59-A6C34878D82A}">
                    <a16:rowId xmlns:a16="http://schemas.microsoft.com/office/drawing/2014/main" val="10004"/>
                  </a:ext>
                </a:extLst>
              </a:tr>
              <a:tr h="444349">
                <a:tc>
                  <a:txBody>
                    <a:bodyPr/>
                    <a:lstStyle/>
                    <a:p>
                      <a:r>
                        <a:rPr lang="en-GB" sz="1200" dirty="0"/>
                        <a:t>RIPE NCC</a:t>
                      </a:r>
                      <a:endParaRPr lang="en-GB" sz="1200" b="1" dirty="0"/>
                    </a:p>
                  </a:txBody>
                  <a:tcPr marL="68580" marR="68580" marT="34290" marB="34290"/>
                </a:tc>
                <a:tc>
                  <a:txBody>
                    <a:bodyPr/>
                    <a:lstStyle/>
                    <a:p>
                      <a:r>
                        <a:rPr lang="en-GB" sz="1200" dirty="0"/>
                        <a:t>Europe, Russia, Middle East, and Central Asia</a:t>
                      </a:r>
                    </a:p>
                  </a:txBody>
                  <a:tcPr marL="68580" marR="68580" marT="34290" marB="34290"/>
                </a:tc>
                <a:extLst>
                  <a:ext uri="{0D108BD9-81ED-4DB2-BD59-A6C34878D82A}">
                    <a16:rowId xmlns:a16="http://schemas.microsoft.com/office/drawing/2014/main" val="10005"/>
                  </a:ext>
                </a:extLst>
              </a:tr>
            </a:tbl>
          </a:graphicData>
        </a:graphic>
      </p:graphicFrame>
      <p:graphicFrame>
        <p:nvGraphicFramePr>
          <p:cNvPr id="7" name="Table 7">
            <a:extLst>
              <a:ext uri="{FF2B5EF4-FFF2-40B4-BE49-F238E27FC236}">
                <a16:creationId xmlns:a16="http://schemas.microsoft.com/office/drawing/2014/main" id="{90C08142-3D05-4C2E-ADFA-D88BFE56D325}"/>
              </a:ext>
            </a:extLst>
          </p:cNvPr>
          <p:cNvGraphicFramePr>
            <a:graphicFrameLocks noGrp="1"/>
          </p:cNvGraphicFramePr>
          <p:nvPr>
            <p:extLst>
              <p:ext uri="{D42A27DB-BD31-4B8C-83A1-F6EECF244321}">
                <p14:modId xmlns:p14="http://schemas.microsoft.com/office/powerpoint/2010/main" val="3939221438"/>
              </p:ext>
            </p:extLst>
          </p:nvPr>
        </p:nvGraphicFramePr>
        <p:xfrm>
          <a:off x="2970629" y="3651351"/>
          <a:ext cx="994159" cy="1011555"/>
        </p:xfrm>
        <a:graphic>
          <a:graphicData uri="http://schemas.openxmlformats.org/drawingml/2006/table">
            <a:tbl>
              <a:tblPr firstRow="1" bandRow="1">
                <a:tableStyleId>{5C22544A-7EE6-4342-B048-85BDC9FD1C3A}</a:tableStyleId>
              </a:tblPr>
              <a:tblGrid>
                <a:gridCol w="994159">
                  <a:extLst>
                    <a:ext uri="{9D8B030D-6E8A-4147-A177-3AD203B41FA5}">
                      <a16:colId xmlns:a16="http://schemas.microsoft.com/office/drawing/2014/main" val="2005873120"/>
                    </a:ext>
                  </a:extLst>
                </a:gridCol>
              </a:tblGrid>
              <a:tr h="243459">
                <a:tc>
                  <a:txBody>
                    <a:bodyPr/>
                    <a:lstStyle/>
                    <a:p>
                      <a:r>
                        <a:rPr lang="en-GB" sz="1100" dirty="0"/>
                        <a:t>APNIC NIRs</a:t>
                      </a:r>
                    </a:p>
                  </a:txBody>
                  <a:tcPr marL="68580" marR="68580" marT="34290" marB="34290"/>
                </a:tc>
                <a:extLst>
                  <a:ext uri="{0D108BD9-81ED-4DB2-BD59-A6C34878D82A}">
                    <a16:rowId xmlns:a16="http://schemas.microsoft.com/office/drawing/2014/main" val="394712540"/>
                  </a:ext>
                </a:extLst>
              </a:tr>
              <a:tr h="768096">
                <a:tc>
                  <a:txBody>
                    <a:bodyPr/>
                    <a:lstStyle/>
                    <a:p>
                      <a:r>
                        <a:rPr lang="en-GB" sz="1100" dirty="0"/>
                        <a:t>APJII, CNNIC, JPNIC, KRNIC, TWNIC, VNNIC, </a:t>
                      </a:r>
                      <a:r>
                        <a:rPr lang="en-GB" sz="1100" b="0" dirty="0"/>
                        <a:t>IRINN</a:t>
                      </a:r>
                      <a:endParaRPr lang="en-GB" sz="1100" dirty="0"/>
                    </a:p>
                  </a:txBody>
                  <a:tcPr marL="68580" marR="68580" marT="34290" marB="34290"/>
                </a:tc>
                <a:extLst>
                  <a:ext uri="{0D108BD9-81ED-4DB2-BD59-A6C34878D82A}">
                    <a16:rowId xmlns:a16="http://schemas.microsoft.com/office/drawing/2014/main" val="89167670"/>
                  </a:ext>
                </a:extLst>
              </a:tr>
            </a:tbl>
          </a:graphicData>
        </a:graphic>
      </p:graphicFrame>
      <p:graphicFrame>
        <p:nvGraphicFramePr>
          <p:cNvPr id="18" name="Table 7">
            <a:extLst>
              <a:ext uri="{FF2B5EF4-FFF2-40B4-BE49-F238E27FC236}">
                <a16:creationId xmlns:a16="http://schemas.microsoft.com/office/drawing/2014/main" id="{038628EC-4208-4B33-A97C-98F38F657BA3}"/>
              </a:ext>
            </a:extLst>
          </p:cNvPr>
          <p:cNvGraphicFramePr>
            <a:graphicFrameLocks noGrp="1"/>
          </p:cNvGraphicFramePr>
          <p:nvPr>
            <p:extLst>
              <p:ext uri="{D42A27DB-BD31-4B8C-83A1-F6EECF244321}">
                <p14:modId xmlns:p14="http://schemas.microsoft.com/office/powerpoint/2010/main" val="1751333051"/>
              </p:ext>
            </p:extLst>
          </p:nvPr>
        </p:nvGraphicFramePr>
        <p:xfrm>
          <a:off x="202964" y="3442952"/>
          <a:ext cx="1109454" cy="1011555"/>
        </p:xfrm>
        <a:graphic>
          <a:graphicData uri="http://schemas.openxmlformats.org/drawingml/2006/table">
            <a:tbl>
              <a:tblPr firstRow="1" bandRow="1">
                <a:tableStyleId>{5C22544A-7EE6-4342-B048-85BDC9FD1C3A}</a:tableStyleId>
              </a:tblPr>
              <a:tblGrid>
                <a:gridCol w="1109454">
                  <a:extLst>
                    <a:ext uri="{9D8B030D-6E8A-4147-A177-3AD203B41FA5}">
                      <a16:colId xmlns:a16="http://schemas.microsoft.com/office/drawing/2014/main" val="2005873120"/>
                    </a:ext>
                  </a:extLst>
                </a:gridCol>
              </a:tblGrid>
              <a:tr h="243459">
                <a:tc>
                  <a:txBody>
                    <a:bodyPr/>
                    <a:lstStyle/>
                    <a:p>
                      <a:r>
                        <a:rPr lang="en-GB" sz="1100" dirty="0"/>
                        <a:t>LACNIC NIRs</a:t>
                      </a:r>
                    </a:p>
                  </a:txBody>
                  <a:tcPr marL="68580" marR="68580" marT="34290" marB="34290"/>
                </a:tc>
                <a:extLst>
                  <a:ext uri="{0D108BD9-81ED-4DB2-BD59-A6C34878D82A}">
                    <a16:rowId xmlns:a16="http://schemas.microsoft.com/office/drawing/2014/main" val="394712540"/>
                  </a:ext>
                </a:extLst>
              </a:tr>
              <a:tr h="768096">
                <a:tc>
                  <a:txBody>
                    <a:bodyPr/>
                    <a:lstStyle/>
                    <a:p>
                      <a:r>
                        <a:rPr lang="en-GB" sz="1100" dirty="0"/>
                        <a:t>nic.br NIC Mexico</a:t>
                      </a:r>
                    </a:p>
                    <a:p>
                      <a:r>
                        <a:rPr lang="en-GB" sz="1100" dirty="0"/>
                        <a:t>nic.mx NIC Brazil</a:t>
                      </a:r>
                    </a:p>
                  </a:txBody>
                  <a:tcPr marL="68580" marR="68580" marT="34290" marB="34290"/>
                </a:tc>
                <a:extLst>
                  <a:ext uri="{0D108BD9-81ED-4DB2-BD59-A6C34878D82A}">
                    <a16:rowId xmlns:a16="http://schemas.microsoft.com/office/drawing/2014/main" val="89167670"/>
                  </a:ext>
                </a:extLst>
              </a:tr>
            </a:tbl>
          </a:graphicData>
        </a:graphic>
      </p:graphicFrame>
      <p:cxnSp>
        <p:nvCxnSpPr>
          <p:cNvPr id="23" name="Straight Arrow Connector 22">
            <a:extLst>
              <a:ext uri="{FF2B5EF4-FFF2-40B4-BE49-F238E27FC236}">
                <a16:creationId xmlns:a16="http://schemas.microsoft.com/office/drawing/2014/main" id="{BA1C9679-289C-43DD-A15D-31D3D8E9A9C5}"/>
              </a:ext>
            </a:extLst>
          </p:cNvPr>
          <p:cNvCxnSpPr>
            <a:cxnSpLocks/>
          </p:cNvCxnSpPr>
          <p:nvPr/>
        </p:nvCxnSpPr>
        <p:spPr>
          <a:xfrm flipH="1">
            <a:off x="3243268" y="2893222"/>
            <a:ext cx="278606" cy="814390"/>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cxnSp>
        <p:nvCxnSpPr>
          <p:cNvPr id="27" name="Straight Arrow Connector 26">
            <a:extLst>
              <a:ext uri="{FF2B5EF4-FFF2-40B4-BE49-F238E27FC236}">
                <a16:creationId xmlns:a16="http://schemas.microsoft.com/office/drawing/2014/main" id="{495B6ADA-38C0-4F94-A9B7-872FA5A0826E}"/>
              </a:ext>
            </a:extLst>
          </p:cNvPr>
          <p:cNvCxnSpPr>
            <a:cxnSpLocks/>
          </p:cNvCxnSpPr>
          <p:nvPr/>
        </p:nvCxnSpPr>
        <p:spPr>
          <a:xfrm flipH="1">
            <a:off x="1000126" y="3219671"/>
            <a:ext cx="221457" cy="309344"/>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6665399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GB" dirty="0"/>
              <a:t>Local Internet Registries (LIRs)</a:t>
            </a:r>
          </a:p>
        </p:txBody>
      </p:sp>
      <p:sp>
        <p:nvSpPr>
          <p:cNvPr id="9" name="Content Placeholder 8"/>
          <p:cNvSpPr>
            <a:spLocks noGrp="1"/>
          </p:cNvSpPr>
          <p:nvPr>
            <p:ph idx="1"/>
          </p:nvPr>
        </p:nvSpPr>
        <p:spPr/>
        <p:txBody>
          <a:bodyPr/>
          <a:lstStyle/>
          <a:p>
            <a:r>
              <a:rPr lang="en-GB" dirty="0"/>
              <a:t>An </a:t>
            </a:r>
            <a:r>
              <a:rPr lang="en-GB" b="1" dirty="0"/>
              <a:t>LIR</a:t>
            </a:r>
            <a:r>
              <a:rPr lang="en-GB" dirty="0"/>
              <a:t> is a member of an </a:t>
            </a:r>
            <a:r>
              <a:rPr lang="en-GB" b="1" dirty="0"/>
              <a:t>RIR</a:t>
            </a:r>
            <a:r>
              <a:rPr lang="en-GB" dirty="0"/>
              <a:t> (or NIR)</a:t>
            </a:r>
          </a:p>
          <a:p>
            <a:r>
              <a:rPr lang="en-GB" dirty="0"/>
              <a:t>Generally an LIR is a service provider wanting their own </a:t>
            </a:r>
            <a:br>
              <a:rPr lang="en-GB" dirty="0"/>
            </a:br>
            <a:r>
              <a:rPr lang="en-GB" dirty="0"/>
              <a:t>IP address space and AS number</a:t>
            </a:r>
          </a:p>
          <a:p>
            <a:r>
              <a:rPr lang="en-GB" dirty="0"/>
              <a:t>Provider </a:t>
            </a:r>
            <a:r>
              <a:rPr lang="en-GB" dirty="0" err="1"/>
              <a:t>Aggregatable</a:t>
            </a:r>
            <a:r>
              <a:rPr lang="en-GB" dirty="0"/>
              <a:t> (PA) IP space</a:t>
            </a:r>
          </a:p>
          <a:p>
            <a:endParaRPr lang="en-GB" dirty="0"/>
          </a:p>
          <a:p>
            <a:r>
              <a:rPr lang="en-GB" dirty="0"/>
              <a:t>RIR makes an ALLOCATION to the LIR</a:t>
            </a:r>
          </a:p>
          <a:p>
            <a:r>
              <a:rPr lang="en-GB" dirty="0"/>
              <a:t>LIR makes ASSIGNMENTS to customers</a:t>
            </a:r>
          </a:p>
          <a:p>
            <a:endParaRPr lang="en-GB" dirty="0"/>
          </a:p>
          <a:p>
            <a:r>
              <a:rPr lang="en-GB" dirty="0"/>
              <a:t>RIPE region is Europe, the Middle East, and Central Asia</a:t>
            </a:r>
          </a:p>
          <a:p>
            <a:endParaRPr lang="en-GB" dirty="0"/>
          </a:p>
        </p:txBody>
      </p:sp>
    </p:spTree>
    <p:extLst>
      <p:ext uri="{BB962C8B-B14F-4D97-AF65-F5344CB8AC3E}">
        <p14:creationId xmlns:p14="http://schemas.microsoft.com/office/powerpoint/2010/main" val="117136785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en-US" dirty="0"/>
              <a:t>Single Homed – ‘Before’</a:t>
            </a:r>
          </a:p>
        </p:txBody>
      </p:sp>
      <p:sp>
        <p:nvSpPr>
          <p:cNvPr id="117763" name="Rectangle 3"/>
          <p:cNvSpPr>
            <a:spLocks noGrp="1" noChangeArrowheads="1"/>
          </p:cNvSpPr>
          <p:nvPr>
            <p:ph idx="1"/>
          </p:nvPr>
        </p:nvSpPr>
        <p:spPr/>
        <p:txBody>
          <a:bodyPr/>
          <a:lstStyle/>
          <a:p>
            <a:r>
              <a:rPr lang="en-US" dirty="0"/>
              <a:t>Customer gets IPs from ISP</a:t>
            </a:r>
          </a:p>
          <a:p>
            <a:r>
              <a:rPr lang="en-US" dirty="0"/>
              <a:t>Customer is </a:t>
            </a:r>
            <a:r>
              <a:rPr lang="en-US" b="1" dirty="0"/>
              <a:t>inside</a:t>
            </a:r>
            <a:r>
              <a:rPr lang="en-US" dirty="0"/>
              <a:t> the ISP’s AS</a:t>
            </a:r>
          </a:p>
          <a:p>
            <a:r>
              <a:rPr lang="en-US" dirty="0"/>
              <a:t>Customer points default gateway at ISP</a:t>
            </a:r>
          </a:p>
          <a:p>
            <a:r>
              <a:rPr lang="en-US" dirty="0"/>
              <a:t>Most businesses, </a:t>
            </a:r>
            <a:br>
              <a:rPr lang="en-US" dirty="0"/>
            </a:br>
            <a:r>
              <a:rPr lang="en-US" dirty="0"/>
              <a:t>end-users/residential customers</a:t>
            </a:r>
          </a:p>
          <a:p>
            <a:r>
              <a:rPr lang="en-US" dirty="0"/>
              <a:t>Cannot usually use same IP range with two ISPs.</a:t>
            </a:r>
          </a:p>
        </p:txBody>
      </p:sp>
      <p:pic>
        <p:nvPicPr>
          <p:cNvPr id="22630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2" y="885825"/>
            <a:ext cx="3169975" cy="3436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078911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normAutofit/>
          </a:bodyPr>
          <a:lstStyle/>
          <a:p>
            <a:r>
              <a:rPr lang="en-US" dirty="0"/>
              <a:t>Multi Homed – ‘After’</a:t>
            </a:r>
          </a:p>
        </p:txBody>
      </p:sp>
      <p:sp>
        <p:nvSpPr>
          <p:cNvPr id="117763" name="Rectangle 3"/>
          <p:cNvSpPr>
            <a:spLocks noGrp="1" noChangeArrowheads="1"/>
          </p:cNvSpPr>
          <p:nvPr>
            <p:ph idx="1"/>
          </p:nvPr>
        </p:nvSpPr>
        <p:spPr/>
        <p:txBody>
          <a:bodyPr>
            <a:normAutofit/>
          </a:bodyPr>
          <a:lstStyle/>
          <a:p>
            <a:r>
              <a:rPr lang="en-US" dirty="0"/>
              <a:t>Customer has </a:t>
            </a:r>
            <a:r>
              <a:rPr lang="en-US" b="1" dirty="0"/>
              <a:t>own IPs</a:t>
            </a:r>
          </a:p>
          <a:p>
            <a:r>
              <a:rPr lang="en-US" dirty="0"/>
              <a:t>Customer has </a:t>
            </a:r>
            <a:r>
              <a:rPr lang="en-US" b="1" dirty="0"/>
              <a:t>own AS</a:t>
            </a:r>
          </a:p>
          <a:p>
            <a:r>
              <a:rPr lang="en-US" b="1" dirty="0"/>
              <a:t>Multiple</a:t>
            </a:r>
            <a:r>
              <a:rPr lang="en-US" dirty="0"/>
              <a:t> upstream transit providers</a:t>
            </a:r>
          </a:p>
          <a:p>
            <a:r>
              <a:rPr lang="en-US" dirty="0"/>
              <a:t>BGP sessions to each, uses full table. BGP selects ‘best’ path</a:t>
            </a:r>
          </a:p>
          <a:p>
            <a:r>
              <a:rPr lang="en-US" dirty="0"/>
              <a:t>Can move and add ISPs and peers without changing IP ranges</a:t>
            </a:r>
          </a:p>
          <a:p>
            <a:endParaRPr lang="en-US" dirty="0"/>
          </a:p>
        </p:txBody>
      </p:sp>
      <p:pic>
        <p:nvPicPr>
          <p:cNvPr id="5" name="Picture 4"/>
          <p:cNvPicPr>
            <a:picLocks noChangeAspect="1"/>
          </p:cNvPicPr>
          <p:nvPr/>
        </p:nvPicPr>
        <p:blipFill>
          <a:blip r:embed="rId3"/>
          <a:stretch>
            <a:fillRect/>
          </a:stretch>
        </p:blipFill>
        <p:spPr>
          <a:xfrm>
            <a:off x="860698" y="1036250"/>
            <a:ext cx="3357155" cy="3071000"/>
          </a:xfrm>
          <a:prstGeom prst="rect">
            <a:avLst/>
          </a:prstGeom>
        </p:spPr>
      </p:pic>
    </p:spTree>
    <p:extLst>
      <p:ext uri="{BB962C8B-B14F-4D97-AF65-F5344CB8AC3E}">
        <p14:creationId xmlns:p14="http://schemas.microsoft.com/office/powerpoint/2010/main" val="193965155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GB"/>
              <a:t>Why bother?</a:t>
            </a:r>
            <a:endParaRPr lang="en-GB" dirty="0"/>
          </a:p>
        </p:txBody>
      </p:sp>
      <p:sp>
        <p:nvSpPr>
          <p:cNvPr id="9" name="Content Placeholder 8"/>
          <p:cNvSpPr>
            <a:spLocks noGrp="1"/>
          </p:cNvSpPr>
          <p:nvPr>
            <p:ph idx="1"/>
          </p:nvPr>
        </p:nvSpPr>
        <p:spPr/>
        <p:txBody>
          <a:bodyPr/>
          <a:lstStyle/>
          <a:p>
            <a:r>
              <a:rPr lang="en-GB" b="1" dirty="0"/>
              <a:t>Advantages</a:t>
            </a:r>
          </a:p>
          <a:p>
            <a:pPr lvl="1"/>
            <a:r>
              <a:rPr lang="en-GB" dirty="0"/>
              <a:t>‘independent’ network can be truly multi-homed</a:t>
            </a:r>
          </a:p>
          <a:p>
            <a:pPr lvl="1"/>
            <a:r>
              <a:rPr lang="en-GB" dirty="0"/>
              <a:t>‘own’ IP address space</a:t>
            </a:r>
          </a:p>
          <a:p>
            <a:pPr lvl="1"/>
            <a:r>
              <a:rPr lang="en-GB" dirty="0"/>
              <a:t>Multiple transit providers, seamless to switch</a:t>
            </a:r>
          </a:p>
          <a:p>
            <a:pPr lvl="1"/>
            <a:r>
              <a:rPr lang="en-GB" dirty="0"/>
              <a:t>Increase network resilience</a:t>
            </a:r>
          </a:p>
          <a:p>
            <a:pPr lvl="1"/>
            <a:r>
              <a:rPr lang="en-GB" dirty="0"/>
              <a:t>Ready for peering at exchanges</a:t>
            </a:r>
          </a:p>
          <a:p>
            <a:pPr lvl="1"/>
            <a:r>
              <a:rPr lang="en-GB" dirty="0"/>
              <a:t>More control where traffic goes and why (policy)</a:t>
            </a:r>
          </a:p>
          <a:p>
            <a:pPr lvl="1"/>
            <a:r>
              <a:rPr lang="en-GB" dirty="0"/>
              <a:t>Easy expansion</a:t>
            </a:r>
          </a:p>
        </p:txBody>
      </p:sp>
    </p:spTree>
    <p:extLst>
      <p:ext uri="{BB962C8B-B14F-4D97-AF65-F5344CB8AC3E}">
        <p14:creationId xmlns:p14="http://schemas.microsoft.com/office/powerpoint/2010/main" val="78355811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628650" y="253921"/>
            <a:ext cx="7886700" cy="517605"/>
          </a:xfrm>
        </p:spPr>
        <p:txBody>
          <a:bodyPr>
            <a:normAutofit fontScale="90000"/>
          </a:bodyPr>
          <a:lstStyle/>
          <a:p>
            <a:r>
              <a:rPr lang="en-GB" dirty="0"/>
              <a:t>Why bother?</a:t>
            </a:r>
          </a:p>
        </p:txBody>
      </p:sp>
      <p:sp>
        <p:nvSpPr>
          <p:cNvPr id="9" name="Content Placeholder 8"/>
          <p:cNvSpPr>
            <a:spLocks noGrp="1"/>
          </p:cNvSpPr>
          <p:nvPr>
            <p:ph idx="1"/>
          </p:nvPr>
        </p:nvSpPr>
        <p:spPr/>
        <p:txBody>
          <a:bodyPr/>
          <a:lstStyle/>
          <a:p>
            <a:r>
              <a:rPr lang="en-GB" b="1" dirty="0"/>
              <a:t>Disadvantages</a:t>
            </a:r>
            <a:r>
              <a:rPr lang="en-GB" dirty="0"/>
              <a:t>…</a:t>
            </a:r>
          </a:p>
          <a:p>
            <a:pPr lvl="1"/>
            <a:r>
              <a:rPr lang="en-GB" dirty="0"/>
              <a:t>Re-number IPs on existing network</a:t>
            </a:r>
          </a:p>
          <a:p>
            <a:pPr lvl="1"/>
            <a:r>
              <a:rPr lang="en-GB" dirty="0"/>
              <a:t>Requires big routers</a:t>
            </a:r>
          </a:p>
          <a:p>
            <a:pPr lvl="1"/>
            <a:r>
              <a:rPr lang="en-GB" dirty="0"/>
              <a:t>Complex procedures to get started</a:t>
            </a:r>
          </a:p>
          <a:p>
            <a:pPr lvl="1"/>
            <a:r>
              <a:rPr lang="en-GB" dirty="0"/>
              <a:t>Increases configuration complexity</a:t>
            </a:r>
          </a:p>
          <a:p>
            <a:pPr lvl="1"/>
            <a:r>
              <a:rPr lang="en-GB" dirty="0"/>
              <a:t>Requires specialist knowledge/skills</a:t>
            </a:r>
          </a:p>
          <a:p>
            <a:pPr lvl="2"/>
            <a:r>
              <a:rPr lang="en-GB" dirty="0"/>
              <a:t>Knowledge: Learn BGP and lots more!</a:t>
            </a:r>
          </a:p>
          <a:p>
            <a:pPr lvl="2"/>
            <a:r>
              <a:rPr lang="en-GB" dirty="0"/>
              <a:t>Skills: Apply knowledge, gain experience, do it well</a:t>
            </a:r>
            <a:br>
              <a:rPr lang="en-GB" dirty="0"/>
            </a:br>
            <a:endParaRPr lang="en-GB" dirty="0"/>
          </a:p>
          <a:p>
            <a:pPr lvl="1"/>
            <a:r>
              <a:rPr lang="en-GB" dirty="0"/>
              <a:t>Not cost-effective for every network</a:t>
            </a:r>
          </a:p>
        </p:txBody>
      </p:sp>
    </p:spTree>
    <p:extLst>
      <p:ext uri="{BB962C8B-B14F-4D97-AF65-F5344CB8AC3E}">
        <p14:creationId xmlns:p14="http://schemas.microsoft.com/office/powerpoint/2010/main" val="4173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GB" dirty="0"/>
              <a:t>Interconnected Networks</a:t>
            </a:r>
          </a:p>
        </p:txBody>
      </p:sp>
      <p:sp>
        <p:nvSpPr>
          <p:cNvPr id="58373" name="Text Box 5"/>
          <p:cNvSpPr txBox="1">
            <a:spLocks noChangeArrowheads="1"/>
          </p:cNvSpPr>
          <p:nvPr/>
        </p:nvSpPr>
        <p:spPr bwMode="auto">
          <a:xfrm>
            <a:off x="3702850" y="1972866"/>
            <a:ext cx="649537" cy="24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013"/>
              <a:t>‘Peering’</a:t>
            </a:r>
          </a:p>
        </p:txBody>
      </p:sp>
      <p:graphicFrame>
        <p:nvGraphicFramePr>
          <p:cNvPr id="58374" name="Object 6"/>
          <p:cNvGraphicFramePr>
            <a:graphicFrameLocks noChangeAspect="1"/>
          </p:cNvGraphicFramePr>
          <p:nvPr/>
        </p:nvGraphicFramePr>
        <p:xfrm>
          <a:off x="1543051" y="1143008"/>
          <a:ext cx="6057900" cy="3274219"/>
        </p:xfrm>
        <a:graphic>
          <a:graphicData uri="http://schemas.openxmlformats.org/presentationml/2006/ole">
            <mc:AlternateContent xmlns:mc="http://schemas.openxmlformats.org/markup-compatibility/2006">
              <mc:Choice xmlns:v="urn:schemas-microsoft-com:vml" Requires="v">
                <p:oleObj name="Visio" r:id="rId3" imgW="5257800" imgH="2843100" progId="Visio.Drawing.11">
                  <p:embed/>
                </p:oleObj>
              </mc:Choice>
              <mc:Fallback>
                <p:oleObj name="Visio" r:id="rId3" imgW="5257800" imgH="2843100" progId="Visio.Drawing.11">
                  <p:embed/>
                  <p:pic>
                    <p:nvPicPr>
                      <p:cNvPr id="58374"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3051" y="1143008"/>
                        <a:ext cx="6057900" cy="3274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40483222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026"/>
          <p:cNvSpPr>
            <a:spLocks noGrp="1" noChangeArrowheads="1"/>
          </p:cNvSpPr>
          <p:nvPr>
            <p:ph type="title"/>
          </p:nvPr>
        </p:nvSpPr>
        <p:spPr/>
        <p:txBody>
          <a:bodyPr/>
          <a:lstStyle/>
          <a:p>
            <a:r>
              <a:rPr lang="en-GB" dirty="0"/>
              <a:t>BGP ROUTING</a:t>
            </a:r>
          </a:p>
        </p:txBody>
      </p:sp>
      <p:sp>
        <p:nvSpPr>
          <p:cNvPr id="5" name="Text Placeholder 4">
            <a:extLst>
              <a:ext uri="{FF2B5EF4-FFF2-40B4-BE49-F238E27FC236}">
                <a16:creationId xmlns:a16="http://schemas.microsoft.com/office/drawing/2014/main" id="{976B52FD-DBE2-4734-9360-B56B03E387FE}"/>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84559734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GB" dirty="0"/>
              <a:t>Routing Protocols</a:t>
            </a:r>
          </a:p>
        </p:txBody>
      </p:sp>
      <p:graphicFrame>
        <p:nvGraphicFramePr>
          <p:cNvPr id="54277" name="Rectangle 3">
            <a:extLst>
              <a:ext uri="{FF2B5EF4-FFF2-40B4-BE49-F238E27FC236}">
                <a16:creationId xmlns:a16="http://schemas.microsoft.com/office/drawing/2014/main" id="{887A7B18-9E80-4527-979A-F8D84D077516}"/>
              </a:ext>
            </a:extLst>
          </p:cNvPr>
          <p:cNvGraphicFramePr>
            <a:graphicFrameLocks noGrp="1"/>
          </p:cNvGraphicFramePr>
          <p:nvPr>
            <p:ph idx="1"/>
            <p:extLst>
              <p:ext uri="{D42A27DB-BD31-4B8C-83A1-F6EECF244321}">
                <p14:modId xmlns:p14="http://schemas.microsoft.com/office/powerpoint/2010/main" val="3986518000"/>
              </p:ext>
            </p:extLst>
          </p:nvPr>
        </p:nvGraphicFramePr>
        <p:xfrm>
          <a:off x="628650" y="1084263"/>
          <a:ext cx="7886700" cy="3548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5787077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628650" y="253921"/>
            <a:ext cx="7886700" cy="517605"/>
          </a:xfrm>
        </p:spPr>
        <p:txBody>
          <a:bodyPr>
            <a:normAutofit fontScale="90000"/>
          </a:bodyPr>
          <a:lstStyle/>
          <a:p>
            <a:r>
              <a:rPr lang="en-GB" dirty="0"/>
              <a:t>Routing Protocols</a:t>
            </a:r>
          </a:p>
        </p:txBody>
      </p:sp>
      <p:sp>
        <p:nvSpPr>
          <p:cNvPr id="115715" name="Rectangle 3"/>
          <p:cNvSpPr>
            <a:spLocks noGrp="1" noChangeArrowheads="1"/>
          </p:cNvSpPr>
          <p:nvPr>
            <p:ph idx="1"/>
          </p:nvPr>
        </p:nvSpPr>
        <p:spPr/>
        <p:txBody>
          <a:bodyPr>
            <a:normAutofit/>
          </a:bodyPr>
          <a:lstStyle/>
          <a:p>
            <a:r>
              <a:rPr lang="en-GB" dirty="0"/>
              <a:t>Routers use </a:t>
            </a:r>
            <a:r>
              <a:rPr lang="en-GB" b="1" dirty="0"/>
              <a:t>routing protocols</a:t>
            </a:r>
            <a:r>
              <a:rPr lang="en-GB" dirty="0"/>
              <a:t> to learn and distribute which networks are connected via which interfaces.</a:t>
            </a:r>
          </a:p>
          <a:p>
            <a:r>
              <a:rPr lang="en-GB" dirty="0"/>
              <a:t>Routing protocols also help make decisions about the ‘best’ path to take.</a:t>
            </a:r>
          </a:p>
          <a:p>
            <a:r>
              <a:rPr lang="en-GB" b="1" dirty="0"/>
              <a:t>BGP4</a:t>
            </a:r>
            <a:r>
              <a:rPr lang="en-GB" dirty="0"/>
              <a:t> (Border Gateway Protocol) mostly used </a:t>
            </a:r>
            <a:r>
              <a:rPr lang="en-GB" b="1" dirty="0"/>
              <a:t>between networks </a:t>
            </a:r>
            <a:r>
              <a:rPr lang="en-GB" dirty="0"/>
              <a:t>on the Internet. (</a:t>
            </a:r>
            <a:r>
              <a:rPr lang="en-GB" b="1" dirty="0"/>
              <a:t>EGP</a:t>
            </a:r>
            <a:r>
              <a:rPr lang="en-GB" dirty="0"/>
              <a:t>)</a:t>
            </a:r>
          </a:p>
          <a:p>
            <a:r>
              <a:rPr lang="en-GB" b="1" dirty="0"/>
              <a:t>OSPF, RIP, EIGRP, ISIS</a:t>
            </a:r>
            <a:r>
              <a:rPr lang="en-GB" dirty="0"/>
              <a:t>.. are all Interior routing protocols. (</a:t>
            </a:r>
            <a:r>
              <a:rPr lang="en-GB" b="1" dirty="0"/>
              <a:t>IGP</a:t>
            </a:r>
            <a:r>
              <a:rPr lang="en-GB" dirty="0"/>
              <a:t>) that operate </a:t>
            </a:r>
            <a:r>
              <a:rPr lang="en-GB" u="sng" dirty="0"/>
              <a:t>within</a:t>
            </a:r>
            <a:r>
              <a:rPr lang="en-GB" dirty="0"/>
              <a:t> an AS</a:t>
            </a:r>
          </a:p>
          <a:p>
            <a:r>
              <a:rPr lang="en-GB" dirty="0"/>
              <a:t>Most commonly OSPF or ISIS in ISPs</a:t>
            </a:r>
          </a:p>
          <a:p>
            <a:r>
              <a:rPr lang="en-GB" i="1" dirty="0"/>
              <a:t>Can</a:t>
            </a:r>
            <a:r>
              <a:rPr lang="en-GB" dirty="0"/>
              <a:t> use </a:t>
            </a:r>
            <a:r>
              <a:rPr lang="en-GB" i="1" dirty="0"/>
              <a:t>only</a:t>
            </a:r>
            <a:r>
              <a:rPr lang="en-GB" dirty="0"/>
              <a:t> BGP to do everything. Most have IGP+BGP for scaling.</a:t>
            </a:r>
          </a:p>
        </p:txBody>
      </p:sp>
    </p:spTree>
    <p:extLst>
      <p:ext uri="{BB962C8B-B14F-4D97-AF65-F5344CB8AC3E}">
        <p14:creationId xmlns:p14="http://schemas.microsoft.com/office/powerpoint/2010/main" val="55326604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628650" y="253921"/>
            <a:ext cx="7886700" cy="517605"/>
          </a:xfrm>
        </p:spPr>
        <p:txBody>
          <a:bodyPr>
            <a:normAutofit fontScale="90000"/>
          </a:bodyPr>
          <a:lstStyle/>
          <a:p>
            <a:r>
              <a:rPr lang="en-GB" dirty="0"/>
              <a:t>BGP4</a:t>
            </a:r>
          </a:p>
        </p:txBody>
      </p:sp>
      <p:sp>
        <p:nvSpPr>
          <p:cNvPr id="110595" name="Rectangle 3"/>
          <p:cNvSpPr>
            <a:spLocks noGrp="1" noChangeArrowheads="1"/>
          </p:cNvSpPr>
          <p:nvPr>
            <p:ph idx="1"/>
          </p:nvPr>
        </p:nvSpPr>
        <p:spPr/>
        <p:txBody>
          <a:bodyPr>
            <a:normAutofit/>
          </a:bodyPr>
          <a:lstStyle/>
          <a:p>
            <a:r>
              <a:rPr lang="en-GB" dirty="0"/>
              <a:t>Every network has an </a:t>
            </a:r>
            <a:r>
              <a:rPr lang="en-GB" b="1" dirty="0"/>
              <a:t>Autonomous System Number</a:t>
            </a:r>
            <a:r>
              <a:rPr lang="en-GB" dirty="0"/>
              <a:t> (AS Number)</a:t>
            </a:r>
          </a:p>
          <a:p>
            <a:r>
              <a:rPr lang="en-GB" dirty="0"/>
              <a:t>AS numbers assigned by </a:t>
            </a:r>
            <a:r>
              <a:rPr lang="en-GB" b="1" dirty="0"/>
              <a:t>RIR</a:t>
            </a:r>
          </a:p>
          <a:p>
            <a:r>
              <a:rPr lang="en-GB" dirty="0"/>
              <a:t>Every router inside each network has the </a:t>
            </a:r>
            <a:r>
              <a:rPr lang="en-GB" b="1" dirty="0"/>
              <a:t>same AS number</a:t>
            </a:r>
            <a:r>
              <a:rPr lang="en-GB" dirty="0"/>
              <a:t>.</a:t>
            </a:r>
          </a:p>
          <a:p>
            <a:pPr lvl="1"/>
            <a:r>
              <a:rPr lang="en-GB" dirty="0"/>
              <a:t>BGP sessions configured in the same ASN =  </a:t>
            </a:r>
            <a:r>
              <a:rPr lang="en-GB" b="1" dirty="0"/>
              <a:t>iBGP</a:t>
            </a:r>
            <a:r>
              <a:rPr lang="en-GB" dirty="0"/>
              <a:t> (Internal)</a:t>
            </a:r>
          </a:p>
          <a:p>
            <a:r>
              <a:rPr lang="en-GB" dirty="0"/>
              <a:t>BGP Sessions established between ASNs = </a:t>
            </a:r>
            <a:r>
              <a:rPr lang="en-GB" b="1" dirty="0"/>
              <a:t>eBGP</a:t>
            </a:r>
            <a:r>
              <a:rPr lang="en-GB" dirty="0"/>
              <a:t> (External) </a:t>
            </a:r>
          </a:p>
          <a:p>
            <a:r>
              <a:rPr lang="en-GB" dirty="0"/>
              <a:t>No ‘magic router discovery’: every session must be configured.</a:t>
            </a:r>
          </a:p>
          <a:p>
            <a:endParaRPr lang="en-GB" dirty="0"/>
          </a:p>
          <a:p>
            <a:r>
              <a:rPr lang="en-GB" b="1" dirty="0"/>
              <a:t>Path Vector </a:t>
            </a:r>
            <a:r>
              <a:rPr lang="en-GB" dirty="0"/>
              <a:t>routing protocol</a:t>
            </a:r>
          </a:p>
        </p:txBody>
      </p:sp>
      <p:graphicFrame>
        <p:nvGraphicFramePr>
          <p:cNvPr id="2" name="Table 1">
            <a:extLst>
              <a:ext uri="{FF2B5EF4-FFF2-40B4-BE49-F238E27FC236}">
                <a16:creationId xmlns:a16="http://schemas.microsoft.com/office/drawing/2014/main" id="{77BE0EFB-7BB2-2EFE-A53F-5198D476D4DF}"/>
              </a:ext>
            </a:extLst>
          </p:cNvPr>
          <p:cNvGraphicFramePr>
            <a:graphicFrameLocks noGrp="1"/>
          </p:cNvGraphicFramePr>
          <p:nvPr>
            <p:extLst>
              <p:ext uri="{D42A27DB-BD31-4B8C-83A1-F6EECF244321}">
                <p14:modId xmlns:p14="http://schemas.microsoft.com/office/powerpoint/2010/main" val="1975255921"/>
              </p:ext>
            </p:extLst>
          </p:nvPr>
        </p:nvGraphicFramePr>
        <p:xfrm>
          <a:off x="6905532" y="4752421"/>
          <a:ext cx="2238469" cy="279324"/>
        </p:xfrm>
        <a:graphic>
          <a:graphicData uri="http://schemas.openxmlformats.org/drawingml/2006/table">
            <a:tbl>
              <a:tblPr>
                <a:tableStyleId>{5C22544A-7EE6-4342-B048-85BDC9FD1C3A}</a:tableStyleId>
              </a:tblPr>
              <a:tblGrid>
                <a:gridCol w="414641">
                  <a:extLst>
                    <a:ext uri="{9D8B030D-6E8A-4147-A177-3AD203B41FA5}">
                      <a16:colId xmlns:a16="http://schemas.microsoft.com/office/drawing/2014/main" val="117255965"/>
                    </a:ext>
                  </a:extLst>
                </a:gridCol>
                <a:gridCol w="1823828">
                  <a:extLst>
                    <a:ext uri="{9D8B030D-6E8A-4147-A177-3AD203B41FA5}">
                      <a16:colId xmlns:a16="http://schemas.microsoft.com/office/drawing/2014/main" val="4264316537"/>
                    </a:ext>
                  </a:extLst>
                </a:gridCol>
              </a:tblGrid>
              <a:tr h="279324">
                <a:tc>
                  <a:txBody>
                    <a:bodyPr/>
                    <a:lstStyle/>
                    <a:p>
                      <a:pPr marL="0" marR="0" lvl="0" indent="0" algn="ctr" defTabSz="685776" rtl="0" eaLnBrk="1" fontAlgn="auto" latinLnBrk="0" hangingPunct="1">
                        <a:lnSpc>
                          <a:spcPct val="100000"/>
                        </a:lnSpc>
                        <a:spcBef>
                          <a:spcPts val="0"/>
                        </a:spcBef>
                        <a:spcAft>
                          <a:spcPts val="0"/>
                        </a:spcAft>
                        <a:buClrTx/>
                        <a:buSzTx/>
                        <a:buFontTx/>
                        <a:buNone/>
                        <a:tabLst/>
                        <a:defRPr/>
                      </a:pPr>
                      <a:r>
                        <a:rPr lang="en-GB" sz="1200" dirty="0">
                          <a:solidFill>
                            <a:schemeClr val="tx1"/>
                          </a:solidFill>
                          <a:sym typeface="Wingdings" panose="05000000000000000000" pitchFamily="2" charset="2"/>
                        </a:rPr>
                        <a:t></a:t>
                      </a:r>
                      <a:endParaRPr lang="en-GB" sz="1200" dirty="0">
                        <a:solidFill>
                          <a:schemeClr val="tx1"/>
                        </a:solidFill>
                      </a:endParaRPr>
                    </a:p>
                  </a:txBody>
                  <a:tcPr anchor="ctr">
                    <a:lnL w="63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p>
                      <a:pPr marL="0" marR="0" lvl="0" indent="0" algn="l" defTabSz="685776" rtl="0" eaLnBrk="1" fontAlgn="auto" latinLnBrk="0" hangingPunct="1">
                        <a:lnSpc>
                          <a:spcPct val="100000"/>
                        </a:lnSpc>
                        <a:spcBef>
                          <a:spcPts val="0"/>
                        </a:spcBef>
                        <a:spcAft>
                          <a:spcPts val="0"/>
                        </a:spcAft>
                        <a:buClrTx/>
                        <a:buSzTx/>
                        <a:buFontTx/>
                        <a:buNone/>
                        <a:tabLst/>
                        <a:defRPr/>
                      </a:pPr>
                      <a:r>
                        <a:rPr lang="en-GB" sz="1100" b="0" dirty="0">
                          <a:solidFill>
                            <a:schemeClr val="tx1"/>
                          </a:solidFill>
                          <a:sym typeface="Wingdings" panose="05000000000000000000" pitchFamily="2" charset="2"/>
                        </a:rPr>
                        <a:t>1.4 Basic operation (p.21)</a:t>
                      </a:r>
                      <a:endParaRPr lang="en-GB" sz="1100" b="0" dirty="0">
                        <a:solidFill>
                          <a:schemeClr val="tx1"/>
                        </a:solidFill>
                      </a:endParaRPr>
                    </a:p>
                  </a:txBody>
                  <a:tcPr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FF"/>
                    </a:solidFill>
                  </a:tcPr>
                </a:tc>
                <a:extLst>
                  <a:ext uri="{0D108BD9-81ED-4DB2-BD59-A6C34878D82A}">
                    <a16:rowId xmlns:a16="http://schemas.microsoft.com/office/drawing/2014/main" val="2039704335"/>
                  </a:ext>
                </a:extLst>
              </a:tr>
            </a:tbl>
          </a:graphicData>
        </a:graphic>
      </p:graphicFrame>
    </p:spTree>
    <p:extLst>
      <p:ext uri="{BB962C8B-B14F-4D97-AF65-F5344CB8AC3E}">
        <p14:creationId xmlns:p14="http://schemas.microsoft.com/office/powerpoint/2010/main" val="278574057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628650" y="253921"/>
            <a:ext cx="7886700" cy="517605"/>
          </a:xfrm>
        </p:spPr>
        <p:txBody>
          <a:bodyPr>
            <a:normAutofit fontScale="90000"/>
          </a:bodyPr>
          <a:lstStyle/>
          <a:p>
            <a:r>
              <a:rPr lang="en-GB" dirty="0"/>
              <a:t>BGP4</a:t>
            </a:r>
          </a:p>
        </p:txBody>
      </p:sp>
      <p:sp>
        <p:nvSpPr>
          <p:cNvPr id="110595" name="Rectangle 3"/>
          <p:cNvSpPr>
            <a:spLocks noGrp="1" noChangeArrowheads="1"/>
          </p:cNvSpPr>
          <p:nvPr>
            <p:ph idx="1"/>
          </p:nvPr>
        </p:nvSpPr>
        <p:spPr/>
        <p:txBody>
          <a:bodyPr>
            <a:normAutofit/>
          </a:bodyPr>
          <a:lstStyle/>
          <a:p>
            <a:r>
              <a:rPr lang="en-GB" dirty="0"/>
              <a:t>Networks can be ‘</a:t>
            </a:r>
            <a:r>
              <a:rPr lang="en-GB" b="1" dirty="0"/>
              <a:t>multi-homed</a:t>
            </a:r>
            <a:r>
              <a:rPr lang="en-GB" dirty="0"/>
              <a:t>’ – not dependent on a single ‘upstream’ provider.</a:t>
            </a:r>
          </a:p>
          <a:p>
            <a:r>
              <a:rPr lang="en-GB" dirty="0"/>
              <a:t>…providing they have their own IP addresses</a:t>
            </a:r>
          </a:p>
          <a:p>
            <a:r>
              <a:rPr lang="en-GB" dirty="0"/>
              <a:t>Strict control of </a:t>
            </a:r>
            <a:r>
              <a:rPr lang="en-GB" b="1" dirty="0"/>
              <a:t>routing policy</a:t>
            </a:r>
            <a:endParaRPr lang="en-GB" dirty="0"/>
          </a:p>
          <a:p>
            <a:r>
              <a:rPr lang="en-GB" dirty="0"/>
              <a:t>Control which prefixes are advertised where</a:t>
            </a:r>
          </a:p>
          <a:p>
            <a:pPr lvl="1"/>
            <a:r>
              <a:rPr lang="en-GB" dirty="0"/>
              <a:t>Peers</a:t>
            </a:r>
          </a:p>
          <a:p>
            <a:pPr lvl="1"/>
            <a:r>
              <a:rPr lang="en-GB" dirty="0"/>
              <a:t>Transit</a:t>
            </a:r>
          </a:p>
          <a:p>
            <a:pPr lvl="1"/>
            <a:r>
              <a:rPr lang="en-GB" dirty="0"/>
              <a:t>Downstream customers</a:t>
            </a:r>
          </a:p>
          <a:p>
            <a:r>
              <a:rPr lang="en-GB" dirty="0"/>
              <a:t>Set preferences AS-wide: preferred routes</a:t>
            </a:r>
          </a:p>
        </p:txBody>
      </p:sp>
      <p:graphicFrame>
        <p:nvGraphicFramePr>
          <p:cNvPr id="2" name="Table 1">
            <a:extLst>
              <a:ext uri="{FF2B5EF4-FFF2-40B4-BE49-F238E27FC236}">
                <a16:creationId xmlns:a16="http://schemas.microsoft.com/office/drawing/2014/main" id="{CB8858D0-2746-788C-91F1-09B3BCB28C99}"/>
              </a:ext>
            </a:extLst>
          </p:cNvPr>
          <p:cNvGraphicFramePr>
            <a:graphicFrameLocks noGrp="1"/>
          </p:cNvGraphicFramePr>
          <p:nvPr>
            <p:extLst>
              <p:ext uri="{D42A27DB-BD31-4B8C-83A1-F6EECF244321}">
                <p14:modId xmlns:p14="http://schemas.microsoft.com/office/powerpoint/2010/main" val="220248386"/>
              </p:ext>
            </p:extLst>
          </p:nvPr>
        </p:nvGraphicFramePr>
        <p:xfrm>
          <a:off x="6905532" y="4752421"/>
          <a:ext cx="2238469" cy="279324"/>
        </p:xfrm>
        <a:graphic>
          <a:graphicData uri="http://schemas.openxmlformats.org/drawingml/2006/table">
            <a:tbl>
              <a:tblPr>
                <a:tableStyleId>{5C22544A-7EE6-4342-B048-85BDC9FD1C3A}</a:tableStyleId>
              </a:tblPr>
              <a:tblGrid>
                <a:gridCol w="414641">
                  <a:extLst>
                    <a:ext uri="{9D8B030D-6E8A-4147-A177-3AD203B41FA5}">
                      <a16:colId xmlns:a16="http://schemas.microsoft.com/office/drawing/2014/main" val="117255965"/>
                    </a:ext>
                  </a:extLst>
                </a:gridCol>
                <a:gridCol w="1823828">
                  <a:extLst>
                    <a:ext uri="{9D8B030D-6E8A-4147-A177-3AD203B41FA5}">
                      <a16:colId xmlns:a16="http://schemas.microsoft.com/office/drawing/2014/main" val="4264316537"/>
                    </a:ext>
                  </a:extLst>
                </a:gridCol>
              </a:tblGrid>
              <a:tr h="279324">
                <a:tc>
                  <a:txBody>
                    <a:bodyPr/>
                    <a:lstStyle/>
                    <a:p>
                      <a:pPr marL="0" marR="0" lvl="0" indent="0" algn="ctr" defTabSz="685776" rtl="0" eaLnBrk="1" fontAlgn="auto" latinLnBrk="0" hangingPunct="1">
                        <a:lnSpc>
                          <a:spcPct val="100000"/>
                        </a:lnSpc>
                        <a:spcBef>
                          <a:spcPts val="0"/>
                        </a:spcBef>
                        <a:spcAft>
                          <a:spcPts val="0"/>
                        </a:spcAft>
                        <a:buClrTx/>
                        <a:buSzTx/>
                        <a:buFontTx/>
                        <a:buNone/>
                        <a:tabLst/>
                        <a:defRPr/>
                      </a:pPr>
                      <a:r>
                        <a:rPr lang="en-GB" sz="1200" dirty="0">
                          <a:solidFill>
                            <a:schemeClr val="tx1"/>
                          </a:solidFill>
                          <a:sym typeface="Wingdings" panose="05000000000000000000" pitchFamily="2" charset="2"/>
                        </a:rPr>
                        <a:t></a:t>
                      </a:r>
                      <a:endParaRPr lang="en-GB" sz="1200" dirty="0">
                        <a:solidFill>
                          <a:schemeClr val="tx1"/>
                        </a:solidFill>
                      </a:endParaRPr>
                    </a:p>
                  </a:txBody>
                  <a:tcPr anchor="ctr">
                    <a:lnL w="63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p>
                      <a:pPr marL="0" marR="0" lvl="0" indent="0" algn="l" defTabSz="685776" rtl="0" eaLnBrk="1" fontAlgn="auto" latinLnBrk="0" hangingPunct="1">
                        <a:lnSpc>
                          <a:spcPct val="100000"/>
                        </a:lnSpc>
                        <a:spcBef>
                          <a:spcPts val="0"/>
                        </a:spcBef>
                        <a:spcAft>
                          <a:spcPts val="0"/>
                        </a:spcAft>
                        <a:buClrTx/>
                        <a:buSzTx/>
                        <a:buFontTx/>
                        <a:buNone/>
                        <a:tabLst/>
                        <a:defRPr/>
                      </a:pPr>
                      <a:r>
                        <a:rPr lang="en-GB" sz="1100" b="0" dirty="0">
                          <a:solidFill>
                            <a:schemeClr val="tx1"/>
                          </a:solidFill>
                          <a:sym typeface="Wingdings" panose="05000000000000000000" pitchFamily="2" charset="2"/>
                        </a:rPr>
                        <a:t>1.4.4 Routing Policies (p.25)</a:t>
                      </a:r>
                      <a:endParaRPr lang="en-GB" sz="1100" b="0" dirty="0">
                        <a:solidFill>
                          <a:schemeClr val="tx1"/>
                        </a:solidFill>
                      </a:endParaRPr>
                    </a:p>
                  </a:txBody>
                  <a:tcPr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FF"/>
                    </a:solidFill>
                  </a:tcPr>
                </a:tc>
                <a:extLst>
                  <a:ext uri="{0D108BD9-81ED-4DB2-BD59-A6C34878D82A}">
                    <a16:rowId xmlns:a16="http://schemas.microsoft.com/office/drawing/2014/main" val="2039704335"/>
                  </a:ext>
                </a:extLst>
              </a:tr>
            </a:tbl>
          </a:graphicData>
        </a:graphic>
      </p:graphicFrame>
    </p:spTree>
    <p:extLst>
      <p:ext uri="{BB962C8B-B14F-4D97-AF65-F5344CB8AC3E}">
        <p14:creationId xmlns:p14="http://schemas.microsoft.com/office/powerpoint/2010/main" val="314849573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8421" name="Object 5"/>
          <p:cNvGraphicFramePr>
            <a:graphicFrameLocks noChangeAspect="1"/>
          </p:cNvGraphicFramePr>
          <p:nvPr/>
        </p:nvGraphicFramePr>
        <p:xfrm>
          <a:off x="1543051" y="1143007"/>
          <a:ext cx="6057900" cy="3278981"/>
        </p:xfrm>
        <a:graphic>
          <a:graphicData uri="http://schemas.openxmlformats.org/presentationml/2006/ole">
            <mc:AlternateContent xmlns:mc="http://schemas.openxmlformats.org/markup-compatibility/2006">
              <mc:Choice xmlns:v="urn:schemas-microsoft-com:vml" Requires="v">
                <p:oleObj name="Visio" r:id="rId3" imgW="5247000" imgH="2831400" progId="Visio.Drawing.11">
                  <p:embed/>
                </p:oleObj>
              </mc:Choice>
              <mc:Fallback>
                <p:oleObj name="Visio" r:id="rId3" imgW="5247000" imgH="2831400" progId="Visio.Drawing.11">
                  <p:embed/>
                  <p:pic>
                    <p:nvPicPr>
                      <p:cNvPr id="188421"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3051" y="1143007"/>
                        <a:ext cx="6057900" cy="327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8418" name="Rectangle 2"/>
          <p:cNvSpPr>
            <a:spLocks noGrp="1" noChangeArrowheads="1"/>
          </p:cNvSpPr>
          <p:nvPr>
            <p:ph type="title"/>
          </p:nvPr>
        </p:nvSpPr>
        <p:spPr>
          <a:xfrm>
            <a:off x="628650" y="253921"/>
            <a:ext cx="7886700" cy="517605"/>
          </a:xfrm>
        </p:spPr>
        <p:txBody>
          <a:bodyPr>
            <a:normAutofit fontScale="90000"/>
          </a:bodyPr>
          <a:lstStyle/>
          <a:p>
            <a:r>
              <a:rPr lang="en-GB"/>
              <a:t>Autonomous Systems</a:t>
            </a:r>
          </a:p>
        </p:txBody>
      </p:sp>
    </p:spTree>
    <p:extLst>
      <p:ext uri="{BB962C8B-B14F-4D97-AF65-F5344CB8AC3E}">
        <p14:creationId xmlns:p14="http://schemas.microsoft.com/office/powerpoint/2010/main" val="402455212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normAutofit/>
          </a:bodyPr>
          <a:lstStyle/>
          <a:p>
            <a:r>
              <a:rPr lang="en-GB"/>
              <a:t>AS Path</a:t>
            </a:r>
          </a:p>
        </p:txBody>
      </p:sp>
      <p:graphicFrame>
        <p:nvGraphicFramePr>
          <p:cNvPr id="111620" name="Object 4"/>
          <p:cNvGraphicFramePr>
            <a:graphicFrameLocks noChangeAspect="1"/>
          </p:cNvGraphicFramePr>
          <p:nvPr/>
        </p:nvGraphicFramePr>
        <p:xfrm>
          <a:off x="1600201" y="1143008"/>
          <a:ext cx="5943600" cy="3212306"/>
        </p:xfrm>
        <a:graphic>
          <a:graphicData uri="http://schemas.openxmlformats.org/presentationml/2006/ole">
            <mc:AlternateContent xmlns:mc="http://schemas.openxmlformats.org/markup-compatibility/2006">
              <mc:Choice xmlns:v="urn:schemas-microsoft-com:vml" Requires="v">
                <p:oleObj name="Visio" r:id="rId3" imgW="5257800" imgH="2843100" progId="Visio.Drawing.11">
                  <p:embed/>
                </p:oleObj>
              </mc:Choice>
              <mc:Fallback>
                <p:oleObj name="Visio" r:id="rId3" imgW="5257800" imgH="2843100" progId="Visio.Drawing.11">
                  <p:embed/>
                  <p:pic>
                    <p:nvPicPr>
                      <p:cNvPr id="11162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1" y="1143008"/>
                        <a:ext cx="5943600" cy="3212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48378248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1492" name="Object 4"/>
          <p:cNvGraphicFramePr>
            <a:graphicFrameLocks noChangeAspect="1"/>
          </p:cNvGraphicFramePr>
          <p:nvPr/>
        </p:nvGraphicFramePr>
        <p:xfrm>
          <a:off x="1600201" y="1143008"/>
          <a:ext cx="5943600" cy="3212306"/>
        </p:xfrm>
        <a:graphic>
          <a:graphicData uri="http://schemas.openxmlformats.org/presentationml/2006/ole">
            <mc:AlternateContent xmlns:mc="http://schemas.openxmlformats.org/markup-compatibility/2006">
              <mc:Choice xmlns:v="urn:schemas-microsoft-com:vml" Requires="v">
                <p:oleObj name="Visio" r:id="rId3" imgW="5257800" imgH="2843100" progId="Visio.Drawing.11">
                  <p:embed/>
                </p:oleObj>
              </mc:Choice>
              <mc:Fallback>
                <p:oleObj name="Visio" r:id="rId3" imgW="5257800" imgH="2843100" progId="Visio.Drawing.11">
                  <p:embed/>
                  <p:pic>
                    <p:nvPicPr>
                      <p:cNvPr id="19149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1" y="1143008"/>
                        <a:ext cx="5943600" cy="3212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1490" name="Rectangle 2"/>
          <p:cNvSpPr>
            <a:spLocks noGrp="1" noChangeArrowheads="1"/>
          </p:cNvSpPr>
          <p:nvPr>
            <p:ph type="title"/>
          </p:nvPr>
        </p:nvSpPr>
        <p:spPr/>
        <p:txBody>
          <a:bodyPr/>
          <a:lstStyle/>
          <a:p>
            <a:r>
              <a:rPr lang="en-GB" dirty="0"/>
              <a:t>BGP Routing Table</a:t>
            </a:r>
          </a:p>
        </p:txBody>
      </p:sp>
      <p:cxnSp>
        <p:nvCxnSpPr>
          <p:cNvPr id="11" name="Straight Arrow Connector 10">
            <a:extLst>
              <a:ext uri="{FF2B5EF4-FFF2-40B4-BE49-F238E27FC236}">
                <a16:creationId xmlns:a16="http://schemas.microsoft.com/office/drawing/2014/main" id="{119E1441-B934-456F-A6D6-EEAF6382D05A}"/>
              </a:ext>
            </a:extLst>
          </p:cNvPr>
          <p:cNvCxnSpPr>
            <a:cxnSpLocks/>
          </p:cNvCxnSpPr>
          <p:nvPr/>
        </p:nvCxnSpPr>
        <p:spPr>
          <a:xfrm flipV="1">
            <a:off x="2771779" y="2943229"/>
            <a:ext cx="292894" cy="457202"/>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sp>
        <p:nvSpPr>
          <p:cNvPr id="5" name="TextBox 4">
            <a:extLst>
              <a:ext uri="{FF2B5EF4-FFF2-40B4-BE49-F238E27FC236}">
                <a16:creationId xmlns:a16="http://schemas.microsoft.com/office/drawing/2014/main" id="{9DDB3250-7CD9-4BF9-971A-80F87C2E5342}"/>
              </a:ext>
            </a:extLst>
          </p:cNvPr>
          <p:cNvSpPr txBox="1"/>
          <p:nvPr/>
        </p:nvSpPr>
        <p:spPr>
          <a:xfrm>
            <a:off x="1969207" y="3350423"/>
            <a:ext cx="1406291" cy="754649"/>
          </a:xfrm>
          <a:prstGeom prst="rect">
            <a:avLst/>
          </a:prstGeom>
          <a:solidFill>
            <a:srgbClr val="FFFF00"/>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square" lIns="68580" tIns="34290" rIns="68580" bIns="34290" rtlCol="0" anchor="ctr">
            <a:normAutofit/>
          </a:bodyPr>
          <a:lstStyle>
            <a:defPPr>
              <a:defRPr lang="en-US"/>
            </a:defPPr>
            <a:lvl1pPr>
              <a:defRPr>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sz="1400" b="1" dirty="0"/>
              <a:t>Origin</a:t>
            </a:r>
            <a:r>
              <a:rPr lang="en-GB" sz="1400" dirty="0"/>
              <a:t> network is </a:t>
            </a:r>
            <a:r>
              <a:rPr lang="en-GB" sz="1400" b="1" dirty="0"/>
              <a:t>right</a:t>
            </a:r>
            <a:r>
              <a:rPr lang="en-GB" sz="1400" dirty="0"/>
              <a:t>-most ASN in path</a:t>
            </a:r>
          </a:p>
        </p:txBody>
      </p:sp>
    </p:spTree>
    <p:extLst>
      <p:ext uri="{BB962C8B-B14F-4D97-AF65-F5344CB8AC3E}">
        <p14:creationId xmlns:p14="http://schemas.microsoft.com/office/powerpoint/2010/main" val="273419814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B8697-1459-C4D2-70F1-86414E74B41E}"/>
              </a:ext>
            </a:extLst>
          </p:cNvPr>
          <p:cNvSpPr>
            <a:spLocks noGrp="1"/>
          </p:cNvSpPr>
          <p:nvPr>
            <p:ph type="title"/>
          </p:nvPr>
        </p:nvSpPr>
        <p:spPr/>
        <p:txBody>
          <a:bodyPr/>
          <a:lstStyle/>
          <a:p>
            <a:r>
              <a:rPr lang="en-GB" dirty="0"/>
              <a:t>Recap</a:t>
            </a:r>
          </a:p>
        </p:txBody>
      </p:sp>
      <p:sp>
        <p:nvSpPr>
          <p:cNvPr id="5" name="Content Placeholder 4">
            <a:extLst>
              <a:ext uri="{FF2B5EF4-FFF2-40B4-BE49-F238E27FC236}">
                <a16:creationId xmlns:a16="http://schemas.microsoft.com/office/drawing/2014/main" id="{01A81C99-9A36-C376-BDD1-B24294BBFCA3}"/>
              </a:ext>
            </a:extLst>
          </p:cNvPr>
          <p:cNvSpPr>
            <a:spLocks noGrp="1"/>
          </p:cNvSpPr>
          <p:nvPr>
            <p:ph idx="1"/>
          </p:nvPr>
        </p:nvSpPr>
        <p:spPr/>
        <p:txBody>
          <a:bodyPr/>
          <a:lstStyle/>
          <a:p>
            <a:endParaRPr lang="en-GB"/>
          </a:p>
        </p:txBody>
      </p:sp>
      <p:sp>
        <p:nvSpPr>
          <p:cNvPr id="3" name="Footer Placeholder 2">
            <a:extLst>
              <a:ext uri="{FF2B5EF4-FFF2-40B4-BE49-F238E27FC236}">
                <a16:creationId xmlns:a16="http://schemas.microsoft.com/office/drawing/2014/main" id="{54A1E1B0-31E9-5D9B-21DF-FAE60189FBC6}"/>
              </a:ext>
            </a:extLst>
          </p:cNvPr>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a:extLst>
              <a:ext uri="{FF2B5EF4-FFF2-40B4-BE49-F238E27FC236}">
                <a16:creationId xmlns:a16="http://schemas.microsoft.com/office/drawing/2014/main" id="{33EEF8DC-5976-6663-F95A-5582D37D50D4}"/>
              </a:ext>
            </a:extLst>
          </p:cNvPr>
          <p:cNvSpPr>
            <a:spLocks noGrp="1"/>
          </p:cNvSpPr>
          <p:nvPr>
            <p:ph type="sldNum" sz="quarter" idx="12"/>
          </p:nvPr>
        </p:nvSpPr>
        <p:spPr/>
        <p:txBody>
          <a:bodyPr/>
          <a:lstStyle/>
          <a:p>
            <a:fld id="{03C60221-D5AA-4D04-BFA7-EC6516BBF5F1}" type="slidenum">
              <a:rPr lang="en-GB" smtClean="0">
                <a:solidFill>
                  <a:prstClr val="black">
                    <a:tint val="75000"/>
                  </a:prstClr>
                </a:solidFill>
              </a:rPr>
              <a:pPr/>
              <a:t>98</a:t>
            </a:fld>
            <a:endParaRPr lang="en-GB">
              <a:solidFill>
                <a:prstClr val="black">
                  <a:tint val="75000"/>
                </a:prstClr>
              </a:solidFill>
            </a:endParaRPr>
          </a:p>
        </p:txBody>
      </p:sp>
    </p:spTree>
    <p:extLst>
      <p:ext uri="{BB962C8B-B14F-4D97-AF65-F5344CB8AC3E}">
        <p14:creationId xmlns:p14="http://schemas.microsoft.com/office/powerpoint/2010/main" val="587187564"/>
      </p:ext>
    </p:extLst>
  </p:cSld>
  <p:clrMapOvr>
    <a:masterClrMapping/>
  </p:clrMapOvr>
</p:sld>
</file>

<file path=ppt/theme/theme1.xml><?xml version="1.0" encoding="utf-8"?>
<a:theme xmlns:a="http://schemas.openxmlformats.org/drawingml/2006/main" name="LONAP">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EX">
  <a:themeElements>
    <a:clrScheme name="INEX">
      <a:dk1>
        <a:sysClr val="windowText" lastClr="000000"/>
      </a:dk1>
      <a:lt1>
        <a:sysClr val="window" lastClr="FFFFFF"/>
      </a:lt1>
      <a:dk2>
        <a:srgbClr val="44546A"/>
      </a:dk2>
      <a:lt2>
        <a:srgbClr val="E7E6E6"/>
      </a:lt2>
      <a:accent1>
        <a:srgbClr val="6BAF25"/>
      </a:accent1>
      <a:accent2>
        <a:srgbClr val="D3E3CB"/>
      </a:accent2>
      <a:accent3>
        <a:srgbClr val="EAF2E7"/>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41900</TotalTime>
  <Words>9744</Words>
  <Application>Microsoft Office PowerPoint</Application>
  <PresentationFormat>On-screen Show (16:9)</PresentationFormat>
  <Paragraphs>1728</Paragraphs>
  <Slides>98</Slides>
  <Notes>97</Notes>
  <HiddenSlides>6</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98</vt:i4>
      </vt:variant>
    </vt:vector>
  </HeadingPairs>
  <TitlesOfParts>
    <vt:vector size="109" baseType="lpstr">
      <vt:lpstr>Arial</vt:lpstr>
      <vt:lpstr>Calibri</vt:lpstr>
      <vt:lpstr>Calibri Light</vt:lpstr>
      <vt:lpstr>Courier New</vt:lpstr>
      <vt:lpstr>jaf-bernino-sans</vt:lpstr>
      <vt:lpstr>Monaco</vt:lpstr>
      <vt:lpstr>Times</vt:lpstr>
      <vt:lpstr>Wingdings</vt:lpstr>
      <vt:lpstr>LONAP</vt:lpstr>
      <vt:lpstr>INEX</vt:lpstr>
      <vt:lpstr>Visio</vt:lpstr>
      <vt:lpstr>Introduction to Service Provider networks</vt:lpstr>
      <vt:lpstr>Housekeeping</vt:lpstr>
      <vt:lpstr>Introduction</vt:lpstr>
      <vt:lpstr>Agenda</vt:lpstr>
      <vt:lpstr>Peering</vt:lpstr>
      <vt:lpstr>Networks</vt:lpstr>
      <vt:lpstr>Networks</vt:lpstr>
      <vt:lpstr>INTERconnected NETworks</vt:lpstr>
      <vt:lpstr>Interconnected Networks</vt:lpstr>
      <vt:lpstr>Interconnected Networks</vt:lpstr>
      <vt:lpstr>Peers and transit</vt:lpstr>
      <vt:lpstr>Peers and transit</vt:lpstr>
      <vt:lpstr>Direct Peering</vt:lpstr>
      <vt:lpstr>The new network…</vt:lpstr>
      <vt:lpstr>Transit only: new net pays C</vt:lpstr>
      <vt:lpstr>Transit vs peering cost</vt:lpstr>
      <vt:lpstr>Direct peering can save money</vt:lpstr>
      <vt:lpstr>Peering mesh</vt:lpstr>
      <vt:lpstr>Peering mesh</vt:lpstr>
      <vt:lpstr>Internet Exchange</vt:lpstr>
      <vt:lpstr>Bi-lateral peering</vt:lpstr>
      <vt:lpstr>‘Tiers’ of networks</vt:lpstr>
      <vt:lpstr>‘Tiers’ of networks</vt:lpstr>
      <vt:lpstr>‘Tiers’ of networks</vt:lpstr>
      <vt:lpstr>Peering via an IXP</vt:lpstr>
      <vt:lpstr>Autonomous Systems</vt:lpstr>
      <vt:lpstr>Open network standards</vt:lpstr>
      <vt:lpstr>IEEE</vt:lpstr>
      <vt:lpstr>IETF</vt:lpstr>
      <vt:lpstr>7 Layer OSI Model</vt:lpstr>
      <vt:lpstr>7 Layer OSI Model</vt:lpstr>
      <vt:lpstr>7 Layer OSI Model</vt:lpstr>
      <vt:lpstr>Model Comparison</vt:lpstr>
      <vt:lpstr>Layers</vt:lpstr>
      <vt:lpstr>7 Layer OSI Model</vt:lpstr>
      <vt:lpstr>Encapsulation</vt:lpstr>
      <vt:lpstr>Decapsulation</vt:lpstr>
      <vt:lpstr>Layer 2 / 3</vt:lpstr>
      <vt:lpstr>Bits/Bytes</vt:lpstr>
      <vt:lpstr>Layer 1: Physical</vt:lpstr>
      <vt:lpstr>Cables</vt:lpstr>
      <vt:lpstr>Copper</vt:lpstr>
      <vt:lpstr>Copper Channel Length</vt:lpstr>
      <vt:lpstr>Ethernet Copper Faults</vt:lpstr>
      <vt:lpstr>Fibre Optics</vt:lpstr>
      <vt:lpstr>Fibre Optic Patch Leads</vt:lpstr>
      <vt:lpstr>Common Fibre Connectors</vt:lpstr>
      <vt:lpstr>Optics (aka transceivers)</vt:lpstr>
      <vt:lpstr>Optics (aka transceivers)</vt:lpstr>
      <vt:lpstr>Optics – 40G and 100G</vt:lpstr>
      <vt:lpstr>Optics – 400G</vt:lpstr>
      <vt:lpstr>Layer 2: Data Link</vt:lpstr>
      <vt:lpstr>Switches and Hubs</vt:lpstr>
      <vt:lpstr>“Original” Ethernet LAN</vt:lpstr>
      <vt:lpstr>“Original” Ethernet LAN - MAC</vt:lpstr>
      <vt:lpstr>Hub</vt:lpstr>
      <vt:lpstr>Switch – Forwarding table</vt:lpstr>
      <vt:lpstr>Layer 3: Network</vt:lpstr>
      <vt:lpstr>Routers</vt:lpstr>
      <vt:lpstr>Router</vt:lpstr>
      <vt:lpstr>Subnets</vt:lpstr>
      <vt:lpstr>Subnets</vt:lpstr>
      <vt:lpstr>IPv4 Subnets</vt:lpstr>
      <vt:lpstr>IPv4 Subnets</vt:lpstr>
      <vt:lpstr>IPv4 Subnets - CIDR</vt:lpstr>
      <vt:lpstr>IPv4 Subnets - CIDR</vt:lpstr>
      <vt:lpstr>IPv4 Subnets - CIDR</vt:lpstr>
      <vt:lpstr>Determine what is local / remote</vt:lpstr>
      <vt:lpstr>Determine what is local / remote</vt:lpstr>
      <vt:lpstr>ARP (Address Resolution Protocol)</vt:lpstr>
      <vt:lpstr>Determine what is local / remote</vt:lpstr>
      <vt:lpstr>Determine what is local / remote</vt:lpstr>
      <vt:lpstr>Determine what is local / remote</vt:lpstr>
      <vt:lpstr>PowerPoint Presentation</vt:lpstr>
      <vt:lpstr>IPv6</vt:lpstr>
      <vt:lpstr>IPv6</vt:lpstr>
      <vt:lpstr>IPv6</vt:lpstr>
      <vt:lpstr>IPv6 Subnets</vt:lpstr>
      <vt:lpstr>IPv6 Addresses</vt:lpstr>
      <vt:lpstr>IPv6 Address Examples</vt:lpstr>
      <vt:lpstr>IPv6 Address Space</vt:lpstr>
      <vt:lpstr>PowerPoint Presentation</vt:lpstr>
      <vt:lpstr>Service Provider Networks</vt:lpstr>
      <vt:lpstr>Regional Internet Registries (RIRs)</vt:lpstr>
      <vt:lpstr>Local Internet Registries (LIRs)</vt:lpstr>
      <vt:lpstr>Single Homed – ‘Before’</vt:lpstr>
      <vt:lpstr>Multi Homed – ‘After’</vt:lpstr>
      <vt:lpstr>Why bother?</vt:lpstr>
      <vt:lpstr>Why bother?</vt:lpstr>
      <vt:lpstr>BGP ROUTING</vt:lpstr>
      <vt:lpstr>Routing Protocols</vt:lpstr>
      <vt:lpstr>Routing Protocols</vt:lpstr>
      <vt:lpstr>BGP4</vt:lpstr>
      <vt:lpstr>BGP4</vt:lpstr>
      <vt:lpstr>Autonomous Systems</vt:lpstr>
      <vt:lpstr>AS Path</vt:lpstr>
      <vt:lpstr>BGP Routing Table</vt:lpstr>
      <vt:lpstr>Recap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Peering and BGP routing</dc:title>
  <dc:creator>RobL</dc:creator>
  <cp:lastModifiedBy>Robert Lister</cp:lastModifiedBy>
  <cp:revision>252</cp:revision>
  <cp:lastPrinted>2025-02-07T14:14:56Z</cp:lastPrinted>
  <dcterms:created xsi:type="dcterms:W3CDTF">2019-04-09T09:17:17Z</dcterms:created>
  <dcterms:modified xsi:type="dcterms:W3CDTF">2025-04-04T10:49:46Z</dcterms:modified>
</cp:coreProperties>
</file>