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Geist Mono" panose="02010009000000000000" pitchFamily="49" charset="77"/>
      <p:regular r:id="rId18"/>
      <p:bold r:id="rId19"/>
    </p:embeddedFont>
    <p:embeddedFont>
      <p:font typeface="Geist Mono Medium" panose="02010009000000000000" pitchFamily="49" charset="77"/>
      <p:regular r:id="rId20"/>
      <p:bold r:id="rId21"/>
    </p:embeddedFont>
    <p:embeddedFont>
      <p:font typeface="Geist Mono SemiBold" panose="02010009000000000000" pitchFamily="49" charset="77"/>
      <p:regular r:id="rId22"/>
      <p:bold r:id="rId23"/>
    </p:embeddedFont>
    <p:embeddedFont>
      <p:font typeface="Montserrat" pitchFamily="2" charset="77"/>
      <p:regular r:id="rId24"/>
      <p:bold r:id="rId25"/>
      <p:italic r:id="rId26"/>
      <p:boldItalic r:id="rId27"/>
    </p:embeddedFont>
    <p:embeddedFont>
      <p:font typeface="Montserrat ExtraLight" pitchFamily="2" charset="77"/>
      <p:regular r:id="rId28"/>
      <p:bold r:id="rId29"/>
      <p:italic r:id="rId30"/>
      <p:boldItalic r:id="rId31"/>
    </p:embeddedFont>
    <p:embeddedFont>
      <p:font typeface="Montserrat Medium" pitchFamily="2" charset="77"/>
      <p:regular r:id="rId32"/>
      <p:bold r:id="rId33"/>
      <p:italic r:id="rId34"/>
      <p:boldItalic r:id="rId35"/>
    </p:embeddedFont>
    <p:embeddedFont>
      <p:font typeface="Montserrat SemiBold" pitchFamily="2" charset="77"/>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72"/>
    <p:restoredTop sz="94683"/>
  </p:normalViewPr>
  <p:slideViewPr>
    <p:cSldViewPr snapToGrid="0">
      <p:cViewPr varScale="1">
        <p:scale>
          <a:sx n="196" d="100"/>
          <a:sy n="196" d="100"/>
        </p:scale>
        <p:origin x="544" y="176"/>
      </p:cViewPr>
      <p:guideLst>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Good Afternoon everyone.</a:t>
            </a:r>
            <a:br>
              <a:rPr lang="en-GB"/>
            </a:br>
            <a:br>
              <a:rPr lang="en-GB"/>
            </a:br>
            <a:r>
              <a:rPr lang="en-GB"/>
              <a:t>Welcome to NetUK 1, the inaugural event. Thanks to everyone for coming, I’m glad we’re all here and honestly I’m just as surprised as everyone that we managed to pull this off. </a:t>
            </a:r>
            <a:br>
              <a:rPr lang="en-GB"/>
            </a:br>
            <a:br>
              <a:rPr lang="en-GB"/>
            </a:br>
            <a:r>
              <a:rPr lang="en-GB"/>
              <a:t>Anyway, for those that don’t know me I’m Dave Pumford, the NetUK Management Committee Chair. </a:t>
            </a:r>
            <a:br>
              <a:rPr lang="en-GB"/>
            </a:br>
            <a:br>
              <a:rPr lang="en-GB"/>
            </a:br>
            <a:r>
              <a:rPr lang="en-GB"/>
              <a:t>I’ve got a few introductory slides to go through before I hand you over for the conference content, don’t worry I’ll be quick so you don’t have to listen to my accent for too long. </a:t>
            </a:r>
            <a:br>
              <a:rPr lang="en-GB"/>
            </a:b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ea83d22a1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ea83d22a1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GB"/>
            </a:br>
            <a:br>
              <a:rPr lang="en-GB"/>
            </a:br>
            <a:br>
              <a:rPr lang="en-GB"/>
            </a:b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ea23923ca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ea23923ca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ea83d22a1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ea83d22a1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6d29864ba0_3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6d29864ba0_3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ea4eaf42a7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ea4eaf42a7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ea4eaf42a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ea4eaf42a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2ea23923c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 name="Google Shape;48;g2ea23923c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d29864ba0_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d29864ba0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ea4eaf42a7_4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ea4eaf42a7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d next year for tickets / agenda now the heavy lifting is complete.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d29864ba0_3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6d29864ba0_3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6d29864ba0_5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6d29864ba0_5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ea4eaf42a7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ea4eaf42a7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a827b583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ea827b583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believe we can build this community up by focusing on the following core objectives. </a:t>
            </a:r>
            <a:br>
              <a:rPr lang="en-GB"/>
            </a:br>
            <a:br>
              <a:rPr lang="en-GB"/>
            </a:br>
            <a:r>
              <a:rPr lang="en-GB"/>
              <a:t>Knowledge Sharing - </a:t>
            </a:r>
            <a:r>
              <a:rPr lang="en-GB" sz="1350" i="1">
                <a:solidFill>
                  <a:schemeClr val="dk1"/>
                </a:solidFill>
              </a:rPr>
              <a:t>Facilitate the exchange of ideas, insights and experience through events and conferences,</a:t>
            </a:r>
            <a:endParaRPr sz="1350" i="1">
              <a:solidFill>
                <a:schemeClr val="dk1"/>
              </a:solidFill>
            </a:endParaRPr>
          </a:p>
          <a:p>
            <a:pPr marL="0" lvl="0" indent="0" algn="l" rtl="0">
              <a:lnSpc>
                <a:spcPct val="115000"/>
              </a:lnSpc>
              <a:spcBef>
                <a:spcPts val="0"/>
              </a:spcBef>
              <a:spcAft>
                <a:spcPts val="0"/>
              </a:spcAft>
              <a:buNone/>
            </a:pPr>
            <a:r>
              <a:rPr lang="en-GB" sz="1350" i="1">
                <a:solidFill>
                  <a:schemeClr val="dk1"/>
                </a:solidFill>
              </a:rPr>
              <a:t>ensuring members stay at the forefront of the evolving internet infrastructure landscape.</a:t>
            </a:r>
            <a:br>
              <a:rPr lang="en-GB"/>
            </a:br>
            <a:br>
              <a:rPr lang="en-GB"/>
            </a:br>
            <a:r>
              <a:rPr lang="en-GB"/>
              <a:t>Community Development - </a:t>
            </a:r>
            <a:r>
              <a:rPr lang="en-GB" sz="1350" i="1">
                <a:solidFill>
                  <a:schemeClr val="dk1"/>
                </a:solidFill>
              </a:rPr>
              <a:t>Foster a collaborative spirit that thrives on a shared passion for regional achievements</a:t>
            </a:r>
            <a:endParaRPr sz="1350" i="1">
              <a:solidFill>
                <a:schemeClr val="dk1"/>
              </a:solidFill>
            </a:endParaRPr>
          </a:p>
          <a:p>
            <a:pPr marL="0" lvl="0" indent="0" algn="l" rtl="0">
              <a:lnSpc>
                <a:spcPct val="115000"/>
              </a:lnSpc>
              <a:spcBef>
                <a:spcPts val="0"/>
              </a:spcBef>
              <a:spcAft>
                <a:spcPts val="0"/>
              </a:spcAft>
              <a:buNone/>
            </a:pPr>
            <a:r>
              <a:rPr lang="en-GB" sz="1350" i="1">
                <a:solidFill>
                  <a:schemeClr val="dk1"/>
                </a:solidFill>
              </a:rPr>
              <a:t>within grassroots communities such as NetLdn, NetMcr and NetDiff, while supporting the establishment of new regional</a:t>
            </a:r>
            <a:endParaRPr sz="1350" i="1">
              <a:solidFill>
                <a:schemeClr val="dk1"/>
              </a:solidFill>
            </a:endParaRPr>
          </a:p>
          <a:p>
            <a:pPr marL="0" lvl="0" indent="0" algn="l" rtl="0">
              <a:lnSpc>
                <a:spcPct val="115000"/>
              </a:lnSpc>
              <a:spcBef>
                <a:spcPts val="0"/>
              </a:spcBef>
              <a:spcAft>
                <a:spcPts val="0"/>
              </a:spcAft>
              <a:buNone/>
            </a:pPr>
            <a:r>
              <a:rPr lang="en-GB" sz="1350" i="1">
                <a:solidFill>
                  <a:schemeClr val="dk1"/>
                </a:solidFill>
              </a:rPr>
              <a:t>communities.</a:t>
            </a:r>
            <a:br>
              <a:rPr lang="en-GB"/>
            </a:br>
            <a:br>
              <a:rPr lang="en-GB"/>
            </a:br>
            <a:r>
              <a:rPr lang="en-GB"/>
              <a:t>Professional Exposure - </a:t>
            </a:r>
            <a:r>
              <a:rPr lang="en-GB" sz="1350" i="1">
                <a:solidFill>
                  <a:schemeClr val="dk1"/>
                </a:solidFill>
              </a:rPr>
              <a:t>Provide valuable opportunities for individuals and sponsors to build industry connections, find</a:t>
            </a:r>
            <a:endParaRPr sz="1350" i="1">
              <a:solidFill>
                <a:schemeClr val="dk1"/>
              </a:solidFill>
            </a:endParaRPr>
          </a:p>
          <a:p>
            <a:pPr marL="0" lvl="0" indent="0" algn="l" rtl="0">
              <a:lnSpc>
                <a:spcPct val="115000"/>
              </a:lnSpc>
              <a:spcBef>
                <a:spcPts val="0"/>
              </a:spcBef>
              <a:spcAft>
                <a:spcPts val="0"/>
              </a:spcAft>
              <a:buNone/>
            </a:pPr>
            <a:r>
              <a:rPr lang="en-GB" sz="1350" i="1">
                <a:solidFill>
                  <a:schemeClr val="dk1"/>
                </a:solidFill>
              </a:rPr>
              <a:t>collaborators, and advance their careers within the internet industry.</a:t>
            </a:r>
            <a:endParaRPr sz="1350" i="1">
              <a:solidFill>
                <a:schemeClr val="dk1"/>
              </a:solidFill>
            </a:endParaRPr>
          </a:p>
          <a:p>
            <a:pPr marL="0" lvl="0" indent="0" algn="l" rtl="0">
              <a:lnSpc>
                <a:spcPct val="115000"/>
              </a:lnSpc>
              <a:spcBef>
                <a:spcPts val="0"/>
              </a:spcBef>
              <a:spcAft>
                <a:spcPts val="0"/>
              </a:spcAft>
              <a:buNone/>
            </a:pPr>
            <a:br>
              <a:rPr lang="en-GB"/>
            </a:br>
            <a:r>
              <a:rPr lang="en-GB"/>
              <a:t>Inclusivity &amp; Diversity - </a:t>
            </a:r>
            <a:r>
              <a:rPr lang="en-GB" sz="1350" i="1">
                <a:solidFill>
                  <a:schemeClr val="dk1"/>
                </a:solidFill>
              </a:rPr>
              <a:t>Promote participation from all corners of the community, regardless of background or</a:t>
            </a:r>
            <a:endParaRPr sz="1350" i="1">
              <a:solidFill>
                <a:schemeClr val="dk1"/>
              </a:solidFill>
            </a:endParaRPr>
          </a:p>
          <a:p>
            <a:pPr marL="0" lvl="0" indent="0" algn="l" rtl="0">
              <a:lnSpc>
                <a:spcPct val="115000"/>
              </a:lnSpc>
              <a:spcBef>
                <a:spcPts val="0"/>
              </a:spcBef>
              <a:spcAft>
                <a:spcPts val="0"/>
              </a:spcAft>
              <a:buNone/>
            </a:pPr>
            <a:r>
              <a:rPr lang="en-GB" sz="1350" i="1">
                <a:solidFill>
                  <a:schemeClr val="dk1"/>
                </a:solidFill>
              </a:rPr>
              <a:t>experience, believing everyone deserves a voice in shaping the future of the internet.</a:t>
            </a:r>
            <a:endParaRPr sz="1350" i="1">
              <a:solidFill>
                <a:schemeClr val="dk1"/>
              </a:solidFill>
            </a:endParaRPr>
          </a:p>
          <a:p>
            <a:pPr marL="0" lvl="0" indent="0" algn="l" rtl="0">
              <a:lnSpc>
                <a:spcPct val="115000"/>
              </a:lnSpc>
              <a:spcBef>
                <a:spcPts val="0"/>
              </a:spcBef>
              <a:spcAft>
                <a:spcPts val="0"/>
              </a:spcAft>
              <a:buNone/>
            </a:pPr>
            <a:br>
              <a:rPr lang="en-GB" sz="1350" i="1">
                <a:solidFill>
                  <a:schemeClr val="dk1"/>
                </a:solidFill>
              </a:rPr>
            </a:br>
            <a:r>
              <a:rPr lang="en-GB">
                <a:solidFill>
                  <a:schemeClr val="dk1"/>
                </a:solidFill>
              </a:rPr>
              <a:t>Collectively, the MC and PC both believe remaining focused on these objectives will help us achieve our overall mission.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ea4eaf42a7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ea4eaf42a7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linkedin.com/feed/hashtag/?keywords=eventcountdown&amp;highlightedUpdateUrns=urn%3Ali%3Aactivity%3A7214953677910929409"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www.linkedin.com/feed/hashtag/?keywords=eventcountdown&amp;highlightedUpdateUrns=urn%3Ali%3Aactivity%3A7214953677910929409"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1">
  <p:cSld name="TITLE_1_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 name="Google Shape;13;p3"/>
          <p:cNvSpPr txBox="1"/>
          <p:nvPr/>
        </p:nvSpPr>
        <p:spPr>
          <a:xfrm>
            <a:off x="2681550" y="4403225"/>
            <a:ext cx="378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EFEFEF"/>
                </a:solidFill>
                <a:latin typeface="Montserrat"/>
                <a:ea typeface="Montserrat"/>
                <a:cs typeface="Montserrat"/>
                <a:sym typeface="Montserrat"/>
              </a:rPr>
              <a:t>www.netuk.org    #NetUK2</a:t>
            </a:r>
            <a:endParaRPr sz="800" b="1">
              <a:solidFill>
                <a:srgbClr val="EFEFEF"/>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807900" y="722700"/>
            <a:ext cx="75282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F3F3F3"/>
              </a:buClr>
              <a:buSzPts val="2800"/>
              <a:buNone/>
              <a:defRPr>
                <a:solidFill>
                  <a:srgbClr val="F3F3F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1">
  <p:cSld name="CUSTOM_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807900" y="684000"/>
            <a:ext cx="75282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F3F3F3"/>
              </a:buClr>
              <a:buSzPts val="2800"/>
              <a:buNone/>
              <a:defRPr>
                <a:solidFill>
                  <a:srgbClr val="F3F3F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5"/>
          <p:cNvSpPr txBox="1"/>
          <p:nvPr/>
        </p:nvSpPr>
        <p:spPr>
          <a:xfrm>
            <a:off x="2681550" y="4403225"/>
            <a:ext cx="378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EFEFEF"/>
                </a:solidFill>
                <a:latin typeface="Montserrat"/>
                <a:ea typeface="Montserrat"/>
                <a:cs typeface="Montserrat"/>
                <a:sym typeface="Montserrat"/>
              </a:rPr>
              <a:t>www.netuk.org    #NetUK2</a:t>
            </a:r>
            <a:endParaRPr sz="800" b="1">
              <a:solidFill>
                <a:srgbClr val="EFEFEF"/>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1 1 1">
  <p:cSld name="CUSTOM_1_1">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6"/>
          <p:cNvSpPr txBox="1">
            <a:spLocks noGrp="1"/>
          </p:cNvSpPr>
          <p:nvPr>
            <p:ph type="title"/>
          </p:nvPr>
        </p:nvSpPr>
        <p:spPr>
          <a:xfrm>
            <a:off x="807900" y="684000"/>
            <a:ext cx="75282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035E5C"/>
              </a:buClr>
              <a:buSzPts val="2800"/>
              <a:buNone/>
              <a:defRPr>
                <a:solidFill>
                  <a:srgbClr val="035E5C"/>
                </a:solidFill>
              </a:defRPr>
            </a:lvl1pPr>
            <a:lvl2pPr lvl="1" rtl="0">
              <a:spcBef>
                <a:spcPts val="0"/>
              </a:spcBef>
              <a:spcAft>
                <a:spcPts val="0"/>
              </a:spcAft>
              <a:buClr>
                <a:srgbClr val="035E5C"/>
              </a:buClr>
              <a:buSzPts val="2800"/>
              <a:buNone/>
              <a:defRPr>
                <a:solidFill>
                  <a:srgbClr val="035E5C"/>
                </a:solidFill>
              </a:defRPr>
            </a:lvl2pPr>
            <a:lvl3pPr lvl="2" rtl="0">
              <a:spcBef>
                <a:spcPts val="0"/>
              </a:spcBef>
              <a:spcAft>
                <a:spcPts val="0"/>
              </a:spcAft>
              <a:buClr>
                <a:srgbClr val="035E5C"/>
              </a:buClr>
              <a:buSzPts val="2800"/>
              <a:buNone/>
              <a:defRPr>
                <a:solidFill>
                  <a:srgbClr val="035E5C"/>
                </a:solidFill>
              </a:defRPr>
            </a:lvl3pPr>
            <a:lvl4pPr lvl="3" rtl="0">
              <a:spcBef>
                <a:spcPts val="0"/>
              </a:spcBef>
              <a:spcAft>
                <a:spcPts val="0"/>
              </a:spcAft>
              <a:buClr>
                <a:srgbClr val="035E5C"/>
              </a:buClr>
              <a:buSzPts val="2800"/>
              <a:buNone/>
              <a:defRPr>
                <a:solidFill>
                  <a:srgbClr val="035E5C"/>
                </a:solidFill>
              </a:defRPr>
            </a:lvl4pPr>
            <a:lvl5pPr lvl="4" rtl="0">
              <a:spcBef>
                <a:spcPts val="0"/>
              </a:spcBef>
              <a:spcAft>
                <a:spcPts val="0"/>
              </a:spcAft>
              <a:buClr>
                <a:srgbClr val="035E5C"/>
              </a:buClr>
              <a:buSzPts val="2800"/>
              <a:buNone/>
              <a:defRPr>
                <a:solidFill>
                  <a:srgbClr val="035E5C"/>
                </a:solidFill>
              </a:defRPr>
            </a:lvl5pPr>
            <a:lvl6pPr lvl="5" rtl="0">
              <a:spcBef>
                <a:spcPts val="0"/>
              </a:spcBef>
              <a:spcAft>
                <a:spcPts val="0"/>
              </a:spcAft>
              <a:buClr>
                <a:srgbClr val="035E5C"/>
              </a:buClr>
              <a:buSzPts val="2800"/>
              <a:buNone/>
              <a:defRPr>
                <a:solidFill>
                  <a:srgbClr val="035E5C"/>
                </a:solidFill>
              </a:defRPr>
            </a:lvl6pPr>
            <a:lvl7pPr lvl="6" rtl="0">
              <a:spcBef>
                <a:spcPts val="0"/>
              </a:spcBef>
              <a:spcAft>
                <a:spcPts val="0"/>
              </a:spcAft>
              <a:buClr>
                <a:srgbClr val="035E5C"/>
              </a:buClr>
              <a:buSzPts val="2800"/>
              <a:buNone/>
              <a:defRPr>
                <a:solidFill>
                  <a:srgbClr val="035E5C"/>
                </a:solidFill>
              </a:defRPr>
            </a:lvl7pPr>
            <a:lvl8pPr lvl="7" rtl="0">
              <a:spcBef>
                <a:spcPts val="0"/>
              </a:spcBef>
              <a:spcAft>
                <a:spcPts val="0"/>
              </a:spcAft>
              <a:buClr>
                <a:srgbClr val="035E5C"/>
              </a:buClr>
              <a:buSzPts val="2800"/>
              <a:buNone/>
              <a:defRPr>
                <a:solidFill>
                  <a:srgbClr val="035E5C"/>
                </a:solidFill>
              </a:defRPr>
            </a:lvl8pPr>
            <a:lvl9pPr lvl="8" rtl="0">
              <a:spcBef>
                <a:spcPts val="0"/>
              </a:spcBef>
              <a:spcAft>
                <a:spcPts val="0"/>
              </a:spcAft>
              <a:buClr>
                <a:srgbClr val="035E5C"/>
              </a:buClr>
              <a:buSzPts val="2800"/>
              <a:buNone/>
              <a:defRPr>
                <a:solidFill>
                  <a:srgbClr val="035E5C"/>
                </a:solidFill>
              </a:defRPr>
            </a:lvl9pPr>
          </a:lstStyle>
          <a:p>
            <a:endParaRPr/>
          </a:p>
        </p:txBody>
      </p:sp>
      <p:sp>
        <p:nvSpPr>
          <p:cNvPr id="21" name="Google Shape;21;p6"/>
          <p:cNvSpPr txBox="1"/>
          <p:nvPr/>
        </p:nvSpPr>
        <p:spPr>
          <a:xfrm>
            <a:off x="2141550" y="4419600"/>
            <a:ext cx="486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035E5C"/>
                </a:solidFill>
                <a:latin typeface="Montserrat"/>
                <a:ea typeface="Montserrat"/>
                <a:cs typeface="Montserrat"/>
                <a:sym typeface="Montserrat"/>
              </a:rPr>
              <a:t>www.netuk.org     </a:t>
            </a:r>
            <a:r>
              <a:rPr lang="en-GB" sz="800" b="1">
                <a:solidFill>
                  <a:srgbClr val="035E5C"/>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a:t>
            </a:r>
            <a:r>
              <a:rPr lang="en-GB" sz="800" b="1">
                <a:solidFill>
                  <a:srgbClr val="035E5C"/>
                </a:solidFill>
                <a:latin typeface="Montserrat"/>
                <a:ea typeface="Montserrat"/>
                <a:cs typeface="Montserrat"/>
                <a:sym typeface="Montserrat"/>
              </a:rPr>
              <a:t>NetUK2</a:t>
            </a:r>
            <a:endParaRPr sz="800" b="1">
              <a:solidFill>
                <a:srgbClr val="035E5C"/>
              </a:solidFill>
              <a:latin typeface="Montserrat"/>
              <a:ea typeface="Montserrat"/>
              <a:cs typeface="Montserrat"/>
              <a:sym typeface="Montserrat"/>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4" name="Google Shape;24;p7"/>
          <p:cNvSpPr txBox="1"/>
          <p:nvPr/>
        </p:nvSpPr>
        <p:spPr>
          <a:xfrm>
            <a:off x="701700" y="4419600"/>
            <a:ext cx="1431900" cy="3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1">
                <a:solidFill>
                  <a:srgbClr val="035E5C"/>
                </a:solidFill>
                <a:latin typeface="Montserrat"/>
                <a:ea typeface="Montserrat"/>
                <a:cs typeface="Montserrat"/>
                <a:sym typeface="Montserrat"/>
              </a:rPr>
              <a:t>www.netuk.org</a:t>
            </a:r>
            <a:endParaRPr sz="800" b="1">
              <a:solidFill>
                <a:srgbClr val="035E5C"/>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1">
  <p:cSld name="TITLE_AND_BODY_1">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2800"/>
              <a:buNone/>
              <a:defRPr>
                <a:solidFill>
                  <a:schemeClr val="lt1"/>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
        <p:nvSpPr>
          <p:cNvPr id="27" name="Google Shape;27;p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28" name="Google Shape;2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9" name="Google Shape;29;p8"/>
          <p:cNvSpPr txBox="1"/>
          <p:nvPr/>
        </p:nvSpPr>
        <p:spPr>
          <a:xfrm>
            <a:off x="2681550" y="4403225"/>
            <a:ext cx="378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EFEFEF"/>
                </a:solidFill>
                <a:latin typeface="Montserrat"/>
                <a:ea typeface="Montserrat"/>
                <a:cs typeface="Montserrat"/>
                <a:sym typeface="Montserrat"/>
              </a:rPr>
              <a:t>www.netuk.org    #NetUK2</a:t>
            </a:r>
            <a:endParaRPr sz="800" b="1">
              <a:solidFill>
                <a:srgbClr val="EFEFEF"/>
              </a:solidFill>
              <a:latin typeface="Montserrat"/>
              <a:ea typeface="Montserrat"/>
              <a:cs typeface="Montserrat"/>
              <a:sym typeface="Montserra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1 2">
  <p:cSld name="TITLE_AND_BODY_1_2">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9"/>
          <p:cNvSpPr txBox="1">
            <a:spLocks noGrp="1"/>
          </p:cNvSpPr>
          <p:nvPr>
            <p:ph type="title"/>
          </p:nvPr>
        </p:nvSpPr>
        <p:spPr>
          <a:xfrm>
            <a:off x="685800" y="445025"/>
            <a:ext cx="81465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2" name="Google Shape;3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3" name="Google Shape;33;p9"/>
          <p:cNvSpPr txBox="1"/>
          <p:nvPr/>
        </p:nvSpPr>
        <p:spPr>
          <a:xfrm>
            <a:off x="701700" y="4419600"/>
            <a:ext cx="1431900" cy="34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b="1">
                <a:solidFill>
                  <a:srgbClr val="035E5C"/>
                </a:solidFill>
                <a:latin typeface="Montserrat"/>
                <a:ea typeface="Montserrat"/>
                <a:cs typeface="Montserrat"/>
                <a:sym typeface="Montserrat"/>
              </a:rPr>
              <a:t>www.netuk.org</a:t>
            </a:r>
            <a:endParaRPr sz="800" b="1">
              <a:solidFill>
                <a:srgbClr val="035E5C"/>
              </a:solidFill>
              <a:latin typeface="Montserrat"/>
              <a:ea typeface="Montserrat"/>
              <a:cs typeface="Montserrat"/>
              <a:sym typeface="Montserra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41" name="Google Shape;41;p11"/>
          <p:cNvSpPr txBox="1"/>
          <p:nvPr/>
        </p:nvSpPr>
        <p:spPr>
          <a:xfrm>
            <a:off x="2141550" y="4419600"/>
            <a:ext cx="4860900" cy="34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035E5C"/>
                </a:solidFill>
                <a:latin typeface="Montserrat"/>
                <a:ea typeface="Montserrat"/>
                <a:cs typeface="Montserrat"/>
                <a:sym typeface="Montserrat"/>
              </a:rPr>
              <a:t>www.netuk.org     </a:t>
            </a:r>
            <a:r>
              <a:rPr lang="en-GB" sz="800" b="1">
                <a:solidFill>
                  <a:srgbClr val="035E5C"/>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a:t>
            </a:r>
            <a:r>
              <a:rPr lang="en-GB" sz="800" b="1">
                <a:solidFill>
                  <a:srgbClr val="035E5C"/>
                </a:solidFill>
                <a:latin typeface="Montserrat"/>
                <a:ea typeface="Montserrat"/>
                <a:cs typeface="Montserrat"/>
                <a:sym typeface="Montserrat"/>
              </a:rPr>
              <a:t>NetUK2</a:t>
            </a:r>
            <a:endParaRPr sz="800" b="1">
              <a:solidFill>
                <a:srgbClr val="035E5C"/>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27">
          <p15:clr>
            <a:srgbClr val="E46962"/>
          </p15:clr>
        </p15:guide>
        <p15:guide id="2" pos="227">
          <p15:clr>
            <a:srgbClr val="E46962"/>
          </p15:clr>
        </p15:guide>
        <p15:guide id="3" pos="454">
          <p15:clr>
            <a:srgbClr val="E46962"/>
          </p15:clr>
        </p15:guide>
        <p15:guide id="4" pos="680">
          <p15:clr>
            <a:srgbClr val="E46962"/>
          </p15:clr>
        </p15:guide>
        <p15:guide id="5" pos="907">
          <p15:clr>
            <a:srgbClr val="E46962"/>
          </p15:clr>
        </p15:guide>
        <p15:guide id="6" pos="1134">
          <p15:clr>
            <a:srgbClr val="E46962"/>
          </p15:clr>
        </p15:guide>
        <p15:guide id="7" pos="1361">
          <p15:clr>
            <a:srgbClr val="E46962"/>
          </p15:clr>
        </p15:guide>
        <p15:guide id="8" pos="1587">
          <p15:clr>
            <a:srgbClr val="E46962"/>
          </p15:clr>
        </p15:guide>
        <p15:guide id="9" pos="1814">
          <p15:clr>
            <a:srgbClr val="E46962"/>
          </p15:clr>
        </p15:guide>
        <p15:guide id="10" pos="2041">
          <p15:clr>
            <a:srgbClr val="E46962"/>
          </p15:clr>
        </p15:guide>
        <p15:guide id="11" pos="2268">
          <p15:clr>
            <a:srgbClr val="E46962"/>
          </p15:clr>
        </p15:guide>
        <p15:guide id="12" pos="2494">
          <p15:clr>
            <a:srgbClr val="E46962"/>
          </p15:clr>
        </p15:guide>
        <p15:guide id="13" pos="2721">
          <p15:clr>
            <a:srgbClr val="E46962"/>
          </p15:clr>
        </p15:guide>
        <p15:guide id="14" pos="2948">
          <p15:clr>
            <a:srgbClr val="E46962"/>
          </p15:clr>
        </p15:guide>
        <p15:guide id="15" pos="3175">
          <p15:clr>
            <a:srgbClr val="E46962"/>
          </p15:clr>
        </p15:guide>
        <p15:guide id="16" pos="3402">
          <p15:clr>
            <a:srgbClr val="E46962"/>
          </p15:clr>
        </p15:guide>
        <p15:guide id="17" pos="3628">
          <p15:clr>
            <a:srgbClr val="E46962"/>
          </p15:clr>
        </p15:guide>
        <p15:guide id="18" pos="3855">
          <p15:clr>
            <a:srgbClr val="E46962"/>
          </p15:clr>
        </p15:guide>
        <p15:guide id="19" pos="4082">
          <p15:clr>
            <a:srgbClr val="E46962"/>
          </p15:clr>
        </p15:guide>
        <p15:guide id="20" pos="4309">
          <p15:clr>
            <a:srgbClr val="E46962"/>
          </p15:clr>
        </p15:guide>
        <p15:guide id="21" pos="4535">
          <p15:clr>
            <a:srgbClr val="E46962"/>
          </p15:clr>
        </p15:guide>
        <p15:guide id="22" pos="4762">
          <p15:clr>
            <a:srgbClr val="E46962"/>
          </p15:clr>
        </p15:guide>
        <p15:guide id="23" pos="4989">
          <p15:clr>
            <a:srgbClr val="E46962"/>
          </p15:clr>
        </p15:guide>
        <p15:guide id="24" pos="5216">
          <p15:clr>
            <a:srgbClr val="E46962"/>
          </p15:clr>
        </p15:guide>
        <p15:guide id="25" pos="5443">
          <p15:clr>
            <a:srgbClr val="E46962"/>
          </p15:clr>
        </p15:guide>
        <p15:guide id="26" pos="2880">
          <p15:clr>
            <a:srgbClr val="E46962"/>
          </p15:clr>
        </p15:guide>
        <p15:guide id="27" orient="horz" pos="454">
          <p15:clr>
            <a:srgbClr val="E46962"/>
          </p15:clr>
        </p15:guide>
        <p15:guide id="28" orient="horz" pos="3016">
          <p15:clr>
            <a:srgbClr val="E46962"/>
          </p15:clr>
        </p15:guide>
        <p15:guide id="29" orient="horz" pos="2789">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4.xml"/><Relationship Id="rId16"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jpg"/><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26.png"/><Relationship Id="rId20" Type="http://schemas.openxmlformats.org/officeDocument/2006/relationships/image" Target="../media/image30.jp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jp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1"/>
          <p:cNvSpPr txBox="1">
            <a:spLocks noGrp="1"/>
          </p:cNvSpPr>
          <p:nvPr>
            <p:ph type="title"/>
          </p:nvPr>
        </p:nvSpPr>
        <p:spPr>
          <a:xfrm>
            <a:off x="498750" y="679575"/>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Hybrid Event &amp; Questions</a:t>
            </a:r>
            <a:endParaRPr/>
          </a:p>
        </p:txBody>
      </p:sp>
      <p:sp>
        <p:nvSpPr>
          <p:cNvPr id="175" name="Google Shape;175;p21"/>
          <p:cNvSpPr txBox="1">
            <a:spLocks noGrp="1"/>
          </p:cNvSpPr>
          <p:nvPr>
            <p:ph type="title"/>
          </p:nvPr>
        </p:nvSpPr>
        <p:spPr>
          <a:xfrm>
            <a:off x="952311" y="1633275"/>
            <a:ext cx="7239900" cy="2662800"/>
          </a:xfrm>
          <a:prstGeom prst="rect">
            <a:avLst/>
          </a:prstGeom>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Char char="■"/>
            </a:pPr>
            <a:r>
              <a:rPr lang="en-GB" sz="1400"/>
              <a:t>NetUK 2 webcast is live on YouTube.</a:t>
            </a:r>
            <a:endParaRPr sz="1400"/>
          </a:p>
          <a:p>
            <a:pPr marL="457200" lvl="0" indent="-317500" algn="l" rtl="0">
              <a:lnSpc>
                <a:spcPct val="150000"/>
              </a:lnSpc>
              <a:spcBef>
                <a:spcPts val="0"/>
              </a:spcBef>
              <a:spcAft>
                <a:spcPts val="0"/>
              </a:spcAft>
              <a:buSzPts val="1400"/>
              <a:buChar char="■"/>
            </a:pPr>
            <a:r>
              <a:rPr lang="en-GB" sz="1400"/>
              <a:t>Please join our Slack and the channel </a:t>
            </a:r>
            <a:r>
              <a:rPr lang="en-GB" sz="1400" b="1"/>
              <a:t>#NetUK2</a:t>
            </a:r>
            <a:r>
              <a:rPr lang="en-GB" sz="1400"/>
              <a:t> to engage with all conference attendees. </a:t>
            </a:r>
            <a:endParaRPr sz="1400"/>
          </a:p>
          <a:p>
            <a:pPr marL="457200" lvl="0" indent="-317500" algn="l" rtl="0">
              <a:lnSpc>
                <a:spcPct val="150000"/>
              </a:lnSpc>
              <a:spcBef>
                <a:spcPts val="0"/>
              </a:spcBef>
              <a:spcAft>
                <a:spcPts val="0"/>
              </a:spcAft>
              <a:buSzPts val="1400"/>
              <a:buChar char="■"/>
            </a:pPr>
            <a:r>
              <a:rPr lang="en-GB" sz="1400"/>
              <a:t>If you have any questions for our speakers at the end of their talk:</a:t>
            </a:r>
            <a:endParaRPr sz="1400"/>
          </a:p>
          <a:p>
            <a:pPr marL="914400" lvl="1" indent="-317500" algn="l" rtl="0">
              <a:lnSpc>
                <a:spcPct val="150000"/>
              </a:lnSpc>
              <a:spcBef>
                <a:spcPts val="0"/>
              </a:spcBef>
              <a:spcAft>
                <a:spcPts val="0"/>
              </a:spcAft>
              <a:buSzPts val="1400"/>
              <a:buChar char="○"/>
            </a:pPr>
            <a:r>
              <a:rPr lang="en-GB" sz="1400" b="1"/>
              <a:t>In Person:</a:t>
            </a:r>
            <a:r>
              <a:rPr lang="en-GB" sz="1400"/>
              <a:t> Please line up to the </a:t>
            </a:r>
            <a:r>
              <a:rPr lang="en-GB" sz="1400" b="1"/>
              <a:t>microphone stand</a:t>
            </a:r>
            <a:r>
              <a:rPr lang="en-GB" sz="1400"/>
              <a:t>, identify yourself and ask your question when the session chair confirms.</a:t>
            </a:r>
            <a:endParaRPr sz="1400"/>
          </a:p>
          <a:p>
            <a:pPr marL="914400" lvl="1" indent="-317500" algn="l" rtl="0">
              <a:lnSpc>
                <a:spcPct val="150000"/>
              </a:lnSpc>
              <a:spcBef>
                <a:spcPts val="0"/>
              </a:spcBef>
              <a:spcAft>
                <a:spcPts val="0"/>
              </a:spcAft>
              <a:buSzPts val="1400"/>
              <a:buChar char="○"/>
            </a:pPr>
            <a:r>
              <a:rPr lang="en-GB" sz="1400" b="1"/>
              <a:t>Virtual:</a:t>
            </a:r>
            <a:r>
              <a:rPr lang="en-GB" sz="1400"/>
              <a:t> Please ask in the Slack channel </a:t>
            </a:r>
            <a:r>
              <a:rPr lang="en-GB" sz="1400" b="1"/>
              <a:t>#NetUK2</a:t>
            </a:r>
            <a:r>
              <a:rPr lang="en-GB" sz="1400"/>
              <a:t>  with </a:t>
            </a:r>
            <a:r>
              <a:rPr lang="en-GB" sz="1400" b="1"/>
              <a:t>#question</a:t>
            </a:r>
            <a:r>
              <a:rPr lang="en-GB" sz="1400"/>
              <a:t> added to the end, it will then be asked by one of our session chairs.</a:t>
            </a: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2"/>
          <p:cNvSpPr/>
          <p:nvPr/>
        </p:nvSpPr>
        <p:spPr>
          <a:xfrm>
            <a:off x="1501623" y="1905000"/>
            <a:ext cx="2133600" cy="2133600"/>
          </a:xfrm>
          <a:prstGeom prst="rect">
            <a:avLst/>
          </a:prstGeom>
          <a:solidFill>
            <a:srgbClr val="376866"/>
          </a:solidFill>
          <a:ln w="9525" cap="flat" cmpd="sng">
            <a:solidFill>
              <a:srgbClr val="D9EAD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81" name="Google Shape;181;p22"/>
          <p:cNvSpPr txBox="1">
            <a:spLocks noGrp="1"/>
          </p:cNvSpPr>
          <p:nvPr>
            <p:ph type="body" idx="4294967295"/>
          </p:nvPr>
        </p:nvSpPr>
        <p:spPr>
          <a:xfrm>
            <a:off x="3964500" y="2076450"/>
            <a:ext cx="3791100" cy="1727700"/>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GB" sz="1100">
                <a:solidFill>
                  <a:schemeClr val="lt1"/>
                </a:solidFill>
                <a:latin typeface="Geist Mono"/>
                <a:ea typeface="Geist Mono"/>
                <a:cs typeface="Geist Mono"/>
                <a:sym typeface="Geist Mono"/>
              </a:rPr>
              <a:t>[ FREE MERCH ]</a:t>
            </a:r>
            <a:br>
              <a:rPr lang="en-GB" sz="1100">
                <a:solidFill>
                  <a:schemeClr val="lt1"/>
                </a:solidFill>
              </a:rPr>
            </a:br>
            <a:r>
              <a:rPr lang="en-GB">
                <a:solidFill>
                  <a:schemeClr val="lt1"/>
                </a:solidFill>
                <a:latin typeface="Montserrat SemiBold"/>
                <a:ea typeface="Montserrat SemiBold"/>
                <a:cs typeface="Montserrat SemiBold"/>
                <a:sym typeface="Montserrat SemiBold"/>
              </a:rPr>
              <a:t>Please ensure you collect </a:t>
            </a:r>
            <a:br>
              <a:rPr lang="en-GB">
                <a:solidFill>
                  <a:schemeClr val="lt1"/>
                </a:solidFill>
                <a:latin typeface="Montserrat SemiBold"/>
                <a:ea typeface="Montserrat SemiBold"/>
                <a:cs typeface="Montserrat SemiBold"/>
                <a:sym typeface="Montserrat SemiBold"/>
              </a:rPr>
            </a:br>
            <a:r>
              <a:rPr lang="en-GB">
                <a:solidFill>
                  <a:schemeClr val="lt1"/>
                </a:solidFill>
                <a:latin typeface="Montserrat SemiBold"/>
                <a:ea typeface="Montserrat SemiBold"/>
                <a:cs typeface="Montserrat SemiBold"/>
                <a:sym typeface="Montserrat SemiBold"/>
              </a:rPr>
              <a:t>your free #NetUK2 T-Shirt! </a:t>
            </a:r>
            <a:br>
              <a:rPr lang="en-GB" sz="1400">
                <a:solidFill>
                  <a:schemeClr val="lt1"/>
                </a:solidFill>
                <a:latin typeface="Montserrat SemiBold"/>
                <a:ea typeface="Montserrat SemiBold"/>
                <a:cs typeface="Montserrat SemiBold"/>
                <a:sym typeface="Montserrat SemiBold"/>
              </a:rPr>
            </a:br>
            <a:br>
              <a:rPr lang="en-GB" sz="1400">
                <a:solidFill>
                  <a:schemeClr val="lt1"/>
                </a:solidFill>
                <a:latin typeface="Montserrat SemiBold"/>
                <a:ea typeface="Montserrat SemiBold"/>
                <a:cs typeface="Montserrat SemiBold"/>
                <a:sym typeface="Montserrat SemiBold"/>
              </a:rPr>
            </a:br>
            <a:r>
              <a:rPr lang="en-GB" sz="1400">
                <a:solidFill>
                  <a:schemeClr val="lt1"/>
                </a:solidFill>
                <a:latin typeface="Montserrat SemiBold"/>
                <a:ea typeface="Montserrat SemiBold"/>
                <a:cs typeface="Montserrat SemiBold"/>
                <a:sym typeface="Montserrat SemiBold"/>
              </a:rPr>
              <a:t>+ </a:t>
            </a:r>
            <a:r>
              <a:rPr lang="en-GB" sz="1400">
                <a:solidFill>
                  <a:schemeClr val="lt1"/>
                </a:solidFill>
              </a:rPr>
              <a:t>Exclusive for this event only.</a:t>
            </a:r>
            <a:br>
              <a:rPr lang="en-GB" sz="1400">
                <a:solidFill>
                  <a:schemeClr val="lt1"/>
                </a:solidFill>
                <a:latin typeface="Montserrat SemiBold"/>
                <a:ea typeface="Montserrat SemiBold"/>
                <a:cs typeface="Montserrat SemiBold"/>
                <a:sym typeface="Montserrat SemiBold"/>
              </a:rPr>
            </a:br>
            <a:endParaRPr sz="1400">
              <a:solidFill>
                <a:schemeClr val="lt1"/>
              </a:solidFill>
            </a:endParaRPr>
          </a:p>
        </p:txBody>
      </p:sp>
      <p:sp>
        <p:nvSpPr>
          <p:cNvPr id="182" name="Google Shape;182;p22"/>
          <p:cNvSpPr txBox="1">
            <a:spLocks noGrp="1"/>
          </p:cNvSpPr>
          <p:nvPr>
            <p:ph type="title"/>
          </p:nvPr>
        </p:nvSpPr>
        <p:spPr>
          <a:xfrm>
            <a:off x="498750" y="831975"/>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#NetUK2 Event T-Shirt</a:t>
            </a:r>
            <a:endParaRPr/>
          </a:p>
        </p:txBody>
      </p:sp>
      <p:pic>
        <p:nvPicPr>
          <p:cNvPr id="183" name="Google Shape;183;p22" title="IMG_2241.jpg"/>
          <p:cNvPicPr preferRelativeResize="0"/>
          <p:nvPr/>
        </p:nvPicPr>
        <p:blipFill rotWithShape="1">
          <a:blip r:embed="rId3">
            <a:alphaModFix/>
          </a:blip>
          <a:srcRect t="17168" b="6291"/>
          <a:stretch/>
        </p:blipFill>
        <p:spPr>
          <a:xfrm>
            <a:off x="1688300" y="2073575"/>
            <a:ext cx="1760248" cy="1796449"/>
          </a:xfrm>
          <a:prstGeom prst="rect">
            <a:avLst/>
          </a:prstGeom>
          <a:noFill/>
          <a:ln>
            <a:noFill/>
          </a:ln>
        </p:spPr>
      </p:pic>
      <p:pic>
        <p:nvPicPr>
          <p:cNvPr id="184" name="Google Shape;184;p22" title="NetUK2 Light Logo Large.png"/>
          <p:cNvPicPr preferRelativeResize="0"/>
          <p:nvPr/>
        </p:nvPicPr>
        <p:blipFill>
          <a:blip r:embed="rId4">
            <a:alphaModFix/>
          </a:blip>
          <a:stretch>
            <a:fillRect/>
          </a:stretch>
        </p:blipFill>
        <p:spPr>
          <a:xfrm>
            <a:off x="3962400" y="561888"/>
            <a:ext cx="1219199" cy="2144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3"/>
          <p:cNvSpPr txBox="1">
            <a:spLocks noGrp="1"/>
          </p:cNvSpPr>
          <p:nvPr>
            <p:ph type="title"/>
          </p:nvPr>
        </p:nvSpPr>
        <p:spPr>
          <a:xfrm>
            <a:off x="498750" y="679575"/>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Respect + Code of Conduct</a:t>
            </a:r>
            <a:endParaRPr/>
          </a:p>
        </p:txBody>
      </p:sp>
      <p:sp>
        <p:nvSpPr>
          <p:cNvPr id="190" name="Google Shape;190;p23"/>
          <p:cNvSpPr txBox="1">
            <a:spLocks noGrp="1"/>
          </p:cNvSpPr>
          <p:nvPr>
            <p:ph type="title"/>
          </p:nvPr>
        </p:nvSpPr>
        <p:spPr>
          <a:xfrm>
            <a:off x="665850" y="1725150"/>
            <a:ext cx="7812300" cy="1369800"/>
          </a:xfrm>
          <a:prstGeom prst="rect">
            <a:avLst/>
          </a:prstGeom>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Char char="■"/>
            </a:pPr>
            <a:r>
              <a:rPr lang="en-GB" sz="1400"/>
              <a:t>Everyone agreed to NetUK/LONAP’s Code of Conduct when purchasing a ticket. </a:t>
            </a:r>
            <a:endParaRPr sz="1400"/>
          </a:p>
          <a:p>
            <a:pPr marL="457200" lvl="0" indent="-317500" algn="l" rtl="0">
              <a:lnSpc>
                <a:spcPct val="150000"/>
              </a:lnSpc>
              <a:spcBef>
                <a:spcPts val="0"/>
              </a:spcBef>
              <a:spcAft>
                <a:spcPts val="0"/>
              </a:spcAft>
              <a:buSzPts val="1400"/>
              <a:buChar char="■"/>
            </a:pPr>
            <a:r>
              <a:rPr lang="en-GB" sz="1400"/>
              <a:t>Our Code of Conduct can be found here: </a:t>
            </a:r>
            <a:r>
              <a:rPr lang="en-GB" sz="1400" b="1"/>
              <a:t>[ www.lonap.net/code-of-conduct ]</a:t>
            </a:r>
            <a:endParaRPr sz="1400" b="1"/>
          </a:p>
          <a:p>
            <a:pPr marL="457200" lvl="0" indent="-317500" algn="l" rtl="0">
              <a:lnSpc>
                <a:spcPct val="150000"/>
              </a:lnSpc>
              <a:spcBef>
                <a:spcPts val="0"/>
              </a:spcBef>
              <a:spcAft>
                <a:spcPts val="0"/>
              </a:spcAft>
              <a:buSzPts val="1400"/>
              <a:buChar char="■"/>
            </a:pPr>
            <a:r>
              <a:rPr lang="en-GB" sz="1400"/>
              <a:t>Please follow this during the event both in person and virtually.</a:t>
            </a:r>
            <a:endParaRPr sz="1400"/>
          </a:p>
          <a:p>
            <a:pPr marL="457200" lvl="0" indent="-317500" algn="l" rtl="0">
              <a:lnSpc>
                <a:spcPct val="150000"/>
              </a:lnSpc>
              <a:spcBef>
                <a:spcPts val="0"/>
              </a:spcBef>
              <a:spcAft>
                <a:spcPts val="0"/>
              </a:spcAft>
              <a:buSzPts val="1400"/>
              <a:buChar char="■"/>
            </a:pPr>
            <a:r>
              <a:rPr lang="en-GB" sz="1400"/>
              <a:t>If you wish to raise an issue please find a MC or PC member.</a:t>
            </a:r>
            <a:endParaRPr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title"/>
          </p:nvPr>
        </p:nvSpPr>
        <p:spPr>
          <a:xfrm>
            <a:off x="498750" y="379376"/>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Management Committee</a:t>
            </a:r>
            <a:endParaRPr/>
          </a:p>
        </p:txBody>
      </p:sp>
      <p:grpSp>
        <p:nvGrpSpPr>
          <p:cNvPr id="196" name="Google Shape;196;p24"/>
          <p:cNvGrpSpPr/>
          <p:nvPr/>
        </p:nvGrpSpPr>
        <p:grpSpPr>
          <a:xfrm>
            <a:off x="663675" y="1394200"/>
            <a:ext cx="1440001" cy="2444675"/>
            <a:chOff x="663675" y="1394200"/>
            <a:chExt cx="1440001" cy="2444675"/>
          </a:xfrm>
        </p:grpSpPr>
        <p:sp>
          <p:nvSpPr>
            <p:cNvPr id="197" name="Google Shape;197;p24"/>
            <p:cNvSpPr txBox="1"/>
            <p:nvPr/>
          </p:nvSpPr>
          <p:spPr>
            <a:xfrm>
              <a:off x="663675" y="3018975"/>
              <a:ext cx="1440000" cy="8199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Dave Pumford</a:t>
              </a:r>
              <a:endParaRPr sz="100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PTX Technologies</a:t>
              </a:r>
              <a:endParaRPr sz="1000">
                <a:solidFill>
                  <a:srgbClr val="F3F3F3"/>
                </a:solidFill>
                <a:latin typeface="Montserrat"/>
                <a:ea typeface="Montserrat"/>
                <a:cs typeface="Montserrat"/>
                <a:sym typeface="Montserrat"/>
              </a:endParaRPr>
            </a:p>
            <a:p>
              <a:pPr marL="0" lvl="0" indent="0" algn="ctr" rtl="0">
                <a:lnSpc>
                  <a:spcPct val="115000"/>
                </a:lnSpc>
                <a:spcBef>
                  <a:spcPts val="0"/>
                </a:spcBef>
                <a:spcAft>
                  <a:spcPts val="0"/>
                </a:spcAft>
                <a:buNone/>
              </a:pPr>
              <a:r>
                <a:rPr lang="en-GB" sz="1000">
                  <a:solidFill>
                    <a:srgbClr val="F3F3F3"/>
                  </a:solidFill>
                  <a:latin typeface="Geist Mono"/>
                  <a:ea typeface="Geist Mono"/>
                  <a:cs typeface="Geist Mono"/>
                  <a:sym typeface="Geist Mono"/>
                </a:rPr>
                <a:t>[ MC Chair ]</a:t>
              </a:r>
              <a:endParaRPr sz="1000">
                <a:solidFill>
                  <a:srgbClr val="F3F3F3"/>
                </a:solidFill>
                <a:latin typeface="Geist Mono"/>
                <a:ea typeface="Geist Mono"/>
                <a:cs typeface="Geist Mono"/>
                <a:sym typeface="Geist Mono"/>
              </a:endParaRPr>
            </a:p>
          </p:txBody>
        </p:sp>
        <p:pic>
          <p:nvPicPr>
            <p:cNvPr id="198" name="Google Shape;198;p24" title="68483768d642232e5371df34_Dave-Pumford-image.png"/>
            <p:cNvPicPr preferRelativeResize="0"/>
            <p:nvPr/>
          </p:nvPicPr>
          <p:blipFill>
            <a:blip r:embed="rId3">
              <a:alphaModFix/>
            </a:blip>
            <a:stretch>
              <a:fillRect/>
            </a:stretch>
          </p:blipFill>
          <p:spPr>
            <a:xfrm>
              <a:off x="663675" y="1394200"/>
              <a:ext cx="1440001" cy="1625600"/>
            </a:xfrm>
            <a:prstGeom prst="rect">
              <a:avLst/>
            </a:prstGeom>
            <a:noFill/>
            <a:ln>
              <a:noFill/>
            </a:ln>
          </p:spPr>
        </p:pic>
      </p:grpSp>
      <p:grpSp>
        <p:nvGrpSpPr>
          <p:cNvPr id="199" name="Google Shape;199;p24"/>
          <p:cNvGrpSpPr/>
          <p:nvPr/>
        </p:nvGrpSpPr>
        <p:grpSpPr>
          <a:xfrm>
            <a:off x="2174350" y="1394200"/>
            <a:ext cx="1460100" cy="2444621"/>
            <a:chOff x="2174350" y="1394200"/>
            <a:chExt cx="1460100" cy="2444621"/>
          </a:xfrm>
        </p:grpSpPr>
        <p:pic>
          <p:nvPicPr>
            <p:cNvPr id="200" name="Google Shape;200;p24" title="6848377303a7d8a3cbdb8e05_Richard Irving-image.png"/>
            <p:cNvPicPr preferRelativeResize="0"/>
            <p:nvPr/>
          </p:nvPicPr>
          <p:blipFill>
            <a:blip r:embed="rId4">
              <a:alphaModFix/>
            </a:blip>
            <a:stretch>
              <a:fillRect/>
            </a:stretch>
          </p:blipFill>
          <p:spPr>
            <a:xfrm>
              <a:off x="2174350" y="1394200"/>
              <a:ext cx="1460039" cy="1631999"/>
            </a:xfrm>
            <a:prstGeom prst="rect">
              <a:avLst/>
            </a:prstGeom>
            <a:noFill/>
            <a:ln>
              <a:noFill/>
            </a:ln>
          </p:spPr>
        </p:pic>
        <p:sp>
          <p:nvSpPr>
            <p:cNvPr id="201" name="Google Shape;201;p24"/>
            <p:cNvSpPr txBox="1"/>
            <p:nvPr/>
          </p:nvSpPr>
          <p:spPr>
            <a:xfrm>
              <a:off x="2174350" y="3021921"/>
              <a:ext cx="1460100" cy="8169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Richard Irving</a:t>
              </a:r>
              <a:endParaRPr sz="100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LONAP</a:t>
              </a:r>
              <a:endParaRPr sz="1000">
                <a:solidFill>
                  <a:srgbClr val="F3F3F3"/>
                </a:solidFill>
                <a:latin typeface="Montserrat"/>
                <a:ea typeface="Montserrat"/>
                <a:cs typeface="Montserrat"/>
                <a:sym typeface="Montserrat"/>
              </a:endParaRPr>
            </a:p>
          </p:txBody>
        </p:sp>
      </p:grpSp>
      <p:grpSp>
        <p:nvGrpSpPr>
          <p:cNvPr id="202" name="Google Shape;202;p24"/>
          <p:cNvGrpSpPr/>
          <p:nvPr/>
        </p:nvGrpSpPr>
        <p:grpSpPr>
          <a:xfrm>
            <a:off x="3771275" y="1394200"/>
            <a:ext cx="1460175" cy="2444621"/>
            <a:chOff x="3771275" y="1394200"/>
            <a:chExt cx="1460175" cy="2444621"/>
          </a:xfrm>
        </p:grpSpPr>
        <p:pic>
          <p:nvPicPr>
            <p:cNvPr id="203" name="Google Shape;203;p24" title="68483792b784e2902b6930f0_Megan-Atkins-image.png"/>
            <p:cNvPicPr preferRelativeResize="0"/>
            <p:nvPr/>
          </p:nvPicPr>
          <p:blipFill>
            <a:blip r:embed="rId5">
              <a:alphaModFix/>
            </a:blip>
            <a:stretch>
              <a:fillRect/>
            </a:stretch>
          </p:blipFill>
          <p:spPr>
            <a:xfrm>
              <a:off x="3771275" y="1394200"/>
              <a:ext cx="1460049" cy="1630389"/>
            </a:xfrm>
            <a:prstGeom prst="rect">
              <a:avLst/>
            </a:prstGeom>
            <a:noFill/>
            <a:ln>
              <a:noFill/>
            </a:ln>
          </p:spPr>
        </p:pic>
        <p:sp>
          <p:nvSpPr>
            <p:cNvPr id="204" name="Google Shape;204;p24"/>
            <p:cNvSpPr txBox="1"/>
            <p:nvPr/>
          </p:nvSpPr>
          <p:spPr>
            <a:xfrm>
              <a:off x="3771350" y="3021921"/>
              <a:ext cx="1460100" cy="8169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Megan Atkins</a:t>
              </a:r>
              <a:endParaRPr sz="100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LINX</a:t>
              </a:r>
              <a:endParaRPr sz="1000">
                <a:solidFill>
                  <a:srgbClr val="F3F3F3"/>
                </a:solidFill>
                <a:latin typeface="Montserrat"/>
                <a:ea typeface="Montserrat"/>
                <a:cs typeface="Montserrat"/>
                <a:sym typeface="Montserrat"/>
              </a:endParaRPr>
            </a:p>
          </p:txBody>
        </p:sp>
      </p:grpSp>
      <p:grpSp>
        <p:nvGrpSpPr>
          <p:cNvPr id="205" name="Google Shape;205;p24"/>
          <p:cNvGrpSpPr/>
          <p:nvPr/>
        </p:nvGrpSpPr>
        <p:grpSpPr>
          <a:xfrm>
            <a:off x="5363025" y="1394200"/>
            <a:ext cx="1427975" cy="2444621"/>
            <a:chOff x="5363025" y="1394200"/>
            <a:chExt cx="1427975" cy="2444621"/>
          </a:xfrm>
        </p:grpSpPr>
        <p:pic>
          <p:nvPicPr>
            <p:cNvPr id="206" name="Google Shape;206;p24" title="68483781c4fdd7db419e9763_Nick-Wenban-Smith-image.png"/>
            <p:cNvPicPr preferRelativeResize="0"/>
            <p:nvPr/>
          </p:nvPicPr>
          <p:blipFill>
            <a:blip r:embed="rId6">
              <a:alphaModFix/>
            </a:blip>
            <a:stretch>
              <a:fillRect/>
            </a:stretch>
          </p:blipFill>
          <p:spPr>
            <a:xfrm>
              <a:off x="5363175" y="1394200"/>
              <a:ext cx="1427825" cy="1638900"/>
            </a:xfrm>
            <a:prstGeom prst="rect">
              <a:avLst/>
            </a:prstGeom>
            <a:noFill/>
            <a:ln>
              <a:noFill/>
            </a:ln>
          </p:spPr>
        </p:pic>
        <p:sp>
          <p:nvSpPr>
            <p:cNvPr id="207" name="Google Shape;207;p24"/>
            <p:cNvSpPr txBox="1"/>
            <p:nvPr/>
          </p:nvSpPr>
          <p:spPr>
            <a:xfrm>
              <a:off x="5363025" y="3021921"/>
              <a:ext cx="1427700" cy="8169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Nick </a:t>
              </a:r>
              <a:endParaRPr sz="100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Wenban-Smith</a:t>
              </a:r>
              <a:endParaRPr sz="100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Nominet</a:t>
              </a:r>
              <a:endParaRPr sz="1000">
                <a:solidFill>
                  <a:srgbClr val="F3F3F3"/>
                </a:solidFill>
                <a:latin typeface="Montserrat"/>
                <a:ea typeface="Montserrat"/>
                <a:cs typeface="Montserrat"/>
                <a:sym typeface="Montserrat"/>
              </a:endParaRPr>
            </a:p>
          </p:txBody>
        </p:sp>
      </p:grpSp>
      <p:grpSp>
        <p:nvGrpSpPr>
          <p:cNvPr id="208" name="Google Shape;208;p24"/>
          <p:cNvGrpSpPr/>
          <p:nvPr/>
        </p:nvGrpSpPr>
        <p:grpSpPr>
          <a:xfrm>
            <a:off x="6922838" y="1394200"/>
            <a:ext cx="1440012" cy="2444621"/>
            <a:chOff x="6922838" y="1394200"/>
            <a:chExt cx="1440012" cy="2444621"/>
          </a:xfrm>
        </p:grpSpPr>
        <p:pic>
          <p:nvPicPr>
            <p:cNvPr id="209" name="Google Shape;209;p24" title="6848379c654769db53ef6c0c_Matt-Jepp-image.png"/>
            <p:cNvPicPr preferRelativeResize="0"/>
            <p:nvPr/>
          </p:nvPicPr>
          <p:blipFill>
            <a:blip r:embed="rId7">
              <a:alphaModFix/>
            </a:blip>
            <a:stretch>
              <a:fillRect/>
            </a:stretch>
          </p:blipFill>
          <p:spPr>
            <a:xfrm>
              <a:off x="6922838" y="1394200"/>
              <a:ext cx="1440000" cy="1631999"/>
            </a:xfrm>
            <a:prstGeom prst="rect">
              <a:avLst/>
            </a:prstGeom>
            <a:noFill/>
            <a:ln>
              <a:noFill/>
            </a:ln>
          </p:spPr>
        </p:pic>
        <p:sp>
          <p:nvSpPr>
            <p:cNvPr id="210" name="Google Shape;210;p24"/>
            <p:cNvSpPr txBox="1"/>
            <p:nvPr/>
          </p:nvSpPr>
          <p:spPr>
            <a:xfrm>
              <a:off x="6922850" y="3021921"/>
              <a:ext cx="1440000" cy="8169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SemiBold"/>
                  <a:ea typeface="Montserrat SemiBold"/>
                  <a:cs typeface="Montserrat SemiBold"/>
                  <a:sym typeface="Montserrat SemiBold"/>
                </a:rPr>
                <a:t>Matt Jepp</a:t>
              </a:r>
              <a:endParaRPr sz="1000">
                <a:solidFill>
                  <a:srgbClr val="F3F3F3"/>
                </a:solidFill>
                <a:latin typeface="Montserrat SemiBold"/>
                <a:ea typeface="Montserrat SemiBold"/>
                <a:cs typeface="Montserrat SemiBold"/>
                <a:sym typeface="Montserrat SemiBold"/>
              </a:endParaRPr>
            </a:p>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SG.GS</a:t>
              </a:r>
              <a:br>
                <a:rPr lang="en-GB" sz="1000">
                  <a:solidFill>
                    <a:srgbClr val="F3F3F3"/>
                  </a:solidFill>
                  <a:latin typeface="Montserrat"/>
                  <a:ea typeface="Montserrat"/>
                  <a:cs typeface="Montserrat"/>
                  <a:sym typeface="Montserrat"/>
                </a:rPr>
              </a:br>
              <a:r>
                <a:rPr lang="en-GB" sz="1000">
                  <a:solidFill>
                    <a:srgbClr val="F3F3F3"/>
                  </a:solidFill>
                  <a:latin typeface="Geist Mono"/>
                  <a:ea typeface="Geist Mono"/>
                  <a:cs typeface="Geist Mono"/>
                  <a:sym typeface="Geist Mono"/>
                </a:rPr>
                <a:t>[ PC Chair ]</a:t>
              </a:r>
              <a:endParaRPr sz="1000">
                <a:solidFill>
                  <a:srgbClr val="F3F3F3"/>
                </a:solidFill>
                <a:latin typeface="Geist Mono"/>
                <a:ea typeface="Geist Mono"/>
                <a:cs typeface="Geist Mono"/>
                <a:sym typeface="Geist Mono"/>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5"/>
          <p:cNvSpPr txBox="1">
            <a:spLocks noGrp="1"/>
          </p:cNvSpPr>
          <p:nvPr>
            <p:ph type="title"/>
          </p:nvPr>
        </p:nvSpPr>
        <p:spPr>
          <a:xfrm>
            <a:off x="498750" y="383978"/>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Programme Committee</a:t>
            </a:r>
            <a:endParaRPr/>
          </a:p>
        </p:txBody>
      </p:sp>
      <p:grpSp>
        <p:nvGrpSpPr>
          <p:cNvPr id="216" name="Google Shape;216;p25"/>
          <p:cNvGrpSpPr/>
          <p:nvPr/>
        </p:nvGrpSpPr>
        <p:grpSpPr>
          <a:xfrm>
            <a:off x="379412" y="1023075"/>
            <a:ext cx="1081362" cy="1619700"/>
            <a:chOff x="380088" y="1023075"/>
            <a:chExt cx="1081362" cy="1619700"/>
          </a:xfrm>
        </p:grpSpPr>
        <p:pic>
          <p:nvPicPr>
            <p:cNvPr id="217" name="Google Shape;217;p25" title="Matt Jepp.png"/>
            <p:cNvPicPr preferRelativeResize="0"/>
            <p:nvPr/>
          </p:nvPicPr>
          <p:blipFill>
            <a:blip r:embed="rId3">
              <a:alphaModFix amt="70000"/>
            </a:blip>
            <a:stretch>
              <a:fillRect/>
            </a:stretch>
          </p:blipFill>
          <p:spPr>
            <a:xfrm>
              <a:off x="380088" y="1023075"/>
              <a:ext cx="1080000" cy="1080000"/>
            </a:xfrm>
            <a:prstGeom prst="rect">
              <a:avLst/>
            </a:prstGeom>
            <a:noFill/>
            <a:ln>
              <a:noFill/>
            </a:ln>
          </p:spPr>
        </p:pic>
        <p:sp>
          <p:nvSpPr>
            <p:cNvPr id="218" name="Google Shape;218;p25"/>
            <p:cNvSpPr txBox="1"/>
            <p:nvPr/>
          </p:nvSpPr>
          <p:spPr>
            <a:xfrm>
              <a:off x="381450" y="2102775"/>
              <a:ext cx="10800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Medium"/>
                  <a:ea typeface="Montserrat Medium"/>
                  <a:cs typeface="Montserrat Medium"/>
                  <a:sym typeface="Montserrat Medium"/>
                </a:rPr>
                <a:t>Matt Jepp</a:t>
              </a:r>
              <a:endParaRPr sz="1000">
                <a:solidFill>
                  <a:srgbClr val="F3F3F3"/>
                </a:solidFill>
                <a:latin typeface="Montserrat Medium"/>
                <a:ea typeface="Montserrat Medium"/>
                <a:cs typeface="Montserrat Medium"/>
                <a:sym typeface="Montserrat Medium"/>
              </a:endParaRPr>
            </a:p>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 PC Chair ]</a:t>
              </a:r>
              <a:endParaRPr sz="1000">
                <a:solidFill>
                  <a:srgbClr val="F3F3F3"/>
                </a:solidFill>
                <a:latin typeface="Montserrat"/>
                <a:ea typeface="Montserrat"/>
                <a:cs typeface="Montserrat"/>
                <a:sym typeface="Montserrat"/>
              </a:endParaRPr>
            </a:p>
          </p:txBody>
        </p:sp>
      </p:grpSp>
      <p:grpSp>
        <p:nvGrpSpPr>
          <p:cNvPr id="219" name="Google Shape;219;p25"/>
          <p:cNvGrpSpPr/>
          <p:nvPr/>
        </p:nvGrpSpPr>
        <p:grpSpPr>
          <a:xfrm>
            <a:off x="1597748" y="1027700"/>
            <a:ext cx="1080000" cy="1615075"/>
            <a:chOff x="1540487" y="1027700"/>
            <a:chExt cx="1080000" cy="1615075"/>
          </a:xfrm>
        </p:grpSpPr>
        <p:pic>
          <p:nvPicPr>
            <p:cNvPr id="220" name="Google Shape;220;p25" title="Mo Shivji.jpg"/>
            <p:cNvPicPr preferRelativeResize="0"/>
            <p:nvPr/>
          </p:nvPicPr>
          <p:blipFill>
            <a:blip r:embed="rId4">
              <a:alphaModFix amt="70000"/>
            </a:blip>
            <a:stretch>
              <a:fillRect/>
            </a:stretch>
          </p:blipFill>
          <p:spPr>
            <a:xfrm>
              <a:off x="1540488" y="1027700"/>
              <a:ext cx="1080000" cy="1080000"/>
            </a:xfrm>
            <a:prstGeom prst="rect">
              <a:avLst/>
            </a:prstGeom>
            <a:noFill/>
            <a:ln>
              <a:noFill/>
            </a:ln>
          </p:spPr>
        </p:pic>
        <p:sp>
          <p:nvSpPr>
            <p:cNvPr id="221" name="Google Shape;221;p25"/>
            <p:cNvSpPr txBox="1"/>
            <p:nvPr/>
          </p:nvSpPr>
          <p:spPr>
            <a:xfrm>
              <a:off x="1540487" y="2102775"/>
              <a:ext cx="10800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Medium"/>
                  <a:ea typeface="Montserrat Medium"/>
                  <a:cs typeface="Montserrat Medium"/>
                  <a:sym typeface="Montserrat Medium"/>
                </a:rPr>
                <a:t>Mo</a:t>
              </a:r>
              <a:br>
                <a:rPr lang="en-GB" sz="1000">
                  <a:solidFill>
                    <a:srgbClr val="F3F3F3"/>
                  </a:solidFill>
                  <a:latin typeface="Montserrat Medium"/>
                  <a:ea typeface="Montserrat Medium"/>
                  <a:cs typeface="Montserrat Medium"/>
                  <a:sym typeface="Montserrat Medium"/>
                </a:rPr>
              </a:br>
              <a:r>
                <a:rPr lang="en-GB" sz="1000">
                  <a:solidFill>
                    <a:srgbClr val="F3F3F3"/>
                  </a:solidFill>
                  <a:latin typeface="Montserrat Medium"/>
                  <a:ea typeface="Montserrat Medium"/>
                  <a:cs typeface="Montserrat Medium"/>
                  <a:sym typeface="Montserrat Medium"/>
                </a:rPr>
                <a:t>Shivji</a:t>
              </a:r>
              <a:endParaRPr sz="1000">
                <a:solidFill>
                  <a:srgbClr val="F3F3F3"/>
                </a:solidFill>
                <a:latin typeface="Montserrat Medium"/>
                <a:ea typeface="Montserrat Medium"/>
                <a:cs typeface="Montserrat Medium"/>
                <a:sym typeface="Montserrat Medium"/>
              </a:endParaRPr>
            </a:p>
          </p:txBody>
        </p:sp>
      </p:grpSp>
      <p:grpSp>
        <p:nvGrpSpPr>
          <p:cNvPr id="222" name="Google Shape;222;p25"/>
          <p:cNvGrpSpPr/>
          <p:nvPr/>
        </p:nvGrpSpPr>
        <p:grpSpPr>
          <a:xfrm>
            <a:off x="2814721" y="1022775"/>
            <a:ext cx="1092600" cy="1620000"/>
            <a:chOff x="2888675" y="1022775"/>
            <a:chExt cx="1092600" cy="1620000"/>
          </a:xfrm>
        </p:grpSpPr>
        <p:pic>
          <p:nvPicPr>
            <p:cNvPr id="223" name="Google Shape;223;p25" title="Brandon Butterworth.jpg"/>
            <p:cNvPicPr preferRelativeResize="0"/>
            <p:nvPr/>
          </p:nvPicPr>
          <p:blipFill rotWithShape="1">
            <a:blip r:embed="rId5">
              <a:alphaModFix amt="70000"/>
            </a:blip>
            <a:srcRect t="3178" b="19109"/>
            <a:stretch/>
          </p:blipFill>
          <p:spPr>
            <a:xfrm>
              <a:off x="2888900" y="1022775"/>
              <a:ext cx="1079975" cy="1079999"/>
            </a:xfrm>
            <a:prstGeom prst="rect">
              <a:avLst/>
            </a:prstGeom>
            <a:noFill/>
            <a:ln>
              <a:noFill/>
            </a:ln>
          </p:spPr>
        </p:pic>
        <p:sp>
          <p:nvSpPr>
            <p:cNvPr id="224" name="Google Shape;224;p25"/>
            <p:cNvSpPr txBox="1"/>
            <p:nvPr/>
          </p:nvSpPr>
          <p:spPr>
            <a:xfrm>
              <a:off x="2888675" y="2102775"/>
              <a:ext cx="10926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Brandon</a:t>
              </a:r>
              <a:br>
                <a:rPr lang="en-GB" sz="1000">
                  <a:solidFill>
                    <a:srgbClr val="F3F3F3"/>
                  </a:solidFill>
                  <a:latin typeface="Montserrat"/>
                  <a:ea typeface="Montserrat"/>
                  <a:cs typeface="Montserrat"/>
                  <a:sym typeface="Montserrat"/>
                </a:rPr>
              </a:br>
              <a:r>
                <a:rPr lang="en-GB" sz="1000">
                  <a:solidFill>
                    <a:srgbClr val="F3F3F3"/>
                  </a:solidFill>
                  <a:latin typeface="Montserrat"/>
                  <a:ea typeface="Montserrat"/>
                  <a:cs typeface="Montserrat"/>
                  <a:sym typeface="Montserrat"/>
                </a:rPr>
                <a:t>Butterworth</a:t>
              </a:r>
              <a:endParaRPr sz="1000">
                <a:solidFill>
                  <a:srgbClr val="F3F3F3"/>
                </a:solidFill>
                <a:latin typeface="Montserrat"/>
                <a:ea typeface="Montserrat"/>
                <a:cs typeface="Montserrat"/>
                <a:sym typeface="Montserrat"/>
              </a:endParaRPr>
            </a:p>
          </p:txBody>
        </p:sp>
      </p:grpSp>
      <p:grpSp>
        <p:nvGrpSpPr>
          <p:cNvPr id="225" name="Google Shape;225;p25"/>
          <p:cNvGrpSpPr/>
          <p:nvPr/>
        </p:nvGrpSpPr>
        <p:grpSpPr>
          <a:xfrm>
            <a:off x="4044294" y="1023075"/>
            <a:ext cx="1080013" cy="1619700"/>
            <a:chOff x="4063913" y="1023075"/>
            <a:chExt cx="1080013" cy="1619700"/>
          </a:xfrm>
        </p:grpSpPr>
        <p:pic>
          <p:nvPicPr>
            <p:cNvPr id="226" name="Google Shape;226;p25" title="Steve Karmeinsky.jpg"/>
            <p:cNvPicPr preferRelativeResize="0"/>
            <p:nvPr/>
          </p:nvPicPr>
          <p:blipFill>
            <a:blip r:embed="rId6">
              <a:alphaModFix amt="70000"/>
            </a:blip>
            <a:stretch>
              <a:fillRect/>
            </a:stretch>
          </p:blipFill>
          <p:spPr>
            <a:xfrm>
              <a:off x="4063913" y="1023075"/>
              <a:ext cx="1080000" cy="1080000"/>
            </a:xfrm>
            <a:prstGeom prst="rect">
              <a:avLst/>
            </a:prstGeom>
            <a:noFill/>
            <a:ln>
              <a:noFill/>
            </a:ln>
          </p:spPr>
        </p:pic>
        <p:sp>
          <p:nvSpPr>
            <p:cNvPr id="227" name="Google Shape;227;p25"/>
            <p:cNvSpPr txBox="1"/>
            <p:nvPr/>
          </p:nvSpPr>
          <p:spPr>
            <a:xfrm>
              <a:off x="4063925" y="2102775"/>
              <a:ext cx="10800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Steve</a:t>
              </a:r>
              <a:br>
                <a:rPr lang="en-GB" sz="1000">
                  <a:solidFill>
                    <a:srgbClr val="F3F3F3"/>
                  </a:solidFill>
                  <a:latin typeface="Montserrat"/>
                  <a:ea typeface="Montserrat"/>
                  <a:cs typeface="Montserrat"/>
                  <a:sym typeface="Montserrat"/>
                </a:rPr>
              </a:br>
              <a:r>
                <a:rPr lang="en-GB" sz="1000">
                  <a:solidFill>
                    <a:srgbClr val="F3F3F3"/>
                  </a:solidFill>
                  <a:latin typeface="Montserrat"/>
                  <a:ea typeface="Montserrat"/>
                  <a:cs typeface="Montserrat"/>
                  <a:sym typeface="Montserrat"/>
                </a:rPr>
                <a:t>Karmeinsky</a:t>
              </a:r>
              <a:endParaRPr sz="1000">
                <a:solidFill>
                  <a:srgbClr val="F3F3F3"/>
                </a:solidFill>
                <a:latin typeface="Montserrat"/>
                <a:ea typeface="Montserrat"/>
                <a:cs typeface="Montserrat"/>
                <a:sym typeface="Montserrat"/>
              </a:endParaRPr>
            </a:p>
          </p:txBody>
        </p:sp>
      </p:grpSp>
      <p:grpSp>
        <p:nvGrpSpPr>
          <p:cNvPr id="228" name="Google Shape;228;p25"/>
          <p:cNvGrpSpPr/>
          <p:nvPr/>
        </p:nvGrpSpPr>
        <p:grpSpPr>
          <a:xfrm>
            <a:off x="5261279" y="1023075"/>
            <a:ext cx="1085575" cy="1619700"/>
            <a:chOff x="5316525" y="1023075"/>
            <a:chExt cx="1085575" cy="1619700"/>
          </a:xfrm>
        </p:grpSpPr>
        <p:pic>
          <p:nvPicPr>
            <p:cNvPr id="229" name="Google Shape;229;p25" title="Fearghas McKay.jpeg"/>
            <p:cNvPicPr preferRelativeResize="0"/>
            <p:nvPr/>
          </p:nvPicPr>
          <p:blipFill rotWithShape="1">
            <a:blip r:embed="rId7">
              <a:alphaModFix amt="70000"/>
            </a:blip>
            <a:srcRect t="14460" b="10379"/>
            <a:stretch/>
          </p:blipFill>
          <p:spPr>
            <a:xfrm>
              <a:off x="5322100" y="1023075"/>
              <a:ext cx="1080000" cy="1080003"/>
            </a:xfrm>
            <a:prstGeom prst="rect">
              <a:avLst/>
            </a:prstGeom>
            <a:noFill/>
            <a:ln>
              <a:noFill/>
            </a:ln>
          </p:spPr>
        </p:pic>
        <p:sp>
          <p:nvSpPr>
            <p:cNvPr id="230" name="Google Shape;230;p25"/>
            <p:cNvSpPr txBox="1"/>
            <p:nvPr/>
          </p:nvSpPr>
          <p:spPr>
            <a:xfrm>
              <a:off x="5316525" y="2102775"/>
              <a:ext cx="10800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Fearghas</a:t>
              </a:r>
              <a:br>
                <a:rPr lang="en-GB" sz="1000">
                  <a:solidFill>
                    <a:srgbClr val="F3F3F3"/>
                  </a:solidFill>
                  <a:latin typeface="Montserrat"/>
                  <a:ea typeface="Montserrat"/>
                  <a:cs typeface="Montserrat"/>
                  <a:sym typeface="Montserrat"/>
                </a:rPr>
              </a:br>
              <a:r>
                <a:rPr lang="en-GB" sz="1000">
                  <a:solidFill>
                    <a:srgbClr val="F3F3F3"/>
                  </a:solidFill>
                  <a:latin typeface="Montserrat"/>
                  <a:ea typeface="Montserrat"/>
                  <a:cs typeface="Montserrat"/>
                  <a:sym typeface="Montserrat"/>
                </a:rPr>
                <a:t>McKay</a:t>
              </a:r>
              <a:endParaRPr sz="1000">
                <a:solidFill>
                  <a:srgbClr val="F3F3F3"/>
                </a:solidFill>
                <a:latin typeface="Montserrat"/>
                <a:ea typeface="Montserrat"/>
                <a:cs typeface="Montserrat"/>
                <a:sym typeface="Montserrat"/>
              </a:endParaRPr>
            </a:p>
          </p:txBody>
        </p:sp>
      </p:grpSp>
      <p:grpSp>
        <p:nvGrpSpPr>
          <p:cNvPr id="231" name="Google Shape;231;p25"/>
          <p:cNvGrpSpPr/>
          <p:nvPr/>
        </p:nvGrpSpPr>
        <p:grpSpPr>
          <a:xfrm>
            <a:off x="6483827" y="1027700"/>
            <a:ext cx="1080012" cy="1620000"/>
            <a:chOff x="6615513" y="1027700"/>
            <a:chExt cx="1080012" cy="1620000"/>
          </a:xfrm>
        </p:grpSpPr>
        <p:pic>
          <p:nvPicPr>
            <p:cNvPr id="232" name="Google Shape;232;p25" title="Rebecca Class-Peter.jpg"/>
            <p:cNvPicPr preferRelativeResize="0"/>
            <p:nvPr/>
          </p:nvPicPr>
          <p:blipFill rotWithShape="1">
            <a:blip r:embed="rId8">
              <a:alphaModFix amt="70000"/>
            </a:blip>
            <a:srcRect l="6762" t="6832" r="6310" b="6241"/>
            <a:stretch/>
          </p:blipFill>
          <p:spPr>
            <a:xfrm>
              <a:off x="6615513" y="1027700"/>
              <a:ext cx="1080000" cy="1080000"/>
            </a:xfrm>
            <a:prstGeom prst="rect">
              <a:avLst/>
            </a:prstGeom>
            <a:noFill/>
            <a:ln>
              <a:noFill/>
            </a:ln>
          </p:spPr>
        </p:pic>
        <p:sp>
          <p:nvSpPr>
            <p:cNvPr id="233" name="Google Shape;233;p25"/>
            <p:cNvSpPr txBox="1"/>
            <p:nvPr/>
          </p:nvSpPr>
          <p:spPr>
            <a:xfrm>
              <a:off x="6615525" y="2107700"/>
              <a:ext cx="10800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Rebecca</a:t>
              </a:r>
              <a:br>
                <a:rPr lang="en-GB" sz="1000">
                  <a:solidFill>
                    <a:srgbClr val="F3F3F3"/>
                  </a:solidFill>
                  <a:latin typeface="Montserrat"/>
                  <a:ea typeface="Montserrat"/>
                  <a:cs typeface="Montserrat"/>
                  <a:sym typeface="Montserrat"/>
                </a:rPr>
              </a:br>
              <a:r>
                <a:rPr lang="en-GB" sz="1000">
                  <a:solidFill>
                    <a:srgbClr val="F3F3F3"/>
                  </a:solidFill>
                  <a:latin typeface="Montserrat"/>
                  <a:ea typeface="Montserrat"/>
                  <a:cs typeface="Montserrat"/>
                  <a:sym typeface="Montserrat"/>
                </a:rPr>
                <a:t>Class-Peter</a:t>
              </a:r>
              <a:endParaRPr sz="1000">
                <a:solidFill>
                  <a:srgbClr val="F3F3F3"/>
                </a:solidFill>
                <a:latin typeface="Montserrat"/>
                <a:ea typeface="Montserrat"/>
                <a:cs typeface="Montserrat"/>
                <a:sym typeface="Montserrat"/>
              </a:endParaRPr>
            </a:p>
          </p:txBody>
        </p:sp>
      </p:grpSp>
      <p:grpSp>
        <p:nvGrpSpPr>
          <p:cNvPr id="234" name="Google Shape;234;p25"/>
          <p:cNvGrpSpPr/>
          <p:nvPr/>
        </p:nvGrpSpPr>
        <p:grpSpPr>
          <a:xfrm>
            <a:off x="7700813" y="1027700"/>
            <a:ext cx="1080012" cy="1620000"/>
            <a:chOff x="7914513" y="1023075"/>
            <a:chExt cx="1080012" cy="1620000"/>
          </a:xfrm>
        </p:grpSpPr>
        <p:pic>
          <p:nvPicPr>
            <p:cNvPr id="235" name="Google Shape;235;p25" title="Josh Levett.jpg"/>
            <p:cNvPicPr preferRelativeResize="0"/>
            <p:nvPr/>
          </p:nvPicPr>
          <p:blipFill>
            <a:blip r:embed="rId9">
              <a:alphaModFix amt="70000"/>
            </a:blip>
            <a:stretch>
              <a:fillRect/>
            </a:stretch>
          </p:blipFill>
          <p:spPr>
            <a:xfrm>
              <a:off x="7914513" y="1023075"/>
              <a:ext cx="1080000" cy="1080000"/>
            </a:xfrm>
            <a:prstGeom prst="rect">
              <a:avLst/>
            </a:prstGeom>
            <a:noFill/>
            <a:ln>
              <a:noFill/>
            </a:ln>
          </p:spPr>
        </p:pic>
        <p:sp>
          <p:nvSpPr>
            <p:cNvPr id="236" name="Google Shape;236;p25"/>
            <p:cNvSpPr txBox="1"/>
            <p:nvPr/>
          </p:nvSpPr>
          <p:spPr>
            <a:xfrm>
              <a:off x="7914525" y="2103075"/>
              <a:ext cx="10800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Josh</a:t>
              </a:r>
              <a:br>
                <a:rPr lang="en-GB" sz="1000">
                  <a:solidFill>
                    <a:srgbClr val="F3F3F3"/>
                  </a:solidFill>
                  <a:latin typeface="Montserrat"/>
                  <a:ea typeface="Montserrat"/>
                  <a:cs typeface="Montserrat"/>
                  <a:sym typeface="Montserrat"/>
                </a:rPr>
              </a:br>
              <a:r>
                <a:rPr lang="en-GB" sz="1000">
                  <a:solidFill>
                    <a:srgbClr val="F3F3F3"/>
                  </a:solidFill>
                  <a:latin typeface="Montserrat"/>
                  <a:ea typeface="Montserrat"/>
                  <a:cs typeface="Montserrat"/>
                  <a:sym typeface="Montserrat"/>
                </a:rPr>
                <a:t>Levett</a:t>
              </a:r>
              <a:endParaRPr sz="1000">
                <a:solidFill>
                  <a:srgbClr val="F3F3F3"/>
                </a:solidFill>
                <a:latin typeface="Montserrat"/>
                <a:ea typeface="Montserrat"/>
                <a:cs typeface="Montserrat"/>
                <a:sym typeface="Montserrat"/>
              </a:endParaRPr>
            </a:p>
          </p:txBody>
        </p:sp>
      </p:grpSp>
      <p:grpSp>
        <p:nvGrpSpPr>
          <p:cNvPr id="237" name="Google Shape;237;p25"/>
          <p:cNvGrpSpPr/>
          <p:nvPr/>
        </p:nvGrpSpPr>
        <p:grpSpPr>
          <a:xfrm>
            <a:off x="380088" y="2768650"/>
            <a:ext cx="1080013" cy="1620000"/>
            <a:chOff x="380088" y="2768650"/>
            <a:chExt cx="1080013" cy="1620000"/>
          </a:xfrm>
        </p:grpSpPr>
        <p:pic>
          <p:nvPicPr>
            <p:cNvPr id="238" name="Google Shape;238;p25" title="James Bensley.jpg"/>
            <p:cNvPicPr preferRelativeResize="0"/>
            <p:nvPr/>
          </p:nvPicPr>
          <p:blipFill>
            <a:blip r:embed="rId10">
              <a:alphaModFix amt="70000"/>
            </a:blip>
            <a:stretch>
              <a:fillRect/>
            </a:stretch>
          </p:blipFill>
          <p:spPr>
            <a:xfrm>
              <a:off x="380088" y="2768650"/>
              <a:ext cx="1080000" cy="1080000"/>
            </a:xfrm>
            <a:prstGeom prst="rect">
              <a:avLst/>
            </a:prstGeom>
            <a:noFill/>
            <a:ln>
              <a:noFill/>
            </a:ln>
          </p:spPr>
        </p:pic>
        <p:sp>
          <p:nvSpPr>
            <p:cNvPr id="239" name="Google Shape;239;p25"/>
            <p:cNvSpPr txBox="1"/>
            <p:nvPr/>
          </p:nvSpPr>
          <p:spPr>
            <a:xfrm>
              <a:off x="380100" y="3848650"/>
              <a:ext cx="10800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James Bensley</a:t>
              </a:r>
              <a:endParaRPr sz="1000">
                <a:solidFill>
                  <a:srgbClr val="F3F3F3"/>
                </a:solidFill>
                <a:latin typeface="Montserrat"/>
                <a:ea typeface="Montserrat"/>
                <a:cs typeface="Montserrat"/>
                <a:sym typeface="Montserrat"/>
              </a:endParaRPr>
            </a:p>
          </p:txBody>
        </p:sp>
      </p:grpSp>
      <p:grpSp>
        <p:nvGrpSpPr>
          <p:cNvPr id="240" name="Google Shape;240;p25"/>
          <p:cNvGrpSpPr/>
          <p:nvPr/>
        </p:nvGrpSpPr>
        <p:grpSpPr>
          <a:xfrm>
            <a:off x="1595601" y="2768650"/>
            <a:ext cx="1080013" cy="1620000"/>
            <a:chOff x="1547938" y="2768650"/>
            <a:chExt cx="1080013" cy="1620000"/>
          </a:xfrm>
        </p:grpSpPr>
        <p:pic>
          <p:nvPicPr>
            <p:cNvPr id="241" name="Google Shape;241;p25" title="Paulius Judickas.png"/>
            <p:cNvPicPr preferRelativeResize="0"/>
            <p:nvPr/>
          </p:nvPicPr>
          <p:blipFill>
            <a:blip r:embed="rId11">
              <a:alphaModFix amt="70000"/>
            </a:blip>
            <a:stretch>
              <a:fillRect/>
            </a:stretch>
          </p:blipFill>
          <p:spPr>
            <a:xfrm>
              <a:off x="1547938" y="2768650"/>
              <a:ext cx="1080000" cy="1080000"/>
            </a:xfrm>
            <a:prstGeom prst="rect">
              <a:avLst/>
            </a:prstGeom>
            <a:noFill/>
            <a:ln>
              <a:noFill/>
            </a:ln>
          </p:spPr>
        </p:pic>
        <p:sp>
          <p:nvSpPr>
            <p:cNvPr id="242" name="Google Shape;242;p25"/>
            <p:cNvSpPr txBox="1"/>
            <p:nvPr/>
          </p:nvSpPr>
          <p:spPr>
            <a:xfrm>
              <a:off x="1547950" y="3848650"/>
              <a:ext cx="10800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Paulius</a:t>
              </a:r>
              <a:br>
                <a:rPr lang="en-GB" sz="1000">
                  <a:solidFill>
                    <a:srgbClr val="F3F3F3"/>
                  </a:solidFill>
                  <a:latin typeface="Montserrat"/>
                  <a:ea typeface="Montserrat"/>
                  <a:cs typeface="Montserrat"/>
                  <a:sym typeface="Montserrat"/>
                </a:rPr>
              </a:br>
              <a:r>
                <a:rPr lang="en-GB" sz="1000">
                  <a:solidFill>
                    <a:srgbClr val="F3F3F3"/>
                  </a:solidFill>
                  <a:latin typeface="Montserrat"/>
                  <a:ea typeface="Montserrat"/>
                  <a:cs typeface="Montserrat"/>
                  <a:sym typeface="Montserrat"/>
                </a:rPr>
                <a:t>Judickas</a:t>
              </a:r>
              <a:endParaRPr sz="1000">
                <a:solidFill>
                  <a:srgbClr val="F3F3F3"/>
                </a:solidFill>
                <a:latin typeface="Montserrat"/>
                <a:ea typeface="Montserrat"/>
                <a:cs typeface="Montserrat"/>
                <a:sym typeface="Montserrat"/>
              </a:endParaRPr>
            </a:p>
          </p:txBody>
        </p:sp>
      </p:grpSp>
      <p:grpSp>
        <p:nvGrpSpPr>
          <p:cNvPr id="243" name="Google Shape;243;p25"/>
          <p:cNvGrpSpPr/>
          <p:nvPr/>
        </p:nvGrpSpPr>
        <p:grpSpPr>
          <a:xfrm>
            <a:off x="2811115" y="2768650"/>
            <a:ext cx="1092717" cy="1620000"/>
            <a:chOff x="2813507" y="2768650"/>
            <a:chExt cx="1092717" cy="1620000"/>
          </a:xfrm>
        </p:grpSpPr>
        <p:pic>
          <p:nvPicPr>
            <p:cNvPr id="244" name="Google Shape;244;p25" title="Paul Dunbar.jpg"/>
            <p:cNvPicPr preferRelativeResize="0"/>
            <p:nvPr/>
          </p:nvPicPr>
          <p:blipFill rotWithShape="1">
            <a:blip r:embed="rId12">
              <a:alphaModFix amt="70000"/>
            </a:blip>
            <a:srcRect t="2659" b="23266"/>
            <a:stretch/>
          </p:blipFill>
          <p:spPr>
            <a:xfrm>
              <a:off x="2813507" y="2768650"/>
              <a:ext cx="1092717" cy="1079997"/>
            </a:xfrm>
            <a:prstGeom prst="rect">
              <a:avLst/>
            </a:prstGeom>
            <a:noFill/>
            <a:ln>
              <a:noFill/>
            </a:ln>
          </p:spPr>
        </p:pic>
        <p:sp>
          <p:nvSpPr>
            <p:cNvPr id="245" name="Google Shape;245;p25"/>
            <p:cNvSpPr txBox="1"/>
            <p:nvPr/>
          </p:nvSpPr>
          <p:spPr>
            <a:xfrm>
              <a:off x="2813563" y="3848650"/>
              <a:ext cx="10926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Paul</a:t>
              </a:r>
              <a:br>
                <a:rPr lang="en-GB" sz="1000">
                  <a:solidFill>
                    <a:srgbClr val="F3F3F3"/>
                  </a:solidFill>
                  <a:latin typeface="Montserrat"/>
                  <a:ea typeface="Montserrat"/>
                  <a:cs typeface="Montserrat"/>
                  <a:sym typeface="Montserrat"/>
                </a:rPr>
              </a:br>
              <a:r>
                <a:rPr lang="en-GB" sz="1000">
                  <a:solidFill>
                    <a:srgbClr val="F3F3F3"/>
                  </a:solidFill>
                  <a:latin typeface="Montserrat"/>
                  <a:ea typeface="Montserrat"/>
                  <a:cs typeface="Montserrat"/>
                  <a:sym typeface="Montserrat"/>
                </a:rPr>
                <a:t>Dunbar</a:t>
              </a:r>
              <a:endParaRPr sz="1000">
                <a:solidFill>
                  <a:srgbClr val="F3F3F3"/>
                </a:solidFill>
                <a:latin typeface="Montserrat"/>
                <a:ea typeface="Montserrat"/>
                <a:cs typeface="Montserrat"/>
                <a:sym typeface="Montserrat"/>
              </a:endParaRPr>
            </a:p>
          </p:txBody>
        </p:sp>
      </p:grpSp>
      <p:grpSp>
        <p:nvGrpSpPr>
          <p:cNvPr id="246" name="Google Shape;246;p25"/>
          <p:cNvGrpSpPr/>
          <p:nvPr/>
        </p:nvGrpSpPr>
        <p:grpSpPr>
          <a:xfrm>
            <a:off x="4039332" y="2768650"/>
            <a:ext cx="1080012" cy="1620000"/>
            <a:chOff x="3987713" y="2768650"/>
            <a:chExt cx="1080012" cy="1620000"/>
          </a:xfrm>
        </p:grpSpPr>
        <p:pic>
          <p:nvPicPr>
            <p:cNvPr id="247" name="Google Shape;247;p25" title="Elisa Peirano.png"/>
            <p:cNvPicPr preferRelativeResize="0"/>
            <p:nvPr/>
          </p:nvPicPr>
          <p:blipFill>
            <a:blip r:embed="rId13">
              <a:alphaModFix amt="70000"/>
            </a:blip>
            <a:stretch>
              <a:fillRect/>
            </a:stretch>
          </p:blipFill>
          <p:spPr>
            <a:xfrm>
              <a:off x="3987713" y="2768650"/>
              <a:ext cx="1080000" cy="1080000"/>
            </a:xfrm>
            <a:prstGeom prst="rect">
              <a:avLst/>
            </a:prstGeom>
            <a:noFill/>
            <a:ln>
              <a:noFill/>
            </a:ln>
          </p:spPr>
        </p:pic>
        <p:sp>
          <p:nvSpPr>
            <p:cNvPr id="248" name="Google Shape;248;p25"/>
            <p:cNvSpPr txBox="1"/>
            <p:nvPr/>
          </p:nvSpPr>
          <p:spPr>
            <a:xfrm>
              <a:off x="3987725" y="3848650"/>
              <a:ext cx="10800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Elisa</a:t>
              </a:r>
              <a:br>
                <a:rPr lang="en-GB" sz="1000">
                  <a:solidFill>
                    <a:srgbClr val="F3F3F3"/>
                  </a:solidFill>
                  <a:latin typeface="Montserrat"/>
                  <a:ea typeface="Montserrat"/>
                  <a:cs typeface="Montserrat"/>
                  <a:sym typeface="Montserrat"/>
                </a:rPr>
              </a:br>
              <a:r>
                <a:rPr lang="en-GB" sz="1000">
                  <a:solidFill>
                    <a:srgbClr val="F3F3F3"/>
                  </a:solidFill>
                  <a:latin typeface="Montserrat"/>
                  <a:ea typeface="Montserrat"/>
                  <a:cs typeface="Montserrat"/>
                  <a:sym typeface="Montserrat"/>
                </a:rPr>
                <a:t>Peirano</a:t>
              </a:r>
              <a:endParaRPr sz="1000">
                <a:solidFill>
                  <a:srgbClr val="F3F3F3"/>
                </a:solidFill>
                <a:latin typeface="Montserrat"/>
                <a:ea typeface="Montserrat"/>
                <a:cs typeface="Montserrat"/>
                <a:sym typeface="Montserrat"/>
              </a:endParaRPr>
            </a:p>
          </p:txBody>
        </p:sp>
      </p:grpSp>
      <p:grpSp>
        <p:nvGrpSpPr>
          <p:cNvPr id="249" name="Google Shape;249;p25"/>
          <p:cNvGrpSpPr/>
          <p:nvPr/>
        </p:nvGrpSpPr>
        <p:grpSpPr>
          <a:xfrm>
            <a:off x="5254846" y="2768650"/>
            <a:ext cx="1082364" cy="1620000"/>
            <a:chOff x="5301613" y="2768650"/>
            <a:chExt cx="1082364" cy="1620000"/>
          </a:xfrm>
        </p:grpSpPr>
        <p:pic>
          <p:nvPicPr>
            <p:cNvPr id="250" name="Google Shape;250;p25" title="Nick Ryce.png"/>
            <p:cNvPicPr preferRelativeResize="0"/>
            <p:nvPr/>
          </p:nvPicPr>
          <p:blipFill>
            <a:blip r:embed="rId14">
              <a:alphaModFix amt="70000"/>
            </a:blip>
            <a:stretch>
              <a:fillRect/>
            </a:stretch>
          </p:blipFill>
          <p:spPr>
            <a:xfrm>
              <a:off x="5301613" y="2768650"/>
              <a:ext cx="1080000" cy="1080000"/>
            </a:xfrm>
            <a:prstGeom prst="rect">
              <a:avLst/>
            </a:prstGeom>
            <a:noFill/>
            <a:ln>
              <a:noFill/>
            </a:ln>
          </p:spPr>
        </p:pic>
        <p:sp>
          <p:nvSpPr>
            <p:cNvPr id="251" name="Google Shape;251;p25"/>
            <p:cNvSpPr txBox="1"/>
            <p:nvPr/>
          </p:nvSpPr>
          <p:spPr>
            <a:xfrm>
              <a:off x="5303977" y="3848650"/>
              <a:ext cx="10800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Nick</a:t>
              </a:r>
              <a:br>
                <a:rPr lang="en-GB" sz="1000">
                  <a:solidFill>
                    <a:srgbClr val="F3F3F3"/>
                  </a:solidFill>
                  <a:latin typeface="Montserrat"/>
                  <a:ea typeface="Montserrat"/>
                  <a:cs typeface="Montserrat"/>
                  <a:sym typeface="Montserrat"/>
                </a:rPr>
              </a:br>
              <a:r>
                <a:rPr lang="en-GB" sz="1000">
                  <a:solidFill>
                    <a:srgbClr val="F3F3F3"/>
                  </a:solidFill>
                  <a:latin typeface="Montserrat"/>
                  <a:ea typeface="Montserrat"/>
                  <a:cs typeface="Montserrat"/>
                  <a:sym typeface="Montserrat"/>
                </a:rPr>
                <a:t>Ryce</a:t>
              </a:r>
              <a:endParaRPr sz="1000">
                <a:solidFill>
                  <a:srgbClr val="F3F3F3"/>
                </a:solidFill>
                <a:latin typeface="Montserrat"/>
                <a:ea typeface="Montserrat"/>
                <a:cs typeface="Montserrat"/>
                <a:sym typeface="Montserrat"/>
              </a:endParaRPr>
            </a:p>
          </p:txBody>
        </p:sp>
      </p:grpSp>
      <p:grpSp>
        <p:nvGrpSpPr>
          <p:cNvPr id="252" name="Google Shape;252;p25"/>
          <p:cNvGrpSpPr/>
          <p:nvPr/>
        </p:nvGrpSpPr>
        <p:grpSpPr>
          <a:xfrm>
            <a:off x="6472711" y="2768650"/>
            <a:ext cx="1092600" cy="1620000"/>
            <a:chOff x="6609225" y="2768650"/>
            <a:chExt cx="1092600" cy="1620000"/>
          </a:xfrm>
        </p:grpSpPr>
        <p:pic>
          <p:nvPicPr>
            <p:cNvPr id="253" name="Google Shape;253;p25" title="Sergey Myasoedov.jpg"/>
            <p:cNvPicPr preferRelativeResize="0"/>
            <p:nvPr/>
          </p:nvPicPr>
          <p:blipFill>
            <a:blip r:embed="rId15">
              <a:alphaModFix amt="70000"/>
            </a:blip>
            <a:stretch>
              <a:fillRect/>
            </a:stretch>
          </p:blipFill>
          <p:spPr>
            <a:xfrm>
              <a:off x="6615513" y="2768650"/>
              <a:ext cx="1080000" cy="1080000"/>
            </a:xfrm>
            <a:prstGeom prst="rect">
              <a:avLst/>
            </a:prstGeom>
            <a:noFill/>
            <a:ln>
              <a:noFill/>
            </a:ln>
          </p:spPr>
        </p:pic>
        <p:sp>
          <p:nvSpPr>
            <p:cNvPr id="254" name="Google Shape;254;p25"/>
            <p:cNvSpPr txBox="1"/>
            <p:nvPr/>
          </p:nvSpPr>
          <p:spPr>
            <a:xfrm>
              <a:off x="6609225" y="3848650"/>
              <a:ext cx="10926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Sergey</a:t>
              </a:r>
              <a:br>
                <a:rPr lang="en-GB" sz="1000">
                  <a:solidFill>
                    <a:srgbClr val="F3F3F3"/>
                  </a:solidFill>
                  <a:latin typeface="Montserrat"/>
                  <a:ea typeface="Montserrat"/>
                  <a:cs typeface="Montserrat"/>
                  <a:sym typeface="Montserrat"/>
                </a:rPr>
              </a:br>
              <a:r>
                <a:rPr lang="en-GB" sz="1000">
                  <a:solidFill>
                    <a:srgbClr val="F3F3F3"/>
                  </a:solidFill>
                  <a:latin typeface="Montserrat"/>
                  <a:ea typeface="Montserrat"/>
                  <a:cs typeface="Montserrat"/>
                  <a:sym typeface="Montserrat"/>
                </a:rPr>
                <a:t>Myasoedov</a:t>
              </a:r>
              <a:endParaRPr sz="1000">
                <a:solidFill>
                  <a:srgbClr val="F3F3F3"/>
                </a:solidFill>
                <a:latin typeface="Montserrat"/>
                <a:ea typeface="Montserrat"/>
                <a:cs typeface="Montserrat"/>
                <a:sym typeface="Montserrat"/>
              </a:endParaRPr>
            </a:p>
          </p:txBody>
        </p:sp>
      </p:grpSp>
      <p:grpSp>
        <p:nvGrpSpPr>
          <p:cNvPr id="255" name="Google Shape;255;p25"/>
          <p:cNvGrpSpPr/>
          <p:nvPr/>
        </p:nvGrpSpPr>
        <p:grpSpPr>
          <a:xfrm>
            <a:off x="7700813" y="2768650"/>
            <a:ext cx="1080013" cy="1620000"/>
            <a:chOff x="7929413" y="2768650"/>
            <a:chExt cx="1080013" cy="1620000"/>
          </a:xfrm>
        </p:grpSpPr>
        <p:pic>
          <p:nvPicPr>
            <p:cNvPr id="256" name="Google Shape;256;p25" title="Dave Wilson.jpg"/>
            <p:cNvPicPr preferRelativeResize="0"/>
            <p:nvPr/>
          </p:nvPicPr>
          <p:blipFill>
            <a:blip r:embed="rId16">
              <a:alphaModFix amt="70000"/>
            </a:blip>
            <a:stretch>
              <a:fillRect/>
            </a:stretch>
          </p:blipFill>
          <p:spPr>
            <a:xfrm>
              <a:off x="7929413" y="2768650"/>
              <a:ext cx="1080000" cy="1080000"/>
            </a:xfrm>
            <a:prstGeom prst="rect">
              <a:avLst/>
            </a:prstGeom>
            <a:noFill/>
            <a:ln>
              <a:noFill/>
            </a:ln>
          </p:spPr>
        </p:pic>
        <p:sp>
          <p:nvSpPr>
            <p:cNvPr id="257" name="Google Shape;257;p25"/>
            <p:cNvSpPr txBox="1"/>
            <p:nvPr/>
          </p:nvSpPr>
          <p:spPr>
            <a:xfrm>
              <a:off x="7929425" y="3848650"/>
              <a:ext cx="1080000" cy="540000"/>
            </a:xfrm>
            <a:prstGeom prst="rect">
              <a:avLst/>
            </a:prstGeom>
            <a:solidFill>
              <a:srgbClr val="174A4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1000">
                  <a:solidFill>
                    <a:srgbClr val="F3F3F3"/>
                  </a:solidFill>
                  <a:latin typeface="Montserrat"/>
                  <a:ea typeface="Montserrat"/>
                  <a:cs typeface="Montserrat"/>
                  <a:sym typeface="Montserrat"/>
                </a:rPr>
                <a:t>Dave</a:t>
              </a:r>
              <a:br>
                <a:rPr lang="en-GB" sz="1000">
                  <a:solidFill>
                    <a:srgbClr val="F3F3F3"/>
                  </a:solidFill>
                  <a:latin typeface="Montserrat"/>
                  <a:ea typeface="Montserrat"/>
                  <a:cs typeface="Montserrat"/>
                  <a:sym typeface="Montserrat"/>
                </a:rPr>
              </a:br>
              <a:r>
                <a:rPr lang="en-GB" sz="1000">
                  <a:solidFill>
                    <a:srgbClr val="F3F3F3"/>
                  </a:solidFill>
                  <a:latin typeface="Montserrat"/>
                  <a:ea typeface="Montserrat"/>
                  <a:cs typeface="Montserrat"/>
                  <a:sym typeface="Montserrat"/>
                </a:rPr>
                <a:t>Wilson</a:t>
              </a:r>
              <a:endParaRPr sz="1000">
                <a:solidFill>
                  <a:srgbClr val="F3F3F3"/>
                </a:solidFill>
                <a:latin typeface="Montserrat"/>
                <a:ea typeface="Montserrat"/>
                <a:cs typeface="Montserrat"/>
                <a:sym typeface="Montserrat"/>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6"/>
          <p:cNvSpPr/>
          <p:nvPr/>
        </p:nvSpPr>
        <p:spPr>
          <a:xfrm>
            <a:off x="2440437" y="2169700"/>
            <a:ext cx="2075100" cy="880500"/>
          </a:xfrm>
          <a:prstGeom prst="rect">
            <a:avLst/>
          </a:prstGeom>
          <a:no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3" name="Google Shape;263;p26"/>
          <p:cNvSpPr/>
          <p:nvPr/>
        </p:nvSpPr>
        <p:spPr>
          <a:xfrm>
            <a:off x="4628485" y="2169700"/>
            <a:ext cx="2075100" cy="880500"/>
          </a:xfrm>
          <a:prstGeom prst="rect">
            <a:avLst/>
          </a:prstGeom>
          <a:no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4" name="Google Shape;264;p26"/>
          <p:cNvSpPr txBox="1">
            <a:spLocks noGrp="1"/>
          </p:cNvSpPr>
          <p:nvPr>
            <p:ph type="title"/>
          </p:nvPr>
        </p:nvSpPr>
        <p:spPr>
          <a:xfrm>
            <a:off x="807900" y="662250"/>
            <a:ext cx="7528200" cy="9234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sz="4800">
                <a:latin typeface="Montserrat SemiBold"/>
                <a:ea typeface="Montserrat SemiBold"/>
                <a:cs typeface="Montserrat SemiBold"/>
                <a:sym typeface="Montserrat SemiBold"/>
              </a:rPr>
              <a:t>Thank you</a:t>
            </a:r>
            <a:endParaRPr sz="4800">
              <a:latin typeface="Montserrat SemiBold"/>
              <a:ea typeface="Montserrat SemiBold"/>
              <a:cs typeface="Montserrat SemiBold"/>
              <a:sym typeface="Montserrat SemiBold"/>
            </a:endParaRPr>
          </a:p>
        </p:txBody>
      </p:sp>
      <p:sp>
        <p:nvSpPr>
          <p:cNvPr id="265" name="Google Shape;265;p26"/>
          <p:cNvSpPr/>
          <p:nvPr/>
        </p:nvSpPr>
        <p:spPr>
          <a:xfrm>
            <a:off x="1342700" y="3155814"/>
            <a:ext cx="2075100" cy="880500"/>
          </a:xfrm>
          <a:prstGeom prst="rect">
            <a:avLst/>
          </a:prstGeom>
          <a:no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6" name="Google Shape;266;p26"/>
          <p:cNvSpPr/>
          <p:nvPr/>
        </p:nvSpPr>
        <p:spPr>
          <a:xfrm>
            <a:off x="3530748" y="3155814"/>
            <a:ext cx="2075100" cy="880500"/>
          </a:xfrm>
          <a:prstGeom prst="rect">
            <a:avLst/>
          </a:prstGeom>
          <a:no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7" name="Google Shape;267;p26"/>
          <p:cNvSpPr/>
          <p:nvPr/>
        </p:nvSpPr>
        <p:spPr>
          <a:xfrm>
            <a:off x="5726227" y="3155814"/>
            <a:ext cx="2075100" cy="880500"/>
          </a:xfrm>
          <a:prstGeom prst="rect">
            <a:avLst/>
          </a:prstGeom>
          <a:solidFill>
            <a:schemeClr val="lt1"/>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268" name="Google Shape;268;p26"/>
          <p:cNvPicPr preferRelativeResize="0"/>
          <p:nvPr/>
        </p:nvPicPr>
        <p:blipFill>
          <a:blip r:embed="rId3">
            <a:alphaModFix/>
          </a:blip>
          <a:stretch>
            <a:fillRect/>
          </a:stretch>
        </p:blipFill>
        <p:spPr>
          <a:xfrm>
            <a:off x="5885850" y="3345227"/>
            <a:ext cx="1755835" cy="501675"/>
          </a:xfrm>
          <a:prstGeom prst="rect">
            <a:avLst/>
          </a:prstGeom>
          <a:noFill/>
          <a:ln>
            <a:noFill/>
          </a:ln>
        </p:spPr>
      </p:pic>
      <p:pic>
        <p:nvPicPr>
          <p:cNvPr id="269" name="Google Shape;269;p26" title="68470c115a7c8a64f6d23b19_amazon-logo-transparent.png"/>
          <p:cNvPicPr preferRelativeResize="0"/>
          <p:nvPr/>
        </p:nvPicPr>
        <p:blipFill>
          <a:blip r:embed="rId4">
            <a:alphaModFix/>
          </a:blip>
          <a:stretch>
            <a:fillRect/>
          </a:stretch>
        </p:blipFill>
        <p:spPr>
          <a:xfrm>
            <a:off x="2599587" y="2348260"/>
            <a:ext cx="1756800" cy="523380"/>
          </a:xfrm>
          <a:prstGeom prst="rect">
            <a:avLst/>
          </a:prstGeom>
          <a:noFill/>
          <a:ln>
            <a:noFill/>
          </a:ln>
        </p:spPr>
      </p:pic>
      <p:pic>
        <p:nvPicPr>
          <p:cNvPr id="270" name="Google Shape;270;p26" title="68470c206358e4ed164916f7_kubus-1200x628-1 (1).png"/>
          <p:cNvPicPr preferRelativeResize="0"/>
          <p:nvPr/>
        </p:nvPicPr>
        <p:blipFill>
          <a:blip r:embed="rId5">
            <a:alphaModFix/>
          </a:blip>
          <a:stretch>
            <a:fillRect/>
          </a:stretch>
        </p:blipFill>
        <p:spPr>
          <a:xfrm>
            <a:off x="4787625" y="2141033"/>
            <a:ext cx="1756800" cy="929639"/>
          </a:xfrm>
          <a:prstGeom prst="rect">
            <a:avLst/>
          </a:prstGeom>
          <a:noFill/>
          <a:ln>
            <a:noFill/>
          </a:ln>
        </p:spPr>
      </p:pic>
      <p:pic>
        <p:nvPicPr>
          <p:cNvPr id="271" name="Google Shape;271;p26" title="684c0cfde0bc1a7944a928c7_Arista-networks-logo.png"/>
          <p:cNvPicPr preferRelativeResize="0"/>
          <p:nvPr/>
        </p:nvPicPr>
        <p:blipFill>
          <a:blip r:embed="rId6">
            <a:alphaModFix/>
          </a:blip>
          <a:stretch>
            <a:fillRect/>
          </a:stretch>
        </p:blipFill>
        <p:spPr>
          <a:xfrm>
            <a:off x="1501850" y="3460644"/>
            <a:ext cx="1756800" cy="270840"/>
          </a:xfrm>
          <a:prstGeom prst="rect">
            <a:avLst/>
          </a:prstGeom>
          <a:noFill/>
          <a:ln>
            <a:noFill/>
          </a:ln>
        </p:spPr>
      </p:pic>
      <p:pic>
        <p:nvPicPr>
          <p:cNvPr id="272" name="Google Shape;272;p26" title="68470ca43959f9c1537e4d40_FO_Logo_Standard_RGB_height_change-1024x150.png"/>
          <p:cNvPicPr preferRelativeResize="0"/>
          <p:nvPr/>
        </p:nvPicPr>
        <p:blipFill>
          <a:blip r:embed="rId7">
            <a:alphaModFix/>
          </a:blip>
          <a:stretch>
            <a:fillRect/>
          </a:stretch>
        </p:blipFill>
        <p:spPr>
          <a:xfrm>
            <a:off x="3693600" y="3466134"/>
            <a:ext cx="1756800" cy="25986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252000" y="1449600"/>
            <a:ext cx="2880000" cy="9543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sz="1400">
                <a:latin typeface="Geist Mono"/>
                <a:ea typeface="Geist Mono"/>
                <a:cs typeface="Geist Mono"/>
                <a:sym typeface="Geist Mono"/>
              </a:rPr>
              <a:t>[ WIFI ]</a:t>
            </a:r>
            <a:br>
              <a:rPr lang="en-GB" sz="1800">
                <a:latin typeface="Montserrat SemiBold"/>
                <a:ea typeface="Montserrat SemiBold"/>
                <a:cs typeface="Montserrat SemiBold"/>
                <a:sym typeface="Montserrat SemiBold"/>
              </a:rPr>
            </a:br>
            <a:endParaRPr sz="1800">
              <a:latin typeface="Montserrat SemiBold"/>
              <a:ea typeface="Montserrat SemiBold"/>
              <a:cs typeface="Montserrat SemiBold"/>
              <a:sym typeface="Montserrat SemiBold"/>
            </a:endParaRPr>
          </a:p>
          <a:p>
            <a:pPr marL="0" lvl="0" indent="0" algn="ctr" rtl="0">
              <a:spcBef>
                <a:spcPts val="0"/>
              </a:spcBef>
              <a:spcAft>
                <a:spcPts val="0"/>
              </a:spcAft>
              <a:buNone/>
            </a:pPr>
            <a:r>
              <a:rPr lang="en-GB" sz="1800">
                <a:latin typeface="Montserrat SemiBold"/>
                <a:ea typeface="Montserrat SemiBold"/>
                <a:cs typeface="Montserrat SemiBold"/>
                <a:sym typeface="Montserrat SemiBold"/>
              </a:rPr>
              <a:t>Brewery_WiFi</a:t>
            </a:r>
            <a:endParaRPr sz="1800">
              <a:latin typeface="Montserrat SemiBold"/>
              <a:ea typeface="Montserrat SemiBold"/>
              <a:cs typeface="Montserrat SemiBold"/>
              <a:sym typeface="Montserrat SemiBold"/>
            </a:endParaRPr>
          </a:p>
        </p:txBody>
      </p:sp>
      <p:sp>
        <p:nvSpPr>
          <p:cNvPr id="51" name="Google Shape;51;p13"/>
          <p:cNvSpPr txBox="1">
            <a:spLocks noGrp="1"/>
          </p:cNvSpPr>
          <p:nvPr>
            <p:ph type="title"/>
          </p:nvPr>
        </p:nvSpPr>
        <p:spPr>
          <a:xfrm>
            <a:off x="3132000" y="1449600"/>
            <a:ext cx="2880000" cy="27705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sz="1400">
                <a:latin typeface="Geist Mono"/>
                <a:ea typeface="Geist Mono"/>
                <a:cs typeface="Geist Mono"/>
                <a:sym typeface="Geist Mono"/>
              </a:rPr>
              <a:t>[ LOCATIONS ]</a:t>
            </a:r>
            <a:endParaRPr sz="1400">
              <a:latin typeface="Geist Mono"/>
              <a:ea typeface="Geist Mono"/>
              <a:cs typeface="Geist Mono"/>
              <a:sym typeface="Geist Mono"/>
            </a:endParaRPr>
          </a:p>
          <a:p>
            <a:pPr marL="0" lvl="0" indent="0" algn="ctr" rtl="0">
              <a:spcBef>
                <a:spcPts val="0"/>
              </a:spcBef>
              <a:spcAft>
                <a:spcPts val="0"/>
              </a:spcAft>
              <a:buNone/>
            </a:pPr>
            <a:br>
              <a:rPr lang="en-GB" sz="1800">
                <a:latin typeface="Montserrat SemiBold"/>
                <a:ea typeface="Montserrat SemiBold"/>
                <a:cs typeface="Montserrat SemiBold"/>
                <a:sym typeface="Montserrat SemiBold"/>
              </a:rPr>
            </a:br>
            <a:r>
              <a:rPr lang="en-GB" sz="1800">
                <a:latin typeface="Montserrat SemiBold"/>
                <a:ea typeface="Montserrat SemiBold"/>
                <a:cs typeface="Montserrat SemiBold"/>
                <a:sym typeface="Montserrat SemiBold"/>
              </a:rPr>
              <a:t>King George III</a:t>
            </a:r>
            <a:endParaRPr sz="1800">
              <a:latin typeface="Montserrat SemiBold"/>
              <a:ea typeface="Montserrat SemiBold"/>
              <a:cs typeface="Montserrat SemiBold"/>
              <a:sym typeface="Montserrat SemiBold"/>
            </a:endParaRPr>
          </a:p>
          <a:p>
            <a:pPr marL="0" lvl="0" indent="0" algn="ctr" rtl="0">
              <a:spcBef>
                <a:spcPts val="0"/>
              </a:spcBef>
              <a:spcAft>
                <a:spcPts val="0"/>
              </a:spcAft>
              <a:buNone/>
            </a:pPr>
            <a:r>
              <a:rPr lang="en-GB" sz="1400"/>
              <a:t>Breaks + Lunch</a:t>
            </a:r>
            <a:r>
              <a:rPr lang="en-GB" sz="1800"/>
              <a:t> </a:t>
            </a:r>
            <a:endParaRPr sz="1800"/>
          </a:p>
          <a:p>
            <a:pPr marL="0" lvl="0" indent="0" algn="ctr" rtl="0">
              <a:spcBef>
                <a:spcPts val="0"/>
              </a:spcBef>
              <a:spcAft>
                <a:spcPts val="0"/>
              </a:spcAft>
              <a:buNone/>
            </a:pPr>
            <a:br>
              <a:rPr lang="en-GB" sz="1800"/>
            </a:br>
            <a:r>
              <a:rPr lang="en-GB" sz="1800">
                <a:latin typeface="Montserrat SemiBold"/>
                <a:ea typeface="Montserrat SemiBold"/>
                <a:cs typeface="Montserrat SemiBold"/>
                <a:sym typeface="Montserrat SemiBold"/>
              </a:rPr>
              <a:t>The Porter Tun</a:t>
            </a:r>
            <a:br>
              <a:rPr lang="en-GB" sz="1800"/>
            </a:br>
            <a:r>
              <a:rPr lang="en-GB" sz="1400"/>
              <a:t>All presentations</a:t>
            </a:r>
            <a:endParaRPr sz="1400"/>
          </a:p>
          <a:p>
            <a:pPr marL="0" lvl="0" indent="0" algn="ctr" rtl="0">
              <a:spcBef>
                <a:spcPts val="0"/>
              </a:spcBef>
              <a:spcAft>
                <a:spcPts val="0"/>
              </a:spcAft>
              <a:buNone/>
            </a:pPr>
            <a:endParaRPr sz="1800"/>
          </a:p>
          <a:p>
            <a:pPr marL="0" lvl="0" indent="0" algn="ctr" rtl="0">
              <a:spcBef>
                <a:spcPts val="0"/>
              </a:spcBef>
              <a:spcAft>
                <a:spcPts val="0"/>
              </a:spcAft>
              <a:buNone/>
            </a:pPr>
            <a:r>
              <a:rPr lang="en-GB" sz="1800">
                <a:latin typeface="Montserrat SemiBold"/>
                <a:ea typeface="Montserrat SemiBold"/>
                <a:cs typeface="Montserrat SemiBold"/>
                <a:sym typeface="Montserrat SemiBold"/>
              </a:rPr>
              <a:t>Brewery Courtyard</a:t>
            </a:r>
            <a:endParaRPr sz="1800">
              <a:latin typeface="Montserrat SemiBold"/>
              <a:ea typeface="Montserrat SemiBold"/>
              <a:cs typeface="Montserrat SemiBold"/>
              <a:sym typeface="Montserrat SemiBold"/>
            </a:endParaRPr>
          </a:p>
          <a:p>
            <a:pPr marL="0" lvl="0" indent="0" algn="ctr" rtl="0">
              <a:spcBef>
                <a:spcPts val="0"/>
              </a:spcBef>
              <a:spcAft>
                <a:spcPts val="0"/>
              </a:spcAft>
              <a:buNone/>
            </a:pPr>
            <a:r>
              <a:rPr lang="en-GB" sz="1400"/>
              <a:t> Event Social </a:t>
            </a:r>
            <a:endParaRPr sz="1400"/>
          </a:p>
        </p:txBody>
      </p:sp>
      <p:sp>
        <p:nvSpPr>
          <p:cNvPr id="52" name="Google Shape;52;p13"/>
          <p:cNvSpPr txBox="1">
            <a:spLocks noGrp="1"/>
          </p:cNvSpPr>
          <p:nvPr>
            <p:ph type="title"/>
          </p:nvPr>
        </p:nvSpPr>
        <p:spPr>
          <a:xfrm>
            <a:off x="5896150" y="1449600"/>
            <a:ext cx="2995800" cy="12315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sz="1400">
                <a:latin typeface="Geist Mono"/>
                <a:ea typeface="Geist Mono"/>
                <a:cs typeface="Geist Mono"/>
                <a:sym typeface="Geist Mono"/>
              </a:rPr>
              <a:t>[ EMERGENCY EXITS ]</a:t>
            </a:r>
            <a:endParaRPr sz="1400">
              <a:latin typeface="Geist Mono"/>
              <a:ea typeface="Geist Mono"/>
              <a:cs typeface="Geist Mono"/>
              <a:sym typeface="Geist Mono"/>
            </a:endParaRPr>
          </a:p>
          <a:p>
            <a:pPr marL="0" lvl="0" indent="0" algn="ctr" rtl="0">
              <a:spcBef>
                <a:spcPts val="0"/>
              </a:spcBef>
              <a:spcAft>
                <a:spcPts val="0"/>
              </a:spcAft>
              <a:buNone/>
            </a:pPr>
            <a:br>
              <a:rPr lang="en-GB" sz="1800">
                <a:latin typeface="Montserrat SemiBold"/>
                <a:ea typeface="Montserrat SemiBold"/>
                <a:cs typeface="Montserrat SemiBold"/>
                <a:sym typeface="Montserrat SemiBold"/>
              </a:rPr>
            </a:br>
            <a:r>
              <a:rPr lang="en-GB" sz="1800">
                <a:latin typeface="Montserrat SemiBold"/>
                <a:ea typeface="Montserrat SemiBold"/>
                <a:cs typeface="Montserrat SemiBold"/>
                <a:sym typeface="Montserrat SemiBold"/>
              </a:rPr>
              <a:t>Follow the green</a:t>
            </a:r>
            <a:br>
              <a:rPr lang="en-GB" sz="1800">
                <a:latin typeface="Montserrat SemiBold"/>
                <a:ea typeface="Montserrat SemiBold"/>
                <a:cs typeface="Montserrat SemiBold"/>
                <a:sym typeface="Montserrat SemiBold"/>
              </a:rPr>
            </a:br>
            <a:r>
              <a:rPr lang="en-GB" sz="1800">
                <a:latin typeface="Montserrat SemiBold"/>
                <a:ea typeface="Montserrat SemiBold"/>
                <a:cs typeface="Montserrat SemiBold"/>
                <a:sym typeface="Montserrat SemiBold"/>
              </a:rPr>
              <a:t>exit signage</a:t>
            </a:r>
            <a:endParaRPr sz="1800"/>
          </a:p>
        </p:txBody>
      </p:sp>
      <p:sp>
        <p:nvSpPr>
          <p:cNvPr id="53" name="Google Shape;53;p13"/>
          <p:cNvSpPr txBox="1">
            <a:spLocks noGrp="1"/>
          </p:cNvSpPr>
          <p:nvPr>
            <p:ph type="title"/>
          </p:nvPr>
        </p:nvSpPr>
        <p:spPr>
          <a:xfrm>
            <a:off x="498750" y="679575"/>
            <a:ext cx="81465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b="1"/>
              <a:t>Housekeeping</a:t>
            </a:r>
            <a:endParaRPr/>
          </a:p>
        </p:txBody>
      </p:sp>
      <p:sp>
        <p:nvSpPr>
          <p:cNvPr id="54" name="Google Shape;54;p13"/>
          <p:cNvSpPr/>
          <p:nvPr/>
        </p:nvSpPr>
        <p:spPr>
          <a:xfrm>
            <a:off x="3064800" y="1952625"/>
            <a:ext cx="2995800" cy="694200"/>
          </a:xfrm>
          <a:prstGeom prst="rect">
            <a:avLst/>
          </a:prstGeom>
          <a:solidFill>
            <a:srgbClr val="376866">
              <a:alpha val="113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55" name="Google Shape;55;p13"/>
          <p:cNvSpPr/>
          <p:nvPr/>
        </p:nvSpPr>
        <p:spPr>
          <a:xfrm>
            <a:off x="3064800" y="2763901"/>
            <a:ext cx="2995800" cy="694200"/>
          </a:xfrm>
          <a:prstGeom prst="rect">
            <a:avLst/>
          </a:prstGeom>
          <a:solidFill>
            <a:srgbClr val="376866">
              <a:alpha val="113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56" name="Google Shape;56;p13"/>
          <p:cNvSpPr/>
          <p:nvPr/>
        </p:nvSpPr>
        <p:spPr>
          <a:xfrm>
            <a:off x="3064800" y="3575175"/>
            <a:ext cx="2995800" cy="611100"/>
          </a:xfrm>
          <a:prstGeom prst="rect">
            <a:avLst/>
          </a:prstGeom>
          <a:solidFill>
            <a:srgbClr val="376866">
              <a:alpha val="113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852750" y="839850"/>
            <a:ext cx="75282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Welcome to #NetUK2!</a:t>
            </a:r>
            <a:endParaRPr sz="1800" b="1"/>
          </a:p>
        </p:txBody>
      </p:sp>
      <p:pic>
        <p:nvPicPr>
          <p:cNvPr id="62" name="Google Shape;62;p14" title="NetUK2 Light Logo Large.png"/>
          <p:cNvPicPr preferRelativeResize="0"/>
          <p:nvPr/>
        </p:nvPicPr>
        <p:blipFill>
          <a:blip r:embed="rId3">
            <a:alphaModFix/>
          </a:blip>
          <a:stretch>
            <a:fillRect/>
          </a:stretch>
        </p:blipFill>
        <p:spPr>
          <a:xfrm>
            <a:off x="3962400" y="561888"/>
            <a:ext cx="1219199" cy="214425"/>
          </a:xfrm>
          <a:prstGeom prst="rect">
            <a:avLst/>
          </a:prstGeom>
          <a:noFill/>
          <a:ln>
            <a:noFill/>
          </a:ln>
        </p:spPr>
      </p:pic>
      <p:pic>
        <p:nvPicPr>
          <p:cNvPr id="63" name="Google Shape;63;p14" title="DavePumford-netuk.png"/>
          <p:cNvPicPr preferRelativeResize="0"/>
          <p:nvPr/>
        </p:nvPicPr>
        <p:blipFill>
          <a:blip r:embed="rId4">
            <a:alphaModFix amt="90000"/>
          </a:blip>
          <a:stretch>
            <a:fillRect/>
          </a:stretch>
        </p:blipFill>
        <p:spPr>
          <a:xfrm>
            <a:off x="943876" y="1591550"/>
            <a:ext cx="1624671" cy="1836075"/>
          </a:xfrm>
          <a:prstGeom prst="rect">
            <a:avLst/>
          </a:prstGeom>
          <a:noFill/>
          <a:ln>
            <a:noFill/>
          </a:ln>
        </p:spPr>
      </p:pic>
      <p:sp>
        <p:nvSpPr>
          <p:cNvPr id="64" name="Google Shape;64;p14"/>
          <p:cNvSpPr txBox="1">
            <a:spLocks noGrp="1"/>
          </p:cNvSpPr>
          <p:nvPr>
            <p:ph type="body" idx="4294967295"/>
          </p:nvPr>
        </p:nvSpPr>
        <p:spPr>
          <a:xfrm>
            <a:off x="943875" y="3438125"/>
            <a:ext cx="1624800" cy="677100"/>
          </a:xfrm>
          <a:prstGeom prst="rect">
            <a:avLst/>
          </a:prstGeom>
          <a:solidFill>
            <a:srgbClr val="174A48"/>
          </a:solidFill>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1200">
                <a:solidFill>
                  <a:schemeClr val="lt1"/>
                </a:solidFill>
                <a:latin typeface="Montserrat SemiBold"/>
                <a:ea typeface="Montserrat SemiBold"/>
                <a:cs typeface="Montserrat SemiBold"/>
                <a:sym typeface="Montserrat SemiBold"/>
              </a:rPr>
              <a:t>Dave Pumford</a:t>
            </a:r>
            <a:br>
              <a:rPr lang="en-GB" sz="1200">
                <a:solidFill>
                  <a:schemeClr val="lt1"/>
                </a:solidFill>
                <a:latin typeface="Montserrat SemiBold"/>
                <a:ea typeface="Montserrat SemiBold"/>
                <a:cs typeface="Montserrat SemiBold"/>
                <a:sym typeface="Montserrat SemiBold"/>
              </a:rPr>
            </a:br>
            <a:r>
              <a:rPr lang="en-GB" sz="1000">
                <a:solidFill>
                  <a:schemeClr val="lt1"/>
                </a:solidFill>
                <a:latin typeface="Montserrat Medium"/>
                <a:ea typeface="Montserrat Medium"/>
                <a:cs typeface="Montserrat Medium"/>
                <a:sym typeface="Montserrat Medium"/>
              </a:rPr>
              <a:t>Chair, Management Committee at NetUK</a:t>
            </a:r>
            <a:endParaRPr sz="1000">
              <a:solidFill>
                <a:schemeClr val="lt1"/>
              </a:solidFill>
              <a:latin typeface="Montserrat Medium"/>
              <a:ea typeface="Montserrat Medium"/>
              <a:cs typeface="Montserrat Medium"/>
              <a:sym typeface="Montserrat Medium"/>
            </a:endParaRPr>
          </a:p>
        </p:txBody>
      </p:sp>
      <p:sp>
        <p:nvSpPr>
          <p:cNvPr id="65" name="Google Shape;65;p14"/>
          <p:cNvSpPr txBox="1">
            <a:spLocks noGrp="1"/>
          </p:cNvSpPr>
          <p:nvPr>
            <p:ph type="title"/>
          </p:nvPr>
        </p:nvSpPr>
        <p:spPr>
          <a:xfrm>
            <a:off x="2548350" y="1515350"/>
            <a:ext cx="4992600" cy="2878200"/>
          </a:xfrm>
          <a:prstGeom prst="rect">
            <a:avLst/>
          </a:prstGeom>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Char char="■"/>
            </a:pPr>
            <a:r>
              <a:rPr lang="en-GB" sz="1400"/>
              <a:t>On behalf of the Management, Program and Organisation Committees, </a:t>
            </a:r>
            <a:r>
              <a:rPr lang="en-GB" sz="1400" b="1"/>
              <a:t>I would like to welcome you all to #NetUK2</a:t>
            </a:r>
            <a:r>
              <a:rPr lang="en-GB" sz="1400"/>
              <a:t>.</a:t>
            </a:r>
            <a:r>
              <a:rPr lang="en-GB" sz="1400" b="1"/>
              <a:t> </a:t>
            </a:r>
            <a:endParaRPr sz="1400" b="1"/>
          </a:p>
          <a:p>
            <a:pPr marL="457200" lvl="0" indent="0" algn="l" rtl="0">
              <a:lnSpc>
                <a:spcPct val="115000"/>
              </a:lnSpc>
              <a:spcBef>
                <a:spcPts val="0"/>
              </a:spcBef>
              <a:spcAft>
                <a:spcPts val="0"/>
              </a:spcAft>
              <a:buNone/>
            </a:pPr>
            <a:endParaRPr sz="1400"/>
          </a:p>
          <a:p>
            <a:pPr marL="457200" lvl="0" indent="-317500" algn="l" rtl="0">
              <a:lnSpc>
                <a:spcPct val="115000"/>
              </a:lnSpc>
              <a:spcBef>
                <a:spcPts val="0"/>
              </a:spcBef>
              <a:spcAft>
                <a:spcPts val="0"/>
              </a:spcAft>
              <a:buSzPts val="1400"/>
              <a:buChar char="■"/>
            </a:pPr>
            <a:r>
              <a:rPr lang="en-GB" sz="1400"/>
              <a:t>We have an incredible agenda for you over the next two days that </a:t>
            </a:r>
            <a:r>
              <a:rPr lang="en-GB" sz="1400" b="1"/>
              <a:t>we hope you enjoy, learn and meet people of interest</a:t>
            </a:r>
            <a:r>
              <a:rPr lang="en-GB" sz="1400"/>
              <a:t>. </a:t>
            </a:r>
            <a:endParaRPr sz="1400"/>
          </a:p>
          <a:p>
            <a:pPr marL="457200" lvl="0" indent="0" algn="l" rtl="0">
              <a:lnSpc>
                <a:spcPct val="115000"/>
              </a:lnSpc>
              <a:spcBef>
                <a:spcPts val="0"/>
              </a:spcBef>
              <a:spcAft>
                <a:spcPts val="0"/>
              </a:spcAft>
              <a:buNone/>
            </a:pPr>
            <a:endParaRPr sz="1400"/>
          </a:p>
          <a:p>
            <a:pPr marL="457200" lvl="0" indent="-317500" algn="l" rtl="0">
              <a:lnSpc>
                <a:spcPct val="115000"/>
              </a:lnSpc>
              <a:spcBef>
                <a:spcPts val="0"/>
              </a:spcBef>
              <a:spcAft>
                <a:spcPts val="0"/>
              </a:spcAft>
              <a:buSzPts val="1400"/>
              <a:buChar char="■"/>
            </a:pPr>
            <a:r>
              <a:rPr lang="en-GB" sz="1400"/>
              <a:t>Please explore our new home at The Brewery, if you need </a:t>
            </a:r>
            <a:r>
              <a:rPr lang="en-GB" sz="1400" b="1"/>
              <a:t>any assistance reach out to anyone wearing a NetUK polo</a:t>
            </a:r>
            <a:r>
              <a:rPr lang="en-GB" sz="1400"/>
              <a:t>. </a:t>
            </a:r>
            <a:endParaRPr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902225"/>
            <a:ext cx="8520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#NetUK2 </a:t>
            </a:r>
            <a:r>
              <a:rPr lang="en-GB"/>
              <a:t>Conference Statistics</a:t>
            </a:r>
            <a:endParaRPr/>
          </a:p>
        </p:txBody>
      </p:sp>
      <p:sp>
        <p:nvSpPr>
          <p:cNvPr id="71" name="Google Shape;71;p15"/>
          <p:cNvSpPr txBox="1">
            <a:spLocks noGrp="1"/>
          </p:cNvSpPr>
          <p:nvPr>
            <p:ph type="body" idx="1"/>
          </p:nvPr>
        </p:nvSpPr>
        <p:spPr>
          <a:xfrm>
            <a:off x="1991375" y="2003125"/>
            <a:ext cx="1066800" cy="9543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a:latin typeface="Montserrat SemiBold"/>
                <a:ea typeface="Montserrat SemiBold"/>
                <a:cs typeface="Montserrat SemiBold"/>
                <a:sym typeface="Montserrat SemiBold"/>
              </a:rPr>
              <a:t>215</a:t>
            </a:r>
            <a:br>
              <a:rPr lang="en-GB" sz="1100">
                <a:latin typeface="Montserrat SemiBold"/>
                <a:ea typeface="Montserrat SemiBold"/>
                <a:cs typeface="Montserrat SemiBold"/>
                <a:sym typeface="Montserrat SemiBold"/>
              </a:rPr>
            </a:br>
            <a:r>
              <a:rPr lang="en-GB" sz="1100">
                <a:latin typeface="Montserrat SemiBold"/>
                <a:ea typeface="Montserrat SemiBold"/>
                <a:cs typeface="Montserrat SemiBold"/>
                <a:sym typeface="Montserrat SemiBold"/>
              </a:rPr>
              <a:t>In-person Attendees</a:t>
            </a:r>
            <a:endParaRPr sz="1100">
              <a:latin typeface="Montserrat SemiBold"/>
              <a:ea typeface="Montserrat SemiBold"/>
              <a:cs typeface="Montserrat SemiBold"/>
              <a:sym typeface="Montserrat SemiBold"/>
            </a:endParaRPr>
          </a:p>
        </p:txBody>
      </p:sp>
      <p:sp>
        <p:nvSpPr>
          <p:cNvPr id="72" name="Google Shape;72;p15"/>
          <p:cNvSpPr/>
          <p:nvPr/>
        </p:nvSpPr>
        <p:spPr>
          <a:xfrm>
            <a:off x="772175" y="1873825"/>
            <a:ext cx="1066800" cy="10668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3" name="Google Shape;73;p15"/>
          <p:cNvSpPr txBox="1">
            <a:spLocks noGrp="1"/>
          </p:cNvSpPr>
          <p:nvPr>
            <p:ph type="body" idx="1"/>
          </p:nvPr>
        </p:nvSpPr>
        <p:spPr>
          <a:xfrm>
            <a:off x="4716600" y="2011525"/>
            <a:ext cx="1447800" cy="9543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a:latin typeface="Montserrat SemiBold"/>
                <a:ea typeface="Montserrat SemiBold"/>
                <a:cs typeface="Montserrat SemiBold"/>
                <a:sym typeface="Montserrat SemiBold"/>
              </a:rPr>
              <a:t>30</a:t>
            </a:r>
            <a:br>
              <a:rPr lang="en-GB" sz="1100">
                <a:latin typeface="Montserrat SemiBold"/>
                <a:ea typeface="Montserrat SemiBold"/>
                <a:cs typeface="Montserrat SemiBold"/>
                <a:sym typeface="Montserrat SemiBold"/>
              </a:rPr>
            </a:br>
            <a:r>
              <a:rPr lang="en-GB" sz="1100">
                <a:latin typeface="Montserrat SemiBold"/>
                <a:ea typeface="Montserrat SemiBold"/>
                <a:cs typeface="Montserrat SemiBold"/>
                <a:sym typeface="Montserrat SemiBold"/>
              </a:rPr>
              <a:t>Virtual</a:t>
            </a:r>
            <a:br>
              <a:rPr lang="en-GB" sz="1100">
                <a:latin typeface="Montserrat SemiBold"/>
                <a:ea typeface="Montserrat SemiBold"/>
                <a:cs typeface="Montserrat SemiBold"/>
                <a:sym typeface="Montserrat SemiBold"/>
              </a:rPr>
            </a:br>
            <a:r>
              <a:rPr lang="en-GB" sz="1100">
                <a:latin typeface="Montserrat SemiBold"/>
                <a:ea typeface="Montserrat SemiBold"/>
                <a:cs typeface="Montserrat SemiBold"/>
                <a:sym typeface="Montserrat SemiBold"/>
              </a:rPr>
              <a:t>Attendees</a:t>
            </a:r>
            <a:endParaRPr sz="1100">
              <a:latin typeface="Montserrat SemiBold"/>
              <a:ea typeface="Montserrat SemiBold"/>
              <a:cs typeface="Montserrat SemiBold"/>
              <a:sym typeface="Montserrat SemiBold"/>
            </a:endParaRPr>
          </a:p>
        </p:txBody>
      </p:sp>
      <p:sp>
        <p:nvSpPr>
          <p:cNvPr id="74" name="Google Shape;74;p15"/>
          <p:cNvSpPr/>
          <p:nvPr/>
        </p:nvSpPr>
        <p:spPr>
          <a:xfrm>
            <a:off x="3497400" y="1882225"/>
            <a:ext cx="1066800" cy="10668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75" name="Google Shape;75;p15"/>
          <p:cNvPicPr preferRelativeResize="0"/>
          <p:nvPr/>
        </p:nvPicPr>
        <p:blipFill>
          <a:blip r:embed="rId3">
            <a:alphaModFix/>
          </a:blip>
          <a:stretch>
            <a:fillRect/>
          </a:stretch>
        </p:blipFill>
        <p:spPr>
          <a:xfrm>
            <a:off x="1000775" y="2102425"/>
            <a:ext cx="609600" cy="609600"/>
          </a:xfrm>
          <a:prstGeom prst="rect">
            <a:avLst/>
          </a:prstGeom>
          <a:noFill/>
          <a:ln>
            <a:noFill/>
          </a:ln>
        </p:spPr>
      </p:pic>
      <p:pic>
        <p:nvPicPr>
          <p:cNvPr id="76" name="Google Shape;76;p15"/>
          <p:cNvPicPr preferRelativeResize="0"/>
          <p:nvPr/>
        </p:nvPicPr>
        <p:blipFill>
          <a:blip r:embed="rId4">
            <a:alphaModFix/>
          </a:blip>
          <a:stretch>
            <a:fillRect/>
          </a:stretch>
        </p:blipFill>
        <p:spPr>
          <a:xfrm>
            <a:off x="3726000" y="2091775"/>
            <a:ext cx="609600" cy="647700"/>
          </a:xfrm>
          <a:prstGeom prst="rect">
            <a:avLst/>
          </a:prstGeom>
          <a:noFill/>
          <a:ln>
            <a:noFill/>
          </a:ln>
        </p:spPr>
      </p:pic>
      <p:sp>
        <p:nvSpPr>
          <p:cNvPr id="77" name="Google Shape;77;p15"/>
          <p:cNvSpPr txBox="1">
            <a:spLocks noGrp="1"/>
          </p:cNvSpPr>
          <p:nvPr>
            <p:ph type="body" idx="1"/>
          </p:nvPr>
        </p:nvSpPr>
        <p:spPr>
          <a:xfrm>
            <a:off x="3226650" y="3487175"/>
            <a:ext cx="3053400" cy="6156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a:latin typeface="Montserrat SemiBold"/>
                <a:ea typeface="Montserrat SemiBold"/>
                <a:cs typeface="Montserrat SemiBold"/>
                <a:sym typeface="Montserrat SemiBold"/>
              </a:rPr>
              <a:t>245* Attendees</a:t>
            </a:r>
            <a:endParaRPr sz="2800">
              <a:latin typeface="Montserrat SemiBold"/>
              <a:ea typeface="Montserrat SemiBold"/>
              <a:cs typeface="Montserrat SemiBold"/>
              <a:sym typeface="Montserrat SemiBold"/>
            </a:endParaRPr>
          </a:p>
        </p:txBody>
      </p:sp>
      <p:sp>
        <p:nvSpPr>
          <p:cNvPr id="78" name="Google Shape;78;p15"/>
          <p:cNvSpPr txBox="1">
            <a:spLocks noGrp="1"/>
          </p:cNvSpPr>
          <p:nvPr>
            <p:ph type="body" idx="1"/>
          </p:nvPr>
        </p:nvSpPr>
        <p:spPr>
          <a:xfrm>
            <a:off x="7539000" y="2019925"/>
            <a:ext cx="1066800" cy="9543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a:latin typeface="Montserrat SemiBold"/>
                <a:ea typeface="Montserrat SemiBold"/>
                <a:cs typeface="Montserrat SemiBold"/>
                <a:sym typeface="Montserrat SemiBold"/>
              </a:rPr>
              <a:t>20</a:t>
            </a:r>
            <a:br>
              <a:rPr lang="en-GB" sz="1100">
                <a:latin typeface="Montserrat SemiBold"/>
                <a:ea typeface="Montserrat SemiBold"/>
                <a:cs typeface="Montserrat SemiBold"/>
                <a:sym typeface="Montserrat SemiBold"/>
              </a:rPr>
            </a:br>
            <a:r>
              <a:rPr lang="en-GB" sz="1100">
                <a:latin typeface="Montserrat SemiBold"/>
                <a:ea typeface="Montserrat SemiBold"/>
                <a:cs typeface="Montserrat SemiBold"/>
                <a:sym typeface="Montserrat SemiBold"/>
              </a:rPr>
              <a:t>Student Attendees</a:t>
            </a:r>
            <a:endParaRPr sz="1100">
              <a:latin typeface="Montserrat SemiBold"/>
              <a:ea typeface="Montserrat SemiBold"/>
              <a:cs typeface="Montserrat SemiBold"/>
              <a:sym typeface="Montserrat SemiBold"/>
            </a:endParaRPr>
          </a:p>
        </p:txBody>
      </p:sp>
      <p:sp>
        <p:nvSpPr>
          <p:cNvPr id="79" name="Google Shape;79;p15"/>
          <p:cNvSpPr/>
          <p:nvPr/>
        </p:nvSpPr>
        <p:spPr>
          <a:xfrm>
            <a:off x="6319800" y="1890625"/>
            <a:ext cx="1066800" cy="10668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80" name="Google Shape;80;p15"/>
          <p:cNvPicPr preferRelativeResize="0"/>
          <p:nvPr/>
        </p:nvPicPr>
        <p:blipFill>
          <a:blip r:embed="rId5">
            <a:alphaModFix/>
          </a:blip>
          <a:stretch>
            <a:fillRect/>
          </a:stretch>
        </p:blipFill>
        <p:spPr>
          <a:xfrm>
            <a:off x="6548400" y="2119225"/>
            <a:ext cx="609600" cy="609600"/>
          </a:xfrm>
          <a:prstGeom prst="rect">
            <a:avLst/>
          </a:prstGeom>
          <a:noFill/>
          <a:ln>
            <a:noFill/>
          </a:ln>
        </p:spPr>
      </p:pic>
      <p:sp>
        <p:nvSpPr>
          <p:cNvPr id="81" name="Google Shape;81;p15"/>
          <p:cNvSpPr txBox="1">
            <a:spLocks noGrp="1"/>
          </p:cNvSpPr>
          <p:nvPr>
            <p:ph type="body" idx="1"/>
          </p:nvPr>
        </p:nvSpPr>
        <p:spPr>
          <a:xfrm>
            <a:off x="7608400" y="4176100"/>
            <a:ext cx="1409100" cy="3078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800">
                <a:latin typeface="Montserrat SemiBold"/>
                <a:ea typeface="Montserrat SemiBold"/>
                <a:cs typeface="Montserrat SemiBold"/>
                <a:sym typeface="Montserrat SemiBold"/>
              </a:rPr>
              <a:t>* As of 8am 07/07</a:t>
            </a:r>
            <a:endParaRPr sz="800">
              <a:latin typeface="Montserrat SemiBold"/>
              <a:ea typeface="Montserrat SemiBold"/>
              <a:cs typeface="Montserrat SemiBold"/>
              <a:sym typeface="Montserra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p:nvPr/>
        </p:nvSpPr>
        <p:spPr>
          <a:xfrm>
            <a:off x="555263" y="35258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87" name="Google Shape;87;p16"/>
          <p:cNvSpPr/>
          <p:nvPr/>
        </p:nvSpPr>
        <p:spPr>
          <a:xfrm>
            <a:off x="1722676" y="35258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88" name="Google Shape;88;p16"/>
          <p:cNvSpPr/>
          <p:nvPr/>
        </p:nvSpPr>
        <p:spPr>
          <a:xfrm>
            <a:off x="2890090" y="35258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89" name="Google Shape;89;p16"/>
          <p:cNvSpPr/>
          <p:nvPr/>
        </p:nvSpPr>
        <p:spPr>
          <a:xfrm>
            <a:off x="4057503" y="35258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90" name="Google Shape;90;p16"/>
          <p:cNvSpPr/>
          <p:nvPr/>
        </p:nvSpPr>
        <p:spPr>
          <a:xfrm>
            <a:off x="5224917" y="35258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91" name="Google Shape;91;p16"/>
          <p:cNvSpPr/>
          <p:nvPr/>
        </p:nvSpPr>
        <p:spPr>
          <a:xfrm>
            <a:off x="6392331" y="35258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92" name="Google Shape;92;p16"/>
          <p:cNvSpPr/>
          <p:nvPr/>
        </p:nvSpPr>
        <p:spPr>
          <a:xfrm>
            <a:off x="7559744" y="35258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93" name="Google Shape;93;p16"/>
          <p:cNvSpPr txBox="1">
            <a:spLocks noGrp="1"/>
          </p:cNvSpPr>
          <p:nvPr>
            <p:ph type="title"/>
          </p:nvPr>
        </p:nvSpPr>
        <p:spPr>
          <a:xfrm>
            <a:off x="1722300" y="500950"/>
            <a:ext cx="75282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a:latin typeface="Montserrat ExtraLight"/>
                <a:ea typeface="Montserrat ExtraLight"/>
                <a:cs typeface="Montserrat ExtraLight"/>
                <a:sym typeface="Montserrat ExtraLight"/>
              </a:rPr>
              <a:t>|</a:t>
            </a:r>
            <a:r>
              <a:rPr lang="en-GB"/>
              <a:t> Official Sponsors</a:t>
            </a:r>
            <a:endParaRPr sz="1800"/>
          </a:p>
        </p:txBody>
      </p:sp>
      <p:pic>
        <p:nvPicPr>
          <p:cNvPr id="94" name="Google Shape;94;p16" title="NetUK2 Light Logo Large.png"/>
          <p:cNvPicPr preferRelativeResize="0"/>
          <p:nvPr/>
        </p:nvPicPr>
        <p:blipFill>
          <a:blip r:embed="rId3">
            <a:alphaModFix/>
          </a:blip>
          <a:stretch>
            <a:fillRect/>
          </a:stretch>
        </p:blipFill>
        <p:spPr>
          <a:xfrm>
            <a:off x="2222850" y="661475"/>
            <a:ext cx="1583752" cy="278525"/>
          </a:xfrm>
          <a:prstGeom prst="rect">
            <a:avLst/>
          </a:prstGeom>
          <a:noFill/>
          <a:ln>
            <a:noFill/>
          </a:ln>
        </p:spPr>
      </p:pic>
      <p:sp>
        <p:nvSpPr>
          <p:cNvPr id="95" name="Google Shape;95;p16"/>
          <p:cNvSpPr/>
          <p:nvPr/>
        </p:nvSpPr>
        <p:spPr>
          <a:xfrm>
            <a:off x="5842974" y="1508845"/>
            <a:ext cx="2241000" cy="1080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96" name="Google Shape;96;p16" title="68470c02b5d2c4c01f24e204_NOMINET_BM_BLACK_RGB-Small (1).png"/>
          <p:cNvPicPr preferRelativeResize="0"/>
          <p:nvPr/>
        </p:nvPicPr>
        <p:blipFill>
          <a:blip r:embed="rId4">
            <a:alphaModFix/>
          </a:blip>
          <a:stretch>
            <a:fillRect/>
          </a:stretch>
        </p:blipFill>
        <p:spPr>
          <a:xfrm>
            <a:off x="6558486" y="1643858"/>
            <a:ext cx="809975" cy="809975"/>
          </a:xfrm>
          <a:prstGeom prst="rect">
            <a:avLst/>
          </a:prstGeom>
          <a:noFill/>
          <a:ln>
            <a:noFill/>
          </a:ln>
        </p:spPr>
      </p:pic>
      <p:sp>
        <p:nvSpPr>
          <p:cNvPr id="97" name="Google Shape;97;p16"/>
          <p:cNvSpPr/>
          <p:nvPr/>
        </p:nvSpPr>
        <p:spPr>
          <a:xfrm>
            <a:off x="3435739" y="1508839"/>
            <a:ext cx="2241000" cy="1080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98" name="Google Shape;98;p16" title="68470bdbd9cad3ecf3fc2f3f_lonap-logo.png"/>
          <p:cNvPicPr preferRelativeResize="0"/>
          <p:nvPr/>
        </p:nvPicPr>
        <p:blipFill>
          <a:blip r:embed="rId5">
            <a:alphaModFix/>
          </a:blip>
          <a:stretch>
            <a:fillRect/>
          </a:stretch>
        </p:blipFill>
        <p:spPr>
          <a:xfrm>
            <a:off x="3718850" y="1726621"/>
            <a:ext cx="1674775" cy="620259"/>
          </a:xfrm>
          <a:prstGeom prst="rect">
            <a:avLst/>
          </a:prstGeom>
          <a:noFill/>
          <a:ln>
            <a:noFill/>
          </a:ln>
        </p:spPr>
      </p:pic>
      <p:sp>
        <p:nvSpPr>
          <p:cNvPr id="99" name="Google Shape;99;p16"/>
          <p:cNvSpPr/>
          <p:nvPr/>
        </p:nvSpPr>
        <p:spPr>
          <a:xfrm>
            <a:off x="1028505" y="1508839"/>
            <a:ext cx="2241000" cy="1080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100" name="Google Shape;100;p16" title="6847061a3a2addd48a55d77d_linx-logo.png"/>
          <p:cNvPicPr preferRelativeResize="0"/>
          <p:nvPr/>
        </p:nvPicPr>
        <p:blipFill>
          <a:blip r:embed="rId6">
            <a:alphaModFix/>
          </a:blip>
          <a:stretch>
            <a:fillRect/>
          </a:stretch>
        </p:blipFill>
        <p:spPr>
          <a:xfrm>
            <a:off x="1444512" y="1788176"/>
            <a:ext cx="1408986" cy="521325"/>
          </a:xfrm>
          <a:prstGeom prst="rect">
            <a:avLst/>
          </a:prstGeom>
          <a:noFill/>
          <a:ln>
            <a:noFill/>
          </a:ln>
        </p:spPr>
      </p:pic>
      <p:sp>
        <p:nvSpPr>
          <p:cNvPr id="101" name="Google Shape;101;p16"/>
          <p:cNvSpPr/>
          <p:nvPr/>
        </p:nvSpPr>
        <p:spPr>
          <a:xfrm>
            <a:off x="555250" y="27541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02" name="Google Shape;102;p16"/>
          <p:cNvSpPr/>
          <p:nvPr/>
        </p:nvSpPr>
        <p:spPr>
          <a:xfrm>
            <a:off x="1722664" y="27541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03" name="Google Shape;103;p16"/>
          <p:cNvSpPr/>
          <p:nvPr/>
        </p:nvSpPr>
        <p:spPr>
          <a:xfrm>
            <a:off x="2890077" y="27541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04" name="Google Shape;104;p16"/>
          <p:cNvSpPr/>
          <p:nvPr/>
        </p:nvSpPr>
        <p:spPr>
          <a:xfrm>
            <a:off x="4057491" y="27541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05" name="Google Shape;105;p16"/>
          <p:cNvSpPr/>
          <p:nvPr/>
        </p:nvSpPr>
        <p:spPr>
          <a:xfrm>
            <a:off x="5224905" y="27541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06" name="Google Shape;106;p16"/>
          <p:cNvSpPr/>
          <p:nvPr/>
        </p:nvSpPr>
        <p:spPr>
          <a:xfrm>
            <a:off x="6392318" y="27541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07" name="Google Shape;107;p16"/>
          <p:cNvSpPr/>
          <p:nvPr/>
        </p:nvSpPr>
        <p:spPr>
          <a:xfrm>
            <a:off x="7559732" y="2754150"/>
            <a:ext cx="1029000" cy="615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108" name="Google Shape;108;p16" title="68470c115a7c8a64f6d23b19_amazon-logo-transparent.png"/>
          <p:cNvPicPr preferRelativeResize="0"/>
          <p:nvPr/>
        </p:nvPicPr>
        <p:blipFill>
          <a:blip r:embed="rId7">
            <a:alphaModFix/>
          </a:blip>
          <a:stretch>
            <a:fillRect/>
          </a:stretch>
        </p:blipFill>
        <p:spPr>
          <a:xfrm>
            <a:off x="664750" y="2940450"/>
            <a:ext cx="809999" cy="242999"/>
          </a:xfrm>
          <a:prstGeom prst="rect">
            <a:avLst/>
          </a:prstGeom>
          <a:noFill/>
          <a:ln>
            <a:noFill/>
          </a:ln>
        </p:spPr>
      </p:pic>
      <p:pic>
        <p:nvPicPr>
          <p:cNvPr id="109" name="Google Shape;109;p16" title="68470c206358e4ed164916f7_kubus-1200x628-1 (1).png"/>
          <p:cNvPicPr preferRelativeResize="0"/>
          <p:nvPr/>
        </p:nvPicPr>
        <p:blipFill>
          <a:blip r:embed="rId8">
            <a:alphaModFix/>
          </a:blip>
          <a:stretch>
            <a:fillRect/>
          </a:stretch>
        </p:blipFill>
        <p:spPr>
          <a:xfrm>
            <a:off x="1832163" y="2848405"/>
            <a:ext cx="810000" cy="427090"/>
          </a:xfrm>
          <a:prstGeom prst="rect">
            <a:avLst/>
          </a:prstGeom>
          <a:noFill/>
          <a:ln>
            <a:noFill/>
          </a:ln>
        </p:spPr>
      </p:pic>
      <p:pic>
        <p:nvPicPr>
          <p:cNvPr id="110" name="Google Shape;110;p16" title="685180281f7d67fa2b065d70_Hilco_IPv4-2.png"/>
          <p:cNvPicPr preferRelativeResize="0"/>
          <p:nvPr/>
        </p:nvPicPr>
        <p:blipFill>
          <a:blip r:embed="rId9">
            <a:alphaModFix/>
          </a:blip>
          <a:stretch>
            <a:fillRect/>
          </a:stretch>
        </p:blipFill>
        <p:spPr>
          <a:xfrm>
            <a:off x="2999588" y="2899950"/>
            <a:ext cx="809999" cy="324000"/>
          </a:xfrm>
          <a:prstGeom prst="rect">
            <a:avLst/>
          </a:prstGeom>
          <a:noFill/>
          <a:ln>
            <a:noFill/>
          </a:ln>
        </p:spPr>
      </p:pic>
      <p:pic>
        <p:nvPicPr>
          <p:cNvPr id="111" name="Google Shape;111;p16" title="684c0cfde0bc1a7944a928c7_Arista-networks-logo.png"/>
          <p:cNvPicPr preferRelativeResize="0"/>
          <p:nvPr/>
        </p:nvPicPr>
        <p:blipFill>
          <a:blip r:embed="rId10">
            <a:alphaModFix/>
          </a:blip>
          <a:stretch>
            <a:fillRect/>
          </a:stretch>
        </p:blipFill>
        <p:spPr>
          <a:xfrm>
            <a:off x="4166991" y="2999359"/>
            <a:ext cx="810000" cy="125182"/>
          </a:xfrm>
          <a:prstGeom prst="rect">
            <a:avLst/>
          </a:prstGeom>
          <a:noFill/>
          <a:ln>
            <a:noFill/>
          </a:ln>
        </p:spPr>
      </p:pic>
      <p:pic>
        <p:nvPicPr>
          <p:cNvPr id="112" name="Google Shape;112;p16" title="68470c613eaffaa97b35f20a_PTX-logo - col-p-3200.png"/>
          <p:cNvPicPr preferRelativeResize="0"/>
          <p:nvPr/>
        </p:nvPicPr>
        <p:blipFill>
          <a:blip r:embed="rId11">
            <a:alphaModFix/>
          </a:blip>
          <a:stretch>
            <a:fillRect/>
          </a:stretch>
        </p:blipFill>
        <p:spPr>
          <a:xfrm>
            <a:off x="5334413" y="2876428"/>
            <a:ext cx="809999" cy="416047"/>
          </a:xfrm>
          <a:prstGeom prst="rect">
            <a:avLst/>
          </a:prstGeom>
          <a:noFill/>
          <a:ln>
            <a:noFill/>
          </a:ln>
        </p:spPr>
      </p:pic>
      <p:pic>
        <p:nvPicPr>
          <p:cNvPr id="113" name="Google Shape;113;p16" title="68470c779f7f5ab809090cd4_sggs-logo-no-strapline-black-at-2x-1 (1).png"/>
          <p:cNvPicPr preferRelativeResize="0"/>
          <p:nvPr/>
        </p:nvPicPr>
        <p:blipFill>
          <a:blip r:embed="rId12">
            <a:alphaModFix/>
          </a:blip>
          <a:stretch>
            <a:fillRect/>
          </a:stretch>
        </p:blipFill>
        <p:spPr>
          <a:xfrm>
            <a:off x="6501813" y="2975837"/>
            <a:ext cx="810000" cy="217227"/>
          </a:xfrm>
          <a:prstGeom prst="rect">
            <a:avLst/>
          </a:prstGeom>
          <a:solidFill>
            <a:schemeClr val="lt1"/>
          </a:solidFill>
          <a:ln w="9525" cap="flat" cmpd="sng">
            <a:solidFill>
              <a:schemeClr val="lt1"/>
            </a:solidFill>
            <a:prstDash val="solid"/>
            <a:round/>
            <a:headEnd type="none" w="sm" len="sm"/>
            <a:tailEnd type="none" w="sm" len="sm"/>
          </a:ln>
        </p:spPr>
      </p:pic>
      <p:pic>
        <p:nvPicPr>
          <p:cNvPr id="114" name="Google Shape;114;p16" title="68470c87c42d0765b9f7c8f7_interlink-logo-white-col-p-3200.png"/>
          <p:cNvPicPr preferRelativeResize="0"/>
          <p:nvPr/>
        </p:nvPicPr>
        <p:blipFill>
          <a:blip r:embed="rId13">
            <a:alphaModFix/>
          </a:blip>
          <a:stretch>
            <a:fillRect/>
          </a:stretch>
        </p:blipFill>
        <p:spPr>
          <a:xfrm>
            <a:off x="7651750" y="2995212"/>
            <a:ext cx="809999" cy="133488"/>
          </a:xfrm>
          <a:prstGeom prst="rect">
            <a:avLst/>
          </a:prstGeom>
          <a:noFill/>
          <a:ln>
            <a:noFill/>
          </a:ln>
        </p:spPr>
      </p:pic>
      <p:pic>
        <p:nvPicPr>
          <p:cNvPr id="115" name="Google Shape;115;p16" title="68470c956a8fa39d0df4695a_smartoptics_logo (1).png"/>
          <p:cNvPicPr preferRelativeResize="0"/>
          <p:nvPr/>
        </p:nvPicPr>
        <p:blipFill>
          <a:blip r:embed="rId14">
            <a:alphaModFix/>
          </a:blip>
          <a:stretch>
            <a:fillRect/>
          </a:stretch>
        </p:blipFill>
        <p:spPr>
          <a:xfrm>
            <a:off x="664775" y="3760021"/>
            <a:ext cx="809999" cy="147273"/>
          </a:xfrm>
          <a:prstGeom prst="rect">
            <a:avLst/>
          </a:prstGeom>
          <a:noFill/>
          <a:ln>
            <a:noFill/>
          </a:ln>
        </p:spPr>
      </p:pic>
      <p:pic>
        <p:nvPicPr>
          <p:cNvPr id="116" name="Google Shape;116;p16" title="68470ca43959f9c1537e4d40_FO_Logo_Standard_RGB_height_change-1024x150.png"/>
          <p:cNvPicPr preferRelativeResize="0"/>
          <p:nvPr/>
        </p:nvPicPr>
        <p:blipFill>
          <a:blip r:embed="rId15">
            <a:alphaModFix/>
          </a:blip>
          <a:stretch>
            <a:fillRect/>
          </a:stretch>
        </p:blipFill>
        <p:spPr>
          <a:xfrm>
            <a:off x="1832188" y="3774748"/>
            <a:ext cx="809999" cy="117818"/>
          </a:xfrm>
          <a:prstGeom prst="rect">
            <a:avLst/>
          </a:prstGeom>
          <a:noFill/>
          <a:ln>
            <a:noFill/>
          </a:ln>
        </p:spPr>
      </p:pic>
      <p:pic>
        <p:nvPicPr>
          <p:cNvPr id="117" name="Google Shape;117;p16" title="68470cc349ede0c4426b994d_J47Vfj_J8R-c.png"/>
          <p:cNvPicPr preferRelativeResize="0"/>
          <p:nvPr/>
        </p:nvPicPr>
        <p:blipFill>
          <a:blip r:embed="rId16">
            <a:alphaModFix/>
          </a:blip>
          <a:stretch>
            <a:fillRect/>
          </a:stretch>
        </p:blipFill>
        <p:spPr>
          <a:xfrm>
            <a:off x="2999588" y="3760034"/>
            <a:ext cx="810000" cy="147273"/>
          </a:xfrm>
          <a:prstGeom prst="rect">
            <a:avLst/>
          </a:prstGeom>
          <a:noFill/>
          <a:ln>
            <a:noFill/>
          </a:ln>
        </p:spPr>
      </p:pic>
      <p:pic>
        <p:nvPicPr>
          <p:cNvPr id="118" name="Google Shape;118;p16" title="68470cdbd7092617d77930bf_Bogons Logo (1).png"/>
          <p:cNvPicPr preferRelativeResize="0"/>
          <p:nvPr/>
        </p:nvPicPr>
        <p:blipFill>
          <a:blip r:embed="rId17">
            <a:alphaModFix/>
          </a:blip>
          <a:stretch>
            <a:fillRect/>
          </a:stretch>
        </p:blipFill>
        <p:spPr>
          <a:xfrm>
            <a:off x="4167013" y="3730572"/>
            <a:ext cx="810000" cy="206181"/>
          </a:xfrm>
          <a:prstGeom prst="rect">
            <a:avLst/>
          </a:prstGeom>
          <a:noFill/>
          <a:ln>
            <a:noFill/>
          </a:ln>
        </p:spPr>
      </p:pic>
      <p:pic>
        <p:nvPicPr>
          <p:cNvPr id="119" name="Google Shape;119;p16" title="68470ced6a8fa39d0df49391_IPXO-logo.jpg"/>
          <p:cNvPicPr preferRelativeResize="0"/>
          <p:nvPr/>
        </p:nvPicPr>
        <p:blipFill>
          <a:blip r:embed="rId18">
            <a:alphaModFix/>
          </a:blip>
          <a:stretch>
            <a:fillRect/>
          </a:stretch>
        </p:blipFill>
        <p:spPr>
          <a:xfrm>
            <a:off x="5334418" y="3658764"/>
            <a:ext cx="809998" cy="349772"/>
          </a:xfrm>
          <a:prstGeom prst="rect">
            <a:avLst/>
          </a:prstGeom>
          <a:noFill/>
          <a:ln>
            <a:noFill/>
          </a:ln>
        </p:spPr>
      </p:pic>
      <p:pic>
        <p:nvPicPr>
          <p:cNvPr id="120" name="Google Shape;120;p16" title="684c0da233b6738827992ee7_NEW_GTT_Logo_AW_Green_RGB_(3)-p-3200.jpg"/>
          <p:cNvPicPr preferRelativeResize="0"/>
          <p:nvPr/>
        </p:nvPicPr>
        <p:blipFill>
          <a:blip r:embed="rId19">
            <a:alphaModFix/>
          </a:blip>
          <a:stretch>
            <a:fillRect/>
          </a:stretch>
        </p:blipFill>
        <p:spPr>
          <a:xfrm>
            <a:off x="7649850" y="3689201"/>
            <a:ext cx="809999" cy="294546"/>
          </a:xfrm>
          <a:prstGeom prst="rect">
            <a:avLst/>
          </a:prstGeom>
          <a:noFill/>
          <a:ln>
            <a:noFill/>
          </a:ln>
        </p:spPr>
      </p:pic>
      <p:pic>
        <p:nvPicPr>
          <p:cNvPr id="121" name="Google Shape;121;p16" title="68470cfd5af59a008535392d_eunetworks-logo-250x131-1-ezgif.com-webp-to-jpg-converter.jpg"/>
          <p:cNvPicPr preferRelativeResize="0"/>
          <p:nvPr/>
        </p:nvPicPr>
        <p:blipFill>
          <a:blip r:embed="rId20">
            <a:alphaModFix/>
          </a:blip>
          <a:stretch>
            <a:fillRect/>
          </a:stretch>
        </p:blipFill>
        <p:spPr>
          <a:xfrm>
            <a:off x="6550562" y="3647423"/>
            <a:ext cx="712538" cy="3724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7"/>
          <p:cNvSpPr txBox="1">
            <a:spLocks noGrp="1"/>
          </p:cNvSpPr>
          <p:nvPr>
            <p:ph type="title"/>
          </p:nvPr>
        </p:nvSpPr>
        <p:spPr>
          <a:xfrm>
            <a:off x="311700" y="902225"/>
            <a:ext cx="8520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#NetUK2 </a:t>
            </a:r>
            <a:r>
              <a:rPr lang="en-GB"/>
              <a:t>Ticket Cost</a:t>
            </a:r>
            <a:endParaRPr/>
          </a:p>
        </p:txBody>
      </p:sp>
      <p:sp>
        <p:nvSpPr>
          <p:cNvPr id="127" name="Google Shape;127;p17"/>
          <p:cNvSpPr/>
          <p:nvPr/>
        </p:nvSpPr>
        <p:spPr>
          <a:xfrm>
            <a:off x="2618100" y="1864625"/>
            <a:ext cx="1066800" cy="10668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28" name="Google Shape;128;p17"/>
          <p:cNvSpPr txBox="1">
            <a:spLocks noGrp="1"/>
          </p:cNvSpPr>
          <p:nvPr>
            <p:ph type="body" idx="1"/>
          </p:nvPr>
        </p:nvSpPr>
        <p:spPr>
          <a:xfrm>
            <a:off x="2618100" y="1920875"/>
            <a:ext cx="1066800" cy="9543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a:solidFill>
                  <a:srgbClr val="035E5C"/>
                </a:solidFill>
                <a:latin typeface="Montserrat SemiBold"/>
                <a:ea typeface="Montserrat SemiBold"/>
                <a:cs typeface="Montserrat SemiBold"/>
                <a:sym typeface="Montserrat SemiBold"/>
              </a:rPr>
              <a:t>£100</a:t>
            </a:r>
            <a:br>
              <a:rPr lang="en-GB" sz="1100">
                <a:solidFill>
                  <a:srgbClr val="035E5C"/>
                </a:solidFill>
                <a:latin typeface="Montserrat SemiBold"/>
                <a:ea typeface="Montserrat SemiBold"/>
                <a:cs typeface="Montserrat SemiBold"/>
                <a:sym typeface="Montserrat SemiBold"/>
              </a:rPr>
            </a:br>
            <a:r>
              <a:rPr lang="en-GB" sz="1100">
                <a:solidFill>
                  <a:srgbClr val="035E5C"/>
                </a:solidFill>
                <a:latin typeface="Geist Mono SemiBold"/>
                <a:ea typeface="Geist Mono SemiBold"/>
                <a:cs typeface="Geist Mono SemiBold"/>
                <a:sym typeface="Geist Mono SemiBold"/>
              </a:rPr>
              <a:t>Cost for Attendees</a:t>
            </a:r>
            <a:endParaRPr sz="1100">
              <a:solidFill>
                <a:srgbClr val="035E5C"/>
              </a:solidFill>
              <a:latin typeface="Geist Mono SemiBold"/>
              <a:ea typeface="Geist Mono SemiBold"/>
              <a:cs typeface="Geist Mono SemiBold"/>
              <a:sym typeface="Geist Mono SemiBold"/>
            </a:endParaRPr>
          </a:p>
        </p:txBody>
      </p:sp>
      <p:sp>
        <p:nvSpPr>
          <p:cNvPr id="129" name="Google Shape;129;p17"/>
          <p:cNvSpPr/>
          <p:nvPr/>
        </p:nvSpPr>
        <p:spPr>
          <a:xfrm>
            <a:off x="4050300" y="1864625"/>
            <a:ext cx="1066800" cy="1066800"/>
          </a:xfrm>
          <a:prstGeom prst="rect">
            <a:avLst/>
          </a:prstGeom>
          <a:solidFill>
            <a:srgbClr val="FFFFFF">
              <a:alpha val="459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30" name="Google Shape;130;p17"/>
          <p:cNvSpPr txBox="1">
            <a:spLocks noGrp="1"/>
          </p:cNvSpPr>
          <p:nvPr>
            <p:ph type="body" idx="1"/>
          </p:nvPr>
        </p:nvSpPr>
        <p:spPr>
          <a:xfrm>
            <a:off x="4050300" y="1920875"/>
            <a:ext cx="1066800" cy="9543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a:solidFill>
                  <a:srgbClr val="035E5C"/>
                </a:solidFill>
                <a:latin typeface="Montserrat SemiBold"/>
                <a:ea typeface="Montserrat SemiBold"/>
                <a:cs typeface="Montserrat SemiBold"/>
                <a:sym typeface="Montserrat SemiBold"/>
              </a:rPr>
              <a:t>£395</a:t>
            </a:r>
            <a:br>
              <a:rPr lang="en-GB" sz="1100">
                <a:solidFill>
                  <a:srgbClr val="035E5C"/>
                </a:solidFill>
                <a:latin typeface="Montserrat SemiBold"/>
                <a:ea typeface="Montserrat SemiBold"/>
                <a:cs typeface="Montserrat SemiBold"/>
                <a:sym typeface="Montserrat SemiBold"/>
              </a:rPr>
            </a:br>
            <a:r>
              <a:rPr lang="en-GB" sz="1100">
                <a:solidFill>
                  <a:srgbClr val="035E5C"/>
                </a:solidFill>
                <a:latin typeface="Geist Mono SemiBold"/>
                <a:ea typeface="Geist Mono SemiBold"/>
                <a:cs typeface="Geist Mono SemiBold"/>
                <a:sym typeface="Geist Mono SemiBold"/>
              </a:rPr>
              <a:t>Planned Cost PP</a:t>
            </a:r>
            <a:endParaRPr sz="1100">
              <a:solidFill>
                <a:srgbClr val="035E5C"/>
              </a:solidFill>
              <a:latin typeface="Geist Mono SemiBold"/>
              <a:ea typeface="Geist Mono SemiBold"/>
              <a:cs typeface="Geist Mono SemiBold"/>
              <a:sym typeface="Geist Mono SemiBold"/>
            </a:endParaRPr>
          </a:p>
        </p:txBody>
      </p:sp>
      <p:sp>
        <p:nvSpPr>
          <p:cNvPr id="131" name="Google Shape;131;p17"/>
          <p:cNvSpPr/>
          <p:nvPr/>
        </p:nvSpPr>
        <p:spPr>
          <a:xfrm>
            <a:off x="5460900" y="1864625"/>
            <a:ext cx="1066800" cy="1066800"/>
          </a:xfrm>
          <a:prstGeom prst="rect">
            <a:avLst/>
          </a:prstGeom>
          <a:solidFill>
            <a:srgbClr val="FFFFFF">
              <a:alpha val="459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32" name="Google Shape;132;p17"/>
          <p:cNvSpPr txBox="1">
            <a:spLocks noGrp="1"/>
          </p:cNvSpPr>
          <p:nvPr>
            <p:ph type="body" idx="1"/>
          </p:nvPr>
        </p:nvSpPr>
        <p:spPr>
          <a:xfrm>
            <a:off x="5460900" y="1920875"/>
            <a:ext cx="1128600" cy="954300"/>
          </a:xfrm>
          <a:prstGeom prst="rect">
            <a:avLst/>
          </a:prstGeom>
        </p:spPr>
        <p:txBody>
          <a:bodyPr spcFirstLastPara="1" wrap="square" lIns="91425" tIns="91425" rIns="91425" bIns="91425" anchor="t" anchorCtr="0">
            <a:spAutoFit/>
          </a:bodyPr>
          <a:lstStyle/>
          <a:p>
            <a:pPr marL="0" lvl="0" indent="0" algn="l" rtl="0">
              <a:lnSpc>
                <a:spcPct val="100000"/>
              </a:lnSpc>
              <a:spcBef>
                <a:spcPts val="0"/>
              </a:spcBef>
              <a:spcAft>
                <a:spcPts val="1200"/>
              </a:spcAft>
              <a:buClr>
                <a:schemeClr val="dk1"/>
              </a:buClr>
              <a:buSzPts val="1100"/>
              <a:buFont typeface="Arial"/>
              <a:buNone/>
            </a:pPr>
            <a:r>
              <a:rPr lang="en-GB" sz="2800">
                <a:solidFill>
                  <a:srgbClr val="035E5C"/>
                </a:solidFill>
                <a:latin typeface="Montserrat SemiBold"/>
                <a:ea typeface="Montserrat SemiBold"/>
                <a:cs typeface="Montserrat SemiBold"/>
                <a:sym typeface="Montserrat SemiBold"/>
              </a:rPr>
              <a:t>£495</a:t>
            </a:r>
            <a:br>
              <a:rPr lang="en-GB" sz="1100">
                <a:solidFill>
                  <a:srgbClr val="035E5C"/>
                </a:solidFill>
                <a:latin typeface="Montserrat SemiBold"/>
                <a:ea typeface="Montserrat SemiBold"/>
                <a:cs typeface="Montserrat SemiBold"/>
                <a:sym typeface="Montserrat SemiBold"/>
              </a:rPr>
            </a:br>
            <a:r>
              <a:rPr lang="en-GB" sz="1100">
                <a:solidFill>
                  <a:srgbClr val="035E5C"/>
                </a:solidFill>
                <a:latin typeface="Geist Mono SemiBold"/>
                <a:ea typeface="Geist Mono SemiBold"/>
                <a:cs typeface="Geist Mono SemiBold"/>
                <a:sym typeface="Geist Mono SemiBold"/>
              </a:rPr>
              <a:t>Actual </a:t>
            </a:r>
            <a:br>
              <a:rPr lang="en-GB" sz="1100">
                <a:solidFill>
                  <a:srgbClr val="035E5C"/>
                </a:solidFill>
                <a:latin typeface="Geist Mono SemiBold"/>
                <a:ea typeface="Geist Mono SemiBold"/>
                <a:cs typeface="Geist Mono SemiBold"/>
                <a:sym typeface="Geist Mono SemiBold"/>
              </a:rPr>
            </a:br>
            <a:r>
              <a:rPr lang="en-GB" sz="1100">
                <a:solidFill>
                  <a:srgbClr val="035E5C"/>
                </a:solidFill>
                <a:latin typeface="Geist Mono SemiBold"/>
                <a:ea typeface="Geist Mono SemiBold"/>
                <a:cs typeface="Geist Mono SemiBold"/>
                <a:sym typeface="Geist Mono SemiBold"/>
              </a:rPr>
              <a:t>Cost PP</a:t>
            </a:r>
            <a:endParaRPr sz="1100">
              <a:solidFill>
                <a:srgbClr val="035E5C"/>
              </a:solidFill>
              <a:latin typeface="Geist Mono SemiBold"/>
              <a:ea typeface="Geist Mono SemiBold"/>
              <a:cs typeface="Geist Mono SemiBold"/>
              <a:sym typeface="Geist Mono SemiBold"/>
            </a:endParaRPr>
          </a:p>
        </p:txBody>
      </p:sp>
      <p:sp>
        <p:nvSpPr>
          <p:cNvPr id="133" name="Google Shape;133;p17"/>
          <p:cNvSpPr txBox="1">
            <a:spLocks noGrp="1"/>
          </p:cNvSpPr>
          <p:nvPr>
            <p:ph type="title"/>
          </p:nvPr>
        </p:nvSpPr>
        <p:spPr>
          <a:xfrm>
            <a:off x="564450" y="3168795"/>
            <a:ext cx="8015100" cy="1046700"/>
          </a:xfrm>
          <a:prstGeom prst="rect">
            <a:avLst/>
          </a:prstGeom>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Char char="■"/>
            </a:pPr>
            <a:r>
              <a:rPr lang="en-GB" sz="1400"/>
              <a:t>Running a conference in Central London, in July, is expensive, who knew?</a:t>
            </a:r>
            <a:endParaRPr sz="1400"/>
          </a:p>
          <a:p>
            <a:pPr marL="457200" lvl="0" indent="-317500" algn="l" rtl="0">
              <a:lnSpc>
                <a:spcPct val="150000"/>
              </a:lnSpc>
              <a:spcBef>
                <a:spcPts val="0"/>
              </a:spcBef>
              <a:spcAft>
                <a:spcPts val="0"/>
              </a:spcAft>
              <a:buSzPts val="1400"/>
              <a:buChar char="■"/>
            </a:pPr>
            <a:r>
              <a:rPr lang="en-GB" sz="1400"/>
              <a:t>More financial details to be provided by the Management Committee tomorrow.</a:t>
            </a:r>
            <a:endParaRPr sz="1400"/>
          </a:p>
          <a:p>
            <a:pPr marL="457200" lvl="0" indent="-317500" algn="l" rtl="0">
              <a:lnSpc>
                <a:spcPct val="150000"/>
              </a:lnSpc>
              <a:spcBef>
                <a:spcPts val="0"/>
              </a:spcBef>
              <a:spcAft>
                <a:spcPts val="0"/>
              </a:spcAft>
              <a:buSzPts val="1400"/>
              <a:buChar char="■"/>
            </a:pPr>
            <a:r>
              <a:rPr lang="en-GB" sz="1400"/>
              <a:t>Please support our Sponsors during the event, they really do make this all possible.</a:t>
            </a:r>
            <a:endParaRPr sz="1400"/>
          </a:p>
        </p:txBody>
      </p:sp>
      <p:pic>
        <p:nvPicPr>
          <p:cNvPr id="134" name="Google Shape;134;p17" title="NetUK2 Light Logo Large.png"/>
          <p:cNvPicPr preferRelativeResize="0"/>
          <p:nvPr/>
        </p:nvPicPr>
        <p:blipFill>
          <a:blip r:embed="rId3">
            <a:alphaModFix/>
          </a:blip>
          <a:stretch>
            <a:fillRect/>
          </a:stretch>
        </p:blipFill>
        <p:spPr>
          <a:xfrm>
            <a:off x="3962400" y="561888"/>
            <a:ext cx="1219199" cy="214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8"/>
          <p:cNvSpPr/>
          <p:nvPr/>
        </p:nvSpPr>
        <p:spPr>
          <a:xfrm>
            <a:off x="3469700" y="1382200"/>
            <a:ext cx="4471200" cy="2376000"/>
          </a:xfrm>
          <a:prstGeom prst="rect">
            <a:avLst/>
          </a:prstGeom>
          <a:solidFill>
            <a:srgbClr val="035E5C"/>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40" name="Google Shape;140;p18"/>
          <p:cNvSpPr txBox="1"/>
          <p:nvPr/>
        </p:nvSpPr>
        <p:spPr>
          <a:xfrm>
            <a:off x="3757325" y="1767550"/>
            <a:ext cx="3830400" cy="169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600" b="1">
                <a:solidFill>
                  <a:schemeClr val="lt1"/>
                </a:solidFill>
                <a:latin typeface="Geist Mono"/>
                <a:ea typeface="Geist Mono"/>
                <a:cs typeface="Geist Mono"/>
                <a:sym typeface="Geist Mono"/>
              </a:rPr>
              <a:t>Our Mission</a:t>
            </a:r>
            <a:endParaRPr sz="1600" b="1">
              <a:solidFill>
                <a:schemeClr val="lt1"/>
              </a:solidFill>
              <a:latin typeface="Geist Mono"/>
              <a:ea typeface="Geist Mono"/>
              <a:cs typeface="Geist Mono"/>
              <a:sym typeface="Geist Mono"/>
            </a:endParaRPr>
          </a:p>
          <a:p>
            <a:pPr marL="0" lvl="0" indent="0" algn="l" rtl="0">
              <a:spcBef>
                <a:spcPts val="0"/>
              </a:spcBef>
              <a:spcAft>
                <a:spcPts val="0"/>
              </a:spcAft>
              <a:buNone/>
            </a:pPr>
            <a:r>
              <a:rPr lang="en-GB" sz="1600">
                <a:solidFill>
                  <a:schemeClr val="lt1"/>
                </a:solidFill>
                <a:latin typeface="Montserrat"/>
                <a:ea typeface="Montserrat"/>
                <a:cs typeface="Montserrat"/>
                <a:sym typeface="Montserrat"/>
              </a:rPr>
              <a:t>NetUK aims to foster a vibrant community of individuals and organisations that are passionate about the United Kingdom’s network infrastructure industry. </a:t>
            </a:r>
            <a:endParaRPr sz="1600">
              <a:solidFill>
                <a:schemeClr val="lt1"/>
              </a:solidFill>
              <a:latin typeface="Montserrat"/>
              <a:ea typeface="Montserrat"/>
              <a:cs typeface="Montserrat"/>
              <a:sym typeface="Montserrat"/>
            </a:endParaRPr>
          </a:p>
        </p:txBody>
      </p:sp>
      <p:pic>
        <p:nvPicPr>
          <p:cNvPr id="141" name="Google Shape;141;p18"/>
          <p:cNvPicPr preferRelativeResize="0"/>
          <p:nvPr/>
        </p:nvPicPr>
        <p:blipFill>
          <a:blip r:embed="rId3">
            <a:alphaModFix/>
          </a:blip>
          <a:stretch>
            <a:fillRect/>
          </a:stretch>
        </p:blipFill>
        <p:spPr>
          <a:xfrm>
            <a:off x="1094700" y="1383674"/>
            <a:ext cx="2371851" cy="23760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9"/>
          <p:cNvPicPr preferRelativeResize="0"/>
          <p:nvPr/>
        </p:nvPicPr>
        <p:blipFill rotWithShape="1">
          <a:blip r:embed="rId3">
            <a:alphaModFix/>
          </a:blip>
          <a:srcRect l="18138" t="11070" r="12867" b="10355"/>
          <a:stretch/>
        </p:blipFill>
        <p:spPr>
          <a:xfrm>
            <a:off x="4416600" y="1863225"/>
            <a:ext cx="899999" cy="838199"/>
          </a:xfrm>
          <a:prstGeom prst="rect">
            <a:avLst/>
          </a:prstGeom>
          <a:noFill/>
          <a:ln>
            <a:noFill/>
          </a:ln>
        </p:spPr>
      </p:pic>
      <p:pic>
        <p:nvPicPr>
          <p:cNvPr id="147" name="Google Shape;147;p19"/>
          <p:cNvPicPr preferRelativeResize="0"/>
          <p:nvPr/>
        </p:nvPicPr>
        <p:blipFill rotWithShape="1">
          <a:blip r:embed="rId4">
            <a:alphaModFix/>
          </a:blip>
          <a:srcRect l="14285" t="4062" r="14285" b="7994"/>
          <a:stretch/>
        </p:blipFill>
        <p:spPr>
          <a:xfrm>
            <a:off x="4447490" y="3085200"/>
            <a:ext cx="838200" cy="838200"/>
          </a:xfrm>
          <a:prstGeom prst="ellipse">
            <a:avLst/>
          </a:prstGeom>
          <a:noFill/>
          <a:ln>
            <a:noFill/>
          </a:ln>
        </p:spPr>
      </p:pic>
      <p:pic>
        <p:nvPicPr>
          <p:cNvPr id="148" name="Google Shape;148;p19"/>
          <p:cNvPicPr preferRelativeResize="0"/>
          <p:nvPr/>
        </p:nvPicPr>
        <p:blipFill>
          <a:blip r:embed="rId5">
            <a:alphaModFix/>
          </a:blip>
          <a:stretch>
            <a:fillRect/>
          </a:stretch>
        </p:blipFill>
        <p:spPr>
          <a:xfrm>
            <a:off x="643800" y="1776975"/>
            <a:ext cx="1295400" cy="990600"/>
          </a:xfrm>
          <a:prstGeom prst="rect">
            <a:avLst/>
          </a:prstGeom>
          <a:noFill/>
          <a:ln>
            <a:noFill/>
          </a:ln>
        </p:spPr>
      </p:pic>
      <p:pic>
        <p:nvPicPr>
          <p:cNvPr id="149" name="Google Shape;149;p19"/>
          <p:cNvPicPr preferRelativeResize="0"/>
          <p:nvPr/>
        </p:nvPicPr>
        <p:blipFill rotWithShape="1">
          <a:blip r:embed="rId6">
            <a:alphaModFix/>
          </a:blip>
          <a:srcRect l="30739" t="31113" r="30739" b="30365"/>
          <a:stretch/>
        </p:blipFill>
        <p:spPr>
          <a:xfrm>
            <a:off x="893939" y="3130121"/>
            <a:ext cx="838200" cy="838200"/>
          </a:xfrm>
          <a:prstGeom prst="ellipse">
            <a:avLst/>
          </a:prstGeom>
          <a:noFill/>
          <a:ln>
            <a:noFill/>
          </a:ln>
        </p:spPr>
      </p:pic>
      <p:sp>
        <p:nvSpPr>
          <p:cNvPr id="150" name="Google Shape;150;p19"/>
          <p:cNvSpPr txBox="1">
            <a:spLocks noGrp="1"/>
          </p:cNvSpPr>
          <p:nvPr>
            <p:ph type="title"/>
          </p:nvPr>
        </p:nvSpPr>
        <p:spPr>
          <a:xfrm>
            <a:off x="498750" y="679575"/>
            <a:ext cx="81465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Our Objectives</a:t>
            </a:r>
            <a:endParaRPr/>
          </a:p>
        </p:txBody>
      </p:sp>
      <p:sp>
        <p:nvSpPr>
          <p:cNvPr id="151" name="Google Shape;151;p19"/>
          <p:cNvSpPr txBox="1"/>
          <p:nvPr/>
        </p:nvSpPr>
        <p:spPr>
          <a:xfrm>
            <a:off x="2574450" y="1210700"/>
            <a:ext cx="3995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rgbClr val="035E5C"/>
                </a:solidFill>
                <a:latin typeface="Geist Mono Medium"/>
                <a:ea typeface="Geist Mono Medium"/>
                <a:cs typeface="Geist Mono Medium"/>
                <a:sym typeface="Geist Mono Medium"/>
              </a:rPr>
              <a:t>We aim to promote:</a:t>
            </a:r>
            <a:endParaRPr>
              <a:solidFill>
                <a:srgbClr val="035E5C"/>
              </a:solidFill>
              <a:latin typeface="Geist Mono Medium"/>
              <a:ea typeface="Geist Mono Medium"/>
              <a:cs typeface="Geist Mono Medium"/>
              <a:sym typeface="Geist Mono Medium"/>
            </a:endParaRPr>
          </a:p>
        </p:txBody>
      </p:sp>
      <p:sp>
        <p:nvSpPr>
          <p:cNvPr id="152" name="Google Shape;152;p19"/>
          <p:cNvSpPr txBox="1"/>
          <p:nvPr/>
        </p:nvSpPr>
        <p:spPr>
          <a:xfrm>
            <a:off x="1915711" y="3054771"/>
            <a:ext cx="2339400" cy="107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rgbClr val="035E5C"/>
                </a:solidFill>
                <a:latin typeface="Geist Mono"/>
                <a:ea typeface="Geist Mono"/>
                <a:cs typeface="Geist Mono"/>
                <a:sym typeface="Geist Mono"/>
              </a:rPr>
              <a:t>Community Development</a:t>
            </a:r>
            <a:endParaRPr sz="1200" b="1">
              <a:solidFill>
                <a:srgbClr val="035E5C"/>
              </a:solidFill>
              <a:latin typeface="Geist Mono"/>
              <a:ea typeface="Geist Mono"/>
              <a:cs typeface="Geist Mono"/>
              <a:sym typeface="Geist Mono"/>
            </a:endParaRPr>
          </a:p>
          <a:p>
            <a:pPr marL="0" lvl="0" indent="0" algn="l" rtl="0">
              <a:spcBef>
                <a:spcPts val="0"/>
              </a:spcBef>
              <a:spcAft>
                <a:spcPts val="0"/>
              </a:spcAft>
              <a:buNone/>
            </a:pPr>
            <a:r>
              <a:rPr lang="en-GB" sz="1100">
                <a:latin typeface="Montserrat"/>
                <a:ea typeface="Montserrat"/>
                <a:cs typeface="Montserrat"/>
                <a:sym typeface="Montserrat"/>
              </a:rPr>
              <a:t>Foster a collaborative spirit that thrives on a shared passion for technological achievements.</a:t>
            </a:r>
            <a:endParaRPr sz="1100">
              <a:latin typeface="Montserrat"/>
              <a:ea typeface="Montserrat"/>
              <a:cs typeface="Montserrat"/>
              <a:sym typeface="Montserrat"/>
            </a:endParaRPr>
          </a:p>
        </p:txBody>
      </p:sp>
      <p:sp>
        <p:nvSpPr>
          <p:cNvPr id="153" name="Google Shape;153;p19"/>
          <p:cNvSpPr txBox="1"/>
          <p:nvPr/>
        </p:nvSpPr>
        <p:spPr>
          <a:xfrm>
            <a:off x="5506500" y="1792950"/>
            <a:ext cx="2703600" cy="107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rgbClr val="035E5C"/>
                </a:solidFill>
                <a:latin typeface="Geist Mono"/>
                <a:ea typeface="Geist Mono"/>
                <a:cs typeface="Geist Mono"/>
                <a:sym typeface="Geist Mono"/>
              </a:rPr>
              <a:t>Professional Exposure</a:t>
            </a:r>
            <a:endParaRPr sz="1200" b="1">
              <a:solidFill>
                <a:srgbClr val="035E5C"/>
              </a:solidFill>
              <a:latin typeface="Geist Mono"/>
              <a:ea typeface="Geist Mono"/>
              <a:cs typeface="Geist Mono"/>
              <a:sym typeface="Geist Mono"/>
            </a:endParaRPr>
          </a:p>
          <a:p>
            <a:pPr marL="0" lvl="0" indent="0" algn="l" rtl="0">
              <a:spcBef>
                <a:spcPts val="0"/>
              </a:spcBef>
              <a:spcAft>
                <a:spcPts val="0"/>
              </a:spcAft>
              <a:buNone/>
            </a:pPr>
            <a:r>
              <a:rPr lang="en-GB" sz="1100">
                <a:latin typeface="Montserrat"/>
                <a:ea typeface="Montserrat"/>
                <a:cs typeface="Montserrat"/>
                <a:sym typeface="Montserrat"/>
              </a:rPr>
              <a:t>Provide valuable opportunities </a:t>
            </a:r>
            <a:br>
              <a:rPr lang="en-GB" sz="1100">
                <a:latin typeface="Montserrat"/>
                <a:ea typeface="Montserrat"/>
                <a:cs typeface="Montserrat"/>
                <a:sym typeface="Montserrat"/>
              </a:rPr>
            </a:br>
            <a:r>
              <a:rPr lang="en-GB" sz="1100">
                <a:latin typeface="Montserrat"/>
                <a:ea typeface="Montserrat"/>
                <a:cs typeface="Montserrat"/>
                <a:sym typeface="Montserrat"/>
              </a:rPr>
              <a:t>for both individuals and sponsors </a:t>
            </a:r>
            <a:br>
              <a:rPr lang="en-GB" sz="1100">
                <a:latin typeface="Montserrat"/>
                <a:ea typeface="Montserrat"/>
                <a:cs typeface="Montserrat"/>
                <a:sym typeface="Montserrat"/>
              </a:rPr>
            </a:br>
            <a:r>
              <a:rPr lang="en-GB" sz="1100">
                <a:latin typeface="Montserrat"/>
                <a:ea typeface="Montserrat"/>
                <a:cs typeface="Montserrat"/>
                <a:sym typeface="Montserrat"/>
              </a:rPr>
              <a:t>to collaborate and advance </a:t>
            </a:r>
            <a:br>
              <a:rPr lang="en-GB" sz="1100">
                <a:latin typeface="Montserrat"/>
                <a:ea typeface="Montserrat"/>
                <a:cs typeface="Montserrat"/>
                <a:sym typeface="Montserrat"/>
              </a:rPr>
            </a:br>
            <a:r>
              <a:rPr lang="en-GB" sz="1100">
                <a:latin typeface="Montserrat"/>
                <a:ea typeface="Montserrat"/>
                <a:cs typeface="Montserrat"/>
                <a:sym typeface="Montserrat"/>
              </a:rPr>
              <a:t>within the industry.</a:t>
            </a:r>
            <a:endParaRPr sz="1100">
              <a:latin typeface="Montserrat"/>
              <a:ea typeface="Montserrat"/>
              <a:cs typeface="Montserrat"/>
              <a:sym typeface="Montserrat"/>
            </a:endParaRPr>
          </a:p>
        </p:txBody>
      </p:sp>
      <p:sp>
        <p:nvSpPr>
          <p:cNvPr id="154" name="Google Shape;154;p19"/>
          <p:cNvSpPr txBox="1"/>
          <p:nvPr/>
        </p:nvSpPr>
        <p:spPr>
          <a:xfrm>
            <a:off x="5506500" y="3049300"/>
            <a:ext cx="2838600" cy="90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rgbClr val="035E5C"/>
                </a:solidFill>
                <a:latin typeface="Geist Mono"/>
                <a:ea typeface="Geist Mono"/>
                <a:cs typeface="Geist Mono"/>
                <a:sym typeface="Geist Mono"/>
              </a:rPr>
              <a:t>Inclusivity &amp; Diversity</a:t>
            </a:r>
            <a:endParaRPr sz="1200" b="1">
              <a:solidFill>
                <a:srgbClr val="035E5C"/>
              </a:solidFill>
              <a:latin typeface="Geist Mono"/>
              <a:ea typeface="Geist Mono"/>
              <a:cs typeface="Geist Mono"/>
              <a:sym typeface="Geist Mono"/>
            </a:endParaRPr>
          </a:p>
          <a:p>
            <a:pPr marL="0" lvl="0" indent="0" algn="l" rtl="0">
              <a:spcBef>
                <a:spcPts val="0"/>
              </a:spcBef>
              <a:spcAft>
                <a:spcPts val="0"/>
              </a:spcAft>
              <a:buNone/>
            </a:pPr>
            <a:r>
              <a:rPr lang="en-GB" sz="1100">
                <a:latin typeface="Montserrat"/>
                <a:ea typeface="Montserrat"/>
                <a:cs typeface="Montserrat"/>
                <a:sym typeface="Montserrat"/>
              </a:rPr>
              <a:t>Promote participation from all corners of the community, regardless of background or experience. </a:t>
            </a:r>
            <a:endParaRPr sz="1100">
              <a:latin typeface="Montserrat"/>
              <a:ea typeface="Montserrat"/>
              <a:cs typeface="Montserrat"/>
              <a:sym typeface="Montserrat"/>
            </a:endParaRPr>
          </a:p>
        </p:txBody>
      </p:sp>
      <p:sp>
        <p:nvSpPr>
          <p:cNvPr id="155" name="Google Shape;155;p19"/>
          <p:cNvSpPr txBox="1"/>
          <p:nvPr/>
        </p:nvSpPr>
        <p:spPr>
          <a:xfrm>
            <a:off x="1915700" y="1787025"/>
            <a:ext cx="2220900" cy="107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b="1">
                <a:solidFill>
                  <a:srgbClr val="035E5C"/>
                </a:solidFill>
                <a:latin typeface="Geist Mono"/>
                <a:ea typeface="Geist Mono"/>
                <a:cs typeface="Geist Mono"/>
                <a:sym typeface="Geist Mono"/>
              </a:rPr>
              <a:t>Knowledge Sharing</a:t>
            </a:r>
            <a:endParaRPr sz="1100">
              <a:latin typeface="Geist Mono"/>
              <a:ea typeface="Geist Mono"/>
              <a:cs typeface="Geist Mono"/>
              <a:sym typeface="Geist Mono"/>
            </a:endParaRPr>
          </a:p>
          <a:p>
            <a:pPr marL="0" lvl="0" indent="0" algn="l" rtl="0">
              <a:spcBef>
                <a:spcPts val="0"/>
              </a:spcBef>
              <a:spcAft>
                <a:spcPts val="0"/>
              </a:spcAft>
              <a:buNone/>
            </a:pPr>
            <a:r>
              <a:rPr lang="en-GB" sz="1100">
                <a:latin typeface="Montserrat"/>
                <a:ea typeface="Montserrat"/>
                <a:cs typeface="Montserrat"/>
                <a:sym typeface="Montserrat"/>
              </a:rPr>
              <a:t>Facilitate the exchange </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of ideas and insights through conferences </a:t>
            </a:r>
            <a:endParaRPr sz="1100">
              <a:latin typeface="Montserrat"/>
              <a:ea typeface="Montserrat"/>
              <a:cs typeface="Montserrat"/>
              <a:sym typeface="Montserrat"/>
            </a:endParaRPr>
          </a:p>
          <a:p>
            <a:pPr marL="0" lvl="0" indent="0" algn="l" rtl="0">
              <a:spcBef>
                <a:spcPts val="0"/>
              </a:spcBef>
              <a:spcAft>
                <a:spcPts val="0"/>
              </a:spcAft>
              <a:buNone/>
            </a:pPr>
            <a:r>
              <a:rPr lang="en-GB" sz="1100">
                <a:latin typeface="Montserrat"/>
                <a:ea typeface="Montserrat"/>
                <a:cs typeface="Montserrat"/>
                <a:sym typeface="Montserrat"/>
              </a:rPr>
              <a:t>and workshops.</a:t>
            </a:r>
            <a:endParaRPr sz="11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20"/>
          <p:cNvGrpSpPr/>
          <p:nvPr/>
        </p:nvGrpSpPr>
        <p:grpSpPr>
          <a:xfrm>
            <a:off x="1905000" y="2019900"/>
            <a:ext cx="1371600" cy="1676401"/>
            <a:chOff x="1066800" y="1828799"/>
            <a:chExt cx="1371600" cy="1676401"/>
          </a:xfrm>
        </p:grpSpPr>
        <p:sp>
          <p:nvSpPr>
            <p:cNvPr id="161" name="Google Shape;161;p20"/>
            <p:cNvSpPr txBox="1"/>
            <p:nvPr/>
          </p:nvSpPr>
          <p:spPr>
            <a:xfrm>
              <a:off x="1066800" y="2667000"/>
              <a:ext cx="1371600" cy="83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a:solidFill>
                    <a:schemeClr val="dk2"/>
                  </a:solidFill>
                  <a:latin typeface="Montserrat"/>
                  <a:ea typeface="Montserrat"/>
                  <a:cs typeface="Montserrat"/>
                  <a:sym typeface="Montserrat"/>
                </a:rPr>
                <a:t>LINKEDIN</a:t>
              </a:r>
              <a:endParaRPr sz="1100">
                <a:solidFill>
                  <a:schemeClr val="dk2"/>
                </a:solidFill>
                <a:latin typeface="Montserrat"/>
                <a:ea typeface="Montserrat"/>
                <a:cs typeface="Montserrat"/>
                <a:sym typeface="Montserrat"/>
              </a:endParaRPr>
            </a:p>
            <a:p>
              <a:pPr marL="0" lvl="0" indent="0" algn="ctr" rtl="0">
                <a:spcBef>
                  <a:spcPts val="0"/>
                </a:spcBef>
                <a:spcAft>
                  <a:spcPts val="0"/>
                </a:spcAft>
                <a:buNone/>
              </a:pPr>
              <a:r>
                <a:rPr lang="en-GB" sz="1800">
                  <a:solidFill>
                    <a:schemeClr val="dk2"/>
                  </a:solidFill>
                  <a:latin typeface="Montserrat"/>
                  <a:ea typeface="Montserrat"/>
                  <a:cs typeface="Montserrat"/>
                  <a:sym typeface="Montserrat"/>
                </a:rPr>
                <a:t>NetUK</a:t>
              </a:r>
              <a:endParaRPr sz="1800">
                <a:solidFill>
                  <a:schemeClr val="dk2"/>
                </a:solidFill>
                <a:latin typeface="Montserrat"/>
                <a:ea typeface="Montserrat"/>
                <a:cs typeface="Montserrat"/>
                <a:sym typeface="Montserrat"/>
              </a:endParaRPr>
            </a:p>
          </p:txBody>
        </p:sp>
        <p:pic>
          <p:nvPicPr>
            <p:cNvPr id="162" name="Google Shape;162;p20"/>
            <p:cNvPicPr preferRelativeResize="0"/>
            <p:nvPr/>
          </p:nvPicPr>
          <p:blipFill>
            <a:blip r:embed="rId3">
              <a:alphaModFix/>
            </a:blip>
            <a:stretch>
              <a:fillRect/>
            </a:stretch>
          </p:blipFill>
          <p:spPr>
            <a:xfrm>
              <a:off x="1409700" y="1828799"/>
              <a:ext cx="685801" cy="685801"/>
            </a:xfrm>
            <a:prstGeom prst="rect">
              <a:avLst/>
            </a:prstGeom>
            <a:noFill/>
            <a:ln>
              <a:noFill/>
            </a:ln>
          </p:spPr>
        </p:pic>
      </p:grpSp>
      <p:sp>
        <p:nvSpPr>
          <p:cNvPr id="163" name="Google Shape;163;p20"/>
          <p:cNvSpPr txBox="1"/>
          <p:nvPr/>
        </p:nvSpPr>
        <p:spPr>
          <a:xfrm>
            <a:off x="5791200" y="2858100"/>
            <a:ext cx="1828800" cy="6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a:solidFill>
                  <a:schemeClr val="dk2"/>
                </a:solidFill>
                <a:latin typeface="Montserrat"/>
                <a:ea typeface="Montserrat"/>
                <a:cs typeface="Montserrat"/>
                <a:sym typeface="Montserrat"/>
              </a:rPr>
              <a:t>SLACK</a:t>
            </a:r>
            <a:endParaRPr sz="1100">
              <a:solidFill>
                <a:schemeClr val="dk2"/>
              </a:solidFill>
              <a:latin typeface="Montserrat"/>
              <a:ea typeface="Montserrat"/>
              <a:cs typeface="Montserrat"/>
              <a:sym typeface="Montserrat"/>
            </a:endParaRPr>
          </a:p>
          <a:p>
            <a:pPr marL="0" lvl="0" indent="0" algn="ctr" rtl="0">
              <a:spcBef>
                <a:spcPts val="0"/>
              </a:spcBef>
              <a:spcAft>
                <a:spcPts val="0"/>
              </a:spcAft>
              <a:buNone/>
            </a:pPr>
            <a:r>
              <a:rPr lang="en-GB" sz="1800">
                <a:solidFill>
                  <a:schemeClr val="dk2"/>
                </a:solidFill>
                <a:latin typeface="Montserrat"/>
                <a:ea typeface="Montserrat"/>
                <a:cs typeface="Montserrat"/>
                <a:sym typeface="Montserrat"/>
              </a:rPr>
              <a:t>netukorg</a:t>
            </a:r>
            <a:endParaRPr sz="1800">
              <a:solidFill>
                <a:schemeClr val="dk2"/>
              </a:solidFill>
              <a:latin typeface="Montserrat"/>
              <a:ea typeface="Montserrat"/>
              <a:cs typeface="Montserrat"/>
              <a:sym typeface="Montserrat"/>
            </a:endParaRPr>
          </a:p>
        </p:txBody>
      </p:sp>
      <p:pic>
        <p:nvPicPr>
          <p:cNvPr id="164" name="Google Shape;164;p20"/>
          <p:cNvPicPr preferRelativeResize="0"/>
          <p:nvPr/>
        </p:nvPicPr>
        <p:blipFill>
          <a:blip r:embed="rId4">
            <a:alphaModFix/>
          </a:blip>
          <a:stretch>
            <a:fillRect/>
          </a:stretch>
        </p:blipFill>
        <p:spPr>
          <a:xfrm>
            <a:off x="6362701" y="2019900"/>
            <a:ext cx="685798" cy="685798"/>
          </a:xfrm>
          <a:prstGeom prst="rect">
            <a:avLst/>
          </a:prstGeom>
          <a:noFill/>
          <a:ln>
            <a:noFill/>
          </a:ln>
        </p:spPr>
      </p:pic>
      <p:grpSp>
        <p:nvGrpSpPr>
          <p:cNvPr id="165" name="Google Shape;165;p20"/>
          <p:cNvGrpSpPr/>
          <p:nvPr/>
        </p:nvGrpSpPr>
        <p:grpSpPr>
          <a:xfrm>
            <a:off x="3657600" y="1997489"/>
            <a:ext cx="1828800" cy="1546412"/>
            <a:chOff x="2743200" y="1806388"/>
            <a:chExt cx="1828800" cy="1546412"/>
          </a:xfrm>
        </p:grpSpPr>
        <p:sp>
          <p:nvSpPr>
            <p:cNvPr id="166" name="Google Shape;166;p20"/>
            <p:cNvSpPr txBox="1"/>
            <p:nvPr/>
          </p:nvSpPr>
          <p:spPr>
            <a:xfrm>
              <a:off x="2743200" y="2667000"/>
              <a:ext cx="1828800" cy="68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a:solidFill>
                    <a:schemeClr val="dk2"/>
                  </a:solidFill>
                  <a:latin typeface="Montserrat"/>
                  <a:ea typeface="Montserrat"/>
                  <a:cs typeface="Montserrat"/>
                  <a:sym typeface="Montserrat"/>
                </a:rPr>
                <a:t>YOUTUBE</a:t>
              </a:r>
              <a:endParaRPr sz="1100">
                <a:solidFill>
                  <a:schemeClr val="dk2"/>
                </a:solidFill>
                <a:latin typeface="Montserrat"/>
                <a:ea typeface="Montserrat"/>
                <a:cs typeface="Montserrat"/>
                <a:sym typeface="Montserrat"/>
              </a:endParaRPr>
            </a:p>
            <a:p>
              <a:pPr marL="0" lvl="0" indent="0" algn="ctr" rtl="0">
                <a:spcBef>
                  <a:spcPts val="0"/>
                </a:spcBef>
                <a:spcAft>
                  <a:spcPts val="0"/>
                </a:spcAft>
                <a:buNone/>
              </a:pPr>
              <a:r>
                <a:rPr lang="en-GB" sz="1800">
                  <a:solidFill>
                    <a:schemeClr val="dk2"/>
                  </a:solidFill>
                  <a:latin typeface="Montserrat"/>
                  <a:ea typeface="Montserrat"/>
                  <a:cs typeface="Montserrat"/>
                  <a:sym typeface="Montserrat"/>
                </a:rPr>
                <a:t>NetUKorg</a:t>
              </a:r>
              <a:endParaRPr sz="1800">
                <a:solidFill>
                  <a:schemeClr val="dk2"/>
                </a:solidFill>
                <a:latin typeface="Montserrat"/>
                <a:ea typeface="Montserrat"/>
                <a:cs typeface="Montserrat"/>
                <a:sym typeface="Montserrat"/>
              </a:endParaRPr>
            </a:p>
          </p:txBody>
        </p:sp>
        <p:pic>
          <p:nvPicPr>
            <p:cNvPr id="167" name="Google Shape;167;p20"/>
            <p:cNvPicPr preferRelativeResize="0"/>
            <p:nvPr/>
          </p:nvPicPr>
          <p:blipFill>
            <a:blip r:embed="rId5">
              <a:alphaModFix/>
            </a:blip>
            <a:stretch>
              <a:fillRect/>
            </a:stretch>
          </p:blipFill>
          <p:spPr>
            <a:xfrm>
              <a:off x="3162300" y="1806388"/>
              <a:ext cx="990600" cy="685800"/>
            </a:xfrm>
            <a:prstGeom prst="rect">
              <a:avLst/>
            </a:prstGeom>
            <a:noFill/>
            <a:ln>
              <a:noFill/>
            </a:ln>
          </p:spPr>
        </p:pic>
      </p:grpSp>
      <p:sp>
        <p:nvSpPr>
          <p:cNvPr id="168" name="Google Shape;168;p20"/>
          <p:cNvSpPr txBox="1">
            <a:spLocks noGrp="1"/>
          </p:cNvSpPr>
          <p:nvPr>
            <p:ph type="title"/>
          </p:nvPr>
        </p:nvSpPr>
        <p:spPr>
          <a:xfrm>
            <a:off x="498750" y="679575"/>
            <a:ext cx="8076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GB" b="1"/>
              <a:t>Social Links</a:t>
            </a:r>
            <a:endParaRPr/>
          </a:p>
        </p:txBody>
      </p:sp>
      <p:sp>
        <p:nvSpPr>
          <p:cNvPr id="169" name="Google Shape;169;p20"/>
          <p:cNvSpPr txBox="1">
            <a:spLocks noGrp="1"/>
          </p:cNvSpPr>
          <p:nvPr>
            <p:ph type="title"/>
          </p:nvPr>
        </p:nvSpPr>
        <p:spPr>
          <a:xfrm>
            <a:off x="2520000" y="3634750"/>
            <a:ext cx="3726000" cy="646500"/>
          </a:xfrm>
          <a:prstGeom prst="rect">
            <a:avLst/>
          </a:prstGeom>
        </p:spPr>
        <p:txBody>
          <a:bodyPr spcFirstLastPara="1" wrap="square" lIns="91425"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GB" sz="1200" i="1">
                <a:solidFill>
                  <a:srgbClr val="035E5C"/>
                </a:solidFill>
              </a:rPr>
              <a:t>members-subscribe@lists.netuk.org</a:t>
            </a:r>
            <a:endParaRPr sz="1200" i="1">
              <a:solidFill>
                <a:srgbClr val="035E5C"/>
              </a:solidFill>
            </a:endParaRPr>
          </a:p>
          <a:p>
            <a:pPr marL="0" lvl="0" indent="0" algn="ctr" rtl="0">
              <a:lnSpc>
                <a:spcPct val="150000"/>
              </a:lnSpc>
              <a:spcBef>
                <a:spcPts val="0"/>
              </a:spcBef>
              <a:spcAft>
                <a:spcPts val="0"/>
              </a:spcAft>
              <a:buNone/>
            </a:pPr>
            <a:r>
              <a:rPr lang="en-GB" sz="1200" i="1">
                <a:solidFill>
                  <a:srgbClr val="376866"/>
                </a:solidFill>
              </a:rPr>
              <a:t>members-unsubscribe@lists.netuk.org</a:t>
            </a:r>
            <a:endParaRPr sz="1200">
              <a:solidFill>
                <a:srgbClr val="376866"/>
              </a:solidFill>
            </a:endParaRPr>
          </a:p>
        </p:txBody>
      </p:sp>
    </p:spTree>
  </p:cSld>
  <p:clrMapOvr>
    <a:masterClrMapping/>
  </p:clrMapOvr>
</p:sld>
</file>

<file path=ppt/theme/theme1.xml><?xml version="1.0" encoding="utf-8"?>
<a:theme xmlns:a="http://schemas.openxmlformats.org/drawingml/2006/main" name="NetUK 1 Inaugural Event Slide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898</Words>
  <Application>Microsoft Macintosh PowerPoint</Application>
  <PresentationFormat>On-screen Show (16:9)</PresentationFormat>
  <Paragraphs>110</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Geist Mono Medium</vt:lpstr>
      <vt:lpstr>Montserrat</vt:lpstr>
      <vt:lpstr>Montserrat Medium</vt:lpstr>
      <vt:lpstr>Geist Mono SemiBold</vt:lpstr>
      <vt:lpstr>Geist Mono</vt:lpstr>
      <vt:lpstr>Montserrat ExtraLight</vt:lpstr>
      <vt:lpstr>Arial</vt:lpstr>
      <vt:lpstr>Montserrat SemiBold</vt:lpstr>
      <vt:lpstr>NetUK 1 Inaugural Event Slides</vt:lpstr>
      <vt:lpstr>PowerPoint Presentation</vt:lpstr>
      <vt:lpstr>[ WIFI ]  Brewery_WiFi</vt:lpstr>
      <vt:lpstr>Welcome to #NetUK2!</vt:lpstr>
      <vt:lpstr>#NetUK2 Conference Statistics</vt:lpstr>
      <vt:lpstr>| Official Sponsors</vt:lpstr>
      <vt:lpstr>#NetUK2 Ticket Cost</vt:lpstr>
      <vt:lpstr>PowerPoint Presentation</vt:lpstr>
      <vt:lpstr>Our Objectives</vt:lpstr>
      <vt:lpstr>Social Links</vt:lpstr>
      <vt:lpstr>Hybrid Event &amp; Questions</vt:lpstr>
      <vt:lpstr>#NetUK2 Event T-Shirt</vt:lpstr>
      <vt:lpstr>Respect + Code of Conduct</vt:lpstr>
      <vt:lpstr>Management Committee</vt:lpstr>
      <vt:lpstr>Programme Committee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Matthew Jepp</cp:lastModifiedBy>
  <cp:revision>2</cp:revision>
  <dcterms:modified xsi:type="dcterms:W3CDTF">2025-07-07T07:42:22Z</dcterms:modified>
</cp:coreProperties>
</file>