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9" r:id="rId3"/>
    <p:sldId id="315" r:id="rId4"/>
    <p:sldId id="294" r:id="rId5"/>
    <p:sldId id="321" r:id="rId6"/>
    <p:sldId id="322" r:id="rId7"/>
    <p:sldId id="326" r:id="rId8"/>
    <p:sldId id="307" r:id="rId9"/>
    <p:sldId id="324" r:id="rId10"/>
    <p:sldId id="333" r:id="rId11"/>
    <p:sldId id="328" r:id="rId12"/>
    <p:sldId id="329" r:id="rId13"/>
    <p:sldId id="331" r:id="rId14"/>
    <p:sldId id="332" r:id="rId15"/>
    <p:sldId id="330" r:id="rId16"/>
    <p:sldId id="320" r:id="rId17"/>
    <p:sldId id="289" r:id="rId18"/>
    <p:sldId id="280" r:id="rId19"/>
    <p:sldId id="299" r:id="rId20"/>
    <p:sldId id="279" r:id="rId21"/>
    <p:sldId id="281" r:id="rId22"/>
    <p:sldId id="325" r:id="rId23"/>
    <p:sldId id="312" r:id="rId24"/>
  </p:sldIdLst>
  <p:sldSz cx="12192000" cy="6858000"/>
  <p:notesSz cx="6858000" cy="9144000"/>
  <p:embeddedFontLst>
    <p:embeddedFont>
      <p:font typeface="Century Gothic" panose="020B0502020202020204" pitchFamily="34" charset="0"/>
      <p:regular r:id="rId26"/>
      <p:bold r:id="rId27"/>
      <p:italic r:id="rId28"/>
      <p:boldItalic r:id="rId29"/>
    </p:embeddedFont>
    <p:embeddedFont>
      <p:font typeface="Comfortaa" pitchFamily="2" charset="0"/>
      <p:regular r:id="rId30"/>
      <p:bold r:id="rId31"/>
    </p:embeddedFont>
    <p:embeddedFont>
      <p:font typeface="Comfortaa Medium" pitchFamily="2" charset="0"/>
      <p:regular r:id="rId32"/>
      <p:bold r:id="rId33"/>
    </p:embeddedFont>
    <p:embeddedFont>
      <p:font typeface="Helvetica Neue Light" panose="02000403000000020004" pitchFamily="2" charset="0"/>
      <p:regular r:id="rId34"/>
      <p:bold r:id="rId35"/>
      <p:italic r:id="rId36"/>
      <p:boldItalic r:id="rId37"/>
    </p:embeddedFont>
    <p:embeddedFont>
      <p:font typeface="Lato Light" panose="020F0502020204030203" pitchFamily="34" charset="0"/>
      <p:regular r:id="rId38"/>
      <p:italic r:id="rId39"/>
    </p:embeddedFont>
    <p:embeddedFont>
      <p:font typeface="Noto Sans" panose="020B0502040504020204" pitchFamily="34" charset="0"/>
      <p:regular r:id="rId40"/>
      <p:bold r:id="rId41"/>
      <p:italic r:id="rId42"/>
      <p:boldItalic r:id="rId43"/>
    </p:embeddedFont>
    <p:embeddedFont>
      <p:font typeface="Nunito Light" pitchFamily="2" charset="77"/>
      <p:regular r:id="rId44"/>
      <p:bold r:id="rId45"/>
      <p:italic r:id="rId46"/>
      <p:boldItalic r:id="rId47"/>
    </p:embeddedFont>
    <p:embeddedFont>
      <p:font typeface="Nunito Sans Light" pitchFamily="2" charset="77"/>
      <p:regular r:id="rId48"/>
      <p:bold r:id="rId49"/>
      <p:italic r:id="rId50"/>
      <p:boldItalic r:id="rId51"/>
    </p:embeddedFont>
    <p:embeddedFont>
      <p:font typeface="Nunito Sans Normal" pitchFamily="2" charset="77"/>
      <p:regular r:id="rId52"/>
      <p:bold r:id="rId53"/>
      <p:italic r:id="rId54"/>
      <p:boldItalic r:id="rId55"/>
    </p:embeddedFont>
    <p:embeddedFont>
      <p:font typeface="Nunito Sans Normal Light" pitchFamily="2" charset="77"/>
      <p:regular r:id="rId56"/>
      <p:italic r:id="rId57"/>
    </p:embeddedFont>
    <p:embeddedFont>
      <p:font typeface="Poppins" pitchFamily="2" charset="77"/>
      <p:regular r:id="rId58"/>
      <p:bold r:id="rId59"/>
      <p:italic r:id="rId60"/>
      <p:boldItalic r:id="rId6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2" roundtripDataSignature="AMtx7mgmQmGgoOna8mUKZa2YQUqJy5+9K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ola Rustignoli" initials="" lastIdx="11" clrIdx="0"/>
  <p:cmAuthor id="1" name="Katarina Garic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C095055-49C1-428F-8529-71A7EF1899E5}">
  <a:tblStyle styleId="{7C095055-49C1-428F-8529-71A7EF1899E5}" styleName="Table_0">
    <a:wholeTbl>
      <a:tcTxStyle b="off" i="off">
        <a:font>
          <a:latin typeface="Nunito Light"/>
          <a:ea typeface="Nunito Light"/>
          <a:cs typeface="Nunito Light"/>
        </a:font>
        <a:schemeClr val="dk1"/>
      </a:tcTxStyle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>
          <a:top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bottom>
        </a:tcBdr>
      </a:tcStyle>
    </a:band1H>
    <a:band2H>
      <a:tcTxStyle/>
      <a:tcStyle>
        <a:tcBdr/>
      </a:tcStyle>
    </a:band2H>
    <a:band1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1V>
    <a:band2V>
      <a:tcTxStyle/>
      <a:tcStyle>
        <a:tcBdr>
          <a:lef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right>
        </a:tcBdr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a:top>
        </a:tcBdr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Nunito Light"/>
          <a:ea typeface="Nunito Light"/>
          <a:cs typeface="Nunito Light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68CEDCF-A717-48C9-84F9-7B225A3115BB}" styleName="Table_1">
    <a:wholeTbl>
      <a:tcTxStyle b="off" i="off">
        <a:font>
          <a:latin typeface="Nunito Light"/>
          <a:ea typeface="Nunito Light"/>
          <a:cs typeface="Nunito Light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0EEF4"/>
          </a:solidFill>
        </a:fill>
      </a:tcStyle>
    </a:wholeTbl>
    <a:band1H>
      <a:tcTxStyle/>
      <a:tcStyle>
        <a:tcBdr/>
        <a:fill>
          <a:solidFill>
            <a:srgbClr val="E0DBE9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E0DBE9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0EEF4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Nunito Light"/>
          <a:ea typeface="Nunito Light"/>
          <a:cs typeface="Nunito Light"/>
        </a:font>
        <a:schemeClr val="lt1"/>
      </a:tcTxStyle>
      <a:tcStyle>
        <a:tcBdr/>
        <a:fill>
          <a:solidFill>
            <a:schemeClr val="accent6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27"/>
    <p:restoredTop sz="84589"/>
  </p:normalViewPr>
  <p:slideViewPr>
    <p:cSldViewPr snapToGrid="0">
      <p:cViewPr varScale="1">
        <p:scale>
          <a:sx n="106" d="100"/>
          <a:sy n="106" d="100"/>
        </p:scale>
        <p:origin x="51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1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font" Target="fonts/font30.fntdata"/><Relationship Id="rId63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8" Type="http://schemas.openxmlformats.org/officeDocument/2006/relationships/font" Target="fonts/font33.fntdata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3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font" Target="fonts/font31.fntdata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59" Type="http://schemas.openxmlformats.org/officeDocument/2006/relationships/font" Target="fonts/font34.fntdata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font" Target="fonts/font29.fntdata"/><Relationship Id="rId62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font" Target="fonts/font32.fntdata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Relationship Id="rId60" Type="http://schemas.openxmlformats.org/officeDocument/2006/relationships/font" Target="fonts/font35.fntdata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63" name="Google Shape;16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9A8F85-5EB9-A367-8284-75BABD3DE6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0EB296-F58B-0C0E-F57C-72FFF39DBE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DFABC7-2101-9C85-DAAA-FF37CAE1B7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10071B-5213-9FCE-3141-04D06719A2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EBC06-7330-4D23-B61E-5EA60E09C56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0300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8C144-8657-4923-DF6C-949438AE6F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8DE368A-6866-560F-FF1F-B740A3C05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D01FDC-6ED4-20D5-37DF-E742D9278C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CA052E-FB59-3FC2-1522-A4594C8A873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EBC06-7330-4D23-B61E-5EA60E09C56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6380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1F7A2-30B2-59FD-0ABA-AFF04BDA4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E5B71B-6483-56B0-345A-7BEB935B8C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DFD2BF-F37F-71B6-796D-3BD22CC015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A1218F-FB7E-1768-CD04-874F6E46C4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EBC06-7330-4D23-B61E-5EA60E09C56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367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9D5B8B-F953-C2C5-32A4-5A02178B1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19F1679-1BA8-1E51-1F70-D435AF4B48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AADE488-A3B4-4B3E-ADD1-02DA5FAC0B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D76830-C3D0-40FE-0A60-D5B5076CBA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EBC06-7330-4D23-B61E-5EA60E09C56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418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0EAA01-A790-6D00-48FA-E87172DE38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E4577D9-C7EA-BEE6-E4CE-34F8B48DBE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A7A1D3-01D6-5566-53A7-E6E3BE6D58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9EE508-91A5-18CD-0F2D-BFCAF7405F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EBC06-7330-4D23-B61E-5EA60E09C56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16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CF068-A70B-2561-D262-80C726A13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85D403-795F-A623-332F-EEFE93F291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EF0CD6-6D2D-992D-FFB7-D11142B0D4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CE89D-1EEE-D1CD-5D8C-FB8D1954F9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EEBC06-7330-4D23-B61E-5EA60E09C56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8715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ba8377bcd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7" name="Google Shape;957;g2ba8377bcde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g2ba8377bcde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95147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e1222f4dd1_0_9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2" name="Google Shape;702;g3e1222f4dd1_0_9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LC: 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 min White paper results presentation ROI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SCION technology has absolutely proven itself to increase security and reliability in network connectivity.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However, how economically viable it the implementation of SCION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 worked together with SIX, eraneos, and Anapaya to provide a cost/benefit analysis across different use cases: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are: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Replacing leased lines with SCION for enterprise WAN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Replacing MPLS with SCION for enterprise networking 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alibri"/>
              <a:buChar char="-"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SCION instead of a SD-WAN for a large ecosystem 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    Adding SCION GATE by Anapaya for remote access to the existing cybersecurity solutions 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Although analysis is based on Swiss market, easy to replicate across other markets.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These finding are summarized in a white paper, which you can download from our website</a:t>
            </a:r>
            <a:endParaRPr/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3" name="Google Shape;703;g3e1222f4dd1_0_99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0" name="Google Shape;105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4" name="Google Shape;103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3" name="Google Shape;32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>
          <a:extLst>
            <a:ext uri="{FF2B5EF4-FFF2-40B4-BE49-F238E27FC236}">
              <a16:creationId xmlns:a16="http://schemas.microsoft.com/office/drawing/2014/main" id="{25540A5F-E37B-D75E-88A8-C7420D581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>
            <a:extLst>
              <a:ext uri="{FF2B5EF4-FFF2-40B4-BE49-F238E27FC236}">
                <a16:creationId xmlns:a16="http://schemas.microsoft.com/office/drawing/2014/main" id="{2D84EB8E-AF89-8CA6-B1FE-8E65DB89922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>
            <a:extLst>
              <a:ext uri="{FF2B5EF4-FFF2-40B4-BE49-F238E27FC236}">
                <a16:creationId xmlns:a16="http://schemas.microsoft.com/office/drawing/2014/main" id="{EE93F962-1844-5DFF-13AA-A23D5C4E81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11:notes">
            <a:extLst>
              <a:ext uri="{FF2B5EF4-FFF2-40B4-BE49-F238E27FC236}">
                <a16:creationId xmlns:a16="http://schemas.microsoft.com/office/drawing/2014/main" id="{55429542-A7B9-BD73-2B4B-04C8D51F927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813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3" name="Google Shape;33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dirty="0"/>
          </a:p>
        </p:txBody>
      </p:sp>
      <p:sp>
        <p:nvSpPr>
          <p:cNvPr id="334" name="Google Shape;334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28" name="Google Shape;42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29" name="Google Shape;429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>
          <a:extLst>
            <a:ext uri="{FF2B5EF4-FFF2-40B4-BE49-F238E27FC236}">
              <a16:creationId xmlns:a16="http://schemas.microsoft.com/office/drawing/2014/main" id="{5C62685E-84D7-B8E3-5169-CFEFB16D40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14:notes">
            <a:extLst>
              <a:ext uri="{FF2B5EF4-FFF2-40B4-BE49-F238E27FC236}">
                <a16:creationId xmlns:a16="http://schemas.microsoft.com/office/drawing/2014/main" id="{06B88699-0391-4A6F-2F04-FD0CB6C7F44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p14:notes">
            <a:extLst>
              <a:ext uri="{FF2B5EF4-FFF2-40B4-BE49-F238E27FC236}">
                <a16:creationId xmlns:a16="http://schemas.microsoft.com/office/drawing/2014/main" id="{853301B9-FAED-1946-5A34-8AE75598382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99749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hite Logo">
  <p:cSld name="Title Slide White Log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7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DDB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6" name="Google Shape;16;p27"/>
          <p:cNvSpPr txBox="1">
            <a:spLocks noGrp="1"/>
          </p:cNvSpPr>
          <p:nvPr>
            <p:ph type="ftr" idx="11"/>
          </p:nvPr>
        </p:nvSpPr>
        <p:spPr>
          <a:xfrm>
            <a:off x="6278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8" name="Google Shape;18;p27"/>
          <p:cNvPicPr preferRelativeResize="0"/>
          <p:nvPr/>
        </p:nvPicPr>
        <p:blipFill rotWithShape="1">
          <a:blip r:embed="rId2">
            <a:alphaModFix/>
          </a:blip>
          <a:srcRect t="4468" b="4469"/>
          <a:stretch/>
        </p:blipFill>
        <p:spPr>
          <a:xfrm>
            <a:off x="475489" y="591029"/>
            <a:ext cx="2340863" cy="1119101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7"/>
          <p:cNvSpPr txBox="1">
            <a:spLocks noGrp="1"/>
          </p:cNvSpPr>
          <p:nvPr>
            <p:ph type="ctrTitle"/>
          </p:nvPr>
        </p:nvSpPr>
        <p:spPr>
          <a:xfrm>
            <a:off x="627888" y="2722563"/>
            <a:ext cx="9144000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7"/>
          <p:cNvSpPr txBox="1">
            <a:spLocks noGrp="1"/>
          </p:cNvSpPr>
          <p:nvPr>
            <p:ph type="subTitle" idx="1"/>
          </p:nvPr>
        </p:nvSpPr>
        <p:spPr>
          <a:xfrm>
            <a:off x="627888" y="4649982"/>
            <a:ext cx="4675632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  <a:defRPr sz="2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hite">
  <p:cSld name="Two Columns Whit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6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36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8" name="Google Shape;118;p36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36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0" name="Google Shape;120;p36"/>
          <p:cNvSpPr txBox="1">
            <a:spLocks noGrp="1"/>
          </p:cNvSpPr>
          <p:nvPr>
            <p:ph type="body" idx="2"/>
          </p:nvPr>
        </p:nvSpPr>
        <p:spPr>
          <a:xfrm>
            <a:off x="390143" y="1457739"/>
            <a:ext cx="563959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36"/>
          <p:cNvSpPr txBox="1">
            <a:spLocks noGrp="1"/>
          </p:cNvSpPr>
          <p:nvPr>
            <p:ph type="body" idx="3"/>
          </p:nvPr>
        </p:nvSpPr>
        <p:spPr>
          <a:xfrm>
            <a:off x="6162264" y="1457739"/>
            <a:ext cx="562836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2" name="Google Shape;122;p36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2">
  <p:cSld name="Two Columns 2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7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37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26" name="Google Shape;126;p37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37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8" name="Google Shape;128;p37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7"/>
          <p:cNvSpPr txBox="1">
            <a:spLocks noGrp="1"/>
          </p:cNvSpPr>
          <p:nvPr>
            <p:ph type="body" idx="2"/>
          </p:nvPr>
        </p:nvSpPr>
        <p:spPr>
          <a:xfrm>
            <a:off x="390143" y="1937639"/>
            <a:ext cx="5639596" cy="425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p37"/>
          <p:cNvSpPr txBox="1">
            <a:spLocks noGrp="1"/>
          </p:cNvSpPr>
          <p:nvPr>
            <p:ph type="body" idx="3"/>
          </p:nvPr>
        </p:nvSpPr>
        <p:spPr>
          <a:xfrm>
            <a:off x="6162264" y="1937639"/>
            <a:ext cx="5628366" cy="425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1" name="Google Shape;131;p37"/>
          <p:cNvSpPr>
            <a:spLocks noGrp="1"/>
          </p:cNvSpPr>
          <p:nvPr>
            <p:ph type="body" idx="4"/>
          </p:nvPr>
        </p:nvSpPr>
        <p:spPr>
          <a:xfrm>
            <a:off x="390144" y="1457739"/>
            <a:ext cx="5647810" cy="365125"/>
          </a:xfrm>
          <a:prstGeom prst="roundRect">
            <a:avLst>
              <a:gd name="adj" fmla="val 32502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37"/>
          <p:cNvSpPr>
            <a:spLocks noGrp="1"/>
          </p:cNvSpPr>
          <p:nvPr>
            <p:ph type="body" idx="5"/>
          </p:nvPr>
        </p:nvSpPr>
        <p:spPr>
          <a:xfrm>
            <a:off x="6142820" y="1457739"/>
            <a:ext cx="5647810" cy="365125"/>
          </a:xfrm>
          <a:prstGeom prst="roundRect">
            <a:avLst>
              <a:gd name="adj" fmla="val 32502"/>
            </a:avLst>
          </a:prstGeom>
          <a:solidFill>
            <a:srgbClr val="A68FC3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Graph">
  <p:cSld name="Content with Graph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8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8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6" name="Google Shape;136;p38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8"/>
          <p:cNvSpPr txBox="1">
            <a:spLocks noGrp="1"/>
          </p:cNvSpPr>
          <p:nvPr>
            <p:ph type="body" idx="1"/>
          </p:nvPr>
        </p:nvSpPr>
        <p:spPr>
          <a:xfrm>
            <a:off x="390144" y="1457739"/>
            <a:ext cx="5639396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8" name="Google Shape;138;p38"/>
          <p:cNvSpPr>
            <a:spLocks noGrp="1"/>
          </p:cNvSpPr>
          <p:nvPr>
            <p:ph type="body" idx="2"/>
          </p:nvPr>
        </p:nvSpPr>
        <p:spPr>
          <a:xfrm>
            <a:off x="6162460" y="1457739"/>
            <a:ext cx="5639396" cy="4580918"/>
          </a:xfrm>
          <a:prstGeom prst="roundRect">
            <a:avLst>
              <a:gd name="adj" fmla="val 4270"/>
            </a:avLst>
          </a:prstGeom>
          <a:solidFill>
            <a:srgbClr val="E2DDDB"/>
          </a:solidFill>
          <a:ln>
            <a:noFill/>
          </a:ln>
        </p:spPr>
        <p:txBody>
          <a:bodyPr spcFirstLastPara="1" wrap="square" lIns="72000" tIns="72000" rIns="72000" bIns="72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9" name="Google Shape;139;p38"/>
          <p:cNvSpPr txBox="1">
            <a:spLocks noGrp="1"/>
          </p:cNvSpPr>
          <p:nvPr>
            <p:ph type="body" idx="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0" name="Google Shape;140;p38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s White">
  <p:cSld name="Content with Images White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4" name="Google Shape;144;p39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9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6" name="Google Shape;146;p39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39"/>
          <p:cNvSpPr>
            <a:spLocks noGrp="1"/>
          </p:cNvSpPr>
          <p:nvPr>
            <p:ph type="pic" idx="2"/>
          </p:nvPr>
        </p:nvSpPr>
        <p:spPr>
          <a:xfrm>
            <a:off x="8216349" y="1457325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148" name="Google Shape;148;p39"/>
          <p:cNvSpPr>
            <a:spLocks noGrp="1"/>
          </p:cNvSpPr>
          <p:nvPr>
            <p:ph type="pic" idx="3"/>
          </p:nvPr>
        </p:nvSpPr>
        <p:spPr>
          <a:xfrm>
            <a:off x="8216349" y="3817744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pic>
        <p:nvPicPr>
          <p:cNvPr id="149" name="Google Shape;149;p39" descr="A group of blue and purple dots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9"/>
          <p:cNvSpPr txBox="1">
            <a:spLocks noGrp="1"/>
          </p:cNvSpPr>
          <p:nvPr>
            <p:ph type="body" idx="4"/>
          </p:nvPr>
        </p:nvSpPr>
        <p:spPr>
          <a:xfrm>
            <a:off x="390143" y="1457739"/>
            <a:ext cx="7673805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Images Blue">
  <p:cSld name="Content with Images Blue">
    <p:bg>
      <p:bgPr>
        <a:solidFill>
          <a:srgbClr val="203367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4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4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4" name="Google Shape;154;p4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40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6" name="Google Shape;156;p40"/>
          <p:cNvSpPr>
            <a:spLocks noGrp="1"/>
          </p:cNvSpPr>
          <p:nvPr>
            <p:ph type="pic" idx="2"/>
          </p:nvPr>
        </p:nvSpPr>
        <p:spPr>
          <a:xfrm>
            <a:off x="8216349" y="1457325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pic>
        <p:nvPicPr>
          <p:cNvPr id="157" name="Google Shape;157;p40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40"/>
          <p:cNvSpPr>
            <a:spLocks noGrp="1"/>
          </p:cNvSpPr>
          <p:nvPr>
            <p:ph type="pic" idx="3"/>
          </p:nvPr>
        </p:nvSpPr>
        <p:spPr>
          <a:xfrm>
            <a:off x="8216349" y="3817744"/>
            <a:ext cx="3585508" cy="2220913"/>
          </a:xfrm>
          <a:prstGeom prst="roundRect">
            <a:avLst>
              <a:gd name="adj" fmla="val 10166"/>
            </a:avLst>
          </a:prstGeom>
          <a:solidFill>
            <a:schemeClr val="lt2"/>
          </a:solidFill>
          <a:ln>
            <a:noFill/>
          </a:ln>
        </p:spPr>
      </p:sp>
      <p:sp>
        <p:nvSpPr>
          <p:cNvPr id="159" name="Google Shape;159;p40"/>
          <p:cNvSpPr txBox="1">
            <a:spLocks noGrp="1"/>
          </p:cNvSpPr>
          <p:nvPr>
            <p:ph type="body" idx="4"/>
          </p:nvPr>
        </p:nvSpPr>
        <p:spPr>
          <a:xfrm>
            <a:off x="390143" y="1457739"/>
            <a:ext cx="7673805" cy="4580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∙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∙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60" name="Google Shape;160;p40" descr="A group of blue and purple dots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8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8"/>
          <p:cNvSpPr txBox="1">
            <a:spLocks noGrp="1"/>
          </p:cNvSpPr>
          <p:nvPr>
            <p:ph type="body" idx="1"/>
          </p:nvPr>
        </p:nvSpPr>
        <p:spPr>
          <a:xfrm>
            <a:off x="390144" y="1451112"/>
            <a:ext cx="11411712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8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8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" name="Google Shape;26;p28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27" name="Google Shape;27;p28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Blue">
  <p:cSld name="Content Blue">
    <p:bg>
      <p:bgPr>
        <a:solidFill>
          <a:schemeClr val="dk2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390144" y="1451112"/>
            <a:ext cx="11411712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" tIns="36000" rIns="36000" bIns="360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Char char="∙"/>
              <a:defRPr>
                <a:solidFill>
                  <a:schemeClr val="lt1"/>
                </a:solidFill>
              </a:defRPr>
            </a:lvl3pPr>
            <a:lvl4pPr marL="1828800" lvl="3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−"/>
              <a:defRPr>
                <a:solidFill>
                  <a:schemeClr val="lt1"/>
                </a:solidFill>
              </a:defRPr>
            </a:lvl4pPr>
            <a:lvl5pPr marL="2286000" lvl="4" indent="-3175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Char char="∙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9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4" name="Google Shape;34;p29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Blue Logo">
  <p:cSld name="Title Slide Blue Logo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0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2DDDB"/>
          </a:solidFill>
          <a:ln>
            <a:noFill/>
          </a:ln>
        </p:spPr>
      </p:sp>
      <p:sp>
        <p:nvSpPr>
          <p:cNvPr id="37" name="Google Shape;37;p30"/>
          <p:cNvSpPr txBox="1">
            <a:spLocks noGrp="1"/>
          </p:cNvSpPr>
          <p:nvPr>
            <p:ph type="ctrTitle"/>
          </p:nvPr>
        </p:nvSpPr>
        <p:spPr>
          <a:xfrm>
            <a:off x="627888" y="2722563"/>
            <a:ext cx="9144000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ubTitle" idx="1"/>
          </p:nvPr>
        </p:nvSpPr>
        <p:spPr>
          <a:xfrm>
            <a:off x="627888" y="4649982"/>
            <a:ext cx="4675632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  <a:defRPr sz="2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9" name="Google Shape;39;p30"/>
          <p:cNvSpPr txBox="1">
            <a:spLocks noGrp="1"/>
          </p:cNvSpPr>
          <p:nvPr>
            <p:ph type="ftr" idx="11"/>
          </p:nvPr>
        </p:nvSpPr>
        <p:spPr>
          <a:xfrm>
            <a:off x="62788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1" name="Google Shape;41;p30"/>
          <p:cNvPicPr preferRelativeResize="0"/>
          <p:nvPr/>
        </p:nvPicPr>
        <p:blipFill rotWithShape="1">
          <a:blip r:embed="rId2">
            <a:alphaModFix/>
          </a:blip>
          <a:srcRect t="4468" b="4469"/>
          <a:stretch/>
        </p:blipFill>
        <p:spPr>
          <a:xfrm>
            <a:off x="475489" y="591029"/>
            <a:ext cx="2340863" cy="111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>
  <p:cSld name="Divider Slide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1"/>
          <p:cNvSpPr>
            <a:spLocks noGrp="1"/>
          </p:cNvSpPr>
          <p:nvPr>
            <p:ph type="pic" idx="2"/>
          </p:nvPr>
        </p:nvSpPr>
        <p:spPr>
          <a:xfrm>
            <a:off x="6864626" y="0"/>
            <a:ext cx="5327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  <p:sp>
        <p:nvSpPr>
          <p:cNvPr id="44" name="Google Shape;44;p31"/>
          <p:cNvSpPr txBox="1">
            <a:spLocks noGrp="1"/>
          </p:cNvSpPr>
          <p:nvPr>
            <p:ph type="ctrTitle"/>
          </p:nvPr>
        </p:nvSpPr>
        <p:spPr>
          <a:xfrm>
            <a:off x="390144" y="1941279"/>
            <a:ext cx="597229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  <a:defRPr sz="4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1"/>
          <p:cNvSpPr txBox="1">
            <a:spLocks noGrp="1"/>
          </p:cNvSpPr>
          <p:nvPr>
            <p:ph type="subTitle" idx="1"/>
          </p:nvPr>
        </p:nvSpPr>
        <p:spPr>
          <a:xfrm>
            <a:off x="390144" y="3882189"/>
            <a:ext cx="597229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EAAE1"/>
              </a:buClr>
              <a:buSzPts val="2000"/>
              <a:buFont typeface="Nunito Sans Light"/>
              <a:buNone/>
              <a:defRPr sz="2000" b="0" i="0">
                <a:solidFill>
                  <a:srgbClr val="2EAAE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6" name="Google Shape;46;p3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8" name="Google Shape;48;p31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">
  <p:cSld name="4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Google Shape;50;p32" descr="A group of blue and purple dot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51" name="Google Shape;51;p32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4" name="Google Shape;54;p32"/>
          <p:cNvSpPr txBox="1">
            <a:spLocks noGrp="1"/>
          </p:cNvSpPr>
          <p:nvPr>
            <p:ph type="body" idx="1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5" name="Google Shape;55;p32"/>
          <p:cNvPicPr preferRelativeResize="0"/>
          <p:nvPr/>
        </p:nvPicPr>
        <p:blipFill rotWithShape="1">
          <a:blip r:embed="rId3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32"/>
          <p:cNvSpPr>
            <a:spLocks noGrp="1"/>
          </p:cNvSpPr>
          <p:nvPr>
            <p:ph type="body" idx="2"/>
          </p:nvPr>
        </p:nvSpPr>
        <p:spPr>
          <a:xfrm>
            <a:off x="390144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32"/>
          <p:cNvSpPr>
            <a:spLocks noGrp="1"/>
          </p:cNvSpPr>
          <p:nvPr>
            <p:ph type="pic" idx="3"/>
          </p:nvPr>
        </p:nvSpPr>
        <p:spPr>
          <a:xfrm>
            <a:off x="1243263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58" name="Google Shape;58;p32"/>
          <p:cNvSpPr>
            <a:spLocks noGrp="1"/>
          </p:cNvSpPr>
          <p:nvPr>
            <p:ph type="body" idx="4"/>
          </p:nvPr>
        </p:nvSpPr>
        <p:spPr>
          <a:xfrm>
            <a:off x="3279648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32"/>
          <p:cNvSpPr>
            <a:spLocks noGrp="1"/>
          </p:cNvSpPr>
          <p:nvPr>
            <p:ph type="body" idx="5"/>
          </p:nvPr>
        </p:nvSpPr>
        <p:spPr>
          <a:xfrm>
            <a:off x="6169152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32"/>
          <p:cNvSpPr>
            <a:spLocks noGrp="1"/>
          </p:cNvSpPr>
          <p:nvPr>
            <p:ph type="body" idx="6"/>
          </p:nvPr>
        </p:nvSpPr>
        <p:spPr>
          <a:xfrm>
            <a:off x="9058656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32"/>
          <p:cNvSpPr>
            <a:spLocks noGrp="1"/>
          </p:cNvSpPr>
          <p:nvPr>
            <p:ph type="pic" idx="7"/>
          </p:nvPr>
        </p:nvSpPr>
        <p:spPr>
          <a:xfrm>
            <a:off x="4130842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62" name="Google Shape;62;p32"/>
          <p:cNvSpPr>
            <a:spLocks noGrp="1"/>
          </p:cNvSpPr>
          <p:nvPr>
            <p:ph type="pic" idx="8"/>
          </p:nvPr>
        </p:nvSpPr>
        <p:spPr>
          <a:xfrm>
            <a:off x="7010400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63" name="Google Shape;63;p32"/>
          <p:cNvSpPr>
            <a:spLocks noGrp="1"/>
          </p:cNvSpPr>
          <p:nvPr>
            <p:ph type="pic" idx="9"/>
          </p:nvPr>
        </p:nvSpPr>
        <p:spPr>
          <a:xfrm>
            <a:off x="9889957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 Blue">
  <p:cSld name="4 Columns Blue">
    <p:bg>
      <p:bgPr>
        <a:solidFill>
          <a:srgbClr val="203367"/>
        </a:solidFill>
        <a:effectLst/>
      </p:bgPr>
    </p:bg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33" descr="A group of blue and purple dots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275923" y="4075391"/>
            <a:ext cx="4154089" cy="4228535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66;p3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>
            <a:spLocks noGrp="1"/>
          </p:cNvSpPr>
          <p:nvPr>
            <p:ph type="body" idx="1"/>
          </p:nvPr>
        </p:nvSpPr>
        <p:spPr>
          <a:xfrm>
            <a:off x="390144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3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33"/>
          <p:cNvSpPr>
            <a:spLocks noGrp="1"/>
          </p:cNvSpPr>
          <p:nvPr>
            <p:ph type="pic" idx="2"/>
          </p:nvPr>
        </p:nvSpPr>
        <p:spPr>
          <a:xfrm>
            <a:off x="1243263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" name="Google Shape;71;p33"/>
          <p:cNvSpPr txBox="1">
            <a:spLocks noGrp="1"/>
          </p:cNvSpPr>
          <p:nvPr>
            <p:ph type="body" idx="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2" name="Google Shape;72;p33"/>
          <p:cNvPicPr preferRelativeResize="0"/>
          <p:nvPr/>
        </p:nvPicPr>
        <p:blipFill rotWithShape="1">
          <a:blip r:embed="rId3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33"/>
          <p:cNvSpPr>
            <a:spLocks noGrp="1"/>
          </p:cNvSpPr>
          <p:nvPr>
            <p:ph type="body" idx="4"/>
          </p:nvPr>
        </p:nvSpPr>
        <p:spPr>
          <a:xfrm>
            <a:off x="3279648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>
            <a:spLocks noGrp="1"/>
          </p:cNvSpPr>
          <p:nvPr>
            <p:ph type="body" idx="5"/>
          </p:nvPr>
        </p:nvSpPr>
        <p:spPr>
          <a:xfrm>
            <a:off x="6169152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>
            <a:spLocks noGrp="1"/>
          </p:cNvSpPr>
          <p:nvPr>
            <p:ph type="body" idx="6"/>
          </p:nvPr>
        </p:nvSpPr>
        <p:spPr>
          <a:xfrm>
            <a:off x="9058656" y="2146967"/>
            <a:ext cx="2743200" cy="3874420"/>
          </a:xfrm>
          <a:prstGeom prst="roundRect">
            <a:avLst>
              <a:gd name="adj" fmla="val 6141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72000" tIns="251975" rIns="72000" bIns="720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>
            <a:spLocks noGrp="1"/>
          </p:cNvSpPr>
          <p:nvPr>
            <p:ph type="pic" idx="7"/>
          </p:nvPr>
        </p:nvSpPr>
        <p:spPr>
          <a:xfrm>
            <a:off x="4130842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7" name="Google Shape;77;p33"/>
          <p:cNvSpPr>
            <a:spLocks noGrp="1"/>
          </p:cNvSpPr>
          <p:nvPr>
            <p:ph type="pic" idx="8"/>
          </p:nvPr>
        </p:nvSpPr>
        <p:spPr>
          <a:xfrm>
            <a:off x="7010400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8" name="Google Shape;78;p33"/>
          <p:cNvSpPr>
            <a:spLocks noGrp="1"/>
          </p:cNvSpPr>
          <p:nvPr>
            <p:ph type="pic" idx="9"/>
          </p:nvPr>
        </p:nvSpPr>
        <p:spPr>
          <a:xfrm>
            <a:off x="9889957" y="1247486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s">
  <p:cSld name="Tabs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34"/>
          <p:cNvSpPr/>
          <p:nvPr/>
        </p:nvSpPr>
        <p:spPr>
          <a:xfrm>
            <a:off x="-11622" y="4724670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34"/>
          <p:cNvSpPr/>
          <p:nvPr/>
        </p:nvSpPr>
        <p:spPr>
          <a:xfrm>
            <a:off x="-11622" y="3264838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34"/>
          <p:cNvSpPr/>
          <p:nvPr/>
        </p:nvSpPr>
        <p:spPr>
          <a:xfrm>
            <a:off x="-11622" y="1829069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34"/>
          <p:cNvSpPr txBox="1">
            <a:spLocks noGrp="1"/>
          </p:cNvSpPr>
          <p:nvPr>
            <p:ph type="body" idx="1"/>
          </p:nvPr>
        </p:nvSpPr>
        <p:spPr>
          <a:xfrm>
            <a:off x="4711977" y="182562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3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7" name="Google Shape;87;p34"/>
          <p:cNvSpPr txBox="1">
            <a:spLocks noGrp="1"/>
          </p:cNvSpPr>
          <p:nvPr>
            <p:ph type="body" idx="2"/>
          </p:nvPr>
        </p:nvSpPr>
        <p:spPr>
          <a:xfrm>
            <a:off x="4711977" y="327904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4"/>
          <p:cNvSpPr txBox="1">
            <a:spLocks noGrp="1"/>
          </p:cNvSpPr>
          <p:nvPr>
            <p:ph type="body" idx="3"/>
          </p:nvPr>
        </p:nvSpPr>
        <p:spPr>
          <a:xfrm>
            <a:off x="4711977" y="4729021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34"/>
          <p:cNvSpPr>
            <a:spLocks noGrp="1"/>
          </p:cNvSpPr>
          <p:nvPr>
            <p:ph type="pic" idx="4"/>
          </p:nvPr>
        </p:nvSpPr>
        <p:spPr>
          <a:xfrm>
            <a:off x="3461495" y="190873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0" name="Google Shape;90;p34"/>
          <p:cNvSpPr txBox="1">
            <a:spLocks noGrp="1"/>
          </p:cNvSpPr>
          <p:nvPr>
            <p:ph type="body" idx="5"/>
          </p:nvPr>
        </p:nvSpPr>
        <p:spPr>
          <a:xfrm>
            <a:off x="390144" y="182562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>
            <a:spLocks noGrp="1"/>
          </p:cNvSpPr>
          <p:nvPr>
            <p:ph type="pic" idx="6"/>
          </p:nvPr>
        </p:nvSpPr>
        <p:spPr>
          <a:xfrm>
            <a:off x="3461495" y="3360544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2" name="Google Shape;92;p34"/>
          <p:cNvSpPr txBox="1">
            <a:spLocks noGrp="1"/>
          </p:cNvSpPr>
          <p:nvPr>
            <p:ph type="body" idx="7"/>
          </p:nvPr>
        </p:nvSpPr>
        <p:spPr>
          <a:xfrm>
            <a:off x="390144" y="3277437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>
            <a:spLocks noGrp="1"/>
          </p:cNvSpPr>
          <p:nvPr>
            <p:ph type="pic" idx="8"/>
          </p:nvPr>
        </p:nvSpPr>
        <p:spPr>
          <a:xfrm>
            <a:off x="3461495" y="479631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94" name="Google Shape;94;p34"/>
          <p:cNvSpPr txBox="1">
            <a:spLocks noGrp="1"/>
          </p:cNvSpPr>
          <p:nvPr>
            <p:ph type="body" idx="9"/>
          </p:nvPr>
        </p:nvSpPr>
        <p:spPr>
          <a:xfrm>
            <a:off x="390144" y="471320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4"/>
          <p:cNvSpPr txBox="1">
            <a:spLocks noGrp="1"/>
          </p:cNvSpPr>
          <p:nvPr>
            <p:ph type="body" idx="1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96" name="Google Shape;96;p34"/>
          <p:cNvPicPr preferRelativeResize="0"/>
          <p:nvPr/>
        </p:nvPicPr>
        <p:blipFill rotWithShape="1">
          <a:blip r:embed="rId2">
            <a:alphaModFix/>
          </a:blip>
          <a:srcRect t="-12116" b="-12116"/>
          <a:stretch/>
        </p:blipFill>
        <p:spPr>
          <a:xfrm>
            <a:off x="381928" y="6191218"/>
            <a:ext cx="862710" cy="562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s Blue">
  <p:cSld name="Tabs Blue">
    <p:bg>
      <p:bgPr>
        <a:solidFill>
          <a:schemeClr val="dk2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5"/>
          <p:cNvSpPr/>
          <p:nvPr/>
        </p:nvSpPr>
        <p:spPr>
          <a:xfrm>
            <a:off x="-11622" y="4724670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5"/>
          <p:cNvSpPr/>
          <p:nvPr/>
        </p:nvSpPr>
        <p:spPr>
          <a:xfrm>
            <a:off x="-11622" y="3264838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5"/>
          <p:cNvSpPr/>
          <p:nvPr/>
        </p:nvSpPr>
        <p:spPr>
          <a:xfrm>
            <a:off x="-11622" y="1829069"/>
            <a:ext cx="4605829" cy="1196291"/>
          </a:xfrm>
          <a:custGeom>
            <a:avLst/>
            <a:gdLst/>
            <a:ahLst/>
            <a:cxnLst/>
            <a:rect l="l" t="t" r="r" b="b"/>
            <a:pathLst>
              <a:path w="4605829" h="1196291" extrusionOk="0">
                <a:moveTo>
                  <a:pt x="0" y="0"/>
                </a:moveTo>
                <a:lnTo>
                  <a:pt x="248653" y="0"/>
                </a:lnTo>
                <a:lnTo>
                  <a:pt x="1042737" y="0"/>
                </a:lnTo>
                <a:lnTo>
                  <a:pt x="1291390" y="0"/>
                </a:lnTo>
                <a:lnTo>
                  <a:pt x="2716294" y="0"/>
                </a:lnTo>
                <a:lnTo>
                  <a:pt x="2964947" y="0"/>
                </a:lnTo>
                <a:lnTo>
                  <a:pt x="3759031" y="0"/>
                </a:lnTo>
                <a:lnTo>
                  <a:pt x="4007684" y="0"/>
                </a:lnTo>
                <a:cubicBezTo>
                  <a:pt x="4338030" y="0"/>
                  <a:pt x="4605829" y="267799"/>
                  <a:pt x="4605829" y="598146"/>
                </a:cubicBezTo>
                <a:cubicBezTo>
                  <a:pt x="4605829" y="928492"/>
                  <a:pt x="4338030" y="1196291"/>
                  <a:pt x="4007684" y="1196291"/>
                </a:cubicBezTo>
                <a:lnTo>
                  <a:pt x="3759031" y="1196291"/>
                </a:lnTo>
                <a:lnTo>
                  <a:pt x="2964947" y="1196291"/>
                </a:lnTo>
                <a:lnTo>
                  <a:pt x="2716294" y="1196291"/>
                </a:lnTo>
                <a:lnTo>
                  <a:pt x="1291390" y="1196291"/>
                </a:lnTo>
                <a:lnTo>
                  <a:pt x="1042737" y="1196291"/>
                </a:lnTo>
                <a:lnTo>
                  <a:pt x="248653" y="1196291"/>
                </a:lnTo>
                <a:lnTo>
                  <a:pt x="0" y="1196291"/>
                </a:lnTo>
                <a:close/>
              </a:path>
            </a:pathLst>
          </a:custGeom>
          <a:solidFill>
            <a:srgbClr val="E2DDDB"/>
          </a:solidFill>
          <a:ln>
            <a:noFill/>
          </a:ln>
        </p:spPr>
        <p:txBody>
          <a:bodyPr spcFirstLastPara="1" wrap="square" lIns="91425" tIns="45700" rIns="1872000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endParaRPr sz="4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35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5"/>
          <p:cNvSpPr txBox="1">
            <a:spLocks noGrp="1"/>
          </p:cNvSpPr>
          <p:nvPr>
            <p:ph type="body" idx="1"/>
          </p:nvPr>
        </p:nvSpPr>
        <p:spPr>
          <a:xfrm>
            <a:off x="4711977" y="182562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3" name="Google Shape;103;p3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lvl="1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lvl="2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lvl="3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lvl="4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lvl="5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lvl="6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lvl="7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lvl="8" indent="0" algn="r">
              <a:spcBef>
                <a:spcPts val="0"/>
              </a:spcBef>
              <a:buNone/>
              <a:defRPr sz="10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5" name="Google Shape;105;p35"/>
          <p:cNvSpPr txBox="1">
            <a:spLocks noGrp="1"/>
          </p:cNvSpPr>
          <p:nvPr>
            <p:ph type="body" idx="2"/>
          </p:nvPr>
        </p:nvSpPr>
        <p:spPr>
          <a:xfrm>
            <a:off x="4711977" y="3279045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35"/>
          <p:cNvSpPr txBox="1">
            <a:spLocks noGrp="1"/>
          </p:cNvSpPr>
          <p:nvPr>
            <p:ph type="body" idx="3"/>
          </p:nvPr>
        </p:nvSpPr>
        <p:spPr>
          <a:xfrm>
            <a:off x="4711977" y="4729021"/>
            <a:ext cx="7089879" cy="1164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7" name="Google Shape;107;p35"/>
          <p:cNvSpPr>
            <a:spLocks noGrp="1"/>
          </p:cNvSpPr>
          <p:nvPr>
            <p:ph type="pic" idx="4"/>
          </p:nvPr>
        </p:nvSpPr>
        <p:spPr>
          <a:xfrm>
            <a:off x="3461495" y="190873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08" name="Google Shape;108;p35"/>
          <p:cNvSpPr txBox="1">
            <a:spLocks noGrp="1"/>
          </p:cNvSpPr>
          <p:nvPr>
            <p:ph type="body" idx="5"/>
          </p:nvPr>
        </p:nvSpPr>
        <p:spPr>
          <a:xfrm>
            <a:off x="390144" y="182562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9" name="Google Shape;109;p35"/>
          <p:cNvSpPr>
            <a:spLocks noGrp="1"/>
          </p:cNvSpPr>
          <p:nvPr>
            <p:ph type="pic" idx="6"/>
          </p:nvPr>
        </p:nvSpPr>
        <p:spPr>
          <a:xfrm>
            <a:off x="3461495" y="3360544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10" name="Google Shape;110;p35"/>
          <p:cNvSpPr txBox="1">
            <a:spLocks noGrp="1"/>
          </p:cNvSpPr>
          <p:nvPr>
            <p:ph type="body" idx="7"/>
          </p:nvPr>
        </p:nvSpPr>
        <p:spPr>
          <a:xfrm>
            <a:off x="390144" y="3277437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35"/>
          <p:cNvSpPr>
            <a:spLocks noGrp="1"/>
          </p:cNvSpPr>
          <p:nvPr>
            <p:ph type="pic" idx="8"/>
          </p:nvPr>
        </p:nvSpPr>
        <p:spPr>
          <a:xfrm>
            <a:off x="3461495" y="4796313"/>
            <a:ext cx="1036962" cy="1036962"/>
          </a:xfrm>
          <a:prstGeom prst="ellipse">
            <a:avLst/>
          </a:prstGeom>
          <a:gradFill>
            <a:gsLst>
              <a:gs pos="0">
                <a:srgbClr val="A68FC3"/>
              </a:gs>
              <a:gs pos="52000">
                <a:srgbClr val="0070BD"/>
              </a:gs>
              <a:gs pos="95000">
                <a:srgbClr val="2EAAE1"/>
              </a:gs>
              <a:gs pos="100000">
                <a:srgbClr val="2EAAE1"/>
              </a:gs>
            </a:gsLst>
            <a:lin ang="13500000" scaled="0"/>
          </a:gradFill>
          <a:ln>
            <a:noFill/>
          </a:ln>
        </p:spPr>
      </p:sp>
      <p:sp>
        <p:nvSpPr>
          <p:cNvPr id="112" name="Google Shape;112;p35"/>
          <p:cNvSpPr txBox="1">
            <a:spLocks noGrp="1"/>
          </p:cNvSpPr>
          <p:nvPr>
            <p:ph type="body" idx="9"/>
          </p:nvPr>
        </p:nvSpPr>
        <p:spPr>
          <a:xfrm>
            <a:off x="390144" y="4713206"/>
            <a:ext cx="2798635" cy="1196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72000" rIns="72000" bIns="720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b="0" i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35"/>
          <p:cNvSpPr txBox="1">
            <a:spLocks noGrp="1"/>
          </p:cNvSpPr>
          <p:nvPr>
            <p:ph type="body" idx="13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  <a:defRPr sz="1800" b="0" i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∙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−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∙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14" name="Google Shape;114;p35"/>
          <p:cNvPicPr preferRelativeResize="0"/>
          <p:nvPr/>
        </p:nvPicPr>
        <p:blipFill rotWithShape="1">
          <a:blip r:embed="rId2">
            <a:alphaModFix/>
          </a:blip>
          <a:srcRect t="-12109" b="-12109"/>
          <a:stretch/>
        </p:blipFill>
        <p:spPr>
          <a:xfrm>
            <a:off x="378753" y="6189658"/>
            <a:ext cx="862710" cy="5627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6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  <a:defRPr sz="2800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6"/>
          <p:cNvSpPr txBox="1">
            <a:spLocks noGrp="1"/>
          </p:cNvSpPr>
          <p:nvPr>
            <p:ph type="body" idx="1"/>
          </p:nvPr>
        </p:nvSpPr>
        <p:spPr>
          <a:xfrm>
            <a:off x="390144" y="1674119"/>
            <a:ext cx="1141171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400"/>
              <a:buFont typeface="Comfortaa Medium"/>
              <a:buNone/>
              <a:defRPr sz="1400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EB7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0BD"/>
              </a:buClr>
              <a:buSzPts val="14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2" name="Google Shape;12;p26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20336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endParaRPr/>
          </a:p>
        </p:txBody>
      </p:sp>
      <p:sp>
        <p:nvSpPr>
          <p:cNvPr id="13" name="Google Shape;13;p26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0" marR="0" lvl="1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0" marR="0" lvl="2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0" marR="0" lvl="3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0" marR="0" lvl="4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0" marR="0" lvl="5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6pPr>
            <a:lvl7pPr marL="0" marR="0" lvl="6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7pPr>
            <a:lvl8pPr marL="0" marR="0" lvl="7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8pPr>
            <a:lvl9pPr marL="0" marR="0" lvl="8" indent="0" algn="r" rtl="0">
              <a:spcBef>
                <a:spcPts val="0"/>
              </a:spcBef>
              <a:buNone/>
              <a:defRPr sz="10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kme@scion.org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sv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sv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5" Type="http://schemas.openxmlformats.org/officeDocument/2006/relationships/image" Target="../media/image35.svg"/><Relationship Id="rId10" Type="http://schemas.openxmlformats.org/officeDocument/2006/relationships/image" Target="../media/image40.png"/><Relationship Id="rId4" Type="http://schemas.openxmlformats.org/officeDocument/2006/relationships/image" Target="../media/image34.svg"/><Relationship Id="rId9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tracker.ietf.org/doc/draft-dekater-scion-pki/" TargetMode="External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jpg"/><Relationship Id="rId5" Type="http://schemas.openxmlformats.org/officeDocument/2006/relationships/hyperlink" Target="https://datatracker.ietf.org/doc/draft-dekater-scion-dataplane/" TargetMode="External"/><Relationship Id="rId4" Type="http://schemas.openxmlformats.org/officeDocument/2006/relationships/hyperlink" Target="https://datatracker.ietf.org/doc/draft-dekater-scion-controlplane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ithub.com/scionproto/scion" TargetMode="External"/><Relationship Id="rId5" Type="http://schemas.openxmlformats.org/officeDocument/2006/relationships/hyperlink" Target="https://www.anapaya.net/" TargetMode="External"/><Relationship Id="rId4" Type="http://schemas.openxmlformats.org/officeDocument/2006/relationships/image" Target="../media/image45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18" Type="http://schemas.openxmlformats.org/officeDocument/2006/relationships/image" Target="../media/image59.png"/><Relationship Id="rId3" Type="http://schemas.openxmlformats.org/officeDocument/2006/relationships/image" Target="../media/image46.png"/><Relationship Id="rId21" Type="http://schemas.openxmlformats.org/officeDocument/2006/relationships/image" Target="../media/image62.png"/><Relationship Id="rId7" Type="http://schemas.openxmlformats.org/officeDocument/2006/relationships/hyperlink" Target="https://www.scion.org/" TargetMode="External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ix-group.com/en/products-services/banking-services/ssfn.html" TargetMode="External"/><Relationship Id="rId11" Type="http://schemas.openxmlformats.org/officeDocument/2006/relationships/image" Target="../media/image52.png"/><Relationship Id="rId24" Type="http://schemas.openxmlformats.org/officeDocument/2006/relationships/image" Target="../media/image65.png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1.png"/><Relationship Id="rId19" Type="http://schemas.openxmlformats.org/officeDocument/2006/relationships/image" Target="../media/image60.png"/><Relationship Id="rId4" Type="http://schemas.openxmlformats.org/officeDocument/2006/relationships/image" Target="../media/image47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Relationship Id="rId22" Type="http://schemas.openxmlformats.org/officeDocument/2006/relationships/image" Target="../media/image63.png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89.png"/><Relationship Id="rId21" Type="http://schemas.openxmlformats.org/officeDocument/2006/relationships/image" Target="../media/image84.png"/><Relationship Id="rId42" Type="http://schemas.openxmlformats.org/officeDocument/2006/relationships/image" Target="../media/image105.png"/><Relationship Id="rId47" Type="http://schemas.openxmlformats.org/officeDocument/2006/relationships/image" Target="../media/image110.png"/><Relationship Id="rId63" Type="http://schemas.openxmlformats.org/officeDocument/2006/relationships/image" Target="../media/image126.png"/><Relationship Id="rId68" Type="http://schemas.openxmlformats.org/officeDocument/2006/relationships/image" Target="../media/image131.png"/><Relationship Id="rId84" Type="http://schemas.openxmlformats.org/officeDocument/2006/relationships/image" Target="../media/image147.png"/><Relationship Id="rId89" Type="http://schemas.openxmlformats.org/officeDocument/2006/relationships/image" Target="../media/image152.png"/><Relationship Id="rId16" Type="http://schemas.openxmlformats.org/officeDocument/2006/relationships/image" Target="../media/image79.png"/><Relationship Id="rId107" Type="http://schemas.openxmlformats.org/officeDocument/2006/relationships/image" Target="../media/image169.jpg"/><Relationship Id="rId11" Type="http://schemas.openxmlformats.org/officeDocument/2006/relationships/image" Target="../media/image75.png"/><Relationship Id="rId32" Type="http://schemas.openxmlformats.org/officeDocument/2006/relationships/image" Target="../media/image95.png"/><Relationship Id="rId37" Type="http://schemas.openxmlformats.org/officeDocument/2006/relationships/image" Target="../media/image100.png"/><Relationship Id="rId53" Type="http://schemas.openxmlformats.org/officeDocument/2006/relationships/image" Target="../media/image116.png"/><Relationship Id="rId58" Type="http://schemas.openxmlformats.org/officeDocument/2006/relationships/image" Target="../media/image121.png"/><Relationship Id="rId74" Type="http://schemas.openxmlformats.org/officeDocument/2006/relationships/image" Target="../media/image137.png"/><Relationship Id="rId79" Type="http://schemas.openxmlformats.org/officeDocument/2006/relationships/image" Target="../media/image142.png"/><Relationship Id="rId102" Type="http://schemas.openxmlformats.org/officeDocument/2006/relationships/image" Target="../media/image164.png"/><Relationship Id="rId5" Type="http://schemas.openxmlformats.org/officeDocument/2006/relationships/image" Target="../media/image69.png"/><Relationship Id="rId90" Type="http://schemas.openxmlformats.org/officeDocument/2006/relationships/image" Target="../media/image153.png"/><Relationship Id="rId95" Type="http://schemas.openxmlformats.org/officeDocument/2006/relationships/image" Target="../media/image158.png"/><Relationship Id="rId22" Type="http://schemas.openxmlformats.org/officeDocument/2006/relationships/image" Target="../media/image85.png"/><Relationship Id="rId27" Type="http://schemas.openxmlformats.org/officeDocument/2006/relationships/image" Target="../media/image90.png"/><Relationship Id="rId43" Type="http://schemas.openxmlformats.org/officeDocument/2006/relationships/image" Target="../media/image106.png"/><Relationship Id="rId48" Type="http://schemas.openxmlformats.org/officeDocument/2006/relationships/image" Target="../media/image111.png"/><Relationship Id="rId64" Type="http://schemas.openxmlformats.org/officeDocument/2006/relationships/image" Target="../media/image127.png"/><Relationship Id="rId69" Type="http://schemas.openxmlformats.org/officeDocument/2006/relationships/image" Target="../media/image132.png"/><Relationship Id="rId80" Type="http://schemas.openxmlformats.org/officeDocument/2006/relationships/image" Target="../media/image143.png"/><Relationship Id="rId85" Type="http://schemas.openxmlformats.org/officeDocument/2006/relationships/image" Target="../media/image148.png"/><Relationship Id="rId12" Type="http://schemas.openxmlformats.org/officeDocument/2006/relationships/image" Target="../media/image76.jpg"/><Relationship Id="rId17" Type="http://schemas.openxmlformats.org/officeDocument/2006/relationships/image" Target="../media/image80.png"/><Relationship Id="rId33" Type="http://schemas.openxmlformats.org/officeDocument/2006/relationships/image" Target="../media/image96.png"/><Relationship Id="rId38" Type="http://schemas.openxmlformats.org/officeDocument/2006/relationships/image" Target="../media/image101.png"/><Relationship Id="rId59" Type="http://schemas.openxmlformats.org/officeDocument/2006/relationships/image" Target="../media/image122.png"/><Relationship Id="rId103" Type="http://schemas.openxmlformats.org/officeDocument/2006/relationships/image" Target="../media/image165.jpg"/><Relationship Id="rId108" Type="http://schemas.openxmlformats.org/officeDocument/2006/relationships/image" Target="../media/image170.png"/><Relationship Id="rId54" Type="http://schemas.openxmlformats.org/officeDocument/2006/relationships/image" Target="../media/image117.png"/><Relationship Id="rId70" Type="http://schemas.openxmlformats.org/officeDocument/2006/relationships/image" Target="../media/image133.png"/><Relationship Id="rId75" Type="http://schemas.openxmlformats.org/officeDocument/2006/relationships/image" Target="../media/image138.png"/><Relationship Id="rId91" Type="http://schemas.openxmlformats.org/officeDocument/2006/relationships/image" Target="../media/image154.png"/><Relationship Id="rId96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5" Type="http://schemas.openxmlformats.org/officeDocument/2006/relationships/image" Target="../media/image57.png"/><Relationship Id="rId23" Type="http://schemas.openxmlformats.org/officeDocument/2006/relationships/image" Target="../media/image86.png"/><Relationship Id="rId28" Type="http://schemas.openxmlformats.org/officeDocument/2006/relationships/image" Target="../media/image91.png"/><Relationship Id="rId36" Type="http://schemas.openxmlformats.org/officeDocument/2006/relationships/image" Target="../media/image99.png"/><Relationship Id="rId49" Type="http://schemas.openxmlformats.org/officeDocument/2006/relationships/image" Target="../media/image112.png"/><Relationship Id="rId57" Type="http://schemas.openxmlformats.org/officeDocument/2006/relationships/image" Target="../media/image120.png"/><Relationship Id="rId106" Type="http://schemas.openxmlformats.org/officeDocument/2006/relationships/image" Target="../media/image168.png"/><Relationship Id="rId10" Type="http://schemas.openxmlformats.org/officeDocument/2006/relationships/image" Target="../media/image74.png"/><Relationship Id="rId31" Type="http://schemas.openxmlformats.org/officeDocument/2006/relationships/image" Target="../media/image94.png"/><Relationship Id="rId44" Type="http://schemas.openxmlformats.org/officeDocument/2006/relationships/image" Target="../media/image107.png"/><Relationship Id="rId52" Type="http://schemas.openxmlformats.org/officeDocument/2006/relationships/image" Target="../media/image115.png"/><Relationship Id="rId60" Type="http://schemas.openxmlformats.org/officeDocument/2006/relationships/image" Target="../media/image123.png"/><Relationship Id="rId65" Type="http://schemas.openxmlformats.org/officeDocument/2006/relationships/image" Target="../media/image128.png"/><Relationship Id="rId73" Type="http://schemas.openxmlformats.org/officeDocument/2006/relationships/image" Target="../media/image136.png"/><Relationship Id="rId78" Type="http://schemas.openxmlformats.org/officeDocument/2006/relationships/image" Target="../media/image141.png"/><Relationship Id="rId81" Type="http://schemas.openxmlformats.org/officeDocument/2006/relationships/image" Target="../media/image144.png"/><Relationship Id="rId86" Type="http://schemas.openxmlformats.org/officeDocument/2006/relationships/image" Target="../media/image149.png"/><Relationship Id="rId94" Type="http://schemas.openxmlformats.org/officeDocument/2006/relationships/image" Target="../media/image157.jpg"/><Relationship Id="rId99" Type="http://schemas.openxmlformats.org/officeDocument/2006/relationships/image" Target="../media/image162.png"/><Relationship Id="rId101" Type="http://schemas.openxmlformats.org/officeDocument/2006/relationships/image" Target="../media/image163.png"/><Relationship Id="rId4" Type="http://schemas.openxmlformats.org/officeDocument/2006/relationships/image" Target="../media/image68.png"/><Relationship Id="rId9" Type="http://schemas.openxmlformats.org/officeDocument/2006/relationships/image" Target="../media/image73.jpg"/><Relationship Id="rId13" Type="http://schemas.openxmlformats.org/officeDocument/2006/relationships/image" Target="../media/image77.png"/><Relationship Id="rId18" Type="http://schemas.openxmlformats.org/officeDocument/2006/relationships/image" Target="../media/image81.png"/><Relationship Id="rId39" Type="http://schemas.openxmlformats.org/officeDocument/2006/relationships/image" Target="../media/image102.png"/><Relationship Id="rId109" Type="http://schemas.openxmlformats.org/officeDocument/2006/relationships/image" Target="../media/image171.png"/><Relationship Id="rId34" Type="http://schemas.openxmlformats.org/officeDocument/2006/relationships/image" Target="../media/image97.jpg"/><Relationship Id="rId50" Type="http://schemas.openxmlformats.org/officeDocument/2006/relationships/image" Target="../media/image113.png"/><Relationship Id="rId55" Type="http://schemas.openxmlformats.org/officeDocument/2006/relationships/image" Target="../media/image118.png"/><Relationship Id="rId76" Type="http://schemas.openxmlformats.org/officeDocument/2006/relationships/image" Target="../media/image139.png"/><Relationship Id="rId97" Type="http://schemas.openxmlformats.org/officeDocument/2006/relationships/image" Target="../media/image160.png"/><Relationship Id="rId104" Type="http://schemas.openxmlformats.org/officeDocument/2006/relationships/image" Target="../media/image166.png"/><Relationship Id="rId7" Type="http://schemas.openxmlformats.org/officeDocument/2006/relationships/image" Target="../media/image71.png"/><Relationship Id="rId71" Type="http://schemas.openxmlformats.org/officeDocument/2006/relationships/image" Target="../media/image134.png"/><Relationship Id="rId92" Type="http://schemas.openxmlformats.org/officeDocument/2006/relationships/image" Target="../media/image155.jpg"/><Relationship Id="rId2" Type="http://schemas.openxmlformats.org/officeDocument/2006/relationships/image" Target="../media/image66.png"/><Relationship Id="rId29" Type="http://schemas.openxmlformats.org/officeDocument/2006/relationships/image" Target="../media/image92.png"/><Relationship Id="rId24" Type="http://schemas.openxmlformats.org/officeDocument/2006/relationships/image" Target="../media/image87.png"/><Relationship Id="rId40" Type="http://schemas.openxmlformats.org/officeDocument/2006/relationships/image" Target="../media/image103.png"/><Relationship Id="rId45" Type="http://schemas.openxmlformats.org/officeDocument/2006/relationships/image" Target="../media/image108.png"/><Relationship Id="rId66" Type="http://schemas.openxmlformats.org/officeDocument/2006/relationships/image" Target="../media/image129.png"/><Relationship Id="rId87" Type="http://schemas.openxmlformats.org/officeDocument/2006/relationships/image" Target="../media/image150.png"/><Relationship Id="rId61" Type="http://schemas.openxmlformats.org/officeDocument/2006/relationships/image" Target="../media/image124.png"/><Relationship Id="rId82" Type="http://schemas.openxmlformats.org/officeDocument/2006/relationships/image" Target="../media/image145.gif"/><Relationship Id="rId19" Type="http://schemas.openxmlformats.org/officeDocument/2006/relationships/image" Target="../media/image82.png"/><Relationship Id="rId14" Type="http://schemas.openxmlformats.org/officeDocument/2006/relationships/image" Target="../media/image78.png"/><Relationship Id="rId30" Type="http://schemas.openxmlformats.org/officeDocument/2006/relationships/image" Target="../media/image93.png"/><Relationship Id="rId35" Type="http://schemas.openxmlformats.org/officeDocument/2006/relationships/image" Target="../media/image98.png"/><Relationship Id="rId56" Type="http://schemas.openxmlformats.org/officeDocument/2006/relationships/image" Target="../media/image119.png"/><Relationship Id="rId77" Type="http://schemas.openxmlformats.org/officeDocument/2006/relationships/image" Target="../media/image140.png"/><Relationship Id="rId100" Type="http://schemas.openxmlformats.org/officeDocument/2006/relationships/image" Target="../media/image15.png"/><Relationship Id="rId105" Type="http://schemas.openxmlformats.org/officeDocument/2006/relationships/image" Target="../media/image167.png"/><Relationship Id="rId8" Type="http://schemas.openxmlformats.org/officeDocument/2006/relationships/image" Target="../media/image72.png"/><Relationship Id="rId51" Type="http://schemas.openxmlformats.org/officeDocument/2006/relationships/image" Target="../media/image114.png"/><Relationship Id="rId72" Type="http://schemas.openxmlformats.org/officeDocument/2006/relationships/image" Target="../media/image135.png"/><Relationship Id="rId93" Type="http://schemas.openxmlformats.org/officeDocument/2006/relationships/image" Target="../media/image156.png"/><Relationship Id="rId98" Type="http://schemas.openxmlformats.org/officeDocument/2006/relationships/image" Target="../media/image161.png"/><Relationship Id="rId3" Type="http://schemas.openxmlformats.org/officeDocument/2006/relationships/image" Target="../media/image67.png"/><Relationship Id="rId25" Type="http://schemas.openxmlformats.org/officeDocument/2006/relationships/image" Target="../media/image88.jpg"/><Relationship Id="rId46" Type="http://schemas.openxmlformats.org/officeDocument/2006/relationships/image" Target="../media/image109.png"/><Relationship Id="rId67" Type="http://schemas.openxmlformats.org/officeDocument/2006/relationships/image" Target="../media/image130.png"/><Relationship Id="rId20" Type="http://schemas.openxmlformats.org/officeDocument/2006/relationships/image" Target="../media/image83.png"/><Relationship Id="rId41" Type="http://schemas.openxmlformats.org/officeDocument/2006/relationships/image" Target="../media/image104.png"/><Relationship Id="rId62" Type="http://schemas.openxmlformats.org/officeDocument/2006/relationships/image" Target="../media/image125.png"/><Relationship Id="rId83" Type="http://schemas.openxmlformats.org/officeDocument/2006/relationships/image" Target="../media/image146.png"/><Relationship Id="rId88" Type="http://schemas.openxmlformats.org/officeDocument/2006/relationships/image" Target="../media/image151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napaya.net/resources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scion-architecture.net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cs.scion.org/" TargetMode="External"/><Relationship Id="rId5" Type="http://schemas.openxmlformats.org/officeDocument/2006/relationships/hyperlink" Target="https://www.scion.org/" TargetMode="External"/><Relationship Id="rId10" Type="http://schemas.openxmlformats.org/officeDocument/2006/relationships/image" Target="../media/image172.png"/><Relationship Id="rId4" Type="http://schemas.openxmlformats.org/officeDocument/2006/relationships/hyperlink" Target="https://link.springer.com/book/10.1007/978-3-031-05288-0" TargetMode="External"/><Relationship Id="rId9" Type="http://schemas.openxmlformats.org/officeDocument/2006/relationships/hyperlink" Target="https://github.com/scionproto/scion/releas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svg"/><Relationship Id="rId5" Type="http://schemas.openxmlformats.org/officeDocument/2006/relationships/image" Target="../media/image9.svg"/><Relationship Id="rId4" Type="http://schemas.openxmlformats.org/officeDocument/2006/relationships/image" Target="../media/image8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pic>
        <p:nvPicPr>
          <p:cNvPr id="166" name="Google Shape;166;p1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5303520" y="279133"/>
            <a:ext cx="7855042" cy="79768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"/>
          <p:cNvSpPr txBox="1">
            <a:spLocks noGrp="1"/>
          </p:cNvSpPr>
          <p:nvPr>
            <p:ph type="ctrTitle"/>
          </p:nvPr>
        </p:nvSpPr>
        <p:spPr>
          <a:xfrm>
            <a:off x="627887" y="2722563"/>
            <a:ext cx="10982221" cy="174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omfortaa Medium"/>
              <a:buNone/>
            </a:pPr>
            <a:r>
              <a:rPr lang="en-US" dirty="0"/>
              <a:t>SCION: Secure Path-Aware Internet Routing for Critical Infrastructures</a:t>
            </a:r>
            <a:br>
              <a:rPr lang="en-US" dirty="0"/>
            </a:br>
            <a:endParaRPr dirty="0"/>
          </a:p>
        </p:txBody>
      </p:sp>
      <p:sp>
        <p:nvSpPr>
          <p:cNvPr id="168" name="Google Shape;168;p1"/>
          <p:cNvSpPr txBox="1">
            <a:spLocks noGrp="1"/>
          </p:cNvSpPr>
          <p:nvPr>
            <p:ph type="subTitle" idx="1"/>
          </p:nvPr>
        </p:nvSpPr>
        <p:spPr>
          <a:xfrm>
            <a:off x="627887" y="4871981"/>
            <a:ext cx="6140775" cy="992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</a:pPr>
            <a:r>
              <a:rPr lang="en-US" dirty="0"/>
              <a:t>Kevin Meynell, SCION Association </a:t>
            </a:r>
            <a:r>
              <a:rPr lang="en-US" dirty="0">
                <a:hlinkClick r:id="rId4"/>
              </a:rPr>
              <a:t>kme@scion.org</a:t>
            </a: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</a:pPr>
            <a:endParaRPr lang="en-US" dirty="0"/>
          </a:p>
          <a:p>
            <a:pPr marL="0" indent="0"/>
            <a:r>
              <a:rPr lang="en-US" dirty="0" err="1"/>
              <a:t>NetUK</a:t>
            </a:r>
            <a:r>
              <a:rPr lang="en-US" dirty="0"/>
              <a:t> 3, 7 July 2026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Nunito Sans Light"/>
              <a:buNone/>
            </a:pP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C5214E-961B-CE3D-0970-5C25BC287D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F8B685-CBE9-D532-124F-461A80BC2473}"/>
              </a:ext>
            </a:extLst>
          </p:cNvPr>
          <p:cNvSpPr txBox="1"/>
          <p:nvPr/>
        </p:nvSpPr>
        <p:spPr>
          <a:xfrm>
            <a:off x="328186" y="1460078"/>
            <a:ext cx="11535628" cy="107721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Swiss inter-banking network for </a:t>
            </a:r>
            <a:r>
              <a:rPr lang="en-US" sz="1800" b="1" dirty="0">
                <a:solidFill>
                  <a:schemeClr val="accent1"/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300+ finance institutions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, handling </a:t>
            </a:r>
            <a:r>
              <a:rPr lang="en-US" sz="1800" b="1" dirty="0">
                <a:solidFill>
                  <a:schemeClr val="accent1"/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~200 billion CHF/day 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worth of transactions between banks and other critical real-time financial services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From 2019 to 2021, SIX and Swiss National Bank built SSFN to replace older MPLS-based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FinanceIP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 Net</a:t>
            </a:r>
          </a:p>
        </p:txBody>
      </p:sp>
      <p:sp>
        <p:nvSpPr>
          <p:cNvPr id="43" name="Google Shape;431;p12">
            <a:extLst>
              <a:ext uri="{FF2B5EF4-FFF2-40B4-BE49-F238E27FC236}">
                <a16:creationId xmlns:a16="http://schemas.microsoft.com/office/drawing/2014/main" id="{BDFB8FFC-130B-5E77-0D83-DECE79B80D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>
              <a:buSzPts val="2800"/>
            </a:pPr>
            <a:r>
              <a:rPr lang="en-US" dirty="0">
                <a:sym typeface="Comfortaa"/>
              </a:rPr>
              <a:t>REAL-WORLD DEPLOYMENT:</a:t>
            </a:r>
            <a:br>
              <a:rPr lang="en-US" dirty="0">
                <a:sym typeface="Comfortaa"/>
              </a:rPr>
            </a:br>
            <a:r>
              <a:rPr lang="en-US" dirty="0">
                <a:sym typeface="Comfortaa"/>
              </a:rPr>
              <a:t>SECURE SWISS FINANCE NETWORK (SSFN)</a:t>
            </a:r>
            <a:endParaRPr dirty="0"/>
          </a:p>
        </p:txBody>
      </p:sp>
      <p:sp>
        <p:nvSpPr>
          <p:cNvPr id="45" name="Google Shape;735;p14">
            <a:extLst>
              <a:ext uri="{FF2B5EF4-FFF2-40B4-BE49-F238E27FC236}">
                <a16:creationId xmlns:a16="http://schemas.microsoft.com/office/drawing/2014/main" id="{A5DAC8BD-7304-47BC-19DE-E31AA5C3E14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pic>
        <p:nvPicPr>
          <p:cNvPr id="9" name="Google Shape;1162;g3b6c25de26b_1_454" descr="A red and black logo&#10;&#10;AI-generated content may be incorrect.">
            <a:extLst>
              <a:ext uri="{FF2B5EF4-FFF2-40B4-BE49-F238E27FC236}">
                <a16:creationId xmlns:a16="http://schemas.microsoft.com/office/drawing/2014/main" id="{FC3719C2-37E5-9CED-68B7-87E847A81F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6236" y="6299423"/>
            <a:ext cx="865620" cy="2394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uppieren 85">
            <a:extLst>
              <a:ext uri="{FF2B5EF4-FFF2-40B4-BE49-F238E27FC236}">
                <a16:creationId xmlns:a16="http://schemas.microsoft.com/office/drawing/2014/main" id="{D2BD4E6C-E706-3575-FEE2-EF592B7671E5}"/>
              </a:ext>
            </a:extLst>
          </p:cNvPr>
          <p:cNvGrpSpPr>
            <a:grpSpLocks noChangeAspect="1"/>
          </p:cNvGrpSpPr>
          <p:nvPr/>
        </p:nvGrpSpPr>
        <p:grpSpPr>
          <a:xfrm>
            <a:off x="1344919" y="2805100"/>
            <a:ext cx="4322672" cy="2672378"/>
            <a:chOff x="953128" y="2871277"/>
            <a:chExt cx="2997537" cy="1853149"/>
          </a:xfrm>
        </p:grpSpPr>
        <p:pic>
          <p:nvPicPr>
            <p:cNvPr id="3" name="Picture 32">
              <a:extLst>
                <a:ext uri="{FF2B5EF4-FFF2-40B4-BE49-F238E27FC236}">
                  <a16:creationId xmlns:a16="http://schemas.microsoft.com/office/drawing/2014/main" id="{F0C04B03-A402-A92C-1830-4FB1B06BB281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62134" y="2871277"/>
              <a:ext cx="276536" cy="276536"/>
            </a:xfrm>
            <a:prstGeom prst="rect">
              <a:avLst/>
            </a:prstGeom>
          </p:spPr>
        </p:pic>
        <p:pic>
          <p:nvPicPr>
            <p:cNvPr id="5" name="Picture 33" descr="\\zrh-s106\usersa$\VAROK\DATEN\My Pictures\UBS.png">
              <a:extLst>
                <a:ext uri="{FF2B5EF4-FFF2-40B4-BE49-F238E27FC236}">
                  <a16:creationId xmlns:a16="http://schemas.microsoft.com/office/drawing/2014/main" id="{6B942470-3E97-E318-F439-843A95A3C0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8413" y="3145995"/>
              <a:ext cx="492252" cy="181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4">
              <a:extLst>
                <a:ext uri="{FF2B5EF4-FFF2-40B4-BE49-F238E27FC236}">
                  <a16:creationId xmlns:a16="http://schemas.microsoft.com/office/drawing/2014/main" id="{49403129-7070-363F-A050-BFEB0D38B2FB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8448" y="3941138"/>
              <a:ext cx="276536" cy="276536"/>
            </a:xfrm>
            <a:prstGeom prst="rect">
              <a:avLst/>
            </a:prstGeom>
          </p:spPr>
        </p:pic>
        <p:pic>
          <p:nvPicPr>
            <p:cNvPr id="8" name="Picture 36">
              <a:extLst>
                <a:ext uri="{FF2B5EF4-FFF2-40B4-BE49-F238E27FC236}">
                  <a16:creationId xmlns:a16="http://schemas.microsoft.com/office/drawing/2014/main" id="{71D095CD-4C7B-15C2-40C0-5E5F8696F77B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8584" y="4333424"/>
              <a:ext cx="276536" cy="276536"/>
            </a:xfrm>
            <a:prstGeom prst="rect">
              <a:avLst/>
            </a:prstGeom>
          </p:spPr>
        </p:pic>
        <p:pic>
          <p:nvPicPr>
            <p:cNvPr id="10" name="Picture 38">
              <a:extLst>
                <a:ext uri="{FF2B5EF4-FFF2-40B4-BE49-F238E27FC236}">
                  <a16:creationId xmlns:a16="http://schemas.microsoft.com/office/drawing/2014/main" id="{A351CC8F-E88B-125A-B179-32892F0BDE6C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1505" y="3905046"/>
              <a:ext cx="276536" cy="276536"/>
            </a:xfrm>
            <a:prstGeom prst="rect">
              <a:avLst/>
            </a:prstGeom>
          </p:spPr>
        </p:pic>
        <p:pic>
          <p:nvPicPr>
            <p:cNvPr id="11" name="Picture 39">
              <a:extLst>
                <a:ext uri="{FF2B5EF4-FFF2-40B4-BE49-F238E27FC236}">
                  <a16:creationId xmlns:a16="http://schemas.microsoft.com/office/drawing/2014/main" id="{40FC84B7-EB9C-1BD1-EAE0-E34B0139E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8551" y="4179248"/>
              <a:ext cx="668550" cy="207518"/>
            </a:xfrm>
            <a:prstGeom prst="rect">
              <a:avLst/>
            </a:prstGeom>
          </p:spPr>
        </p:pic>
        <p:pic>
          <p:nvPicPr>
            <p:cNvPr id="12" name="Picture 40">
              <a:extLst>
                <a:ext uri="{FF2B5EF4-FFF2-40B4-BE49-F238E27FC236}">
                  <a16:creationId xmlns:a16="http://schemas.microsoft.com/office/drawing/2014/main" id="{1F6FFFC6-2D11-CEC1-1842-E420675E1FDE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8269" y="2923958"/>
              <a:ext cx="276536" cy="276536"/>
            </a:xfrm>
            <a:prstGeom prst="rect">
              <a:avLst/>
            </a:prstGeom>
          </p:spPr>
        </p:pic>
        <p:pic>
          <p:nvPicPr>
            <p:cNvPr id="13" name="Picture 4" descr="Image result for raiffeisen switzerland">
              <a:extLst>
                <a:ext uri="{FF2B5EF4-FFF2-40B4-BE49-F238E27FC236}">
                  <a16:creationId xmlns:a16="http://schemas.microsoft.com/office/drawing/2014/main" id="{81579F9A-91CA-99EC-8479-D0314C638E2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3128" y="3175326"/>
              <a:ext cx="723705" cy="2586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Straight Connector 44">
              <a:extLst>
                <a:ext uri="{FF2B5EF4-FFF2-40B4-BE49-F238E27FC236}">
                  <a16:creationId xmlns:a16="http://schemas.microsoft.com/office/drawing/2014/main" id="{5F6E29DB-0B91-A33E-E130-45A850796BFF}"/>
                </a:ext>
              </a:extLst>
            </p:cNvPr>
            <p:cNvCxnSpPr>
              <a:stCxn id="12" idx="3"/>
            </p:cNvCxnSpPr>
            <p:nvPr/>
          </p:nvCxnSpPr>
          <p:spPr>
            <a:xfrm>
              <a:off x="1464805" y="3062226"/>
              <a:ext cx="550746" cy="294046"/>
            </a:xfrm>
            <a:prstGeom prst="line">
              <a:avLst/>
            </a:prstGeom>
            <a:noFill/>
            <a:ln w="12700" cap="flat" cmpd="sng" algn="ctr">
              <a:solidFill>
                <a:srgbClr val="4E4E4E"/>
              </a:solidFill>
              <a:prstDash val="solid"/>
            </a:ln>
            <a:effectLst/>
          </p:spPr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C0154A3F-99E6-C667-9302-6CD2844478E3}"/>
                </a:ext>
              </a:extLst>
            </p:cNvPr>
            <p:cNvCxnSpPr/>
            <p:nvPr/>
          </p:nvCxnSpPr>
          <p:spPr>
            <a:xfrm flipH="1">
              <a:off x="3045439" y="3075326"/>
              <a:ext cx="447128" cy="270630"/>
            </a:xfrm>
            <a:prstGeom prst="line">
              <a:avLst/>
            </a:prstGeom>
            <a:noFill/>
            <a:ln w="12700" cap="flat" cmpd="sng" algn="ctr">
              <a:solidFill>
                <a:srgbClr val="4E4E4E"/>
              </a:solidFill>
              <a:prstDash val="solid"/>
            </a:ln>
            <a:effectLst/>
          </p:spPr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2F91EBDD-4E73-0AEF-D37F-FCE7CE9A0317}"/>
                </a:ext>
              </a:extLst>
            </p:cNvPr>
            <p:cNvCxnSpPr/>
            <p:nvPr/>
          </p:nvCxnSpPr>
          <p:spPr>
            <a:xfrm flipH="1" flipV="1">
              <a:off x="3133688" y="3804849"/>
              <a:ext cx="370645" cy="176498"/>
            </a:xfrm>
            <a:prstGeom prst="line">
              <a:avLst/>
            </a:prstGeom>
            <a:noFill/>
            <a:ln w="12700" cap="flat" cmpd="sng" algn="ctr">
              <a:solidFill>
                <a:srgbClr val="4E4E4E"/>
              </a:solidFill>
              <a:prstDash val="solid"/>
            </a:ln>
            <a:effectLst/>
          </p:spPr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174C5283-7ED5-3346-C100-299227BA71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20550" y="4163729"/>
              <a:ext cx="0" cy="152047"/>
            </a:xfrm>
            <a:prstGeom prst="line">
              <a:avLst/>
            </a:prstGeom>
            <a:noFill/>
            <a:ln w="12700" cap="flat" cmpd="sng" algn="ctr">
              <a:solidFill>
                <a:srgbClr val="4E4E4E"/>
              </a:solidFill>
              <a:prstDash val="solid"/>
            </a:ln>
            <a:effectLst/>
          </p:spPr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DC719841-1BC7-21F1-56B9-55EC64CB8C5A}"/>
                </a:ext>
              </a:extLst>
            </p:cNvPr>
            <p:cNvCxnSpPr>
              <a:cxnSpLocks/>
              <a:stCxn id="10" idx="3"/>
            </p:cNvCxnSpPr>
            <p:nvPr/>
          </p:nvCxnSpPr>
          <p:spPr>
            <a:xfrm flipV="1">
              <a:off x="1498041" y="3825281"/>
              <a:ext cx="398829" cy="218033"/>
            </a:xfrm>
            <a:prstGeom prst="line">
              <a:avLst/>
            </a:prstGeom>
            <a:noFill/>
            <a:ln w="12700" cap="flat" cmpd="sng" algn="ctr">
              <a:solidFill>
                <a:srgbClr val="4E4E4E"/>
              </a:solidFill>
              <a:prstDash val="solid"/>
            </a:ln>
            <a:effectLst/>
          </p:spPr>
        </p:cxnSp>
        <p:pic>
          <p:nvPicPr>
            <p:cNvPr id="19" name="Picture 55">
              <a:extLst>
                <a:ext uri="{FF2B5EF4-FFF2-40B4-BE49-F238E27FC236}">
                  <a16:creationId xmlns:a16="http://schemas.microsoft.com/office/drawing/2014/main" id="{C17429F2-DF24-595D-4D4B-A3D72BC51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4561" y="4440239"/>
              <a:ext cx="685220" cy="284187"/>
            </a:xfrm>
            <a:prstGeom prst="rect">
              <a:avLst/>
            </a:prstGeom>
          </p:spPr>
        </p:pic>
        <p:pic>
          <p:nvPicPr>
            <p:cNvPr id="20" name="Picture 2" descr="\\cooper\Projects\SIX Group - officeatwork\Projects\PowerPoint\2015\Desktriptoren\SIX Innen.png">
              <a:extLst>
                <a:ext uri="{FF2B5EF4-FFF2-40B4-BE49-F238E27FC236}">
                  <a16:creationId xmlns:a16="http://schemas.microsoft.com/office/drawing/2014/main" id="{EAC34D11-428A-2D7F-69E2-E9F50B46E3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0550" y="3605660"/>
              <a:ext cx="415630" cy="1148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2">
              <a:extLst>
                <a:ext uri="{FF2B5EF4-FFF2-40B4-BE49-F238E27FC236}">
                  <a16:creationId xmlns:a16="http://schemas.microsoft.com/office/drawing/2014/main" id="{38878493-5DD7-9534-0499-9DD91CE0F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6199" y="3462242"/>
              <a:ext cx="363040" cy="363040"/>
            </a:xfrm>
            <a:prstGeom prst="rect">
              <a:avLst/>
            </a:prstGeom>
          </p:spPr>
        </p:pic>
      </p:grpSp>
      <p:grpSp>
        <p:nvGrpSpPr>
          <p:cNvPr id="22" name="Gruppieren 93">
            <a:extLst>
              <a:ext uri="{FF2B5EF4-FFF2-40B4-BE49-F238E27FC236}">
                <a16:creationId xmlns:a16="http://schemas.microsoft.com/office/drawing/2014/main" id="{2C292A33-2E86-4973-24AD-573BFC587315}"/>
              </a:ext>
            </a:extLst>
          </p:cNvPr>
          <p:cNvGrpSpPr/>
          <p:nvPr/>
        </p:nvGrpSpPr>
        <p:grpSpPr>
          <a:xfrm>
            <a:off x="6698554" y="2644184"/>
            <a:ext cx="4205618" cy="2991195"/>
            <a:chOff x="1051690" y="2755637"/>
            <a:chExt cx="3166252" cy="1980422"/>
          </a:xfrm>
        </p:grpSpPr>
        <p:pic>
          <p:nvPicPr>
            <p:cNvPr id="23" name="Picture 32">
              <a:extLst>
                <a:ext uri="{FF2B5EF4-FFF2-40B4-BE49-F238E27FC236}">
                  <a16:creationId xmlns:a16="http://schemas.microsoft.com/office/drawing/2014/main" id="{AF09A7F2-D0E7-7DC5-C9FF-9E54677C5A37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8283" y="2932507"/>
              <a:ext cx="276280" cy="276280"/>
            </a:xfrm>
            <a:prstGeom prst="rect">
              <a:avLst/>
            </a:prstGeom>
          </p:spPr>
        </p:pic>
        <p:pic>
          <p:nvPicPr>
            <p:cNvPr id="24" name="Picture 33" descr="\\zrh-s106\usersa$\VAROK\DATEN\My Pictures\UBS.png">
              <a:extLst>
                <a:ext uri="{FF2B5EF4-FFF2-40B4-BE49-F238E27FC236}">
                  <a16:creationId xmlns:a16="http://schemas.microsoft.com/office/drawing/2014/main" id="{E420DE66-04C5-BE4B-C7A1-81BFADBAE4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4657" y="3206971"/>
              <a:ext cx="491797" cy="181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34">
              <a:extLst>
                <a:ext uri="{FF2B5EF4-FFF2-40B4-BE49-F238E27FC236}">
                  <a16:creationId xmlns:a16="http://schemas.microsoft.com/office/drawing/2014/main" id="{527CC7D0-E840-E32A-B7FE-440816A57DD5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4628" y="3963313"/>
              <a:ext cx="276280" cy="276280"/>
            </a:xfrm>
            <a:prstGeom prst="rect">
              <a:avLst/>
            </a:prstGeom>
          </p:spPr>
        </p:pic>
        <p:pic>
          <p:nvPicPr>
            <p:cNvPr id="26" name="Picture 36">
              <a:extLst>
                <a:ext uri="{FF2B5EF4-FFF2-40B4-BE49-F238E27FC236}">
                  <a16:creationId xmlns:a16="http://schemas.microsoft.com/office/drawing/2014/main" id="{00D77AB9-0B70-5B78-4381-335C66AD20FE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5800" y="4355235"/>
              <a:ext cx="276280" cy="276280"/>
            </a:xfrm>
            <a:prstGeom prst="rect">
              <a:avLst/>
            </a:prstGeom>
          </p:spPr>
        </p:pic>
        <p:pic>
          <p:nvPicPr>
            <p:cNvPr id="27" name="Picture 38">
              <a:extLst>
                <a:ext uri="{FF2B5EF4-FFF2-40B4-BE49-F238E27FC236}">
                  <a16:creationId xmlns:a16="http://schemas.microsoft.com/office/drawing/2014/main" id="{3FBB17E7-7858-FAC4-117F-304EB508173E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819" y="3927255"/>
              <a:ext cx="276280" cy="276280"/>
            </a:xfrm>
            <a:prstGeom prst="rect">
              <a:avLst/>
            </a:prstGeom>
          </p:spPr>
        </p:pic>
        <p:pic>
          <p:nvPicPr>
            <p:cNvPr id="28" name="Picture 39">
              <a:extLst>
                <a:ext uri="{FF2B5EF4-FFF2-40B4-BE49-F238E27FC236}">
                  <a16:creationId xmlns:a16="http://schemas.microsoft.com/office/drawing/2014/main" id="{10CA320A-2132-6166-C653-90851C079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6904" y="4201203"/>
              <a:ext cx="667931" cy="207326"/>
            </a:xfrm>
            <a:prstGeom prst="rect">
              <a:avLst/>
            </a:prstGeom>
          </p:spPr>
        </p:pic>
        <p:pic>
          <p:nvPicPr>
            <p:cNvPr id="29" name="Picture 40">
              <a:extLst>
                <a:ext uri="{FF2B5EF4-FFF2-40B4-BE49-F238E27FC236}">
                  <a16:creationId xmlns:a16="http://schemas.microsoft.com/office/drawing/2014/main" id="{17035903-2C1E-555B-F23F-55EAA93E5B72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6614" y="2947075"/>
              <a:ext cx="276280" cy="276280"/>
            </a:xfrm>
            <a:prstGeom prst="rect">
              <a:avLst/>
            </a:prstGeom>
          </p:spPr>
        </p:pic>
        <p:pic>
          <p:nvPicPr>
            <p:cNvPr id="30" name="Picture 4" descr="Image result for raiffeisen switzerland">
              <a:extLst>
                <a:ext uri="{FF2B5EF4-FFF2-40B4-BE49-F238E27FC236}">
                  <a16:creationId xmlns:a16="http://schemas.microsoft.com/office/drawing/2014/main" id="{C34F665A-288C-E580-7CB3-1690A9A147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1690" y="3198209"/>
              <a:ext cx="723035" cy="258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42">
              <a:extLst>
                <a:ext uri="{FF2B5EF4-FFF2-40B4-BE49-F238E27FC236}">
                  <a16:creationId xmlns:a16="http://schemas.microsoft.com/office/drawing/2014/main" id="{F0B6E2F8-0F18-D5D1-D50D-5647ED054082}"/>
                </a:ext>
              </a:extLst>
            </p:cNvPr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7700" y="2889518"/>
              <a:ext cx="276280" cy="276280"/>
            </a:xfrm>
            <a:prstGeom prst="rect">
              <a:avLst/>
            </a:prstGeom>
          </p:spPr>
        </p:pic>
        <p:cxnSp>
          <p:nvCxnSpPr>
            <p:cNvPr id="32" name="Straight Connector 44">
              <a:extLst>
                <a:ext uri="{FF2B5EF4-FFF2-40B4-BE49-F238E27FC236}">
                  <a16:creationId xmlns:a16="http://schemas.microsoft.com/office/drawing/2014/main" id="{B27A70A3-169D-FAA4-6C38-D3401B7FC591}"/>
                </a:ext>
              </a:extLst>
            </p:cNvPr>
            <p:cNvCxnSpPr>
              <a:stCxn id="29" idx="3"/>
            </p:cNvCxnSpPr>
            <p:nvPr/>
          </p:nvCxnSpPr>
          <p:spPr>
            <a:xfrm>
              <a:off x="1562894" y="3085215"/>
              <a:ext cx="550236" cy="293774"/>
            </a:xfrm>
            <a:prstGeom prst="line">
              <a:avLst/>
            </a:prstGeom>
            <a:noFill/>
            <a:ln w="12700" cap="flat" cmpd="sng" algn="ctr">
              <a:solidFill>
                <a:srgbClr val="4E4E4E"/>
              </a:solidFill>
              <a:prstDash val="solid"/>
            </a:ln>
            <a:effectLst/>
          </p:spPr>
        </p:cxnSp>
        <p:cxnSp>
          <p:nvCxnSpPr>
            <p:cNvPr id="33" name="Straight Connector 45">
              <a:extLst>
                <a:ext uri="{FF2B5EF4-FFF2-40B4-BE49-F238E27FC236}">
                  <a16:creationId xmlns:a16="http://schemas.microsoft.com/office/drawing/2014/main" id="{717A8BB0-5BA3-31F3-D31B-7637E2AC0854}"/>
                </a:ext>
              </a:extLst>
            </p:cNvPr>
            <p:cNvCxnSpPr/>
            <p:nvPr/>
          </p:nvCxnSpPr>
          <p:spPr>
            <a:xfrm flipH="1">
              <a:off x="2469534" y="3092594"/>
              <a:ext cx="3005" cy="177112"/>
            </a:xfrm>
            <a:prstGeom prst="line">
              <a:avLst/>
            </a:prstGeom>
            <a:noFill/>
            <a:ln w="12700" cap="flat" cmpd="sng" algn="ctr">
              <a:solidFill>
                <a:srgbClr val="4E4E4E"/>
              </a:solidFill>
              <a:prstDash val="solid"/>
            </a:ln>
            <a:effectLst/>
          </p:spPr>
        </p:cxnSp>
        <p:cxnSp>
          <p:nvCxnSpPr>
            <p:cNvPr id="34" name="Straight Connector 46">
              <a:extLst>
                <a:ext uri="{FF2B5EF4-FFF2-40B4-BE49-F238E27FC236}">
                  <a16:creationId xmlns:a16="http://schemas.microsoft.com/office/drawing/2014/main" id="{E5412BAA-22DE-838E-37F5-93EBA41E8208}"/>
                </a:ext>
              </a:extLst>
            </p:cNvPr>
            <p:cNvCxnSpPr/>
            <p:nvPr/>
          </p:nvCxnSpPr>
          <p:spPr>
            <a:xfrm flipH="1">
              <a:off x="3142065" y="3136367"/>
              <a:ext cx="446714" cy="270380"/>
            </a:xfrm>
            <a:prstGeom prst="line">
              <a:avLst/>
            </a:prstGeom>
            <a:noFill/>
            <a:ln w="12700" cap="flat" cmpd="sng" algn="ctr">
              <a:solidFill>
                <a:srgbClr val="4E4E4E"/>
              </a:solidFill>
              <a:prstDash val="solid"/>
            </a:ln>
            <a:effectLst/>
          </p:spPr>
        </p:cxnSp>
        <p:cxnSp>
          <p:nvCxnSpPr>
            <p:cNvPr id="35" name="Straight Connector 47">
              <a:extLst>
                <a:ext uri="{FF2B5EF4-FFF2-40B4-BE49-F238E27FC236}">
                  <a16:creationId xmlns:a16="http://schemas.microsoft.com/office/drawing/2014/main" id="{E049ACF7-95D2-801A-200C-E23B8036D837}"/>
                </a:ext>
              </a:extLst>
            </p:cNvPr>
            <p:cNvCxnSpPr/>
            <p:nvPr/>
          </p:nvCxnSpPr>
          <p:spPr>
            <a:xfrm flipH="1" flipV="1">
              <a:off x="3230233" y="3827150"/>
              <a:ext cx="370302" cy="176334"/>
            </a:xfrm>
            <a:prstGeom prst="line">
              <a:avLst/>
            </a:prstGeom>
            <a:noFill/>
            <a:ln w="12700" cap="flat" cmpd="sng" algn="ctr">
              <a:solidFill>
                <a:srgbClr val="4E4E4E"/>
              </a:solidFill>
              <a:prstDash val="solid"/>
            </a:ln>
            <a:effectLst/>
          </p:spPr>
        </p:cxnSp>
        <p:cxnSp>
          <p:nvCxnSpPr>
            <p:cNvPr id="36" name="Straight Connector 48">
              <a:extLst>
                <a:ext uri="{FF2B5EF4-FFF2-40B4-BE49-F238E27FC236}">
                  <a16:creationId xmlns:a16="http://schemas.microsoft.com/office/drawing/2014/main" id="{DED7C350-1303-72EB-90F6-5F849F0FA8F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17662" y="4185698"/>
              <a:ext cx="0" cy="151907"/>
            </a:xfrm>
            <a:prstGeom prst="line">
              <a:avLst/>
            </a:prstGeom>
            <a:noFill/>
            <a:ln w="12700" cap="flat" cmpd="sng" algn="ctr">
              <a:solidFill>
                <a:srgbClr val="4E4E4E"/>
              </a:solidFill>
              <a:prstDash val="solid"/>
            </a:ln>
            <a:effectLst/>
          </p:spPr>
        </p:cxnSp>
        <p:cxnSp>
          <p:nvCxnSpPr>
            <p:cNvPr id="37" name="Straight Connector 49">
              <a:extLst>
                <a:ext uri="{FF2B5EF4-FFF2-40B4-BE49-F238E27FC236}">
                  <a16:creationId xmlns:a16="http://schemas.microsoft.com/office/drawing/2014/main" id="{FF8C4FFB-BB5C-4A74-2467-B5514B1D6402}"/>
                </a:ext>
              </a:extLst>
            </p:cNvPr>
            <p:cNvCxnSpPr>
              <a:cxnSpLocks/>
              <a:stCxn id="27" idx="3"/>
            </p:cNvCxnSpPr>
            <p:nvPr/>
          </p:nvCxnSpPr>
          <p:spPr>
            <a:xfrm flipV="1">
              <a:off x="1596099" y="3847563"/>
              <a:ext cx="398460" cy="217831"/>
            </a:xfrm>
            <a:prstGeom prst="line">
              <a:avLst/>
            </a:prstGeom>
            <a:noFill/>
            <a:ln w="12700" cap="flat" cmpd="sng" algn="ctr">
              <a:solidFill>
                <a:srgbClr val="4E4E4E"/>
              </a:solidFill>
              <a:prstDash val="solid"/>
            </a:ln>
            <a:effectLst/>
          </p:spPr>
        </p:cxnSp>
        <p:pic>
          <p:nvPicPr>
            <p:cNvPr id="38" name="Picture 55">
              <a:extLst>
                <a:ext uri="{FF2B5EF4-FFF2-40B4-BE49-F238E27FC236}">
                  <a16:creationId xmlns:a16="http://schemas.microsoft.com/office/drawing/2014/main" id="{D6FFB6E5-CE6C-98D8-354A-3199D58321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3575" y="4452135"/>
              <a:ext cx="684586" cy="283924"/>
            </a:xfrm>
            <a:prstGeom prst="rect">
              <a:avLst/>
            </a:prstGeom>
          </p:spPr>
        </p:pic>
        <p:pic>
          <p:nvPicPr>
            <p:cNvPr id="39" name="Picture 2" descr="\\cooper\Projects\SIX Group - officeatwork\Projects\PowerPoint\2015\Desktriptoren\SIX Innen.png">
              <a:extLst>
                <a:ext uri="{FF2B5EF4-FFF2-40B4-BE49-F238E27FC236}">
                  <a16:creationId xmlns:a16="http://schemas.microsoft.com/office/drawing/2014/main" id="{56AC39B6-48E7-143F-98DF-8D39AC5F49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8606" y="2983395"/>
              <a:ext cx="415245" cy="114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Cloud 31">
              <a:extLst>
                <a:ext uri="{FF2B5EF4-FFF2-40B4-BE49-F238E27FC236}">
                  <a16:creationId xmlns:a16="http://schemas.microsoft.com/office/drawing/2014/main" id="{EB386AF9-E0B8-D83E-86D2-1BC7E48CBFD3}"/>
                </a:ext>
              </a:extLst>
            </p:cNvPr>
            <p:cNvSpPr/>
            <p:nvPr/>
          </p:nvSpPr>
          <p:spPr>
            <a:xfrm>
              <a:off x="1051690" y="2755637"/>
              <a:ext cx="3166252" cy="1875878"/>
            </a:xfrm>
            <a:prstGeom prst="cloud">
              <a:avLst/>
            </a:prstGeom>
            <a:noFill/>
            <a:ln w="12700" cap="flat" cmpd="sng" algn="ctr">
              <a:solidFill>
                <a:srgbClr val="8C8C8C">
                  <a:alpha val="50196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4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49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oto Sans"/>
                <a:ea typeface="+mn-ea"/>
                <a:cs typeface="+mn-cs"/>
              </a:endParaRPr>
            </a:p>
          </p:txBody>
        </p:sp>
        <p:grpSp>
          <p:nvGrpSpPr>
            <p:cNvPr id="41" name="Gruppieren 112">
              <a:extLst>
                <a:ext uri="{FF2B5EF4-FFF2-40B4-BE49-F238E27FC236}">
                  <a16:creationId xmlns:a16="http://schemas.microsoft.com/office/drawing/2014/main" id="{77ABF4F4-C97A-9E1E-33AE-8F1E01D2C3C3}"/>
                </a:ext>
              </a:extLst>
            </p:cNvPr>
            <p:cNvGrpSpPr/>
            <p:nvPr/>
          </p:nvGrpSpPr>
          <p:grpSpPr>
            <a:xfrm>
              <a:off x="1994559" y="3269706"/>
              <a:ext cx="1253648" cy="885471"/>
              <a:chOff x="6387109" y="3039975"/>
              <a:chExt cx="1253648" cy="885471"/>
            </a:xfrm>
          </p:grpSpPr>
          <p:sp>
            <p:nvSpPr>
              <p:cNvPr id="42" name="Cloud 31">
                <a:extLst>
                  <a:ext uri="{FF2B5EF4-FFF2-40B4-BE49-F238E27FC236}">
                    <a16:creationId xmlns:a16="http://schemas.microsoft.com/office/drawing/2014/main" id="{AE7F50DE-7528-E876-9D59-8623B4D28CF9}"/>
                  </a:ext>
                </a:extLst>
              </p:cNvPr>
              <p:cNvSpPr/>
              <p:nvPr/>
            </p:nvSpPr>
            <p:spPr>
              <a:xfrm>
                <a:off x="6387109" y="3039975"/>
                <a:ext cx="1253648" cy="885471"/>
              </a:xfrm>
              <a:prstGeom prst="cloud">
                <a:avLst/>
              </a:prstGeom>
              <a:noFill/>
              <a:ln w="12700" cap="flat" cmpd="sng" algn="ctr">
                <a:solidFill>
                  <a:srgbClr val="4E4E4E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4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49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Noto Sans"/>
                  <a:ea typeface="+mn-ea"/>
                  <a:cs typeface="+mn-cs"/>
                </a:endParaRPr>
              </a:p>
            </p:txBody>
          </p:sp>
          <p:pic>
            <p:nvPicPr>
              <p:cNvPr id="44" name="Picture 4" descr="\\zrh-s106\usersa$\VAROK\DATEN\My Pictures\Swisscom.png">
                <a:extLst>
                  <a:ext uri="{FF2B5EF4-FFF2-40B4-BE49-F238E27FC236}">
                    <a16:creationId xmlns:a16="http://schemas.microsoft.com/office/drawing/2014/main" id="{D731D234-57E2-78EE-1F60-100123D437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5761" y="3207858"/>
                <a:ext cx="306144" cy="2615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54">
                <a:extLst>
                  <a:ext uri="{FF2B5EF4-FFF2-40B4-BE49-F238E27FC236}">
                    <a16:creationId xmlns:a16="http://schemas.microsoft.com/office/drawing/2014/main" id="{0E8535FD-D1B5-C12A-2DF9-171FF2C32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27484" y="3685658"/>
                <a:ext cx="467686" cy="119519"/>
              </a:xfrm>
              <a:prstGeom prst="rect">
                <a:avLst/>
              </a:prstGeom>
            </p:spPr>
          </p:pic>
          <p:pic>
            <p:nvPicPr>
              <p:cNvPr id="47" name="Graphic 49">
                <a:extLst>
                  <a:ext uri="{FF2B5EF4-FFF2-40B4-BE49-F238E27FC236}">
                    <a16:creationId xmlns:a16="http://schemas.microsoft.com/office/drawing/2014/main" id="{A51CF90D-29A0-FA37-15D8-80C8ABDA88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6967665" y="3198419"/>
                <a:ext cx="363116" cy="326437"/>
              </a:xfrm>
              <a:prstGeom prst="rect">
                <a:avLst/>
              </a:prstGeom>
            </p:spPr>
          </p:pic>
          <p:pic>
            <p:nvPicPr>
              <p:cNvPr id="48" name="Picture 1">
                <a:extLst>
                  <a:ext uri="{FF2B5EF4-FFF2-40B4-BE49-F238E27FC236}">
                    <a16:creationId xmlns:a16="http://schemas.microsoft.com/office/drawing/2014/main" id="{632EBE20-91B2-697E-8073-E4EC5DE797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11871" y="3523897"/>
                <a:ext cx="579470" cy="112272"/>
              </a:xfrm>
              <a:prstGeom prst="rect">
                <a:avLst/>
              </a:prstGeom>
            </p:spPr>
          </p:pic>
        </p:grpSp>
      </p:grpSp>
      <p:sp>
        <p:nvSpPr>
          <p:cNvPr id="49" name="Inhaltsplatzhalter 2">
            <a:extLst>
              <a:ext uri="{FF2B5EF4-FFF2-40B4-BE49-F238E27FC236}">
                <a16:creationId xmlns:a16="http://schemas.microsoft.com/office/drawing/2014/main" id="{264CD68E-1DA3-D7F9-B60B-B88088B74E95}"/>
              </a:ext>
            </a:extLst>
          </p:cNvPr>
          <p:cNvSpPr txBox="1">
            <a:spLocks/>
          </p:cNvSpPr>
          <p:nvPr/>
        </p:nvSpPr>
        <p:spPr>
          <a:xfrm>
            <a:off x="1552318" y="5821480"/>
            <a:ext cx="4102100" cy="2745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184150" indent="-184150" algn="l" defTabSz="254782" rtl="0" eaLnBrk="1" latinLnBrk="0" hangingPunct="1">
              <a:lnSpc>
                <a:spcPct val="120000"/>
              </a:lnSpc>
              <a:spcBef>
                <a:spcPts val="800"/>
              </a:spcBef>
              <a:buClrTx/>
              <a:buFont typeface="Noto Sans" panose="020B0502040504020204" pitchFamily="34" charset="0"/>
              <a:buChar char="−"/>
              <a:tabLst>
                <a:tab pos="169863" algn="l"/>
              </a:tabLst>
              <a:defRPr sz="1200" kern="1200" baseline="0">
                <a:solidFill>
                  <a:schemeClr val="accent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46088" indent="-201613" algn="l" defTabSz="254782" rtl="0" eaLnBrk="1" latinLnBrk="0" hangingPunct="1">
              <a:spcBef>
                <a:spcPts val="800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accent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744538" indent="-227013" algn="l" defTabSz="254782" rtl="0" eaLnBrk="1" latinLnBrk="0" hangingPunct="1">
              <a:spcBef>
                <a:spcPts val="800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accent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1020763" indent="-227013" algn="l" defTabSz="254782" rtl="0" eaLnBrk="1" latinLnBrk="0" hangingPunct="1">
              <a:spcBef>
                <a:spcPts val="800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accent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1296988" indent="-227013" algn="l" defTabSz="254782" rtl="0" eaLnBrk="1" latinLnBrk="0" hangingPunct="1">
              <a:spcBef>
                <a:spcPts val="800"/>
              </a:spcBef>
              <a:buFont typeface="Symbol" panose="05050102010706020507" pitchFamily="18" charset="2"/>
              <a:buChar char="-"/>
              <a:defRPr sz="1200" kern="1200">
                <a:solidFill>
                  <a:schemeClr val="accent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401301" indent="-127391" algn="l" defTabSz="254782" rtl="0" eaLnBrk="1" latinLnBrk="0" hangingPunct="1">
              <a:spcBef>
                <a:spcPct val="20000"/>
              </a:spcBef>
              <a:buFont typeface="Arial"/>
              <a:buChar char="•"/>
              <a:defRPr sz="11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82" indent="-127391" algn="l" defTabSz="254782" rtl="0" eaLnBrk="1" latinLnBrk="0" hangingPunct="1">
              <a:spcBef>
                <a:spcPct val="20000"/>
              </a:spcBef>
              <a:buFont typeface="Arial"/>
              <a:buChar char="•"/>
              <a:defRPr sz="11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10864" indent="-127391" algn="l" defTabSz="254782" rtl="0" eaLnBrk="1" latinLnBrk="0" hangingPunct="1">
              <a:spcBef>
                <a:spcPct val="20000"/>
              </a:spcBef>
              <a:buFont typeface="Arial"/>
              <a:buChar char="•"/>
              <a:defRPr sz="11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65646" indent="-127391" algn="l" defTabSz="254782" rtl="0" eaLnBrk="1" latinLnBrk="0" hangingPunct="1">
              <a:spcBef>
                <a:spcPct val="20000"/>
              </a:spcBef>
              <a:buFont typeface="Arial"/>
              <a:buChar char="•"/>
              <a:defRPr sz="111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54782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Noto Sans" panose="020B0502040504020204" pitchFamily="34" charset="0"/>
              <a:buNone/>
              <a:tabLst>
                <a:tab pos="169863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Noto Sans" panose="020B0502040504020204" pitchFamily="34"/>
              </a:rPr>
              <a:t>Centralized “Hub and Spoke” architecture</a:t>
            </a:r>
          </a:p>
        </p:txBody>
      </p:sp>
      <p:sp>
        <p:nvSpPr>
          <p:cNvPr id="50" name="Inhaltsplatzhalter 32">
            <a:extLst>
              <a:ext uri="{FF2B5EF4-FFF2-40B4-BE49-F238E27FC236}">
                <a16:creationId xmlns:a16="http://schemas.microsoft.com/office/drawing/2014/main" id="{0046D2C8-C68A-823B-B69B-BB7B31733070}"/>
              </a:ext>
            </a:extLst>
          </p:cNvPr>
          <p:cNvSpPr txBox="1">
            <a:spLocks/>
          </p:cNvSpPr>
          <p:nvPr/>
        </p:nvSpPr>
        <p:spPr>
          <a:xfrm>
            <a:off x="6531652" y="5821480"/>
            <a:ext cx="4503736" cy="2745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de-DE"/>
            </a:defPPr>
            <a:lvl1pPr indent="0" defTabSz="254782">
              <a:lnSpc>
                <a:spcPct val="120000"/>
              </a:lnSpc>
              <a:spcBef>
                <a:spcPts val="800"/>
              </a:spcBef>
              <a:buClrTx/>
              <a:buFont typeface="Noto Sans" panose="020B0502040504020204" pitchFamily="34" charset="0"/>
              <a:buNone/>
              <a:tabLst>
                <a:tab pos="169863" algn="l"/>
              </a:tabLst>
              <a:defRPr sz="1200" baseline="0">
                <a:solidFill>
                  <a:schemeClr val="accent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46088" indent="-201613" defTabSz="254782">
              <a:spcBef>
                <a:spcPts val="800"/>
              </a:spcBef>
              <a:buFont typeface="Symbol" panose="05050102010706020507" pitchFamily="18" charset="2"/>
              <a:buChar char="-"/>
              <a:defRPr sz="1200">
                <a:solidFill>
                  <a:schemeClr val="accent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744538" indent="-227013" defTabSz="254782">
              <a:spcBef>
                <a:spcPts val="800"/>
              </a:spcBef>
              <a:buFont typeface="Symbol" panose="05050102010706020507" pitchFamily="18" charset="2"/>
              <a:buChar char="-"/>
              <a:defRPr sz="1200">
                <a:solidFill>
                  <a:schemeClr val="accent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1020763" indent="-227013" defTabSz="254782">
              <a:spcBef>
                <a:spcPts val="800"/>
              </a:spcBef>
              <a:buFont typeface="Symbol" panose="05050102010706020507" pitchFamily="18" charset="2"/>
              <a:buChar char="-"/>
              <a:defRPr sz="1200">
                <a:solidFill>
                  <a:schemeClr val="accent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1296988" indent="-227013" defTabSz="254782">
              <a:spcBef>
                <a:spcPts val="800"/>
              </a:spcBef>
              <a:buFont typeface="Symbol" panose="05050102010706020507" pitchFamily="18" charset="2"/>
              <a:buChar char="-"/>
              <a:defRPr sz="1200">
                <a:solidFill>
                  <a:schemeClr val="accent2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401301" indent="-127391" defTabSz="254782">
              <a:spcBef>
                <a:spcPct val="20000"/>
              </a:spcBef>
              <a:buFont typeface="Arial"/>
              <a:buChar char="•"/>
              <a:defRPr sz="1114"/>
            </a:lvl6pPr>
            <a:lvl7pPr marL="1656082" indent="-127391" defTabSz="254782">
              <a:spcBef>
                <a:spcPct val="20000"/>
              </a:spcBef>
              <a:buFont typeface="Arial"/>
              <a:buChar char="•"/>
              <a:defRPr sz="1114"/>
            </a:lvl7pPr>
            <a:lvl8pPr marL="1910864" indent="-127391" defTabSz="254782">
              <a:spcBef>
                <a:spcPct val="20000"/>
              </a:spcBef>
              <a:buFont typeface="Arial"/>
              <a:buChar char="•"/>
              <a:defRPr sz="1114"/>
            </a:lvl8pPr>
            <a:lvl9pPr marL="2165646" indent="-127391" defTabSz="254782">
              <a:spcBef>
                <a:spcPct val="20000"/>
              </a:spcBef>
              <a:buFont typeface="Arial"/>
              <a:buChar char="•"/>
              <a:defRPr sz="1114"/>
            </a:lvl9pPr>
          </a:lstStyle>
          <a:p>
            <a:pPr marL="0" marR="0" lvl="0" indent="0" algn="ctr" defTabSz="254782" rtl="0" eaLnBrk="1" fontAlgn="auto" latinLnBrk="0" hangingPunct="1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Noto Sans" panose="020B0502040504020204" pitchFamily="34" charset="0"/>
              <a:buNone/>
              <a:tabLst>
                <a:tab pos="169863" algn="l"/>
              </a:tabLst>
              <a:defRPr/>
            </a:pPr>
            <a:r>
              <a:rPr lang="en-US" sz="1600" kern="1200" dirty="0">
                <a:solidFill>
                  <a:srgbClr val="4E4E4E"/>
                </a:solidFill>
              </a:rPr>
              <a:t>Internet ecosystem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E4E4E"/>
                </a:solidFill>
                <a:effectLst/>
                <a:uLnTx/>
                <a:uFillTx/>
                <a:latin typeface="Noto Sans" panose="020B0502040504020204" pitchFamily="34"/>
              </a:rPr>
              <a:t> “any-to-any” architecture</a:t>
            </a:r>
          </a:p>
        </p:txBody>
      </p:sp>
    </p:spTree>
    <p:extLst>
      <p:ext uri="{BB962C8B-B14F-4D97-AF65-F5344CB8AC3E}">
        <p14:creationId xmlns:p14="http://schemas.microsoft.com/office/powerpoint/2010/main" val="3007995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D5093-AB5F-31E7-028C-C823F8EFE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25B36BA-348C-3A89-25F0-56EE67D0AB1A}"/>
              </a:ext>
            </a:extLst>
          </p:cNvPr>
          <p:cNvSpPr txBox="1"/>
          <p:nvPr/>
        </p:nvSpPr>
        <p:spPr>
          <a:xfrm>
            <a:off x="266228" y="3998741"/>
            <a:ext cx="11535628" cy="1231106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Great control &amp; predictability, but costly and inflexible as ecosystems grew (many sites, many partners) 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Reliability is designed by over-building: lots of links, long procurement cycles, complex contracts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The more parties you connect, the complex the topology and more difficult to manage</a:t>
            </a:r>
          </a:p>
        </p:txBody>
      </p:sp>
      <p:sp>
        <p:nvSpPr>
          <p:cNvPr id="43" name="Google Shape;431;p12">
            <a:extLst>
              <a:ext uri="{FF2B5EF4-FFF2-40B4-BE49-F238E27FC236}">
                <a16:creationId xmlns:a16="http://schemas.microsoft.com/office/drawing/2014/main" id="{3D40F033-D137-A6C1-6DF7-12D8308DE1E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/>
              <a:t>LEGACY NETWORK: POINT-TO-POINT PRIVATE CIRCUITS</a:t>
            </a:r>
            <a:endParaRPr dirty="0"/>
          </a:p>
        </p:txBody>
      </p:sp>
      <p:sp>
        <p:nvSpPr>
          <p:cNvPr id="45" name="Google Shape;735;p14">
            <a:extLst>
              <a:ext uri="{FF2B5EF4-FFF2-40B4-BE49-F238E27FC236}">
                <a16:creationId xmlns:a16="http://schemas.microsoft.com/office/drawing/2014/main" id="{D6751DEE-6CB7-50E1-E638-A41A7A963D95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EDC4D-5D85-7DD4-838D-F9CBE8D687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00" y="2107841"/>
            <a:ext cx="9189600" cy="1077218"/>
          </a:xfrm>
          <a:prstGeom prst="rect">
            <a:avLst/>
          </a:prstGeom>
        </p:spPr>
      </p:pic>
      <p:pic>
        <p:nvPicPr>
          <p:cNvPr id="9" name="Google Shape;1162;g3b6c25de26b_1_454" descr="A red and black logo&#10;&#10;AI-generated content may be incorrect.">
            <a:extLst>
              <a:ext uri="{FF2B5EF4-FFF2-40B4-BE49-F238E27FC236}">
                <a16:creationId xmlns:a16="http://schemas.microsoft.com/office/drawing/2014/main" id="{C402A271-4BD2-D18D-96E2-F1A3482B67C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6236" y="6299423"/>
            <a:ext cx="865620" cy="239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823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C781C-5DAC-97E8-7323-FDA8715D54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38D21E0-51BB-8DD0-5E6D-18C979712E4C}"/>
              </a:ext>
            </a:extLst>
          </p:cNvPr>
          <p:cNvSpPr txBox="1"/>
          <p:nvPr/>
        </p:nvSpPr>
        <p:spPr>
          <a:xfrm>
            <a:off x="266228" y="3672942"/>
            <a:ext cx="11535628" cy="221599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MPLS provides simpler connectivity model than many P2P lines, but typically single operator at the network layer, or operator-provided NNIs required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Routing choices sit mostly with the operator or a central coordination entity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Requires dedicated infrastructure so unsuitable for many edge locations and remote users. 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Third-party and supply chain risk management is increasingly good practice and mandated by NIS2, whilst optionality/sovereignty matter as much as raw uptime</a:t>
            </a:r>
          </a:p>
        </p:txBody>
      </p:sp>
      <p:sp>
        <p:nvSpPr>
          <p:cNvPr id="43" name="Google Shape;431;p12">
            <a:extLst>
              <a:ext uri="{FF2B5EF4-FFF2-40B4-BE49-F238E27FC236}">
                <a16:creationId xmlns:a16="http://schemas.microsoft.com/office/drawing/2014/main" id="{DC91B197-0A25-68F0-BCEC-FAE8FE5472C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/>
              <a:t>LEGACY NETWORK: MPLS</a:t>
            </a:r>
            <a:endParaRPr dirty="0"/>
          </a:p>
        </p:txBody>
      </p:sp>
      <p:sp>
        <p:nvSpPr>
          <p:cNvPr id="45" name="Google Shape;735;p14">
            <a:extLst>
              <a:ext uri="{FF2B5EF4-FFF2-40B4-BE49-F238E27FC236}">
                <a16:creationId xmlns:a16="http://schemas.microsoft.com/office/drawing/2014/main" id="{5B1A78AB-0966-EAC0-8834-AD8220D1EA2E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6AA044-E821-7923-25B9-E5CAB0530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00" y="2107841"/>
            <a:ext cx="9189600" cy="1077218"/>
          </a:xfrm>
          <a:prstGeom prst="rect">
            <a:avLst/>
          </a:prstGeom>
        </p:spPr>
      </p:pic>
      <p:pic>
        <p:nvPicPr>
          <p:cNvPr id="9" name="Google Shape;1162;g3b6c25de26b_1_454" descr="A red and black logo&#10;&#10;AI-generated content may be incorrect.">
            <a:extLst>
              <a:ext uri="{FF2B5EF4-FFF2-40B4-BE49-F238E27FC236}">
                <a16:creationId xmlns:a16="http://schemas.microsoft.com/office/drawing/2014/main" id="{C7B30144-6AAD-1139-2A07-6BAECF55FEC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36236" y="6299423"/>
            <a:ext cx="865620" cy="2394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25958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56FCD6-8BE9-EAE8-23F2-B7B5012E5C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CB0659F-8321-8C1D-C65E-4C6C223D4291}"/>
              </a:ext>
            </a:extLst>
          </p:cNvPr>
          <p:cNvSpPr txBox="1"/>
          <p:nvPr/>
        </p:nvSpPr>
        <p:spPr>
          <a:xfrm>
            <a:off x="390144" y="1136064"/>
            <a:ext cx="4961029" cy="489364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1200"/>
              </a:spcBef>
              <a:buClr>
                <a:srgbClr val="008DB9"/>
              </a:buClr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Pros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Allows secure private networks to be built using commercially available Internet access provided by different ISPs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Offers some resilience, traffic prioritization and QoS capabilities</a:t>
            </a:r>
          </a:p>
          <a:p>
            <a:pPr>
              <a:spcBef>
                <a:spcPts val="1200"/>
              </a:spcBef>
              <a:buClr>
                <a:srgbClr val="008DB9"/>
              </a:buClr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Cons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Connectivity is dependent on the underlying Internet connections and thus vulnerable to shared attack surfaces and DoS attacks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Each vendor has its own proprietary standards which limit interoperability and encourage vendor lock-in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Limited path control capability</a:t>
            </a:r>
          </a:p>
        </p:txBody>
      </p:sp>
      <p:sp>
        <p:nvSpPr>
          <p:cNvPr id="43" name="Google Shape;431;p12">
            <a:extLst>
              <a:ext uri="{FF2B5EF4-FFF2-40B4-BE49-F238E27FC236}">
                <a16:creationId xmlns:a16="http://schemas.microsoft.com/office/drawing/2014/main" id="{06B28F09-C5D2-3024-9727-6FAAAB5A34B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/>
              <a:t>THE SD-WAN OPTION</a:t>
            </a:r>
            <a:endParaRPr dirty="0"/>
          </a:p>
        </p:txBody>
      </p:sp>
      <p:sp>
        <p:nvSpPr>
          <p:cNvPr id="45" name="Google Shape;735;p14">
            <a:extLst>
              <a:ext uri="{FF2B5EF4-FFF2-40B4-BE49-F238E27FC236}">
                <a16:creationId xmlns:a16="http://schemas.microsoft.com/office/drawing/2014/main" id="{4AF7DC8A-22C9-911F-86DE-BDBB1137FEFD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pic>
        <p:nvPicPr>
          <p:cNvPr id="9" name="Google Shape;1162;g3b6c25de26b_1_454" descr="A red and black logo&#10;&#10;AI-generated content may be incorrect.">
            <a:extLst>
              <a:ext uri="{FF2B5EF4-FFF2-40B4-BE49-F238E27FC236}">
                <a16:creationId xmlns:a16="http://schemas.microsoft.com/office/drawing/2014/main" id="{8E2C15C1-BC84-748A-8637-A9F97438552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6236" y="6299423"/>
            <a:ext cx="865620" cy="23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E276CD-52DD-BC96-6E95-7D6EB1DC3C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173" y="1199790"/>
            <a:ext cx="6454193" cy="33890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71E7F1-2F35-0A3E-82C6-9847843678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129" y="4652577"/>
            <a:ext cx="3154524" cy="136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596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8186E-0DBF-087C-D053-3A8E97D042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536FE0-4CC5-3563-CA35-B48C05A9D726}"/>
              </a:ext>
            </a:extLst>
          </p:cNvPr>
          <p:cNvSpPr txBox="1"/>
          <p:nvPr/>
        </p:nvSpPr>
        <p:spPr>
          <a:xfrm>
            <a:off x="390144" y="1136064"/>
            <a:ext cx="4961029" cy="520142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1200"/>
              </a:spcBef>
              <a:buClr>
                <a:srgbClr val="008DB9"/>
              </a:buClr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Pros</a:t>
            </a:r>
          </a:p>
          <a:p>
            <a:pPr marL="285750" indent="-285750">
              <a:spcBef>
                <a:spcPts val="10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Works over multiple ISPs and does not need to be supported by all routers on a path. </a:t>
            </a:r>
          </a:p>
          <a:p>
            <a:pPr marL="285750" indent="-285750">
              <a:spcBef>
                <a:spcPts val="10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Offers path control capability, faster path convergence, and traffic prioritization. </a:t>
            </a:r>
          </a:p>
          <a:p>
            <a:pPr>
              <a:spcBef>
                <a:spcPts val="1200"/>
              </a:spcBef>
              <a:buClr>
                <a:srgbClr val="008DB9"/>
              </a:buClr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Cons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Requires MPLS or IPv6 networks</a:t>
            </a:r>
          </a:p>
          <a:p>
            <a:pPr marL="285750" indent="-285750">
              <a:spcBef>
                <a:spcPts val="10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Connectivity is only possible over limited domain</a:t>
            </a:r>
          </a:p>
          <a:p>
            <a:pPr marL="285750" indent="-285750">
              <a:spcBef>
                <a:spcPts val="10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Limited vendor support and interoperability</a:t>
            </a:r>
          </a:p>
          <a:p>
            <a:pPr marL="285750" indent="-285750">
              <a:spcBef>
                <a:spcPts val="10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Lack of cryptographic verification of paths</a:t>
            </a:r>
          </a:p>
          <a:p>
            <a:pPr marL="285750" indent="-285750">
              <a:spcBef>
                <a:spcPts val="10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Configuration and management is complex and requires understanding of underlying networks</a:t>
            </a:r>
          </a:p>
        </p:txBody>
      </p:sp>
      <p:sp>
        <p:nvSpPr>
          <p:cNvPr id="43" name="Google Shape;431;p12">
            <a:extLst>
              <a:ext uri="{FF2B5EF4-FFF2-40B4-BE49-F238E27FC236}">
                <a16:creationId xmlns:a16="http://schemas.microsoft.com/office/drawing/2014/main" id="{F68973C6-E4E1-34D5-0ECB-A490EB07E60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/>
              <a:t>WHY NOT SEGMENT ROUTING?</a:t>
            </a:r>
            <a:endParaRPr dirty="0"/>
          </a:p>
        </p:txBody>
      </p:sp>
      <p:sp>
        <p:nvSpPr>
          <p:cNvPr id="45" name="Google Shape;735;p14">
            <a:extLst>
              <a:ext uri="{FF2B5EF4-FFF2-40B4-BE49-F238E27FC236}">
                <a16:creationId xmlns:a16="http://schemas.microsoft.com/office/drawing/2014/main" id="{A1B85B19-D9EC-7110-1FA0-1538C23A645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pic>
        <p:nvPicPr>
          <p:cNvPr id="9" name="Google Shape;1162;g3b6c25de26b_1_454" descr="A red and black logo&#10;&#10;AI-generated content may be incorrect.">
            <a:extLst>
              <a:ext uri="{FF2B5EF4-FFF2-40B4-BE49-F238E27FC236}">
                <a16:creationId xmlns:a16="http://schemas.microsoft.com/office/drawing/2014/main" id="{5DACBF82-6E5C-0331-8939-2E7314BF3DD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6236" y="6299423"/>
            <a:ext cx="865620" cy="23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574DE-5DAA-70C3-6BD2-60E043C50B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173" y="2471643"/>
            <a:ext cx="6604000" cy="2717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E0507A-BCAA-8333-D111-3954C10356A7}"/>
              </a:ext>
            </a:extLst>
          </p:cNvPr>
          <p:cNvSpPr txBox="1"/>
          <p:nvPr/>
        </p:nvSpPr>
        <p:spPr>
          <a:xfrm>
            <a:off x="10651958" y="5311231"/>
            <a:ext cx="15400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APNIC</a:t>
            </a:r>
          </a:p>
        </p:txBody>
      </p:sp>
    </p:spTree>
    <p:extLst>
      <p:ext uri="{BB962C8B-B14F-4D97-AF65-F5344CB8AC3E}">
        <p14:creationId xmlns:p14="http://schemas.microsoft.com/office/powerpoint/2010/main" val="1886925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67C4ED-BB59-CBAC-C96D-0972348BE8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1F97A3-DAD6-EC74-17E4-CA528AE8C4F6}"/>
              </a:ext>
            </a:extLst>
          </p:cNvPr>
          <p:cNvSpPr txBox="1"/>
          <p:nvPr/>
        </p:nvSpPr>
        <p:spPr>
          <a:xfrm>
            <a:off x="390144" y="1136064"/>
            <a:ext cx="4961029" cy="4585871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1200"/>
              </a:spcBef>
              <a:buClr>
                <a:srgbClr val="008DB9"/>
              </a:buClr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SCION provides the security and control of private connections whilst being able to utilize commodity Internet connections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Open protocol that works with different vendors and ISPs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Allows establishment of trust domains with governance, control over participation, and cryptographic verification (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i.e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 .who can </a:t>
            </a:r>
            <a:r>
              <a:rPr lang="en-US" sz="1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acces</a:t>
            </a: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 or transit a network)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Provides path control to direct traffic across SCION-enabled networks, with multi-path and fast failover capabilities</a:t>
            </a:r>
          </a:p>
          <a:p>
            <a:pPr marL="285750" indent="-285750">
              <a:spcBef>
                <a:spcPts val="1200"/>
              </a:spcBef>
              <a:buClr>
                <a:srgbClr val="008DB9"/>
              </a:buClr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Offers data optionality and aligns with regulatory requirements</a:t>
            </a:r>
          </a:p>
        </p:txBody>
      </p:sp>
      <p:sp>
        <p:nvSpPr>
          <p:cNvPr id="43" name="Google Shape;431;p12">
            <a:extLst>
              <a:ext uri="{FF2B5EF4-FFF2-40B4-BE49-F238E27FC236}">
                <a16:creationId xmlns:a16="http://schemas.microsoft.com/office/drawing/2014/main" id="{58E3CF2B-C272-666A-72DE-E231B4DACAF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/>
              <a:t>THE SCION OPTION</a:t>
            </a:r>
            <a:endParaRPr dirty="0"/>
          </a:p>
        </p:txBody>
      </p:sp>
      <p:sp>
        <p:nvSpPr>
          <p:cNvPr id="45" name="Google Shape;735;p14">
            <a:extLst>
              <a:ext uri="{FF2B5EF4-FFF2-40B4-BE49-F238E27FC236}">
                <a16:creationId xmlns:a16="http://schemas.microsoft.com/office/drawing/2014/main" id="{299BA58D-A5F5-27C5-5A7B-A1644BD5E93B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pic>
        <p:nvPicPr>
          <p:cNvPr id="9" name="Google Shape;1162;g3b6c25de26b_1_454" descr="A red and black logo&#10;&#10;AI-generated content may be incorrect.">
            <a:extLst>
              <a:ext uri="{FF2B5EF4-FFF2-40B4-BE49-F238E27FC236}">
                <a16:creationId xmlns:a16="http://schemas.microsoft.com/office/drawing/2014/main" id="{121DB216-1F44-C8DD-01C2-A7A5707A761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36236" y="6299423"/>
            <a:ext cx="865620" cy="239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8A8713-F157-AF97-EA4F-8CDF636E1C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014" y="851956"/>
            <a:ext cx="6235238" cy="39644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15A41-89EF-3BF0-ED71-2986C59C75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698" y="5008899"/>
            <a:ext cx="2827870" cy="1426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483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1" name="Google Shape;961;g2ba8377bcde_1_0"/>
          <p:cNvSpPr/>
          <p:nvPr/>
        </p:nvSpPr>
        <p:spPr>
          <a:xfrm rot="10800000" flipH="1">
            <a:off x="390144" y="1458072"/>
            <a:ext cx="11420937" cy="4693552"/>
          </a:xfrm>
          <a:prstGeom prst="round2SameRect">
            <a:avLst>
              <a:gd name="adj1" fmla="val 3878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962" name="Google Shape;962;g2ba8377bcde_1_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00" cy="3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sz="2500" dirty="0">
                <a:latin typeface="Comfortaa Medium"/>
                <a:ea typeface="Comfortaa Medium"/>
                <a:cs typeface="Comfortaa Medium"/>
                <a:sym typeface="Comfortaa"/>
              </a:rPr>
              <a:t>SSFN DEPLOYMENT EXPERIENCES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965" name="Google Shape;965;g2ba8377bcde_1_0"/>
          <p:cNvSpPr/>
          <p:nvPr/>
        </p:nvSpPr>
        <p:spPr>
          <a:xfrm>
            <a:off x="380919" y="906923"/>
            <a:ext cx="11430168" cy="55890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LESSONS LEARNED</a:t>
            </a:r>
            <a:endParaRPr dirty="0"/>
          </a:p>
        </p:txBody>
      </p:sp>
      <p:sp>
        <p:nvSpPr>
          <p:cNvPr id="966" name="Google Shape;966;g2ba8377bcde_1_0"/>
          <p:cNvSpPr txBox="1"/>
          <p:nvPr/>
        </p:nvSpPr>
        <p:spPr>
          <a:xfrm>
            <a:off x="553453" y="1540826"/>
            <a:ext cx="11107856" cy="4165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4625" marR="0" lvl="0" indent="-1682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sz="18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Establishment of an ISD requires the creation of admission criteria, process documentation, and legal agreements</a:t>
            </a:r>
            <a:endParaRPr sz="1800"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sz="18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Initial establishment of ISDs requires key-signing ceremony involving voting </a:t>
            </a:r>
            <a:r>
              <a:rPr lang="en-US" sz="1800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endParaRPr sz="1800"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sz="18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Manual checks are needed when onboarding candidate </a:t>
            </a:r>
            <a:r>
              <a:rPr lang="en-US" sz="1800" dirty="0" err="1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ASes</a:t>
            </a:r>
            <a:r>
              <a:rPr lang="en-US" sz="18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to ensure they meet admission criteria </a:t>
            </a:r>
            <a:endParaRPr sz="1800"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sz="18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Building the PKI and management integration of the services was challenging (although SSFN offers managed service)</a:t>
            </a: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sz="18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Certificate revocation not possible, although they expire within 72 hours</a:t>
            </a:r>
            <a:endParaRPr sz="1800"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sz="18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products are still relatively new and not all features are implemented yet</a:t>
            </a: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sz="18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Inter-ISD path control is currently limited </a:t>
            </a:r>
            <a:endParaRPr sz="1800"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sz="18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community and sources of expertise are currently limited</a:t>
            </a:r>
          </a:p>
          <a:p>
            <a:pPr marL="174625" marR="0" lvl="0" indent="-168275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 Light"/>
              <a:buChar char="•"/>
            </a:pPr>
            <a:r>
              <a:rPr lang="en-US" sz="18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Practical experience has been that path failover and fallback occurs within a few seconds. </a:t>
            </a:r>
            <a:endParaRPr sz="1800" dirty="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967" name="Google Shape;967;g2ba8377bcde_1_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105">
            <a:extLst>
              <a:ext uri="{FF2B5EF4-FFF2-40B4-BE49-F238E27FC236}">
                <a16:creationId xmlns:a16="http://schemas.microsoft.com/office/drawing/2014/main" id="{069D4367-FC00-A251-A81A-A2975A1E1C3B}"/>
              </a:ext>
            </a:extLst>
          </p:cNvPr>
          <p:cNvSpPr/>
          <p:nvPr/>
        </p:nvSpPr>
        <p:spPr>
          <a:xfrm>
            <a:off x="6164113" y="1656079"/>
            <a:ext cx="2732435" cy="4338321"/>
          </a:xfrm>
          <a:prstGeom prst="roundRect">
            <a:avLst>
              <a:gd name="adj" fmla="val 2542"/>
            </a:avLst>
          </a:prstGeom>
          <a:solidFill>
            <a:schemeClr val="bg1"/>
          </a:solidFill>
          <a:ln w="3175">
            <a:noFill/>
          </a:ln>
          <a:effectLst>
            <a:outerShdw blurRad="850900" dist="2413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4EFBE0-D926-D184-0BA3-3A7F7085FE7B}"/>
              </a:ext>
            </a:extLst>
          </p:cNvPr>
          <p:cNvSpPr txBox="1"/>
          <p:nvPr/>
        </p:nvSpPr>
        <p:spPr>
          <a:xfrm>
            <a:off x="426789" y="296996"/>
            <a:ext cx="11338422" cy="115416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3200" dirty="0">
                <a:solidFill>
                  <a:schemeClr val="bg1"/>
                </a:solidFill>
                <a:latin typeface="Comfortaa Medium" panose="00000500000000000000" pitchFamily="2" charset="0"/>
                <a:ea typeface="Verdana" panose="020B0604030504040204" pitchFamily="34" charset="0"/>
                <a:cs typeface="Prompt Black" panose="00000A00000000000000" pitchFamily="2" charset="-34"/>
              </a:rPr>
              <a:t>REAL-WORLD DEPLOYMENT:</a:t>
            </a:r>
          </a:p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3200" dirty="0">
                <a:solidFill>
                  <a:schemeClr val="bg1"/>
                </a:solidFill>
                <a:latin typeface="Comfortaa Medium" panose="00000500000000000000" pitchFamily="2" charset="0"/>
                <a:ea typeface="Verdana" panose="020B0604030504040204" pitchFamily="34" charset="0"/>
                <a:cs typeface="Prompt Black" panose="00000A00000000000000" pitchFamily="2" charset="-34"/>
              </a:rPr>
              <a:t>FINANCE, HEALTHCARE, POWER &amp; EDUCATION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3E860881-C4CB-4A6B-E4C4-4C15BA925769}"/>
              </a:ext>
            </a:extLst>
          </p:cNvPr>
          <p:cNvGrpSpPr/>
          <p:nvPr/>
        </p:nvGrpSpPr>
        <p:grpSpPr>
          <a:xfrm>
            <a:off x="426789" y="1656079"/>
            <a:ext cx="2732435" cy="4338321"/>
            <a:chOff x="426789" y="1656079"/>
            <a:chExt cx="2732435" cy="433832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3BD8384-9EEE-5C1B-5C0C-6F541D3CBA1F}"/>
                </a:ext>
              </a:extLst>
            </p:cNvPr>
            <p:cNvSpPr/>
            <p:nvPr/>
          </p:nvSpPr>
          <p:spPr>
            <a:xfrm>
              <a:off x="426789" y="1656079"/>
              <a:ext cx="2732435" cy="4338321"/>
            </a:xfrm>
            <a:prstGeom prst="roundRect">
              <a:avLst>
                <a:gd name="adj" fmla="val 2542"/>
              </a:avLst>
            </a:prstGeom>
            <a:solidFill>
              <a:schemeClr val="bg1"/>
            </a:solidFill>
            <a:ln w="3175">
              <a:noFill/>
            </a:ln>
            <a:effectLst>
              <a:outerShdw blurRad="850900" dist="241300" dir="8100000" algn="tr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D4BFF6E6-05F6-1BB8-2862-D83BB765249A}"/>
                </a:ext>
              </a:extLst>
            </p:cNvPr>
            <p:cNvSpPr/>
            <p:nvPr/>
          </p:nvSpPr>
          <p:spPr>
            <a:xfrm>
              <a:off x="587787" y="1758844"/>
              <a:ext cx="2429936" cy="683852"/>
            </a:xfrm>
            <a:prstGeom prst="roundRect">
              <a:avLst>
                <a:gd name="adj" fmla="val 733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054100" dist="508000" dir="2700000" sx="95000" sy="95000" algn="tl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ID">
                <a:latin typeface="Century Gothic" panose="020B0502020202020204" pitchFamily="34" charset="0"/>
              </a:endParaRP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67A85F50-F449-ABEA-C55B-E1D6204B02CC}"/>
                </a:ext>
              </a:extLst>
            </p:cNvPr>
            <p:cNvSpPr/>
            <p:nvPr/>
          </p:nvSpPr>
          <p:spPr>
            <a:xfrm>
              <a:off x="2626738" y="1758318"/>
              <a:ext cx="390985" cy="411788"/>
            </a:xfrm>
            <a:custGeom>
              <a:avLst/>
              <a:gdLst>
                <a:gd name="connsiteX0" fmla="*/ 0 w 429484"/>
                <a:gd name="connsiteY0" fmla="*/ 0 h 435527"/>
                <a:gd name="connsiteX1" fmla="*/ 429484 w 429484"/>
                <a:gd name="connsiteY1" fmla="*/ 0 h 435527"/>
                <a:gd name="connsiteX2" fmla="*/ 429484 w 429484"/>
                <a:gd name="connsiteY2" fmla="*/ 435527 h 435527"/>
                <a:gd name="connsiteX3" fmla="*/ 363377 w 429484"/>
                <a:gd name="connsiteY3" fmla="*/ 428862 h 435527"/>
                <a:gd name="connsiteX4" fmla="*/ 5460 w 429484"/>
                <a:gd name="connsiteY4" fmla="*/ 61883 h 435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9484" h="435527">
                  <a:moveTo>
                    <a:pt x="0" y="0"/>
                  </a:moveTo>
                  <a:lnTo>
                    <a:pt x="429484" y="0"/>
                  </a:lnTo>
                  <a:lnTo>
                    <a:pt x="429484" y="435527"/>
                  </a:lnTo>
                  <a:lnTo>
                    <a:pt x="363377" y="428862"/>
                  </a:lnTo>
                  <a:cubicBezTo>
                    <a:pt x="181081" y="391559"/>
                    <a:pt x="38306" y="245763"/>
                    <a:pt x="5460" y="61883"/>
                  </a:cubicBezTo>
                  <a:close/>
                </a:path>
              </a:pathLst>
            </a:custGeom>
            <a:solidFill>
              <a:schemeClr val="bg1">
                <a:alpha val="1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PK">
                <a:latin typeface="Century Gothic" panose="020B0502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E2DBCA-A3FD-2D90-95F2-2CC4B6D958DC}"/>
                </a:ext>
              </a:extLst>
            </p:cNvPr>
            <p:cNvSpPr txBox="1"/>
            <p:nvPr/>
          </p:nvSpPr>
          <p:spPr>
            <a:xfrm>
              <a:off x="570077" y="2566109"/>
              <a:ext cx="2507763" cy="1384995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The Secure EFTPOS Network (SEPN) leverages SCION technology to deliver unmatched resilience, security, and flexibility in cashless payments.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B93C7F-EDFB-7341-893D-071FE21633D6}"/>
                </a:ext>
              </a:extLst>
            </p:cNvPr>
            <p:cNvGrpSpPr/>
            <p:nvPr/>
          </p:nvGrpSpPr>
          <p:grpSpPr>
            <a:xfrm>
              <a:off x="755896" y="1906215"/>
              <a:ext cx="1611384" cy="389111"/>
              <a:chOff x="755896" y="1898818"/>
              <a:chExt cx="1611384" cy="389111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2EB14F8-4AF2-117C-CE90-63CEBA6E2A35}"/>
                  </a:ext>
                </a:extLst>
              </p:cNvPr>
              <p:cNvSpPr txBox="1"/>
              <p:nvPr/>
            </p:nvSpPr>
            <p:spPr>
              <a:xfrm>
                <a:off x="1241989" y="1954874"/>
                <a:ext cx="1125291" cy="276999"/>
              </a:xfrm>
              <a:prstGeom prst="rect">
                <a:avLst/>
              </a:prstGeom>
              <a:noFill/>
            </p:spPr>
            <p:txBody>
              <a:bodyPr wrap="square" anchor="t">
                <a:spAutoFit/>
              </a:bodyPr>
              <a:lstStyle/>
              <a:p>
                <a:pPr>
                  <a:spcBef>
                    <a:spcPts val="600"/>
                  </a:spcBef>
                  <a:buClr>
                    <a:srgbClr val="008DB9"/>
                  </a:buClr>
                </a:pPr>
                <a:r>
                  <a:rPr lang="en-US" sz="1200" dirty="0">
                    <a:solidFill>
                      <a:schemeClr val="bg1"/>
                    </a:solidFill>
                    <a:latin typeface="Comfortaa Medium" charset="0"/>
                    <a:ea typeface="Verdana" panose="020B0604030504040204" pitchFamily="34" charset="0"/>
                    <a:cs typeface="Archivo" pitchFamily="2" charset="0"/>
                  </a:rPr>
                  <a:t>PAYMENTS</a:t>
                </a:r>
              </a:p>
            </p:txBody>
          </p:sp>
          <p:grpSp>
            <p:nvGrpSpPr>
              <p:cNvPr id="68" name="Group 67">
                <a:extLst>
                  <a:ext uri="{FF2B5EF4-FFF2-40B4-BE49-F238E27FC236}">
                    <a16:creationId xmlns:a16="http://schemas.microsoft.com/office/drawing/2014/main" id="{4F1713AD-CCFD-38A3-3109-48E4AD22B70F}"/>
                  </a:ext>
                </a:extLst>
              </p:cNvPr>
              <p:cNvGrpSpPr/>
              <p:nvPr/>
            </p:nvGrpSpPr>
            <p:grpSpPr>
              <a:xfrm>
                <a:off x="755896" y="1898818"/>
                <a:ext cx="390985" cy="389111"/>
                <a:chOff x="755896" y="1887986"/>
                <a:chExt cx="360560" cy="358832"/>
              </a:xfrm>
            </p:grpSpPr>
            <p:sp>
              <p:nvSpPr>
                <p:cNvPr id="7" name="Rectangle: Rounded Corners 23">
                  <a:extLst>
                    <a:ext uri="{FF2B5EF4-FFF2-40B4-BE49-F238E27FC236}">
                      <a16:creationId xmlns:a16="http://schemas.microsoft.com/office/drawing/2014/main" id="{4B6935FD-7A60-AB57-3010-7ED7B756C642}"/>
                    </a:ext>
                  </a:extLst>
                </p:cNvPr>
                <p:cNvSpPr/>
                <p:nvPr/>
              </p:nvSpPr>
              <p:spPr>
                <a:xfrm>
                  <a:off x="755896" y="1887986"/>
                  <a:ext cx="360560" cy="358832"/>
                </a:xfrm>
                <a:prstGeom prst="roundRect">
                  <a:avLst>
                    <a:gd name="adj" fmla="val 13826"/>
                  </a:avLst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152400" dist="114300" dir="2700000" algn="tl" rotWithShape="0">
                    <a:prstClr val="black">
                      <a:alpha val="14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sp>
              <p:nvSpPr>
                <p:cNvPr id="8" name="Rectangle: Rounded Corners 24">
                  <a:extLst>
                    <a:ext uri="{FF2B5EF4-FFF2-40B4-BE49-F238E27FC236}">
                      <a16:creationId xmlns:a16="http://schemas.microsoft.com/office/drawing/2014/main" id="{6CA4DFE9-2F2B-95E5-CBF1-4AC6B455416F}"/>
                    </a:ext>
                  </a:extLst>
                </p:cNvPr>
                <p:cNvSpPr/>
                <p:nvPr/>
              </p:nvSpPr>
              <p:spPr>
                <a:xfrm>
                  <a:off x="786489" y="1918431"/>
                  <a:ext cx="299377" cy="297943"/>
                </a:xfrm>
                <a:prstGeom prst="roundRect">
                  <a:avLst>
                    <a:gd name="adj" fmla="val 13826"/>
                  </a:avLst>
                </a:prstGeom>
                <a:solidFill>
                  <a:schemeClr val="accent3"/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900">
                    <a:latin typeface="Poppins" panose="00000500000000000000" pitchFamily="2" charset="0"/>
                    <a:cs typeface="Poppins" panose="00000500000000000000" pitchFamily="2" charset="0"/>
                  </a:endParaRPr>
                </a:p>
              </p:txBody>
            </p:sp>
            <p:pic>
              <p:nvPicPr>
                <p:cNvPr id="9" name="Graphic 8">
                  <a:extLst>
                    <a:ext uri="{FF2B5EF4-FFF2-40B4-BE49-F238E27FC236}">
                      <a16:creationId xmlns:a16="http://schemas.microsoft.com/office/drawing/2014/main" id="{DDDEF8FB-6B5E-D032-60CD-D82D5B42177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  <a:srcRect/>
                <a:stretch/>
              </p:blipFill>
              <p:spPr>
                <a:xfrm>
                  <a:off x="843601" y="1975009"/>
                  <a:ext cx="185151" cy="184789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84" name="Rectangle: Rounded Corners 83">
            <a:extLst>
              <a:ext uri="{FF2B5EF4-FFF2-40B4-BE49-F238E27FC236}">
                <a16:creationId xmlns:a16="http://schemas.microsoft.com/office/drawing/2014/main" id="{F8EC7C3B-2EE7-D48A-F6C9-4E9881D991CC}"/>
              </a:ext>
            </a:extLst>
          </p:cNvPr>
          <p:cNvSpPr/>
          <p:nvPr/>
        </p:nvSpPr>
        <p:spPr>
          <a:xfrm>
            <a:off x="3295451" y="1656079"/>
            <a:ext cx="2732435" cy="4338321"/>
          </a:xfrm>
          <a:prstGeom prst="roundRect">
            <a:avLst>
              <a:gd name="adj" fmla="val 2542"/>
            </a:avLst>
          </a:prstGeom>
          <a:solidFill>
            <a:schemeClr val="bg1"/>
          </a:solidFill>
          <a:ln w="3175">
            <a:noFill/>
          </a:ln>
          <a:effectLst>
            <a:outerShdw blurRad="850900" dist="2413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EB73BB8A-4BE6-66A8-3531-BA36E601955E}"/>
              </a:ext>
            </a:extLst>
          </p:cNvPr>
          <p:cNvSpPr/>
          <p:nvPr/>
        </p:nvSpPr>
        <p:spPr>
          <a:xfrm>
            <a:off x="3456449" y="1758844"/>
            <a:ext cx="2429936" cy="683852"/>
          </a:xfrm>
          <a:prstGeom prst="roundRect">
            <a:avLst>
              <a:gd name="adj" fmla="val 7337"/>
            </a:avLst>
          </a:prstGeom>
          <a:solidFill>
            <a:schemeClr val="accent1"/>
          </a:solidFill>
          <a:ln>
            <a:noFill/>
          </a:ln>
          <a:effectLst>
            <a:outerShdw blurRad="1054100" dist="508000" dir="2700000" sx="95000" sy="9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96A326EB-8741-A99A-AD1B-2766212240CF}"/>
              </a:ext>
            </a:extLst>
          </p:cNvPr>
          <p:cNvSpPr/>
          <p:nvPr/>
        </p:nvSpPr>
        <p:spPr>
          <a:xfrm>
            <a:off x="5495400" y="1758318"/>
            <a:ext cx="390985" cy="411788"/>
          </a:xfrm>
          <a:custGeom>
            <a:avLst/>
            <a:gdLst>
              <a:gd name="connsiteX0" fmla="*/ 0 w 429484"/>
              <a:gd name="connsiteY0" fmla="*/ 0 h 435527"/>
              <a:gd name="connsiteX1" fmla="*/ 429484 w 429484"/>
              <a:gd name="connsiteY1" fmla="*/ 0 h 435527"/>
              <a:gd name="connsiteX2" fmla="*/ 429484 w 429484"/>
              <a:gd name="connsiteY2" fmla="*/ 435527 h 435527"/>
              <a:gd name="connsiteX3" fmla="*/ 363377 w 429484"/>
              <a:gd name="connsiteY3" fmla="*/ 428862 h 435527"/>
              <a:gd name="connsiteX4" fmla="*/ 5460 w 429484"/>
              <a:gd name="connsiteY4" fmla="*/ 61883 h 43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4" h="435527">
                <a:moveTo>
                  <a:pt x="0" y="0"/>
                </a:moveTo>
                <a:lnTo>
                  <a:pt x="429484" y="0"/>
                </a:lnTo>
                <a:lnTo>
                  <a:pt x="429484" y="435527"/>
                </a:lnTo>
                <a:lnTo>
                  <a:pt x="363377" y="428862"/>
                </a:lnTo>
                <a:cubicBezTo>
                  <a:pt x="181081" y="391559"/>
                  <a:pt x="38306" y="245763"/>
                  <a:pt x="5460" y="6188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K"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67E9A59-D3D2-EAE9-4B7C-1A595F5A625D}"/>
              </a:ext>
            </a:extLst>
          </p:cNvPr>
          <p:cNvSpPr txBox="1"/>
          <p:nvPr/>
        </p:nvSpPr>
        <p:spPr>
          <a:xfrm>
            <a:off x="3438739" y="2566109"/>
            <a:ext cx="2507763" cy="7386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HIN adopts SCION to interconnect Swiss hospitals and thousands of doctors.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CB47D3AB-94B8-E1F7-F8AF-DB84649D8261}"/>
              </a:ext>
            </a:extLst>
          </p:cNvPr>
          <p:cNvSpPr txBox="1"/>
          <p:nvPr/>
        </p:nvSpPr>
        <p:spPr>
          <a:xfrm>
            <a:off x="4110651" y="1962271"/>
            <a:ext cx="1323102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1200" dirty="0">
                <a:solidFill>
                  <a:schemeClr val="bg1"/>
                </a:solidFill>
                <a:latin typeface="Comfortaa Medium" charset="0"/>
                <a:ea typeface="Verdana" panose="020B0604030504040204" pitchFamily="34" charset="0"/>
                <a:cs typeface="Archivo" pitchFamily="2" charset="0"/>
              </a:rPr>
              <a:t>HEALTHCARE</a:t>
            </a: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27FC152-BB70-A73B-B42D-8CC95FAF20D3}"/>
              </a:ext>
            </a:extLst>
          </p:cNvPr>
          <p:cNvGrpSpPr/>
          <p:nvPr/>
        </p:nvGrpSpPr>
        <p:grpSpPr>
          <a:xfrm>
            <a:off x="3624558" y="1906215"/>
            <a:ext cx="390985" cy="389111"/>
            <a:chOff x="755896" y="1887986"/>
            <a:chExt cx="360560" cy="358832"/>
          </a:xfrm>
        </p:grpSpPr>
        <p:sp>
          <p:nvSpPr>
            <p:cNvPr id="91" name="Rectangle: Rounded Corners 23">
              <a:extLst>
                <a:ext uri="{FF2B5EF4-FFF2-40B4-BE49-F238E27FC236}">
                  <a16:creationId xmlns:a16="http://schemas.microsoft.com/office/drawing/2014/main" id="{5779FCDE-51AA-9670-038D-E9CEA93E335B}"/>
                </a:ext>
              </a:extLst>
            </p:cNvPr>
            <p:cNvSpPr/>
            <p:nvPr/>
          </p:nvSpPr>
          <p:spPr>
            <a:xfrm>
              <a:off x="755896" y="1887986"/>
              <a:ext cx="360560" cy="358832"/>
            </a:xfrm>
            <a:prstGeom prst="roundRect">
              <a:avLst>
                <a:gd name="adj" fmla="val 13826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114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92" name="Rectangle: Rounded Corners 24">
              <a:extLst>
                <a:ext uri="{FF2B5EF4-FFF2-40B4-BE49-F238E27FC236}">
                  <a16:creationId xmlns:a16="http://schemas.microsoft.com/office/drawing/2014/main" id="{BD9F8749-0BDC-D21B-4884-8C308B438B4A}"/>
                </a:ext>
              </a:extLst>
            </p:cNvPr>
            <p:cNvSpPr/>
            <p:nvPr/>
          </p:nvSpPr>
          <p:spPr>
            <a:xfrm>
              <a:off x="786489" y="1918431"/>
              <a:ext cx="299377" cy="297943"/>
            </a:xfrm>
            <a:prstGeom prst="roundRect">
              <a:avLst>
                <a:gd name="adj" fmla="val 13826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93" name="Graphic 92">
              <a:extLst>
                <a:ext uri="{FF2B5EF4-FFF2-40B4-BE49-F238E27FC236}">
                  <a16:creationId xmlns:a16="http://schemas.microsoft.com/office/drawing/2014/main" id="{E5C09CF6-A5B2-0F38-C2AE-AB69CFCBC6FD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/>
          </p:blipFill>
          <p:spPr>
            <a:xfrm>
              <a:off x="843782" y="1975009"/>
              <a:ext cx="184789" cy="184789"/>
            </a:xfrm>
            <a:prstGeom prst="rect">
              <a:avLst/>
            </a:prstGeom>
          </p:spPr>
        </p:pic>
      </p:grp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426D13E-94B7-6B63-6543-FC8B68692B61}"/>
              </a:ext>
            </a:extLst>
          </p:cNvPr>
          <p:cNvSpPr/>
          <p:nvPr/>
        </p:nvSpPr>
        <p:spPr>
          <a:xfrm>
            <a:off x="6314153" y="1758844"/>
            <a:ext cx="2429936" cy="683852"/>
          </a:xfrm>
          <a:prstGeom prst="roundRect">
            <a:avLst>
              <a:gd name="adj" fmla="val 7337"/>
            </a:avLst>
          </a:prstGeom>
          <a:solidFill>
            <a:schemeClr val="accent1"/>
          </a:solidFill>
          <a:ln>
            <a:noFill/>
          </a:ln>
          <a:effectLst>
            <a:outerShdw blurRad="1054100" dist="508000" dir="2700000" sx="95000" sy="9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97" name="Freeform: Shape 96">
            <a:extLst>
              <a:ext uri="{FF2B5EF4-FFF2-40B4-BE49-F238E27FC236}">
                <a16:creationId xmlns:a16="http://schemas.microsoft.com/office/drawing/2014/main" id="{37D26974-C41D-6E47-A266-9895F47E7716}"/>
              </a:ext>
            </a:extLst>
          </p:cNvPr>
          <p:cNvSpPr/>
          <p:nvPr/>
        </p:nvSpPr>
        <p:spPr>
          <a:xfrm>
            <a:off x="8364062" y="1758318"/>
            <a:ext cx="390985" cy="411788"/>
          </a:xfrm>
          <a:custGeom>
            <a:avLst/>
            <a:gdLst>
              <a:gd name="connsiteX0" fmla="*/ 0 w 429484"/>
              <a:gd name="connsiteY0" fmla="*/ 0 h 435527"/>
              <a:gd name="connsiteX1" fmla="*/ 429484 w 429484"/>
              <a:gd name="connsiteY1" fmla="*/ 0 h 435527"/>
              <a:gd name="connsiteX2" fmla="*/ 429484 w 429484"/>
              <a:gd name="connsiteY2" fmla="*/ 435527 h 435527"/>
              <a:gd name="connsiteX3" fmla="*/ 363377 w 429484"/>
              <a:gd name="connsiteY3" fmla="*/ 428862 h 435527"/>
              <a:gd name="connsiteX4" fmla="*/ 5460 w 429484"/>
              <a:gd name="connsiteY4" fmla="*/ 61883 h 43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4" h="435527">
                <a:moveTo>
                  <a:pt x="0" y="0"/>
                </a:moveTo>
                <a:lnTo>
                  <a:pt x="429484" y="0"/>
                </a:lnTo>
                <a:lnTo>
                  <a:pt x="429484" y="435527"/>
                </a:lnTo>
                <a:lnTo>
                  <a:pt x="363377" y="428862"/>
                </a:lnTo>
                <a:cubicBezTo>
                  <a:pt x="181081" y="391559"/>
                  <a:pt x="38306" y="245763"/>
                  <a:pt x="5460" y="6188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K">
              <a:latin typeface="Century Gothic" panose="020B0502020202020204" pitchFamily="34" charset="0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9BC3A1E5-DF91-CDBF-18E6-2302152A550F}"/>
              </a:ext>
            </a:extLst>
          </p:cNvPr>
          <p:cNvSpPr txBox="1"/>
          <p:nvPr/>
        </p:nvSpPr>
        <p:spPr>
          <a:xfrm>
            <a:off x="6325112" y="2581484"/>
            <a:ext cx="2605084" cy="3108543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  <a:sym typeface="Nunito Sans Light"/>
              </a:rPr>
              <a:t>The Association of Swiss Electricity Companies has completed the concept for the Secure Swiss Utility Network (SSUN).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Nunito Sans Light" panose="00000400000000000000" pitchFamily="2" charset="0"/>
              <a:ea typeface="Verdana" panose="020B0604030504040204" pitchFamily="34" charset="0"/>
              <a:cs typeface="Prompt Light" panose="00000400000000000000" pitchFamily="2" charset="-34"/>
              <a:sym typeface="Nunito Sans Ligh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  <a:sym typeface="Nunito Sans Light"/>
              </a:rPr>
              <a:t>This is a community network, designed to integrate validated ecosystem and industry platforms, cloud applications, BPO providers, IoT, technicians, remote workers, security operation centers, and more…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Nunito Sans Light" panose="00000400000000000000" pitchFamily="2" charset="0"/>
              <a:ea typeface="Verdana" panose="020B0604030504040204" pitchFamily="34" charset="0"/>
              <a:cs typeface="Prompt Light" panose="00000400000000000000" pitchFamily="2" charset="-34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22FFFD46-A1D6-BF87-618D-F2DF7F56E48B}"/>
              </a:ext>
            </a:extLst>
          </p:cNvPr>
          <p:cNvSpPr txBox="1"/>
          <p:nvPr/>
        </p:nvSpPr>
        <p:spPr>
          <a:xfrm>
            <a:off x="6979313" y="1962271"/>
            <a:ext cx="1125291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1200" dirty="0">
                <a:solidFill>
                  <a:schemeClr val="bg1"/>
                </a:solidFill>
                <a:latin typeface="Comfortaa Medium" charset="0"/>
                <a:ea typeface="Verdana" panose="020B0604030504040204" pitchFamily="34" charset="0"/>
                <a:cs typeface="Archivo" pitchFamily="2" charset="0"/>
              </a:rPr>
              <a:t>POWER</a:t>
            </a:r>
          </a:p>
        </p:txBody>
      </p:sp>
      <p:sp>
        <p:nvSpPr>
          <p:cNvPr id="102" name="Rectangle: Rounded Corners 23">
            <a:extLst>
              <a:ext uri="{FF2B5EF4-FFF2-40B4-BE49-F238E27FC236}">
                <a16:creationId xmlns:a16="http://schemas.microsoft.com/office/drawing/2014/main" id="{520E33AF-A2CB-6C10-DF40-2E6A6DCFBAAE}"/>
              </a:ext>
            </a:extLst>
          </p:cNvPr>
          <p:cNvSpPr/>
          <p:nvPr/>
        </p:nvSpPr>
        <p:spPr>
          <a:xfrm>
            <a:off x="6493220" y="1906215"/>
            <a:ext cx="390985" cy="389111"/>
          </a:xfrm>
          <a:prstGeom prst="roundRect">
            <a:avLst>
              <a:gd name="adj" fmla="val 13826"/>
            </a:avLst>
          </a:prstGeom>
          <a:solidFill>
            <a:schemeClr val="bg1"/>
          </a:solidFill>
          <a:ln>
            <a:noFill/>
          </a:ln>
          <a:effectLst>
            <a:outerShdw blurRad="152400" dist="114300" dir="2700000" algn="tl" rotWithShape="0">
              <a:prstClr val="black">
                <a:alpha val="1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103" name="Rectangle: Rounded Corners 24">
            <a:extLst>
              <a:ext uri="{FF2B5EF4-FFF2-40B4-BE49-F238E27FC236}">
                <a16:creationId xmlns:a16="http://schemas.microsoft.com/office/drawing/2014/main" id="{02C330D5-518E-0C74-70BF-13E1C1DBFACE}"/>
              </a:ext>
            </a:extLst>
          </p:cNvPr>
          <p:cNvSpPr/>
          <p:nvPr/>
        </p:nvSpPr>
        <p:spPr>
          <a:xfrm>
            <a:off x="6526395" y="1939229"/>
            <a:ext cx="324639" cy="323084"/>
          </a:xfrm>
          <a:prstGeom prst="roundRect">
            <a:avLst>
              <a:gd name="adj" fmla="val 13826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pic>
        <p:nvPicPr>
          <p:cNvPr id="104" name="Graphic 103">
            <a:extLst>
              <a:ext uri="{FF2B5EF4-FFF2-40B4-BE49-F238E27FC236}">
                <a16:creationId xmlns:a16="http://schemas.microsoft.com/office/drawing/2014/main" id="{9C6625C5-AC6D-C15C-A099-E5C91ECA15D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588522" y="2000581"/>
            <a:ext cx="200382" cy="200382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52165A42-0CF8-84C2-DC69-59DE3C71EE9B}"/>
              </a:ext>
            </a:extLst>
          </p:cNvPr>
          <p:cNvSpPr/>
          <p:nvPr/>
        </p:nvSpPr>
        <p:spPr>
          <a:xfrm>
            <a:off x="9032776" y="1656079"/>
            <a:ext cx="2732435" cy="4338321"/>
          </a:xfrm>
          <a:prstGeom prst="roundRect">
            <a:avLst>
              <a:gd name="adj" fmla="val 2542"/>
            </a:avLst>
          </a:prstGeom>
          <a:solidFill>
            <a:schemeClr val="bg1"/>
          </a:solidFill>
          <a:ln w="3175">
            <a:noFill/>
          </a:ln>
          <a:effectLst>
            <a:outerShdw blurRad="850900" dist="241300" dir="8100000" algn="tr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B0FD152B-A341-6E5F-007A-A6558FF7C6C1}"/>
              </a:ext>
            </a:extLst>
          </p:cNvPr>
          <p:cNvSpPr/>
          <p:nvPr/>
        </p:nvSpPr>
        <p:spPr>
          <a:xfrm>
            <a:off x="9193774" y="1758844"/>
            <a:ext cx="2429936" cy="683852"/>
          </a:xfrm>
          <a:prstGeom prst="roundRect">
            <a:avLst>
              <a:gd name="adj" fmla="val 7337"/>
            </a:avLst>
          </a:prstGeom>
          <a:solidFill>
            <a:schemeClr val="accent1"/>
          </a:solidFill>
          <a:ln>
            <a:noFill/>
          </a:ln>
          <a:effectLst>
            <a:outerShdw blurRad="1054100" dist="508000" dir="2700000" sx="95000" sy="95000" algn="tl" rotWithShape="0">
              <a:prstClr val="black">
                <a:alpha val="1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ID">
              <a:latin typeface="Century Gothic" panose="020B0502020202020204" pitchFamily="34" charset="0"/>
            </a:endParaRPr>
          </a:p>
        </p:txBody>
      </p:sp>
      <p:sp>
        <p:nvSpPr>
          <p:cNvPr id="108" name="Freeform: Shape 107">
            <a:extLst>
              <a:ext uri="{FF2B5EF4-FFF2-40B4-BE49-F238E27FC236}">
                <a16:creationId xmlns:a16="http://schemas.microsoft.com/office/drawing/2014/main" id="{D149549D-1BC7-B8FB-803B-2E80E8CFE184}"/>
              </a:ext>
            </a:extLst>
          </p:cNvPr>
          <p:cNvSpPr/>
          <p:nvPr/>
        </p:nvSpPr>
        <p:spPr>
          <a:xfrm>
            <a:off x="11232725" y="1758318"/>
            <a:ext cx="390985" cy="411788"/>
          </a:xfrm>
          <a:custGeom>
            <a:avLst/>
            <a:gdLst>
              <a:gd name="connsiteX0" fmla="*/ 0 w 429484"/>
              <a:gd name="connsiteY0" fmla="*/ 0 h 435527"/>
              <a:gd name="connsiteX1" fmla="*/ 429484 w 429484"/>
              <a:gd name="connsiteY1" fmla="*/ 0 h 435527"/>
              <a:gd name="connsiteX2" fmla="*/ 429484 w 429484"/>
              <a:gd name="connsiteY2" fmla="*/ 435527 h 435527"/>
              <a:gd name="connsiteX3" fmla="*/ 363377 w 429484"/>
              <a:gd name="connsiteY3" fmla="*/ 428862 h 435527"/>
              <a:gd name="connsiteX4" fmla="*/ 5460 w 429484"/>
              <a:gd name="connsiteY4" fmla="*/ 61883 h 435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9484" h="435527">
                <a:moveTo>
                  <a:pt x="0" y="0"/>
                </a:moveTo>
                <a:lnTo>
                  <a:pt x="429484" y="0"/>
                </a:lnTo>
                <a:lnTo>
                  <a:pt x="429484" y="435527"/>
                </a:lnTo>
                <a:lnTo>
                  <a:pt x="363377" y="428862"/>
                </a:lnTo>
                <a:cubicBezTo>
                  <a:pt x="181081" y="391559"/>
                  <a:pt x="38306" y="245763"/>
                  <a:pt x="5460" y="61883"/>
                </a:cubicBezTo>
                <a:close/>
              </a:path>
            </a:pathLst>
          </a:custGeom>
          <a:solidFill>
            <a:schemeClr val="bg1">
              <a:alpha val="1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PK">
              <a:latin typeface="Century Gothic" panose="020B0502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26D0F6A-E6E0-88F4-4907-557D3EFF5D23}"/>
              </a:ext>
            </a:extLst>
          </p:cNvPr>
          <p:cNvSpPr txBox="1"/>
          <p:nvPr/>
        </p:nvSpPr>
        <p:spPr>
          <a:xfrm>
            <a:off x="9176064" y="2566109"/>
            <a:ext cx="2507763" cy="1384995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The SCION Education, Research &amp; Academic Network (SCIERA) connects campuses with path-aware high performance SCION connectivity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54D6E741-0367-369B-8879-E2526461555F}"/>
              </a:ext>
            </a:extLst>
          </p:cNvPr>
          <p:cNvSpPr txBox="1"/>
          <p:nvPr/>
        </p:nvSpPr>
        <p:spPr>
          <a:xfrm>
            <a:off x="9847976" y="1962271"/>
            <a:ext cx="1243248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1200" dirty="0">
                <a:solidFill>
                  <a:schemeClr val="bg1"/>
                </a:solidFill>
                <a:latin typeface="Comfortaa Medium" charset="0"/>
                <a:ea typeface="Verdana" panose="020B0604030504040204" pitchFamily="34" charset="0"/>
                <a:cs typeface="Archivo" pitchFamily="2" charset="0"/>
              </a:rPr>
              <a:t>EDUCATION</a:t>
            </a:r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BD96B4D-927F-3E2C-A88F-C3881C034206}"/>
              </a:ext>
            </a:extLst>
          </p:cNvPr>
          <p:cNvGrpSpPr/>
          <p:nvPr/>
        </p:nvGrpSpPr>
        <p:grpSpPr>
          <a:xfrm>
            <a:off x="9361883" y="1906215"/>
            <a:ext cx="390985" cy="389111"/>
            <a:chOff x="755896" y="1887986"/>
            <a:chExt cx="360560" cy="358832"/>
          </a:xfrm>
        </p:grpSpPr>
        <p:sp>
          <p:nvSpPr>
            <p:cNvPr id="113" name="Rectangle: Rounded Corners 23">
              <a:extLst>
                <a:ext uri="{FF2B5EF4-FFF2-40B4-BE49-F238E27FC236}">
                  <a16:creationId xmlns:a16="http://schemas.microsoft.com/office/drawing/2014/main" id="{BB0DAA3D-F49D-E794-DF41-8CA527BD8419}"/>
                </a:ext>
              </a:extLst>
            </p:cNvPr>
            <p:cNvSpPr/>
            <p:nvPr/>
          </p:nvSpPr>
          <p:spPr>
            <a:xfrm>
              <a:off x="755896" y="1887986"/>
              <a:ext cx="360560" cy="358832"/>
            </a:xfrm>
            <a:prstGeom prst="roundRect">
              <a:avLst>
                <a:gd name="adj" fmla="val 13826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dist="114300" dir="2700000" algn="tl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sp>
          <p:nvSpPr>
            <p:cNvPr id="114" name="Rectangle: Rounded Corners 24">
              <a:extLst>
                <a:ext uri="{FF2B5EF4-FFF2-40B4-BE49-F238E27FC236}">
                  <a16:creationId xmlns:a16="http://schemas.microsoft.com/office/drawing/2014/main" id="{28B72AC0-E8AA-F227-BEDE-8EE6E1D4C487}"/>
                </a:ext>
              </a:extLst>
            </p:cNvPr>
            <p:cNvSpPr/>
            <p:nvPr/>
          </p:nvSpPr>
          <p:spPr>
            <a:xfrm>
              <a:off x="786489" y="1918431"/>
              <a:ext cx="299377" cy="297943"/>
            </a:xfrm>
            <a:prstGeom prst="roundRect">
              <a:avLst>
                <a:gd name="adj" fmla="val 13826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15" name="Graphic 114">
              <a:extLst>
                <a:ext uri="{FF2B5EF4-FFF2-40B4-BE49-F238E27FC236}">
                  <a16:creationId xmlns:a16="http://schemas.microsoft.com/office/drawing/2014/main" id="{E011BD75-E7C8-E083-3679-5872AF3C5E7F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/>
          </p:blipFill>
          <p:spPr>
            <a:xfrm>
              <a:off x="843782" y="1975009"/>
              <a:ext cx="184789" cy="184789"/>
            </a:xfrm>
            <a:prstGeom prst="rect">
              <a:avLst/>
            </a:prstGeom>
          </p:spPr>
        </p:pic>
      </p:grpSp>
      <p:pic>
        <p:nvPicPr>
          <p:cNvPr id="12" name="Google Shape;728;p21">
            <a:extLst>
              <a:ext uri="{FF2B5EF4-FFF2-40B4-BE49-F238E27FC236}">
                <a16:creationId xmlns:a16="http://schemas.microsoft.com/office/drawing/2014/main" id="{F9A82438-5956-ACC6-3082-5213E6B2C5D9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135356" y="4081656"/>
            <a:ext cx="2527275" cy="123905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</p:pic>
      <p:pic>
        <p:nvPicPr>
          <p:cNvPr id="13" name="Google Shape;727;p21">
            <a:extLst>
              <a:ext uri="{FF2B5EF4-FFF2-40B4-BE49-F238E27FC236}">
                <a16:creationId xmlns:a16="http://schemas.microsoft.com/office/drawing/2014/main" id="{C9B5505B-662F-7923-7359-FBC094D46F10}"/>
              </a:ext>
            </a:extLst>
          </p:cNvPr>
          <p:cNvPicPr preferRelativeResize="0"/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/>
        </p:blipFill>
        <p:spPr>
          <a:xfrm>
            <a:off x="3505980" y="3436302"/>
            <a:ext cx="2311376" cy="2029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017D7F5A-28BD-1B04-B1A6-5FC086D4C831}"/>
              </a:ext>
            </a:extLst>
          </p:cNvPr>
          <p:cNvGrpSpPr/>
          <p:nvPr/>
        </p:nvGrpSpPr>
        <p:grpSpPr>
          <a:xfrm>
            <a:off x="609439" y="3951104"/>
            <a:ext cx="2310132" cy="612000"/>
            <a:chOff x="519863" y="5242114"/>
            <a:chExt cx="2310132" cy="612000"/>
          </a:xfrm>
        </p:grpSpPr>
        <p:pic>
          <p:nvPicPr>
            <p:cNvPr id="15" name="Google Shape;729;p21">
              <a:extLst>
                <a:ext uri="{FF2B5EF4-FFF2-40B4-BE49-F238E27FC236}">
                  <a16:creationId xmlns:a16="http://schemas.microsoft.com/office/drawing/2014/main" id="{BF6C0163-98DA-030F-57A6-2F4373872113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519863" y="5458114"/>
              <a:ext cx="444000" cy="21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730;p21">
              <a:extLst>
                <a:ext uri="{FF2B5EF4-FFF2-40B4-BE49-F238E27FC236}">
                  <a16:creationId xmlns:a16="http://schemas.microsoft.com/office/drawing/2014/main" id="{8DC52369-8E93-9B17-2FBD-85C8040FC6EB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836395" y="5458114"/>
              <a:ext cx="993600" cy="18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731;p21">
              <a:extLst>
                <a:ext uri="{FF2B5EF4-FFF2-40B4-BE49-F238E27FC236}">
                  <a16:creationId xmlns:a16="http://schemas.microsoft.com/office/drawing/2014/main" id="{8651A5E9-6213-4572-5BFE-696FA31BBC00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979348" y="5242114"/>
              <a:ext cx="1221618" cy="612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" name="Google Shape;967;g2ba8377bcde_1_0">
            <a:extLst>
              <a:ext uri="{FF2B5EF4-FFF2-40B4-BE49-F238E27FC236}">
                <a16:creationId xmlns:a16="http://schemas.microsoft.com/office/drawing/2014/main" id="{0756336B-C0AA-1A24-1267-4188F9702664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</p:spTree>
    <p:extLst>
      <p:ext uri="{BB962C8B-B14F-4D97-AF65-F5344CB8AC3E}">
        <p14:creationId xmlns:p14="http://schemas.microsoft.com/office/powerpoint/2010/main" val="22517839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Google Shape;705;g3e1222f4dd1_0_991"/>
          <p:cNvSpPr>
            <a:spLocks noGrp="1"/>
          </p:cNvSpPr>
          <p:nvPr>
            <p:ph type="body" idx="6"/>
          </p:nvPr>
        </p:nvSpPr>
        <p:spPr>
          <a:xfrm>
            <a:off x="9055910" y="1318480"/>
            <a:ext cx="2740662" cy="4700548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933" tIns="251742" rIns="71933" bIns="71933" anchor="t" anchorCtr="0">
            <a:noAutofit/>
          </a:bodyPr>
          <a:lstStyle/>
          <a:p>
            <a:pPr marL="0" indent="0"/>
            <a:endParaRPr>
              <a:solidFill>
                <a:schemeClr val="lt1"/>
              </a:solidFill>
            </a:endParaRPr>
          </a:p>
          <a:p>
            <a:pPr marL="0" indent="0"/>
            <a:endParaRPr>
              <a:solidFill>
                <a:schemeClr val="lt1"/>
              </a:solidFill>
            </a:endParaRPr>
          </a:p>
          <a:p>
            <a:pPr marL="0" indent="0" algn="l"/>
            <a:endParaRPr>
              <a:solidFill>
                <a:schemeClr val="lt1"/>
              </a:solidFill>
            </a:endParaRPr>
          </a:p>
          <a:p>
            <a:pPr marL="0" indent="0" algn="l"/>
            <a:r>
              <a:rPr lang="en-GB">
                <a:solidFill>
                  <a:schemeClr val="lt1"/>
                </a:solidFill>
              </a:rPr>
              <a:t>SCION GATE BY ANAPAYA + CURRENT SOLUTION 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06" name="Google Shape;706;g3e1222f4dd1_0_991"/>
          <p:cNvSpPr>
            <a:spLocks noGrp="1"/>
          </p:cNvSpPr>
          <p:nvPr>
            <p:ph type="body" idx="5"/>
          </p:nvPr>
        </p:nvSpPr>
        <p:spPr>
          <a:xfrm>
            <a:off x="6169083" y="1318505"/>
            <a:ext cx="2740662" cy="4700548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933" tIns="251742" rIns="71933" bIns="71933" anchor="t" anchorCtr="0">
            <a:noAutofit/>
          </a:bodyPr>
          <a:lstStyle/>
          <a:p>
            <a:pPr marL="0" indent="0"/>
            <a:endParaRPr>
              <a:solidFill>
                <a:srgbClr val="2EAAE1"/>
              </a:solidFill>
            </a:endParaRPr>
          </a:p>
          <a:p>
            <a:pPr marL="0" indent="0"/>
            <a:endParaRPr>
              <a:solidFill>
                <a:srgbClr val="2EAAE1"/>
              </a:solidFill>
            </a:endParaRPr>
          </a:p>
          <a:p>
            <a:pPr marL="0" indent="0"/>
            <a:endParaRPr>
              <a:solidFill>
                <a:srgbClr val="2EAAE1"/>
              </a:solidFill>
            </a:endParaRPr>
          </a:p>
          <a:p>
            <a:pPr marL="0" indent="0"/>
            <a:r>
              <a:rPr lang="en-GB">
                <a:solidFill>
                  <a:schemeClr val="lt1"/>
                </a:solidFill>
              </a:rPr>
              <a:t>SCION VS SD-WAN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07" name="Google Shape;707;g3e1222f4dd1_0_991"/>
          <p:cNvSpPr>
            <a:spLocks noGrp="1"/>
          </p:cNvSpPr>
          <p:nvPr>
            <p:ph type="body" idx="4"/>
          </p:nvPr>
        </p:nvSpPr>
        <p:spPr>
          <a:xfrm>
            <a:off x="3282256" y="1318605"/>
            <a:ext cx="2740662" cy="4700548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933" tIns="251742" rIns="71933" bIns="71933" anchor="t" anchorCtr="0">
            <a:noAutofit/>
          </a:bodyPr>
          <a:lstStyle/>
          <a:p>
            <a:pPr marL="0" indent="0"/>
            <a:endParaRPr>
              <a:solidFill>
                <a:schemeClr val="lt1"/>
              </a:solidFill>
            </a:endParaRPr>
          </a:p>
          <a:p>
            <a:pPr marL="0" indent="0"/>
            <a:endParaRPr>
              <a:solidFill>
                <a:schemeClr val="lt1"/>
              </a:solidFill>
            </a:endParaRPr>
          </a:p>
          <a:p>
            <a:pPr marL="0" indent="0"/>
            <a:endParaRPr>
              <a:solidFill>
                <a:schemeClr val="lt1"/>
              </a:solidFill>
            </a:endParaRPr>
          </a:p>
          <a:p>
            <a:pPr marL="0" indent="0"/>
            <a:r>
              <a:rPr lang="en-GB">
                <a:solidFill>
                  <a:schemeClr val="lt1"/>
                </a:solidFill>
              </a:rPr>
              <a:t>SCION VS MPLS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08" name="Google Shape;708;g3e1222f4dd1_0_991"/>
          <p:cNvSpPr>
            <a:spLocks noGrp="1"/>
          </p:cNvSpPr>
          <p:nvPr>
            <p:ph type="body" idx="4"/>
          </p:nvPr>
        </p:nvSpPr>
        <p:spPr>
          <a:xfrm>
            <a:off x="395429" y="1318605"/>
            <a:ext cx="2740662" cy="4700548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71933" tIns="251742" rIns="71933" bIns="71933" anchor="t" anchorCtr="0">
            <a:noAutofit/>
          </a:bodyPr>
          <a:lstStyle/>
          <a:p>
            <a:pPr marL="0" indent="0"/>
            <a:endParaRPr>
              <a:solidFill>
                <a:schemeClr val="lt1"/>
              </a:solidFill>
            </a:endParaRPr>
          </a:p>
          <a:p>
            <a:pPr marL="0" indent="0"/>
            <a:endParaRPr>
              <a:solidFill>
                <a:schemeClr val="lt1"/>
              </a:solidFill>
            </a:endParaRPr>
          </a:p>
          <a:p>
            <a:pPr marL="0" indent="0"/>
            <a:endParaRPr>
              <a:solidFill>
                <a:schemeClr val="lt1"/>
              </a:solidFill>
            </a:endParaRPr>
          </a:p>
          <a:p>
            <a:pPr marL="0" indent="0"/>
            <a:r>
              <a:rPr lang="en-GB">
                <a:solidFill>
                  <a:schemeClr val="lt1"/>
                </a:solidFill>
              </a:rPr>
              <a:t>SCION VS LEASED LINES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09" name="Google Shape;709;g3e1222f4dd1_0_991"/>
          <p:cNvSpPr txBox="1">
            <a:spLocks noGrp="1"/>
          </p:cNvSpPr>
          <p:nvPr>
            <p:ph type="title"/>
          </p:nvPr>
        </p:nvSpPr>
        <p:spPr>
          <a:xfrm>
            <a:off x="395423" y="367960"/>
            <a:ext cx="11401143" cy="3563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r>
              <a:rPr lang="en-GB" dirty="0"/>
              <a:t>RETURN ON INVESTMENT </a:t>
            </a:r>
            <a:endParaRPr dirty="0"/>
          </a:p>
        </p:txBody>
      </p:sp>
      <p:sp>
        <p:nvSpPr>
          <p:cNvPr id="710" name="Google Shape;710;g3e1222f4dd1_0_991"/>
          <p:cNvSpPr/>
          <p:nvPr/>
        </p:nvSpPr>
        <p:spPr>
          <a:xfrm>
            <a:off x="395929" y="1318480"/>
            <a:ext cx="8513317" cy="507430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41" tIns="91341" rIns="91341" bIns="91341" anchor="t" anchorCtr="0">
            <a:noAutofit/>
          </a:bodyPr>
          <a:lstStyle/>
          <a:p>
            <a:pPr marL="139571" algn="ctr" defTabSz="913554">
              <a:buClr>
                <a:srgbClr val="FFFFFF"/>
              </a:buClr>
              <a:buSzPts val="1400"/>
            </a:pPr>
            <a:r>
              <a:rPr lang="en-GB" sz="1399" dirty="0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ENTERPRISE WAN CONNECTIVITY</a:t>
            </a:r>
            <a:endParaRPr sz="1399" dirty="0">
              <a:solidFill>
                <a:srgbClr val="FFFF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11" name="Google Shape;711;g3e1222f4dd1_0_991"/>
          <p:cNvSpPr/>
          <p:nvPr/>
        </p:nvSpPr>
        <p:spPr>
          <a:xfrm>
            <a:off x="6169083" y="1733321"/>
            <a:ext cx="2740662" cy="356370"/>
          </a:xfrm>
          <a:prstGeom prst="roundRect">
            <a:avLst>
              <a:gd name="adj" fmla="val 16667"/>
            </a:avLst>
          </a:prstGeom>
          <a:solidFill>
            <a:srgbClr val="2EAAE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41" tIns="91341" rIns="91341" bIns="91341" anchor="ctr" anchorCtr="0">
            <a:noAutofit/>
          </a:bodyPr>
          <a:lstStyle/>
          <a:p>
            <a:pPr algn="ctr" defTabSz="913554">
              <a:buSzPts val="1400"/>
            </a:pPr>
            <a:r>
              <a:rPr lang="en-GB" sz="1399" dirty="0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BRANCH NETWORKING </a:t>
            </a:r>
            <a:endParaRPr sz="1399" dirty="0">
              <a:solidFill>
                <a:srgbClr val="FFFF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12" name="Google Shape;712;g3e1222f4dd1_0_991"/>
          <p:cNvSpPr/>
          <p:nvPr/>
        </p:nvSpPr>
        <p:spPr>
          <a:xfrm>
            <a:off x="9055411" y="1318479"/>
            <a:ext cx="2740662" cy="538302"/>
          </a:xfrm>
          <a:prstGeom prst="roundRect">
            <a:avLst>
              <a:gd name="adj" fmla="val 16667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41" tIns="91341" rIns="91341" bIns="91341" anchor="t" anchorCtr="0">
            <a:noAutofit/>
          </a:bodyPr>
          <a:lstStyle/>
          <a:p>
            <a:pPr algn="ctr" defTabSz="913554">
              <a:buSzPts val="1400"/>
            </a:pPr>
            <a:r>
              <a:rPr lang="en-GB" sz="1399" dirty="0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REMOTE ACCESS</a:t>
            </a:r>
            <a:endParaRPr sz="1399" dirty="0">
              <a:solidFill>
                <a:srgbClr val="FFFF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13" name="Google Shape;713;g3e1222f4dd1_0_991"/>
          <p:cNvSpPr/>
          <p:nvPr/>
        </p:nvSpPr>
        <p:spPr>
          <a:xfrm>
            <a:off x="9055910" y="1733321"/>
            <a:ext cx="2740662" cy="356370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41" tIns="91341" rIns="91341" bIns="91341" anchor="ctr" anchorCtr="0">
            <a:noAutofit/>
          </a:bodyPr>
          <a:lstStyle/>
          <a:p>
            <a:pPr algn="ctr" defTabSz="913554">
              <a:buSzPts val="1400"/>
            </a:pPr>
            <a:r>
              <a:rPr lang="en-GB" sz="1399" dirty="0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WEB SERVICES &amp; APPS</a:t>
            </a:r>
            <a:endParaRPr sz="1399" dirty="0">
              <a:solidFill>
                <a:srgbClr val="FFFF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14" name="Google Shape;714;g3e1222f4dd1_0_991"/>
          <p:cNvSpPr txBox="1"/>
          <p:nvPr/>
        </p:nvSpPr>
        <p:spPr>
          <a:xfrm>
            <a:off x="609711" y="3461311"/>
            <a:ext cx="843119" cy="4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reduction of yearly costs</a:t>
            </a:r>
            <a:endParaRPr sz="1099">
              <a:solidFill>
                <a:srgbClr val="FFFFFF"/>
              </a:solidFill>
            </a:endParaRPr>
          </a:p>
        </p:txBody>
      </p:sp>
      <p:sp>
        <p:nvSpPr>
          <p:cNvPr id="715" name="Google Shape;715;g3e1222f4dd1_0_991"/>
          <p:cNvSpPr txBox="1"/>
          <p:nvPr/>
        </p:nvSpPr>
        <p:spPr>
          <a:xfrm>
            <a:off x="561254" y="3038436"/>
            <a:ext cx="894372" cy="53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algn="ctr" defTabSz="913554">
              <a:buSzPts val="2900"/>
            </a:pPr>
            <a:r>
              <a:rPr lang="en-GB" sz="2897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91%</a:t>
            </a:r>
            <a:endParaRPr sz="300"/>
          </a:p>
        </p:txBody>
      </p:sp>
      <p:sp>
        <p:nvSpPr>
          <p:cNvPr id="716" name="Google Shape;716;g3e1222f4dd1_0_991"/>
          <p:cNvSpPr txBox="1"/>
          <p:nvPr/>
        </p:nvSpPr>
        <p:spPr>
          <a:xfrm>
            <a:off x="587838" y="4611073"/>
            <a:ext cx="954616" cy="23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ctr" anchorCtr="0">
            <a:noAutofit/>
          </a:bodyPr>
          <a:lstStyle/>
          <a:p>
            <a:pPr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ROI </a:t>
            </a:r>
            <a:endParaRPr sz="1099">
              <a:solidFill>
                <a:srgbClr val="FFFFFF"/>
              </a:solidFill>
            </a:endParaRPr>
          </a:p>
        </p:txBody>
      </p:sp>
      <p:sp>
        <p:nvSpPr>
          <p:cNvPr id="717" name="Google Shape;717;g3e1222f4dd1_0_991"/>
          <p:cNvSpPr txBox="1"/>
          <p:nvPr/>
        </p:nvSpPr>
        <p:spPr>
          <a:xfrm>
            <a:off x="561254" y="4205229"/>
            <a:ext cx="1964381" cy="53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buSzPts val="2900"/>
            </a:pPr>
            <a:r>
              <a:rPr lang="en-GB" sz="2897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2389%</a:t>
            </a:r>
            <a:endParaRPr sz="2897">
              <a:solidFill>
                <a:srgbClr val="FFFF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18" name="Google Shape;718;g3e1222f4dd1_0_991"/>
          <p:cNvSpPr txBox="1"/>
          <p:nvPr/>
        </p:nvSpPr>
        <p:spPr>
          <a:xfrm>
            <a:off x="587837" y="5499160"/>
            <a:ext cx="1092189" cy="25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payback time </a:t>
            </a:r>
            <a:endParaRPr sz="899">
              <a:solidFill>
                <a:srgbClr val="FFFFFF"/>
              </a:solidFill>
            </a:endParaRPr>
          </a:p>
        </p:txBody>
      </p:sp>
      <p:sp>
        <p:nvSpPr>
          <p:cNvPr id="719" name="Google Shape;719;g3e1222f4dd1_0_991"/>
          <p:cNvSpPr txBox="1"/>
          <p:nvPr/>
        </p:nvSpPr>
        <p:spPr>
          <a:xfrm>
            <a:off x="561254" y="5083395"/>
            <a:ext cx="1964381" cy="50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buSzPts val="2700"/>
            </a:pPr>
            <a:r>
              <a:rPr lang="en-GB" sz="2698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&lt;1</a:t>
            </a:r>
            <a:r>
              <a:rPr lang="en-GB" sz="1698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</a:t>
            </a:r>
            <a:r>
              <a:rPr lang="en-GB" sz="1599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MONTH</a:t>
            </a:r>
            <a:endParaRPr sz="1599">
              <a:solidFill>
                <a:srgbClr val="27A9E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20" name="Google Shape;720;g3e1222f4dd1_0_991"/>
          <p:cNvSpPr txBox="1"/>
          <p:nvPr/>
        </p:nvSpPr>
        <p:spPr>
          <a:xfrm>
            <a:off x="1867442" y="3461310"/>
            <a:ext cx="983090" cy="25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algn="ctr"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annual savings</a:t>
            </a:r>
            <a:endParaRPr sz="1099">
              <a:solidFill>
                <a:srgbClr val="FFFFFF"/>
              </a:solidFill>
            </a:endParaRPr>
          </a:p>
        </p:txBody>
      </p:sp>
      <p:sp>
        <p:nvSpPr>
          <p:cNvPr id="721" name="Google Shape;721;g3e1222f4dd1_0_991"/>
          <p:cNvSpPr txBox="1"/>
          <p:nvPr/>
        </p:nvSpPr>
        <p:spPr>
          <a:xfrm>
            <a:off x="1717581" y="3038436"/>
            <a:ext cx="1282812" cy="53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algn="ctr" defTabSz="913554">
              <a:buSzPts val="2900"/>
            </a:pPr>
            <a:r>
              <a:rPr lang="en-GB" sz="2897">
                <a:solidFill>
                  <a:srgbClr val="A68FC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1.34M</a:t>
            </a:r>
            <a:endParaRPr sz="300">
              <a:solidFill>
                <a:srgbClr val="A68FC3"/>
              </a:solidFill>
            </a:endParaRPr>
          </a:p>
        </p:txBody>
      </p:sp>
      <p:sp>
        <p:nvSpPr>
          <p:cNvPr id="722" name="Google Shape;722;g3e1222f4dd1_0_991"/>
          <p:cNvSpPr txBox="1"/>
          <p:nvPr/>
        </p:nvSpPr>
        <p:spPr>
          <a:xfrm>
            <a:off x="3494527" y="3461311"/>
            <a:ext cx="954616" cy="4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reduction of yearly costs</a:t>
            </a:r>
            <a:endParaRPr sz="1099">
              <a:solidFill>
                <a:srgbClr val="FFFFFF"/>
              </a:solidFill>
            </a:endParaRPr>
          </a:p>
        </p:txBody>
      </p:sp>
      <p:sp>
        <p:nvSpPr>
          <p:cNvPr id="723" name="Google Shape;723;g3e1222f4dd1_0_991"/>
          <p:cNvSpPr txBox="1"/>
          <p:nvPr/>
        </p:nvSpPr>
        <p:spPr>
          <a:xfrm>
            <a:off x="3448081" y="3038436"/>
            <a:ext cx="894372" cy="53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algn="ctr" defTabSz="913554">
              <a:buSzPts val="2900"/>
            </a:pPr>
            <a:r>
              <a:rPr lang="en-GB" sz="2897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81%</a:t>
            </a:r>
            <a:endParaRPr sz="300"/>
          </a:p>
        </p:txBody>
      </p:sp>
      <p:sp>
        <p:nvSpPr>
          <p:cNvPr id="724" name="Google Shape;724;g3e1222f4dd1_0_991"/>
          <p:cNvSpPr txBox="1"/>
          <p:nvPr/>
        </p:nvSpPr>
        <p:spPr>
          <a:xfrm>
            <a:off x="3485604" y="4611073"/>
            <a:ext cx="954616" cy="23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ctr" anchorCtr="0">
            <a:noAutofit/>
          </a:bodyPr>
          <a:lstStyle/>
          <a:p>
            <a:pPr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ROI </a:t>
            </a:r>
            <a:endParaRPr sz="1099">
              <a:solidFill>
                <a:srgbClr val="FFFFFF"/>
              </a:solidFill>
            </a:endParaRPr>
          </a:p>
        </p:txBody>
      </p:sp>
      <p:sp>
        <p:nvSpPr>
          <p:cNvPr id="725" name="Google Shape;725;g3e1222f4dd1_0_991"/>
          <p:cNvSpPr txBox="1"/>
          <p:nvPr/>
        </p:nvSpPr>
        <p:spPr>
          <a:xfrm>
            <a:off x="3448081" y="4205229"/>
            <a:ext cx="1964381" cy="53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buSzPts val="2900"/>
            </a:pPr>
            <a:r>
              <a:rPr lang="en-GB" sz="2897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1110%</a:t>
            </a:r>
            <a:endParaRPr sz="2897">
              <a:solidFill>
                <a:srgbClr val="FFFF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26" name="Google Shape;726;g3e1222f4dd1_0_991"/>
          <p:cNvSpPr txBox="1"/>
          <p:nvPr/>
        </p:nvSpPr>
        <p:spPr>
          <a:xfrm>
            <a:off x="3496541" y="5499160"/>
            <a:ext cx="1092189" cy="25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payback time </a:t>
            </a:r>
            <a:endParaRPr sz="899">
              <a:solidFill>
                <a:srgbClr val="FFFFFF"/>
              </a:solidFill>
            </a:endParaRPr>
          </a:p>
        </p:txBody>
      </p:sp>
      <p:sp>
        <p:nvSpPr>
          <p:cNvPr id="727" name="Google Shape;727;g3e1222f4dd1_0_991"/>
          <p:cNvSpPr txBox="1"/>
          <p:nvPr/>
        </p:nvSpPr>
        <p:spPr>
          <a:xfrm>
            <a:off x="3448081" y="5083395"/>
            <a:ext cx="1964381" cy="50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buSzPts val="2700"/>
            </a:pPr>
            <a:r>
              <a:rPr lang="en-GB" sz="2698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&lt;1</a:t>
            </a:r>
            <a:r>
              <a:rPr lang="en-GB" sz="1698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</a:t>
            </a:r>
            <a:r>
              <a:rPr lang="en-GB" sz="1599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MONTH</a:t>
            </a:r>
            <a:endParaRPr sz="1599">
              <a:solidFill>
                <a:srgbClr val="27A9E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28" name="Google Shape;728;g3e1222f4dd1_0_991"/>
          <p:cNvSpPr txBox="1"/>
          <p:nvPr/>
        </p:nvSpPr>
        <p:spPr>
          <a:xfrm>
            <a:off x="4754269" y="3461310"/>
            <a:ext cx="983090" cy="25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algn="ctr"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annual savings</a:t>
            </a:r>
            <a:endParaRPr sz="1099">
              <a:solidFill>
                <a:srgbClr val="FFFFFF"/>
              </a:solidFill>
            </a:endParaRPr>
          </a:p>
        </p:txBody>
      </p:sp>
      <p:sp>
        <p:nvSpPr>
          <p:cNvPr id="729" name="Google Shape;729;g3e1222f4dd1_0_991"/>
          <p:cNvSpPr txBox="1"/>
          <p:nvPr/>
        </p:nvSpPr>
        <p:spPr>
          <a:xfrm>
            <a:off x="4604408" y="3038436"/>
            <a:ext cx="1282812" cy="53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algn="ctr" defTabSz="913554">
              <a:buSzPts val="2900"/>
            </a:pPr>
            <a:r>
              <a:rPr lang="en-GB" sz="2897">
                <a:solidFill>
                  <a:srgbClr val="A68FC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600K</a:t>
            </a:r>
            <a:endParaRPr sz="300">
              <a:solidFill>
                <a:srgbClr val="A68FC3"/>
              </a:solidFill>
            </a:endParaRPr>
          </a:p>
        </p:txBody>
      </p:sp>
      <p:sp>
        <p:nvSpPr>
          <p:cNvPr id="730" name="Google Shape;730;g3e1222f4dd1_0_991"/>
          <p:cNvSpPr txBox="1"/>
          <p:nvPr/>
        </p:nvSpPr>
        <p:spPr>
          <a:xfrm>
            <a:off x="6334909" y="3461311"/>
            <a:ext cx="954616" cy="4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algn="ctr"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reduction of yearly costs</a:t>
            </a:r>
            <a:endParaRPr sz="1099">
              <a:solidFill>
                <a:srgbClr val="FFFFFF"/>
              </a:solidFill>
            </a:endParaRPr>
          </a:p>
        </p:txBody>
      </p:sp>
      <p:sp>
        <p:nvSpPr>
          <p:cNvPr id="731" name="Google Shape;731;g3e1222f4dd1_0_991"/>
          <p:cNvSpPr txBox="1"/>
          <p:nvPr/>
        </p:nvSpPr>
        <p:spPr>
          <a:xfrm>
            <a:off x="6365025" y="3038436"/>
            <a:ext cx="983090" cy="53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algn="ctr" defTabSz="913554">
              <a:buSzPts val="2900"/>
            </a:pPr>
            <a:r>
              <a:rPr lang="en-GB" sz="2897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33%</a:t>
            </a:r>
            <a:endParaRPr sz="300"/>
          </a:p>
        </p:txBody>
      </p:sp>
      <p:sp>
        <p:nvSpPr>
          <p:cNvPr id="732" name="Google Shape;732;g3e1222f4dd1_0_991"/>
          <p:cNvSpPr txBox="1"/>
          <p:nvPr/>
        </p:nvSpPr>
        <p:spPr>
          <a:xfrm>
            <a:off x="6402553" y="4611073"/>
            <a:ext cx="954616" cy="230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ctr" anchorCtr="0">
            <a:noAutofit/>
          </a:bodyPr>
          <a:lstStyle/>
          <a:p>
            <a:pPr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ROI </a:t>
            </a:r>
            <a:endParaRPr sz="1099">
              <a:solidFill>
                <a:srgbClr val="FFFFFF"/>
              </a:solidFill>
            </a:endParaRPr>
          </a:p>
        </p:txBody>
      </p:sp>
      <p:sp>
        <p:nvSpPr>
          <p:cNvPr id="733" name="Google Shape;733;g3e1222f4dd1_0_991"/>
          <p:cNvSpPr txBox="1"/>
          <p:nvPr/>
        </p:nvSpPr>
        <p:spPr>
          <a:xfrm>
            <a:off x="6365026" y="4205229"/>
            <a:ext cx="1964381" cy="53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buSzPts val="2900"/>
            </a:pPr>
            <a:r>
              <a:rPr lang="en-GB" sz="2897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228%</a:t>
            </a:r>
            <a:endParaRPr sz="2897">
              <a:solidFill>
                <a:srgbClr val="FFFF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34" name="Google Shape;734;g3e1222f4dd1_0_991"/>
          <p:cNvSpPr txBox="1"/>
          <p:nvPr/>
        </p:nvSpPr>
        <p:spPr>
          <a:xfrm>
            <a:off x="6402552" y="5499160"/>
            <a:ext cx="1092189" cy="25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payback time </a:t>
            </a:r>
            <a:endParaRPr sz="899">
              <a:solidFill>
                <a:srgbClr val="FFFFFF"/>
              </a:solidFill>
            </a:endParaRPr>
          </a:p>
        </p:txBody>
      </p:sp>
      <p:sp>
        <p:nvSpPr>
          <p:cNvPr id="735" name="Google Shape;735;g3e1222f4dd1_0_991"/>
          <p:cNvSpPr txBox="1"/>
          <p:nvPr/>
        </p:nvSpPr>
        <p:spPr>
          <a:xfrm>
            <a:off x="7671217" y="3461310"/>
            <a:ext cx="983090" cy="258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algn="ctr"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annual savings</a:t>
            </a:r>
            <a:endParaRPr sz="1099">
              <a:solidFill>
                <a:srgbClr val="FFFFFF"/>
              </a:solidFill>
            </a:endParaRPr>
          </a:p>
        </p:txBody>
      </p:sp>
      <p:sp>
        <p:nvSpPr>
          <p:cNvPr id="736" name="Google Shape;736;g3e1222f4dd1_0_991"/>
          <p:cNvSpPr txBox="1"/>
          <p:nvPr/>
        </p:nvSpPr>
        <p:spPr>
          <a:xfrm>
            <a:off x="7521356" y="3038436"/>
            <a:ext cx="1282812" cy="53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algn="ctr" defTabSz="913554">
              <a:buSzPts val="2900"/>
            </a:pPr>
            <a:r>
              <a:rPr lang="en-GB" sz="2897">
                <a:solidFill>
                  <a:srgbClr val="A68FC3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315K</a:t>
            </a:r>
            <a:endParaRPr sz="300">
              <a:solidFill>
                <a:srgbClr val="A68FC3"/>
              </a:solidFill>
            </a:endParaRPr>
          </a:p>
        </p:txBody>
      </p:sp>
      <p:sp>
        <p:nvSpPr>
          <p:cNvPr id="737" name="Google Shape;737;g3e1222f4dd1_0_991"/>
          <p:cNvSpPr txBox="1"/>
          <p:nvPr/>
        </p:nvSpPr>
        <p:spPr>
          <a:xfrm>
            <a:off x="10164508" y="3109172"/>
            <a:ext cx="1602017" cy="424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average annual savings across 3 years </a:t>
            </a:r>
            <a:endParaRPr sz="899">
              <a:solidFill>
                <a:srgbClr val="FFFFF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8" name="Google Shape;738;g3e1222f4dd1_0_991"/>
          <p:cNvSpPr txBox="1"/>
          <p:nvPr/>
        </p:nvSpPr>
        <p:spPr>
          <a:xfrm>
            <a:off x="9191609" y="3038436"/>
            <a:ext cx="1220170" cy="53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buSzPts val="2900"/>
            </a:pPr>
            <a:r>
              <a:rPr lang="en-GB" sz="2897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142K </a:t>
            </a:r>
            <a:endParaRPr sz="300"/>
          </a:p>
        </p:txBody>
      </p:sp>
      <p:sp>
        <p:nvSpPr>
          <p:cNvPr id="739" name="Google Shape;739;g3e1222f4dd1_0_991"/>
          <p:cNvSpPr txBox="1"/>
          <p:nvPr/>
        </p:nvSpPr>
        <p:spPr>
          <a:xfrm>
            <a:off x="9319490" y="4537872"/>
            <a:ext cx="2446934" cy="396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ctr" anchorCtr="0">
            <a:noAutofit/>
          </a:bodyPr>
          <a:lstStyle/>
          <a:p>
            <a:pPr defTabSz="913554">
              <a:lnSpc>
                <a:spcPct val="120000"/>
              </a:lnSpc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ROI (using 3-year amortized cost basis)</a:t>
            </a:r>
            <a:endParaRPr sz="899">
              <a:solidFill>
                <a:srgbClr val="FFFFF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40" name="Google Shape;740;g3e1222f4dd1_0_991"/>
          <p:cNvSpPr txBox="1"/>
          <p:nvPr/>
        </p:nvSpPr>
        <p:spPr>
          <a:xfrm>
            <a:off x="9281979" y="4205233"/>
            <a:ext cx="1964381" cy="5380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buSzPts val="2900"/>
            </a:pPr>
            <a:r>
              <a:rPr lang="en-GB" sz="2897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71.6%</a:t>
            </a:r>
            <a:endParaRPr sz="2897">
              <a:solidFill>
                <a:srgbClr val="FFFF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41" name="Google Shape;741;g3e1222f4dd1_0_991"/>
          <p:cNvSpPr txBox="1"/>
          <p:nvPr/>
        </p:nvSpPr>
        <p:spPr>
          <a:xfrm>
            <a:off x="9281975" y="5075759"/>
            <a:ext cx="1732396" cy="50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buSzPts val="2800"/>
            </a:pPr>
            <a:r>
              <a:rPr lang="en-GB" sz="2698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9</a:t>
            </a:r>
            <a:r>
              <a:rPr lang="en-GB" sz="1698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</a:t>
            </a:r>
            <a:r>
              <a:rPr lang="en-GB" sz="1599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MONTHS</a:t>
            </a:r>
            <a:endParaRPr sz="1599">
              <a:solidFill>
                <a:srgbClr val="27A9E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42" name="Google Shape;742;g3e1222f4dd1_0_991"/>
          <p:cNvSpPr txBox="1"/>
          <p:nvPr/>
        </p:nvSpPr>
        <p:spPr>
          <a:xfrm>
            <a:off x="9308548" y="5499161"/>
            <a:ext cx="1092189" cy="230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buSzPts val="900"/>
            </a:pPr>
            <a:r>
              <a:rPr lang="en-GB" sz="899">
                <a:solidFill>
                  <a:srgbClr val="FFFFF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payback time </a:t>
            </a:r>
            <a:endParaRPr sz="899">
              <a:solidFill>
                <a:srgbClr val="FFFFFF"/>
              </a:solidFill>
            </a:endParaRPr>
          </a:p>
        </p:txBody>
      </p:sp>
      <p:sp>
        <p:nvSpPr>
          <p:cNvPr id="743" name="Google Shape;743;g3e1222f4dd1_0_991"/>
          <p:cNvSpPr txBox="1"/>
          <p:nvPr/>
        </p:nvSpPr>
        <p:spPr>
          <a:xfrm>
            <a:off x="6365026" y="5075752"/>
            <a:ext cx="1964381" cy="507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41" tIns="45658" rIns="91341" bIns="45658" anchor="t" anchorCtr="0">
            <a:spAutoFit/>
          </a:bodyPr>
          <a:lstStyle/>
          <a:p>
            <a:pPr defTabSz="913554">
              <a:buSzPts val="2800"/>
            </a:pPr>
            <a:r>
              <a:rPr lang="en-GB" sz="2698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&lt;4</a:t>
            </a:r>
            <a:r>
              <a:rPr lang="en-GB" sz="1698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 </a:t>
            </a:r>
            <a:r>
              <a:rPr lang="en-GB" sz="1599">
                <a:solidFill>
                  <a:srgbClr val="27A9E1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MONTH</a:t>
            </a:r>
            <a:endParaRPr sz="1599">
              <a:solidFill>
                <a:srgbClr val="27A9E1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  <p:sp>
        <p:nvSpPr>
          <p:cNvPr id="744" name="Google Shape;744;g3e1222f4dd1_0_991"/>
          <p:cNvSpPr/>
          <p:nvPr/>
        </p:nvSpPr>
        <p:spPr>
          <a:xfrm>
            <a:off x="395928" y="1733321"/>
            <a:ext cx="5626990" cy="356370"/>
          </a:xfrm>
          <a:prstGeom prst="roundRect">
            <a:avLst>
              <a:gd name="adj" fmla="val 16667"/>
            </a:avLst>
          </a:prstGeom>
          <a:solidFill>
            <a:srgbClr val="006EB7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341" tIns="91341" rIns="91341" bIns="91341" anchor="ctr" anchorCtr="0">
            <a:noAutofit/>
          </a:bodyPr>
          <a:lstStyle/>
          <a:p>
            <a:pPr algn="ctr" defTabSz="913554">
              <a:buSzPts val="1400"/>
            </a:pPr>
            <a:r>
              <a:rPr lang="en-GB" sz="1399" dirty="0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rPr>
              <a:t>HIGH AVAILABILITY WAN</a:t>
            </a:r>
            <a:endParaRPr sz="1399" dirty="0">
              <a:solidFill>
                <a:srgbClr val="FFFFFF"/>
              </a:solidFill>
              <a:latin typeface="Comfortaa Medium"/>
              <a:ea typeface="Comfortaa Medium"/>
              <a:cs typeface="Comfortaa Medium"/>
              <a:sym typeface="Comfortaa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22"/>
          <p:cNvSpPr/>
          <p:nvPr/>
        </p:nvSpPr>
        <p:spPr>
          <a:xfrm>
            <a:off x="7097917" y="0"/>
            <a:ext cx="5094083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1053" name="Google Shape;1053;p22"/>
          <p:cNvSpPr txBox="1">
            <a:spLocks noGrp="1"/>
          </p:cNvSpPr>
          <p:nvPr>
            <p:ph type="title"/>
          </p:nvPr>
        </p:nvSpPr>
        <p:spPr>
          <a:xfrm>
            <a:off x="445427" y="460164"/>
            <a:ext cx="6229731" cy="811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INTERNET ENGINEERING</a:t>
            </a:r>
            <a:b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</a:b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TASK FORCE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1054" name="Google Shape;1054;p2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262626"/>
                </a:solidFill>
              </a:rPr>
              <a:t>19</a:t>
            </a:fld>
            <a:endParaRPr>
              <a:solidFill>
                <a:srgbClr val="262626"/>
              </a:solidFill>
            </a:endParaRPr>
          </a:p>
        </p:txBody>
      </p:sp>
      <p:sp>
        <p:nvSpPr>
          <p:cNvPr id="1055" name="Google Shape;1055;p22"/>
          <p:cNvSpPr txBox="1"/>
          <p:nvPr/>
        </p:nvSpPr>
        <p:spPr>
          <a:xfrm>
            <a:off x="312214" y="1614160"/>
            <a:ext cx="6508136" cy="1877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Open specifications are important for interoperability and to encourage other implementations</a:t>
            </a:r>
            <a:endParaRPr sz="1600" dirty="0"/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core components and functionality are documented in 3 Internet Drafts</a:t>
            </a:r>
          </a:p>
          <a:p>
            <a:pPr marL="171450" marR="0" lvl="0" indent="-171450" algn="l" rtl="0">
              <a:spcBef>
                <a:spcPts val="12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Currently in RFC publication queue in IETF Independent Submission Stream</a:t>
            </a:r>
            <a:endParaRPr sz="1600" dirty="0"/>
          </a:p>
        </p:txBody>
      </p:sp>
      <p:sp>
        <p:nvSpPr>
          <p:cNvPr id="1058" name="Google Shape;1058;p22"/>
          <p:cNvSpPr/>
          <p:nvPr/>
        </p:nvSpPr>
        <p:spPr>
          <a:xfrm>
            <a:off x="390150" y="3874400"/>
            <a:ext cx="6430200" cy="2174400"/>
          </a:xfrm>
          <a:prstGeom prst="roundRect">
            <a:avLst>
              <a:gd name="adj" fmla="val 413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59" name="Google Shape;1059;p22"/>
          <p:cNvSpPr txBox="1"/>
          <p:nvPr/>
        </p:nvSpPr>
        <p:spPr>
          <a:xfrm>
            <a:off x="520950" y="4199873"/>
            <a:ext cx="6299400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Internet Drafts: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PKI		</a:t>
            </a:r>
            <a:r>
              <a:rPr lang="en-US" sz="16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draft-dekater-scion-pki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Control Plane	</a:t>
            </a:r>
            <a:r>
              <a:rPr lang="en-US" sz="16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draft-dekater-scion-controlplane</a:t>
            </a:r>
            <a:endParaRPr sz="16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Data Plane		</a:t>
            </a:r>
            <a:r>
              <a:rPr lang="en-US" sz="1600" u="sng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draft-dekater-scion-dataplane</a:t>
            </a:r>
            <a:endParaRPr lang="en-US" sz="1600" u="sng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60" name="Google Shape;1060;p2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pic>
        <p:nvPicPr>
          <p:cNvPr id="1057" name="Google Shape;1057;p22" descr="A group of people in a large room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26366"/>
          <a:stretch/>
        </p:blipFill>
        <p:spPr>
          <a:xfrm>
            <a:off x="7528597" y="3718659"/>
            <a:ext cx="4273259" cy="2359924"/>
          </a:xfrm>
          <a:prstGeom prst="roundRect">
            <a:avLst>
              <a:gd name="adj" fmla="val 6334"/>
            </a:avLst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0C837B-A71E-D2C3-43AB-9F9D8071EB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3932" y="240164"/>
            <a:ext cx="4437924" cy="337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/>
              <a:t>THE ROUTING PROBLEM</a:t>
            </a:r>
            <a:endParaRPr/>
          </a:p>
        </p:txBody>
      </p:sp>
      <p:sp>
        <p:nvSpPr>
          <p:cNvPr id="198" name="Google Shape;198;p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199" name="Google Shape;199;p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Border Gateway Protocol (BGP): the Internet routing protocol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sp>
        <p:nvSpPr>
          <p:cNvPr id="202" name="Google Shape;202;p4"/>
          <p:cNvSpPr txBox="1"/>
          <p:nvPr/>
        </p:nvSpPr>
        <p:spPr>
          <a:xfrm>
            <a:off x="324522" y="1201738"/>
            <a:ext cx="6434179" cy="51398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current Internet routing system is inherently based on unverified trust between networks and does not have predictable route propagation.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 built-in validation that route advertisements are legitimate – in the absence of RPKI and ROV, any network can announce any ASN or IP prefix and thereby cause traffic to be re-routed. 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Problem</a:t>
            </a:r>
            <a:r>
              <a:rPr lang="en-US" sz="1800" dirty="0">
                <a:solidFill>
                  <a:srgbClr val="FF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=</a:t>
            </a:r>
            <a:r>
              <a:rPr lang="en-US" sz="1800" b="0" i="0" u="none" strike="noStrike" cap="none" dirty="0">
                <a:solidFill>
                  <a:srgbClr val="FF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route leaks and hijacks</a:t>
            </a:r>
          </a:p>
          <a:p>
            <a:pPr marL="228600" indent="-228600">
              <a:spcBef>
                <a:spcPts val="1200"/>
              </a:spcBef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Sending and receiving networks typically cannot decide the path that intermediate routers direct their traffic across the Internet. Data sovereignty breaches</a:t>
            </a:r>
            <a:endParaRPr lang="en-US" sz="1800" dirty="0"/>
          </a:p>
          <a:p>
            <a:pPr marL="228600" indent="-228600">
              <a:spcBef>
                <a:spcPts val="1200"/>
              </a:spcBef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BGP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can send traffic through different jurisdictions thereby creating opportunities for surveillance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, 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compromising security and making regulatory compliance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complex </a:t>
            </a:r>
            <a:r>
              <a:rPr lang="en-US" sz="1800" dirty="0">
                <a:solidFill>
                  <a:srgbClr val="FF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Problem - data sovereignty breaches</a:t>
            </a:r>
            <a:endParaRPr lang="en-US" sz="1800" b="0" i="0" u="none" strike="noStrike" cap="none" dirty="0">
              <a:solidFill>
                <a:srgbClr val="FF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228600" indent="-228600">
              <a:spcBef>
                <a:spcPts val="1200"/>
              </a:spcBef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sym typeface="Nunito Sans Light"/>
              </a:rPr>
              <a:t>BGP failover is relatively slow with convergence times of up to 3 minutes</a:t>
            </a:r>
            <a:endParaRPr sz="18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CE607FF-7188-58CA-E1E9-DCDF26F43B01}"/>
              </a:ext>
            </a:extLst>
          </p:cNvPr>
          <p:cNvGrpSpPr/>
          <p:nvPr/>
        </p:nvGrpSpPr>
        <p:grpSpPr>
          <a:xfrm>
            <a:off x="6925056" y="1334492"/>
            <a:ext cx="4876800" cy="4703762"/>
            <a:chOff x="6324600" y="1209201"/>
            <a:chExt cx="4876800" cy="4703762"/>
          </a:xfrm>
        </p:grpSpPr>
        <p:sp>
          <p:nvSpPr>
            <p:cNvPr id="3" name="Google Shape;190;p3">
              <a:extLst>
                <a:ext uri="{FF2B5EF4-FFF2-40B4-BE49-F238E27FC236}">
                  <a16:creationId xmlns:a16="http://schemas.microsoft.com/office/drawing/2014/main" id="{95BEE680-46BC-3CFC-AAD5-1D84C96CD787}"/>
                </a:ext>
              </a:extLst>
            </p:cNvPr>
            <p:cNvSpPr/>
            <p:nvPr/>
          </p:nvSpPr>
          <p:spPr>
            <a:xfrm>
              <a:off x="6324600" y="1209201"/>
              <a:ext cx="4876800" cy="4703762"/>
            </a:xfrm>
            <a:prstGeom prst="roundRect">
              <a:avLst>
                <a:gd name="adj" fmla="val 4315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pic>
          <p:nvPicPr>
            <p:cNvPr id="4" name="Google Shape;191;p3">
              <a:extLst>
                <a:ext uri="{FF2B5EF4-FFF2-40B4-BE49-F238E27FC236}">
                  <a16:creationId xmlns:a16="http://schemas.microsoft.com/office/drawing/2014/main" id="{2DC9559D-CEA4-AB8F-4EAD-88E588C3094E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657310" y="1658615"/>
              <a:ext cx="4211380" cy="380493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21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COMMERCIAL &amp; OPEN-SOURCE IMPLEMENTATIONS</a:t>
            </a:r>
            <a:endParaRPr dirty="0"/>
          </a:p>
        </p:txBody>
      </p:sp>
      <p:sp>
        <p:nvSpPr>
          <p:cNvPr id="1037" name="Google Shape;1037;p2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1038" name="Google Shape;1038;p2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1039" name="Google Shape;1039;p21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r>
              <a:rPr lang="en-US" dirty="0">
                <a:solidFill>
                  <a:schemeClr val="lt1"/>
                </a:solidFill>
              </a:rPr>
              <a:t>If you’re interested in deploying SCION, there are currently two options: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endParaRPr dirty="0"/>
          </a:p>
        </p:txBody>
      </p:sp>
      <p:sp>
        <p:nvSpPr>
          <p:cNvPr id="1040" name="Google Shape;1040;p21"/>
          <p:cNvSpPr/>
          <p:nvPr/>
        </p:nvSpPr>
        <p:spPr>
          <a:xfrm>
            <a:off x="-7563" y="2870564"/>
            <a:ext cx="12199563" cy="75773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1" name="Google Shape;1041;p21"/>
          <p:cNvSpPr/>
          <p:nvPr/>
        </p:nvSpPr>
        <p:spPr>
          <a:xfrm>
            <a:off x="1566882" y="2178276"/>
            <a:ext cx="3602702" cy="2142309"/>
          </a:xfrm>
          <a:prstGeom prst="roundRect">
            <a:avLst>
              <a:gd name="adj" fmla="val 731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2" name="Google Shape;1042;p21"/>
          <p:cNvSpPr/>
          <p:nvPr/>
        </p:nvSpPr>
        <p:spPr>
          <a:xfrm>
            <a:off x="7022416" y="2178276"/>
            <a:ext cx="3602702" cy="2142309"/>
          </a:xfrm>
          <a:prstGeom prst="roundRect">
            <a:avLst>
              <a:gd name="adj" fmla="val 731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pic>
        <p:nvPicPr>
          <p:cNvPr id="1043" name="Google Shape;104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28697" y="2622413"/>
            <a:ext cx="2879072" cy="785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4" name="Google Shape;1044;p21" descr="A screenshot of a websit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78803" y="2396343"/>
            <a:ext cx="2474686" cy="1237343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21"/>
          <p:cNvSpPr txBox="1"/>
          <p:nvPr/>
        </p:nvSpPr>
        <p:spPr>
          <a:xfrm>
            <a:off x="1560785" y="3868404"/>
            <a:ext cx="36087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Commercial</a:t>
            </a:r>
            <a:endParaRPr sz="14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6" name="Google Shape;1046;p21"/>
          <p:cNvSpPr txBox="1"/>
          <p:nvPr/>
        </p:nvSpPr>
        <p:spPr>
          <a:xfrm>
            <a:off x="7022416" y="3868404"/>
            <a:ext cx="36087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Open Source</a:t>
            </a:r>
            <a:endParaRPr sz="1400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047" name="Google Shape;1047;p21"/>
          <p:cNvSpPr txBox="1"/>
          <p:nvPr/>
        </p:nvSpPr>
        <p:spPr>
          <a:xfrm>
            <a:off x="338763" y="4555303"/>
            <a:ext cx="11514475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Other implementations under development: </a:t>
            </a: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P4, Rust, </a:t>
            </a:r>
            <a:r>
              <a:rPr lang="en-US" sz="1800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9"/>
                  </a:ext>
                </a:extLst>
              </a:rPr>
              <a:t>OpenWRT</a:t>
            </a:r>
            <a:endParaRPr sz="1800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marR="0" lvl="0" indent="0" algn="ctr" rtl="0"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8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SCION Association formed by deployers and early adopters to support open source development, standardization, and community involvement.</a:t>
            </a:r>
            <a:endParaRPr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2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THE SCION ASSOCIATION</a:t>
            </a:r>
            <a:endParaRPr dirty="0"/>
          </a:p>
        </p:txBody>
      </p:sp>
      <p:sp>
        <p:nvSpPr>
          <p:cNvPr id="1066" name="Google Shape;1066;p2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0343CCC-469E-2A19-57FB-746DA81E3BD5}"/>
              </a:ext>
            </a:extLst>
          </p:cNvPr>
          <p:cNvGrpSpPr/>
          <p:nvPr/>
        </p:nvGrpSpPr>
        <p:grpSpPr>
          <a:xfrm>
            <a:off x="1821500" y="3345847"/>
            <a:ext cx="2694241" cy="2916248"/>
            <a:chOff x="1828800" y="3402874"/>
            <a:chExt cx="2694241" cy="2743200"/>
          </a:xfrm>
        </p:grpSpPr>
        <p:sp>
          <p:nvSpPr>
            <p:cNvPr id="1067" name="Google Shape;1067;p23"/>
            <p:cNvSpPr/>
            <p:nvPr/>
          </p:nvSpPr>
          <p:spPr>
            <a:xfrm>
              <a:off x="1844041" y="3402874"/>
              <a:ext cx="2679000" cy="2743200"/>
            </a:xfrm>
            <a:prstGeom prst="roundRect">
              <a:avLst>
                <a:gd name="adj" fmla="val 3315"/>
              </a:avLst>
            </a:prstGeom>
            <a:solidFill>
              <a:srgbClr val="1826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pic>
          <p:nvPicPr>
            <p:cNvPr id="1070" name="Google Shape;1070;p23"/>
            <p:cNvPicPr preferRelativeResize="0"/>
            <p:nvPr/>
          </p:nvPicPr>
          <p:blipFill rotWithShape="1">
            <a:blip r:embed="rId3">
              <a:alphaModFix/>
            </a:blip>
            <a:srcRect l="-15038" t="-12853" r="-14933" b="-17315"/>
            <a:stretch/>
          </p:blipFill>
          <p:spPr>
            <a:xfrm>
              <a:off x="2784028" y="3639461"/>
              <a:ext cx="804600" cy="800100"/>
            </a:xfrm>
            <a:prstGeom prst="ellipse">
              <a:avLst/>
            </a:prstGeom>
            <a:gradFill>
              <a:gsLst>
                <a:gs pos="0">
                  <a:srgbClr val="A68FC3"/>
                </a:gs>
                <a:gs pos="52000">
                  <a:srgbClr val="0070BD"/>
                </a:gs>
                <a:gs pos="95000">
                  <a:srgbClr val="2EAAE1"/>
                </a:gs>
                <a:gs pos="100000">
                  <a:srgbClr val="2EAAE1"/>
                </a:gs>
              </a:gsLst>
              <a:lin ang="13500000" scaled="0"/>
            </a:gradFill>
            <a:ln>
              <a:noFill/>
            </a:ln>
          </p:spPr>
        </p:pic>
        <p:sp>
          <p:nvSpPr>
            <p:cNvPr id="1071" name="Google Shape;1071;p23"/>
            <p:cNvSpPr txBox="1"/>
            <p:nvPr/>
          </p:nvSpPr>
          <p:spPr>
            <a:xfrm>
              <a:off x="1828800" y="4539176"/>
              <a:ext cx="2679000" cy="15778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3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COMMUNITY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R</a:t>
              </a: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aising 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awareness of SCION, promoting </a:t>
              </a: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the benefits and 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encouraging adoption, developing its community, and providing marketing support to implementors and deployers</a:t>
              </a:r>
              <a:endParaRPr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F7D8DA2-9538-D1BD-D9A3-D2C9DCE11E3A}"/>
              </a:ext>
            </a:extLst>
          </p:cNvPr>
          <p:cNvGrpSpPr/>
          <p:nvPr/>
        </p:nvGrpSpPr>
        <p:grpSpPr>
          <a:xfrm>
            <a:off x="4750698" y="3345847"/>
            <a:ext cx="2679000" cy="2916248"/>
            <a:chOff x="4757998" y="3402874"/>
            <a:chExt cx="2679000" cy="2743200"/>
          </a:xfrm>
        </p:grpSpPr>
        <p:sp>
          <p:nvSpPr>
            <p:cNvPr id="1068" name="Google Shape;1068;p23"/>
            <p:cNvSpPr/>
            <p:nvPr/>
          </p:nvSpPr>
          <p:spPr>
            <a:xfrm>
              <a:off x="4757998" y="3402874"/>
              <a:ext cx="2679000" cy="2743200"/>
            </a:xfrm>
            <a:prstGeom prst="roundRect">
              <a:avLst>
                <a:gd name="adj" fmla="val 3315"/>
              </a:avLst>
            </a:prstGeom>
            <a:solidFill>
              <a:srgbClr val="1826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072" name="Google Shape;1072;p23"/>
            <p:cNvSpPr txBox="1"/>
            <p:nvPr/>
          </p:nvSpPr>
          <p:spPr>
            <a:xfrm>
              <a:off x="4864647" y="4539176"/>
              <a:ext cx="2435400" cy="137515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3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STANDARDIZATION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Developing the specifications to implement SCION, with the goal of making it </a:t>
              </a: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an interoperable 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Internet standard</a:t>
              </a:r>
              <a:endParaRPr dirty="0"/>
            </a:p>
          </p:txBody>
        </p:sp>
        <p:pic>
          <p:nvPicPr>
            <p:cNvPr id="1074" name="Google Shape;1074;p23"/>
            <p:cNvPicPr preferRelativeResize="0"/>
            <p:nvPr/>
          </p:nvPicPr>
          <p:blipFill rotWithShape="1">
            <a:blip r:embed="rId4">
              <a:alphaModFix/>
            </a:blip>
            <a:srcRect l="-19847" t="-18251" r="-19330" b="-20926"/>
            <a:stretch/>
          </p:blipFill>
          <p:spPr>
            <a:xfrm>
              <a:off x="5695154" y="3637241"/>
              <a:ext cx="804600" cy="804600"/>
            </a:xfrm>
            <a:prstGeom prst="ellipse">
              <a:avLst/>
            </a:prstGeom>
            <a:gradFill>
              <a:gsLst>
                <a:gs pos="0">
                  <a:srgbClr val="A68FC3"/>
                </a:gs>
                <a:gs pos="52000">
                  <a:srgbClr val="0070BD"/>
                </a:gs>
                <a:gs pos="95000">
                  <a:srgbClr val="2EAAE1"/>
                </a:gs>
                <a:gs pos="100000">
                  <a:srgbClr val="2EAAE1"/>
                </a:gs>
              </a:gsLst>
              <a:lin ang="13500000" scaled="0"/>
            </a:gradFill>
            <a:ln>
              <a:noFill/>
            </a:ln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3424E67-9A70-E43B-8965-D964E1B0AFD7}"/>
              </a:ext>
            </a:extLst>
          </p:cNvPr>
          <p:cNvGrpSpPr/>
          <p:nvPr/>
        </p:nvGrpSpPr>
        <p:grpSpPr>
          <a:xfrm>
            <a:off x="7664655" y="3340365"/>
            <a:ext cx="2679000" cy="2916247"/>
            <a:chOff x="7671954" y="3402874"/>
            <a:chExt cx="2679000" cy="2743200"/>
          </a:xfrm>
        </p:grpSpPr>
        <p:sp>
          <p:nvSpPr>
            <p:cNvPr id="1069" name="Google Shape;1069;p23"/>
            <p:cNvSpPr/>
            <p:nvPr/>
          </p:nvSpPr>
          <p:spPr>
            <a:xfrm>
              <a:off x="7671954" y="3402874"/>
              <a:ext cx="2679000" cy="2743200"/>
            </a:xfrm>
            <a:prstGeom prst="roundRect">
              <a:avLst>
                <a:gd name="adj" fmla="val 3315"/>
              </a:avLst>
            </a:prstGeom>
            <a:solidFill>
              <a:srgbClr val="18264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1073" name="Google Shape;1073;p23"/>
            <p:cNvSpPr txBox="1"/>
            <p:nvPr/>
          </p:nvSpPr>
          <p:spPr>
            <a:xfrm>
              <a:off x="7793726" y="4539176"/>
              <a:ext cx="2435400" cy="137515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dirty="0">
                  <a:solidFill>
                    <a:schemeClr val="accent3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OPEN SOURCE</a:t>
              </a:r>
              <a:endParaRPr dirty="0"/>
            </a:p>
            <a:p>
              <a:pPr marL="0" marR="0" lvl="0" indent="0" algn="ctr" rtl="0">
                <a:spcBef>
                  <a:spcPts val="60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Maintaining and c</a:t>
              </a:r>
              <a:r>
                <a:rPr lang="en-US" sz="1400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oordinating the SCION implementation for research, development, and experimental deployments</a:t>
              </a:r>
              <a:endParaRPr dirty="0"/>
            </a:p>
          </p:txBody>
        </p:sp>
        <p:pic>
          <p:nvPicPr>
            <p:cNvPr id="1075" name="Google Shape;1075;p23"/>
            <p:cNvPicPr preferRelativeResize="0"/>
            <p:nvPr/>
          </p:nvPicPr>
          <p:blipFill rotWithShape="1">
            <a:blip r:embed="rId5">
              <a:alphaModFix/>
            </a:blip>
            <a:srcRect l="-22255" t="-18006" r="-16422" b="-20671"/>
            <a:stretch/>
          </p:blipFill>
          <p:spPr>
            <a:xfrm>
              <a:off x="8609110" y="3637241"/>
              <a:ext cx="804600" cy="804600"/>
            </a:xfrm>
            <a:prstGeom prst="ellipse">
              <a:avLst/>
            </a:prstGeom>
            <a:gradFill>
              <a:gsLst>
                <a:gs pos="0">
                  <a:srgbClr val="A68FC3"/>
                </a:gs>
                <a:gs pos="52000">
                  <a:srgbClr val="0070BD"/>
                </a:gs>
                <a:gs pos="95000">
                  <a:srgbClr val="2EAAE1"/>
                </a:gs>
                <a:gs pos="100000">
                  <a:srgbClr val="2EAAE1"/>
                </a:gs>
              </a:gsLst>
              <a:lin ang="13500000" scaled="0"/>
            </a:gradFill>
            <a:ln>
              <a:noFill/>
            </a:ln>
          </p:spPr>
        </p:pic>
      </p:grpSp>
      <p:sp>
        <p:nvSpPr>
          <p:cNvPr id="1076" name="Google Shape;1076;p23"/>
          <p:cNvSpPr txBox="1"/>
          <p:nvPr/>
        </p:nvSpPr>
        <p:spPr>
          <a:xfrm>
            <a:off x="495074" y="1245848"/>
            <a:ext cx="5478986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Promoting openness and collaboration to unlock the full potential of SCION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Non-profit association established in </a:t>
            </a: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0"/>
                  </a:ext>
                </a:extLst>
              </a:rPr>
              <a:t>2022</a:t>
            </a:r>
            <a:endParaRPr sz="1600" dirty="0"/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Open for membership to all entities interested in SCION</a:t>
            </a:r>
            <a:endParaRPr sz="1600" dirty="0"/>
          </a:p>
        </p:txBody>
      </p:sp>
      <p:sp>
        <p:nvSpPr>
          <p:cNvPr id="1077" name="Google Shape;1077;p2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1078" name="Google Shape;1078;p23">
            <a:hlinkClick r:id="rId6"/>
          </p:cNvPr>
          <p:cNvSpPr/>
          <p:nvPr/>
        </p:nvSpPr>
        <p:spPr>
          <a:xfrm>
            <a:off x="778261" y="2624770"/>
            <a:ext cx="2238207" cy="457200"/>
          </a:xfrm>
          <a:prstGeom prst="roundRect">
            <a:avLst>
              <a:gd name="adj" fmla="val 16667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dirty="0">
                <a:solidFill>
                  <a:schemeClr val="bg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400" dirty="0" err="1">
                <a:solidFill>
                  <a:schemeClr val="bg1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www.scion.org</a:t>
            </a:r>
            <a:endParaRPr sz="1400" dirty="0">
              <a:solidFill>
                <a:schemeClr val="bg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56CDCF7-CBBE-C765-B315-1718BF430E40}"/>
              </a:ext>
            </a:extLst>
          </p:cNvPr>
          <p:cNvGrpSpPr/>
          <p:nvPr/>
        </p:nvGrpSpPr>
        <p:grpSpPr>
          <a:xfrm>
            <a:off x="6773512" y="255858"/>
            <a:ext cx="4570287" cy="2874798"/>
            <a:chOff x="6773512" y="255858"/>
            <a:chExt cx="4570287" cy="2874798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92581F6-7E53-186D-A73C-5C34C7337B08}"/>
                </a:ext>
              </a:extLst>
            </p:cNvPr>
            <p:cNvGrpSpPr/>
            <p:nvPr/>
          </p:nvGrpSpPr>
          <p:grpSpPr>
            <a:xfrm>
              <a:off x="6773512" y="255858"/>
              <a:ext cx="4570287" cy="2874798"/>
              <a:chOff x="6492454" y="304520"/>
              <a:chExt cx="4570287" cy="2874798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E8A0A7D5-802E-A487-5049-17FF7DDD9ED9}"/>
                  </a:ext>
                </a:extLst>
              </p:cNvPr>
              <p:cNvGrpSpPr/>
              <p:nvPr/>
            </p:nvGrpSpPr>
            <p:grpSpPr>
              <a:xfrm>
                <a:off x="6492454" y="304520"/>
                <a:ext cx="4570287" cy="2474754"/>
                <a:chOff x="6446766" y="821576"/>
                <a:chExt cx="4570287" cy="2474754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2322E123-5DE4-7CE2-98B0-2443A0D1EC9B}"/>
                    </a:ext>
                  </a:extLst>
                </p:cNvPr>
                <p:cNvGrpSpPr/>
                <p:nvPr/>
              </p:nvGrpSpPr>
              <p:grpSpPr>
                <a:xfrm>
                  <a:off x="6446766" y="821576"/>
                  <a:ext cx="4570287" cy="2474754"/>
                  <a:chOff x="6446766" y="821576"/>
                  <a:chExt cx="4570287" cy="2474754"/>
                </a:xfrm>
              </p:grpSpPr>
              <p:grpSp>
                <p:nvGrpSpPr>
                  <p:cNvPr id="1079" name="Google Shape;1079;p23"/>
                  <p:cNvGrpSpPr/>
                  <p:nvPr/>
                </p:nvGrpSpPr>
                <p:grpSpPr>
                  <a:xfrm>
                    <a:off x="6446766" y="821576"/>
                    <a:ext cx="4570287" cy="2474754"/>
                    <a:chOff x="6433611" y="1032408"/>
                    <a:chExt cx="5113323" cy="2755545"/>
                  </a:xfrm>
                </p:grpSpPr>
                <p:pic>
                  <p:nvPicPr>
                    <p:cNvPr id="1080" name="Google Shape;1080;p23" descr="Google Shape;1327;p101"/>
                    <p:cNvPicPr preferRelativeResize="0"/>
                    <p:nvPr/>
                  </p:nvPicPr>
                  <p:blipFill rotWithShape="1">
                    <a:blip r:embed="rId8">
                      <a:alphaModFix/>
                    </a:blip>
                    <a:srcRect/>
                    <a:stretch/>
                  </p:blipFill>
                  <p:spPr>
                    <a:xfrm>
                      <a:off x="6591299" y="1208443"/>
                      <a:ext cx="1134145" cy="18883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081" name="Google Shape;1081;p23" descr="Google Shape;1340;p101"/>
                    <p:cNvPicPr preferRelativeResize="0"/>
                    <p:nvPr/>
                  </p:nvPicPr>
                  <p:blipFill rotWithShape="1">
                    <a:blip r:embed="rId9">
                      <a:alphaModFix/>
                    </a:blip>
                    <a:srcRect/>
                    <a:stretch/>
                  </p:blipFill>
                  <p:spPr>
                    <a:xfrm>
                      <a:off x="9386893" y="1162173"/>
                      <a:ext cx="951559" cy="37031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082" name="Google Shape;1082;p23" descr="Google Shape;1342;p101"/>
                    <p:cNvPicPr preferRelativeResize="0"/>
                    <p:nvPr/>
                  </p:nvPicPr>
                  <p:blipFill rotWithShape="1">
                    <a:blip r:embed="rId10">
                      <a:alphaModFix/>
                    </a:blip>
                    <a:srcRect/>
                    <a:stretch/>
                  </p:blipFill>
                  <p:spPr>
                    <a:xfrm>
                      <a:off x="10520741" y="1233013"/>
                      <a:ext cx="841850" cy="23319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pic>
                  <p:nvPicPr>
                    <p:cNvPr id="1083" name="Google Shape;1083;p23"/>
                    <p:cNvPicPr preferRelativeResize="0"/>
                    <p:nvPr/>
                  </p:nvPicPr>
                  <p:blipFill rotWithShape="1">
                    <a:blip r:embed="rId11">
                      <a:alphaModFix/>
                    </a:blip>
                    <a:srcRect/>
                    <a:stretch/>
                  </p:blipFill>
                  <p:spPr>
                    <a:xfrm>
                      <a:off x="8047285" y="1032408"/>
                      <a:ext cx="832309" cy="533935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grpSp>
                  <p:nvGrpSpPr>
                    <p:cNvPr id="1084" name="Google Shape;1084;p23"/>
                    <p:cNvGrpSpPr/>
                    <p:nvPr/>
                  </p:nvGrpSpPr>
                  <p:grpSpPr>
                    <a:xfrm>
                      <a:off x="6433611" y="1750469"/>
                      <a:ext cx="5113323" cy="2037484"/>
                      <a:chOff x="6486587" y="1932838"/>
                      <a:chExt cx="3848655" cy="1510143"/>
                    </a:xfrm>
                  </p:grpSpPr>
                  <p:pic>
                    <p:nvPicPr>
                      <p:cNvPr id="1085" name="Google Shape;1085;p23" descr="Google Shape;1335;p101"/>
                      <p:cNvPicPr preferRelativeResize="0"/>
                      <p:nvPr/>
                    </p:nvPicPr>
                    <p:blipFill rotWithShape="1">
                      <a:blip r:embed="rId12">
                        <a:alphaModFix/>
                      </a:blip>
                      <a:srcRect/>
                      <a:stretch/>
                    </p:blipFill>
                    <p:spPr>
                      <a:xfrm>
                        <a:off x="6525060" y="1932838"/>
                        <a:ext cx="1007341" cy="255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6" name="Google Shape;1086;p23" descr="Google Shape;1362;p101"/>
                      <p:cNvPicPr preferRelativeResize="0"/>
                      <p:nvPr/>
                    </p:nvPicPr>
                    <p:blipFill rotWithShape="1">
                      <a:blip r:embed="rId13">
                        <a:alphaModFix/>
                      </a:blip>
                      <a:srcRect/>
                      <a:stretch/>
                    </p:blipFill>
                    <p:spPr>
                      <a:xfrm>
                        <a:off x="7982626" y="2667936"/>
                        <a:ext cx="994560" cy="3580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7" name="Google Shape;1087;p23"/>
                      <p:cNvPicPr preferRelativeResize="0"/>
                      <p:nvPr/>
                    </p:nvPicPr>
                    <p:blipFill rotWithShape="1">
                      <a:blip r:embed="rId14">
                        <a:alphaModFix/>
                      </a:blip>
                      <a:srcRect/>
                      <a:stretch/>
                    </p:blipFill>
                    <p:spPr>
                      <a:xfrm>
                        <a:off x="9201098" y="3088630"/>
                        <a:ext cx="1134144" cy="233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8" name="Google Shape;1088;p23"/>
                      <p:cNvPicPr preferRelativeResize="0"/>
                      <p:nvPr/>
                    </p:nvPicPr>
                    <p:blipFill rotWithShape="1">
                      <a:blip r:embed="rId15">
                        <a:alphaModFix/>
                      </a:blip>
                      <a:srcRect/>
                      <a:stretch/>
                    </p:blipFill>
                    <p:spPr>
                      <a:xfrm>
                        <a:off x="7901448" y="2310466"/>
                        <a:ext cx="1134145" cy="27219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89" name="Google Shape;1089;p23"/>
                      <p:cNvPicPr preferRelativeResize="0"/>
                      <p:nvPr/>
                    </p:nvPicPr>
                    <p:blipFill rotWithShape="1">
                      <a:blip r:embed="rId16">
                        <a:alphaModFix/>
                      </a:blip>
                      <a:srcRect/>
                      <a:stretch/>
                    </p:blipFill>
                    <p:spPr>
                      <a:xfrm>
                        <a:off x="6486587" y="2704778"/>
                        <a:ext cx="1165120" cy="23302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90" name="Google Shape;1090;p23"/>
                      <p:cNvPicPr preferRelativeResize="0"/>
                      <p:nvPr/>
                    </p:nvPicPr>
                    <p:blipFill rotWithShape="1">
                      <a:blip r:embed="rId17">
                        <a:alphaModFix/>
                      </a:blip>
                      <a:srcRect/>
                      <a:stretch/>
                    </p:blipFill>
                    <p:spPr>
                      <a:xfrm>
                        <a:off x="9228700" y="2343545"/>
                        <a:ext cx="1085239" cy="1851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92" name="Google Shape;1092;p23"/>
                      <p:cNvPicPr preferRelativeResize="0"/>
                      <p:nvPr/>
                    </p:nvPicPr>
                    <p:blipFill rotWithShape="1">
                      <a:blip r:embed="rId18">
                        <a:alphaModFix/>
                      </a:blip>
                      <a:srcRect/>
                      <a:stretch/>
                    </p:blipFill>
                    <p:spPr>
                      <a:xfrm>
                        <a:off x="6657957" y="2317880"/>
                        <a:ext cx="696749" cy="257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  <p:pic>
                    <p:nvPicPr>
                      <p:cNvPr id="1093" name="Google Shape;1093;p23"/>
                      <p:cNvPicPr preferRelativeResize="0"/>
                      <p:nvPr/>
                    </p:nvPicPr>
                    <p:blipFill>
                      <a:blip r:embed="rId19">
                        <a:alphaModFix/>
                      </a:blip>
                      <a:stretch>
                        <a:fillRect/>
                      </a:stretch>
                    </p:blipFill>
                    <p:spPr>
                      <a:xfrm>
                        <a:off x="7885958" y="2988576"/>
                        <a:ext cx="1165125" cy="4544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grpSp>
              </p:grpSp>
              <p:pic>
                <p:nvPicPr>
                  <p:cNvPr id="5" name="Picture 4">
                    <a:extLst>
                      <a:ext uri="{FF2B5EF4-FFF2-40B4-BE49-F238E27FC236}">
                        <a16:creationId xmlns:a16="http://schemas.microsoft.com/office/drawing/2014/main" id="{D40501B4-A063-2925-3D57-695578EDB347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8303055" y="1401273"/>
                    <a:ext cx="994525" cy="472399"/>
                  </a:xfrm>
                  <a:prstGeom prst="rect">
                    <a:avLst/>
                  </a:prstGeom>
                </p:spPr>
              </p:pic>
              <p:pic>
                <p:nvPicPr>
                  <p:cNvPr id="6" name="Picture 5">
                    <a:extLst>
                      <a:ext uri="{FF2B5EF4-FFF2-40B4-BE49-F238E27FC236}">
                        <a16:creationId xmlns:a16="http://schemas.microsoft.com/office/drawing/2014/main" id="{48F1141F-0EAB-1B51-440F-AC16579CB2A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9754110" y="1299706"/>
                    <a:ext cx="1237648" cy="64589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49FB349C-10B6-4E78-4297-5E10BD5BC38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660374" y="2841280"/>
                  <a:ext cx="956365" cy="340959"/>
                </a:xfrm>
                <a:prstGeom prst="rect">
                  <a:avLst/>
                </a:prstGeom>
              </p:spPr>
            </p:pic>
          </p:grp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8C4283DE-1593-E809-3E7B-C131709FBD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706062" y="2788018"/>
                <a:ext cx="1028299" cy="391300"/>
              </a:xfrm>
              <a:prstGeom prst="rect">
                <a:avLst/>
              </a:prstGeom>
            </p:spPr>
          </p:pic>
        </p:grp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5F454600-AA13-2442-A6E0-584E7F142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10079878" y="1817394"/>
              <a:ext cx="1181042" cy="31567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DA1035-3534-6E46-EA3D-EB535E476DD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22</a:t>
            </a:fld>
            <a:endParaRPr lang="en-US"/>
          </a:p>
        </p:txBody>
      </p:sp>
      <p:sp>
        <p:nvSpPr>
          <p:cNvPr id="175" name="Google Shape;1036;p21">
            <a:extLst>
              <a:ext uri="{FF2B5EF4-FFF2-40B4-BE49-F238E27FC236}">
                <a16:creationId xmlns:a16="http://schemas.microsoft.com/office/drawing/2014/main" id="{37437B54-1987-570E-BDDD-60CDD9C62F3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SCION TODAY</a:t>
            </a:r>
            <a:endParaRPr dirty="0"/>
          </a:p>
        </p:txBody>
      </p:sp>
      <p:sp>
        <p:nvSpPr>
          <p:cNvPr id="176" name="Google Shape;1039;p21">
            <a:extLst>
              <a:ext uri="{FF2B5EF4-FFF2-40B4-BE49-F238E27FC236}">
                <a16:creationId xmlns:a16="http://schemas.microsoft.com/office/drawing/2014/main" id="{CB747870-27F9-146A-6B4D-D277A57CB163}"/>
              </a:ext>
            </a:extLst>
          </p:cNvPr>
          <p:cNvSpPr txBox="1">
            <a:spLocks/>
          </p:cNvSpPr>
          <p:nvPr/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EB7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0BD"/>
              </a:buClr>
              <a:buSzPts val="18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0" indent="0">
              <a:buClr>
                <a:schemeClr val="lt1"/>
              </a:buClr>
            </a:pPr>
            <a:r>
              <a:rPr lang="en-US" dirty="0">
                <a:latin typeface="Nunito Sans Normal Light" pitchFamily="2" charset="77"/>
                <a:ea typeface="Comfortaa Medium"/>
                <a:cs typeface="Comfortaa Medium"/>
                <a:sym typeface="Comfortaa"/>
              </a:rPr>
              <a:t>A growing </a:t>
            </a:r>
            <a:r>
              <a:rPr lang="en-US" dirty="0" err="1">
                <a:latin typeface="Nunito Sans Normal Light" pitchFamily="2" charset="77"/>
                <a:ea typeface="Comfortaa Medium"/>
                <a:cs typeface="Comfortaa Medium"/>
                <a:sym typeface="Comfortaa"/>
              </a:rPr>
              <a:t>ecoystem</a:t>
            </a:r>
            <a:endParaRPr lang="en-US" dirty="0">
              <a:latin typeface="Nunito Sans Normal Light" pitchFamily="2" charset="77"/>
            </a:endParaRPr>
          </a:p>
        </p:txBody>
      </p:sp>
      <p:grpSp>
        <p:nvGrpSpPr>
          <p:cNvPr id="183" name="Google Shape;1012;g3b6c25de26b_1_454">
            <a:extLst>
              <a:ext uri="{FF2B5EF4-FFF2-40B4-BE49-F238E27FC236}">
                <a16:creationId xmlns:a16="http://schemas.microsoft.com/office/drawing/2014/main" id="{0B6FFE80-A62D-1B49-2AD2-2804F4483961}"/>
              </a:ext>
            </a:extLst>
          </p:cNvPr>
          <p:cNvGrpSpPr/>
          <p:nvPr/>
        </p:nvGrpSpPr>
        <p:grpSpPr>
          <a:xfrm>
            <a:off x="390144" y="2667935"/>
            <a:ext cx="4182383" cy="3059905"/>
            <a:chOff x="461788" y="2926001"/>
            <a:chExt cx="4526389" cy="3311586"/>
          </a:xfrm>
        </p:grpSpPr>
        <p:pic>
          <p:nvPicPr>
            <p:cNvPr id="184" name="Google Shape;1013;g3b6c25de26b_1_454" descr="Blue letters on a black background&#10;&#10;AI-generated content may be incorrect.">
              <a:extLst>
                <a:ext uri="{FF2B5EF4-FFF2-40B4-BE49-F238E27FC236}">
                  <a16:creationId xmlns:a16="http://schemas.microsoft.com/office/drawing/2014/main" id="{FEEDD84B-B3B2-42D9-4CAC-C4D4E7A9A3B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565548" y="2964379"/>
              <a:ext cx="976867" cy="2472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5" name="Google Shape;1014;g3b6c25de26b_1_454" descr="A logo with a black background&#10;&#10;AI-generated content may be incorrect.">
              <a:extLst>
                <a:ext uri="{FF2B5EF4-FFF2-40B4-BE49-F238E27FC236}">
                  <a16:creationId xmlns:a16="http://schemas.microsoft.com/office/drawing/2014/main" id="{8FB782F5-23C9-524F-C96C-DF964674EAF2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699320" y="2933474"/>
              <a:ext cx="650643" cy="30905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6" name="Google Shape;1015;g3b6c25de26b_1_454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1A300A85-4D6F-6B4B-7009-3162BE5CD031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t="22487" b="26728"/>
            <a:stretch/>
          </p:blipFill>
          <p:spPr>
            <a:xfrm>
              <a:off x="4040898" y="2933474"/>
              <a:ext cx="608560" cy="3090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016;g3b6c25de26b_1_454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D8F26BD7-C073-0D7A-00BE-12F32CEA9F4E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984443" y="3455241"/>
              <a:ext cx="811272" cy="1545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" name="Google Shape;1017;g3b6c25de26b_1_454" descr="A red and black no sign&#10;&#10;AI-generated content may be incorrect.">
              <a:extLst>
                <a:ext uri="{FF2B5EF4-FFF2-40B4-BE49-F238E27FC236}">
                  <a16:creationId xmlns:a16="http://schemas.microsoft.com/office/drawing/2014/main" id="{D42B62E5-4516-8886-4683-156912ED42ED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1310157" y="3472519"/>
              <a:ext cx="717590" cy="119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9" name="Google Shape;1018;g3b6c25de26b_1_454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8924FC70-EB41-A801-AC4D-748C1960FCAB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555884" y="3832115"/>
              <a:ext cx="709254" cy="33807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0" name="Google Shape;1019;g3b6c25de26b_1_454">
              <a:extLst>
                <a:ext uri="{FF2B5EF4-FFF2-40B4-BE49-F238E27FC236}">
                  <a16:creationId xmlns:a16="http://schemas.microsoft.com/office/drawing/2014/main" id="{87783B85-C3FD-0E06-553C-E593E58CFDF9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2186260" y="3908437"/>
              <a:ext cx="719252" cy="1854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1" name="Google Shape;1020;g3b6c25de26b_1_454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137212CA-359F-9131-61A6-4BD85081CDEE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 t="29955" b="26789"/>
            <a:stretch/>
          </p:blipFill>
          <p:spPr>
            <a:xfrm>
              <a:off x="1317366" y="3892984"/>
              <a:ext cx="800230" cy="216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2" name="Google Shape;1021;g3b6c25de26b_1_454">
              <a:extLst>
                <a:ext uri="{FF2B5EF4-FFF2-40B4-BE49-F238E27FC236}">
                  <a16:creationId xmlns:a16="http://schemas.microsoft.com/office/drawing/2014/main" id="{589800A0-EE6F-A69B-F18E-10F655427D55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3218428" y="3908027"/>
              <a:ext cx="713380" cy="186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3" name="Google Shape;1022;g3b6c25de26b_1_454" descr="A white and purple logo&#10;&#10;AI-generated content may be incorrect.">
              <a:extLst>
                <a:ext uri="{FF2B5EF4-FFF2-40B4-BE49-F238E27FC236}">
                  <a16:creationId xmlns:a16="http://schemas.microsoft.com/office/drawing/2014/main" id="{03A04A74-3B92-5D7C-D29B-8852E71802AA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4201241" y="3838039"/>
              <a:ext cx="653978" cy="32622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4" name="Google Shape;1023;g3b6c25de26b_1_454" descr="A logo with a pink and blue design&#10;&#10;AI-generated content may be incorrect.">
              <a:extLst>
                <a:ext uri="{FF2B5EF4-FFF2-40B4-BE49-F238E27FC236}">
                  <a16:creationId xmlns:a16="http://schemas.microsoft.com/office/drawing/2014/main" id="{EEBF8720-C773-17C6-0B19-0D1D757E9B1C}"/>
                </a:ext>
              </a:extLst>
            </p:cNvPr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1663025" y="4337878"/>
              <a:ext cx="528422" cy="2510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5" name="Google Shape;1024;g3b6c25de26b_1_454" descr="A black and grey logo&#10;&#10;AI-generated content may be incorrect.">
              <a:extLst>
                <a:ext uri="{FF2B5EF4-FFF2-40B4-BE49-F238E27FC236}">
                  <a16:creationId xmlns:a16="http://schemas.microsoft.com/office/drawing/2014/main" id="{611ED591-42D3-91EC-076F-9B2EC1407460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3375054" y="4370253"/>
              <a:ext cx="706378" cy="18625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6" name="Google Shape;1025;g3b6c25de26b_1_454" descr="A black text on a black background&#10;&#10;AI-generated content may be incorrect.">
              <a:extLst>
                <a:ext uri="{FF2B5EF4-FFF2-40B4-BE49-F238E27FC236}">
                  <a16:creationId xmlns:a16="http://schemas.microsoft.com/office/drawing/2014/main" id="{9E355E93-1C52-A4BC-D696-129634276F0C}"/>
                </a:ext>
              </a:extLst>
            </p:cNvPr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4217751" y="4355210"/>
              <a:ext cx="770426" cy="2163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7" name="Google Shape;1026;g3b6c25de26b_1_454" descr="A black background with white text&#10;&#10;AI-generated content may be incorrect.">
              <a:extLst>
                <a:ext uri="{FF2B5EF4-FFF2-40B4-BE49-F238E27FC236}">
                  <a16:creationId xmlns:a16="http://schemas.microsoft.com/office/drawing/2014/main" id="{9A1EBDBF-1D7C-08B8-0FA8-A43521B28CC5}"/>
                </a:ext>
              </a:extLst>
            </p:cNvPr>
            <p:cNvPicPr preferRelativeResize="0"/>
            <p:nvPr/>
          </p:nvPicPr>
          <p:blipFill rotWithShape="1">
            <a:blip r:embed="rId15">
              <a:alphaModFix/>
            </a:blip>
            <a:srcRect/>
            <a:stretch/>
          </p:blipFill>
          <p:spPr>
            <a:xfrm>
              <a:off x="461788" y="4864069"/>
              <a:ext cx="893432" cy="176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027;g3b6c25de26b_1_454" descr="A black and grey logo&#10;&#10;AI-generated content may be incorrect.">
              <a:extLst>
                <a:ext uri="{FF2B5EF4-FFF2-40B4-BE49-F238E27FC236}">
                  <a16:creationId xmlns:a16="http://schemas.microsoft.com/office/drawing/2014/main" id="{77FB0C67-0E23-FB52-FCA7-111846B00680}"/>
                </a:ext>
              </a:extLst>
            </p:cNvPr>
            <p:cNvPicPr preferRelativeResize="0"/>
            <p:nvPr/>
          </p:nvPicPr>
          <p:blipFill rotWithShape="1">
            <a:blip r:embed="rId16">
              <a:alphaModFix/>
            </a:blip>
            <a:srcRect/>
            <a:stretch/>
          </p:blipFill>
          <p:spPr>
            <a:xfrm>
              <a:off x="1718133" y="4875217"/>
              <a:ext cx="560326" cy="15452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028;g3b6c25de26b_1_454" descr="A purple circle with letters in it&#10;&#10;AI-generated content may be incorrect.">
              <a:extLst>
                <a:ext uri="{FF2B5EF4-FFF2-40B4-BE49-F238E27FC236}">
                  <a16:creationId xmlns:a16="http://schemas.microsoft.com/office/drawing/2014/main" id="{56739B5D-8AB9-44C0-EDCD-6F543541DCB3}"/>
                </a:ext>
              </a:extLst>
            </p:cNvPr>
            <p:cNvPicPr preferRelativeResize="0"/>
            <p:nvPr/>
          </p:nvPicPr>
          <p:blipFill rotWithShape="1">
            <a:blip r:embed="rId17">
              <a:alphaModFix/>
            </a:blip>
            <a:srcRect/>
            <a:stretch/>
          </p:blipFill>
          <p:spPr>
            <a:xfrm>
              <a:off x="740058" y="3377978"/>
              <a:ext cx="308472" cy="3090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1029;g3b6c25de26b_1_454">
              <a:extLst>
                <a:ext uri="{FF2B5EF4-FFF2-40B4-BE49-F238E27FC236}">
                  <a16:creationId xmlns:a16="http://schemas.microsoft.com/office/drawing/2014/main" id="{96F04BE9-7C36-9F93-F486-F82A1BF1C8C6}"/>
                </a:ext>
              </a:extLst>
            </p:cNvPr>
            <p:cNvPicPr preferRelativeResize="0"/>
            <p:nvPr/>
          </p:nvPicPr>
          <p:blipFill rotWithShape="1">
            <a:blip r:embed="rId18">
              <a:alphaModFix/>
            </a:blip>
            <a:srcRect/>
            <a:stretch/>
          </p:blipFill>
          <p:spPr>
            <a:xfrm>
              <a:off x="2186259" y="3430158"/>
              <a:ext cx="719256" cy="2046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1" name="Google Shape;1030;g3b6c25de26b_1_454">
              <a:extLst>
                <a:ext uri="{FF2B5EF4-FFF2-40B4-BE49-F238E27FC236}">
                  <a16:creationId xmlns:a16="http://schemas.microsoft.com/office/drawing/2014/main" id="{1E8F350E-6CF3-A03B-9A01-6A40C0CC9730}"/>
                </a:ext>
              </a:extLst>
            </p:cNvPr>
            <p:cNvPicPr preferRelativeResize="0"/>
            <p:nvPr/>
          </p:nvPicPr>
          <p:blipFill rotWithShape="1">
            <a:blip r:embed="rId19">
              <a:alphaModFix/>
            </a:blip>
            <a:srcRect/>
            <a:stretch/>
          </p:blipFill>
          <p:spPr>
            <a:xfrm>
              <a:off x="2614038" y="4906123"/>
              <a:ext cx="604258" cy="9271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2" name="Google Shape;1031;g3b6c25de26b_1_454">
              <a:extLst>
                <a:ext uri="{FF2B5EF4-FFF2-40B4-BE49-F238E27FC236}">
                  <a16:creationId xmlns:a16="http://schemas.microsoft.com/office/drawing/2014/main" id="{2003D4FC-9B6D-A587-6A31-10D76C0B6C00}"/>
                </a:ext>
              </a:extLst>
            </p:cNvPr>
            <p:cNvPicPr preferRelativeResize="0"/>
            <p:nvPr/>
          </p:nvPicPr>
          <p:blipFill rotWithShape="1">
            <a:blip r:embed="rId20">
              <a:alphaModFix/>
            </a:blip>
            <a:srcRect/>
            <a:stretch/>
          </p:blipFill>
          <p:spPr>
            <a:xfrm>
              <a:off x="2624131" y="5408558"/>
              <a:ext cx="801010" cy="2711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3" name="Google Shape;1032;g3b6c25de26b_1_454">
              <a:extLst>
                <a:ext uri="{FF2B5EF4-FFF2-40B4-BE49-F238E27FC236}">
                  <a16:creationId xmlns:a16="http://schemas.microsoft.com/office/drawing/2014/main" id="{78560BD4-A232-F6CA-39E6-321B32E9C7AC}"/>
                </a:ext>
              </a:extLst>
            </p:cNvPr>
            <p:cNvPicPr preferRelativeResize="0"/>
            <p:nvPr/>
          </p:nvPicPr>
          <p:blipFill rotWithShape="1">
            <a:blip r:embed="rId21">
              <a:alphaModFix/>
            </a:blip>
            <a:srcRect/>
            <a:stretch/>
          </p:blipFill>
          <p:spPr>
            <a:xfrm>
              <a:off x="603753" y="4353478"/>
              <a:ext cx="751466" cy="2198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4" name="Google Shape;1033;g3b6c25de26b_1_454">
              <a:extLst>
                <a:ext uri="{FF2B5EF4-FFF2-40B4-BE49-F238E27FC236}">
                  <a16:creationId xmlns:a16="http://schemas.microsoft.com/office/drawing/2014/main" id="{045BB910-AC98-1FBB-7409-328F3BE483AF}"/>
                </a:ext>
              </a:extLst>
            </p:cNvPr>
            <p:cNvPicPr preferRelativeResize="0"/>
            <p:nvPr/>
          </p:nvPicPr>
          <p:blipFill rotWithShape="1">
            <a:blip r:embed="rId22">
              <a:alphaModFix/>
            </a:blip>
            <a:srcRect/>
            <a:stretch/>
          </p:blipFill>
          <p:spPr>
            <a:xfrm>
              <a:off x="3838446" y="5434305"/>
              <a:ext cx="811011" cy="2196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5" name="Google Shape;1034;g3b6c25de26b_1_454" descr="A blue text on a white background&#10;&#10;AI-generated content may be incorrect.">
              <a:extLst>
                <a:ext uri="{FF2B5EF4-FFF2-40B4-BE49-F238E27FC236}">
                  <a16:creationId xmlns:a16="http://schemas.microsoft.com/office/drawing/2014/main" id="{015AFC39-7AEA-8587-870E-8BCE69FA7E12}"/>
                </a:ext>
              </a:extLst>
            </p:cNvPr>
            <p:cNvPicPr preferRelativeResize="0"/>
            <p:nvPr/>
          </p:nvPicPr>
          <p:blipFill rotWithShape="1">
            <a:blip r:embed="rId23">
              <a:alphaModFix/>
            </a:blip>
            <a:srcRect/>
            <a:stretch/>
          </p:blipFill>
          <p:spPr>
            <a:xfrm>
              <a:off x="1616434" y="5937898"/>
              <a:ext cx="654233" cy="1887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6" name="Google Shape;1035;g3b6c25de26b_1_454" descr="A black and red logo&#10;&#10;AI-generated content may be incorrect.">
              <a:extLst>
                <a:ext uri="{FF2B5EF4-FFF2-40B4-BE49-F238E27FC236}">
                  <a16:creationId xmlns:a16="http://schemas.microsoft.com/office/drawing/2014/main" id="{57D15E92-4863-5179-49B1-7EC38400E052}"/>
                </a:ext>
              </a:extLst>
            </p:cNvPr>
            <p:cNvPicPr preferRelativeResize="0"/>
            <p:nvPr/>
          </p:nvPicPr>
          <p:blipFill rotWithShape="1">
            <a:blip r:embed="rId24">
              <a:alphaModFix/>
            </a:blip>
            <a:srcRect/>
            <a:stretch/>
          </p:blipFill>
          <p:spPr>
            <a:xfrm>
              <a:off x="630275" y="5904118"/>
              <a:ext cx="811011" cy="2562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7" name="Google Shape;1036;g3b6c25de26b_1_454" descr="A purple background with white text&#10;&#10;AI-generated content may be incorrect.">
              <a:extLst>
                <a:ext uri="{FF2B5EF4-FFF2-40B4-BE49-F238E27FC236}">
                  <a16:creationId xmlns:a16="http://schemas.microsoft.com/office/drawing/2014/main" id="{F226BD22-92C5-E873-BDE9-0E9AE3DF45A2}"/>
                </a:ext>
              </a:extLst>
            </p:cNvPr>
            <p:cNvPicPr preferRelativeResize="0"/>
            <p:nvPr/>
          </p:nvPicPr>
          <p:blipFill rotWithShape="1">
            <a:blip r:embed="rId25">
              <a:alphaModFix/>
            </a:blip>
            <a:srcRect/>
            <a:stretch/>
          </p:blipFill>
          <p:spPr>
            <a:xfrm>
              <a:off x="4383798" y="5840389"/>
              <a:ext cx="383739" cy="383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8" name="Google Shape;1037;g3b6c25de26b_1_454">
              <a:extLst>
                <a:ext uri="{FF2B5EF4-FFF2-40B4-BE49-F238E27FC236}">
                  <a16:creationId xmlns:a16="http://schemas.microsoft.com/office/drawing/2014/main" id="{A4EDD880-DA11-56AB-D588-B8E962DCE52F}"/>
                </a:ext>
              </a:extLst>
            </p:cNvPr>
            <p:cNvPicPr preferRelativeResize="0"/>
            <p:nvPr/>
          </p:nvPicPr>
          <p:blipFill rotWithShape="1">
            <a:blip r:embed="rId26">
              <a:alphaModFix/>
            </a:blip>
            <a:srcRect/>
            <a:stretch/>
          </p:blipFill>
          <p:spPr>
            <a:xfrm>
              <a:off x="3240669" y="3435271"/>
              <a:ext cx="506205" cy="1944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1038;g3b6c25de26b_1_454">
              <a:extLst>
                <a:ext uri="{FF2B5EF4-FFF2-40B4-BE49-F238E27FC236}">
                  <a16:creationId xmlns:a16="http://schemas.microsoft.com/office/drawing/2014/main" id="{647019F2-45D9-CE42-8B79-6BFEE56C78F9}"/>
                </a:ext>
              </a:extLst>
            </p:cNvPr>
            <p:cNvPicPr preferRelativeResize="0"/>
            <p:nvPr/>
          </p:nvPicPr>
          <p:blipFill rotWithShape="1">
            <a:blip r:embed="rId27">
              <a:alphaModFix/>
            </a:blip>
            <a:srcRect/>
            <a:stretch/>
          </p:blipFill>
          <p:spPr>
            <a:xfrm>
              <a:off x="2560087" y="4375947"/>
              <a:ext cx="468781" cy="174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0" name="Google Shape;1039;g3b6c25de26b_1_454">
              <a:extLst>
                <a:ext uri="{FF2B5EF4-FFF2-40B4-BE49-F238E27FC236}">
                  <a16:creationId xmlns:a16="http://schemas.microsoft.com/office/drawing/2014/main" id="{4C1910E6-A27D-244D-B077-6B237451171D}"/>
                </a:ext>
              </a:extLst>
            </p:cNvPr>
            <p:cNvPicPr preferRelativeResize="0"/>
            <p:nvPr/>
          </p:nvPicPr>
          <p:blipFill rotWithShape="1">
            <a:blip r:embed="rId28">
              <a:alphaModFix/>
            </a:blip>
            <a:srcRect/>
            <a:stretch/>
          </p:blipFill>
          <p:spPr>
            <a:xfrm>
              <a:off x="3365141" y="5826929"/>
              <a:ext cx="716737" cy="4106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1" name="Google Shape;1040;g3b6c25de26b_1_454">
              <a:extLst>
                <a:ext uri="{FF2B5EF4-FFF2-40B4-BE49-F238E27FC236}">
                  <a16:creationId xmlns:a16="http://schemas.microsoft.com/office/drawing/2014/main" id="{90E42814-B6C5-B597-6975-33D7602E55C9}"/>
                </a:ext>
              </a:extLst>
            </p:cNvPr>
            <p:cNvPicPr preferRelativeResize="0"/>
            <p:nvPr/>
          </p:nvPicPr>
          <p:blipFill rotWithShape="1">
            <a:blip r:embed="rId29">
              <a:alphaModFix/>
            </a:blip>
            <a:srcRect l="2669" t="11118" r="2679" b="11888"/>
            <a:stretch/>
          </p:blipFill>
          <p:spPr>
            <a:xfrm>
              <a:off x="1631818" y="5326240"/>
              <a:ext cx="752146" cy="4357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2" name="Google Shape;1041;g3b6c25de26b_1_454">
              <a:extLst>
                <a:ext uri="{FF2B5EF4-FFF2-40B4-BE49-F238E27FC236}">
                  <a16:creationId xmlns:a16="http://schemas.microsoft.com/office/drawing/2014/main" id="{C2D2C419-CFFD-77DE-D016-6C31042C008E}"/>
                </a:ext>
              </a:extLst>
            </p:cNvPr>
            <p:cNvPicPr preferRelativeResize="0"/>
            <p:nvPr/>
          </p:nvPicPr>
          <p:blipFill rotWithShape="1">
            <a:blip r:embed="rId30">
              <a:alphaModFix/>
            </a:blip>
            <a:srcRect b="29259"/>
            <a:stretch/>
          </p:blipFill>
          <p:spPr>
            <a:xfrm>
              <a:off x="665861" y="5450190"/>
              <a:ext cx="622495" cy="18787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3" name="Google Shape;1042;g3b6c25de26b_1_454">
              <a:extLst>
                <a:ext uri="{FF2B5EF4-FFF2-40B4-BE49-F238E27FC236}">
                  <a16:creationId xmlns:a16="http://schemas.microsoft.com/office/drawing/2014/main" id="{EBC38DA3-427F-E8F0-6808-E51ECE0EAD84}"/>
                </a:ext>
              </a:extLst>
            </p:cNvPr>
            <p:cNvPicPr preferRelativeResize="0"/>
            <p:nvPr/>
          </p:nvPicPr>
          <p:blipFill rotWithShape="1">
            <a:blip r:embed="rId31">
              <a:alphaModFix/>
            </a:blip>
            <a:srcRect/>
            <a:stretch/>
          </p:blipFill>
          <p:spPr>
            <a:xfrm>
              <a:off x="2490842" y="5947497"/>
              <a:ext cx="654844" cy="1695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4" name="Google Shape;1043;g3b6c25de26b_1_454">
              <a:extLst>
                <a:ext uri="{FF2B5EF4-FFF2-40B4-BE49-F238E27FC236}">
                  <a16:creationId xmlns:a16="http://schemas.microsoft.com/office/drawing/2014/main" id="{207E9D1A-6411-F33C-9E08-0B88A3667CA8}"/>
                </a:ext>
              </a:extLst>
            </p:cNvPr>
            <p:cNvPicPr preferRelativeResize="0"/>
            <p:nvPr/>
          </p:nvPicPr>
          <p:blipFill rotWithShape="1">
            <a:blip r:embed="rId32">
              <a:alphaModFix/>
            </a:blip>
            <a:srcRect/>
            <a:stretch/>
          </p:blipFill>
          <p:spPr>
            <a:xfrm>
              <a:off x="2565817" y="2926001"/>
              <a:ext cx="374928" cy="32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5" name="Google Shape;1044;g3b6c25de26b_1_454" descr="A green and black sign&#10;&#10;AI-generated content may be incorrect.">
              <a:extLst>
                <a:ext uri="{FF2B5EF4-FFF2-40B4-BE49-F238E27FC236}">
                  <a16:creationId xmlns:a16="http://schemas.microsoft.com/office/drawing/2014/main" id="{CFD96669-7915-1E63-E92E-D8C731C70331}"/>
                </a:ext>
              </a:extLst>
            </p:cNvPr>
            <p:cNvPicPr preferRelativeResize="0"/>
            <p:nvPr/>
          </p:nvPicPr>
          <p:blipFill rotWithShape="1">
            <a:blip r:embed="rId33">
              <a:alphaModFix/>
            </a:blip>
            <a:srcRect/>
            <a:stretch/>
          </p:blipFill>
          <p:spPr>
            <a:xfrm>
              <a:off x="4261812" y="4797954"/>
              <a:ext cx="618109" cy="30905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6" name="Google Shape;1045;g3b6c25de26b_1_454" descr="A close-up of a logo&#10;&#10;AI-generated content may be incorrect.">
              <a:extLst>
                <a:ext uri="{FF2B5EF4-FFF2-40B4-BE49-F238E27FC236}">
                  <a16:creationId xmlns:a16="http://schemas.microsoft.com/office/drawing/2014/main" id="{B091A978-35B1-52FF-50FE-D69EBBFF8241}"/>
                </a:ext>
              </a:extLst>
            </p:cNvPr>
            <p:cNvPicPr preferRelativeResize="0"/>
            <p:nvPr/>
          </p:nvPicPr>
          <p:blipFill rotWithShape="1">
            <a:blip r:embed="rId34">
              <a:alphaModFix/>
            </a:blip>
            <a:srcRect/>
            <a:stretch/>
          </p:blipFill>
          <p:spPr>
            <a:xfrm>
              <a:off x="3292407" y="2982668"/>
              <a:ext cx="565424" cy="21066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7" name="Google Shape;1046;g3b6c25de26b_1_454">
              <a:extLst>
                <a:ext uri="{FF2B5EF4-FFF2-40B4-BE49-F238E27FC236}">
                  <a16:creationId xmlns:a16="http://schemas.microsoft.com/office/drawing/2014/main" id="{56A2B47F-BE5C-6EB0-C87C-74BF8ABB4B4F}"/>
                </a:ext>
              </a:extLst>
            </p:cNvPr>
            <p:cNvPicPr preferRelativeResize="0"/>
            <p:nvPr/>
          </p:nvPicPr>
          <p:blipFill rotWithShape="1">
            <a:blip r:embed="rId35">
              <a:alphaModFix/>
            </a:blip>
            <a:srcRect r="50000" b="51305"/>
            <a:stretch/>
          </p:blipFill>
          <p:spPr>
            <a:xfrm>
              <a:off x="3519364" y="4688077"/>
              <a:ext cx="502940" cy="48535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18" name="Google Shape;1047;g3b6c25de26b_1_454">
            <a:extLst>
              <a:ext uri="{FF2B5EF4-FFF2-40B4-BE49-F238E27FC236}">
                <a16:creationId xmlns:a16="http://schemas.microsoft.com/office/drawing/2014/main" id="{D0EF81B1-606F-6A98-41C1-7C0BD1B0D09B}"/>
              </a:ext>
            </a:extLst>
          </p:cNvPr>
          <p:cNvGrpSpPr/>
          <p:nvPr/>
        </p:nvGrpSpPr>
        <p:grpSpPr>
          <a:xfrm>
            <a:off x="4890535" y="2674840"/>
            <a:ext cx="4123764" cy="3384057"/>
            <a:chOff x="4684865" y="3040133"/>
            <a:chExt cx="4123764" cy="3384057"/>
          </a:xfrm>
        </p:grpSpPr>
        <p:sp>
          <p:nvSpPr>
            <p:cNvPr id="219" name="Google Shape;1048;g3b6c25de26b_1_454">
              <a:extLst>
                <a:ext uri="{FF2B5EF4-FFF2-40B4-BE49-F238E27FC236}">
                  <a16:creationId xmlns:a16="http://schemas.microsoft.com/office/drawing/2014/main" id="{27ECFCC9-9C38-5F5A-6762-D5D9CEAB93F7}"/>
                </a:ext>
              </a:extLst>
            </p:cNvPr>
            <p:cNvSpPr/>
            <p:nvPr/>
          </p:nvSpPr>
          <p:spPr>
            <a:xfrm>
              <a:off x="4794070" y="4100247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1049;g3b6c25de26b_1_454">
              <a:extLst>
                <a:ext uri="{FF2B5EF4-FFF2-40B4-BE49-F238E27FC236}">
                  <a16:creationId xmlns:a16="http://schemas.microsoft.com/office/drawing/2014/main" id="{840BBB7C-1FF8-E2F8-12DD-D85A822F5B1E}"/>
                </a:ext>
              </a:extLst>
            </p:cNvPr>
            <p:cNvSpPr/>
            <p:nvPr/>
          </p:nvSpPr>
          <p:spPr>
            <a:xfrm>
              <a:off x="4794070" y="4435871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1050;g3b6c25de26b_1_454">
              <a:extLst>
                <a:ext uri="{FF2B5EF4-FFF2-40B4-BE49-F238E27FC236}">
                  <a16:creationId xmlns:a16="http://schemas.microsoft.com/office/drawing/2014/main" id="{2B1E73B4-CD88-433A-A621-FE0D0A540793}"/>
                </a:ext>
              </a:extLst>
            </p:cNvPr>
            <p:cNvSpPr/>
            <p:nvPr/>
          </p:nvSpPr>
          <p:spPr>
            <a:xfrm>
              <a:off x="4794070" y="5107119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1051;g3b6c25de26b_1_454">
              <a:extLst>
                <a:ext uri="{FF2B5EF4-FFF2-40B4-BE49-F238E27FC236}">
                  <a16:creationId xmlns:a16="http://schemas.microsoft.com/office/drawing/2014/main" id="{E93C5083-5819-308C-3318-AE485D8BBC45}"/>
                </a:ext>
              </a:extLst>
            </p:cNvPr>
            <p:cNvSpPr/>
            <p:nvPr/>
          </p:nvSpPr>
          <p:spPr>
            <a:xfrm>
              <a:off x="4794070" y="5442742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1052;g3b6c25de26b_1_454">
              <a:extLst>
                <a:ext uri="{FF2B5EF4-FFF2-40B4-BE49-F238E27FC236}">
                  <a16:creationId xmlns:a16="http://schemas.microsoft.com/office/drawing/2014/main" id="{AF2857DB-4BD8-0FD1-3F78-DA1B38B3C09E}"/>
                </a:ext>
              </a:extLst>
            </p:cNvPr>
            <p:cNvSpPr/>
            <p:nvPr/>
          </p:nvSpPr>
          <p:spPr>
            <a:xfrm>
              <a:off x="4794070" y="5778366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1053;g3b6c25de26b_1_454">
              <a:extLst>
                <a:ext uri="{FF2B5EF4-FFF2-40B4-BE49-F238E27FC236}">
                  <a16:creationId xmlns:a16="http://schemas.microsoft.com/office/drawing/2014/main" id="{D640D006-04FE-44F1-36ED-05CD1CEA8FB6}"/>
                </a:ext>
              </a:extLst>
            </p:cNvPr>
            <p:cNvSpPr/>
            <p:nvPr/>
          </p:nvSpPr>
          <p:spPr>
            <a:xfrm>
              <a:off x="5371213" y="4100247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1054;g3b6c25de26b_1_454">
              <a:extLst>
                <a:ext uri="{FF2B5EF4-FFF2-40B4-BE49-F238E27FC236}">
                  <a16:creationId xmlns:a16="http://schemas.microsoft.com/office/drawing/2014/main" id="{3FC41EAF-1A8D-5187-5ED6-04C5A15F94EA}"/>
                </a:ext>
              </a:extLst>
            </p:cNvPr>
            <p:cNvSpPr/>
            <p:nvPr/>
          </p:nvSpPr>
          <p:spPr>
            <a:xfrm>
              <a:off x="5371213" y="4771495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1055;g3b6c25de26b_1_454">
              <a:extLst>
                <a:ext uri="{FF2B5EF4-FFF2-40B4-BE49-F238E27FC236}">
                  <a16:creationId xmlns:a16="http://schemas.microsoft.com/office/drawing/2014/main" id="{7E05ACC8-7E37-95A6-9F21-B5C609F9DB80}"/>
                </a:ext>
              </a:extLst>
            </p:cNvPr>
            <p:cNvSpPr/>
            <p:nvPr/>
          </p:nvSpPr>
          <p:spPr>
            <a:xfrm>
              <a:off x="5371213" y="5107119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1056;g3b6c25de26b_1_454">
              <a:extLst>
                <a:ext uri="{FF2B5EF4-FFF2-40B4-BE49-F238E27FC236}">
                  <a16:creationId xmlns:a16="http://schemas.microsoft.com/office/drawing/2014/main" id="{69A9169D-3AEE-81CF-7570-7B798ED0A1DB}"/>
                </a:ext>
              </a:extLst>
            </p:cNvPr>
            <p:cNvSpPr/>
            <p:nvPr/>
          </p:nvSpPr>
          <p:spPr>
            <a:xfrm>
              <a:off x="5371213" y="5442742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1057;g3b6c25de26b_1_454">
              <a:extLst>
                <a:ext uri="{FF2B5EF4-FFF2-40B4-BE49-F238E27FC236}">
                  <a16:creationId xmlns:a16="http://schemas.microsoft.com/office/drawing/2014/main" id="{6389D9DF-BC99-F135-3585-25A9CDCB24AE}"/>
                </a:ext>
              </a:extLst>
            </p:cNvPr>
            <p:cNvSpPr/>
            <p:nvPr/>
          </p:nvSpPr>
          <p:spPr>
            <a:xfrm>
              <a:off x="5371213" y="5778366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1058;g3b6c25de26b_1_454">
              <a:extLst>
                <a:ext uri="{FF2B5EF4-FFF2-40B4-BE49-F238E27FC236}">
                  <a16:creationId xmlns:a16="http://schemas.microsoft.com/office/drawing/2014/main" id="{FBC3FD6A-EDBF-D662-6CDA-DD7F27F9A10E}"/>
                </a:ext>
              </a:extLst>
            </p:cNvPr>
            <p:cNvSpPr/>
            <p:nvPr/>
          </p:nvSpPr>
          <p:spPr>
            <a:xfrm>
              <a:off x="5371213" y="6113990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1059;g3b6c25de26b_1_454">
              <a:extLst>
                <a:ext uri="{FF2B5EF4-FFF2-40B4-BE49-F238E27FC236}">
                  <a16:creationId xmlns:a16="http://schemas.microsoft.com/office/drawing/2014/main" id="{3CEE25A7-914D-9DAD-DC80-1F1B641B251E}"/>
                </a:ext>
              </a:extLst>
            </p:cNvPr>
            <p:cNvSpPr/>
            <p:nvPr/>
          </p:nvSpPr>
          <p:spPr>
            <a:xfrm>
              <a:off x="5948356" y="4100247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1060;g3b6c25de26b_1_454">
              <a:extLst>
                <a:ext uri="{FF2B5EF4-FFF2-40B4-BE49-F238E27FC236}">
                  <a16:creationId xmlns:a16="http://schemas.microsoft.com/office/drawing/2014/main" id="{FC114834-946E-4AB8-4BC4-43E55A564280}"/>
                </a:ext>
              </a:extLst>
            </p:cNvPr>
            <p:cNvSpPr/>
            <p:nvPr/>
          </p:nvSpPr>
          <p:spPr>
            <a:xfrm>
              <a:off x="5948356" y="4435871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1061;g3b6c25de26b_1_454">
              <a:extLst>
                <a:ext uri="{FF2B5EF4-FFF2-40B4-BE49-F238E27FC236}">
                  <a16:creationId xmlns:a16="http://schemas.microsoft.com/office/drawing/2014/main" id="{3EA56923-87FB-D66A-B1D9-B93DF128BB53}"/>
                </a:ext>
              </a:extLst>
            </p:cNvPr>
            <p:cNvSpPr/>
            <p:nvPr/>
          </p:nvSpPr>
          <p:spPr>
            <a:xfrm>
              <a:off x="5948356" y="4771495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1062;g3b6c25de26b_1_454">
              <a:extLst>
                <a:ext uri="{FF2B5EF4-FFF2-40B4-BE49-F238E27FC236}">
                  <a16:creationId xmlns:a16="http://schemas.microsoft.com/office/drawing/2014/main" id="{2F349494-5585-0E4C-98BA-1E2CA5FA72D5}"/>
                </a:ext>
              </a:extLst>
            </p:cNvPr>
            <p:cNvSpPr/>
            <p:nvPr/>
          </p:nvSpPr>
          <p:spPr>
            <a:xfrm>
              <a:off x="5948356" y="5107119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1063;g3b6c25de26b_1_454">
              <a:extLst>
                <a:ext uri="{FF2B5EF4-FFF2-40B4-BE49-F238E27FC236}">
                  <a16:creationId xmlns:a16="http://schemas.microsoft.com/office/drawing/2014/main" id="{97991009-D2AD-5934-0D76-D021B47FE51C}"/>
                </a:ext>
              </a:extLst>
            </p:cNvPr>
            <p:cNvSpPr/>
            <p:nvPr/>
          </p:nvSpPr>
          <p:spPr>
            <a:xfrm>
              <a:off x="5948356" y="5442742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1064;g3b6c25de26b_1_454">
              <a:extLst>
                <a:ext uri="{FF2B5EF4-FFF2-40B4-BE49-F238E27FC236}">
                  <a16:creationId xmlns:a16="http://schemas.microsoft.com/office/drawing/2014/main" id="{2F3E6BAC-FDBC-86A1-E648-3B6205A7F41D}"/>
                </a:ext>
              </a:extLst>
            </p:cNvPr>
            <p:cNvSpPr/>
            <p:nvPr/>
          </p:nvSpPr>
          <p:spPr>
            <a:xfrm>
              <a:off x="5948356" y="5778366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1065;g3b6c25de26b_1_454">
              <a:extLst>
                <a:ext uri="{FF2B5EF4-FFF2-40B4-BE49-F238E27FC236}">
                  <a16:creationId xmlns:a16="http://schemas.microsoft.com/office/drawing/2014/main" id="{A3957401-BA6A-D342-7AE3-4487EEA8EA21}"/>
                </a:ext>
              </a:extLst>
            </p:cNvPr>
            <p:cNvSpPr/>
            <p:nvPr/>
          </p:nvSpPr>
          <p:spPr>
            <a:xfrm>
              <a:off x="6525499" y="3764624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1066;g3b6c25de26b_1_454">
              <a:extLst>
                <a:ext uri="{FF2B5EF4-FFF2-40B4-BE49-F238E27FC236}">
                  <a16:creationId xmlns:a16="http://schemas.microsoft.com/office/drawing/2014/main" id="{D0984C01-524A-1FF6-88A7-0AA50D7E6D8F}"/>
                </a:ext>
              </a:extLst>
            </p:cNvPr>
            <p:cNvSpPr/>
            <p:nvPr/>
          </p:nvSpPr>
          <p:spPr>
            <a:xfrm>
              <a:off x="6525499" y="4100247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1067;g3b6c25de26b_1_454">
              <a:extLst>
                <a:ext uri="{FF2B5EF4-FFF2-40B4-BE49-F238E27FC236}">
                  <a16:creationId xmlns:a16="http://schemas.microsoft.com/office/drawing/2014/main" id="{621238E2-25BF-CD03-C9DD-EFB156D71CF9}"/>
                </a:ext>
              </a:extLst>
            </p:cNvPr>
            <p:cNvSpPr/>
            <p:nvPr/>
          </p:nvSpPr>
          <p:spPr>
            <a:xfrm>
              <a:off x="6525499" y="4435871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1068;g3b6c25de26b_1_454">
              <a:extLst>
                <a:ext uri="{FF2B5EF4-FFF2-40B4-BE49-F238E27FC236}">
                  <a16:creationId xmlns:a16="http://schemas.microsoft.com/office/drawing/2014/main" id="{A30B1CDB-05BC-DA12-6106-8C6D1A18627E}"/>
                </a:ext>
              </a:extLst>
            </p:cNvPr>
            <p:cNvSpPr/>
            <p:nvPr/>
          </p:nvSpPr>
          <p:spPr>
            <a:xfrm>
              <a:off x="6525499" y="4771495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1069;g3b6c25de26b_1_454">
              <a:extLst>
                <a:ext uri="{FF2B5EF4-FFF2-40B4-BE49-F238E27FC236}">
                  <a16:creationId xmlns:a16="http://schemas.microsoft.com/office/drawing/2014/main" id="{466361FD-96FE-88E8-2F9A-107DC2E677DB}"/>
                </a:ext>
              </a:extLst>
            </p:cNvPr>
            <p:cNvSpPr/>
            <p:nvPr/>
          </p:nvSpPr>
          <p:spPr>
            <a:xfrm>
              <a:off x="6525499" y="5107119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1070;g3b6c25de26b_1_454">
              <a:extLst>
                <a:ext uri="{FF2B5EF4-FFF2-40B4-BE49-F238E27FC236}">
                  <a16:creationId xmlns:a16="http://schemas.microsoft.com/office/drawing/2014/main" id="{89EAB7F7-2761-93E5-66BA-0D10B9F6A24A}"/>
                </a:ext>
              </a:extLst>
            </p:cNvPr>
            <p:cNvSpPr/>
            <p:nvPr/>
          </p:nvSpPr>
          <p:spPr>
            <a:xfrm>
              <a:off x="6525499" y="5442742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1071;g3b6c25de26b_1_454">
              <a:extLst>
                <a:ext uri="{FF2B5EF4-FFF2-40B4-BE49-F238E27FC236}">
                  <a16:creationId xmlns:a16="http://schemas.microsoft.com/office/drawing/2014/main" id="{4DCA9896-FA41-7F36-857B-07F2F6B4541D}"/>
                </a:ext>
              </a:extLst>
            </p:cNvPr>
            <p:cNvSpPr/>
            <p:nvPr/>
          </p:nvSpPr>
          <p:spPr>
            <a:xfrm>
              <a:off x="6525499" y="5778366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1072;g3b6c25de26b_1_454">
              <a:extLst>
                <a:ext uri="{FF2B5EF4-FFF2-40B4-BE49-F238E27FC236}">
                  <a16:creationId xmlns:a16="http://schemas.microsoft.com/office/drawing/2014/main" id="{D36C4BC7-320A-C43F-4884-C19F8065DD13}"/>
                </a:ext>
              </a:extLst>
            </p:cNvPr>
            <p:cNvSpPr/>
            <p:nvPr/>
          </p:nvSpPr>
          <p:spPr>
            <a:xfrm>
              <a:off x="6525499" y="6113990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1073;g3b6c25de26b_1_454">
              <a:extLst>
                <a:ext uri="{FF2B5EF4-FFF2-40B4-BE49-F238E27FC236}">
                  <a16:creationId xmlns:a16="http://schemas.microsoft.com/office/drawing/2014/main" id="{FEAA258E-C8C0-951D-757A-712C0E335515}"/>
                </a:ext>
              </a:extLst>
            </p:cNvPr>
            <p:cNvSpPr/>
            <p:nvPr/>
          </p:nvSpPr>
          <p:spPr>
            <a:xfrm>
              <a:off x="7102643" y="3764624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1074;g3b6c25de26b_1_454">
              <a:extLst>
                <a:ext uri="{FF2B5EF4-FFF2-40B4-BE49-F238E27FC236}">
                  <a16:creationId xmlns:a16="http://schemas.microsoft.com/office/drawing/2014/main" id="{8F002F91-90ED-136C-98D9-D0BC2F0B2050}"/>
                </a:ext>
              </a:extLst>
            </p:cNvPr>
            <p:cNvSpPr/>
            <p:nvPr/>
          </p:nvSpPr>
          <p:spPr>
            <a:xfrm>
              <a:off x="7102643" y="4100247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1075;g3b6c25de26b_1_454">
              <a:extLst>
                <a:ext uri="{FF2B5EF4-FFF2-40B4-BE49-F238E27FC236}">
                  <a16:creationId xmlns:a16="http://schemas.microsoft.com/office/drawing/2014/main" id="{38F52D62-F55B-0B60-5705-720B5C6A1695}"/>
                </a:ext>
              </a:extLst>
            </p:cNvPr>
            <p:cNvSpPr/>
            <p:nvPr/>
          </p:nvSpPr>
          <p:spPr>
            <a:xfrm>
              <a:off x="7102643" y="4435871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1076;g3b6c25de26b_1_454">
              <a:extLst>
                <a:ext uri="{FF2B5EF4-FFF2-40B4-BE49-F238E27FC236}">
                  <a16:creationId xmlns:a16="http://schemas.microsoft.com/office/drawing/2014/main" id="{17EAA9ED-C926-6B84-DB5E-82BF35390562}"/>
                </a:ext>
              </a:extLst>
            </p:cNvPr>
            <p:cNvSpPr/>
            <p:nvPr/>
          </p:nvSpPr>
          <p:spPr>
            <a:xfrm>
              <a:off x="7102643" y="4771495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1077;g3b6c25de26b_1_454">
              <a:extLst>
                <a:ext uri="{FF2B5EF4-FFF2-40B4-BE49-F238E27FC236}">
                  <a16:creationId xmlns:a16="http://schemas.microsoft.com/office/drawing/2014/main" id="{8DC5E614-83F0-7831-0900-39433A29056B}"/>
                </a:ext>
              </a:extLst>
            </p:cNvPr>
            <p:cNvSpPr/>
            <p:nvPr/>
          </p:nvSpPr>
          <p:spPr>
            <a:xfrm>
              <a:off x="5949079" y="5395075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1078;g3b6c25de26b_1_454">
              <a:extLst>
                <a:ext uri="{FF2B5EF4-FFF2-40B4-BE49-F238E27FC236}">
                  <a16:creationId xmlns:a16="http://schemas.microsoft.com/office/drawing/2014/main" id="{4C7D6998-D1CF-A04C-FFFD-774FDB10EFB4}"/>
                </a:ext>
              </a:extLst>
            </p:cNvPr>
            <p:cNvSpPr/>
            <p:nvPr/>
          </p:nvSpPr>
          <p:spPr>
            <a:xfrm>
              <a:off x="7102643" y="5442742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1079;g3b6c25de26b_1_454">
              <a:extLst>
                <a:ext uri="{FF2B5EF4-FFF2-40B4-BE49-F238E27FC236}">
                  <a16:creationId xmlns:a16="http://schemas.microsoft.com/office/drawing/2014/main" id="{2D6A555A-F23F-9284-C96F-0BBE42FC7AFE}"/>
                </a:ext>
              </a:extLst>
            </p:cNvPr>
            <p:cNvSpPr/>
            <p:nvPr/>
          </p:nvSpPr>
          <p:spPr>
            <a:xfrm>
              <a:off x="7102643" y="5778366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1080;g3b6c25de26b_1_454">
              <a:extLst>
                <a:ext uri="{FF2B5EF4-FFF2-40B4-BE49-F238E27FC236}">
                  <a16:creationId xmlns:a16="http://schemas.microsoft.com/office/drawing/2014/main" id="{2426CC9C-A99C-CFC1-55FB-D7AAE6DF36E7}"/>
                </a:ext>
              </a:extLst>
            </p:cNvPr>
            <p:cNvSpPr/>
            <p:nvPr/>
          </p:nvSpPr>
          <p:spPr>
            <a:xfrm>
              <a:off x="7102643" y="6113990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1081;g3b6c25de26b_1_454">
              <a:extLst>
                <a:ext uri="{FF2B5EF4-FFF2-40B4-BE49-F238E27FC236}">
                  <a16:creationId xmlns:a16="http://schemas.microsoft.com/office/drawing/2014/main" id="{3009CE6E-7F18-C905-3375-7CE4A4F99C79}"/>
                </a:ext>
              </a:extLst>
            </p:cNvPr>
            <p:cNvSpPr/>
            <p:nvPr/>
          </p:nvSpPr>
          <p:spPr>
            <a:xfrm>
              <a:off x="7679786" y="3429000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1082;g3b6c25de26b_1_454">
              <a:extLst>
                <a:ext uri="{FF2B5EF4-FFF2-40B4-BE49-F238E27FC236}">
                  <a16:creationId xmlns:a16="http://schemas.microsoft.com/office/drawing/2014/main" id="{4F8475E4-387E-CD75-1409-74773C3BE0A1}"/>
                </a:ext>
              </a:extLst>
            </p:cNvPr>
            <p:cNvSpPr/>
            <p:nvPr/>
          </p:nvSpPr>
          <p:spPr>
            <a:xfrm>
              <a:off x="7679786" y="3764624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1083;g3b6c25de26b_1_454">
              <a:extLst>
                <a:ext uri="{FF2B5EF4-FFF2-40B4-BE49-F238E27FC236}">
                  <a16:creationId xmlns:a16="http://schemas.microsoft.com/office/drawing/2014/main" id="{17FEAFB1-7B90-016C-429F-53360D3D382B}"/>
                </a:ext>
              </a:extLst>
            </p:cNvPr>
            <p:cNvSpPr/>
            <p:nvPr/>
          </p:nvSpPr>
          <p:spPr>
            <a:xfrm>
              <a:off x="7679786" y="4100247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1084;g3b6c25de26b_1_454">
              <a:extLst>
                <a:ext uri="{FF2B5EF4-FFF2-40B4-BE49-F238E27FC236}">
                  <a16:creationId xmlns:a16="http://schemas.microsoft.com/office/drawing/2014/main" id="{81143810-F6EB-7A80-59EE-CC4B219B0B3F}"/>
                </a:ext>
              </a:extLst>
            </p:cNvPr>
            <p:cNvSpPr/>
            <p:nvPr/>
          </p:nvSpPr>
          <p:spPr>
            <a:xfrm>
              <a:off x="7679786" y="4435871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1085;g3b6c25de26b_1_454">
              <a:extLst>
                <a:ext uri="{FF2B5EF4-FFF2-40B4-BE49-F238E27FC236}">
                  <a16:creationId xmlns:a16="http://schemas.microsoft.com/office/drawing/2014/main" id="{FF832112-6BFE-C5C6-B1F5-D05D8C2B6CD3}"/>
                </a:ext>
              </a:extLst>
            </p:cNvPr>
            <p:cNvSpPr/>
            <p:nvPr/>
          </p:nvSpPr>
          <p:spPr>
            <a:xfrm>
              <a:off x="7679786" y="5107119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1086;g3b6c25de26b_1_454">
              <a:extLst>
                <a:ext uri="{FF2B5EF4-FFF2-40B4-BE49-F238E27FC236}">
                  <a16:creationId xmlns:a16="http://schemas.microsoft.com/office/drawing/2014/main" id="{C41A1684-751C-8FB4-14AD-B791F5DBC452}"/>
                </a:ext>
              </a:extLst>
            </p:cNvPr>
            <p:cNvSpPr/>
            <p:nvPr/>
          </p:nvSpPr>
          <p:spPr>
            <a:xfrm>
              <a:off x="7679786" y="5442742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1087;g3b6c25de26b_1_454">
              <a:extLst>
                <a:ext uri="{FF2B5EF4-FFF2-40B4-BE49-F238E27FC236}">
                  <a16:creationId xmlns:a16="http://schemas.microsoft.com/office/drawing/2014/main" id="{255E9C58-9525-E8E0-EF3F-C04F07A6CE12}"/>
                </a:ext>
              </a:extLst>
            </p:cNvPr>
            <p:cNvSpPr/>
            <p:nvPr/>
          </p:nvSpPr>
          <p:spPr>
            <a:xfrm>
              <a:off x="7679786" y="5778366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1088;g3b6c25de26b_1_454">
              <a:extLst>
                <a:ext uri="{FF2B5EF4-FFF2-40B4-BE49-F238E27FC236}">
                  <a16:creationId xmlns:a16="http://schemas.microsoft.com/office/drawing/2014/main" id="{B46B95E4-2D30-1433-312F-6A3D196EF05E}"/>
                </a:ext>
              </a:extLst>
            </p:cNvPr>
            <p:cNvSpPr/>
            <p:nvPr/>
          </p:nvSpPr>
          <p:spPr>
            <a:xfrm>
              <a:off x="7679786" y="6113990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1089;g3b6c25de26b_1_454">
              <a:extLst>
                <a:ext uri="{FF2B5EF4-FFF2-40B4-BE49-F238E27FC236}">
                  <a16:creationId xmlns:a16="http://schemas.microsoft.com/office/drawing/2014/main" id="{162A84A7-1B86-87B0-14EF-DEFD1A342A27}"/>
                </a:ext>
              </a:extLst>
            </p:cNvPr>
            <p:cNvSpPr/>
            <p:nvPr/>
          </p:nvSpPr>
          <p:spPr>
            <a:xfrm>
              <a:off x="8256929" y="3764624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1090;g3b6c25de26b_1_454">
              <a:extLst>
                <a:ext uri="{FF2B5EF4-FFF2-40B4-BE49-F238E27FC236}">
                  <a16:creationId xmlns:a16="http://schemas.microsoft.com/office/drawing/2014/main" id="{7E504FF6-6248-994E-5811-AFB6A22AE206}"/>
                </a:ext>
              </a:extLst>
            </p:cNvPr>
            <p:cNvSpPr/>
            <p:nvPr/>
          </p:nvSpPr>
          <p:spPr>
            <a:xfrm>
              <a:off x="8256929" y="4100247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1091;g3b6c25de26b_1_454">
              <a:extLst>
                <a:ext uri="{FF2B5EF4-FFF2-40B4-BE49-F238E27FC236}">
                  <a16:creationId xmlns:a16="http://schemas.microsoft.com/office/drawing/2014/main" id="{177204E8-ABEC-5E11-F220-3A7AAD6DBD87}"/>
                </a:ext>
              </a:extLst>
            </p:cNvPr>
            <p:cNvSpPr/>
            <p:nvPr/>
          </p:nvSpPr>
          <p:spPr>
            <a:xfrm>
              <a:off x="8256929" y="4435871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1092;g3b6c25de26b_1_454">
              <a:extLst>
                <a:ext uri="{FF2B5EF4-FFF2-40B4-BE49-F238E27FC236}">
                  <a16:creationId xmlns:a16="http://schemas.microsoft.com/office/drawing/2014/main" id="{013E6AE7-2C5D-5334-2DD0-54CEC2616066}"/>
                </a:ext>
              </a:extLst>
            </p:cNvPr>
            <p:cNvSpPr/>
            <p:nvPr/>
          </p:nvSpPr>
          <p:spPr>
            <a:xfrm>
              <a:off x="8256929" y="4771495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1093;g3b6c25de26b_1_454">
              <a:extLst>
                <a:ext uri="{FF2B5EF4-FFF2-40B4-BE49-F238E27FC236}">
                  <a16:creationId xmlns:a16="http://schemas.microsoft.com/office/drawing/2014/main" id="{4ED2A532-A9FD-F827-B667-320BBE65F1B8}"/>
                </a:ext>
              </a:extLst>
            </p:cNvPr>
            <p:cNvSpPr/>
            <p:nvPr/>
          </p:nvSpPr>
          <p:spPr>
            <a:xfrm>
              <a:off x="7103365" y="5395075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1094;g3b6c25de26b_1_454">
              <a:extLst>
                <a:ext uri="{FF2B5EF4-FFF2-40B4-BE49-F238E27FC236}">
                  <a16:creationId xmlns:a16="http://schemas.microsoft.com/office/drawing/2014/main" id="{91036685-B470-B1AE-4189-624608407858}"/>
                </a:ext>
              </a:extLst>
            </p:cNvPr>
            <p:cNvSpPr/>
            <p:nvPr/>
          </p:nvSpPr>
          <p:spPr>
            <a:xfrm>
              <a:off x="7122061" y="5785741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1095;g3b6c25de26b_1_454">
              <a:extLst>
                <a:ext uri="{FF2B5EF4-FFF2-40B4-BE49-F238E27FC236}">
                  <a16:creationId xmlns:a16="http://schemas.microsoft.com/office/drawing/2014/main" id="{68AC2CC6-685B-E998-02DB-D7C5112B2BD9}"/>
                </a:ext>
              </a:extLst>
            </p:cNvPr>
            <p:cNvSpPr/>
            <p:nvPr/>
          </p:nvSpPr>
          <p:spPr>
            <a:xfrm>
              <a:off x="8256929" y="5778366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1096;g3b6c25de26b_1_454">
              <a:extLst>
                <a:ext uri="{FF2B5EF4-FFF2-40B4-BE49-F238E27FC236}">
                  <a16:creationId xmlns:a16="http://schemas.microsoft.com/office/drawing/2014/main" id="{7E1ABF6A-48EA-D880-21F7-EFA6EC77B74E}"/>
                </a:ext>
              </a:extLst>
            </p:cNvPr>
            <p:cNvSpPr/>
            <p:nvPr/>
          </p:nvSpPr>
          <p:spPr>
            <a:xfrm>
              <a:off x="8256929" y="6113990"/>
              <a:ext cx="551700" cy="310200"/>
            </a:xfrm>
            <a:prstGeom prst="rect">
              <a:avLst/>
            </a:prstGeom>
            <a:solidFill>
              <a:schemeClr val="dk2">
                <a:alpha val="0"/>
              </a:scheme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68" name="Google Shape;1097;g3b6c25de26b_1_454">
              <a:extLst>
                <a:ext uri="{FF2B5EF4-FFF2-40B4-BE49-F238E27FC236}">
                  <a16:creationId xmlns:a16="http://schemas.microsoft.com/office/drawing/2014/main" id="{5682825E-85A2-0681-142D-7E8539C99B49}"/>
                </a:ext>
              </a:extLst>
            </p:cNvPr>
            <p:cNvPicPr preferRelativeResize="0"/>
            <p:nvPr/>
          </p:nvPicPr>
          <p:blipFill rotWithShape="1">
            <a:blip r:embed="rId36">
              <a:alphaModFix/>
            </a:blip>
            <a:srcRect/>
            <a:stretch/>
          </p:blipFill>
          <p:spPr>
            <a:xfrm>
              <a:off x="7955657" y="3567997"/>
              <a:ext cx="432000" cy="11865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9" name="Google Shape;1098;g3b6c25de26b_1_454">
              <a:extLst>
                <a:ext uri="{FF2B5EF4-FFF2-40B4-BE49-F238E27FC236}">
                  <a16:creationId xmlns:a16="http://schemas.microsoft.com/office/drawing/2014/main" id="{E6D402FE-B018-9496-F247-28650C846727}"/>
                </a:ext>
              </a:extLst>
            </p:cNvPr>
            <p:cNvPicPr preferRelativeResize="0"/>
            <p:nvPr/>
          </p:nvPicPr>
          <p:blipFill rotWithShape="1">
            <a:blip r:embed="rId37">
              <a:alphaModFix/>
            </a:blip>
            <a:srcRect/>
            <a:stretch/>
          </p:blipFill>
          <p:spPr>
            <a:xfrm>
              <a:off x="4800897" y="3872241"/>
              <a:ext cx="432000" cy="86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0" name="Google Shape;1099;g3b6c25de26b_1_454">
              <a:extLst>
                <a:ext uri="{FF2B5EF4-FFF2-40B4-BE49-F238E27FC236}">
                  <a16:creationId xmlns:a16="http://schemas.microsoft.com/office/drawing/2014/main" id="{792D8C7C-9E94-E03C-ABF6-B202DF2D9055}"/>
                </a:ext>
              </a:extLst>
            </p:cNvPr>
            <p:cNvPicPr preferRelativeResize="0"/>
            <p:nvPr/>
          </p:nvPicPr>
          <p:blipFill rotWithShape="1">
            <a:blip r:embed="rId38">
              <a:alphaModFix/>
            </a:blip>
            <a:srcRect/>
            <a:stretch/>
          </p:blipFill>
          <p:spPr>
            <a:xfrm>
              <a:off x="5378040" y="3871041"/>
              <a:ext cx="432002" cy="888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1" name="Google Shape;1100;g3b6c25de26b_1_454">
              <a:extLst>
                <a:ext uri="{FF2B5EF4-FFF2-40B4-BE49-F238E27FC236}">
                  <a16:creationId xmlns:a16="http://schemas.microsoft.com/office/drawing/2014/main" id="{92DA609C-5CCE-C5D8-F348-C01B0C992CE1}"/>
                </a:ext>
              </a:extLst>
            </p:cNvPr>
            <p:cNvPicPr preferRelativeResize="0"/>
            <p:nvPr/>
          </p:nvPicPr>
          <p:blipFill rotWithShape="1">
            <a:blip r:embed="rId39">
              <a:alphaModFix/>
            </a:blip>
            <a:srcRect/>
            <a:stretch/>
          </p:blipFill>
          <p:spPr>
            <a:xfrm>
              <a:off x="5955184" y="3867554"/>
              <a:ext cx="432000" cy="9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2" name="Google Shape;1101;g3b6c25de26b_1_454">
              <a:extLst>
                <a:ext uri="{FF2B5EF4-FFF2-40B4-BE49-F238E27FC236}">
                  <a16:creationId xmlns:a16="http://schemas.microsoft.com/office/drawing/2014/main" id="{6F3C5B9A-411E-3587-DC26-48DD447FA06F}"/>
                </a:ext>
              </a:extLst>
            </p:cNvPr>
            <p:cNvPicPr preferRelativeResize="0"/>
            <p:nvPr/>
          </p:nvPicPr>
          <p:blipFill rotWithShape="1">
            <a:blip r:embed="rId40">
              <a:alphaModFix/>
            </a:blip>
            <a:srcRect/>
            <a:stretch/>
          </p:blipFill>
          <p:spPr>
            <a:xfrm>
              <a:off x="6568327" y="3863848"/>
              <a:ext cx="360000" cy="10318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1102;g3b6c25de26b_1_454">
              <a:extLst>
                <a:ext uri="{FF2B5EF4-FFF2-40B4-BE49-F238E27FC236}">
                  <a16:creationId xmlns:a16="http://schemas.microsoft.com/office/drawing/2014/main" id="{8F3CC577-07D9-5877-6C5E-4C762EB1EAE7}"/>
                </a:ext>
              </a:extLst>
            </p:cNvPr>
            <p:cNvPicPr preferRelativeResize="0"/>
            <p:nvPr/>
          </p:nvPicPr>
          <p:blipFill rotWithShape="1">
            <a:blip r:embed="rId41">
              <a:alphaModFix/>
            </a:blip>
            <a:srcRect/>
            <a:stretch/>
          </p:blipFill>
          <p:spPr>
            <a:xfrm>
              <a:off x="7109470" y="3867137"/>
              <a:ext cx="432000" cy="966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4" name="Google Shape;1103;g3b6c25de26b_1_454">
              <a:extLst>
                <a:ext uri="{FF2B5EF4-FFF2-40B4-BE49-F238E27FC236}">
                  <a16:creationId xmlns:a16="http://schemas.microsoft.com/office/drawing/2014/main" id="{33551EAB-44BA-9E3F-18DF-14602E8EB486}"/>
                </a:ext>
              </a:extLst>
            </p:cNvPr>
            <p:cNvPicPr preferRelativeResize="0"/>
            <p:nvPr/>
          </p:nvPicPr>
          <p:blipFill rotWithShape="1">
            <a:blip r:embed="rId42">
              <a:alphaModFix/>
            </a:blip>
            <a:srcRect/>
            <a:stretch/>
          </p:blipFill>
          <p:spPr>
            <a:xfrm>
              <a:off x="7297991" y="4866675"/>
              <a:ext cx="147136" cy="14902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5" name="Google Shape;1104;g3b6c25de26b_1_454">
              <a:extLst>
                <a:ext uri="{FF2B5EF4-FFF2-40B4-BE49-F238E27FC236}">
                  <a16:creationId xmlns:a16="http://schemas.microsoft.com/office/drawing/2014/main" id="{53EE5D94-7F55-69F1-B3F2-6052EF116932}"/>
                </a:ext>
              </a:extLst>
            </p:cNvPr>
            <p:cNvPicPr preferRelativeResize="0"/>
            <p:nvPr/>
          </p:nvPicPr>
          <p:blipFill rotWithShape="1">
            <a:blip r:embed="rId43">
              <a:alphaModFix/>
            </a:blip>
            <a:srcRect/>
            <a:stretch/>
          </p:blipFill>
          <p:spPr>
            <a:xfrm>
              <a:off x="8256929" y="3925926"/>
              <a:ext cx="432000" cy="62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6" name="Google Shape;1105;g3b6c25de26b_1_454">
              <a:extLst>
                <a:ext uri="{FF2B5EF4-FFF2-40B4-BE49-F238E27FC236}">
                  <a16:creationId xmlns:a16="http://schemas.microsoft.com/office/drawing/2014/main" id="{2E4A0303-881A-17B2-D071-6E1432D793B6}"/>
                </a:ext>
              </a:extLst>
            </p:cNvPr>
            <p:cNvPicPr preferRelativeResize="0"/>
            <p:nvPr/>
          </p:nvPicPr>
          <p:blipFill rotWithShape="1">
            <a:blip r:embed="rId44">
              <a:alphaModFix/>
            </a:blip>
            <a:srcRect/>
            <a:stretch/>
          </p:blipFill>
          <p:spPr>
            <a:xfrm>
              <a:off x="4873359" y="5909231"/>
              <a:ext cx="432000" cy="632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7" name="Google Shape;1106;g3b6c25de26b_1_454">
              <a:extLst>
                <a:ext uri="{FF2B5EF4-FFF2-40B4-BE49-F238E27FC236}">
                  <a16:creationId xmlns:a16="http://schemas.microsoft.com/office/drawing/2014/main" id="{EC85D9EB-43E5-A98C-F1D5-39922EE06897}"/>
                </a:ext>
              </a:extLst>
            </p:cNvPr>
            <p:cNvPicPr preferRelativeResize="0"/>
            <p:nvPr/>
          </p:nvPicPr>
          <p:blipFill rotWithShape="1">
            <a:blip r:embed="rId45">
              <a:alphaModFix/>
            </a:blip>
            <a:srcRect/>
            <a:stretch/>
          </p:blipFill>
          <p:spPr>
            <a:xfrm>
              <a:off x="6570083" y="6247829"/>
              <a:ext cx="360000" cy="130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8" name="Google Shape;1107;g3b6c25de26b_1_454">
              <a:extLst>
                <a:ext uri="{FF2B5EF4-FFF2-40B4-BE49-F238E27FC236}">
                  <a16:creationId xmlns:a16="http://schemas.microsoft.com/office/drawing/2014/main" id="{6FDAA33C-5328-CE6D-AA16-904083792806}"/>
                </a:ext>
              </a:extLst>
            </p:cNvPr>
            <p:cNvPicPr preferRelativeResize="0"/>
            <p:nvPr/>
          </p:nvPicPr>
          <p:blipFill rotWithShape="1">
            <a:blip r:embed="rId46">
              <a:alphaModFix/>
            </a:blip>
            <a:srcRect/>
            <a:stretch/>
          </p:blipFill>
          <p:spPr>
            <a:xfrm>
              <a:off x="8265512" y="6237156"/>
              <a:ext cx="432000" cy="105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9" name="Google Shape;1108;g3b6c25de26b_1_454">
              <a:extLst>
                <a:ext uri="{FF2B5EF4-FFF2-40B4-BE49-F238E27FC236}">
                  <a16:creationId xmlns:a16="http://schemas.microsoft.com/office/drawing/2014/main" id="{915B48DB-745C-44D6-7883-2CC082FAA62B}"/>
                </a:ext>
              </a:extLst>
            </p:cNvPr>
            <p:cNvPicPr preferRelativeResize="0"/>
            <p:nvPr/>
          </p:nvPicPr>
          <p:blipFill rotWithShape="1">
            <a:blip r:embed="rId47">
              <a:alphaModFix/>
            </a:blip>
            <a:srcRect/>
            <a:stretch/>
          </p:blipFill>
          <p:spPr>
            <a:xfrm>
              <a:off x="8345065" y="5520423"/>
              <a:ext cx="432000" cy="1544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0" name="Google Shape;1109;g3b6c25de26b_1_454" descr="Banking Circle adds USD Amazon collections for its marketplace customers |  Financial IT">
              <a:extLst>
                <a:ext uri="{FF2B5EF4-FFF2-40B4-BE49-F238E27FC236}">
                  <a16:creationId xmlns:a16="http://schemas.microsoft.com/office/drawing/2014/main" id="{63DC7D5E-01D1-9078-B8B7-01757FC98A86}"/>
                </a:ext>
              </a:extLst>
            </p:cNvPr>
            <p:cNvPicPr preferRelativeResize="0"/>
            <p:nvPr/>
          </p:nvPicPr>
          <p:blipFill rotWithShape="1">
            <a:blip r:embed="rId48">
              <a:alphaModFix/>
            </a:blip>
            <a:srcRect/>
            <a:stretch/>
          </p:blipFill>
          <p:spPr>
            <a:xfrm>
              <a:off x="6082671" y="4503455"/>
              <a:ext cx="307084" cy="144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1110;g3b6c25de26b_1_454">
              <a:extLst>
                <a:ext uri="{FF2B5EF4-FFF2-40B4-BE49-F238E27FC236}">
                  <a16:creationId xmlns:a16="http://schemas.microsoft.com/office/drawing/2014/main" id="{51A4207C-788C-9197-D4B4-7F29D0585017}"/>
                </a:ext>
              </a:extLst>
            </p:cNvPr>
            <p:cNvPicPr preferRelativeResize="0"/>
            <p:nvPr/>
          </p:nvPicPr>
          <p:blipFill rotWithShape="1">
            <a:blip r:embed="rId49">
              <a:alphaModFix/>
            </a:blip>
            <a:srcRect/>
            <a:stretch/>
          </p:blipFill>
          <p:spPr>
            <a:xfrm>
              <a:off x="5998345" y="4206472"/>
              <a:ext cx="432000" cy="1005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1111;g3b6c25de26b_1_454">
              <a:extLst>
                <a:ext uri="{FF2B5EF4-FFF2-40B4-BE49-F238E27FC236}">
                  <a16:creationId xmlns:a16="http://schemas.microsoft.com/office/drawing/2014/main" id="{EF7C6CA7-FAF1-7D1E-8286-51222DFB6DF6}"/>
                </a:ext>
              </a:extLst>
            </p:cNvPr>
            <p:cNvPicPr preferRelativeResize="0"/>
            <p:nvPr/>
          </p:nvPicPr>
          <p:blipFill rotWithShape="1">
            <a:blip r:embed="rId50">
              <a:alphaModFix/>
            </a:blip>
            <a:srcRect/>
            <a:stretch/>
          </p:blipFill>
          <p:spPr>
            <a:xfrm>
              <a:off x="4865927" y="4530493"/>
              <a:ext cx="432000" cy="8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3" name="Google Shape;1112;g3b6c25de26b_1_454">
              <a:extLst>
                <a:ext uri="{FF2B5EF4-FFF2-40B4-BE49-F238E27FC236}">
                  <a16:creationId xmlns:a16="http://schemas.microsoft.com/office/drawing/2014/main" id="{EA137568-A071-9220-03AD-0DAFA4F89778}"/>
                </a:ext>
              </a:extLst>
            </p:cNvPr>
            <p:cNvPicPr preferRelativeResize="0"/>
            <p:nvPr/>
          </p:nvPicPr>
          <p:blipFill rotWithShape="1">
            <a:blip r:embed="rId51">
              <a:alphaModFix/>
            </a:blip>
            <a:srcRect/>
            <a:stretch/>
          </p:blipFill>
          <p:spPr>
            <a:xfrm>
              <a:off x="5424129" y="4883060"/>
              <a:ext cx="432000" cy="116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1113;g3b6c25de26b_1_454">
              <a:extLst>
                <a:ext uri="{FF2B5EF4-FFF2-40B4-BE49-F238E27FC236}">
                  <a16:creationId xmlns:a16="http://schemas.microsoft.com/office/drawing/2014/main" id="{60E26520-C04A-5772-313E-B295532F9B42}"/>
                </a:ext>
              </a:extLst>
            </p:cNvPr>
            <p:cNvPicPr preferRelativeResize="0"/>
            <p:nvPr/>
          </p:nvPicPr>
          <p:blipFill rotWithShape="1">
            <a:blip r:embed="rId52">
              <a:alphaModFix/>
            </a:blip>
            <a:srcRect/>
            <a:stretch/>
          </p:blipFill>
          <p:spPr>
            <a:xfrm>
              <a:off x="6037273" y="4902592"/>
              <a:ext cx="360000" cy="771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5" name="Google Shape;1114;g3b6c25de26b_1_454">
              <a:extLst>
                <a:ext uri="{FF2B5EF4-FFF2-40B4-BE49-F238E27FC236}">
                  <a16:creationId xmlns:a16="http://schemas.microsoft.com/office/drawing/2014/main" id="{6778C62F-062A-C535-71B4-E8B8534AAAC8}"/>
                </a:ext>
              </a:extLst>
            </p:cNvPr>
            <p:cNvPicPr preferRelativeResize="0"/>
            <p:nvPr/>
          </p:nvPicPr>
          <p:blipFill rotWithShape="1">
            <a:blip r:embed="rId53">
              <a:alphaModFix/>
            </a:blip>
            <a:srcRect/>
            <a:stretch/>
          </p:blipFill>
          <p:spPr>
            <a:xfrm>
              <a:off x="6596416" y="4926896"/>
              <a:ext cx="396000" cy="979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6" name="Google Shape;1115;g3b6c25de26b_1_454" descr="Bendura Bank AG - Verein für Umweltmanagement und Nachhaltigkeit in  Finanzinstituten e.V. (VfU)">
              <a:extLst>
                <a:ext uri="{FF2B5EF4-FFF2-40B4-BE49-F238E27FC236}">
                  <a16:creationId xmlns:a16="http://schemas.microsoft.com/office/drawing/2014/main" id="{E0D20651-5C1F-21A9-C797-4274CA29800F}"/>
                </a:ext>
              </a:extLst>
            </p:cNvPr>
            <p:cNvPicPr preferRelativeResize="0"/>
            <p:nvPr/>
          </p:nvPicPr>
          <p:blipFill rotWithShape="1">
            <a:blip r:embed="rId54">
              <a:alphaModFix/>
            </a:blip>
            <a:srcRect/>
            <a:stretch/>
          </p:blipFill>
          <p:spPr>
            <a:xfrm>
              <a:off x="7834998" y="5471635"/>
              <a:ext cx="297850" cy="2519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7" name="Google Shape;1116;g3b6c25de26b_1_454">
              <a:extLst>
                <a:ext uri="{FF2B5EF4-FFF2-40B4-BE49-F238E27FC236}">
                  <a16:creationId xmlns:a16="http://schemas.microsoft.com/office/drawing/2014/main" id="{8626F286-3E60-07A0-AF8F-191DB29EA7EE}"/>
                </a:ext>
              </a:extLst>
            </p:cNvPr>
            <p:cNvPicPr preferRelativeResize="0"/>
            <p:nvPr/>
          </p:nvPicPr>
          <p:blipFill rotWithShape="1">
            <a:blip r:embed="rId55">
              <a:alphaModFix/>
            </a:blip>
            <a:srcRect/>
            <a:stretch/>
          </p:blipFill>
          <p:spPr>
            <a:xfrm>
              <a:off x="8278610" y="4590983"/>
              <a:ext cx="432000" cy="39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8" name="Google Shape;1117;g3b6c25de26b_1_454" descr="Business Payments Transformation | Bottomline">
              <a:extLst>
                <a:ext uri="{FF2B5EF4-FFF2-40B4-BE49-F238E27FC236}">
                  <a16:creationId xmlns:a16="http://schemas.microsoft.com/office/drawing/2014/main" id="{3B2ECF64-5C0E-1B37-8389-2DB477A0ED74}"/>
                </a:ext>
              </a:extLst>
            </p:cNvPr>
            <p:cNvPicPr preferRelativeResize="0"/>
            <p:nvPr/>
          </p:nvPicPr>
          <p:blipFill rotWithShape="1">
            <a:blip r:embed="rId56">
              <a:alphaModFix/>
            </a:blip>
            <a:srcRect/>
            <a:stretch/>
          </p:blipFill>
          <p:spPr>
            <a:xfrm>
              <a:off x="6575488" y="4206174"/>
              <a:ext cx="432000" cy="1011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9" name="Google Shape;1118;g3b6c25de26b_1_454">
              <a:extLst>
                <a:ext uri="{FF2B5EF4-FFF2-40B4-BE49-F238E27FC236}">
                  <a16:creationId xmlns:a16="http://schemas.microsoft.com/office/drawing/2014/main" id="{DAFC4E80-700E-DD3B-18EC-E6FEB8FABC00}"/>
                </a:ext>
              </a:extLst>
            </p:cNvPr>
            <p:cNvPicPr preferRelativeResize="0"/>
            <p:nvPr/>
          </p:nvPicPr>
          <p:blipFill rotWithShape="1">
            <a:blip r:embed="rId57">
              <a:alphaModFix/>
            </a:blip>
            <a:srcRect/>
            <a:stretch/>
          </p:blipFill>
          <p:spPr>
            <a:xfrm>
              <a:off x="7152631" y="4176531"/>
              <a:ext cx="432000" cy="1604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0" name="Google Shape;1119;g3b6c25de26b_1_454">
              <a:extLst>
                <a:ext uri="{FF2B5EF4-FFF2-40B4-BE49-F238E27FC236}">
                  <a16:creationId xmlns:a16="http://schemas.microsoft.com/office/drawing/2014/main" id="{28C1E73A-29E5-17F6-F714-38F3BA967E20}"/>
                </a:ext>
              </a:extLst>
            </p:cNvPr>
            <p:cNvPicPr preferRelativeResize="0"/>
            <p:nvPr/>
          </p:nvPicPr>
          <p:blipFill rotWithShape="1">
            <a:blip r:embed="rId58">
              <a:alphaModFix/>
            </a:blip>
            <a:srcRect/>
            <a:stretch/>
          </p:blipFill>
          <p:spPr>
            <a:xfrm>
              <a:off x="5549296" y="5823647"/>
              <a:ext cx="234414" cy="2344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1" name="Google Shape;1120;g3b6c25de26b_1_454">
              <a:extLst>
                <a:ext uri="{FF2B5EF4-FFF2-40B4-BE49-F238E27FC236}">
                  <a16:creationId xmlns:a16="http://schemas.microsoft.com/office/drawing/2014/main" id="{E8E03997-DF70-67A7-E9F1-37A6E9E68D94}"/>
                </a:ext>
              </a:extLst>
            </p:cNvPr>
            <p:cNvPicPr preferRelativeResize="0"/>
            <p:nvPr/>
          </p:nvPicPr>
          <p:blipFill rotWithShape="1">
            <a:blip r:embed="rId59">
              <a:alphaModFix/>
            </a:blip>
            <a:srcRect/>
            <a:stretch/>
          </p:blipFill>
          <p:spPr>
            <a:xfrm>
              <a:off x="6027646" y="5869767"/>
              <a:ext cx="432000" cy="1421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2" name="Google Shape;1121;g3b6c25de26b_1_454">
              <a:extLst>
                <a:ext uri="{FF2B5EF4-FFF2-40B4-BE49-F238E27FC236}">
                  <a16:creationId xmlns:a16="http://schemas.microsoft.com/office/drawing/2014/main" id="{59E04B8A-FDF4-A3EE-7ED2-90F776BBE09E}"/>
                </a:ext>
              </a:extLst>
            </p:cNvPr>
            <p:cNvPicPr preferRelativeResize="0"/>
            <p:nvPr/>
          </p:nvPicPr>
          <p:blipFill rotWithShape="1">
            <a:blip r:embed="rId60">
              <a:alphaModFix/>
            </a:blip>
            <a:srcRect/>
            <a:stretch/>
          </p:blipFill>
          <p:spPr>
            <a:xfrm>
              <a:off x="6604789" y="5879766"/>
              <a:ext cx="432000" cy="12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3" name="Google Shape;1122;g3b6c25de26b_1_454">
              <a:extLst>
                <a:ext uri="{FF2B5EF4-FFF2-40B4-BE49-F238E27FC236}">
                  <a16:creationId xmlns:a16="http://schemas.microsoft.com/office/drawing/2014/main" id="{F37E1469-0EE0-11FB-A965-3F270AF2D970}"/>
                </a:ext>
              </a:extLst>
            </p:cNvPr>
            <p:cNvPicPr preferRelativeResize="0"/>
            <p:nvPr/>
          </p:nvPicPr>
          <p:blipFill rotWithShape="1">
            <a:blip r:embed="rId61">
              <a:alphaModFix/>
            </a:blip>
            <a:srcRect/>
            <a:stretch/>
          </p:blipFill>
          <p:spPr>
            <a:xfrm>
              <a:off x="7181932" y="5865253"/>
              <a:ext cx="432000" cy="7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1123;g3b6c25de26b_1_454">
              <a:extLst>
                <a:ext uri="{FF2B5EF4-FFF2-40B4-BE49-F238E27FC236}">
                  <a16:creationId xmlns:a16="http://schemas.microsoft.com/office/drawing/2014/main" id="{F8AF169F-86E0-E152-3BCD-CD2FD789C7D3}"/>
                </a:ext>
              </a:extLst>
            </p:cNvPr>
            <p:cNvPicPr preferRelativeResize="0"/>
            <p:nvPr/>
          </p:nvPicPr>
          <p:blipFill rotWithShape="1">
            <a:blip r:embed="rId62">
              <a:alphaModFix/>
            </a:blip>
            <a:srcRect/>
            <a:stretch/>
          </p:blipFill>
          <p:spPr>
            <a:xfrm>
              <a:off x="7111226" y="6224481"/>
              <a:ext cx="432000" cy="1308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5" name="Google Shape;1124;g3b6c25de26b_1_454" descr="Mobiliar - employerbrandingforums Webseite!">
              <a:extLst>
                <a:ext uri="{FF2B5EF4-FFF2-40B4-BE49-F238E27FC236}">
                  <a16:creationId xmlns:a16="http://schemas.microsoft.com/office/drawing/2014/main" id="{95460321-FC43-B37F-53CC-54DD5527B67E}"/>
                </a:ext>
              </a:extLst>
            </p:cNvPr>
            <p:cNvPicPr preferRelativeResize="0"/>
            <p:nvPr/>
          </p:nvPicPr>
          <p:blipFill rotWithShape="1">
            <a:blip r:embed="rId63">
              <a:alphaModFix/>
            </a:blip>
            <a:srcRect t="34815" b="35808"/>
            <a:stretch/>
          </p:blipFill>
          <p:spPr>
            <a:xfrm>
              <a:off x="5443070" y="4540655"/>
              <a:ext cx="432000" cy="696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1125;g3b6c25de26b_1_454">
              <a:extLst>
                <a:ext uri="{FF2B5EF4-FFF2-40B4-BE49-F238E27FC236}">
                  <a16:creationId xmlns:a16="http://schemas.microsoft.com/office/drawing/2014/main" id="{0028959D-34C0-DD2F-261E-448FD784433B}"/>
                </a:ext>
              </a:extLst>
            </p:cNvPr>
            <p:cNvPicPr preferRelativeResize="0"/>
            <p:nvPr/>
          </p:nvPicPr>
          <p:blipFill rotWithShape="1">
            <a:blip r:embed="rId64">
              <a:alphaModFix/>
            </a:blip>
            <a:srcRect/>
            <a:stretch/>
          </p:blipFill>
          <p:spPr>
            <a:xfrm>
              <a:off x="5971055" y="5533912"/>
              <a:ext cx="477786" cy="3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1126;g3b6c25de26b_1_454">
              <a:extLst>
                <a:ext uri="{FF2B5EF4-FFF2-40B4-BE49-F238E27FC236}">
                  <a16:creationId xmlns:a16="http://schemas.microsoft.com/office/drawing/2014/main" id="{943DCF8E-972D-E66C-08DE-29F163CD8C9B}"/>
                </a:ext>
              </a:extLst>
            </p:cNvPr>
            <p:cNvPicPr preferRelativeResize="0"/>
            <p:nvPr/>
          </p:nvPicPr>
          <p:blipFill rotWithShape="1">
            <a:blip r:embed="rId65">
              <a:alphaModFix/>
            </a:blip>
            <a:srcRect/>
            <a:stretch/>
          </p:blipFill>
          <p:spPr>
            <a:xfrm>
              <a:off x="4794070" y="4926607"/>
              <a:ext cx="432000" cy="537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1127;g3b6c25de26b_1_454">
              <a:extLst>
                <a:ext uri="{FF2B5EF4-FFF2-40B4-BE49-F238E27FC236}">
                  <a16:creationId xmlns:a16="http://schemas.microsoft.com/office/drawing/2014/main" id="{5082C30C-D954-75AB-9485-EB41D52D37C3}"/>
                </a:ext>
              </a:extLst>
            </p:cNvPr>
            <p:cNvPicPr preferRelativeResize="0"/>
            <p:nvPr/>
          </p:nvPicPr>
          <p:blipFill rotWithShape="1">
            <a:blip r:embed="rId66">
              <a:alphaModFix/>
            </a:blip>
            <a:srcRect/>
            <a:stretch/>
          </p:blipFill>
          <p:spPr>
            <a:xfrm>
              <a:off x="7758193" y="4501020"/>
              <a:ext cx="432000" cy="17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1128;g3b6c25de26b_1_454">
              <a:extLst>
                <a:ext uri="{FF2B5EF4-FFF2-40B4-BE49-F238E27FC236}">
                  <a16:creationId xmlns:a16="http://schemas.microsoft.com/office/drawing/2014/main" id="{E46FAAAF-AB2B-4F4E-B6DD-2872E3644C54}"/>
                </a:ext>
              </a:extLst>
            </p:cNvPr>
            <p:cNvPicPr preferRelativeResize="0"/>
            <p:nvPr/>
          </p:nvPicPr>
          <p:blipFill rotWithShape="1">
            <a:blip r:embed="rId67">
              <a:alphaModFix/>
            </a:blip>
            <a:srcRect/>
            <a:stretch/>
          </p:blipFill>
          <p:spPr>
            <a:xfrm>
              <a:off x="4849339" y="5199483"/>
              <a:ext cx="432000" cy="90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1129;g3b6c25de26b_1_454" descr="Online trading | CFD and Forex trading | IG Bank">
              <a:extLst>
                <a:ext uri="{FF2B5EF4-FFF2-40B4-BE49-F238E27FC236}">
                  <a16:creationId xmlns:a16="http://schemas.microsoft.com/office/drawing/2014/main" id="{14926662-2C3B-9020-1398-32B84B142DB2}"/>
                </a:ext>
              </a:extLst>
            </p:cNvPr>
            <p:cNvPicPr preferRelativeResize="0"/>
            <p:nvPr/>
          </p:nvPicPr>
          <p:blipFill rotWithShape="1">
            <a:blip r:embed="rId68">
              <a:alphaModFix/>
            </a:blip>
            <a:srcRect/>
            <a:stretch/>
          </p:blipFill>
          <p:spPr>
            <a:xfrm>
              <a:off x="8298264" y="4878382"/>
              <a:ext cx="431999" cy="964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1" name="Google Shape;1130;g3b6c25de26b_1_454">
              <a:extLst>
                <a:ext uri="{FF2B5EF4-FFF2-40B4-BE49-F238E27FC236}">
                  <a16:creationId xmlns:a16="http://schemas.microsoft.com/office/drawing/2014/main" id="{0728F151-9B8D-52C3-D81B-7EFB1D931FE8}"/>
                </a:ext>
              </a:extLst>
            </p:cNvPr>
            <p:cNvPicPr preferRelativeResize="0"/>
            <p:nvPr/>
          </p:nvPicPr>
          <p:blipFill rotWithShape="1">
            <a:blip r:embed="rId69">
              <a:alphaModFix/>
            </a:blip>
            <a:srcRect/>
            <a:stretch/>
          </p:blipFill>
          <p:spPr>
            <a:xfrm>
              <a:off x="5462482" y="5185270"/>
              <a:ext cx="360000" cy="1192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1131;g3b6c25de26b_1_454">
              <a:extLst>
                <a:ext uri="{FF2B5EF4-FFF2-40B4-BE49-F238E27FC236}">
                  <a16:creationId xmlns:a16="http://schemas.microsoft.com/office/drawing/2014/main" id="{8A67A5D5-E55A-BAF0-D2EB-469E01CEC137}"/>
                </a:ext>
              </a:extLst>
            </p:cNvPr>
            <p:cNvPicPr preferRelativeResize="0"/>
            <p:nvPr/>
          </p:nvPicPr>
          <p:blipFill rotWithShape="1">
            <a:blip r:embed="rId70">
              <a:alphaModFix/>
            </a:blip>
            <a:srcRect/>
            <a:stretch/>
          </p:blipFill>
          <p:spPr>
            <a:xfrm>
              <a:off x="7157912" y="5183723"/>
              <a:ext cx="432000" cy="1223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1132;g3b6c25de26b_1_454">
              <a:extLst>
                <a:ext uri="{FF2B5EF4-FFF2-40B4-BE49-F238E27FC236}">
                  <a16:creationId xmlns:a16="http://schemas.microsoft.com/office/drawing/2014/main" id="{0989B028-3ADE-7041-6400-38347BF680D4}"/>
                </a:ext>
              </a:extLst>
            </p:cNvPr>
            <p:cNvPicPr preferRelativeResize="0"/>
            <p:nvPr/>
          </p:nvPicPr>
          <p:blipFill rotWithShape="1">
            <a:blip r:embed="rId71">
              <a:alphaModFix/>
            </a:blip>
            <a:srcRect/>
            <a:stretch/>
          </p:blipFill>
          <p:spPr>
            <a:xfrm>
              <a:off x="7735054" y="5207893"/>
              <a:ext cx="432000" cy="108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1133;g3b6c25de26b_1_454">
              <a:extLst>
                <a:ext uri="{FF2B5EF4-FFF2-40B4-BE49-F238E27FC236}">
                  <a16:creationId xmlns:a16="http://schemas.microsoft.com/office/drawing/2014/main" id="{68810E06-5F39-B4D7-7C49-93969F181ADD}"/>
                </a:ext>
              </a:extLst>
            </p:cNvPr>
            <p:cNvPicPr preferRelativeResize="0"/>
            <p:nvPr/>
          </p:nvPicPr>
          <p:blipFill rotWithShape="1">
            <a:blip r:embed="rId72">
              <a:alphaModFix/>
            </a:blip>
            <a:srcRect/>
            <a:stretch/>
          </p:blipFill>
          <p:spPr>
            <a:xfrm>
              <a:off x="8333628" y="5135120"/>
              <a:ext cx="324000" cy="213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5" name="Google Shape;1134;g3b6c25de26b_1_454" descr="Test REWI – Universität Innsbruck">
              <a:extLst>
                <a:ext uri="{FF2B5EF4-FFF2-40B4-BE49-F238E27FC236}">
                  <a16:creationId xmlns:a16="http://schemas.microsoft.com/office/drawing/2014/main" id="{94982914-B08B-FD99-B6FB-ADCC711959AF}"/>
                </a:ext>
              </a:extLst>
            </p:cNvPr>
            <p:cNvPicPr preferRelativeResize="0"/>
            <p:nvPr/>
          </p:nvPicPr>
          <p:blipFill rotWithShape="1">
            <a:blip r:embed="rId73">
              <a:alphaModFix/>
            </a:blip>
            <a:srcRect/>
            <a:stretch/>
          </p:blipFill>
          <p:spPr>
            <a:xfrm>
              <a:off x="5485806" y="5495512"/>
              <a:ext cx="324000" cy="1093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6" name="Google Shape;1135;g3b6c25de26b_1_454">
              <a:extLst>
                <a:ext uri="{FF2B5EF4-FFF2-40B4-BE49-F238E27FC236}">
                  <a16:creationId xmlns:a16="http://schemas.microsoft.com/office/drawing/2014/main" id="{0ECEAEC3-A392-BD8E-5494-50452C820898}"/>
                </a:ext>
              </a:extLst>
            </p:cNvPr>
            <p:cNvPicPr preferRelativeResize="0"/>
            <p:nvPr/>
          </p:nvPicPr>
          <p:blipFill rotWithShape="1">
            <a:blip r:embed="rId74">
              <a:alphaModFix/>
            </a:blip>
            <a:srcRect/>
            <a:stretch/>
          </p:blipFill>
          <p:spPr>
            <a:xfrm>
              <a:off x="7793657" y="5878606"/>
              <a:ext cx="324000" cy="140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7" name="Google Shape;1136;g3b6c25de26b_1_454">
              <a:extLst>
                <a:ext uri="{FF2B5EF4-FFF2-40B4-BE49-F238E27FC236}">
                  <a16:creationId xmlns:a16="http://schemas.microsoft.com/office/drawing/2014/main" id="{3E296A83-C981-1BA6-9261-B1123A126548}"/>
                </a:ext>
              </a:extLst>
            </p:cNvPr>
            <p:cNvPicPr preferRelativeResize="0"/>
            <p:nvPr/>
          </p:nvPicPr>
          <p:blipFill rotWithShape="1">
            <a:blip r:embed="rId75">
              <a:alphaModFix/>
            </a:blip>
            <a:srcRect/>
            <a:stretch/>
          </p:blipFill>
          <p:spPr>
            <a:xfrm>
              <a:off x="8301378" y="5862257"/>
              <a:ext cx="432000" cy="957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8" name="Google Shape;1137;g3b6c25de26b_1_454">
              <a:extLst>
                <a:ext uri="{FF2B5EF4-FFF2-40B4-BE49-F238E27FC236}">
                  <a16:creationId xmlns:a16="http://schemas.microsoft.com/office/drawing/2014/main" id="{53876FC5-BF57-59D2-F2C5-ACF2A978FFCD}"/>
                </a:ext>
              </a:extLst>
            </p:cNvPr>
            <p:cNvPicPr preferRelativeResize="0"/>
            <p:nvPr/>
          </p:nvPicPr>
          <p:blipFill rotWithShape="1">
            <a:blip r:embed="rId76">
              <a:alphaModFix/>
            </a:blip>
            <a:srcRect/>
            <a:stretch/>
          </p:blipFill>
          <p:spPr>
            <a:xfrm>
              <a:off x="4886792" y="6269102"/>
              <a:ext cx="432000" cy="899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9" name="Google Shape;1138;g3b6c25de26b_1_454">
              <a:extLst>
                <a:ext uri="{FF2B5EF4-FFF2-40B4-BE49-F238E27FC236}">
                  <a16:creationId xmlns:a16="http://schemas.microsoft.com/office/drawing/2014/main" id="{BF9D837C-ABB9-F1BE-C0BF-708B64420EB7}"/>
                </a:ext>
              </a:extLst>
            </p:cNvPr>
            <p:cNvPicPr preferRelativeResize="0"/>
            <p:nvPr/>
          </p:nvPicPr>
          <p:blipFill rotWithShape="1">
            <a:blip r:embed="rId77">
              <a:alphaModFix/>
            </a:blip>
            <a:srcRect/>
            <a:stretch/>
          </p:blipFill>
          <p:spPr>
            <a:xfrm>
              <a:off x="5431084" y="6277565"/>
              <a:ext cx="432000" cy="107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0" name="Google Shape;1139;g3b6c25de26b_1_454">
              <a:extLst>
                <a:ext uri="{FF2B5EF4-FFF2-40B4-BE49-F238E27FC236}">
                  <a16:creationId xmlns:a16="http://schemas.microsoft.com/office/drawing/2014/main" id="{FEF23519-B345-8587-7413-2E264D1D9B76}"/>
                </a:ext>
              </a:extLst>
            </p:cNvPr>
            <p:cNvPicPr preferRelativeResize="0"/>
            <p:nvPr/>
          </p:nvPicPr>
          <p:blipFill rotWithShape="1">
            <a:blip r:embed="rId78">
              <a:alphaModFix/>
            </a:blip>
            <a:srcRect/>
            <a:stretch/>
          </p:blipFill>
          <p:spPr>
            <a:xfrm>
              <a:off x="5998393" y="6173450"/>
              <a:ext cx="432000" cy="22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1" name="Google Shape;1140;g3b6c25de26b_1_454" descr="Cembra Kredit im Test » Pro, Contra &amp; Zinsen 09/2025 | Capitalo.ch">
              <a:extLst>
                <a:ext uri="{FF2B5EF4-FFF2-40B4-BE49-F238E27FC236}">
                  <a16:creationId xmlns:a16="http://schemas.microsoft.com/office/drawing/2014/main" id="{D89FDB13-2021-08D2-7F18-2313C7213674}"/>
                </a:ext>
              </a:extLst>
            </p:cNvPr>
            <p:cNvPicPr preferRelativeResize="0"/>
            <p:nvPr/>
          </p:nvPicPr>
          <p:blipFill rotWithShape="1">
            <a:blip r:embed="rId79">
              <a:alphaModFix/>
            </a:blip>
            <a:srcRect/>
            <a:stretch/>
          </p:blipFill>
          <p:spPr>
            <a:xfrm>
              <a:off x="7719129" y="4219166"/>
              <a:ext cx="432002" cy="105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2" name="Google Shape;1141;g3b6c25de26b_1_454">
              <a:extLst>
                <a:ext uri="{FF2B5EF4-FFF2-40B4-BE49-F238E27FC236}">
                  <a16:creationId xmlns:a16="http://schemas.microsoft.com/office/drawing/2014/main" id="{25117211-1957-5703-4621-7B72E45B91CA}"/>
                </a:ext>
              </a:extLst>
            </p:cNvPr>
            <p:cNvPicPr preferRelativeResize="0"/>
            <p:nvPr/>
          </p:nvPicPr>
          <p:blipFill rotWithShape="1">
            <a:blip r:embed="rId80">
              <a:alphaModFix/>
            </a:blip>
            <a:srcRect/>
            <a:stretch/>
          </p:blipFill>
          <p:spPr>
            <a:xfrm>
              <a:off x="8256929" y="4207055"/>
              <a:ext cx="432000" cy="14454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3" name="Google Shape;1142;g3b6c25de26b_1_454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E4001DA9-C916-A0A0-5036-6282C1B1A835}"/>
                </a:ext>
              </a:extLst>
            </p:cNvPr>
            <p:cNvPicPr preferRelativeResize="0"/>
            <p:nvPr/>
          </p:nvPicPr>
          <p:blipFill rotWithShape="1">
            <a:blip r:embed="rId81">
              <a:alphaModFix/>
            </a:blip>
            <a:srcRect/>
            <a:stretch/>
          </p:blipFill>
          <p:spPr>
            <a:xfrm>
              <a:off x="4684865" y="3076938"/>
              <a:ext cx="770150" cy="2478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1143;g3b6c25de26b_1_454" descr="A black and red sign with white text&#10;&#10;AI-generated content may be incorrect.">
              <a:extLst>
                <a:ext uri="{FF2B5EF4-FFF2-40B4-BE49-F238E27FC236}">
                  <a16:creationId xmlns:a16="http://schemas.microsoft.com/office/drawing/2014/main" id="{91C79672-68FD-489C-3138-E413C750C2EE}"/>
                </a:ext>
              </a:extLst>
            </p:cNvPr>
            <p:cNvPicPr preferRelativeResize="0"/>
            <p:nvPr/>
          </p:nvPicPr>
          <p:blipFill rotWithShape="1">
            <a:blip r:embed="rId82">
              <a:alphaModFix/>
            </a:blip>
            <a:srcRect/>
            <a:stretch/>
          </p:blipFill>
          <p:spPr>
            <a:xfrm>
              <a:off x="5514979" y="3100213"/>
              <a:ext cx="407977" cy="1854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1144;g3b6c25de26b_1_454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9DC5BDCF-5ADE-4648-5379-7D0E688ABE7E}"/>
                </a:ext>
              </a:extLst>
            </p:cNvPr>
            <p:cNvPicPr preferRelativeResize="0"/>
            <p:nvPr/>
          </p:nvPicPr>
          <p:blipFill rotWithShape="1">
            <a:blip r:embed="rId83">
              <a:alphaModFix/>
            </a:blip>
            <a:srcRect/>
            <a:stretch/>
          </p:blipFill>
          <p:spPr>
            <a:xfrm>
              <a:off x="6074366" y="3152625"/>
              <a:ext cx="851464" cy="108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6" name="Google Shape;1145;g3b6c25de26b_1_454" descr="A black and grey logo&#10;&#10;AI-generated content may be incorrect.">
              <a:extLst>
                <a:ext uri="{FF2B5EF4-FFF2-40B4-BE49-F238E27FC236}">
                  <a16:creationId xmlns:a16="http://schemas.microsoft.com/office/drawing/2014/main" id="{F1FBFC0E-CF9F-2D64-5235-B8B3C5AFE282}"/>
                </a:ext>
              </a:extLst>
            </p:cNvPr>
            <p:cNvPicPr preferRelativeResize="0"/>
            <p:nvPr/>
          </p:nvPicPr>
          <p:blipFill rotWithShape="1">
            <a:blip r:embed="rId84">
              <a:alphaModFix/>
            </a:blip>
            <a:srcRect/>
            <a:stretch/>
          </p:blipFill>
          <p:spPr>
            <a:xfrm>
              <a:off x="7162514" y="3140242"/>
              <a:ext cx="427063" cy="17936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7" name="Google Shape;1146;g3b6c25de26b_1_454">
              <a:extLst>
                <a:ext uri="{FF2B5EF4-FFF2-40B4-BE49-F238E27FC236}">
                  <a16:creationId xmlns:a16="http://schemas.microsoft.com/office/drawing/2014/main" id="{6D456878-9BB5-65F3-01A7-D4A67A00E44F}"/>
                </a:ext>
              </a:extLst>
            </p:cNvPr>
            <p:cNvPicPr preferRelativeResize="0"/>
            <p:nvPr/>
          </p:nvPicPr>
          <p:blipFill rotWithShape="1">
            <a:blip r:embed="rId85">
              <a:alphaModFix/>
            </a:blip>
            <a:srcRect/>
            <a:stretch/>
          </p:blipFill>
          <p:spPr>
            <a:xfrm>
              <a:off x="7814695" y="3101399"/>
              <a:ext cx="218166" cy="2099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8" name="Google Shape;1147;g3b6c25de26b_1_454">
              <a:extLst>
                <a:ext uri="{FF2B5EF4-FFF2-40B4-BE49-F238E27FC236}">
                  <a16:creationId xmlns:a16="http://schemas.microsoft.com/office/drawing/2014/main" id="{34D01C00-63E6-C84F-D978-D954DEB3B1BC}"/>
                </a:ext>
              </a:extLst>
            </p:cNvPr>
            <p:cNvPicPr preferRelativeResize="0"/>
            <p:nvPr/>
          </p:nvPicPr>
          <p:blipFill rotWithShape="1">
            <a:blip r:embed="rId86">
              <a:alphaModFix/>
            </a:blip>
            <a:srcRect/>
            <a:stretch/>
          </p:blipFill>
          <p:spPr>
            <a:xfrm>
              <a:off x="8231529" y="3040133"/>
              <a:ext cx="551594" cy="33627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9" name="Google Shape;1148;g3b6c25de26b_1_454">
              <a:extLst>
                <a:ext uri="{FF2B5EF4-FFF2-40B4-BE49-F238E27FC236}">
                  <a16:creationId xmlns:a16="http://schemas.microsoft.com/office/drawing/2014/main" id="{A93A6D3C-C193-DD37-C734-113856DA73F9}"/>
                </a:ext>
              </a:extLst>
            </p:cNvPr>
            <p:cNvPicPr preferRelativeResize="0"/>
            <p:nvPr/>
          </p:nvPicPr>
          <p:blipFill rotWithShape="1">
            <a:blip r:embed="rId87">
              <a:alphaModFix/>
            </a:blip>
            <a:srcRect/>
            <a:stretch/>
          </p:blipFill>
          <p:spPr>
            <a:xfrm>
              <a:off x="7086014" y="3487442"/>
              <a:ext cx="734114" cy="2681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0" name="Google Shape;1149;g3b6c25de26b_1_454" descr="A close up of letters&#10;&#10;AI-generated content may be incorrect.">
              <a:extLst>
                <a:ext uri="{FF2B5EF4-FFF2-40B4-BE49-F238E27FC236}">
                  <a16:creationId xmlns:a16="http://schemas.microsoft.com/office/drawing/2014/main" id="{67F1666B-1FED-8484-1FE5-9003B72C031D}"/>
                </a:ext>
              </a:extLst>
            </p:cNvPr>
            <p:cNvPicPr preferRelativeResize="0"/>
            <p:nvPr/>
          </p:nvPicPr>
          <p:blipFill rotWithShape="1">
            <a:blip r:embed="rId88">
              <a:alphaModFix/>
            </a:blip>
            <a:srcRect/>
            <a:stretch/>
          </p:blipFill>
          <p:spPr>
            <a:xfrm>
              <a:off x="7577224" y="3864089"/>
              <a:ext cx="607132" cy="144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1150;g3b6c25de26b_1_454" descr="A black and red logo&#10;&#10;AI-generated content may be incorrect.">
              <a:extLst>
                <a:ext uri="{FF2B5EF4-FFF2-40B4-BE49-F238E27FC236}">
                  <a16:creationId xmlns:a16="http://schemas.microsoft.com/office/drawing/2014/main" id="{A21ED595-B4B2-DFDF-71B9-F3EDD467D8E4}"/>
                </a:ext>
              </a:extLst>
            </p:cNvPr>
            <p:cNvPicPr preferRelativeResize="0"/>
            <p:nvPr/>
          </p:nvPicPr>
          <p:blipFill rotWithShape="1">
            <a:blip r:embed="rId89">
              <a:alphaModFix/>
            </a:blip>
            <a:srcRect/>
            <a:stretch/>
          </p:blipFill>
          <p:spPr>
            <a:xfrm>
              <a:off x="7679785" y="4808107"/>
              <a:ext cx="551744" cy="2758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2" name="Google Shape;1151;g3b6c25de26b_1_454" descr="A close-up of a logo&#10;&#10;AI-generated content may be incorrect.">
              <a:extLst>
                <a:ext uri="{FF2B5EF4-FFF2-40B4-BE49-F238E27FC236}">
                  <a16:creationId xmlns:a16="http://schemas.microsoft.com/office/drawing/2014/main" id="{66161B3D-AB0D-34DE-A5AC-2315C90048EE}"/>
                </a:ext>
              </a:extLst>
            </p:cNvPr>
            <p:cNvPicPr preferRelativeResize="0"/>
            <p:nvPr/>
          </p:nvPicPr>
          <p:blipFill rotWithShape="1">
            <a:blip r:embed="rId90">
              <a:alphaModFix/>
            </a:blip>
            <a:srcRect/>
            <a:stretch/>
          </p:blipFill>
          <p:spPr>
            <a:xfrm>
              <a:off x="4853919" y="4163208"/>
              <a:ext cx="501914" cy="15292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3" name="Google Shape;1152;g3b6c25de26b_1_454" descr="A blue and black logo&#10;&#10;AI-generated content may be incorrect.">
              <a:extLst>
                <a:ext uri="{FF2B5EF4-FFF2-40B4-BE49-F238E27FC236}">
                  <a16:creationId xmlns:a16="http://schemas.microsoft.com/office/drawing/2014/main" id="{D19ABDF8-53FA-028B-ECBE-4800200F520C}"/>
                </a:ext>
              </a:extLst>
            </p:cNvPr>
            <p:cNvPicPr preferRelativeResize="0"/>
            <p:nvPr/>
          </p:nvPicPr>
          <p:blipFill rotWithShape="1">
            <a:blip r:embed="rId91">
              <a:alphaModFix/>
            </a:blip>
            <a:srcRect/>
            <a:stretch/>
          </p:blipFill>
          <p:spPr>
            <a:xfrm>
              <a:off x="5492819" y="4186959"/>
              <a:ext cx="305908" cy="182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4" name="Google Shape;1153;g3b6c25de26b_1_454" descr="A close-up of a logo&#10;&#10;AI-generated content may be incorrect.">
              <a:extLst>
                <a:ext uri="{FF2B5EF4-FFF2-40B4-BE49-F238E27FC236}">
                  <a16:creationId xmlns:a16="http://schemas.microsoft.com/office/drawing/2014/main" id="{B5071564-0960-0BDA-E983-1F9D8B85D06F}"/>
                </a:ext>
              </a:extLst>
            </p:cNvPr>
            <p:cNvPicPr preferRelativeResize="0"/>
            <p:nvPr/>
          </p:nvPicPr>
          <p:blipFill rotWithShape="1">
            <a:blip r:embed="rId92">
              <a:alphaModFix/>
            </a:blip>
            <a:srcRect/>
            <a:stretch/>
          </p:blipFill>
          <p:spPr>
            <a:xfrm>
              <a:off x="6580328" y="4498819"/>
              <a:ext cx="466055" cy="1440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5" name="Google Shape;1154;g3b6c25de26b_1_454" descr="A white and purple logo&#10;&#10;AI-generated content may be incorrect.">
              <a:extLst>
                <a:ext uri="{FF2B5EF4-FFF2-40B4-BE49-F238E27FC236}">
                  <a16:creationId xmlns:a16="http://schemas.microsoft.com/office/drawing/2014/main" id="{39A02F1C-DD3F-F4E0-2FE8-D55E512CB0EF}"/>
                </a:ext>
              </a:extLst>
            </p:cNvPr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7181843" y="4467298"/>
              <a:ext cx="433638" cy="21631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1155;g3b6c25de26b_1_454" descr="A black background with blue text&#10;&#10;AI-generated content may be incorrect.">
              <a:extLst>
                <a:ext uri="{FF2B5EF4-FFF2-40B4-BE49-F238E27FC236}">
                  <a16:creationId xmlns:a16="http://schemas.microsoft.com/office/drawing/2014/main" id="{52B4A9C6-EF3F-84C9-0DFD-6E01954D69FA}"/>
                </a:ext>
              </a:extLst>
            </p:cNvPr>
            <p:cNvPicPr preferRelativeResize="0"/>
            <p:nvPr/>
          </p:nvPicPr>
          <p:blipFill rotWithShape="1">
            <a:blip r:embed="rId93">
              <a:alphaModFix/>
            </a:blip>
            <a:srcRect/>
            <a:stretch/>
          </p:blipFill>
          <p:spPr>
            <a:xfrm>
              <a:off x="5989690" y="5113266"/>
              <a:ext cx="531209" cy="2260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7" name="Google Shape;1156;g3b6c25de26b_1_454" descr="A black text on a white background&#10;&#10;AI-generated content may be incorrect.">
              <a:extLst>
                <a:ext uri="{FF2B5EF4-FFF2-40B4-BE49-F238E27FC236}">
                  <a16:creationId xmlns:a16="http://schemas.microsoft.com/office/drawing/2014/main" id="{E3FD7696-9CA1-2210-1BE9-14E3A59D407E}"/>
                </a:ext>
              </a:extLst>
            </p:cNvPr>
            <p:cNvPicPr preferRelativeResize="0"/>
            <p:nvPr/>
          </p:nvPicPr>
          <p:blipFill rotWithShape="1">
            <a:blip r:embed="rId94">
              <a:alphaModFix/>
            </a:blip>
            <a:srcRect/>
            <a:stretch/>
          </p:blipFill>
          <p:spPr>
            <a:xfrm>
              <a:off x="6618261" y="5119323"/>
              <a:ext cx="479783" cy="25114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8" name="Google Shape;1157;g3b6c25de26b_1_454" descr="A close-up of a logo&#10;&#10;AI-generated content may be incorrect.">
              <a:extLst>
                <a:ext uri="{FF2B5EF4-FFF2-40B4-BE49-F238E27FC236}">
                  <a16:creationId xmlns:a16="http://schemas.microsoft.com/office/drawing/2014/main" id="{9C96722E-E025-1902-18B9-646CFEA59B45}"/>
                </a:ext>
              </a:extLst>
            </p:cNvPr>
            <p:cNvPicPr preferRelativeResize="0"/>
            <p:nvPr/>
          </p:nvPicPr>
          <p:blipFill rotWithShape="1">
            <a:blip r:embed="rId95">
              <a:alphaModFix/>
            </a:blip>
            <a:srcRect/>
            <a:stretch/>
          </p:blipFill>
          <p:spPr>
            <a:xfrm>
              <a:off x="6537058" y="5501259"/>
              <a:ext cx="566308" cy="993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1158;g3b6c25de26b_1_454" descr="A black background with orange and pink text&#10;&#10;AI-generated content may be incorrect.">
              <a:extLst>
                <a:ext uri="{FF2B5EF4-FFF2-40B4-BE49-F238E27FC236}">
                  <a16:creationId xmlns:a16="http://schemas.microsoft.com/office/drawing/2014/main" id="{2ADF21CB-2B8B-F176-3BC8-DA47CD0651BD}"/>
                </a:ext>
              </a:extLst>
            </p:cNvPr>
            <p:cNvPicPr preferRelativeResize="0"/>
            <p:nvPr/>
          </p:nvPicPr>
          <p:blipFill rotWithShape="1">
            <a:blip r:embed="rId96">
              <a:alphaModFix/>
            </a:blip>
            <a:srcRect/>
            <a:stretch/>
          </p:blipFill>
          <p:spPr>
            <a:xfrm>
              <a:off x="4830490" y="5446430"/>
              <a:ext cx="517734" cy="2588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1159;g3b6c25de26b_1_454">
              <a:extLst>
                <a:ext uri="{FF2B5EF4-FFF2-40B4-BE49-F238E27FC236}">
                  <a16:creationId xmlns:a16="http://schemas.microsoft.com/office/drawing/2014/main" id="{ACAB3123-6884-E7BB-CE0D-8E08B66E4744}"/>
                </a:ext>
              </a:extLst>
            </p:cNvPr>
            <p:cNvPicPr preferRelativeResize="0"/>
            <p:nvPr/>
          </p:nvPicPr>
          <p:blipFill rotWithShape="1">
            <a:blip r:embed="rId97">
              <a:alphaModFix/>
            </a:blip>
            <a:srcRect/>
            <a:stretch/>
          </p:blipFill>
          <p:spPr>
            <a:xfrm>
              <a:off x="7181005" y="5522082"/>
              <a:ext cx="498058" cy="981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1" name="Google Shape;1160;g3b6c25de26b_1_454" descr="A yellow rectangle on a black background&#10;&#10;AI-generated content may be incorrect.">
              <a:extLst>
                <a:ext uri="{FF2B5EF4-FFF2-40B4-BE49-F238E27FC236}">
                  <a16:creationId xmlns:a16="http://schemas.microsoft.com/office/drawing/2014/main" id="{4DB1517F-285C-6094-3ED0-96DB2B02E94C}"/>
                </a:ext>
              </a:extLst>
            </p:cNvPr>
            <p:cNvPicPr preferRelativeResize="0"/>
            <p:nvPr/>
          </p:nvPicPr>
          <p:blipFill rotWithShape="1">
            <a:blip r:embed="rId98">
              <a:alphaModFix/>
            </a:blip>
            <a:srcRect/>
            <a:stretch/>
          </p:blipFill>
          <p:spPr>
            <a:xfrm>
              <a:off x="7710137" y="6194445"/>
              <a:ext cx="593616" cy="14931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2" name="Google Shape;1161;g3b6c25de26b_1_454" descr="Blue text on a black background&#10;&#10;AI-generated content may be incorrect.">
              <a:extLst>
                <a:ext uri="{FF2B5EF4-FFF2-40B4-BE49-F238E27FC236}">
                  <a16:creationId xmlns:a16="http://schemas.microsoft.com/office/drawing/2014/main" id="{74E2C50F-5039-F873-432C-4C4A9C1011BA}"/>
                </a:ext>
              </a:extLst>
            </p:cNvPr>
            <p:cNvPicPr preferRelativeResize="0"/>
            <p:nvPr/>
          </p:nvPicPr>
          <p:blipFill rotWithShape="1">
            <a:blip r:embed="rId99">
              <a:alphaModFix/>
            </a:blip>
            <a:srcRect/>
            <a:stretch/>
          </p:blipFill>
          <p:spPr>
            <a:xfrm>
              <a:off x="4873359" y="3451021"/>
              <a:ext cx="630600" cy="24488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3" name="Google Shape;1162;g3b6c25de26b_1_454" descr="A red and black logo&#10;&#10;AI-generated content may be incorrect.">
              <a:extLst>
                <a:ext uri="{FF2B5EF4-FFF2-40B4-BE49-F238E27FC236}">
                  <a16:creationId xmlns:a16="http://schemas.microsoft.com/office/drawing/2014/main" id="{767F66C2-E71F-5298-109C-481A9F03AB68}"/>
                </a:ext>
              </a:extLst>
            </p:cNvPr>
            <p:cNvPicPr preferRelativeResize="0"/>
            <p:nvPr/>
          </p:nvPicPr>
          <p:blipFill rotWithShape="1">
            <a:blip r:embed="rId100">
              <a:alphaModFix/>
            </a:blip>
            <a:srcRect/>
            <a:stretch/>
          </p:blipFill>
          <p:spPr>
            <a:xfrm>
              <a:off x="5791416" y="3462447"/>
              <a:ext cx="865620" cy="23948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34" name="Google Shape;1163;g3b6c25de26b_1_454">
            <a:extLst>
              <a:ext uri="{FF2B5EF4-FFF2-40B4-BE49-F238E27FC236}">
                <a16:creationId xmlns:a16="http://schemas.microsoft.com/office/drawing/2014/main" id="{5ACDC15B-13FF-2BF6-416B-0FF7BDBED7D5}"/>
              </a:ext>
            </a:extLst>
          </p:cNvPr>
          <p:cNvGrpSpPr/>
          <p:nvPr/>
        </p:nvGrpSpPr>
        <p:grpSpPr>
          <a:xfrm>
            <a:off x="9471307" y="2597626"/>
            <a:ext cx="1917897" cy="2886418"/>
            <a:chOff x="9645276" y="3001795"/>
            <a:chExt cx="1917897" cy="2886418"/>
          </a:xfrm>
        </p:grpSpPr>
        <p:pic>
          <p:nvPicPr>
            <p:cNvPr id="335" name="Google Shape;1164;g3b6c25de26b_1_454" descr="Ein Bild, das Text, Grafiken, Schrift, Logo enthält.&#10;&#10;KI-generierte Inhalte können fehlerhaft sein.">
              <a:extLst>
                <a:ext uri="{FF2B5EF4-FFF2-40B4-BE49-F238E27FC236}">
                  <a16:creationId xmlns:a16="http://schemas.microsoft.com/office/drawing/2014/main" id="{3F54B8A0-4EC3-6351-4D1D-AB04C74411D7}"/>
                </a:ext>
              </a:extLst>
            </p:cNvPr>
            <p:cNvPicPr preferRelativeResize="0"/>
            <p:nvPr/>
          </p:nvPicPr>
          <p:blipFill rotWithShape="1">
            <a:blip r:embed="rId101">
              <a:alphaModFix/>
            </a:blip>
            <a:srcRect/>
            <a:stretch/>
          </p:blipFill>
          <p:spPr>
            <a:xfrm>
              <a:off x="9885471" y="4981658"/>
              <a:ext cx="646014" cy="2950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1165;g3b6c25de26b_1_454">
              <a:extLst>
                <a:ext uri="{FF2B5EF4-FFF2-40B4-BE49-F238E27FC236}">
                  <a16:creationId xmlns:a16="http://schemas.microsoft.com/office/drawing/2014/main" id="{B0440BB9-FC81-1E11-4999-3F5C066B36C7}"/>
                </a:ext>
              </a:extLst>
            </p:cNvPr>
            <p:cNvPicPr preferRelativeResize="0"/>
            <p:nvPr/>
          </p:nvPicPr>
          <p:blipFill rotWithShape="1">
            <a:blip r:embed="rId102">
              <a:alphaModFix/>
            </a:blip>
            <a:srcRect/>
            <a:stretch/>
          </p:blipFill>
          <p:spPr>
            <a:xfrm>
              <a:off x="10702498" y="4321648"/>
              <a:ext cx="860675" cy="29863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7" name="Google Shape;1166;g3b6c25de26b_1_454" descr="Ein Bild, das Text, Schrift, Logo, Symbol enthält.&#10;&#10;KI-generierte Inhalte können fehlerhaft sein.">
              <a:extLst>
                <a:ext uri="{FF2B5EF4-FFF2-40B4-BE49-F238E27FC236}">
                  <a16:creationId xmlns:a16="http://schemas.microsoft.com/office/drawing/2014/main" id="{0396B7EB-4185-9529-0BC7-894E6A87DCEA}"/>
                </a:ext>
              </a:extLst>
            </p:cNvPr>
            <p:cNvPicPr preferRelativeResize="0"/>
            <p:nvPr/>
          </p:nvPicPr>
          <p:blipFill rotWithShape="1">
            <a:blip r:embed="rId103">
              <a:alphaModFix/>
            </a:blip>
            <a:srcRect t="16424" b="12755"/>
            <a:stretch/>
          </p:blipFill>
          <p:spPr>
            <a:xfrm>
              <a:off x="9773118" y="5565927"/>
              <a:ext cx="910150" cy="32228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8" name="Google Shape;1167;g3b6c25de26b_1_454" descr="Ein Bild, das Schrift, Grafiken, Design enthält.&#10;&#10;KI-generierte Inhalte können fehlerhaft sein.">
              <a:extLst>
                <a:ext uri="{FF2B5EF4-FFF2-40B4-BE49-F238E27FC236}">
                  <a16:creationId xmlns:a16="http://schemas.microsoft.com/office/drawing/2014/main" id="{D8504D2A-4E97-9355-A736-17B3C19FF9D9}"/>
                </a:ext>
              </a:extLst>
            </p:cNvPr>
            <p:cNvPicPr preferRelativeResize="0"/>
            <p:nvPr/>
          </p:nvPicPr>
          <p:blipFill rotWithShape="1">
            <a:blip r:embed="rId104">
              <a:alphaModFix/>
            </a:blip>
            <a:srcRect/>
            <a:stretch/>
          </p:blipFill>
          <p:spPr>
            <a:xfrm>
              <a:off x="10849493" y="5456321"/>
              <a:ext cx="624187" cy="39448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9" name="Google Shape;1168;g3b6c25de26b_1_454" descr="A logo of a university&#10;&#10;AI-generated content may be incorrect.">
              <a:extLst>
                <a:ext uri="{FF2B5EF4-FFF2-40B4-BE49-F238E27FC236}">
                  <a16:creationId xmlns:a16="http://schemas.microsoft.com/office/drawing/2014/main" id="{45F63671-F762-C28C-ADA1-7A1C6A1897E8}"/>
                </a:ext>
              </a:extLst>
            </p:cNvPr>
            <p:cNvPicPr preferRelativeResize="0"/>
            <p:nvPr/>
          </p:nvPicPr>
          <p:blipFill rotWithShape="1">
            <a:blip r:embed="rId105">
              <a:alphaModFix/>
            </a:blip>
            <a:srcRect/>
            <a:stretch/>
          </p:blipFill>
          <p:spPr>
            <a:xfrm>
              <a:off x="9821173" y="4251011"/>
              <a:ext cx="722113" cy="37790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1169;g3b6c25de26b_1_454" descr="A colorful logo with black text&#10;&#10;AI-generated content may be incorrect.">
              <a:extLst>
                <a:ext uri="{FF2B5EF4-FFF2-40B4-BE49-F238E27FC236}">
                  <a16:creationId xmlns:a16="http://schemas.microsoft.com/office/drawing/2014/main" id="{A45B2709-6016-686B-4616-BF2282D62511}"/>
                </a:ext>
              </a:extLst>
            </p:cNvPr>
            <p:cNvPicPr preferRelativeResize="0"/>
            <p:nvPr/>
          </p:nvPicPr>
          <p:blipFill rotWithShape="1">
            <a:blip r:embed="rId106">
              <a:alphaModFix/>
            </a:blip>
            <a:srcRect/>
            <a:stretch/>
          </p:blipFill>
          <p:spPr>
            <a:xfrm>
              <a:off x="10849493" y="4886129"/>
              <a:ext cx="472112" cy="3651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1" name="Google Shape;1170;g3b6c25de26b_1_454" descr="A logo of a company&#10;&#10;AI-generated content may be incorrect.">
              <a:extLst>
                <a:ext uri="{FF2B5EF4-FFF2-40B4-BE49-F238E27FC236}">
                  <a16:creationId xmlns:a16="http://schemas.microsoft.com/office/drawing/2014/main" id="{52D6FB25-3CA4-0E0C-0E8D-DFDFEBD57601}"/>
                </a:ext>
              </a:extLst>
            </p:cNvPr>
            <p:cNvPicPr preferRelativeResize="0"/>
            <p:nvPr/>
          </p:nvPicPr>
          <p:blipFill rotWithShape="1">
            <a:blip r:embed="rId107">
              <a:alphaModFix/>
            </a:blip>
            <a:srcRect/>
            <a:stretch/>
          </p:blipFill>
          <p:spPr>
            <a:xfrm>
              <a:off x="9645276" y="3667386"/>
              <a:ext cx="910148" cy="3671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2" name="Google Shape;1171;g3b6c25de26b_1_454" descr="A blue and red logo&#10;&#10;AI-generated content may be incorrect.">
              <a:extLst>
                <a:ext uri="{FF2B5EF4-FFF2-40B4-BE49-F238E27FC236}">
                  <a16:creationId xmlns:a16="http://schemas.microsoft.com/office/drawing/2014/main" id="{FEBB70C6-E268-5A95-0223-D80E7C3C97A9}"/>
                </a:ext>
              </a:extLst>
            </p:cNvPr>
            <p:cNvPicPr preferRelativeResize="0"/>
            <p:nvPr/>
          </p:nvPicPr>
          <p:blipFill rotWithShape="1">
            <a:blip r:embed="rId108">
              <a:alphaModFix/>
            </a:blip>
            <a:srcRect/>
            <a:stretch/>
          </p:blipFill>
          <p:spPr>
            <a:xfrm>
              <a:off x="10711774" y="3633843"/>
              <a:ext cx="747549" cy="4193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3" name="Google Shape;1172;g3b6c25de26b_1_454" descr="A black background with a black square&#10;&#10;AI-generated content may be incorrect.">
              <a:extLst>
                <a:ext uri="{FF2B5EF4-FFF2-40B4-BE49-F238E27FC236}">
                  <a16:creationId xmlns:a16="http://schemas.microsoft.com/office/drawing/2014/main" id="{21CC62C5-E623-2F4B-8B2C-E1799230DB56}"/>
                </a:ext>
              </a:extLst>
            </p:cNvPr>
            <p:cNvPicPr preferRelativeResize="0"/>
            <p:nvPr/>
          </p:nvPicPr>
          <p:blipFill rotWithShape="1">
            <a:blip r:embed="rId109">
              <a:alphaModFix/>
            </a:blip>
            <a:srcRect/>
            <a:stretch/>
          </p:blipFill>
          <p:spPr>
            <a:xfrm>
              <a:off x="9698614" y="3001795"/>
              <a:ext cx="1733439" cy="62441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6" name="Group 345">
            <a:extLst>
              <a:ext uri="{FF2B5EF4-FFF2-40B4-BE49-F238E27FC236}">
                <a16:creationId xmlns:a16="http://schemas.microsoft.com/office/drawing/2014/main" id="{02DF02B3-D9F8-2E83-BDE9-0FEDA1A4DB2D}"/>
              </a:ext>
            </a:extLst>
          </p:cNvPr>
          <p:cNvGrpSpPr/>
          <p:nvPr/>
        </p:nvGrpSpPr>
        <p:grpSpPr>
          <a:xfrm>
            <a:off x="0" y="1581653"/>
            <a:ext cx="12193419" cy="721811"/>
            <a:chOff x="-1419" y="2108823"/>
            <a:chExt cx="12193419" cy="721811"/>
          </a:xfrm>
        </p:grpSpPr>
        <p:sp>
          <p:nvSpPr>
            <p:cNvPr id="177" name="Google Shape;1005;g3b6c25de26b_1_454">
              <a:extLst>
                <a:ext uri="{FF2B5EF4-FFF2-40B4-BE49-F238E27FC236}">
                  <a16:creationId xmlns:a16="http://schemas.microsoft.com/office/drawing/2014/main" id="{AC4C6CF0-BF5D-D052-C75F-9D6E083F7B90}"/>
                </a:ext>
              </a:extLst>
            </p:cNvPr>
            <p:cNvSpPr/>
            <p:nvPr/>
          </p:nvSpPr>
          <p:spPr>
            <a:xfrm rot="10800000" flipH="1">
              <a:off x="-1419" y="2212605"/>
              <a:ext cx="12193419" cy="45719"/>
            </a:xfrm>
            <a:custGeom>
              <a:avLst/>
              <a:gdLst/>
              <a:ahLst/>
              <a:cxnLst/>
              <a:rect l="l" t="t" r="r" b="b"/>
              <a:pathLst>
                <a:path w="13330965" h="88623" extrusionOk="0">
                  <a:moveTo>
                    <a:pt x="2042" y="0"/>
                  </a:moveTo>
                  <a:lnTo>
                    <a:pt x="13328923" y="0"/>
                  </a:lnTo>
                  <a:cubicBezTo>
                    <a:pt x="13330050" y="0"/>
                    <a:pt x="13330965" y="914"/>
                    <a:pt x="13330965" y="2042"/>
                  </a:cubicBezTo>
                  <a:lnTo>
                    <a:pt x="13330965" y="86581"/>
                  </a:lnTo>
                  <a:cubicBezTo>
                    <a:pt x="13330965" y="87709"/>
                    <a:pt x="13330050" y="88623"/>
                    <a:pt x="13328923" y="88623"/>
                  </a:cubicBezTo>
                  <a:lnTo>
                    <a:pt x="2042" y="88623"/>
                  </a:lnTo>
                  <a:cubicBezTo>
                    <a:pt x="914" y="88623"/>
                    <a:pt x="0" y="87709"/>
                    <a:pt x="0" y="86581"/>
                  </a:cubicBezTo>
                  <a:lnTo>
                    <a:pt x="0" y="2042"/>
                  </a:lnTo>
                  <a:cubicBezTo>
                    <a:pt x="0" y="914"/>
                    <a:pt x="914" y="0"/>
                    <a:pt x="2042" y="0"/>
                  </a:cubicBezTo>
                  <a:close/>
                </a:path>
              </a:pathLst>
            </a:custGeom>
            <a:gradFill>
              <a:gsLst>
                <a:gs pos="0">
                  <a:srgbClr val="27A9E1"/>
                </a:gs>
                <a:gs pos="50000">
                  <a:srgbClr val="006EB7"/>
                </a:gs>
                <a:gs pos="100000">
                  <a:srgbClr val="A68FC3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73525" tIns="73525" rIns="73525" bIns="735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006;g3b6c25de26b_1_454">
              <a:extLst>
                <a:ext uri="{FF2B5EF4-FFF2-40B4-BE49-F238E27FC236}">
                  <a16:creationId xmlns:a16="http://schemas.microsoft.com/office/drawing/2014/main" id="{74A7DC03-0B5D-C960-C170-B43003C1DCDA}"/>
                </a:ext>
              </a:extLst>
            </p:cNvPr>
            <p:cNvSpPr/>
            <p:nvPr/>
          </p:nvSpPr>
          <p:spPr>
            <a:xfrm>
              <a:off x="2210758" y="2129273"/>
              <a:ext cx="229616" cy="21336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gradFill>
              <a:gsLst>
                <a:gs pos="0">
                  <a:srgbClr val="27A9E1"/>
                </a:gs>
                <a:gs pos="50000">
                  <a:srgbClr val="006EB7"/>
                </a:gs>
                <a:gs pos="100000">
                  <a:srgbClr val="A68FC3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008;g3b6c25de26b_1_454">
              <a:extLst>
                <a:ext uri="{FF2B5EF4-FFF2-40B4-BE49-F238E27FC236}">
                  <a16:creationId xmlns:a16="http://schemas.microsoft.com/office/drawing/2014/main" id="{A77B1FAB-D72B-2193-2B6D-685285D4E1ED}"/>
                </a:ext>
              </a:extLst>
            </p:cNvPr>
            <p:cNvSpPr txBox="1"/>
            <p:nvPr/>
          </p:nvSpPr>
          <p:spPr>
            <a:xfrm>
              <a:off x="9263912" y="2503634"/>
              <a:ext cx="2307300" cy="32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7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25"/>
                <a:buFont typeface="Arial"/>
                <a:buNone/>
              </a:pPr>
              <a:r>
                <a:rPr lang="en-GB" sz="2125" b="0" i="0" u="none" strike="noStrike" cap="none">
                  <a:solidFill>
                    <a:srgbClr val="203367"/>
                  </a:solidFill>
                  <a:latin typeface="Comfortaa Medium"/>
                  <a:ea typeface="Comfortaa Medium"/>
                  <a:cs typeface="Comfortaa Medium"/>
                  <a:sym typeface="Comfortaa Medium"/>
                </a:rPr>
                <a:t>RESEARCHERS</a:t>
              </a:r>
              <a:endParaRPr sz="979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endParaRPr>
            </a:p>
          </p:txBody>
        </p:sp>
        <p:sp>
          <p:nvSpPr>
            <p:cNvPr id="181" name="Google Shape;1009;g3b6c25de26b_1_454">
              <a:extLst>
                <a:ext uri="{FF2B5EF4-FFF2-40B4-BE49-F238E27FC236}">
                  <a16:creationId xmlns:a16="http://schemas.microsoft.com/office/drawing/2014/main" id="{9D0828F2-C20A-E706-187F-D8576A237863}"/>
                </a:ext>
              </a:extLst>
            </p:cNvPr>
            <p:cNvSpPr txBox="1"/>
            <p:nvPr/>
          </p:nvSpPr>
          <p:spPr>
            <a:xfrm>
              <a:off x="717614" y="2488721"/>
              <a:ext cx="3121200" cy="32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7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25"/>
                <a:buFont typeface="Arial"/>
                <a:buNone/>
              </a:pPr>
              <a:r>
                <a:rPr lang="en-GB" sz="2125" b="0" i="0" u="none" strike="noStrike" cap="none">
                  <a:solidFill>
                    <a:srgbClr val="203367"/>
                  </a:solidFill>
                  <a:latin typeface="Comfortaa Medium"/>
                  <a:ea typeface="Comfortaa Medium"/>
                  <a:cs typeface="Comfortaa Medium"/>
                  <a:sym typeface="Comfortaa Medium"/>
                </a:rPr>
                <a:t>SERVICE PROVIDERS</a:t>
              </a:r>
              <a:endParaRPr sz="979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endParaRPr>
            </a:p>
          </p:txBody>
        </p:sp>
        <p:sp>
          <p:nvSpPr>
            <p:cNvPr id="182" name="Google Shape;1010;g3b6c25de26b_1_454">
              <a:extLst>
                <a:ext uri="{FF2B5EF4-FFF2-40B4-BE49-F238E27FC236}">
                  <a16:creationId xmlns:a16="http://schemas.microsoft.com/office/drawing/2014/main" id="{D816E9C5-5E8E-4CC0-458D-A489F208DC40}"/>
                </a:ext>
              </a:extLst>
            </p:cNvPr>
            <p:cNvSpPr txBox="1"/>
            <p:nvPr/>
          </p:nvSpPr>
          <p:spPr>
            <a:xfrm>
              <a:off x="5753630" y="2488721"/>
              <a:ext cx="1307700" cy="327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17978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125"/>
                <a:buFont typeface="Arial"/>
                <a:buNone/>
              </a:pPr>
              <a:r>
                <a:rPr lang="en-GB" sz="2125" b="0" i="0" u="none" strike="noStrike" cap="none" dirty="0">
                  <a:solidFill>
                    <a:srgbClr val="203367"/>
                  </a:solidFill>
                  <a:latin typeface="Comfortaa Medium"/>
                  <a:ea typeface="Comfortaa Medium"/>
                  <a:cs typeface="Comfortaa Medium"/>
                  <a:sym typeface="Comfortaa Medium"/>
                </a:rPr>
                <a:t>USERS</a:t>
              </a:r>
              <a:endParaRPr sz="979" b="0" i="0" u="none" strike="noStrike" cap="none" dirty="0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endParaRPr>
            </a:p>
          </p:txBody>
        </p:sp>
        <p:sp>
          <p:nvSpPr>
            <p:cNvPr id="344" name="Google Shape;1173;g3b6c25de26b_1_454">
              <a:extLst>
                <a:ext uri="{FF2B5EF4-FFF2-40B4-BE49-F238E27FC236}">
                  <a16:creationId xmlns:a16="http://schemas.microsoft.com/office/drawing/2014/main" id="{67C3FED1-B385-B240-187B-5B090DE284C0}"/>
                </a:ext>
              </a:extLst>
            </p:cNvPr>
            <p:cNvSpPr/>
            <p:nvPr/>
          </p:nvSpPr>
          <p:spPr>
            <a:xfrm>
              <a:off x="6292788" y="2108823"/>
              <a:ext cx="229616" cy="21336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gradFill>
              <a:gsLst>
                <a:gs pos="0">
                  <a:srgbClr val="27A9E1"/>
                </a:gs>
                <a:gs pos="50000">
                  <a:srgbClr val="006EB7"/>
                </a:gs>
                <a:gs pos="100000">
                  <a:srgbClr val="A68FC3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1174;g3b6c25de26b_1_454">
              <a:extLst>
                <a:ext uri="{FF2B5EF4-FFF2-40B4-BE49-F238E27FC236}">
                  <a16:creationId xmlns:a16="http://schemas.microsoft.com/office/drawing/2014/main" id="{536717B7-FDFF-42CB-CC24-91AB86244174}"/>
                </a:ext>
              </a:extLst>
            </p:cNvPr>
            <p:cNvSpPr/>
            <p:nvPr/>
          </p:nvSpPr>
          <p:spPr>
            <a:xfrm>
              <a:off x="10302870" y="2129273"/>
              <a:ext cx="229616" cy="213360"/>
            </a:xfrm>
            <a:custGeom>
              <a:avLst/>
              <a:gdLst/>
              <a:ahLst/>
              <a:cxnLst/>
              <a:rect l="l" t="t" r="r" b="b"/>
              <a:pathLst>
                <a:path w="812800" h="812800" extrusionOk="0">
                  <a:moveTo>
                    <a:pt x="127000" y="0"/>
                  </a:moveTo>
                  <a:lnTo>
                    <a:pt x="685800" y="0"/>
                  </a:lnTo>
                  <a:cubicBezTo>
                    <a:pt x="755940" y="0"/>
                    <a:pt x="812800" y="56860"/>
                    <a:pt x="812800" y="127000"/>
                  </a:cubicBezTo>
                  <a:lnTo>
                    <a:pt x="812800" y="685800"/>
                  </a:lnTo>
                  <a:cubicBezTo>
                    <a:pt x="812800" y="755940"/>
                    <a:pt x="755940" y="812800"/>
                    <a:pt x="685800" y="812800"/>
                  </a:cubicBezTo>
                  <a:lnTo>
                    <a:pt x="127000" y="812800"/>
                  </a:lnTo>
                  <a:cubicBezTo>
                    <a:pt x="56860" y="812800"/>
                    <a:pt x="0" y="755940"/>
                    <a:pt x="0" y="685800"/>
                  </a:cubicBezTo>
                  <a:lnTo>
                    <a:pt x="0" y="127000"/>
                  </a:lnTo>
                  <a:cubicBezTo>
                    <a:pt x="0" y="56860"/>
                    <a:pt x="56860" y="0"/>
                    <a:pt x="127000" y="0"/>
                  </a:cubicBezTo>
                  <a:close/>
                </a:path>
              </a:pathLst>
            </a:custGeom>
            <a:gradFill>
              <a:gsLst>
                <a:gs pos="0">
                  <a:srgbClr val="27A9E1"/>
                </a:gs>
                <a:gs pos="50000">
                  <a:srgbClr val="006EB7"/>
                </a:gs>
                <a:gs pos="100000">
                  <a:srgbClr val="A68FC3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64000" tIns="64000" rIns="64000" bIns="640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145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1" name="Google Shape;1161;p25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8343615" y="-805839"/>
            <a:ext cx="4987446" cy="5064770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p25"/>
          <p:cNvSpPr txBox="1">
            <a:spLocks noGrp="1"/>
          </p:cNvSpPr>
          <p:nvPr>
            <p:ph type="title"/>
          </p:nvPr>
        </p:nvSpPr>
        <p:spPr>
          <a:xfrm>
            <a:off x="5276469" y="815206"/>
            <a:ext cx="3782187" cy="13493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6600"/>
              <a:buFont typeface="Comfortaa"/>
              <a:buNone/>
            </a:pPr>
            <a:r>
              <a:rPr lang="en-US" sz="6600" dirty="0">
                <a:latin typeface="Comfortaa Medium"/>
                <a:ea typeface="Comfortaa Medium"/>
                <a:cs typeface="Comfortaa Medium"/>
                <a:sym typeface="Comfortaa"/>
              </a:rPr>
              <a:t>THANK YOU!</a:t>
            </a:r>
            <a:endParaRPr dirty="0"/>
          </a:p>
        </p:txBody>
      </p:sp>
      <p:sp>
        <p:nvSpPr>
          <p:cNvPr id="1163" name="Google Shape;1163;p25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1164" name="Google Shape;1164;p25"/>
          <p:cNvSpPr txBox="1"/>
          <p:nvPr/>
        </p:nvSpPr>
        <p:spPr>
          <a:xfrm>
            <a:off x="5276469" y="3198167"/>
            <a:ext cx="60960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More information:</a:t>
            </a:r>
            <a:endParaRPr dirty="0"/>
          </a:p>
        </p:txBody>
      </p:sp>
      <p:sp>
        <p:nvSpPr>
          <p:cNvPr id="1165" name="Google Shape;1165;p25"/>
          <p:cNvSpPr txBox="1"/>
          <p:nvPr/>
        </p:nvSpPr>
        <p:spPr>
          <a:xfrm>
            <a:off x="612601" y="5263433"/>
            <a:ext cx="386166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Complete Guide to SCION </a:t>
            </a:r>
            <a:endParaRPr sz="1800">
              <a:solidFill>
                <a:schemeClr val="dk1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Springer Verlag, 2022</a:t>
            </a:r>
            <a:endParaRPr/>
          </a:p>
        </p:txBody>
      </p:sp>
      <p:sp>
        <p:nvSpPr>
          <p:cNvPr id="1166" name="Google Shape;1166;p25"/>
          <p:cNvSpPr txBox="1"/>
          <p:nvPr/>
        </p:nvSpPr>
        <p:spPr>
          <a:xfrm>
            <a:off x="5276469" y="3970812"/>
            <a:ext cx="60960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Association: </a:t>
            </a:r>
            <a:r>
              <a:rPr lang="en-US" sz="1600" u="sng" strike="noStrike" cap="none" dirty="0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https://www.scion.org </a:t>
            </a:r>
            <a:endParaRPr sz="1600" dirty="0">
              <a:solidFill>
                <a:schemeClr val="accent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extLst>
                  <a:ext uri="http://customooxmlschemas.google.com/">
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1"/>
                  </a:ext>
                </a:extLst>
              </a:rPr>
              <a:t>Reference &amp; Developer Docs</a:t>
            </a: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https://docs.scion.org/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Research: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https://scion-architecture.net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Vendor: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https://www.anapaya.net/resources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7A9E1"/>
              </a:buClr>
              <a:buSzPts val="1400"/>
              <a:buFont typeface="Nunito Light"/>
              <a:buChar char="•"/>
            </a:pPr>
            <a:r>
              <a:rPr lang="en-US" sz="1600" u="none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Latest Release: </a:t>
            </a:r>
            <a:r>
              <a:rPr lang="en-US" sz="1600" u="sng" strike="noStrike" cap="none" dirty="0">
                <a:solidFill>
                  <a:srgbClr val="3F3F3F"/>
                </a:solidFill>
                <a:latin typeface="Nunito Sans Light"/>
                <a:ea typeface="Nunito Sans Light"/>
                <a:cs typeface="Nunito Sans Light"/>
                <a:sym typeface="Nunito Sans Ligh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https://github.com/scionproto/scion/releases/</a:t>
            </a:r>
            <a:endParaRPr sz="1600" u="none" strike="noStrike" cap="none" dirty="0">
              <a:solidFill>
                <a:srgbClr val="3F3F3F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1167" name="Google Shape;1167;p25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pic>
        <p:nvPicPr>
          <p:cNvPr id="1168" name="Google Shape;1168;p25" descr="A book cover of a book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104819" y="764998"/>
            <a:ext cx="2877228" cy="4340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0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HOW IS THIS BEING ADDRESSED?</a:t>
            </a:r>
            <a:endParaRPr dirty="0"/>
          </a:p>
        </p:txBody>
      </p:sp>
      <p:graphicFrame>
        <p:nvGraphicFramePr>
          <p:cNvPr id="326" name="Google Shape;326;p10"/>
          <p:cNvGraphicFramePr/>
          <p:nvPr>
            <p:extLst>
              <p:ext uri="{D42A27DB-BD31-4B8C-83A1-F6EECF244321}">
                <p14:modId xmlns:p14="http://schemas.microsoft.com/office/powerpoint/2010/main" val="1578111739"/>
              </p:ext>
            </p:extLst>
          </p:nvPr>
        </p:nvGraphicFramePr>
        <p:xfrm>
          <a:off x="390144" y="1201738"/>
          <a:ext cx="11411331" cy="4881435"/>
        </p:xfrm>
        <a:graphic>
          <a:graphicData uri="http://schemas.openxmlformats.org/drawingml/2006/table">
            <a:tbl>
              <a:tblPr firstRow="1" bandRow="1">
                <a:noFill/>
                <a:tableStyleId>{7C095055-49C1-428F-8529-71A7EF1899E5}</a:tableStyleId>
              </a:tblPr>
              <a:tblGrid>
                <a:gridCol w="19420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64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047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EVENT</a:t>
                      </a:r>
                      <a:endParaRPr sz="1200" b="0" i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EXPLANATION</a:t>
                      </a:r>
                      <a:endParaRPr sz="1200" b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Comfortaa"/>
                        <a:buNone/>
                      </a:pPr>
                      <a:r>
                        <a:rPr lang="en-US" sz="1200" b="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LIMITATIONS</a:t>
                      </a:r>
                      <a:endParaRPr sz="1200" b="0" dirty="0">
                        <a:latin typeface="Comfortaa Medium"/>
                        <a:ea typeface="Comfortaa Medium"/>
                        <a:cs typeface="Comfortaa Medium"/>
                        <a:sym typeface="Comfortaa"/>
                      </a:endParaRPr>
                    </a:p>
                  </a:txBody>
                  <a:tcPr marL="91450" marR="91450" marT="45725" marB="45725" anchor="ctr">
                    <a:solidFill>
                      <a:schemeClr val="dk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RPKI &amp; ROV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Resource Public Key Infrastructure</a:t>
                      </a:r>
                      <a:endParaRPr sz="12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&amp; Route Origin Validation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ROAs (Route Origin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Authorisations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) provide cryptographic assertions of IP prefix ownership and which ASNs are allowed to originate them.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Routers can validate ROAs and generate appropriate route filters.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Requires widespread deployment to be effective (62% of IP prefixes are signed in mid-2026)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Few network operators currently use ROV (8%).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Only does origin validation and does not validate paths through the Internet.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40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BGPSEC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solidFill>
                            <a:schemeClr val="dk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BGP Security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Builds on RPKI to provide cryptographic assertions that every router (hop)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en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-route to a destination has authorized the advertisement of that route. Prevents </a:t>
                      </a:r>
                      <a:r>
                        <a:rPr lang="en-US" sz="1400" i="0" dirty="0" err="1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unauthorised</a:t>
                      </a: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 insertion of ASNs into a path to circumvent RPKI.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Needs to be explicitly supported by all routers along a path to achieve full benefits.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Computationally intensive and introduces significant delays in route convergence.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Explicit path selection is not possible.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Almost no deployment.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40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ASPA</a:t>
                      </a:r>
                      <a:endParaRPr sz="1600"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i="0" dirty="0">
                          <a:solidFill>
                            <a:schemeClr val="dk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Autonomous System Provider Authorization</a:t>
                      </a:r>
                      <a:endParaRPr sz="1200" dirty="0"/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ASPA objects are similar to ROAs, but allow ASNs to authorize other ASNs to carry their traffic through the Internet. Works out-of-band so doesn’t need to be deployed on all routers.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Developmental technology and 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1"/>
                            </a:ext>
                          </a:extLst>
                        </a:rPr>
                        <a:t>not yet an Internet standard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.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  <a:extLst>
                            <a:ext uri="http://customooxmlschemas.google.com/">
                        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textRoundtripDataId="2"/>
                            </a:ext>
                          </a:extLst>
                        </a:rPr>
                        <a:t>Does not provide assurances that traffic will actually follow validated paths.</a:t>
                      </a:r>
                      <a:r>
                        <a:rPr lang="en-US" sz="1400" dirty="0"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35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dirty="0">
                          <a:solidFill>
                            <a:schemeClr val="lt1"/>
                          </a:solidFill>
                          <a:latin typeface="Comfortaa Medium"/>
                          <a:ea typeface="Comfortaa Medium"/>
                          <a:cs typeface="Comfortaa Medium"/>
                          <a:sym typeface="Comfortaa"/>
                        </a:rPr>
                        <a:t>SCION</a:t>
                      </a:r>
                      <a:endParaRPr sz="1600" dirty="0"/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i="0" dirty="0">
                          <a:solidFill>
                            <a:schemeClr val="lt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Inter-domain routing architecture offering secure path awareness and selection. </a:t>
                      </a:r>
                      <a:endParaRPr sz="1400"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dirty="0">
                          <a:solidFill>
                            <a:schemeClr val="lt1"/>
                          </a:solidFill>
                          <a:latin typeface="Nunito Sans Light"/>
                          <a:ea typeface="Nunito Sans Light"/>
                          <a:cs typeface="Nunito Sans Light"/>
                          <a:sym typeface="Nunito Sans Light"/>
                        </a:rPr>
                        <a:t>Needs to be supported by border routers.</a:t>
                      </a:r>
                      <a:endParaRPr dirty="0">
                        <a:latin typeface="Nunito Sans Light"/>
                        <a:ea typeface="Nunito Sans Light"/>
                        <a:cs typeface="Nunito Sans Light"/>
                        <a:sym typeface="Nunito Sans Light"/>
                      </a:endParaRPr>
                    </a:p>
                  </a:txBody>
                  <a:tcPr marL="91450" marR="91450" marT="45725" marB="45725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27" name="Google Shape;327;p10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328" name="Google Shape;328;p10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329" name="Google Shape;329;p10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/>
            <a:r>
              <a:rPr lang="en-US" dirty="0"/>
              <a:t>Some info @ a glance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pic>
        <p:nvPicPr>
          <p:cNvPr id="330" name="Google Shape;330;p10"/>
          <p:cNvPicPr preferRelativeResize="0"/>
          <p:nvPr/>
        </p:nvPicPr>
        <p:blipFill rotWithShape="1">
          <a:blip r:embed="rId3">
            <a:alphaModFix amt="75000"/>
          </a:blip>
          <a:srcRect/>
          <a:stretch/>
        </p:blipFill>
        <p:spPr>
          <a:xfrm>
            <a:off x="10210699" y="-492375"/>
            <a:ext cx="2324625" cy="2360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>
          <a:extLst>
            <a:ext uri="{FF2B5EF4-FFF2-40B4-BE49-F238E27FC236}">
              <a16:creationId xmlns:a16="http://schemas.microsoft.com/office/drawing/2014/main" id="{F1B292CF-4A3A-641E-A2AC-EA15147F4B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1">
            <a:extLst>
              <a:ext uri="{FF2B5EF4-FFF2-40B4-BE49-F238E27FC236}">
                <a16:creationId xmlns:a16="http://schemas.microsoft.com/office/drawing/2014/main" id="{0F5ACCED-82CC-E05E-F426-DC4F0F697366}"/>
              </a:ext>
            </a:extLst>
          </p:cNvPr>
          <p:cNvSpPr/>
          <p:nvPr/>
        </p:nvSpPr>
        <p:spPr>
          <a:xfrm>
            <a:off x="6556549" y="836614"/>
            <a:ext cx="5244925" cy="5519736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lang="en-US" sz="1800" dirty="0"/>
          </a:p>
        </p:txBody>
      </p:sp>
      <p:sp>
        <p:nvSpPr>
          <p:cNvPr id="337" name="Google Shape;337;p11">
            <a:extLst>
              <a:ext uri="{FF2B5EF4-FFF2-40B4-BE49-F238E27FC236}">
                <a16:creationId xmlns:a16="http://schemas.microsoft.com/office/drawing/2014/main" id="{E4B3BD93-CC44-76D6-45B0-947C66C3419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CRITICAL INFRASTRUCTURE</a:t>
            </a:r>
            <a:endParaRPr dirty="0"/>
          </a:p>
        </p:txBody>
      </p:sp>
      <p:sp>
        <p:nvSpPr>
          <p:cNvPr id="338" name="Google Shape;338;p11">
            <a:extLst>
              <a:ext uri="{FF2B5EF4-FFF2-40B4-BE49-F238E27FC236}">
                <a16:creationId xmlns:a16="http://schemas.microsoft.com/office/drawing/2014/main" id="{22B60FB9-BA86-A709-D62F-7B1F5376482F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339" name="Google Shape;339;p11">
            <a:extLst>
              <a:ext uri="{FF2B5EF4-FFF2-40B4-BE49-F238E27FC236}">
                <a16:creationId xmlns:a16="http://schemas.microsoft.com/office/drawing/2014/main" id="{4C8CF034-A8C0-2D1A-BDA1-0EEE6F0393CF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sp>
        <p:nvSpPr>
          <p:cNvPr id="340" name="Google Shape;340;p11">
            <a:extLst>
              <a:ext uri="{FF2B5EF4-FFF2-40B4-BE49-F238E27FC236}">
                <a16:creationId xmlns:a16="http://schemas.microsoft.com/office/drawing/2014/main" id="{E907D6A0-9AEC-97D1-A2CA-88FB7F166678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390145" y="836613"/>
            <a:ext cx="11411712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Legacy infrastructure needs replacing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8AD268B-E250-77AF-4604-31F2FA0B37FC}"/>
              </a:ext>
            </a:extLst>
          </p:cNvPr>
          <p:cNvGrpSpPr/>
          <p:nvPr/>
        </p:nvGrpSpPr>
        <p:grpSpPr>
          <a:xfrm>
            <a:off x="8540179" y="2267178"/>
            <a:ext cx="1277664" cy="553957"/>
            <a:chOff x="1865011" y="2400253"/>
            <a:chExt cx="1277664" cy="553957"/>
          </a:xfrm>
        </p:grpSpPr>
        <p:sp>
          <p:nvSpPr>
            <p:cNvPr id="5" name="Google Shape;247;p24">
              <a:extLst>
                <a:ext uri="{FF2B5EF4-FFF2-40B4-BE49-F238E27FC236}">
                  <a16:creationId xmlns:a16="http://schemas.microsoft.com/office/drawing/2014/main" id="{9A335E32-F045-AE54-9376-0EF7FE3B7ECC}"/>
                </a:ext>
              </a:extLst>
            </p:cNvPr>
            <p:cNvSpPr txBox="1"/>
            <p:nvPr/>
          </p:nvSpPr>
          <p:spPr>
            <a:xfrm>
              <a:off x="1865011" y="2400253"/>
              <a:ext cx="1277664" cy="55395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000" b="1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Area</a:t>
              </a:r>
              <a: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</a:t>
              </a:r>
              <a:b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</a:br>
              <a: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Control </a:t>
              </a:r>
              <a:b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</a:br>
              <a:r>
                <a:rPr lang="en-US" sz="1000" b="1" i="0" u="none" strike="noStrike" cap="none" dirty="0">
                  <a:solidFill>
                    <a:schemeClr val="lt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Centers</a:t>
              </a:r>
            </a:p>
          </p:txBody>
        </p:sp>
        <p:pic>
          <p:nvPicPr>
            <p:cNvPr id="6" name="Picture 5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9319E475-F76D-F67D-6297-B4B30BE2F5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11208" y="2469659"/>
              <a:ext cx="331467" cy="474662"/>
            </a:xfrm>
            <a:prstGeom prst="rect">
              <a:avLst/>
            </a:prstGeom>
          </p:spPr>
        </p:pic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B4C5478-0589-1B04-B0BF-73F90B37A8DC}"/>
              </a:ext>
            </a:extLst>
          </p:cNvPr>
          <p:cNvCxnSpPr>
            <a:cxnSpLocks/>
          </p:cNvCxnSpPr>
          <p:nvPr/>
        </p:nvCxnSpPr>
        <p:spPr>
          <a:xfrm flipV="1">
            <a:off x="8130850" y="2818851"/>
            <a:ext cx="408947" cy="389166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Google Shape;247;p24">
            <a:extLst>
              <a:ext uri="{FF2B5EF4-FFF2-40B4-BE49-F238E27FC236}">
                <a16:creationId xmlns:a16="http://schemas.microsoft.com/office/drawing/2014/main" id="{0D22B435-3C00-F230-534F-7DB6629E08BB}"/>
              </a:ext>
            </a:extLst>
          </p:cNvPr>
          <p:cNvSpPr txBox="1"/>
          <p:nvPr/>
        </p:nvSpPr>
        <p:spPr>
          <a:xfrm>
            <a:off x="6853186" y="3197114"/>
            <a:ext cx="1277664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Aircraft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1000" b="1" i="0" u="none" strike="noStrike" cap="none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9" name="Google Shape;247;p24">
            <a:extLst>
              <a:ext uri="{FF2B5EF4-FFF2-40B4-BE49-F238E27FC236}">
                <a16:creationId xmlns:a16="http://schemas.microsoft.com/office/drawing/2014/main" id="{7588492F-FD6D-21E3-9B63-DF48ADB79482}"/>
              </a:ext>
            </a:extLst>
          </p:cNvPr>
          <p:cNvSpPr txBox="1"/>
          <p:nvPr/>
        </p:nvSpPr>
        <p:spPr>
          <a:xfrm>
            <a:off x="6853186" y="1381655"/>
            <a:ext cx="1277664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Terminal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Control </a:t>
            </a: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enters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CB80AA4-3AF6-0E04-8940-162E9D88393E}"/>
              </a:ext>
            </a:extLst>
          </p:cNvPr>
          <p:cNvCxnSpPr>
            <a:cxnSpLocks/>
          </p:cNvCxnSpPr>
          <p:nvPr/>
        </p:nvCxnSpPr>
        <p:spPr>
          <a:xfrm>
            <a:off x="8116372" y="1793533"/>
            <a:ext cx="440189" cy="49460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6AC439D-6D2F-8F28-FF60-8CF6721E0B24}"/>
              </a:ext>
            </a:extLst>
          </p:cNvPr>
          <p:cNvSpPr txBox="1"/>
          <p:nvPr/>
        </p:nvSpPr>
        <p:spPr>
          <a:xfrm>
            <a:off x="8247017" y="1853745"/>
            <a:ext cx="55175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Phone</a:t>
            </a:r>
          </a:p>
        </p:txBody>
      </p:sp>
      <p:sp>
        <p:nvSpPr>
          <p:cNvPr id="12" name="Google Shape;247;p24">
            <a:extLst>
              <a:ext uri="{FF2B5EF4-FFF2-40B4-BE49-F238E27FC236}">
                <a16:creationId xmlns:a16="http://schemas.microsoft.com/office/drawing/2014/main" id="{80D03F50-5625-71F1-63A9-75A681C00EB7}"/>
              </a:ext>
            </a:extLst>
          </p:cNvPr>
          <p:cNvSpPr txBox="1"/>
          <p:nvPr/>
        </p:nvSpPr>
        <p:spPr>
          <a:xfrm>
            <a:off x="10097848" y="3191327"/>
            <a:ext cx="1456399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Airline Operational Control Centers</a:t>
            </a:r>
          </a:p>
        </p:txBody>
      </p:sp>
      <p:sp>
        <p:nvSpPr>
          <p:cNvPr id="13" name="Google Shape;247;p24">
            <a:extLst>
              <a:ext uri="{FF2B5EF4-FFF2-40B4-BE49-F238E27FC236}">
                <a16:creationId xmlns:a16="http://schemas.microsoft.com/office/drawing/2014/main" id="{DA66698A-7E6A-169D-266C-709527742BA1}"/>
              </a:ext>
            </a:extLst>
          </p:cNvPr>
          <p:cNvSpPr txBox="1"/>
          <p:nvPr/>
        </p:nvSpPr>
        <p:spPr>
          <a:xfrm>
            <a:off x="10099960" y="1387367"/>
            <a:ext cx="1457321" cy="55395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 err="1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Eurocontrol</a:t>
            </a:r>
            <a:endParaRPr lang="en-US" sz="1000" b="1" i="0" u="none" strike="noStrike" cap="none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Receives flight plans and assigns slots</a:t>
            </a:r>
            <a:endParaRPr lang="en-US" sz="1000" i="0" u="none" strike="noStrike" cap="none" dirty="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9604102-0C47-F8E4-2F7C-FA9A43EF8E7C}"/>
              </a:ext>
            </a:extLst>
          </p:cNvPr>
          <p:cNvCxnSpPr>
            <a:cxnSpLocks/>
            <a:stCxn id="12" idx="0"/>
          </p:cNvCxnSpPr>
          <p:nvPr/>
        </p:nvCxnSpPr>
        <p:spPr>
          <a:xfrm flipH="1" flipV="1">
            <a:off x="10815346" y="1923657"/>
            <a:ext cx="10702" cy="126767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94E2296C-2B70-18C0-AFF7-9C86CBE0D8CB}"/>
              </a:ext>
            </a:extLst>
          </p:cNvPr>
          <p:cNvSpPr txBox="1"/>
          <p:nvPr/>
        </p:nvSpPr>
        <p:spPr>
          <a:xfrm>
            <a:off x="10812625" y="2264853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Flight Plans: </a:t>
            </a:r>
            <a:br>
              <a:rPr lang="en-US" sz="1000" dirty="0"/>
            </a:br>
            <a:r>
              <a:rPr lang="en-US" sz="1000" dirty="0"/>
              <a:t>OLDI Protocol</a:t>
            </a:r>
          </a:p>
          <a:p>
            <a:r>
              <a:rPr lang="en-US" sz="1000" dirty="0"/>
              <a:t>and Phone</a:t>
            </a:r>
          </a:p>
        </p:txBody>
      </p:sp>
      <p:sp>
        <p:nvSpPr>
          <p:cNvPr id="16" name="Google Shape;247;p24">
            <a:extLst>
              <a:ext uri="{FF2B5EF4-FFF2-40B4-BE49-F238E27FC236}">
                <a16:creationId xmlns:a16="http://schemas.microsoft.com/office/drawing/2014/main" id="{D815D49B-AA2F-3794-4615-C2CF42BC76FE}"/>
              </a:ext>
            </a:extLst>
          </p:cNvPr>
          <p:cNvSpPr txBox="1"/>
          <p:nvPr/>
        </p:nvSpPr>
        <p:spPr>
          <a:xfrm>
            <a:off x="6836026" y="2412334"/>
            <a:ext cx="1277664" cy="24618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RADAR</a:t>
            </a: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,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ILS</a:t>
            </a:r>
          </a:p>
        </p:txBody>
      </p:sp>
      <p:sp>
        <p:nvSpPr>
          <p:cNvPr id="17" name="Google Shape;247;p24">
            <a:extLst>
              <a:ext uri="{FF2B5EF4-FFF2-40B4-BE49-F238E27FC236}">
                <a16:creationId xmlns:a16="http://schemas.microsoft.com/office/drawing/2014/main" id="{EF894CF6-DBFE-042A-F60A-E73207A813C3}"/>
              </a:ext>
            </a:extLst>
          </p:cNvPr>
          <p:cNvSpPr txBox="1"/>
          <p:nvPr/>
        </p:nvSpPr>
        <p:spPr>
          <a:xfrm>
            <a:off x="8540179" y="3200307"/>
            <a:ext cx="1273844" cy="4000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Airport </a:t>
            </a:r>
            <a:r>
              <a:rPr lang="en-US" sz="1000" b="1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Tower &amp; </a:t>
            </a:r>
            <a:r>
              <a:rPr lang="en-US" sz="1000" b="1" i="0" u="none" strike="noStrike" cap="none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Apron</a:t>
            </a:r>
          </a:p>
        </p:txBody>
      </p:sp>
      <p:sp>
        <p:nvSpPr>
          <p:cNvPr id="19" name="Google Shape;202;p4">
            <a:extLst>
              <a:ext uri="{FF2B5EF4-FFF2-40B4-BE49-F238E27FC236}">
                <a16:creationId xmlns:a16="http://schemas.microsoft.com/office/drawing/2014/main" id="{080B39A3-B206-D290-66AB-2B82BEEB363B}"/>
              </a:ext>
            </a:extLst>
          </p:cNvPr>
          <p:cNvSpPr txBox="1"/>
          <p:nvPr/>
        </p:nvSpPr>
        <p:spPr>
          <a:xfrm>
            <a:off x="331900" y="1316513"/>
            <a:ext cx="5922352" cy="4739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228600" marR="0" lvl="0" indent="-22860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Many critical infrastructures in power, transport, emergency services etc..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run on legacy infrastructures</a:t>
            </a:r>
            <a:endParaRPr sz="1800" dirty="0"/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Many important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l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egacy infrastructures are still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not </a:t>
            </a: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fully networked and/or are not IP based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It is expensive, inefficient and becoming harder to support these legacy infrastructures</a:t>
            </a:r>
            <a:endParaRPr lang="en-US" sz="1800" b="0" i="0" u="none" strike="noStrike" cap="none" dirty="0">
              <a:solidFill>
                <a:srgbClr val="262626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b="0" i="0" u="none" strike="noStrike" cap="none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The Internet is now able to provide sufficiently </a:t>
            </a: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reliable and resilient connectivity, like the power grid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Critical infrastructure operators want to take advantage of commodity Internet services as they offer cost and resilience advantages, but higher trust and data sovereignty assurances are required</a:t>
            </a:r>
          </a:p>
          <a:p>
            <a:pPr marL="228600" marR="0" lvl="0" indent="-228600" algn="l" rtl="0">
              <a:spcBef>
                <a:spcPts val="12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800" dirty="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True inter-domain and multi-ISP support is highly desirable or required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96C28E8-72CC-2AD0-892E-F4AA5670ED22}"/>
              </a:ext>
            </a:extLst>
          </p:cNvPr>
          <p:cNvSpPr txBox="1"/>
          <p:nvPr/>
        </p:nvSpPr>
        <p:spPr>
          <a:xfrm>
            <a:off x="6746789" y="3788238"/>
            <a:ext cx="4871917" cy="2390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400"/>
              </a:spcAft>
            </a:pPr>
            <a:r>
              <a:rPr lang="en-US" dirty="0"/>
              <a:t>Star centered around Area Control Centers </a:t>
            </a:r>
          </a:p>
          <a:p>
            <a:pPr>
              <a:spcAft>
                <a:spcPts val="400"/>
              </a:spcAft>
            </a:pPr>
            <a:r>
              <a:rPr lang="en-US" dirty="0"/>
              <a:t>Radar &amp; ILS physically connected to control towers</a:t>
            </a:r>
          </a:p>
          <a:p>
            <a:pPr>
              <a:spcAft>
                <a:spcPts val="400"/>
              </a:spcAft>
            </a:pPr>
            <a:r>
              <a:rPr lang="en-US" dirty="0"/>
              <a:t>No connectivity between Control Centers beyond phone</a:t>
            </a:r>
          </a:p>
          <a:p>
            <a:pPr>
              <a:spcAft>
                <a:spcPts val="400"/>
              </a:spcAft>
            </a:pPr>
            <a:r>
              <a:rPr lang="en-US" dirty="0"/>
              <a:t>Aircraft can only be managed within radio range of Control Center (so cannot be slowed/speed-up by destination)</a:t>
            </a:r>
          </a:p>
          <a:p>
            <a:pPr>
              <a:spcAft>
                <a:spcPts val="400"/>
              </a:spcAft>
            </a:pPr>
            <a:r>
              <a:rPr lang="en-US" dirty="0"/>
              <a:t>OLDI protocol is based on data layer similar to RS232</a:t>
            </a:r>
          </a:p>
          <a:p>
            <a:pPr>
              <a:spcAft>
                <a:spcPts val="400"/>
              </a:spcAft>
            </a:pPr>
            <a:r>
              <a:rPr lang="en-US" dirty="0"/>
              <a:t>Aircraft transponders can be spoofed and jammed</a:t>
            </a:r>
          </a:p>
          <a:p>
            <a:pPr>
              <a:spcAft>
                <a:spcPts val="400"/>
              </a:spcAft>
            </a:pPr>
            <a:r>
              <a:rPr lang="en-US" dirty="0"/>
              <a:t>Limited coordination means inefficient management of slots</a:t>
            </a:r>
          </a:p>
          <a:p>
            <a:r>
              <a:rPr lang="en-US" dirty="0"/>
              <a:t>System heavily reliant on closed loop and implicit trust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26CDA1E-9117-46F6-4B90-F8064B1D7BD3}"/>
              </a:ext>
            </a:extLst>
          </p:cNvPr>
          <p:cNvSpPr txBox="1"/>
          <p:nvPr/>
        </p:nvSpPr>
        <p:spPr>
          <a:xfrm>
            <a:off x="7786201" y="986318"/>
            <a:ext cx="25151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Nunito Sans Normal" pitchFamily="2" charset="77"/>
              </a:rPr>
              <a:t>Example: Air Traffic Control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D9E5EC2-CDE5-938B-1AC5-B6D97CB6EEF5}"/>
              </a:ext>
            </a:extLst>
          </p:cNvPr>
          <p:cNvCxnSpPr>
            <a:cxnSpLocks/>
          </p:cNvCxnSpPr>
          <p:nvPr/>
        </p:nvCxnSpPr>
        <p:spPr>
          <a:xfrm flipH="1">
            <a:off x="9814023" y="1941324"/>
            <a:ext cx="283825" cy="346818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A3B0AD97-A981-085B-D871-882F85899955}"/>
              </a:ext>
            </a:extLst>
          </p:cNvPr>
          <p:cNvCxnSpPr>
            <a:cxnSpLocks/>
            <a:stCxn id="16" idx="3"/>
            <a:endCxn id="5" idx="1"/>
          </p:cNvCxnSpPr>
          <p:nvPr/>
        </p:nvCxnSpPr>
        <p:spPr>
          <a:xfrm>
            <a:off x="8113690" y="2535425"/>
            <a:ext cx="426489" cy="8732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D38BB69-84DD-BE78-C18C-86CF9FB77D93}"/>
              </a:ext>
            </a:extLst>
          </p:cNvPr>
          <p:cNvCxnSpPr>
            <a:cxnSpLocks/>
            <a:endCxn id="16" idx="0"/>
          </p:cNvCxnSpPr>
          <p:nvPr/>
        </p:nvCxnSpPr>
        <p:spPr>
          <a:xfrm>
            <a:off x="7474858" y="1793533"/>
            <a:ext cx="0" cy="618801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AAEB18FC-C241-3F5F-E07B-AC316F0EE705}"/>
              </a:ext>
            </a:extLst>
          </p:cNvPr>
          <p:cNvSpPr txBox="1"/>
          <p:nvPr/>
        </p:nvSpPr>
        <p:spPr>
          <a:xfrm>
            <a:off x="7097492" y="1909015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P2P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6E5F67B-AEC3-96B9-F02D-8D3835B04225}"/>
              </a:ext>
            </a:extLst>
          </p:cNvPr>
          <p:cNvSpPr txBox="1"/>
          <p:nvPr/>
        </p:nvSpPr>
        <p:spPr>
          <a:xfrm>
            <a:off x="8116372" y="2301590"/>
            <a:ext cx="4251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P2P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5A8279E-ACB0-E58A-B7C9-7C76E809EA8C}"/>
              </a:ext>
            </a:extLst>
          </p:cNvPr>
          <p:cNvSpPr txBox="1"/>
          <p:nvPr/>
        </p:nvSpPr>
        <p:spPr>
          <a:xfrm>
            <a:off x="7844355" y="2827677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Radio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68DAADF7-4BE9-0B1A-5F40-9148E454F4AA}"/>
              </a:ext>
            </a:extLst>
          </p:cNvPr>
          <p:cNvCxnSpPr>
            <a:cxnSpLocks/>
            <a:stCxn id="8" idx="3"/>
            <a:endCxn id="17" idx="1"/>
          </p:cNvCxnSpPr>
          <p:nvPr/>
        </p:nvCxnSpPr>
        <p:spPr>
          <a:xfrm>
            <a:off x="8130850" y="3397149"/>
            <a:ext cx="409329" cy="319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72517CC-0712-3443-90CB-A207F787043E}"/>
              </a:ext>
            </a:extLst>
          </p:cNvPr>
          <p:cNvSpPr txBox="1"/>
          <p:nvPr/>
        </p:nvSpPr>
        <p:spPr>
          <a:xfrm>
            <a:off x="8069883" y="3197137"/>
            <a:ext cx="51809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Radio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16F8349-6C8D-1C3F-963E-F36071058B3D}"/>
              </a:ext>
            </a:extLst>
          </p:cNvPr>
          <p:cNvSpPr txBox="1"/>
          <p:nvPr/>
        </p:nvSpPr>
        <p:spPr>
          <a:xfrm>
            <a:off x="8950842" y="1538587"/>
            <a:ext cx="98616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Slots: </a:t>
            </a:r>
            <a:br>
              <a:rPr lang="en-US" sz="1000" dirty="0"/>
            </a:br>
            <a:r>
              <a:rPr lang="en-US" sz="1000" dirty="0"/>
              <a:t>OLDI Protocol</a:t>
            </a:r>
          </a:p>
          <a:p>
            <a:r>
              <a:rPr lang="en-US" sz="1000" dirty="0"/>
              <a:t>P2P links</a:t>
            </a:r>
          </a:p>
        </p:txBody>
      </p:sp>
    </p:spTree>
    <p:extLst>
      <p:ext uri="{BB962C8B-B14F-4D97-AF65-F5344CB8AC3E}">
        <p14:creationId xmlns:p14="http://schemas.microsoft.com/office/powerpoint/2010/main" val="26888144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1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 Medium"/>
              <a:buNone/>
            </a:pPr>
            <a:r>
              <a:rPr lang="en-US" dirty="0"/>
              <a:t>WHAT IS SCION? </a:t>
            </a:r>
            <a:endParaRPr dirty="0"/>
          </a:p>
        </p:txBody>
      </p:sp>
      <p:sp>
        <p:nvSpPr>
          <p:cNvPr id="338" name="Google Shape;338;p11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</a:p>
        </p:txBody>
      </p:sp>
      <p:sp>
        <p:nvSpPr>
          <p:cNvPr id="339" name="Google Shape;339;p11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  <p:sp>
        <p:nvSpPr>
          <p:cNvPr id="340" name="Google Shape;340;p11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SCION is a resilient multi-domain path-aware architecture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endParaRPr dirty="0"/>
          </a:p>
        </p:txBody>
      </p:sp>
      <p:sp>
        <p:nvSpPr>
          <p:cNvPr id="341" name="Google Shape;341;p11"/>
          <p:cNvSpPr/>
          <p:nvPr/>
        </p:nvSpPr>
        <p:spPr>
          <a:xfrm rot="-5400000">
            <a:off x="413283" y="5075909"/>
            <a:ext cx="1099911" cy="1146191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342" name="Google Shape;342;p11"/>
          <p:cNvSpPr/>
          <p:nvPr/>
        </p:nvSpPr>
        <p:spPr>
          <a:xfrm rot="5400000" flipH="1">
            <a:off x="3414730" y="3220650"/>
            <a:ext cx="1099910" cy="4856706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grpSp>
        <p:nvGrpSpPr>
          <p:cNvPr id="343" name="Google Shape;343;p11"/>
          <p:cNvGrpSpPr/>
          <p:nvPr/>
        </p:nvGrpSpPr>
        <p:grpSpPr>
          <a:xfrm>
            <a:off x="550065" y="4903216"/>
            <a:ext cx="852696" cy="1259215"/>
            <a:chOff x="6745953" y="4432052"/>
            <a:chExt cx="949824" cy="1530536"/>
          </a:xfrm>
        </p:grpSpPr>
        <p:sp>
          <p:nvSpPr>
            <p:cNvPr id="344" name="Google Shape;344;p11"/>
            <p:cNvSpPr/>
            <p:nvPr/>
          </p:nvSpPr>
          <p:spPr>
            <a:xfrm>
              <a:off x="6745953" y="4432052"/>
              <a:ext cx="948848" cy="15295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345" name="Google Shape;345;p11"/>
            <p:cNvSpPr/>
            <p:nvPr/>
          </p:nvSpPr>
          <p:spPr>
            <a:xfrm>
              <a:off x="6948022" y="5042129"/>
              <a:ext cx="537388" cy="707771"/>
            </a:xfrm>
            <a:custGeom>
              <a:avLst/>
              <a:gdLst/>
              <a:ahLst/>
              <a:cxnLst/>
              <a:rect l="l" t="t" r="r" b="b"/>
              <a:pathLst>
                <a:path w="593" h="750" extrusionOk="0">
                  <a:moveTo>
                    <a:pt x="1" y="455"/>
                  </a:moveTo>
                  <a:cubicBezTo>
                    <a:pt x="2" y="618"/>
                    <a:pt x="135" y="750"/>
                    <a:pt x="298" y="749"/>
                  </a:cubicBezTo>
                  <a:cubicBezTo>
                    <a:pt x="462" y="748"/>
                    <a:pt x="593" y="615"/>
                    <a:pt x="593" y="452"/>
                  </a:cubicBezTo>
                  <a:cubicBezTo>
                    <a:pt x="592" y="334"/>
                    <a:pt x="522" y="232"/>
                    <a:pt x="422" y="185"/>
                  </a:cubicBezTo>
                  <a:cubicBezTo>
                    <a:pt x="421" y="55"/>
                    <a:pt x="421" y="55"/>
                    <a:pt x="421" y="55"/>
                  </a:cubicBezTo>
                  <a:cubicBezTo>
                    <a:pt x="421" y="25"/>
                    <a:pt x="396" y="0"/>
                    <a:pt x="365" y="0"/>
                  </a:cubicBezTo>
                  <a:cubicBezTo>
                    <a:pt x="224" y="0"/>
                    <a:pt x="224" y="0"/>
                    <a:pt x="224" y="0"/>
                  </a:cubicBezTo>
                  <a:cubicBezTo>
                    <a:pt x="193" y="1"/>
                    <a:pt x="168" y="26"/>
                    <a:pt x="168" y="57"/>
                  </a:cubicBezTo>
                  <a:cubicBezTo>
                    <a:pt x="169" y="186"/>
                    <a:pt x="169" y="186"/>
                    <a:pt x="169" y="186"/>
                  </a:cubicBezTo>
                  <a:cubicBezTo>
                    <a:pt x="69" y="234"/>
                    <a:pt x="0" y="337"/>
                    <a:pt x="1" y="455"/>
                  </a:cubicBezTo>
                  <a:close/>
                </a:path>
              </a:pathLst>
            </a:custGeom>
            <a:solidFill>
              <a:srgbClr val="009CDE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6" name="Google Shape;346;p11"/>
            <p:cNvSpPr/>
            <p:nvPr/>
          </p:nvSpPr>
          <p:spPr>
            <a:xfrm>
              <a:off x="7100307" y="5042129"/>
              <a:ext cx="230379" cy="118047"/>
            </a:xfrm>
            <a:custGeom>
              <a:avLst/>
              <a:gdLst/>
              <a:ahLst/>
              <a:cxnLst/>
              <a:rect l="l" t="t" r="r" b="b"/>
              <a:pathLst>
                <a:path w="254" h="125" extrusionOk="0">
                  <a:moveTo>
                    <a:pt x="254" y="124"/>
                  </a:moveTo>
                  <a:cubicBezTo>
                    <a:pt x="253" y="55"/>
                    <a:pt x="253" y="55"/>
                    <a:pt x="253" y="55"/>
                  </a:cubicBezTo>
                  <a:cubicBezTo>
                    <a:pt x="253" y="25"/>
                    <a:pt x="228" y="0"/>
                    <a:pt x="197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25" y="1"/>
                    <a:pt x="0" y="26"/>
                    <a:pt x="0" y="57"/>
                  </a:cubicBezTo>
                  <a:cubicBezTo>
                    <a:pt x="0" y="125"/>
                    <a:pt x="0" y="125"/>
                    <a:pt x="0" y="125"/>
                  </a:cubicBezTo>
                  <a:lnTo>
                    <a:pt x="254" y="124"/>
                  </a:lnTo>
                  <a:close/>
                </a:path>
              </a:pathLst>
            </a:custGeom>
            <a:solidFill>
              <a:srgbClr val="1B365D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7" name="Google Shape;347;p11"/>
            <p:cNvSpPr/>
            <p:nvPr/>
          </p:nvSpPr>
          <p:spPr>
            <a:xfrm>
              <a:off x="7087616" y="5028900"/>
              <a:ext cx="254783" cy="144505"/>
            </a:xfrm>
            <a:custGeom>
              <a:avLst/>
              <a:gdLst/>
              <a:ahLst/>
              <a:cxnLst/>
              <a:rect l="l" t="t" r="r" b="b"/>
              <a:pathLst>
                <a:path w="281" h="153" extrusionOk="0">
                  <a:moveTo>
                    <a:pt x="70" y="1"/>
                  </a:moveTo>
                  <a:cubicBezTo>
                    <a:pt x="211" y="0"/>
                    <a:pt x="211" y="0"/>
                    <a:pt x="211" y="0"/>
                  </a:cubicBezTo>
                  <a:cubicBezTo>
                    <a:pt x="249" y="0"/>
                    <a:pt x="281" y="31"/>
                    <a:pt x="281" y="69"/>
                  </a:cubicBezTo>
                  <a:cubicBezTo>
                    <a:pt x="281" y="151"/>
                    <a:pt x="281" y="151"/>
                    <a:pt x="281" y="151"/>
                  </a:cubicBezTo>
                  <a:cubicBezTo>
                    <a:pt x="1" y="153"/>
                    <a:pt x="1" y="153"/>
                    <a:pt x="1" y="153"/>
                  </a:cubicBezTo>
                  <a:cubicBezTo>
                    <a:pt x="1" y="71"/>
                    <a:pt x="1" y="71"/>
                    <a:pt x="1" y="71"/>
                  </a:cubicBezTo>
                  <a:cubicBezTo>
                    <a:pt x="0" y="32"/>
                    <a:pt x="31" y="1"/>
                    <a:pt x="70" y="1"/>
                  </a:cubicBezTo>
                  <a:close/>
                  <a:moveTo>
                    <a:pt x="254" y="124"/>
                  </a:moveTo>
                  <a:cubicBezTo>
                    <a:pt x="254" y="70"/>
                    <a:pt x="254" y="70"/>
                    <a:pt x="254" y="70"/>
                  </a:cubicBezTo>
                  <a:cubicBezTo>
                    <a:pt x="254" y="46"/>
                    <a:pt x="234" y="27"/>
                    <a:pt x="211" y="27"/>
                  </a:cubicBezTo>
                  <a:cubicBezTo>
                    <a:pt x="70" y="28"/>
                    <a:pt x="70" y="28"/>
                    <a:pt x="70" y="28"/>
                  </a:cubicBezTo>
                  <a:cubicBezTo>
                    <a:pt x="47" y="28"/>
                    <a:pt x="28" y="47"/>
                    <a:pt x="28" y="71"/>
                  </a:cubicBezTo>
                  <a:cubicBezTo>
                    <a:pt x="28" y="126"/>
                    <a:pt x="28" y="126"/>
                    <a:pt x="28" y="126"/>
                  </a:cubicBezTo>
                  <a:lnTo>
                    <a:pt x="254" y="124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8" name="Google Shape;348;p11"/>
            <p:cNvSpPr/>
            <p:nvPr/>
          </p:nvSpPr>
          <p:spPr>
            <a:xfrm>
              <a:off x="7154485" y="4992774"/>
              <a:ext cx="120558" cy="49356"/>
            </a:xfrm>
            <a:custGeom>
              <a:avLst/>
              <a:gdLst/>
              <a:ahLst/>
              <a:cxnLst/>
              <a:rect l="l" t="t" r="r" b="b"/>
              <a:pathLst>
                <a:path w="133" h="52" extrusionOk="0">
                  <a:moveTo>
                    <a:pt x="133" y="52"/>
                  </a:moveTo>
                  <a:cubicBezTo>
                    <a:pt x="133" y="52"/>
                    <a:pt x="133" y="52"/>
                    <a:pt x="133" y="52"/>
                  </a:cubicBezTo>
                  <a:cubicBezTo>
                    <a:pt x="133" y="23"/>
                    <a:pt x="103" y="0"/>
                    <a:pt x="66" y="1"/>
                  </a:cubicBezTo>
                  <a:cubicBezTo>
                    <a:pt x="29" y="1"/>
                    <a:pt x="0" y="24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lnTo>
                    <a:pt x="133" y="5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49" name="Google Shape;349;p11"/>
            <p:cNvSpPr/>
            <p:nvPr/>
          </p:nvSpPr>
          <p:spPr>
            <a:xfrm>
              <a:off x="7141794" y="4980562"/>
              <a:ext cx="145939" cy="74797"/>
            </a:xfrm>
            <a:custGeom>
              <a:avLst/>
              <a:gdLst/>
              <a:ahLst/>
              <a:cxnLst/>
              <a:rect l="l" t="t" r="r" b="b"/>
              <a:pathLst>
                <a:path w="161" h="79" extrusionOk="0">
                  <a:moveTo>
                    <a:pt x="80" y="0"/>
                  </a:moveTo>
                  <a:cubicBezTo>
                    <a:pt x="124" y="0"/>
                    <a:pt x="160" y="29"/>
                    <a:pt x="161" y="65"/>
                  </a:cubicBezTo>
                  <a:cubicBezTo>
                    <a:pt x="161" y="78"/>
                    <a:pt x="161" y="78"/>
                    <a:pt x="161" y="78"/>
                  </a:cubicBezTo>
                  <a:cubicBezTo>
                    <a:pt x="147" y="78"/>
                    <a:pt x="147" y="78"/>
                    <a:pt x="147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30"/>
                    <a:pt x="36" y="0"/>
                    <a:pt x="80" y="0"/>
                  </a:cubicBezTo>
                  <a:close/>
                  <a:moveTo>
                    <a:pt x="130" y="51"/>
                  </a:moveTo>
                  <a:cubicBezTo>
                    <a:pt x="122" y="37"/>
                    <a:pt x="102" y="27"/>
                    <a:pt x="80" y="27"/>
                  </a:cubicBezTo>
                  <a:cubicBezTo>
                    <a:pt x="58" y="27"/>
                    <a:pt x="39" y="38"/>
                    <a:pt x="31" y="52"/>
                  </a:cubicBezTo>
                  <a:lnTo>
                    <a:pt x="130" y="51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0" name="Google Shape;350;p11"/>
            <p:cNvSpPr/>
            <p:nvPr/>
          </p:nvSpPr>
          <p:spPr>
            <a:xfrm>
              <a:off x="7211103" y="5042129"/>
              <a:ext cx="274307" cy="707262"/>
            </a:xfrm>
            <a:custGeom>
              <a:avLst/>
              <a:gdLst/>
              <a:ahLst/>
              <a:cxnLst/>
              <a:rect l="l" t="t" r="r" b="b"/>
              <a:pathLst>
                <a:path w="303" h="749" extrusionOk="0">
                  <a:moveTo>
                    <a:pt x="166" y="622"/>
                  </a:moveTo>
                  <a:cubicBezTo>
                    <a:pt x="143" y="643"/>
                    <a:pt x="116" y="657"/>
                    <a:pt x="88" y="668"/>
                  </a:cubicBezTo>
                  <a:cubicBezTo>
                    <a:pt x="68" y="675"/>
                    <a:pt x="44" y="681"/>
                    <a:pt x="22" y="683"/>
                  </a:cubicBezTo>
                  <a:cubicBezTo>
                    <a:pt x="0" y="685"/>
                    <a:pt x="7" y="710"/>
                    <a:pt x="7" y="744"/>
                  </a:cubicBezTo>
                  <a:cubicBezTo>
                    <a:pt x="7" y="749"/>
                    <a:pt x="79" y="740"/>
                    <a:pt x="84" y="739"/>
                  </a:cubicBezTo>
                  <a:cubicBezTo>
                    <a:pt x="113" y="732"/>
                    <a:pt x="141" y="720"/>
                    <a:pt x="165" y="704"/>
                  </a:cubicBezTo>
                  <a:cubicBezTo>
                    <a:pt x="218" y="670"/>
                    <a:pt x="262" y="618"/>
                    <a:pt x="283" y="558"/>
                  </a:cubicBezTo>
                  <a:cubicBezTo>
                    <a:pt x="295" y="525"/>
                    <a:pt x="303" y="486"/>
                    <a:pt x="303" y="452"/>
                  </a:cubicBezTo>
                  <a:cubicBezTo>
                    <a:pt x="302" y="334"/>
                    <a:pt x="232" y="232"/>
                    <a:pt x="132" y="185"/>
                  </a:cubicBezTo>
                  <a:cubicBezTo>
                    <a:pt x="131" y="55"/>
                    <a:pt x="131" y="55"/>
                    <a:pt x="131" y="55"/>
                  </a:cubicBezTo>
                  <a:cubicBezTo>
                    <a:pt x="131" y="25"/>
                    <a:pt x="106" y="0"/>
                    <a:pt x="75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39" y="0"/>
                    <a:pt x="64" y="25"/>
                    <a:pt x="65" y="56"/>
                  </a:cubicBezTo>
                  <a:cubicBezTo>
                    <a:pt x="65" y="214"/>
                    <a:pt x="65" y="214"/>
                    <a:pt x="65" y="214"/>
                  </a:cubicBezTo>
                  <a:cubicBezTo>
                    <a:pt x="166" y="261"/>
                    <a:pt x="235" y="334"/>
                    <a:pt x="236" y="452"/>
                  </a:cubicBezTo>
                  <a:cubicBezTo>
                    <a:pt x="236" y="526"/>
                    <a:pt x="210" y="583"/>
                    <a:pt x="166" y="6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1" name="Google Shape;351;p11"/>
            <p:cNvSpPr/>
            <p:nvPr/>
          </p:nvSpPr>
          <p:spPr>
            <a:xfrm>
              <a:off x="7212567" y="5460381"/>
              <a:ext cx="229403" cy="240673"/>
            </a:xfrm>
            <a:custGeom>
              <a:avLst/>
              <a:gdLst/>
              <a:ahLst/>
              <a:cxnLst/>
              <a:rect l="l" t="t" r="r" b="b"/>
              <a:pathLst>
                <a:path w="253" h="255" extrusionOk="0">
                  <a:moveTo>
                    <a:pt x="239" y="0"/>
                  </a:moveTo>
                  <a:cubicBezTo>
                    <a:pt x="247" y="0"/>
                    <a:pt x="253" y="6"/>
                    <a:pt x="253" y="14"/>
                  </a:cubicBezTo>
                  <a:cubicBezTo>
                    <a:pt x="253" y="146"/>
                    <a:pt x="146" y="255"/>
                    <a:pt x="14" y="255"/>
                  </a:cubicBezTo>
                  <a:cubicBezTo>
                    <a:pt x="6" y="255"/>
                    <a:pt x="0" y="249"/>
                    <a:pt x="0" y="242"/>
                  </a:cubicBezTo>
                  <a:cubicBezTo>
                    <a:pt x="0" y="234"/>
                    <a:pt x="6" y="228"/>
                    <a:pt x="13" y="228"/>
                  </a:cubicBezTo>
                  <a:cubicBezTo>
                    <a:pt x="131" y="228"/>
                    <a:pt x="226" y="132"/>
                    <a:pt x="226" y="14"/>
                  </a:cubicBezTo>
                  <a:cubicBezTo>
                    <a:pt x="226" y="6"/>
                    <a:pt x="232" y="0"/>
                    <a:pt x="239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2" name="Google Shape;352;p11"/>
            <p:cNvSpPr/>
            <p:nvPr/>
          </p:nvSpPr>
          <p:spPr>
            <a:xfrm>
              <a:off x="7088592" y="5087414"/>
              <a:ext cx="253807" cy="85991"/>
            </a:xfrm>
            <a:custGeom>
              <a:avLst/>
              <a:gdLst/>
              <a:ahLst/>
              <a:cxnLst/>
              <a:rect l="l" t="t" r="r" b="b"/>
              <a:pathLst>
                <a:path w="520" h="169" extrusionOk="0">
                  <a:moveTo>
                    <a:pt x="0" y="2"/>
                  </a:moveTo>
                  <a:lnTo>
                    <a:pt x="520" y="0"/>
                  </a:lnTo>
                  <a:lnTo>
                    <a:pt x="520" y="165"/>
                  </a:lnTo>
                  <a:lnTo>
                    <a:pt x="0" y="169"/>
                  </a:lnTo>
                  <a:lnTo>
                    <a:pt x="0" y="2"/>
                  </a:lnTo>
                  <a:close/>
                  <a:moveTo>
                    <a:pt x="470" y="50"/>
                  </a:moveTo>
                  <a:lnTo>
                    <a:pt x="50" y="52"/>
                  </a:lnTo>
                  <a:lnTo>
                    <a:pt x="50" y="119"/>
                  </a:lnTo>
                  <a:lnTo>
                    <a:pt x="470" y="115"/>
                  </a:lnTo>
                  <a:lnTo>
                    <a:pt x="470" y="50"/>
                  </a:ln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3" name="Google Shape;353;p11"/>
            <p:cNvSpPr/>
            <p:nvPr/>
          </p:nvSpPr>
          <p:spPr>
            <a:xfrm>
              <a:off x="7423911" y="5748374"/>
              <a:ext cx="67845" cy="69709"/>
            </a:xfrm>
            <a:custGeom>
              <a:avLst/>
              <a:gdLst/>
              <a:ahLst/>
              <a:cxnLst/>
              <a:rect l="l" t="t" r="r" b="b"/>
              <a:pathLst>
                <a:path w="139" h="137" extrusionOk="0">
                  <a:moveTo>
                    <a:pt x="139" y="137"/>
                  </a:moveTo>
                  <a:lnTo>
                    <a:pt x="0" y="0"/>
                  </a:lnTo>
                  <a:lnTo>
                    <a:pt x="139" y="137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4" name="Google Shape;354;p11"/>
            <p:cNvSpPr/>
            <p:nvPr/>
          </p:nvSpPr>
          <p:spPr>
            <a:xfrm>
              <a:off x="7410244" y="5735145"/>
              <a:ext cx="95178" cy="97185"/>
            </a:xfrm>
            <a:custGeom>
              <a:avLst/>
              <a:gdLst/>
              <a:ahLst/>
              <a:cxnLst/>
              <a:rect l="l" t="t" r="r" b="b"/>
              <a:pathLst>
                <a:path w="105" h="103" extrusionOk="0">
                  <a:moveTo>
                    <a:pt x="15" y="0"/>
                  </a:moveTo>
                  <a:cubicBezTo>
                    <a:pt x="19" y="0"/>
                    <a:pt x="22" y="2"/>
                    <a:pt x="25" y="4"/>
                  </a:cubicBezTo>
                  <a:cubicBezTo>
                    <a:pt x="100" y="78"/>
                    <a:pt x="100" y="78"/>
                    <a:pt x="100" y="78"/>
                  </a:cubicBezTo>
                  <a:cubicBezTo>
                    <a:pt x="105" y="84"/>
                    <a:pt x="105" y="92"/>
                    <a:pt x="100" y="98"/>
                  </a:cubicBezTo>
                  <a:cubicBezTo>
                    <a:pt x="94" y="103"/>
                    <a:pt x="86" y="103"/>
                    <a:pt x="80" y="98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0"/>
                    <a:pt x="6" y="4"/>
                  </a:cubicBezTo>
                  <a:cubicBezTo>
                    <a:pt x="8" y="2"/>
                    <a:pt x="12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5" name="Google Shape;355;p11"/>
            <p:cNvSpPr/>
            <p:nvPr/>
          </p:nvSpPr>
          <p:spPr>
            <a:xfrm>
              <a:off x="7216472" y="5807906"/>
              <a:ext cx="976" cy="141452"/>
            </a:xfrm>
            <a:custGeom>
              <a:avLst/>
              <a:gdLst/>
              <a:ahLst/>
              <a:cxnLst/>
              <a:rect l="l" t="t" r="r" b="b"/>
              <a:pathLst>
                <a:path w="2" h="278" extrusionOk="0">
                  <a:moveTo>
                    <a:pt x="0" y="0"/>
                  </a:moveTo>
                  <a:lnTo>
                    <a:pt x="2" y="2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6" name="Google Shape;356;p11"/>
            <p:cNvSpPr/>
            <p:nvPr/>
          </p:nvSpPr>
          <p:spPr>
            <a:xfrm>
              <a:off x="7203782" y="5794677"/>
              <a:ext cx="25381" cy="167911"/>
            </a:xfrm>
            <a:custGeom>
              <a:avLst/>
              <a:gdLst/>
              <a:ahLst/>
              <a:cxnLst/>
              <a:rect l="l" t="t" r="r" b="b"/>
              <a:pathLst>
                <a:path w="28" h="178" extrusionOk="0">
                  <a:moveTo>
                    <a:pt x="14" y="1"/>
                  </a:moveTo>
                  <a:cubicBezTo>
                    <a:pt x="21" y="0"/>
                    <a:pt x="27" y="7"/>
                    <a:pt x="27" y="14"/>
                  </a:cubicBezTo>
                  <a:cubicBezTo>
                    <a:pt x="28" y="164"/>
                    <a:pt x="28" y="164"/>
                    <a:pt x="28" y="164"/>
                  </a:cubicBezTo>
                  <a:cubicBezTo>
                    <a:pt x="28" y="172"/>
                    <a:pt x="22" y="178"/>
                    <a:pt x="15" y="178"/>
                  </a:cubicBezTo>
                  <a:cubicBezTo>
                    <a:pt x="7" y="178"/>
                    <a:pt x="1" y="172"/>
                    <a:pt x="1" y="16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6" y="1"/>
                    <a:pt x="14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7" name="Google Shape;357;p11"/>
            <p:cNvSpPr/>
            <p:nvPr/>
          </p:nvSpPr>
          <p:spPr>
            <a:xfrm>
              <a:off x="6885547" y="5749900"/>
              <a:ext cx="98594" cy="103800"/>
            </a:xfrm>
            <a:custGeom>
              <a:avLst/>
              <a:gdLst/>
              <a:ahLst/>
              <a:cxnLst/>
              <a:rect l="l" t="t" r="r" b="b"/>
              <a:pathLst>
                <a:path w="202" h="204" extrusionOk="0">
                  <a:moveTo>
                    <a:pt x="202" y="0"/>
                  </a:moveTo>
                  <a:lnTo>
                    <a:pt x="0" y="20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8" name="Google Shape;358;p11"/>
            <p:cNvSpPr/>
            <p:nvPr/>
          </p:nvSpPr>
          <p:spPr>
            <a:xfrm>
              <a:off x="6872857" y="5737689"/>
              <a:ext cx="124951" cy="130258"/>
            </a:xfrm>
            <a:custGeom>
              <a:avLst/>
              <a:gdLst/>
              <a:ahLst/>
              <a:cxnLst/>
              <a:rect l="l" t="t" r="r" b="b"/>
              <a:pathLst>
                <a:path w="138" h="138" extrusionOk="0">
                  <a:moveTo>
                    <a:pt x="123" y="0"/>
                  </a:moveTo>
                  <a:cubicBezTo>
                    <a:pt x="126" y="0"/>
                    <a:pt x="130" y="1"/>
                    <a:pt x="133" y="4"/>
                  </a:cubicBezTo>
                  <a:cubicBezTo>
                    <a:pt x="138" y="9"/>
                    <a:pt x="138" y="18"/>
                    <a:pt x="133" y="23"/>
                  </a:cubicBezTo>
                  <a:cubicBezTo>
                    <a:pt x="24" y="133"/>
                    <a:pt x="24" y="133"/>
                    <a:pt x="24" y="133"/>
                  </a:cubicBezTo>
                  <a:cubicBezTo>
                    <a:pt x="19" y="138"/>
                    <a:pt x="10" y="138"/>
                    <a:pt x="5" y="133"/>
                  </a:cubicBezTo>
                  <a:cubicBezTo>
                    <a:pt x="0" y="127"/>
                    <a:pt x="0" y="119"/>
                    <a:pt x="5" y="11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6" y="1"/>
                    <a:pt x="119" y="0"/>
                    <a:pt x="123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59" name="Google Shape;359;p11"/>
            <p:cNvSpPr/>
            <p:nvPr/>
          </p:nvSpPr>
          <p:spPr>
            <a:xfrm>
              <a:off x="7555207" y="5492437"/>
              <a:ext cx="127880" cy="1018"/>
            </a:xfrm>
            <a:custGeom>
              <a:avLst/>
              <a:gdLst/>
              <a:ahLst/>
              <a:cxnLst/>
              <a:rect l="l" t="t" r="r" b="b"/>
              <a:pathLst>
                <a:path w="262" h="2" extrusionOk="0">
                  <a:moveTo>
                    <a:pt x="0" y="2"/>
                  </a:moveTo>
                  <a:lnTo>
                    <a:pt x="262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0" name="Google Shape;360;p11"/>
            <p:cNvSpPr/>
            <p:nvPr/>
          </p:nvSpPr>
          <p:spPr>
            <a:xfrm>
              <a:off x="7543493" y="5480225"/>
              <a:ext cx="152284" cy="26459"/>
            </a:xfrm>
            <a:custGeom>
              <a:avLst/>
              <a:gdLst/>
              <a:ahLst/>
              <a:cxnLst/>
              <a:rect l="l" t="t" r="r" b="b"/>
              <a:pathLst>
                <a:path w="168" h="28" extrusionOk="0">
                  <a:moveTo>
                    <a:pt x="13" y="1"/>
                  </a:moveTo>
                  <a:cubicBezTo>
                    <a:pt x="154" y="0"/>
                    <a:pt x="154" y="0"/>
                    <a:pt x="154" y="0"/>
                  </a:cubicBezTo>
                  <a:cubicBezTo>
                    <a:pt x="161" y="0"/>
                    <a:pt x="167" y="6"/>
                    <a:pt x="168" y="13"/>
                  </a:cubicBezTo>
                  <a:cubicBezTo>
                    <a:pt x="168" y="21"/>
                    <a:pt x="162" y="27"/>
                    <a:pt x="154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6" y="28"/>
                    <a:pt x="0" y="22"/>
                    <a:pt x="0" y="14"/>
                  </a:cubicBezTo>
                  <a:cubicBezTo>
                    <a:pt x="0" y="7"/>
                    <a:pt x="6" y="1"/>
                    <a:pt x="13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1" name="Google Shape;361;p11"/>
            <p:cNvSpPr/>
            <p:nvPr/>
          </p:nvSpPr>
          <p:spPr>
            <a:xfrm>
              <a:off x="6757667" y="5497016"/>
              <a:ext cx="126904" cy="0"/>
            </a:xfrm>
            <a:custGeom>
              <a:avLst/>
              <a:gdLst/>
              <a:ahLst/>
              <a:cxnLst/>
              <a:rect l="l" t="t" r="r" b="b"/>
              <a:pathLst>
                <a:path w="260" h="120000" extrusionOk="0">
                  <a:moveTo>
                    <a:pt x="260" y="0"/>
                  </a:moveTo>
                  <a:lnTo>
                    <a:pt x="0" y="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2" name="Google Shape;362;p11"/>
            <p:cNvSpPr/>
            <p:nvPr/>
          </p:nvSpPr>
          <p:spPr>
            <a:xfrm>
              <a:off x="6745953" y="5483787"/>
              <a:ext cx="150332" cy="26459"/>
            </a:xfrm>
            <a:custGeom>
              <a:avLst/>
              <a:gdLst/>
              <a:ahLst/>
              <a:cxnLst/>
              <a:rect l="l" t="t" r="r" b="b"/>
              <a:pathLst>
                <a:path w="166" h="28" extrusionOk="0">
                  <a:moveTo>
                    <a:pt x="13" y="1"/>
                  </a:moveTo>
                  <a:cubicBezTo>
                    <a:pt x="152" y="0"/>
                    <a:pt x="152" y="0"/>
                    <a:pt x="152" y="0"/>
                  </a:cubicBezTo>
                  <a:cubicBezTo>
                    <a:pt x="160" y="0"/>
                    <a:pt x="166" y="6"/>
                    <a:pt x="166" y="14"/>
                  </a:cubicBezTo>
                  <a:cubicBezTo>
                    <a:pt x="166" y="21"/>
                    <a:pt x="160" y="27"/>
                    <a:pt x="153" y="27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6" y="28"/>
                    <a:pt x="0" y="22"/>
                    <a:pt x="0" y="15"/>
                  </a:cubicBezTo>
                  <a:cubicBezTo>
                    <a:pt x="0" y="7"/>
                    <a:pt x="6" y="1"/>
                    <a:pt x="13" y="1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3" name="Google Shape;363;p11"/>
            <p:cNvSpPr/>
            <p:nvPr/>
          </p:nvSpPr>
          <p:spPr>
            <a:xfrm>
              <a:off x="6886523" y="5194776"/>
              <a:ext cx="61499" cy="64112"/>
            </a:xfrm>
            <a:custGeom>
              <a:avLst/>
              <a:gdLst/>
              <a:ahLst/>
              <a:cxnLst/>
              <a:rect l="l" t="t" r="r" b="b"/>
              <a:pathLst>
                <a:path w="126" h="126" extrusionOk="0">
                  <a:moveTo>
                    <a:pt x="126" y="126"/>
                  </a:moveTo>
                  <a:lnTo>
                    <a:pt x="0" y="0"/>
                  </a:lnTo>
                  <a:lnTo>
                    <a:pt x="126" y="126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4" name="Google Shape;364;p11"/>
            <p:cNvSpPr/>
            <p:nvPr/>
          </p:nvSpPr>
          <p:spPr>
            <a:xfrm>
              <a:off x="6872857" y="5181547"/>
              <a:ext cx="87856" cy="91588"/>
            </a:xfrm>
            <a:custGeom>
              <a:avLst/>
              <a:gdLst/>
              <a:ahLst/>
              <a:cxnLst/>
              <a:rect l="l" t="t" r="r" b="b"/>
              <a:pathLst>
                <a:path w="97" h="97" extrusionOk="0">
                  <a:moveTo>
                    <a:pt x="15" y="0"/>
                  </a:moveTo>
                  <a:cubicBezTo>
                    <a:pt x="18" y="0"/>
                    <a:pt x="22" y="2"/>
                    <a:pt x="25" y="4"/>
                  </a:cubicBezTo>
                  <a:cubicBezTo>
                    <a:pt x="92" y="72"/>
                    <a:pt x="92" y="72"/>
                    <a:pt x="92" y="72"/>
                  </a:cubicBezTo>
                  <a:cubicBezTo>
                    <a:pt x="97" y="77"/>
                    <a:pt x="97" y="86"/>
                    <a:pt x="92" y="91"/>
                  </a:cubicBezTo>
                  <a:cubicBezTo>
                    <a:pt x="87" y="97"/>
                    <a:pt x="78" y="97"/>
                    <a:pt x="73" y="91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0" y="18"/>
                    <a:pt x="0" y="10"/>
                    <a:pt x="5" y="4"/>
                  </a:cubicBezTo>
                  <a:cubicBezTo>
                    <a:pt x="8" y="2"/>
                    <a:pt x="11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5" name="Google Shape;365;p11"/>
            <p:cNvSpPr/>
            <p:nvPr/>
          </p:nvSpPr>
          <p:spPr>
            <a:xfrm>
              <a:off x="7472720" y="5191214"/>
              <a:ext cx="61499" cy="65129"/>
            </a:xfrm>
            <a:custGeom>
              <a:avLst/>
              <a:gdLst/>
              <a:ahLst/>
              <a:cxnLst/>
              <a:rect l="l" t="t" r="r" b="b"/>
              <a:pathLst>
                <a:path w="126" h="128" extrusionOk="0">
                  <a:moveTo>
                    <a:pt x="0" y="128"/>
                  </a:moveTo>
                  <a:lnTo>
                    <a:pt x="126" y="0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6" name="Google Shape;366;p11"/>
            <p:cNvSpPr/>
            <p:nvPr/>
          </p:nvSpPr>
          <p:spPr>
            <a:xfrm>
              <a:off x="7459053" y="5179002"/>
              <a:ext cx="88832" cy="91588"/>
            </a:xfrm>
            <a:custGeom>
              <a:avLst/>
              <a:gdLst/>
              <a:ahLst/>
              <a:cxnLst/>
              <a:rect l="l" t="t" r="r" b="b"/>
              <a:pathLst>
                <a:path w="98" h="97" extrusionOk="0">
                  <a:moveTo>
                    <a:pt x="83" y="0"/>
                  </a:moveTo>
                  <a:cubicBezTo>
                    <a:pt x="87" y="0"/>
                    <a:pt x="90" y="1"/>
                    <a:pt x="93" y="4"/>
                  </a:cubicBezTo>
                  <a:cubicBezTo>
                    <a:pt x="98" y="9"/>
                    <a:pt x="98" y="18"/>
                    <a:pt x="93" y="23"/>
                  </a:cubicBezTo>
                  <a:cubicBezTo>
                    <a:pt x="25" y="91"/>
                    <a:pt x="25" y="91"/>
                    <a:pt x="25" y="91"/>
                  </a:cubicBezTo>
                  <a:cubicBezTo>
                    <a:pt x="20" y="97"/>
                    <a:pt x="11" y="97"/>
                    <a:pt x="6" y="91"/>
                  </a:cubicBezTo>
                  <a:cubicBezTo>
                    <a:pt x="0" y="86"/>
                    <a:pt x="0" y="78"/>
                    <a:pt x="6" y="72"/>
                  </a:cubicBezTo>
                  <a:cubicBezTo>
                    <a:pt x="74" y="4"/>
                    <a:pt x="74" y="4"/>
                    <a:pt x="74" y="4"/>
                  </a:cubicBezTo>
                  <a:cubicBezTo>
                    <a:pt x="76" y="1"/>
                    <a:pt x="80" y="0"/>
                    <a:pt x="83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7" name="Google Shape;367;p11"/>
            <p:cNvSpPr/>
            <p:nvPr/>
          </p:nvSpPr>
          <p:spPr>
            <a:xfrm>
              <a:off x="7516160" y="5842506"/>
              <a:ext cx="17083" cy="17809"/>
            </a:xfrm>
            <a:custGeom>
              <a:avLst/>
              <a:gdLst/>
              <a:ahLst/>
              <a:cxnLst/>
              <a:rect l="l" t="t" r="r" b="b"/>
              <a:pathLst>
                <a:path w="35" h="35" extrusionOk="0">
                  <a:moveTo>
                    <a:pt x="35" y="35"/>
                  </a:moveTo>
                  <a:lnTo>
                    <a:pt x="0" y="0"/>
                  </a:lnTo>
                  <a:lnTo>
                    <a:pt x="35" y="35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8" name="Google Shape;368;p11"/>
            <p:cNvSpPr/>
            <p:nvPr/>
          </p:nvSpPr>
          <p:spPr>
            <a:xfrm>
              <a:off x="7502493" y="5829277"/>
              <a:ext cx="44416" cy="45285"/>
            </a:xfrm>
            <a:custGeom>
              <a:avLst/>
              <a:gdLst/>
              <a:ahLst/>
              <a:cxnLst/>
              <a:rect l="l" t="t" r="r" b="b"/>
              <a:pathLst>
                <a:path w="49" h="48" extrusionOk="0">
                  <a:moveTo>
                    <a:pt x="15" y="0"/>
                  </a:moveTo>
                  <a:cubicBezTo>
                    <a:pt x="18" y="0"/>
                    <a:pt x="22" y="2"/>
                    <a:pt x="25" y="4"/>
                  </a:cubicBezTo>
                  <a:cubicBezTo>
                    <a:pt x="43" y="23"/>
                    <a:pt x="43" y="23"/>
                    <a:pt x="43" y="23"/>
                  </a:cubicBezTo>
                  <a:cubicBezTo>
                    <a:pt x="49" y="28"/>
                    <a:pt x="49" y="37"/>
                    <a:pt x="44" y="42"/>
                  </a:cubicBezTo>
                  <a:cubicBezTo>
                    <a:pt x="38" y="48"/>
                    <a:pt x="30" y="48"/>
                    <a:pt x="24" y="42"/>
                  </a:cubicBezTo>
                  <a:cubicBezTo>
                    <a:pt x="6" y="24"/>
                    <a:pt x="6" y="24"/>
                    <a:pt x="6" y="24"/>
                  </a:cubicBezTo>
                  <a:cubicBezTo>
                    <a:pt x="0" y="18"/>
                    <a:pt x="0" y="10"/>
                    <a:pt x="5" y="4"/>
                  </a:cubicBezTo>
                  <a:cubicBezTo>
                    <a:pt x="8" y="2"/>
                    <a:pt x="11" y="0"/>
                    <a:pt x="15" y="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69" name="Google Shape;369;p11"/>
            <p:cNvSpPr/>
            <p:nvPr/>
          </p:nvSpPr>
          <p:spPr>
            <a:xfrm>
              <a:off x="6936308" y="5028900"/>
              <a:ext cx="561792" cy="734230"/>
            </a:xfrm>
            <a:custGeom>
              <a:avLst/>
              <a:gdLst/>
              <a:ahLst/>
              <a:cxnLst/>
              <a:rect l="l" t="t" r="r" b="b"/>
              <a:pathLst>
                <a:path w="620" h="778" extrusionOk="0">
                  <a:moveTo>
                    <a:pt x="237" y="1"/>
                  </a:moveTo>
                  <a:cubicBezTo>
                    <a:pt x="378" y="0"/>
                    <a:pt x="378" y="0"/>
                    <a:pt x="378" y="0"/>
                  </a:cubicBezTo>
                  <a:cubicBezTo>
                    <a:pt x="416" y="0"/>
                    <a:pt x="448" y="31"/>
                    <a:pt x="448" y="69"/>
                  </a:cubicBezTo>
                  <a:cubicBezTo>
                    <a:pt x="448" y="191"/>
                    <a:pt x="448" y="191"/>
                    <a:pt x="448" y="191"/>
                  </a:cubicBezTo>
                  <a:cubicBezTo>
                    <a:pt x="497" y="215"/>
                    <a:pt x="539" y="252"/>
                    <a:pt x="569" y="298"/>
                  </a:cubicBezTo>
                  <a:cubicBezTo>
                    <a:pt x="602" y="348"/>
                    <a:pt x="619" y="406"/>
                    <a:pt x="619" y="466"/>
                  </a:cubicBezTo>
                  <a:cubicBezTo>
                    <a:pt x="620" y="636"/>
                    <a:pt x="482" y="776"/>
                    <a:pt x="311" y="777"/>
                  </a:cubicBezTo>
                  <a:cubicBezTo>
                    <a:pt x="141" y="778"/>
                    <a:pt x="1" y="639"/>
                    <a:pt x="0" y="469"/>
                  </a:cubicBezTo>
                  <a:cubicBezTo>
                    <a:pt x="0" y="409"/>
                    <a:pt x="17" y="351"/>
                    <a:pt x="49" y="301"/>
                  </a:cubicBezTo>
                  <a:cubicBezTo>
                    <a:pt x="78" y="255"/>
                    <a:pt x="119" y="217"/>
                    <a:pt x="168" y="192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67" y="32"/>
                    <a:pt x="198" y="1"/>
                    <a:pt x="237" y="1"/>
                  </a:cubicBezTo>
                  <a:close/>
                  <a:moveTo>
                    <a:pt x="311" y="750"/>
                  </a:moveTo>
                  <a:cubicBezTo>
                    <a:pt x="467" y="749"/>
                    <a:pt x="593" y="622"/>
                    <a:pt x="592" y="466"/>
                  </a:cubicBezTo>
                  <a:cubicBezTo>
                    <a:pt x="592" y="411"/>
                    <a:pt x="576" y="359"/>
                    <a:pt x="546" y="313"/>
                  </a:cubicBezTo>
                  <a:cubicBezTo>
                    <a:pt x="517" y="269"/>
                    <a:pt x="477" y="234"/>
                    <a:pt x="429" y="211"/>
                  </a:cubicBezTo>
                  <a:cubicBezTo>
                    <a:pt x="421" y="208"/>
                    <a:pt x="421" y="208"/>
                    <a:pt x="421" y="208"/>
                  </a:cubicBezTo>
                  <a:cubicBezTo>
                    <a:pt x="421" y="70"/>
                    <a:pt x="421" y="70"/>
                    <a:pt x="421" y="70"/>
                  </a:cubicBezTo>
                  <a:cubicBezTo>
                    <a:pt x="421" y="46"/>
                    <a:pt x="401" y="27"/>
                    <a:pt x="378" y="27"/>
                  </a:cubicBezTo>
                  <a:cubicBezTo>
                    <a:pt x="237" y="28"/>
                    <a:pt x="237" y="28"/>
                    <a:pt x="237" y="28"/>
                  </a:cubicBezTo>
                  <a:cubicBezTo>
                    <a:pt x="214" y="28"/>
                    <a:pt x="195" y="47"/>
                    <a:pt x="195" y="71"/>
                  </a:cubicBezTo>
                  <a:cubicBezTo>
                    <a:pt x="195" y="209"/>
                    <a:pt x="195" y="209"/>
                    <a:pt x="195" y="209"/>
                  </a:cubicBezTo>
                  <a:cubicBezTo>
                    <a:pt x="188" y="213"/>
                    <a:pt x="188" y="213"/>
                    <a:pt x="188" y="213"/>
                  </a:cubicBezTo>
                  <a:cubicBezTo>
                    <a:pt x="140" y="235"/>
                    <a:pt x="100" y="271"/>
                    <a:pt x="71" y="316"/>
                  </a:cubicBezTo>
                  <a:cubicBezTo>
                    <a:pt x="42" y="361"/>
                    <a:pt x="27" y="414"/>
                    <a:pt x="27" y="469"/>
                  </a:cubicBezTo>
                  <a:cubicBezTo>
                    <a:pt x="28" y="624"/>
                    <a:pt x="155" y="750"/>
                    <a:pt x="311" y="750"/>
                  </a:cubicBezTo>
                  <a:close/>
                </a:path>
              </a:pathLst>
            </a:cu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70" name="Google Shape;370;p11"/>
            <p:cNvSpPr/>
            <p:nvPr/>
          </p:nvSpPr>
          <p:spPr>
            <a:xfrm>
              <a:off x="7043200" y="5311296"/>
              <a:ext cx="117142" cy="121608"/>
            </a:xfrm>
            <a:custGeom>
              <a:avLst/>
              <a:gdLst/>
              <a:ahLst/>
              <a:cxnLst/>
              <a:rect l="l" t="t" r="r" b="b"/>
              <a:pathLst>
                <a:path w="129" h="129" extrusionOk="0">
                  <a:moveTo>
                    <a:pt x="129" y="64"/>
                  </a:moveTo>
                  <a:cubicBezTo>
                    <a:pt x="129" y="100"/>
                    <a:pt x="100" y="128"/>
                    <a:pt x="65" y="129"/>
                  </a:cubicBezTo>
                  <a:cubicBezTo>
                    <a:pt x="30" y="129"/>
                    <a:pt x="1" y="100"/>
                    <a:pt x="1" y="65"/>
                  </a:cubicBezTo>
                  <a:cubicBezTo>
                    <a:pt x="0" y="29"/>
                    <a:pt x="29" y="1"/>
                    <a:pt x="64" y="0"/>
                  </a:cubicBezTo>
                  <a:cubicBezTo>
                    <a:pt x="100" y="0"/>
                    <a:pt x="128" y="29"/>
                    <a:pt x="129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371" name="Google Shape;371;p11"/>
            <p:cNvSpPr/>
            <p:nvPr/>
          </p:nvSpPr>
          <p:spPr>
            <a:xfrm>
              <a:off x="7198901" y="4746504"/>
              <a:ext cx="31726" cy="234058"/>
            </a:xfrm>
            <a:prstGeom prst="rect">
              <a:avLst/>
            </a:prstGeom>
            <a:solidFill>
              <a:srgbClr val="2F292B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372" name="Google Shape;372;p11"/>
          <p:cNvSpPr txBox="1"/>
          <p:nvPr/>
        </p:nvSpPr>
        <p:spPr>
          <a:xfrm>
            <a:off x="1608045" y="5257648"/>
            <a:ext cx="446544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SCION runs over IPv4 and IPv6 and provides b</a:t>
            </a: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enefits similar to leased lines, but in a resilient multi-operator and multipath</a:t>
            </a:r>
            <a:r>
              <a:rPr lang="en-US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</a:t>
            </a:r>
            <a:r>
              <a:rPr lang="en-US" sz="14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environment.</a:t>
            </a:r>
            <a:endParaRPr lang="en-US" dirty="0">
              <a:highlight>
                <a:srgbClr val="FF00FF"/>
              </a:highlight>
            </a:endParaRPr>
          </a:p>
        </p:txBody>
      </p:sp>
      <p:grpSp>
        <p:nvGrpSpPr>
          <p:cNvPr id="335" name="Group 334">
            <a:extLst>
              <a:ext uri="{FF2B5EF4-FFF2-40B4-BE49-F238E27FC236}">
                <a16:creationId xmlns:a16="http://schemas.microsoft.com/office/drawing/2014/main" id="{3BE69695-010E-260A-6256-995BEF2D755F}"/>
              </a:ext>
            </a:extLst>
          </p:cNvPr>
          <p:cNvGrpSpPr/>
          <p:nvPr/>
        </p:nvGrpSpPr>
        <p:grpSpPr>
          <a:xfrm>
            <a:off x="377597" y="1325176"/>
            <a:ext cx="5279415" cy="307736"/>
            <a:chOff x="377597" y="1370954"/>
            <a:chExt cx="5279415" cy="307736"/>
          </a:xfrm>
        </p:grpSpPr>
        <p:sp>
          <p:nvSpPr>
            <p:cNvPr id="417" name="Google Shape;417;p11"/>
            <p:cNvSpPr txBox="1"/>
            <p:nvPr/>
          </p:nvSpPr>
          <p:spPr>
            <a:xfrm>
              <a:off x="509195" y="1370954"/>
              <a:ext cx="514781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2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ENHANCED TRUST</a:t>
              </a:r>
              <a:endParaRPr dirty="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377597" y="1425137"/>
              <a:ext cx="168632" cy="168632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419" name="Google Shape;419;p11"/>
          <p:cNvSpPr txBox="1"/>
          <p:nvPr/>
        </p:nvSpPr>
        <p:spPr>
          <a:xfrm>
            <a:off x="329886" y="1656476"/>
            <a:ext cx="6063154" cy="9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Establishes trust domains with self-governance model that are not reliant on third-party Certificate Authorities (such as RPKI)</a:t>
            </a: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 err="1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ASes</a:t>
            </a: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 are admitted and verified with X.509 certificates</a:t>
            </a:r>
          </a:p>
        </p:txBody>
      </p:sp>
      <p:grpSp>
        <p:nvGrpSpPr>
          <p:cNvPr id="334" name="Group 333">
            <a:extLst>
              <a:ext uri="{FF2B5EF4-FFF2-40B4-BE49-F238E27FC236}">
                <a16:creationId xmlns:a16="http://schemas.microsoft.com/office/drawing/2014/main" id="{A36F5381-E397-93A3-E972-9C39D93CFC9F}"/>
              </a:ext>
            </a:extLst>
          </p:cNvPr>
          <p:cNvGrpSpPr/>
          <p:nvPr/>
        </p:nvGrpSpPr>
        <p:grpSpPr>
          <a:xfrm>
            <a:off x="376601" y="2679363"/>
            <a:ext cx="5323458" cy="307736"/>
            <a:chOff x="377597" y="2457338"/>
            <a:chExt cx="5323458" cy="307736"/>
          </a:xfrm>
        </p:grpSpPr>
        <p:sp>
          <p:nvSpPr>
            <p:cNvPr id="420" name="Google Shape;420;p11"/>
            <p:cNvSpPr txBox="1"/>
            <p:nvPr/>
          </p:nvSpPr>
          <p:spPr>
            <a:xfrm>
              <a:off x="510191" y="2457338"/>
              <a:ext cx="5190864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2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PATH CONTROL</a:t>
              </a:r>
              <a:r>
                <a:rPr lang="en-US" sz="1200" dirty="0">
                  <a:solidFill>
                    <a:schemeClr val="accent2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 </a:t>
              </a:r>
              <a:endParaRPr dirty="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377597" y="2513014"/>
              <a:ext cx="168632" cy="168632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422" name="Google Shape;422;p11"/>
          <p:cNvSpPr txBox="1"/>
          <p:nvPr/>
        </p:nvSpPr>
        <p:spPr>
          <a:xfrm>
            <a:off x="329886" y="3005980"/>
            <a:ext cx="6063152" cy="98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indent="-171450"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Source endpoints select paths across SCION-enabled </a:t>
            </a:r>
            <a:r>
              <a:rPr lang="en-US" sz="1600" dirty="0" err="1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ASes</a:t>
            </a:r>
            <a:endParaRPr lang="en-US" sz="1600" dirty="0">
              <a:solidFill>
                <a:srgbClr val="262626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marL="171450" indent="-171450">
              <a:spcBef>
                <a:spcPts val="600"/>
              </a:spcBef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Paths can be selected based on requirements (e.g. latency)</a:t>
            </a: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Geofencing &amp; Hijacking prevention</a:t>
            </a:r>
          </a:p>
        </p:txBody>
      </p: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CB3993A5-31FC-7AD6-2359-F0D17E09ED77}"/>
              </a:ext>
            </a:extLst>
          </p:cNvPr>
          <p:cNvGrpSpPr/>
          <p:nvPr/>
        </p:nvGrpSpPr>
        <p:grpSpPr>
          <a:xfrm>
            <a:off x="371791" y="4051189"/>
            <a:ext cx="6021246" cy="307736"/>
            <a:chOff x="343590" y="3211108"/>
            <a:chExt cx="5898321" cy="307736"/>
          </a:xfrm>
        </p:grpSpPr>
        <p:sp>
          <p:nvSpPr>
            <p:cNvPr id="423" name="Google Shape;423;p11"/>
            <p:cNvSpPr txBox="1"/>
            <p:nvPr/>
          </p:nvSpPr>
          <p:spPr>
            <a:xfrm>
              <a:off x="493454" y="3211108"/>
              <a:ext cx="5748457" cy="30773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accent2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MULTI-PATH DISCOVERY &amp; FAILOVER</a:t>
              </a:r>
              <a:endParaRPr dirty="0"/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343590" y="3280680"/>
              <a:ext cx="168632" cy="168632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425" name="Google Shape;425;p11"/>
          <p:cNvSpPr txBox="1"/>
          <p:nvPr/>
        </p:nvSpPr>
        <p:spPr>
          <a:xfrm>
            <a:off x="329886" y="4323579"/>
            <a:ext cx="6063153" cy="661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14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Fast path switching when connections fail (in ~RTT, 1-2 secs)</a:t>
            </a:r>
          </a:p>
          <a:p>
            <a:pPr marL="171450" marR="0" lvl="0" indent="-171450" algn="l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Nunito Light"/>
              <a:buChar char="•"/>
            </a:pPr>
            <a:r>
              <a:rPr lang="en-US" sz="1600" dirty="0">
                <a:solidFill>
                  <a:srgbClr val="262626"/>
                </a:solidFill>
                <a:latin typeface="Nunito Light"/>
                <a:ea typeface="Nunito Light"/>
                <a:cs typeface="Nunito Light"/>
                <a:sym typeface="Nunito Light"/>
              </a:rPr>
              <a:t>Multiple paths can be used concurrently</a:t>
            </a:r>
            <a:endParaRPr lang="en-US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E791DBA-D585-8D6B-6988-FDB3A4291188}"/>
              </a:ext>
            </a:extLst>
          </p:cNvPr>
          <p:cNvGrpSpPr/>
          <p:nvPr/>
        </p:nvGrpSpPr>
        <p:grpSpPr>
          <a:xfrm>
            <a:off x="6743719" y="1373058"/>
            <a:ext cx="5058137" cy="4574201"/>
            <a:chOff x="6377555" y="1324280"/>
            <a:chExt cx="5058137" cy="457420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E5E258A-96A0-5231-8FD2-1351F596C027}"/>
                </a:ext>
              </a:extLst>
            </p:cNvPr>
            <p:cNvGrpSpPr/>
            <p:nvPr/>
          </p:nvGrpSpPr>
          <p:grpSpPr>
            <a:xfrm>
              <a:off x="6377555" y="1324280"/>
              <a:ext cx="5058137" cy="4574201"/>
              <a:chOff x="3566931" y="1538035"/>
              <a:chExt cx="5058137" cy="4574201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161801B7-8A22-88DE-4B09-2BED6D27A889}"/>
                  </a:ext>
                </a:extLst>
              </p:cNvPr>
              <p:cNvGrpSpPr/>
              <p:nvPr/>
            </p:nvGrpSpPr>
            <p:grpSpPr>
              <a:xfrm>
                <a:off x="3566931" y="1538035"/>
                <a:ext cx="5058137" cy="4574201"/>
                <a:chOff x="3566931" y="1538035"/>
                <a:chExt cx="5058137" cy="4574201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CFA8C9DD-52CC-E21C-210B-470960FAC53D}"/>
                    </a:ext>
                  </a:extLst>
                </p:cNvPr>
                <p:cNvGrpSpPr/>
                <p:nvPr/>
              </p:nvGrpSpPr>
              <p:grpSpPr>
                <a:xfrm>
                  <a:off x="3566931" y="1538035"/>
                  <a:ext cx="5058137" cy="4574201"/>
                  <a:chOff x="1944547" y="1398335"/>
                  <a:chExt cx="5058137" cy="4574201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B5394A40-9B04-A53B-00FE-3E774D856887}"/>
                      </a:ext>
                    </a:extLst>
                  </p:cNvPr>
                  <p:cNvGrpSpPr/>
                  <p:nvPr/>
                </p:nvGrpSpPr>
                <p:grpSpPr>
                  <a:xfrm>
                    <a:off x="1944547" y="1398335"/>
                    <a:ext cx="5058137" cy="4574201"/>
                    <a:chOff x="1944547" y="1398335"/>
                    <a:chExt cx="5058137" cy="4574201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E9FD8381-229C-BA10-DB49-5AB37D751B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44547" y="1398335"/>
                      <a:ext cx="5058137" cy="4574201"/>
                      <a:chOff x="1944547" y="1398335"/>
                      <a:chExt cx="5058137" cy="4574201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408E93B3-F41E-75A7-4876-A49F63B2049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944547" y="1398335"/>
                        <a:ext cx="5058137" cy="4574201"/>
                        <a:chOff x="1944547" y="1398335"/>
                        <a:chExt cx="5058137" cy="4574201"/>
                      </a:xfrm>
                    </p:grpSpPr>
                    <p:grpSp>
                      <p:nvGrpSpPr>
                        <p:cNvPr id="21" name="Group 20">
                          <a:extLst>
                            <a:ext uri="{FF2B5EF4-FFF2-40B4-BE49-F238E27FC236}">
                              <a16:creationId xmlns:a16="http://schemas.microsoft.com/office/drawing/2014/main" id="{C4EA8E00-81EC-51B9-60FD-72B89071E163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1944547" y="1398335"/>
                          <a:ext cx="5058137" cy="4574201"/>
                          <a:chOff x="1944547" y="1398335"/>
                          <a:chExt cx="5058137" cy="4574201"/>
                        </a:xfrm>
                      </p:grpSpPr>
                      <p:grpSp>
                        <p:nvGrpSpPr>
                          <p:cNvPr id="23" name="Group 22">
                            <a:extLst>
                              <a:ext uri="{FF2B5EF4-FFF2-40B4-BE49-F238E27FC236}">
                                <a16:creationId xmlns:a16="http://schemas.microsoft.com/office/drawing/2014/main" id="{8854E8E3-A95F-1D47-F735-46B6F2A63D3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944547" y="1398335"/>
                            <a:ext cx="5058137" cy="4574201"/>
                            <a:chOff x="1944547" y="1398335"/>
                            <a:chExt cx="5058137" cy="4574201"/>
                          </a:xfrm>
                        </p:grpSpPr>
                        <p:grpSp>
                          <p:nvGrpSpPr>
                            <p:cNvPr id="25" name="Group 24">
                              <a:extLst>
                                <a:ext uri="{FF2B5EF4-FFF2-40B4-BE49-F238E27FC236}">
                                  <a16:creationId xmlns:a16="http://schemas.microsoft.com/office/drawing/2014/main" id="{28A8B01B-A463-3B2A-7AD4-CE0E9E99C6C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944547" y="1398335"/>
                              <a:ext cx="5058137" cy="4574201"/>
                              <a:chOff x="1944547" y="1398335"/>
                              <a:chExt cx="5058137" cy="4574201"/>
                            </a:xfrm>
                          </p:grpSpPr>
                          <p:grpSp>
                            <p:nvGrpSpPr>
                              <p:cNvPr id="28" name="Group 27">
                                <a:extLst>
                                  <a:ext uri="{FF2B5EF4-FFF2-40B4-BE49-F238E27FC236}">
                                    <a16:creationId xmlns:a16="http://schemas.microsoft.com/office/drawing/2014/main" id="{E8260476-5172-AA9F-3AA3-E0DF8B89AB9D}"/>
                                  </a:ext>
                                </a:extLst>
                              </p:cNvPr>
                              <p:cNvGrpSpPr/>
                              <p:nvPr/>
                            </p:nvGrpSpPr>
                            <p:grpSpPr>
                              <a:xfrm>
                                <a:off x="1944547" y="1398335"/>
                                <a:ext cx="5058137" cy="4574201"/>
                                <a:chOff x="1944547" y="1398335"/>
                                <a:chExt cx="5058137" cy="4574201"/>
                              </a:xfrm>
                            </p:grpSpPr>
                            <p:grpSp>
                              <p:nvGrpSpPr>
                                <p:cNvPr id="30" name="Group 29">
                                  <a:extLst>
                                    <a:ext uri="{FF2B5EF4-FFF2-40B4-BE49-F238E27FC236}">
                                      <a16:creationId xmlns:a16="http://schemas.microsoft.com/office/drawing/2014/main" id="{920A4F94-98E9-CA03-2AAE-B960A40776D1}"/>
                                    </a:ext>
                                  </a:extLst>
                                </p:cNvPr>
                                <p:cNvGrpSpPr/>
                                <p:nvPr/>
                              </p:nvGrpSpPr>
                              <p:grpSpPr>
                                <a:xfrm>
                                  <a:off x="1944547" y="1398335"/>
                                  <a:ext cx="5058137" cy="4574201"/>
                                  <a:chOff x="1944547" y="1398335"/>
                                  <a:chExt cx="5058137" cy="4574201"/>
                                </a:xfrm>
                              </p:grpSpPr>
                              <p:grpSp>
                                <p:nvGrpSpPr>
                                  <p:cNvPr id="38" name="Group 37">
                                    <a:extLst>
                                      <a:ext uri="{FF2B5EF4-FFF2-40B4-BE49-F238E27FC236}">
                                        <a16:creationId xmlns:a16="http://schemas.microsoft.com/office/drawing/2014/main" id="{98DB69D0-EC65-F141-274E-DA075B74D8FA}"/>
                                      </a:ext>
                                    </a:extLst>
                                  </p:cNvPr>
                                  <p:cNvGrpSpPr/>
                                  <p:nvPr/>
                                </p:nvGrpSpPr>
                                <p:grpSpPr>
                                  <a:xfrm>
                                    <a:off x="1944547" y="1398335"/>
                                    <a:ext cx="5058137" cy="4574201"/>
                                    <a:chOff x="1944547" y="1398335"/>
                                    <a:chExt cx="5058137" cy="4574201"/>
                                  </a:xfrm>
                                </p:grpSpPr>
                                <p:grpSp>
                                  <p:nvGrpSpPr>
                                    <p:cNvPr id="47" name="Group 46">
                                      <a:extLst>
                                        <a:ext uri="{FF2B5EF4-FFF2-40B4-BE49-F238E27FC236}">
                                          <a16:creationId xmlns:a16="http://schemas.microsoft.com/office/drawing/2014/main" id="{843DDEAD-5075-CAD8-DF68-B4EF7373BD00}"/>
                                        </a:ext>
                                      </a:extLst>
                                    </p:cNvPr>
                                    <p:cNvGrpSpPr/>
                                    <p:nvPr/>
                                  </p:nvGrpSpPr>
                                  <p:grpSpPr>
                                    <a:xfrm>
                                      <a:off x="1944547" y="1398335"/>
                                      <a:ext cx="5058137" cy="4574201"/>
                                      <a:chOff x="1944547" y="1398335"/>
                                      <a:chExt cx="5058137" cy="4574201"/>
                                    </a:xfrm>
                                  </p:grpSpPr>
                                  <p:grpSp>
                                    <p:nvGrpSpPr>
                                      <p:cNvPr id="51" name="Group 50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CE22B29-4434-D631-D4F9-CA122B2E7AFF}"/>
                                          </a:ext>
                                        </a:extLst>
                                      </p:cNvPr>
                                      <p:cNvGrpSpPr/>
                                      <p:nvPr/>
                                    </p:nvGrpSpPr>
                                    <p:grpSpPr>
                                      <a:xfrm>
                                        <a:off x="1944547" y="1398335"/>
                                        <a:ext cx="5058137" cy="4574201"/>
                                        <a:chOff x="1944547" y="1398335"/>
                                        <a:chExt cx="5058137" cy="4574201"/>
                                      </a:xfrm>
                                    </p:grpSpPr>
                                    <p:sp>
                                      <p:nvSpPr>
                                        <p:cNvPr id="329" name="Rounded Rectangle 32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E80B770-876B-C7EE-62EA-84FE4C17327E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1944547" y="1398335"/>
                                          <a:ext cx="5058137" cy="4574201"/>
                                        </a:xfrm>
                                        <a:prstGeom prst="roundRect">
                                          <a:avLst/>
                                        </a:prstGeom>
                                        <a:solidFill>
                                          <a:schemeClr val="accent4"/>
                                        </a:solidFill>
                                        <a:ln>
                                          <a:noFill/>
                                        </a:ln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 dirty="0"/>
                                        </a:p>
                                      </p:txBody>
                                    </p:sp>
                                    <p:grpSp>
                                      <p:nvGrpSpPr>
                                        <p:cNvPr id="330" name="Group 32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A895B107-5EA3-D524-C464-C9C84A910D18}"/>
                                            </a:ext>
                                          </a:extLst>
                                        </p:cNvPr>
                                        <p:cNvGrpSpPr>
                                          <a:grpSpLocks/>
                                        </p:cNvGrpSpPr>
                                        <p:nvPr/>
                                      </p:nvGrpSpPr>
                                      <p:grpSpPr>
                                        <a:xfrm>
                                          <a:off x="5734386" y="3198984"/>
                                          <a:ext cx="1018276" cy="914400"/>
                                          <a:chOff x="2943819" y="2687663"/>
                                          <a:chExt cx="848563" cy="731520"/>
                                        </a:xfrm>
                                      </p:grpSpPr>
                                      <p:sp>
                                        <p:nvSpPr>
                                          <p:cNvPr id="331" name="Hexagon 330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55B0AEDE-0FEB-3DCD-3CCF-CDB8B3E65683}"/>
                                              </a:ext>
                                            </a:extLst>
                                          </p:cNvPr>
                                          <p:cNvSpPr/>
                                          <p:nvPr/>
                                        </p:nvSpPr>
                                        <p:spPr>
                                          <a:xfrm>
                                            <a:off x="2943819" y="2687663"/>
                                            <a:ext cx="848563" cy="731520"/>
                                          </a:xfrm>
                                          <a:prstGeom prst="hexagon">
                                            <a:avLst/>
                                          </a:prstGeom>
                                        </p:spPr>
                                        <p:style>
                                          <a:lnRef idx="2">
                                            <a:schemeClr val="accent1">
                                              <a:shade val="15000"/>
                                            </a:schemeClr>
                                          </a:lnRef>
                                          <a:fillRef idx="1">
                                            <a:schemeClr val="accent1"/>
                                          </a:fillRef>
                                          <a:effectRef idx="0">
                                            <a:schemeClr val="accent1"/>
                                          </a:effectRef>
                                          <a:fontRef idx="minor">
                                            <a:schemeClr val="lt1"/>
                                          </a:fontRef>
                                        </p:style>
                                        <p:txBody>
                                          <a:bodyPr rtlCol="0" anchor="ctr"/>
                                          <a:lstStyle/>
                                          <a:p>
                                            <a:pPr algn="ctr"/>
                                            <a:endParaRPr lang="en-US"/>
                                          </a:p>
                                        </p:txBody>
                                      </p:sp>
                                      <p:sp>
                                        <p:nvSpPr>
                                          <p:cNvPr id="332" name="TextBox 331">
                                            <a:extLst>
                                              <a:ext uri="{FF2B5EF4-FFF2-40B4-BE49-F238E27FC236}">
                                                <a16:creationId xmlns:a16="http://schemas.microsoft.com/office/drawing/2014/main" id="{B80BF139-6240-B75F-0FCD-DD7017031ECD}"/>
                                              </a:ext>
                                            </a:extLst>
                                          </p:cNvPr>
                                          <p:cNvSpPr txBox="1"/>
                                          <p:nvPr/>
                                        </p:nvSpPr>
                                        <p:spPr>
                                          <a:xfrm>
                                            <a:off x="3076001" y="2822801"/>
                                            <a:ext cx="584200" cy="517065"/>
                                          </a:xfrm>
                                          <a:prstGeom prst="rect">
                                            <a:avLst/>
                                          </a:prstGeom>
                                          <a:noFill/>
                                        </p:spPr>
                                        <p:txBody>
                                          <a:bodyPr wrap="square" rtlCol="0">
                                            <a:spAutoFit/>
                                          </a:bodyPr>
                                          <a:lstStyle/>
                                          <a:p>
                                            <a:pPr algn="ctr"/>
                                            <a:r>
                                              <a:rPr lang="en-US" dirty="0">
                                                <a:solidFill>
                                                  <a:schemeClr val="bg1"/>
                                                </a:solidFill>
                                              </a:rPr>
                                              <a:t>ISP</a:t>
                                            </a:r>
                                          </a:p>
                                          <a:p>
                                            <a:pPr algn="ctr"/>
                                            <a:r>
                                              <a:rPr lang="en-US" dirty="0">
                                                <a:solidFill>
                                                  <a:schemeClr val="bg1"/>
                                                </a:solidFill>
                                              </a:rPr>
                                              <a:t>AS8</a:t>
                                            </a:r>
                                          </a:p>
                                        </p:txBody>
                                      </p:sp>
                                    </p:grpSp>
                                  </p:grpSp>
                                  <p:grpSp>
                                    <p:nvGrpSpPr>
                                      <p:cNvPr id="52" name="Group 51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8700EDA0-8338-7B54-7CB5-4F639F77A641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2943818" y="2687662"/>
                                        <a:ext cx="1018276" cy="976836"/>
                                        <a:chOff x="2943819" y="2687663"/>
                                        <a:chExt cx="848563" cy="781469"/>
                                      </a:xfrm>
                                    </p:grpSpPr>
                                    <p:sp>
                                      <p:nvSpPr>
                                        <p:cNvPr id="327" name="Hexagon 326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420B048-E85B-A7B5-3E28-38D6EBD0BC9F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28" name="TextBox 327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8740B13D-5D1B-76D0-4AF0-B6DA6D2618D6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646331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AS1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3" name="Group 52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6F6AD3BA-BA48-7E5E-C1E9-B9C70C0AEB93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2943818" y="3740847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325" name="Hexagon 324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EA862554-5C88-E21E-77F6-26199B4627F2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26" name="TextBox 325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BB776D3E-3A28-E112-A005-E03916320829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AS2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4" name="Group 53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F1A1EAC3-482A-79DE-FAFA-E1AE6B611DE5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3864398" y="3214255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323" name="Hexagon 322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46AA0518-9A1A-0CA4-D6EC-261EABB665E1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24" name="TextBox 323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12995DA5-53B5-786C-14FC-03E5F07007C7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AS4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5" name="Group 54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B4063CB2-6659-5C9B-0907-0D838D4DC952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3864398" y="2206201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321" name="Hexagon 320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8F46305A-BE92-BB37-C540-7C9310725C37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22" name="TextBox 321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2A275F53-7CAA-0A9B-3A89-0FA5EB95E352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AS3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6" name="Group 55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29137AE4-203F-6B69-5AC5-5753DE38F12A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3864398" y="4243177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63" name="Hexagon 62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CCAC4E0B-6A53-415F-E374-81510FA2A619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320" name="TextBox 31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59EDA50F-DD77-0DDE-4C2A-D9B28E3FA6F0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AS5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7" name="Group 56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78B50227-C469-DA44-1FFE-B9FF2C79034D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4784978" y="2699794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61" name="Hexagon 60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168C8B46-0AF5-CD02-7F1B-D0B120AC59E0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62" name="TextBox 61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53733C29-23AD-8DDC-0300-2FCE2AC8E03F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AS6</a:t>
                                          </a:r>
                                        </a:p>
                                      </p:txBody>
                                    </p:sp>
                                  </p:grpSp>
                                  <p:grpSp>
                                    <p:nvGrpSpPr>
                                      <p:cNvPr id="58" name="Group 57">
                                        <a:extLst>
                                          <a:ext uri="{FF2B5EF4-FFF2-40B4-BE49-F238E27FC236}">
                                            <a16:creationId xmlns:a16="http://schemas.microsoft.com/office/drawing/2014/main" id="{59E5D017-6694-2475-791E-A0ED984030F5}"/>
                                          </a:ext>
                                        </a:extLst>
                                      </p:cNvPr>
                                      <p:cNvGrpSpPr>
                                        <a:grpSpLocks/>
                                      </p:cNvGrpSpPr>
                                      <p:nvPr/>
                                    </p:nvGrpSpPr>
                                    <p:grpSpPr>
                                      <a:xfrm>
                                        <a:off x="4784978" y="3709629"/>
                                        <a:ext cx="1018276" cy="914400"/>
                                        <a:chOff x="2943819" y="2687663"/>
                                        <a:chExt cx="848563" cy="731520"/>
                                      </a:xfrm>
                                    </p:grpSpPr>
                                    <p:sp>
                                      <p:nvSpPr>
                                        <p:cNvPr id="59" name="Hexagon 58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C1126DCD-8D15-552D-C760-75B8B7EF1558}"/>
                                            </a:ext>
                                          </a:extLst>
                                        </p:cNvPr>
                                        <p:cNvSpPr/>
                                        <p:nvPr/>
                                      </p:nvSpPr>
                                      <p:spPr>
                                        <a:xfrm>
                                          <a:off x="2943819" y="2687663"/>
                                          <a:ext cx="848563" cy="731520"/>
                                        </a:xfrm>
                                        <a:prstGeom prst="hexagon">
                                          <a:avLst/>
                                        </a:prstGeom>
                                      </p:spPr>
                                      <p:style>
                                        <a:lnRef idx="2">
                                          <a:schemeClr val="accent1">
                                            <a:shade val="15000"/>
                                          </a:schemeClr>
                                        </a:lnRef>
                                        <a:fillRef idx="1">
                                          <a:schemeClr val="accent1"/>
                                        </a:fillRef>
                                        <a:effectRef idx="0">
                                          <a:schemeClr val="accent1"/>
                                        </a:effectRef>
                                        <a:fontRef idx="minor">
                                          <a:schemeClr val="lt1"/>
                                        </a:fontRef>
                                      </p:style>
                                      <p:txBody>
                                        <a:bodyPr rtlCol="0" anchor="ctr"/>
                                        <a:lstStyle/>
                                        <a:p>
                                          <a:pPr algn="ctr"/>
                                          <a:endParaRPr lang="en-US"/>
                                        </a:p>
                                      </p:txBody>
                                    </p:sp>
                                    <p:sp>
                                      <p:nvSpPr>
                                        <p:cNvPr id="60" name="TextBox 59">
                                          <a:extLst>
                                            <a:ext uri="{FF2B5EF4-FFF2-40B4-BE49-F238E27FC236}">
                                              <a16:creationId xmlns:a16="http://schemas.microsoft.com/office/drawing/2014/main" id="{98231BEC-71C0-467C-141E-57211AF74A8E}"/>
                                            </a:ext>
                                          </a:extLst>
                                        </p:cNvPr>
                                        <p:cNvSpPr txBox="1"/>
                                        <p:nvPr/>
                                      </p:nvSpPr>
                                      <p:spPr>
                                        <a:xfrm>
                                          <a:off x="3076001" y="2822801"/>
                                          <a:ext cx="584200" cy="517065"/>
                                        </a:xfrm>
                                        <a:prstGeom prst="rect">
                                          <a:avLst/>
                                        </a:prstGeom>
                                        <a:noFill/>
                                      </p:spPr>
                                      <p:txBody>
                                        <a:bodyPr wrap="square" rtlCol="0">
                                          <a:spAutoFit/>
                                        </a:bodyPr>
                                        <a:lstStyle/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ISP</a:t>
                                          </a:r>
                                        </a:p>
                                        <a:p>
                                          <a:pPr algn="ctr"/>
                                          <a:r>
                                            <a:rPr lang="en-US" dirty="0">
                                              <a:solidFill>
                                                <a:schemeClr val="bg1"/>
                                              </a:solidFill>
                                            </a:rPr>
                                            <a:t>AS7</a:t>
                                          </a:r>
                                        </a:p>
                                      </p:txBody>
                                    </p:sp>
                                  </p:grpSp>
                                </p:grpSp>
                                <p:cxnSp>
                                  <p:nvCxnSpPr>
                                    <p:cNvPr id="48" name="Straight Connector 47">
                                      <a:extLst>
                                        <a:ext uri="{FF2B5EF4-FFF2-40B4-BE49-F238E27FC236}">
                                          <a16:creationId xmlns:a16="http://schemas.microsoft.com/office/drawing/2014/main" id="{9F421B66-4B6D-31F3-1CA3-BC4C599012B6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6241017" y="4112609"/>
                                      <a:ext cx="0" cy="421603"/>
                                    </a:xfrm>
                                    <a:prstGeom prst="line">
                                      <a:avLst/>
                                    </a:prstGeom>
                                    <a:ln>
                                      <a:solidFill>
                                        <a:srgbClr val="92D050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1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49" name="Straight Connector 48">
                                      <a:extLst>
                                        <a:ext uri="{FF2B5EF4-FFF2-40B4-BE49-F238E27FC236}">
                                          <a16:creationId xmlns:a16="http://schemas.microsoft.com/office/drawing/2014/main" id="{99ADD286-242F-1583-33B9-A42164578DCB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6366984" y="4112609"/>
                                      <a:ext cx="0" cy="421603"/>
                                    </a:xfrm>
                                    <a:prstGeom prst="line">
                                      <a:avLst/>
                                    </a:prstGeom>
                                    <a:ln>
                                      <a:solidFill>
                                        <a:srgbClr val="FF0000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1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  <p:cxnSp>
                                  <p:nvCxnSpPr>
                                    <p:cNvPr id="50" name="Straight Connector 49">
                                      <a:extLst>
                                        <a:ext uri="{FF2B5EF4-FFF2-40B4-BE49-F238E27FC236}">
                                          <a16:creationId xmlns:a16="http://schemas.microsoft.com/office/drawing/2014/main" id="{F1DD66DE-F30D-05BA-875F-68C2119896CF}"/>
                                        </a:ext>
                                      </a:extLst>
                                    </p:cNvPr>
                                    <p:cNvCxnSpPr>
                                      <a:cxnSpLocks/>
                                    </p:cNvCxnSpPr>
                                    <p:nvPr/>
                                  </p:nvCxnSpPr>
                                  <p:spPr>
                                    <a:xfrm>
                                      <a:off x="6096142" y="4112609"/>
                                      <a:ext cx="0" cy="421200"/>
                                    </a:xfrm>
                                    <a:prstGeom prst="line">
                                      <a:avLst/>
                                    </a:prstGeom>
                                    <a:ln>
                                      <a:solidFill>
                                        <a:srgbClr val="00B0F0"/>
                                      </a:solidFill>
                                    </a:ln>
                                  </p:spPr>
                                  <p:style>
                                    <a:lnRef idx="2">
                                      <a:schemeClr val="accent1"/>
                                    </a:lnRef>
                                    <a:fillRef idx="0">
                                      <a:schemeClr val="accent1"/>
                                    </a:fillRef>
                                    <a:effectRef idx="1">
                                      <a:schemeClr val="accent1"/>
                                    </a:effectRef>
                                    <a:fontRef idx="minor">
                                      <a:schemeClr val="tx1"/>
                                    </a:fontRef>
                                  </p:style>
                                </p:cxnSp>
                              </p:grpSp>
                              <p:cxnSp>
                                <p:nvCxnSpPr>
                                  <p:cNvPr id="39" name="Straight Connector 38">
                                    <a:extLst>
                                      <a:ext uri="{FF2B5EF4-FFF2-40B4-BE49-F238E27FC236}">
                                        <a16:creationId xmlns:a16="http://schemas.microsoft.com/office/drawing/2014/main" id="{7380BDEC-36C4-063C-F170-A8F644FCECD4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2835222" y="2124815"/>
                                    <a:ext cx="723939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FFFF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0" name="Straight Connector 39">
                                    <a:extLst>
                                      <a:ext uri="{FF2B5EF4-FFF2-40B4-BE49-F238E27FC236}">
                                        <a16:creationId xmlns:a16="http://schemas.microsoft.com/office/drawing/2014/main" id="{3CC9EF3C-153F-0A8F-D97B-4B6B731B2CF0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3559161" y="2124815"/>
                                    <a:ext cx="446400" cy="24480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FFFF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1" name="Straight Connector 40">
                                    <a:extLst>
                                      <a:ext uri="{FF2B5EF4-FFF2-40B4-BE49-F238E27FC236}">
                                        <a16:creationId xmlns:a16="http://schemas.microsoft.com/office/drawing/2014/main" id="{37EBCD65-164B-7BC4-5436-57F79B8338F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4831129" y="2792455"/>
                                    <a:ext cx="100093" cy="42644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FFFF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2" name="Straight Connector 41">
                                    <a:extLst>
                                      <a:ext uri="{FF2B5EF4-FFF2-40B4-BE49-F238E27FC236}">
                                        <a16:creationId xmlns:a16="http://schemas.microsoft.com/office/drawing/2014/main" id="{BBEFCC63-A19F-80B4-71F5-C1E05E2A96A8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 flipV="1">
                                    <a:off x="5644636" y="2687662"/>
                                    <a:ext cx="255714" cy="13848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FFFF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3" name="Straight Connector 42">
                                    <a:extLst>
                                      <a:ext uri="{FF2B5EF4-FFF2-40B4-BE49-F238E27FC236}">
                                        <a16:creationId xmlns:a16="http://schemas.microsoft.com/office/drawing/2014/main" id="{0D202347-9BDA-9BDA-E38E-E2E35F2A10B6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2835222" y="2297432"/>
                                    <a:ext cx="712746" cy="0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92D05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4" name="Straight Connector 43">
                                    <a:extLst>
                                      <a:ext uri="{FF2B5EF4-FFF2-40B4-BE49-F238E27FC236}">
                                        <a16:creationId xmlns:a16="http://schemas.microsoft.com/office/drawing/2014/main" id="{EF846258-DEDD-E135-61C5-D72B3F2F3B27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3542723" y="2298005"/>
                                    <a:ext cx="386226" cy="212462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92D05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5" name="Straight Connector 44">
                                    <a:extLst>
                                      <a:ext uri="{FF2B5EF4-FFF2-40B4-BE49-F238E27FC236}">
                                        <a16:creationId xmlns:a16="http://schemas.microsoft.com/office/drawing/2014/main" id="{A9FFB845-6830-1D69-5330-8394C0D8DE99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4772604" y="2907594"/>
                                    <a:ext cx="100945" cy="42644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92D05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  <p:cxnSp>
                                <p:nvCxnSpPr>
                                  <p:cNvPr id="46" name="Straight Connector 45">
                                    <a:extLst>
                                      <a:ext uri="{FF2B5EF4-FFF2-40B4-BE49-F238E27FC236}">
                                        <a16:creationId xmlns:a16="http://schemas.microsoft.com/office/drawing/2014/main" id="{5205396B-97D1-6F9E-78B6-A366035A4435}"/>
                                      </a:ext>
                                    </a:extLst>
                                  </p:cNvPr>
                                  <p:cNvCxnSpPr>
                                    <a:cxnSpLocks/>
                                  </p:cNvCxnSpPr>
                                  <p:nvPr/>
                                </p:nvCxnSpPr>
                                <p:spPr>
                                  <a:xfrm>
                                    <a:off x="6366984" y="2761009"/>
                                    <a:ext cx="0" cy="430873"/>
                                  </a:xfrm>
                                  <a:prstGeom prst="line">
                                    <a:avLst/>
                                  </a:prstGeom>
                                  <a:ln>
                                    <a:solidFill>
                                      <a:srgbClr val="FF0000"/>
                                    </a:solidFill>
                                  </a:ln>
                                </p:spPr>
                                <p:style>
                                  <a:lnRef idx="2">
                                    <a:schemeClr val="accent1"/>
                                  </a:lnRef>
                                  <a:fillRef idx="0">
                                    <a:schemeClr val="accent1"/>
                                  </a:fillRef>
                                  <a:effectRef idx="1">
                                    <a:schemeClr val="accent1"/>
                                  </a:effectRef>
                                  <a:fontRef idx="minor">
                                    <a:schemeClr val="tx1"/>
                                  </a:fontRef>
                                </p:style>
                              </p:cxnSp>
                            </p:grpSp>
                            <p:cxnSp>
                              <p:nvCxnSpPr>
                                <p:cNvPr id="31" name="Straight Connector 30">
                                  <a:extLst>
                                    <a:ext uri="{FF2B5EF4-FFF2-40B4-BE49-F238E27FC236}">
                                      <a16:creationId xmlns:a16="http://schemas.microsoft.com/office/drawing/2014/main" id="{AE43D331-F0FB-5611-53F3-7632E2843174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2731271" y="2775125"/>
                                  <a:ext cx="299730" cy="179355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accent5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2" name="Straight Connector 31">
                                  <a:extLst>
                                    <a:ext uri="{FF2B5EF4-FFF2-40B4-BE49-F238E27FC236}">
                                      <a16:creationId xmlns:a16="http://schemas.microsoft.com/office/drawing/2014/main" id="{C89A0138-CB68-5FCE-7DA4-37B41E8ECB08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452956" y="3610958"/>
                                  <a:ext cx="0" cy="118187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chemeClr val="accent5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3" name="Straight Connector 32">
                                  <a:extLst>
                                    <a:ext uri="{FF2B5EF4-FFF2-40B4-BE49-F238E27FC236}">
                                      <a16:creationId xmlns:a16="http://schemas.microsoft.com/office/drawing/2014/main" id="{FFAE2A07-80A5-18FB-0017-34654F492439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H="1">
                                  <a:off x="5693184" y="3865204"/>
                                  <a:ext cx="134934" cy="64571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00B0F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4" name="Straight Connector 33">
                                  <a:extLst>
                                    <a:ext uri="{FF2B5EF4-FFF2-40B4-BE49-F238E27FC236}">
                                      <a16:creationId xmlns:a16="http://schemas.microsoft.com/office/drawing/2014/main" id="{8717C315-F6F2-57B0-87AA-542598FDF121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 flipH="1">
                                  <a:off x="4772604" y="4412099"/>
                                  <a:ext cx="125083" cy="62803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00B0F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5" name="Straight Connector 34">
                                  <a:extLst>
                                    <a:ext uri="{FF2B5EF4-FFF2-40B4-BE49-F238E27FC236}">
                                      <a16:creationId xmlns:a16="http://schemas.microsoft.com/office/drawing/2014/main" id="{99695EB6-6295-4C1B-0E37-551E40441CD0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4373535" y="4138855"/>
                                  <a:ext cx="0" cy="9360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00B0F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6" name="Straight Connector 35">
                                  <a:extLst>
                                    <a:ext uri="{FF2B5EF4-FFF2-40B4-BE49-F238E27FC236}">
                                      <a16:creationId xmlns:a16="http://schemas.microsoft.com/office/drawing/2014/main" id="{71FD7EB3-07AE-64B7-D29E-4D91AA443D41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3902858" y="3277467"/>
                                  <a:ext cx="115374" cy="63270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00B0F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  <p:cxnSp>
                              <p:nvCxnSpPr>
                                <p:cNvPr id="37" name="Straight Connector 36">
                                  <a:extLst>
                                    <a:ext uri="{FF2B5EF4-FFF2-40B4-BE49-F238E27FC236}">
                                      <a16:creationId xmlns:a16="http://schemas.microsoft.com/office/drawing/2014/main" id="{FF011DDF-3C5F-1B0F-CE2A-9B23DF6A6BCE}"/>
                                    </a:ext>
                                  </a:extLst>
                                </p:cNvPr>
                                <p:cNvCxnSpPr>
                                  <a:cxnSpLocks/>
                                </p:cNvCxnSpPr>
                                <p:nvPr/>
                              </p:nvCxnSpPr>
                              <p:spPr>
                                <a:xfrm>
                                  <a:off x="2781000" y="2652303"/>
                                  <a:ext cx="308923" cy="182054"/>
                                </a:xfrm>
                                <a:prstGeom prst="line">
                                  <a:avLst/>
                                </a:prstGeom>
                                <a:ln>
                                  <a:solidFill>
                                    <a:srgbClr val="00B0F0"/>
                                  </a:solidFill>
                                </a:ln>
                              </p:spPr>
                              <p:style>
                                <a:lnRef idx="2">
                                  <a:schemeClr val="accent1"/>
                                </a:lnRef>
                                <a:fillRef idx="0">
                                  <a:schemeClr val="accent1"/>
                                </a:fillRef>
                                <a:effectRef idx="1">
                                  <a:schemeClr val="accent1"/>
                                </a:effectRef>
                                <a:fontRef idx="minor">
                                  <a:schemeClr val="tx1"/>
                                </a:fontRef>
                              </p:style>
                            </p:cxnSp>
                          </p:grpSp>
                          <p:pic>
                            <p:nvPicPr>
                              <p:cNvPr id="29" name="Graphic 28" descr="Building outline">
                                <a:extLst>
                                  <a:ext uri="{FF2B5EF4-FFF2-40B4-BE49-F238E27FC236}">
                                    <a16:creationId xmlns:a16="http://schemas.microsoft.com/office/drawing/2014/main" id="{29BB7E72-670E-9DEA-DDC0-EAA3E812CB5C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>
                                <a:extLst>
                                  <a:ext uri="{96DAC541-7B7A-43D3-8B79-37D633B846F1}">
                                    <asvg:svgBlip xmlns:asvg="http://schemas.microsoft.com/office/drawing/2016/SVG/main" r:embed="rId3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2055679" y="1879272"/>
                                <a:ext cx="914400" cy="914400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grpSp>
                        <p:pic>
                          <p:nvPicPr>
                            <p:cNvPr id="26" name="Graphic 25" descr="Cloud outline">
                              <a:extLst>
                                <a:ext uri="{FF2B5EF4-FFF2-40B4-BE49-F238E27FC236}">
                                  <a16:creationId xmlns:a16="http://schemas.microsoft.com/office/drawing/2014/main" id="{B4E58582-A407-0E66-DF8D-8CC30D162665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>
                              <a:extLst>
                                <a:ext uri="{96DAC541-7B7A-43D3-8B79-37D633B846F1}">
                                  <asvg:svgBlip xmlns:asvg="http://schemas.microsoft.com/office/drawing/2016/SVG/main" r:embed="rId4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851802" y="2062850"/>
                              <a:ext cx="914400" cy="9144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27" name="TextBox 26">
                              <a:extLst>
                                <a:ext uri="{FF2B5EF4-FFF2-40B4-BE49-F238E27FC236}">
                                  <a16:creationId xmlns:a16="http://schemas.microsoft.com/office/drawing/2014/main" id="{D728A2DF-07FB-968E-5B9C-54AC95719F23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5896860" y="2442711"/>
                              <a:ext cx="762195" cy="276999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rtlCol="0">
                              <a:spAutoFit/>
                            </a:bodyPr>
                            <a:lstStyle/>
                            <a:p>
                              <a:pPr algn="ctr"/>
                              <a:r>
                                <a:rPr lang="en-US" sz="1200" dirty="0"/>
                                <a:t>Cloud</a:t>
                              </a:r>
                            </a:p>
                          </p:txBody>
                        </p:sp>
                      </p:grpSp>
                      <p:pic>
                        <p:nvPicPr>
                          <p:cNvPr id="24" name="Graphic 23" descr="House outline">
                            <a:extLst>
                              <a:ext uri="{FF2B5EF4-FFF2-40B4-BE49-F238E27FC236}">
                                <a16:creationId xmlns:a16="http://schemas.microsoft.com/office/drawing/2014/main" id="{2C18C666-02B9-D81A-1448-602E15DD2532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>
                            <a:extLst>
                              <a:ext uri="{96DAC541-7B7A-43D3-8B79-37D633B846F1}">
                                <asvg:svgBlip xmlns:asvg="http://schemas.microsoft.com/office/drawing/2016/SVG/main" r:embed="rId5"/>
                              </a:ext>
                            </a:extLst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861323" y="4928976"/>
                            <a:ext cx="457200" cy="457200"/>
                          </a:xfrm>
                          <a:prstGeom prst="rect">
                            <a:avLst/>
                          </a:prstGeom>
                        </p:spPr>
                      </p:pic>
                    </p:grpSp>
                    <p:pic>
                      <p:nvPicPr>
                        <p:cNvPr id="22" name="Graphic 21" descr="Building outline">
                          <a:extLst>
                            <a:ext uri="{FF2B5EF4-FFF2-40B4-BE49-F238E27FC236}">
                              <a16:creationId xmlns:a16="http://schemas.microsoft.com/office/drawing/2014/main" id="{9968C655-4BFF-39FF-9937-AA88A965736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>
                          <a:extLst>
                            <a:ext uri="{96DAC541-7B7A-43D3-8B79-37D633B846F1}">
                              <asvg:svgBlip xmlns:asvg="http://schemas.microsoft.com/office/drawing/2016/SVG/main" r:embed="rId3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5783817" y="4463323"/>
                          <a:ext cx="914400" cy="914400"/>
                        </a:xfrm>
                        <a:prstGeom prst="rect">
                          <a:avLst/>
                        </a:prstGeom>
                      </p:spPr>
                    </p:pic>
                  </p:grpSp>
                  <p:cxnSp>
                    <p:nvCxnSpPr>
                      <p:cNvPr id="15" name="Straight Connector 14">
                        <a:extLst>
                          <a:ext uri="{FF2B5EF4-FFF2-40B4-BE49-F238E27FC236}">
                            <a16:creationId xmlns:a16="http://schemas.microsoft.com/office/drawing/2014/main" id="{348555BD-F453-2EA1-C9CC-7A5595BB830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366296" y="4664142"/>
                        <a:ext cx="0" cy="151913"/>
                      </a:xfrm>
                      <a:prstGeom prst="line">
                        <a:avLst/>
                      </a:prstGeom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6" name="Straight Connector 15">
                        <a:extLst>
                          <a:ext uri="{FF2B5EF4-FFF2-40B4-BE49-F238E27FC236}">
                            <a16:creationId xmlns:a16="http://schemas.microsoft.com/office/drawing/2014/main" id="{8C0BB24F-1EC2-E6A5-74CD-40371C17D8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654744" y="4816055"/>
                        <a:ext cx="904417" cy="0"/>
                      </a:xfrm>
                      <a:prstGeom prst="line">
                        <a:avLst/>
                      </a:prstGeom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7" name="Straight Connector 16">
                        <a:extLst>
                          <a:ext uri="{FF2B5EF4-FFF2-40B4-BE49-F238E27FC236}">
                            <a16:creationId xmlns:a16="http://schemas.microsoft.com/office/drawing/2014/main" id="{4F246492-4F76-2117-ADC6-99D63D562C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2654346" y="4816055"/>
                        <a:ext cx="0" cy="151913"/>
                      </a:xfrm>
                      <a:prstGeom prst="line">
                        <a:avLst/>
                      </a:prstGeom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8" name="Straight Connector 17">
                        <a:extLst>
                          <a:ext uri="{FF2B5EF4-FFF2-40B4-BE49-F238E27FC236}">
                            <a16:creationId xmlns:a16="http://schemas.microsoft.com/office/drawing/2014/main" id="{3FC15A49-3733-225C-B2F9-A88F16C9AF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089923" y="4816054"/>
                        <a:ext cx="0" cy="151913"/>
                      </a:xfrm>
                      <a:prstGeom prst="line">
                        <a:avLst/>
                      </a:prstGeom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9" name="Straight Connector 18">
                        <a:extLst>
                          <a:ext uri="{FF2B5EF4-FFF2-40B4-BE49-F238E27FC236}">
                            <a16:creationId xmlns:a16="http://schemas.microsoft.com/office/drawing/2014/main" id="{D6AF9ABD-F199-6DA3-AEF3-7CEC19D78C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548014" y="4816054"/>
                        <a:ext cx="0" cy="151913"/>
                      </a:xfrm>
                      <a:prstGeom prst="line">
                        <a:avLst/>
                      </a:prstGeom>
                      <a:ln>
                        <a:solidFill>
                          <a:schemeClr val="accent5"/>
                        </a:solidFill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20" name="TextBox 19">
                        <a:extLst>
                          <a:ext uri="{FF2B5EF4-FFF2-40B4-BE49-F238E27FC236}">
                            <a16:creationId xmlns:a16="http://schemas.microsoft.com/office/drawing/2014/main" id="{68075B41-C2CB-E751-F016-6D6D7504BE2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216437" y="2719710"/>
                        <a:ext cx="594628" cy="276999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ctr"/>
                        <a:r>
                          <a:rPr lang="en-US" sz="1200" dirty="0"/>
                          <a:t>Office</a:t>
                        </a:r>
                      </a:p>
                    </p:txBody>
                  </p:sp>
                </p:grpSp>
                <p:sp>
                  <p:nvSpPr>
                    <p:cNvPr id="13" name="TextBox 12">
                      <a:extLst>
                        <a:ext uri="{FF2B5EF4-FFF2-40B4-BE49-F238E27FC236}">
                          <a16:creationId xmlns:a16="http://schemas.microsoft.com/office/drawing/2014/main" id="{35605944-C17E-2C82-DE1E-1DA04A230CF1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5943703" y="5287332"/>
                      <a:ext cx="59462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200" dirty="0"/>
                        <a:t>Office</a:t>
                      </a:r>
                    </a:p>
                  </p:txBody>
                </p:sp>
              </p:grpSp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EBC54B31-05EF-2842-6B9B-526E9C4DC268}"/>
                      </a:ext>
                    </a:extLst>
                  </p:cNvPr>
                  <p:cNvSpPr txBox="1"/>
                  <p:nvPr/>
                </p:nvSpPr>
                <p:spPr>
                  <a:xfrm>
                    <a:off x="2519449" y="5358694"/>
                    <a:ext cx="1165973" cy="27699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200" dirty="0"/>
                      <a:t>Remote Users</a:t>
                    </a:r>
                  </a:p>
                </p:txBody>
              </p:sp>
            </p:grpSp>
            <p:pic>
              <p:nvPicPr>
                <p:cNvPr id="9" name="Graphic 8" descr="House outline">
                  <a:extLst>
                    <a:ext uri="{FF2B5EF4-FFF2-40B4-BE49-F238E27FC236}">
                      <a16:creationId xmlns:a16="http://schemas.microsoft.com/office/drawing/2014/main" id="{F1EA1EFD-172F-4D5F-42D9-A126EBB925B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48130" y="5066757"/>
                  <a:ext cx="457200" cy="457200"/>
                </a:xfrm>
                <a:prstGeom prst="rect">
                  <a:avLst/>
                </a:prstGeom>
              </p:spPr>
            </p:pic>
          </p:grpSp>
          <p:pic>
            <p:nvPicPr>
              <p:cNvPr id="7" name="Graphic 6" descr="Laptop outline">
                <a:extLst>
                  <a:ext uri="{FF2B5EF4-FFF2-40B4-BE49-F238E27FC236}">
                    <a16:creationId xmlns:a16="http://schemas.microsoft.com/office/drawing/2014/main" id="{BE454AA4-2A37-6844-7885-F0B0BAE5A8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4929399" y="5068659"/>
                <a:ext cx="455298" cy="455298"/>
              </a:xfrm>
              <a:prstGeom prst="rect">
                <a:avLst/>
              </a:prstGeom>
            </p:spPr>
          </p:pic>
        </p:grp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579E199-16B9-2538-7C78-2FBA6C35E7EB}"/>
                </a:ext>
              </a:extLst>
            </p:cNvPr>
            <p:cNvCxnSpPr>
              <a:cxnSpLocks/>
            </p:cNvCxnSpPr>
            <p:nvPr/>
          </p:nvCxnSpPr>
          <p:spPr>
            <a:xfrm>
              <a:off x="10142530" y="3293852"/>
              <a:ext cx="134934" cy="58948"/>
            </a:xfrm>
            <a:prstGeom prst="line">
              <a:avLst/>
            </a:prstGeom>
            <a:ln>
              <a:solidFill>
                <a:srgbClr val="92D05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2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TRUST-ENHANCED NETWORKING</a:t>
            </a:r>
            <a:endParaRPr dirty="0"/>
          </a:p>
        </p:txBody>
      </p:sp>
      <p:sp>
        <p:nvSpPr>
          <p:cNvPr id="432" name="Google Shape;432;p12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 dirty="0"/>
          </a:p>
        </p:txBody>
      </p:sp>
      <p:sp>
        <p:nvSpPr>
          <p:cNvPr id="433" name="Google Shape;433;p12"/>
          <p:cNvSpPr txBox="1">
            <a:spLocks noGrp="1"/>
          </p:cNvSpPr>
          <p:nvPr>
            <p:ph type="body" idx="2"/>
          </p:nvPr>
        </p:nvSpPr>
        <p:spPr>
          <a:xfrm>
            <a:off x="407545" y="819259"/>
            <a:ext cx="1141171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</a:pPr>
            <a:r>
              <a:rPr lang="en-US" dirty="0"/>
              <a:t>Trust model is based on Isolation Domains (ISDs)</a:t>
            </a:r>
            <a:endParaRPr dirty="0"/>
          </a:p>
        </p:txBody>
      </p:sp>
      <p:sp>
        <p:nvSpPr>
          <p:cNvPr id="434" name="Google Shape;434;p12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sp>
        <p:nvSpPr>
          <p:cNvPr id="435" name="Google Shape;435;p12"/>
          <p:cNvSpPr/>
          <p:nvPr/>
        </p:nvSpPr>
        <p:spPr>
          <a:xfrm>
            <a:off x="0" y="1549875"/>
            <a:ext cx="12192000" cy="4098924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36" name="Google Shape;436;p12"/>
          <p:cNvSpPr/>
          <p:nvPr/>
        </p:nvSpPr>
        <p:spPr>
          <a:xfrm>
            <a:off x="6244689" y="1247456"/>
            <a:ext cx="5485901" cy="4703762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437" name="Google Shape;437;p12"/>
          <p:cNvSpPr txBox="1">
            <a:spLocks noGrp="1"/>
          </p:cNvSpPr>
          <p:nvPr>
            <p:ph type="body" idx="1"/>
          </p:nvPr>
        </p:nvSpPr>
        <p:spPr>
          <a:xfrm>
            <a:off x="381499" y="1282114"/>
            <a:ext cx="5709844" cy="4548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An ISD is a logical grouping of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sharing a uniform trust environment (e.g. a common jurisdiction)</a:t>
            </a:r>
            <a:endParaRPr sz="1600" dirty="0"/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Each ISD is administered by one or more </a:t>
            </a:r>
            <a:r>
              <a:rPr lang="en-US" sz="1600" i="1" dirty="0">
                <a:solidFill>
                  <a:schemeClr val="lt1"/>
                </a:solidFill>
              </a:rPr>
              <a:t>Voting </a:t>
            </a:r>
            <a:r>
              <a:rPr lang="en-US" sz="1600" i="1" dirty="0" err="1">
                <a:solidFill>
                  <a:schemeClr val="lt1"/>
                </a:solidFill>
              </a:rPr>
              <a:t>ASes</a:t>
            </a:r>
            <a:endParaRPr lang="en-US" sz="1600" i="1" dirty="0">
              <a:solidFill>
                <a:schemeClr val="lt1"/>
              </a:solidFill>
            </a:endParaRPr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Every ISD has its own trust root specified in the </a:t>
            </a:r>
            <a:r>
              <a:rPr lang="en-US" sz="1600" i="1" dirty="0">
                <a:solidFill>
                  <a:schemeClr val="lt1"/>
                </a:solidFill>
              </a:rPr>
              <a:t>Trust Root Configuration</a:t>
            </a:r>
            <a:r>
              <a:rPr lang="en-US" sz="1600" dirty="0">
                <a:solidFill>
                  <a:schemeClr val="lt1"/>
                </a:solidFill>
              </a:rPr>
              <a:t> - a collection of X.509 certificates with ISD information</a:t>
            </a:r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TRC is negotiated by the Voting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according to its own trust policy</a:t>
            </a:r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Not reliant on third-party CAs</a:t>
            </a:r>
            <a:endParaRPr sz="1600" dirty="0"/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The CAs in an ISD can only create certificates for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 in their respective ISD</a:t>
            </a:r>
          </a:p>
          <a:p>
            <a:pPr marL="293688" lvl="1" indent="-285750" algn="l" rtl="0">
              <a:lnSpc>
                <a:spcPct val="90000"/>
              </a:lnSpc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600" dirty="0">
                <a:solidFill>
                  <a:schemeClr val="lt1"/>
                </a:solidFill>
              </a:rPr>
              <a:t>Each ISD must have at least one Core AS to initiate path discovery and construction (which may also be Voting </a:t>
            </a:r>
            <a:r>
              <a:rPr lang="en-US" sz="1600" dirty="0" err="1">
                <a:solidFill>
                  <a:schemeClr val="lt1"/>
                </a:solidFill>
              </a:rPr>
              <a:t>ASes</a:t>
            </a:r>
            <a:r>
              <a:rPr lang="en-US" sz="1600" dirty="0">
                <a:solidFill>
                  <a:schemeClr val="lt1"/>
                </a:solidFill>
              </a:rPr>
              <a:t>)</a:t>
            </a:r>
            <a:endParaRPr sz="1600" dirty="0"/>
          </a:p>
        </p:txBody>
      </p:sp>
      <p:sp>
        <p:nvSpPr>
          <p:cNvPr id="2" name="Google Shape;648;p13">
            <a:extLst>
              <a:ext uri="{FF2B5EF4-FFF2-40B4-BE49-F238E27FC236}">
                <a16:creationId xmlns:a16="http://schemas.microsoft.com/office/drawing/2014/main" id="{425909AC-201F-6C73-0E6B-4FC4F409679B}"/>
              </a:ext>
            </a:extLst>
          </p:cNvPr>
          <p:cNvSpPr txBox="1"/>
          <p:nvPr/>
        </p:nvSpPr>
        <p:spPr>
          <a:xfrm>
            <a:off x="6612389" y="5291634"/>
            <a:ext cx="4605754" cy="3898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spcAft>
                <a:spcPts val="400"/>
              </a:spcAft>
              <a:buSzPts val="1200"/>
            </a:pPr>
            <a:r>
              <a:rPr lang="en-US" sz="1600" b="1" u="none" strike="noStrike" cap="none" dirty="0">
                <a:solidFill>
                  <a:schemeClr val="bg2"/>
                </a:solidFill>
                <a:latin typeface="Nunito Sans Normal Light" pitchFamily="2" charset="77"/>
                <a:ea typeface="Comfortaa Medium"/>
                <a:cs typeface="Comfortaa Medium"/>
                <a:sym typeface="Comfortaa"/>
              </a:rPr>
              <a:t>ISDs are the building blocks of SCION</a:t>
            </a:r>
            <a:endParaRPr lang="en-US" sz="1600" b="1" dirty="0">
              <a:solidFill>
                <a:schemeClr val="bg2"/>
              </a:solidFill>
              <a:latin typeface="Nunito Sans Normal Light" pitchFamily="2" charset="77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92A3742-7746-DDEC-FECE-0D3EE8F3A443}"/>
              </a:ext>
            </a:extLst>
          </p:cNvPr>
          <p:cNvGrpSpPr/>
          <p:nvPr/>
        </p:nvGrpSpPr>
        <p:grpSpPr>
          <a:xfrm>
            <a:off x="6607334" y="1860596"/>
            <a:ext cx="989394" cy="461665"/>
            <a:chOff x="3979080" y="1691682"/>
            <a:chExt cx="989394" cy="46166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72F4E7F-89C0-0622-09BC-043E355F39DE}"/>
                </a:ext>
              </a:extLst>
            </p:cNvPr>
            <p:cNvSpPr txBox="1"/>
            <p:nvPr/>
          </p:nvSpPr>
          <p:spPr>
            <a:xfrm>
              <a:off x="4187386" y="1691682"/>
              <a:ext cx="781088" cy="46166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Voting AS</a:t>
              </a:r>
            </a:p>
          </p:txBody>
        </p:sp>
        <p:sp>
          <p:nvSpPr>
            <p:cNvPr id="18" name="Freeform: Shape 214">
              <a:extLst>
                <a:ext uri="{FF2B5EF4-FFF2-40B4-BE49-F238E27FC236}">
                  <a16:creationId xmlns:a16="http://schemas.microsoft.com/office/drawing/2014/main" id="{607311D9-1FE1-D215-9473-1C27B4412EA3}"/>
                </a:ext>
              </a:extLst>
            </p:cNvPr>
            <p:cNvSpPr/>
            <p:nvPr/>
          </p:nvSpPr>
          <p:spPr>
            <a:xfrm>
              <a:off x="3979080" y="1815802"/>
              <a:ext cx="190965" cy="213427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3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8B748E0-6628-7DEA-FDF7-795E328E615F}"/>
              </a:ext>
            </a:extLst>
          </p:cNvPr>
          <p:cNvGrpSpPr/>
          <p:nvPr/>
        </p:nvGrpSpPr>
        <p:grpSpPr>
          <a:xfrm>
            <a:off x="7653675" y="1856633"/>
            <a:ext cx="1317464" cy="461665"/>
            <a:chOff x="3979080" y="1691683"/>
            <a:chExt cx="1317464" cy="461665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A28ADFD8-1418-82FC-DFB7-9B1E29BDC440}"/>
                </a:ext>
              </a:extLst>
            </p:cNvPr>
            <p:cNvSpPr txBox="1"/>
            <p:nvPr/>
          </p:nvSpPr>
          <p:spPr>
            <a:xfrm>
              <a:off x="4187386" y="1691683"/>
              <a:ext cx="1109158" cy="461665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Certificate Authority AS</a:t>
              </a:r>
            </a:p>
          </p:txBody>
        </p:sp>
        <p:sp>
          <p:nvSpPr>
            <p:cNvPr id="21" name="Freeform: Shape 212">
              <a:extLst>
                <a:ext uri="{FF2B5EF4-FFF2-40B4-BE49-F238E27FC236}">
                  <a16:creationId xmlns:a16="http://schemas.microsoft.com/office/drawing/2014/main" id="{144FE801-0C92-A687-2394-F3140CA67215}"/>
                </a:ext>
              </a:extLst>
            </p:cNvPr>
            <p:cNvSpPr/>
            <p:nvPr/>
          </p:nvSpPr>
          <p:spPr>
            <a:xfrm>
              <a:off x="3979080" y="1815802"/>
              <a:ext cx="190965" cy="213427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6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D8D7DD-8264-1180-4BD8-F1C20F5D663B}"/>
              </a:ext>
            </a:extLst>
          </p:cNvPr>
          <p:cNvGrpSpPr/>
          <p:nvPr/>
        </p:nvGrpSpPr>
        <p:grpSpPr>
          <a:xfrm>
            <a:off x="9103511" y="1665626"/>
            <a:ext cx="1174815" cy="830997"/>
            <a:chOff x="9356365" y="1656970"/>
            <a:chExt cx="904077" cy="830997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92A43A0-44BF-0D0C-3F7F-E06FD0194192}"/>
                </a:ext>
              </a:extLst>
            </p:cNvPr>
            <p:cNvSpPr txBox="1"/>
            <p:nvPr/>
          </p:nvSpPr>
          <p:spPr>
            <a:xfrm>
              <a:off x="9527815" y="1656970"/>
              <a:ext cx="732627" cy="83099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Intra-ISD connection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CF7C060-EB47-E5EE-2F04-305A5A9D492B}"/>
                </a:ext>
              </a:extLst>
            </p:cNvPr>
            <p:cNvCxnSpPr>
              <a:cxnSpLocks/>
            </p:cNvCxnSpPr>
            <p:nvPr/>
          </p:nvCxnSpPr>
          <p:spPr>
            <a:xfrm>
              <a:off x="9356365" y="2055813"/>
              <a:ext cx="171450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5EA4D9D-93F4-FC1F-B03C-1A999387E780}"/>
              </a:ext>
            </a:extLst>
          </p:cNvPr>
          <p:cNvGrpSpPr/>
          <p:nvPr/>
        </p:nvGrpSpPr>
        <p:grpSpPr>
          <a:xfrm>
            <a:off x="10340679" y="1665533"/>
            <a:ext cx="1171151" cy="830997"/>
            <a:chOff x="10436285" y="1656970"/>
            <a:chExt cx="897186" cy="83099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A3315C-FF8C-D5BB-B14F-6A5731222FB7}"/>
                </a:ext>
              </a:extLst>
            </p:cNvPr>
            <p:cNvSpPr txBox="1"/>
            <p:nvPr/>
          </p:nvSpPr>
          <p:spPr>
            <a:xfrm>
              <a:off x="10600844" y="1656970"/>
              <a:ext cx="732627" cy="83099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>
                <a:spcBef>
                  <a:spcPts val="600"/>
                </a:spcBef>
                <a:buClr>
                  <a:srgbClr val="008DB9"/>
                </a:buClr>
              </a:pPr>
              <a:r>
                <a:rPr 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Inter-ISD connection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3C73059-2CB6-EAA2-5F82-B68DEB255F36}"/>
                </a:ext>
              </a:extLst>
            </p:cNvPr>
            <p:cNvCxnSpPr>
              <a:cxnSpLocks/>
            </p:cNvCxnSpPr>
            <p:nvPr/>
          </p:nvCxnSpPr>
          <p:spPr>
            <a:xfrm>
              <a:off x="10436285" y="2055813"/>
              <a:ext cx="169216" cy="0"/>
            </a:xfrm>
            <a:prstGeom prst="line">
              <a:avLst/>
            </a:prstGeom>
            <a:ln w="6350">
              <a:solidFill>
                <a:schemeClr val="tx1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86ABAA7-1756-8BA3-9E47-63D944B3AE55}"/>
              </a:ext>
            </a:extLst>
          </p:cNvPr>
          <p:cNvGrpSpPr/>
          <p:nvPr/>
        </p:nvGrpSpPr>
        <p:grpSpPr>
          <a:xfrm>
            <a:off x="6658071" y="2494164"/>
            <a:ext cx="4659136" cy="2480428"/>
            <a:chOff x="8884229" y="2469044"/>
            <a:chExt cx="4659136" cy="248042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D6B94791-A8EE-9FAF-C0BE-1665EE66679C}"/>
                </a:ext>
              </a:extLst>
            </p:cNvPr>
            <p:cNvGrpSpPr/>
            <p:nvPr/>
          </p:nvGrpSpPr>
          <p:grpSpPr>
            <a:xfrm>
              <a:off x="8884229" y="2469044"/>
              <a:ext cx="4659136" cy="2480428"/>
              <a:chOff x="6889642" y="2466433"/>
              <a:chExt cx="4659136" cy="2480428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7EA99973-79A5-9095-BB69-1A94E97256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83580" y="4220208"/>
                <a:ext cx="48919" cy="70135"/>
              </a:xfrm>
              <a:prstGeom prst="line">
                <a:avLst/>
              </a:prstGeom>
              <a:ln w="6350" cap="rnd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0FB0DAF6-3859-F812-7ABE-3865551A54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93260" y="4220208"/>
                <a:ext cx="41543" cy="70135"/>
              </a:xfrm>
              <a:prstGeom prst="line">
                <a:avLst/>
              </a:prstGeom>
              <a:ln w="6350" cap="rnd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A7D478BC-41B6-1C42-3A31-BDE9EB8EB3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91528" y="4220208"/>
                <a:ext cx="48919" cy="70135"/>
              </a:xfrm>
              <a:prstGeom prst="line">
                <a:avLst/>
              </a:prstGeom>
              <a:ln w="6350" cap="rnd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6663ECE9-AD2C-2F3A-A6EF-42D53597FAE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401208" y="4220208"/>
                <a:ext cx="41543" cy="70135"/>
              </a:xfrm>
              <a:prstGeom prst="line">
                <a:avLst/>
              </a:prstGeom>
              <a:ln w="6350" cap="rnd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F905CB5B-80F3-948B-E841-7B6F48EB882C}"/>
                  </a:ext>
                </a:extLst>
              </p:cNvPr>
              <p:cNvCxnSpPr/>
              <p:nvPr/>
            </p:nvCxnSpPr>
            <p:spPr>
              <a:xfrm flipH="1">
                <a:off x="8225400" y="4004558"/>
                <a:ext cx="101973" cy="0"/>
              </a:xfrm>
              <a:prstGeom prst="line">
                <a:avLst/>
              </a:prstGeom>
              <a:ln w="6350" cap="rnd">
                <a:solidFill>
                  <a:schemeClr val="tx1">
                    <a:lumMod val="95000"/>
                    <a:lumOff val="5000"/>
                  </a:schemeClr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4A9391B-142B-6DB9-507B-A79CF17A7C11}"/>
                  </a:ext>
                </a:extLst>
              </p:cNvPr>
              <p:cNvGrpSpPr/>
              <p:nvPr/>
            </p:nvGrpSpPr>
            <p:grpSpPr>
              <a:xfrm>
                <a:off x="6889642" y="2466433"/>
                <a:ext cx="4659136" cy="2480428"/>
                <a:chOff x="6889642" y="2466433"/>
                <a:chExt cx="4659136" cy="2480428"/>
              </a:xfrm>
            </p:grpSpPr>
            <p:grpSp>
              <p:nvGrpSpPr>
                <p:cNvPr id="40" name="Group 39">
                  <a:extLst>
                    <a:ext uri="{FF2B5EF4-FFF2-40B4-BE49-F238E27FC236}">
                      <a16:creationId xmlns:a16="http://schemas.microsoft.com/office/drawing/2014/main" id="{EAC748F2-4C97-A5AF-B18F-87930F89FD9A}"/>
                    </a:ext>
                  </a:extLst>
                </p:cNvPr>
                <p:cNvGrpSpPr/>
                <p:nvPr/>
              </p:nvGrpSpPr>
              <p:grpSpPr>
                <a:xfrm>
                  <a:off x="7696293" y="3711345"/>
                  <a:ext cx="529107" cy="591341"/>
                  <a:chOff x="7696293" y="3711345"/>
                  <a:chExt cx="529107" cy="591341"/>
                </a:xfrm>
              </p:grpSpPr>
              <p:sp>
                <p:nvSpPr>
                  <p:cNvPr id="396" name="Freeform: Shape 189">
                    <a:extLst>
                      <a:ext uri="{FF2B5EF4-FFF2-40B4-BE49-F238E27FC236}">
                        <a16:creationId xmlns:a16="http://schemas.microsoft.com/office/drawing/2014/main" id="{86843FF9-82C7-6556-9AA3-DBCABB2039C2}"/>
                      </a:ext>
                    </a:extLst>
                  </p:cNvPr>
                  <p:cNvSpPr/>
                  <p:nvPr/>
                </p:nvSpPr>
                <p:spPr>
                  <a:xfrm>
                    <a:off x="7696293" y="3711345"/>
                    <a:ext cx="529107" cy="591341"/>
                  </a:xfrm>
                  <a:custGeom>
                    <a:avLst/>
                    <a:gdLst>
                      <a:gd name="connsiteX0" fmla="*/ 239900 w 479807"/>
                      <a:gd name="connsiteY0" fmla="*/ 536245 h 536245"/>
                      <a:gd name="connsiteX1" fmla="*/ 212476 w 479807"/>
                      <a:gd name="connsiteY1" fmla="*/ 529190 h 536245"/>
                      <a:gd name="connsiteX2" fmla="*/ 27185 w 479807"/>
                      <a:gd name="connsiteY2" fmla="*/ 422326 h 536245"/>
                      <a:gd name="connsiteX3" fmla="*/ 1 w 479807"/>
                      <a:gd name="connsiteY3" fmla="*/ 374687 h 536245"/>
                      <a:gd name="connsiteX4" fmla="*/ 1 w 479807"/>
                      <a:gd name="connsiteY4" fmla="*/ 161279 h 536245"/>
                      <a:gd name="connsiteX5" fmla="*/ 27185 w 479807"/>
                      <a:gd name="connsiteY5" fmla="*/ 114013 h 536245"/>
                      <a:gd name="connsiteX6" fmla="*/ 213189 w 479807"/>
                      <a:gd name="connsiteY6" fmla="*/ 7136 h 536245"/>
                      <a:gd name="connsiteX7" fmla="*/ 239900 w 479807"/>
                      <a:gd name="connsiteY7" fmla="*/ 0 h 536245"/>
                      <a:gd name="connsiteX8" fmla="*/ 267318 w 479807"/>
                      <a:gd name="connsiteY8" fmla="*/ 7056 h 536245"/>
                      <a:gd name="connsiteX9" fmla="*/ 452622 w 479807"/>
                      <a:gd name="connsiteY9" fmla="*/ 113953 h 536245"/>
                      <a:gd name="connsiteX10" fmla="*/ 479806 w 479807"/>
                      <a:gd name="connsiteY10" fmla="*/ 161559 h 536245"/>
                      <a:gd name="connsiteX11" fmla="*/ 479806 w 479807"/>
                      <a:gd name="connsiteY11" fmla="*/ 374967 h 536245"/>
                      <a:gd name="connsiteX12" fmla="*/ 452622 w 479807"/>
                      <a:gd name="connsiteY12" fmla="*/ 422232 h 536245"/>
                      <a:gd name="connsiteX13" fmla="*/ 266618 w 479807"/>
                      <a:gd name="connsiteY13" fmla="*/ 529110 h 536245"/>
                      <a:gd name="connsiteX14" fmla="*/ 239907 w 479807"/>
                      <a:gd name="connsiteY14" fmla="*/ 536245 h 536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9807" h="536245">
                        <a:moveTo>
                          <a:pt x="239900" y="536245"/>
                        </a:moveTo>
                        <a:cubicBezTo>
                          <a:pt x="230319" y="536185"/>
                          <a:pt x="220898" y="533760"/>
                          <a:pt x="212476" y="529190"/>
                        </a:cubicBezTo>
                        <a:lnTo>
                          <a:pt x="27185" y="422326"/>
                        </a:lnTo>
                        <a:cubicBezTo>
                          <a:pt x="10435" y="412265"/>
                          <a:pt x="141" y="394215"/>
                          <a:pt x="1" y="374687"/>
                        </a:cubicBezTo>
                        <a:lnTo>
                          <a:pt x="1" y="161279"/>
                        </a:lnTo>
                        <a:cubicBezTo>
                          <a:pt x="-132" y="141777"/>
                          <a:pt x="10255" y="123707"/>
                          <a:pt x="27185" y="114013"/>
                        </a:cubicBezTo>
                        <a:lnTo>
                          <a:pt x="213189" y="7136"/>
                        </a:lnTo>
                        <a:cubicBezTo>
                          <a:pt x="221378" y="2625"/>
                          <a:pt x="230552" y="173"/>
                          <a:pt x="239900" y="0"/>
                        </a:cubicBezTo>
                        <a:cubicBezTo>
                          <a:pt x="249481" y="53"/>
                          <a:pt x="258902" y="2479"/>
                          <a:pt x="267318" y="7056"/>
                        </a:cubicBezTo>
                        <a:lnTo>
                          <a:pt x="452622" y="113953"/>
                        </a:lnTo>
                        <a:cubicBezTo>
                          <a:pt x="469359" y="124007"/>
                          <a:pt x="479653" y="142037"/>
                          <a:pt x="479806" y="161559"/>
                        </a:cubicBezTo>
                        <a:lnTo>
                          <a:pt x="479806" y="374967"/>
                        </a:lnTo>
                        <a:cubicBezTo>
                          <a:pt x="479939" y="394469"/>
                          <a:pt x="469552" y="412538"/>
                          <a:pt x="452622" y="422232"/>
                        </a:cubicBezTo>
                        <a:lnTo>
                          <a:pt x="266618" y="529110"/>
                        </a:lnTo>
                        <a:cubicBezTo>
                          <a:pt x="258429" y="533620"/>
                          <a:pt x="249255" y="536072"/>
                          <a:pt x="239907" y="536245"/>
                        </a:cubicBezTo>
                      </a:path>
                    </a:pathLst>
                  </a:custGeom>
                  <a:solidFill>
                    <a:schemeClr val="accent6"/>
                  </a:solidFill>
                  <a:ln w="12700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535C"/>
                      </a:solidFill>
                      <a:effectLst/>
                      <a:uLnTx/>
                      <a:uFillTx/>
                      <a:latin typeface="Lato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7" name="TextBox 396">
                    <a:extLst>
                      <a:ext uri="{FF2B5EF4-FFF2-40B4-BE49-F238E27FC236}">
                        <a16:creationId xmlns:a16="http://schemas.microsoft.com/office/drawing/2014/main" id="{AD6E8968-7EEC-64B4-369B-6B3898E96FEA}"/>
                      </a:ext>
                    </a:extLst>
                  </p:cNvPr>
                  <p:cNvSpPr txBox="1"/>
                  <p:nvPr/>
                </p:nvSpPr>
                <p:spPr>
                  <a:xfrm>
                    <a:off x="7728125" y="3791572"/>
                    <a:ext cx="465443" cy="430887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  <a:buClr>
                        <a:srgbClr val="008DB9"/>
                      </a:buClr>
                    </a:pP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ISP</a:t>
                    </a:r>
                    <a:b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</a:b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AS4</a:t>
                    </a:r>
                  </a:p>
                </p:txBody>
              </p:sp>
            </p:grp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E76D3BD1-2F9F-2605-CF7E-BF967A4FFBFC}"/>
                    </a:ext>
                  </a:extLst>
                </p:cNvPr>
                <p:cNvGrpSpPr/>
                <p:nvPr/>
              </p:nvGrpSpPr>
              <p:grpSpPr>
                <a:xfrm>
                  <a:off x="8295541" y="3711345"/>
                  <a:ext cx="529107" cy="591341"/>
                  <a:chOff x="8295541" y="3711345"/>
                  <a:chExt cx="529107" cy="591341"/>
                </a:xfrm>
              </p:grpSpPr>
              <p:sp>
                <p:nvSpPr>
                  <p:cNvPr id="394" name="Freeform: Shape 196">
                    <a:extLst>
                      <a:ext uri="{FF2B5EF4-FFF2-40B4-BE49-F238E27FC236}">
                        <a16:creationId xmlns:a16="http://schemas.microsoft.com/office/drawing/2014/main" id="{20014788-D1B8-DF51-431D-0010B2FE052B}"/>
                      </a:ext>
                    </a:extLst>
                  </p:cNvPr>
                  <p:cNvSpPr/>
                  <p:nvPr/>
                </p:nvSpPr>
                <p:spPr>
                  <a:xfrm>
                    <a:off x="8295541" y="3711345"/>
                    <a:ext cx="529107" cy="591341"/>
                  </a:xfrm>
                  <a:custGeom>
                    <a:avLst/>
                    <a:gdLst>
                      <a:gd name="connsiteX0" fmla="*/ 239900 w 479807"/>
                      <a:gd name="connsiteY0" fmla="*/ 536245 h 536245"/>
                      <a:gd name="connsiteX1" fmla="*/ 212476 w 479807"/>
                      <a:gd name="connsiteY1" fmla="*/ 529190 h 536245"/>
                      <a:gd name="connsiteX2" fmla="*/ 27185 w 479807"/>
                      <a:gd name="connsiteY2" fmla="*/ 422326 h 536245"/>
                      <a:gd name="connsiteX3" fmla="*/ 1 w 479807"/>
                      <a:gd name="connsiteY3" fmla="*/ 374687 h 536245"/>
                      <a:gd name="connsiteX4" fmla="*/ 1 w 479807"/>
                      <a:gd name="connsiteY4" fmla="*/ 161279 h 536245"/>
                      <a:gd name="connsiteX5" fmla="*/ 27185 w 479807"/>
                      <a:gd name="connsiteY5" fmla="*/ 114013 h 536245"/>
                      <a:gd name="connsiteX6" fmla="*/ 213189 w 479807"/>
                      <a:gd name="connsiteY6" fmla="*/ 7136 h 536245"/>
                      <a:gd name="connsiteX7" fmla="*/ 239900 w 479807"/>
                      <a:gd name="connsiteY7" fmla="*/ 0 h 536245"/>
                      <a:gd name="connsiteX8" fmla="*/ 267318 w 479807"/>
                      <a:gd name="connsiteY8" fmla="*/ 7056 h 536245"/>
                      <a:gd name="connsiteX9" fmla="*/ 452622 w 479807"/>
                      <a:gd name="connsiteY9" fmla="*/ 113953 h 536245"/>
                      <a:gd name="connsiteX10" fmla="*/ 479806 w 479807"/>
                      <a:gd name="connsiteY10" fmla="*/ 161559 h 536245"/>
                      <a:gd name="connsiteX11" fmla="*/ 479806 w 479807"/>
                      <a:gd name="connsiteY11" fmla="*/ 374967 h 536245"/>
                      <a:gd name="connsiteX12" fmla="*/ 452622 w 479807"/>
                      <a:gd name="connsiteY12" fmla="*/ 422232 h 536245"/>
                      <a:gd name="connsiteX13" fmla="*/ 266618 w 479807"/>
                      <a:gd name="connsiteY13" fmla="*/ 529110 h 536245"/>
                      <a:gd name="connsiteX14" fmla="*/ 239907 w 479807"/>
                      <a:gd name="connsiteY14" fmla="*/ 536245 h 536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9807" h="536245">
                        <a:moveTo>
                          <a:pt x="239900" y="536245"/>
                        </a:moveTo>
                        <a:cubicBezTo>
                          <a:pt x="230319" y="536185"/>
                          <a:pt x="220898" y="533760"/>
                          <a:pt x="212476" y="529190"/>
                        </a:cubicBezTo>
                        <a:lnTo>
                          <a:pt x="27185" y="422326"/>
                        </a:lnTo>
                        <a:cubicBezTo>
                          <a:pt x="10435" y="412265"/>
                          <a:pt x="141" y="394215"/>
                          <a:pt x="1" y="374687"/>
                        </a:cubicBezTo>
                        <a:lnTo>
                          <a:pt x="1" y="161279"/>
                        </a:lnTo>
                        <a:cubicBezTo>
                          <a:pt x="-132" y="141777"/>
                          <a:pt x="10255" y="123707"/>
                          <a:pt x="27185" y="114013"/>
                        </a:cubicBezTo>
                        <a:lnTo>
                          <a:pt x="213189" y="7136"/>
                        </a:lnTo>
                        <a:cubicBezTo>
                          <a:pt x="221378" y="2625"/>
                          <a:pt x="230552" y="173"/>
                          <a:pt x="239900" y="0"/>
                        </a:cubicBezTo>
                        <a:cubicBezTo>
                          <a:pt x="249481" y="53"/>
                          <a:pt x="258902" y="2479"/>
                          <a:pt x="267318" y="7056"/>
                        </a:cubicBezTo>
                        <a:lnTo>
                          <a:pt x="452622" y="113953"/>
                        </a:lnTo>
                        <a:cubicBezTo>
                          <a:pt x="469359" y="124007"/>
                          <a:pt x="479653" y="142037"/>
                          <a:pt x="479806" y="161559"/>
                        </a:cubicBezTo>
                        <a:lnTo>
                          <a:pt x="479806" y="374967"/>
                        </a:lnTo>
                        <a:cubicBezTo>
                          <a:pt x="479939" y="394469"/>
                          <a:pt x="469552" y="412538"/>
                          <a:pt x="452622" y="422232"/>
                        </a:cubicBezTo>
                        <a:lnTo>
                          <a:pt x="266618" y="529110"/>
                        </a:lnTo>
                        <a:cubicBezTo>
                          <a:pt x="258429" y="533620"/>
                          <a:pt x="249255" y="536072"/>
                          <a:pt x="239907" y="536245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535C"/>
                      </a:solidFill>
                      <a:effectLst/>
                      <a:uLnTx/>
                      <a:uFillTx/>
                      <a:latin typeface="Lato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5" name="TextBox 394">
                    <a:extLst>
                      <a:ext uri="{FF2B5EF4-FFF2-40B4-BE49-F238E27FC236}">
                        <a16:creationId xmlns:a16="http://schemas.microsoft.com/office/drawing/2014/main" id="{57FAE2A7-A9E2-095B-779F-12CDC344DB06}"/>
                      </a:ext>
                    </a:extLst>
                  </p:cNvPr>
                  <p:cNvSpPr txBox="1"/>
                  <p:nvPr/>
                </p:nvSpPr>
                <p:spPr>
                  <a:xfrm>
                    <a:off x="8327373" y="3791572"/>
                    <a:ext cx="465443" cy="430887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  <a:buClr>
                        <a:srgbClr val="008DB9"/>
                      </a:buClr>
                    </a:pP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ISP</a:t>
                    </a:r>
                    <a:b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</a:b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AS5</a:t>
                    </a:r>
                  </a:p>
                </p:txBody>
              </p:sp>
            </p:grpSp>
            <p:grpSp>
              <p:nvGrpSpPr>
                <p:cNvPr id="42" name="Group 41">
                  <a:extLst>
                    <a:ext uri="{FF2B5EF4-FFF2-40B4-BE49-F238E27FC236}">
                      <a16:creationId xmlns:a16="http://schemas.microsoft.com/office/drawing/2014/main" id="{D6159641-D4C3-6F0D-F2E9-9577CFD3B92E}"/>
                    </a:ext>
                  </a:extLst>
                </p:cNvPr>
                <p:cNvGrpSpPr/>
                <p:nvPr/>
              </p:nvGrpSpPr>
              <p:grpSpPr>
                <a:xfrm>
                  <a:off x="7097045" y="3711345"/>
                  <a:ext cx="529107" cy="591341"/>
                  <a:chOff x="7097045" y="3711345"/>
                  <a:chExt cx="529107" cy="591341"/>
                </a:xfrm>
              </p:grpSpPr>
              <p:sp>
                <p:nvSpPr>
                  <p:cNvPr id="392" name="Freeform: Shape 195">
                    <a:extLst>
                      <a:ext uri="{FF2B5EF4-FFF2-40B4-BE49-F238E27FC236}">
                        <a16:creationId xmlns:a16="http://schemas.microsoft.com/office/drawing/2014/main" id="{7BEE82EB-ECCE-0E82-0E3A-4B7C7A196670}"/>
                      </a:ext>
                    </a:extLst>
                  </p:cNvPr>
                  <p:cNvSpPr/>
                  <p:nvPr/>
                </p:nvSpPr>
                <p:spPr>
                  <a:xfrm>
                    <a:off x="7097045" y="3711345"/>
                    <a:ext cx="529107" cy="591341"/>
                  </a:xfrm>
                  <a:custGeom>
                    <a:avLst/>
                    <a:gdLst>
                      <a:gd name="connsiteX0" fmla="*/ 239900 w 479807"/>
                      <a:gd name="connsiteY0" fmla="*/ 536245 h 536245"/>
                      <a:gd name="connsiteX1" fmla="*/ 212476 w 479807"/>
                      <a:gd name="connsiteY1" fmla="*/ 529190 h 536245"/>
                      <a:gd name="connsiteX2" fmla="*/ 27185 w 479807"/>
                      <a:gd name="connsiteY2" fmla="*/ 422326 h 536245"/>
                      <a:gd name="connsiteX3" fmla="*/ 1 w 479807"/>
                      <a:gd name="connsiteY3" fmla="*/ 374687 h 536245"/>
                      <a:gd name="connsiteX4" fmla="*/ 1 w 479807"/>
                      <a:gd name="connsiteY4" fmla="*/ 161279 h 536245"/>
                      <a:gd name="connsiteX5" fmla="*/ 27185 w 479807"/>
                      <a:gd name="connsiteY5" fmla="*/ 114013 h 536245"/>
                      <a:gd name="connsiteX6" fmla="*/ 213189 w 479807"/>
                      <a:gd name="connsiteY6" fmla="*/ 7136 h 536245"/>
                      <a:gd name="connsiteX7" fmla="*/ 239900 w 479807"/>
                      <a:gd name="connsiteY7" fmla="*/ 0 h 536245"/>
                      <a:gd name="connsiteX8" fmla="*/ 267318 w 479807"/>
                      <a:gd name="connsiteY8" fmla="*/ 7056 h 536245"/>
                      <a:gd name="connsiteX9" fmla="*/ 452622 w 479807"/>
                      <a:gd name="connsiteY9" fmla="*/ 113953 h 536245"/>
                      <a:gd name="connsiteX10" fmla="*/ 479806 w 479807"/>
                      <a:gd name="connsiteY10" fmla="*/ 161559 h 536245"/>
                      <a:gd name="connsiteX11" fmla="*/ 479806 w 479807"/>
                      <a:gd name="connsiteY11" fmla="*/ 374967 h 536245"/>
                      <a:gd name="connsiteX12" fmla="*/ 452622 w 479807"/>
                      <a:gd name="connsiteY12" fmla="*/ 422232 h 536245"/>
                      <a:gd name="connsiteX13" fmla="*/ 266618 w 479807"/>
                      <a:gd name="connsiteY13" fmla="*/ 529110 h 536245"/>
                      <a:gd name="connsiteX14" fmla="*/ 239907 w 479807"/>
                      <a:gd name="connsiteY14" fmla="*/ 536245 h 536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9807" h="536245">
                        <a:moveTo>
                          <a:pt x="239900" y="536245"/>
                        </a:moveTo>
                        <a:cubicBezTo>
                          <a:pt x="230319" y="536185"/>
                          <a:pt x="220898" y="533760"/>
                          <a:pt x="212476" y="529190"/>
                        </a:cubicBezTo>
                        <a:lnTo>
                          <a:pt x="27185" y="422326"/>
                        </a:lnTo>
                        <a:cubicBezTo>
                          <a:pt x="10435" y="412265"/>
                          <a:pt x="141" y="394215"/>
                          <a:pt x="1" y="374687"/>
                        </a:cubicBezTo>
                        <a:lnTo>
                          <a:pt x="1" y="161279"/>
                        </a:lnTo>
                        <a:cubicBezTo>
                          <a:pt x="-132" y="141777"/>
                          <a:pt x="10255" y="123707"/>
                          <a:pt x="27185" y="114013"/>
                        </a:cubicBezTo>
                        <a:lnTo>
                          <a:pt x="213189" y="7136"/>
                        </a:lnTo>
                        <a:cubicBezTo>
                          <a:pt x="221378" y="2625"/>
                          <a:pt x="230552" y="173"/>
                          <a:pt x="239900" y="0"/>
                        </a:cubicBezTo>
                        <a:cubicBezTo>
                          <a:pt x="249481" y="53"/>
                          <a:pt x="258902" y="2479"/>
                          <a:pt x="267318" y="7056"/>
                        </a:cubicBezTo>
                        <a:lnTo>
                          <a:pt x="452622" y="113953"/>
                        </a:lnTo>
                        <a:cubicBezTo>
                          <a:pt x="469359" y="124007"/>
                          <a:pt x="479653" y="142037"/>
                          <a:pt x="479806" y="161559"/>
                        </a:cubicBezTo>
                        <a:lnTo>
                          <a:pt x="479806" y="374967"/>
                        </a:lnTo>
                        <a:cubicBezTo>
                          <a:pt x="479939" y="394469"/>
                          <a:pt x="469552" y="412538"/>
                          <a:pt x="452622" y="422232"/>
                        </a:cubicBezTo>
                        <a:lnTo>
                          <a:pt x="266618" y="529110"/>
                        </a:lnTo>
                        <a:cubicBezTo>
                          <a:pt x="258429" y="533620"/>
                          <a:pt x="249255" y="536072"/>
                          <a:pt x="239907" y="536245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535C"/>
                      </a:solidFill>
                      <a:effectLst/>
                      <a:uLnTx/>
                      <a:uFillTx/>
                      <a:latin typeface="Lato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3" name="TextBox 392">
                    <a:extLst>
                      <a:ext uri="{FF2B5EF4-FFF2-40B4-BE49-F238E27FC236}">
                        <a16:creationId xmlns:a16="http://schemas.microsoft.com/office/drawing/2014/main" id="{2191D431-407F-F191-BD2F-2831E7D12D9C}"/>
                      </a:ext>
                    </a:extLst>
                  </p:cNvPr>
                  <p:cNvSpPr txBox="1"/>
                  <p:nvPr/>
                </p:nvSpPr>
                <p:spPr>
                  <a:xfrm>
                    <a:off x="7128877" y="3791572"/>
                    <a:ext cx="465443" cy="430887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  <a:buClr>
                        <a:srgbClr val="008DB9"/>
                      </a:buClr>
                    </a:pP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ISP</a:t>
                    </a:r>
                    <a:b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</a:b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AS3</a:t>
                    </a:r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1FE58CE8-89A2-190F-7120-901B368BBF06}"/>
                    </a:ext>
                  </a:extLst>
                </p:cNvPr>
                <p:cNvGrpSpPr/>
                <p:nvPr/>
              </p:nvGrpSpPr>
              <p:grpSpPr>
                <a:xfrm>
                  <a:off x="7995917" y="4220208"/>
                  <a:ext cx="529107" cy="591341"/>
                  <a:chOff x="7995917" y="4220208"/>
                  <a:chExt cx="529107" cy="591341"/>
                </a:xfrm>
              </p:grpSpPr>
              <p:sp>
                <p:nvSpPr>
                  <p:cNvPr id="390" name="Freeform: Shape 199">
                    <a:extLst>
                      <a:ext uri="{FF2B5EF4-FFF2-40B4-BE49-F238E27FC236}">
                        <a16:creationId xmlns:a16="http://schemas.microsoft.com/office/drawing/2014/main" id="{B7B70048-2F4A-9875-A4BC-7DAFB6A60EC0}"/>
                      </a:ext>
                    </a:extLst>
                  </p:cNvPr>
                  <p:cNvSpPr/>
                  <p:nvPr/>
                </p:nvSpPr>
                <p:spPr>
                  <a:xfrm>
                    <a:off x="7995917" y="4220208"/>
                    <a:ext cx="529107" cy="591341"/>
                  </a:xfrm>
                  <a:custGeom>
                    <a:avLst/>
                    <a:gdLst>
                      <a:gd name="connsiteX0" fmla="*/ 239900 w 479807"/>
                      <a:gd name="connsiteY0" fmla="*/ 536245 h 536245"/>
                      <a:gd name="connsiteX1" fmla="*/ 212476 w 479807"/>
                      <a:gd name="connsiteY1" fmla="*/ 529190 h 536245"/>
                      <a:gd name="connsiteX2" fmla="*/ 27185 w 479807"/>
                      <a:gd name="connsiteY2" fmla="*/ 422326 h 536245"/>
                      <a:gd name="connsiteX3" fmla="*/ 1 w 479807"/>
                      <a:gd name="connsiteY3" fmla="*/ 374687 h 536245"/>
                      <a:gd name="connsiteX4" fmla="*/ 1 w 479807"/>
                      <a:gd name="connsiteY4" fmla="*/ 161279 h 536245"/>
                      <a:gd name="connsiteX5" fmla="*/ 27185 w 479807"/>
                      <a:gd name="connsiteY5" fmla="*/ 114013 h 536245"/>
                      <a:gd name="connsiteX6" fmla="*/ 213189 w 479807"/>
                      <a:gd name="connsiteY6" fmla="*/ 7136 h 536245"/>
                      <a:gd name="connsiteX7" fmla="*/ 239900 w 479807"/>
                      <a:gd name="connsiteY7" fmla="*/ 0 h 536245"/>
                      <a:gd name="connsiteX8" fmla="*/ 267318 w 479807"/>
                      <a:gd name="connsiteY8" fmla="*/ 7056 h 536245"/>
                      <a:gd name="connsiteX9" fmla="*/ 452622 w 479807"/>
                      <a:gd name="connsiteY9" fmla="*/ 113953 h 536245"/>
                      <a:gd name="connsiteX10" fmla="*/ 479806 w 479807"/>
                      <a:gd name="connsiteY10" fmla="*/ 161559 h 536245"/>
                      <a:gd name="connsiteX11" fmla="*/ 479806 w 479807"/>
                      <a:gd name="connsiteY11" fmla="*/ 374967 h 536245"/>
                      <a:gd name="connsiteX12" fmla="*/ 452622 w 479807"/>
                      <a:gd name="connsiteY12" fmla="*/ 422232 h 536245"/>
                      <a:gd name="connsiteX13" fmla="*/ 266618 w 479807"/>
                      <a:gd name="connsiteY13" fmla="*/ 529110 h 536245"/>
                      <a:gd name="connsiteX14" fmla="*/ 239907 w 479807"/>
                      <a:gd name="connsiteY14" fmla="*/ 536245 h 536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9807" h="536245">
                        <a:moveTo>
                          <a:pt x="239900" y="536245"/>
                        </a:moveTo>
                        <a:cubicBezTo>
                          <a:pt x="230319" y="536185"/>
                          <a:pt x="220898" y="533760"/>
                          <a:pt x="212476" y="529190"/>
                        </a:cubicBezTo>
                        <a:lnTo>
                          <a:pt x="27185" y="422326"/>
                        </a:lnTo>
                        <a:cubicBezTo>
                          <a:pt x="10435" y="412265"/>
                          <a:pt x="141" y="394215"/>
                          <a:pt x="1" y="374687"/>
                        </a:cubicBezTo>
                        <a:lnTo>
                          <a:pt x="1" y="161279"/>
                        </a:lnTo>
                        <a:cubicBezTo>
                          <a:pt x="-132" y="141777"/>
                          <a:pt x="10255" y="123707"/>
                          <a:pt x="27185" y="114013"/>
                        </a:cubicBezTo>
                        <a:lnTo>
                          <a:pt x="213189" y="7136"/>
                        </a:lnTo>
                        <a:cubicBezTo>
                          <a:pt x="221378" y="2625"/>
                          <a:pt x="230552" y="173"/>
                          <a:pt x="239900" y="0"/>
                        </a:cubicBezTo>
                        <a:cubicBezTo>
                          <a:pt x="249481" y="53"/>
                          <a:pt x="258902" y="2479"/>
                          <a:pt x="267318" y="7056"/>
                        </a:cubicBezTo>
                        <a:lnTo>
                          <a:pt x="452622" y="113953"/>
                        </a:lnTo>
                        <a:cubicBezTo>
                          <a:pt x="469359" y="124007"/>
                          <a:pt x="479653" y="142037"/>
                          <a:pt x="479806" y="161559"/>
                        </a:cubicBezTo>
                        <a:lnTo>
                          <a:pt x="479806" y="374967"/>
                        </a:lnTo>
                        <a:cubicBezTo>
                          <a:pt x="479939" y="394469"/>
                          <a:pt x="469552" y="412538"/>
                          <a:pt x="452622" y="422232"/>
                        </a:cubicBezTo>
                        <a:lnTo>
                          <a:pt x="266618" y="529110"/>
                        </a:lnTo>
                        <a:cubicBezTo>
                          <a:pt x="258429" y="533620"/>
                          <a:pt x="249255" y="536072"/>
                          <a:pt x="239907" y="536245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535C"/>
                      </a:solidFill>
                      <a:effectLst/>
                      <a:uLnTx/>
                      <a:uFillTx/>
                      <a:latin typeface="Lato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391" name="TextBox 390">
                    <a:extLst>
                      <a:ext uri="{FF2B5EF4-FFF2-40B4-BE49-F238E27FC236}">
                        <a16:creationId xmlns:a16="http://schemas.microsoft.com/office/drawing/2014/main" id="{5D0C28F5-222F-1553-0264-1DE8FDC86292}"/>
                      </a:ext>
                    </a:extLst>
                  </p:cNvPr>
                  <p:cNvSpPr txBox="1"/>
                  <p:nvPr/>
                </p:nvSpPr>
                <p:spPr>
                  <a:xfrm>
                    <a:off x="8042575" y="4300435"/>
                    <a:ext cx="465443" cy="430887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  <a:buClr>
                        <a:srgbClr val="008DB9"/>
                      </a:buClr>
                    </a:pP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ISP</a:t>
                    </a:r>
                    <a:b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</a:b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AS7</a:t>
                    </a:r>
                  </a:p>
                </p:txBody>
              </p:sp>
            </p:grpSp>
            <p:grpSp>
              <p:nvGrpSpPr>
                <p:cNvPr id="44" name="Group 43">
                  <a:extLst>
                    <a:ext uri="{FF2B5EF4-FFF2-40B4-BE49-F238E27FC236}">
                      <a16:creationId xmlns:a16="http://schemas.microsoft.com/office/drawing/2014/main" id="{42945972-FD81-33AE-7B96-1D7FF9FC2641}"/>
                    </a:ext>
                  </a:extLst>
                </p:cNvPr>
                <p:cNvGrpSpPr/>
                <p:nvPr/>
              </p:nvGrpSpPr>
              <p:grpSpPr>
                <a:xfrm>
                  <a:off x="6889642" y="2466433"/>
                  <a:ext cx="4659136" cy="2480428"/>
                  <a:chOff x="6889642" y="2466433"/>
                  <a:chExt cx="4659136" cy="2480428"/>
                </a:xfrm>
              </p:grpSpPr>
              <p:grpSp>
                <p:nvGrpSpPr>
                  <p:cNvPr id="48" name="Group 47">
                    <a:extLst>
                      <a:ext uri="{FF2B5EF4-FFF2-40B4-BE49-F238E27FC236}">
                        <a16:creationId xmlns:a16="http://schemas.microsoft.com/office/drawing/2014/main" id="{9A15F2B6-2C81-07F1-4408-732DEB7F16B0}"/>
                      </a:ext>
                    </a:extLst>
                  </p:cNvPr>
                  <p:cNvGrpSpPr/>
                  <p:nvPr/>
                </p:nvGrpSpPr>
                <p:grpSpPr>
                  <a:xfrm>
                    <a:off x="6889642" y="2466433"/>
                    <a:ext cx="4659136" cy="2480428"/>
                    <a:chOff x="6889642" y="2466433"/>
                    <a:chExt cx="4659136" cy="2480428"/>
                  </a:xfrm>
                </p:grpSpPr>
                <p:grpSp>
                  <p:nvGrpSpPr>
                    <p:cNvPr id="50" name="Group 49">
                      <a:extLst>
                        <a:ext uri="{FF2B5EF4-FFF2-40B4-BE49-F238E27FC236}">
                          <a16:creationId xmlns:a16="http://schemas.microsoft.com/office/drawing/2014/main" id="{EA6C1BDB-7903-F546-070E-21FE15C78A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889642" y="2466433"/>
                      <a:ext cx="4659136" cy="2480428"/>
                      <a:chOff x="6889642" y="2466433"/>
                      <a:chExt cx="4659136" cy="2480428"/>
                    </a:xfrm>
                  </p:grpSpPr>
                  <p:grpSp>
                    <p:nvGrpSpPr>
                      <p:cNvPr id="52" name="Group 51">
                        <a:extLst>
                          <a:ext uri="{FF2B5EF4-FFF2-40B4-BE49-F238E27FC236}">
                            <a16:creationId xmlns:a16="http://schemas.microsoft.com/office/drawing/2014/main" id="{F40839B0-7204-A0DC-341B-A652D566720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6889642" y="2481985"/>
                        <a:ext cx="2151373" cy="2464876"/>
                        <a:chOff x="6889642" y="2481985"/>
                        <a:chExt cx="2151373" cy="2464876"/>
                      </a:xfrm>
                    </p:grpSpPr>
                    <p:grpSp>
                      <p:nvGrpSpPr>
                        <p:cNvPr id="570" name="Group 569">
                          <a:extLst>
                            <a:ext uri="{FF2B5EF4-FFF2-40B4-BE49-F238E27FC236}">
                              <a16:creationId xmlns:a16="http://schemas.microsoft.com/office/drawing/2014/main" id="{B0AD83CB-305D-BB34-B864-08FDB7DED4B0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6889642" y="2481985"/>
                          <a:ext cx="2151373" cy="2464876"/>
                          <a:chOff x="6889642" y="2481985"/>
                          <a:chExt cx="2151373" cy="2464876"/>
                        </a:xfrm>
                      </p:grpSpPr>
                      <p:grpSp>
                        <p:nvGrpSpPr>
                          <p:cNvPr id="572" name="Group 571">
                            <a:extLst>
                              <a:ext uri="{FF2B5EF4-FFF2-40B4-BE49-F238E27FC236}">
                                <a16:creationId xmlns:a16="http://schemas.microsoft.com/office/drawing/2014/main" id="{69C27901-D92E-FD15-00B0-A56252CA02F9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6889642" y="2481985"/>
                            <a:ext cx="2151373" cy="2464876"/>
                            <a:chOff x="3763682" y="2332032"/>
                            <a:chExt cx="2151373" cy="2464876"/>
                          </a:xfrm>
                        </p:grpSpPr>
                        <p:sp>
                          <p:nvSpPr>
                            <p:cNvPr id="388" name="Rectangle: Rounded Corners 239">
                              <a:extLst>
                                <a:ext uri="{FF2B5EF4-FFF2-40B4-BE49-F238E27FC236}">
                                  <a16:creationId xmlns:a16="http://schemas.microsoft.com/office/drawing/2014/main" id="{B773E26B-D959-9D91-7787-9CF0000DF040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763682" y="2332032"/>
                              <a:ext cx="2151373" cy="2464876"/>
                            </a:xfrm>
                            <a:prstGeom prst="roundRect">
                              <a:avLst>
                                <a:gd name="adj" fmla="val 5196"/>
                              </a:avLst>
                            </a:prstGeom>
                            <a:solidFill>
                              <a:schemeClr val="accent2">
                                <a:alpha val="5000"/>
                              </a:schemeClr>
                            </a:solidFill>
                            <a:ln w="3175">
                              <a:solidFill>
                                <a:schemeClr val="accent2"/>
                              </a:solidFill>
                            </a:ln>
                          </p:spPr>
                          <p:style>
                            <a:lnRef idx="2">
                              <a:schemeClr val="accent1">
                                <a:shade val="15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387" name="Rectangle: Rounded Corners 253">
                              <a:extLst>
                                <a:ext uri="{FF2B5EF4-FFF2-40B4-BE49-F238E27FC236}">
                                  <a16:creationId xmlns:a16="http://schemas.microsoft.com/office/drawing/2014/main" id="{734A2491-8D4C-4DCD-C3A8-4728B36F2405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3881116" y="2432378"/>
                              <a:ext cx="1907540" cy="1027114"/>
                            </a:xfrm>
                            <a:prstGeom prst="roundRect">
                              <a:avLst>
                                <a:gd name="adj" fmla="val 7476"/>
                              </a:avLst>
                            </a:prstGeom>
                            <a:solidFill>
                              <a:schemeClr val="bg1"/>
                            </a:solidFill>
                            <a:ln w="3175">
                              <a:noFill/>
                            </a:ln>
                            <a:effectLst>
                              <a:outerShdw blurRad="850900" dist="241300" dir="8100000" algn="tr" rotWithShape="0">
                                <a:prstClr val="black">
                                  <a:alpha val="10000"/>
                                </a:prstClr>
                              </a:outerShdw>
                            </a:effectLst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algn="ctr"/>
                              <a:endParaRPr lang="en-US" dirty="0"/>
                            </a:p>
                          </p:txBody>
                        </p:sp>
                        <p:sp>
                          <p:nvSpPr>
                            <p:cNvPr id="389" name="TextBox 388">
                              <a:extLst>
                                <a:ext uri="{FF2B5EF4-FFF2-40B4-BE49-F238E27FC236}">
                                  <a16:creationId xmlns:a16="http://schemas.microsoft.com/office/drawing/2014/main" id="{7DF1B43B-BBD7-7527-DE58-AAF9937327EF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4291594" y="2447646"/>
                              <a:ext cx="1151845" cy="246221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t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000" dirty="0">
                                  <a:solidFill>
                                    <a:schemeClr val="accent2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Core </a:t>
                              </a:r>
                              <a:r>
                                <a:rPr lang="en-US" sz="1000" dirty="0" err="1">
                                  <a:solidFill>
                                    <a:schemeClr val="accent2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ASes</a:t>
                              </a:r>
                              <a:endParaRPr lang="en-US" sz="1000" dirty="0">
                                <a:solidFill>
                                  <a:schemeClr val="accent2"/>
                                </a:solidFill>
                                <a:latin typeface="Nunito Sans Light" panose="00000400000000000000" pitchFamily="2" charset="0"/>
                                <a:ea typeface="Verdana" panose="020B0604030504040204" pitchFamily="34" charset="0"/>
                                <a:cs typeface="Prompt Light" panose="00000400000000000000" pitchFamily="2" charset="-34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573" name="Group 572">
                            <a:extLst>
                              <a:ext uri="{FF2B5EF4-FFF2-40B4-BE49-F238E27FC236}">
                                <a16:creationId xmlns:a16="http://schemas.microsoft.com/office/drawing/2014/main" id="{9F7423DE-97AD-A919-C767-03C77ADA706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368752" y="2918446"/>
                            <a:ext cx="555288" cy="620602"/>
                            <a:chOff x="7368752" y="2918446"/>
                            <a:chExt cx="555288" cy="620602"/>
                          </a:xfrm>
                        </p:grpSpPr>
                        <p:sp>
                          <p:nvSpPr>
                            <p:cNvPr id="385" name="Freeform: Shape 200">
                              <a:extLst>
                                <a:ext uri="{FF2B5EF4-FFF2-40B4-BE49-F238E27FC236}">
                                  <a16:creationId xmlns:a16="http://schemas.microsoft.com/office/drawing/2014/main" id="{AA800A78-6427-3163-E4E7-BF515F2EE191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368752" y="2918446"/>
                              <a:ext cx="555288" cy="620602"/>
                            </a:xfrm>
                            <a:custGeom>
                              <a:avLst/>
                              <a:gdLst>
                                <a:gd name="connsiteX0" fmla="*/ 239900 w 479807"/>
                                <a:gd name="connsiteY0" fmla="*/ 536245 h 536245"/>
                                <a:gd name="connsiteX1" fmla="*/ 212476 w 479807"/>
                                <a:gd name="connsiteY1" fmla="*/ 529190 h 536245"/>
                                <a:gd name="connsiteX2" fmla="*/ 27185 w 479807"/>
                                <a:gd name="connsiteY2" fmla="*/ 422326 h 536245"/>
                                <a:gd name="connsiteX3" fmla="*/ 1 w 479807"/>
                                <a:gd name="connsiteY3" fmla="*/ 374687 h 536245"/>
                                <a:gd name="connsiteX4" fmla="*/ 1 w 479807"/>
                                <a:gd name="connsiteY4" fmla="*/ 161279 h 536245"/>
                                <a:gd name="connsiteX5" fmla="*/ 27185 w 479807"/>
                                <a:gd name="connsiteY5" fmla="*/ 114013 h 536245"/>
                                <a:gd name="connsiteX6" fmla="*/ 213189 w 479807"/>
                                <a:gd name="connsiteY6" fmla="*/ 7136 h 536245"/>
                                <a:gd name="connsiteX7" fmla="*/ 239900 w 479807"/>
                                <a:gd name="connsiteY7" fmla="*/ 0 h 536245"/>
                                <a:gd name="connsiteX8" fmla="*/ 267318 w 479807"/>
                                <a:gd name="connsiteY8" fmla="*/ 7056 h 536245"/>
                                <a:gd name="connsiteX9" fmla="*/ 452622 w 479807"/>
                                <a:gd name="connsiteY9" fmla="*/ 113953 h 536245"/>
                                <a:gd name="connsiteX10" fmla="*/ 479806 w 479807"/>
                                <a:gd name="connsiteY10" fmla="*/ 161559 h 536245"/>
                                <a:gd name="connsiteX11" fmla="*/ 479806 w 479807"/>
                                <a:gd name="connsiteY11" fmla="*/ 374967 h 536245"/>
                                <a:gd name="connsiteX12" fmla="*/ 452622 w 479807"/>
                                <a:gd name="connsiteY12" fmla="*/ 422232 h 536245"/>
                                <a:gd name="connsiteX13" fmla="*/ 266618 w 479807"/>
                                <a:gd name="connsiteY13" fmla="*/ 529110 h 536245"/>
                                <a:gd name="connsiteX14" fmla="*/ 239907 w 479807"/>
                                <a:gd name="connsiteY14" fmla="*/ 536245 h 53624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</a:cxnLst>
                              <a:rect l="l" t="t" r="r" b="b"/>
                              <a:pathLst>
                                <a:path w="479807" h="536245">
                                  <a:moveTo>
                                    <a:pt x="239900" y="536245"/>
                                  </a:moveTo>
                                  <a:cubicBezTo>
                                    <a:pt x="230319" y="536185"/>
                                    <a:pt x="220898" y="533760"/>
                                    <a:pt x="212476" y="529190"/>
                                  </a:cubicBezTo>
                                  <a:lnTo>
                                    <a:pt x="27185" y="422326"/>
                                  </a:lnTo>
                                  <a:cubicBezTo>
                                    <a:pt x="10435" y="412265"/>
                                    <a:pt x="141" y="394215"/>
                                    <a:pt x="1" y="374687"/>
                                  </a:cubicBezTo>
                                  <a:lnTo>
                                    <a:pt x="1" y="161279"/>
                                  </a:lnTo>
                                  <a:cubicBezTo>
                                    <a:pt x="-132" y="141777"/>
                                    <a:pt x="10255" y="123707"/>
                                    <a:pt x="27185" y="114013"/>
                                  </a:cubicBezTo>
                                  <a:lnTo>
                                    <a:pt x="213189" y="7136"/>
                                  </a:lnTo>
                                  <a:cubicBezTo>
                                    <a:pt x="221378" y="2625"/>
                                    <a:pt x="230552" y="173"/>
                                    <a:pt x="239900" y="0"/>
                                  </a:cubicBezTo>
                                  <a:cubicBezTo>
                                    <a:pt x="249481" y="53"/>
                                    <a:pt x="258902" y="2479"/>
                                    <a:pt x="267318" y="7056"/>
                                  </a:cubicBezTo>
                                  <a:lnTo>
                                    <a:pt x="452622" y="113953"/>
                                  </a:lnTo>
                                  <a:cubicBezTo>
                                    <a:pt x="469359" y="124007"/>
                                    <a:pt x="479653" y="142037"/>
                                    <a:pt x="479806" y="161559"/>
                                  </a:cubicBezTo>
                                  <a:lnTo>
                                    <a:pt x="479806" y="374967"/>
                                  </a:lnTo>
                                  <a:cubicBezTo>
                                    <a:pt x="479939" y="394469"/>
                                    <a:pt x="469552" y="412538"/>
                                    <a:pt x="452622" y="422232"/>
                                  </a:cubicBezTo>
                                  <a:lnTo>
                                    <a:pt x="266618" y="529110"/>
                                  </a:lnTo>
                                  <a:cubicBezTo>
                                    <a:pt x="258429" y="533620"/>
                                    <a:pt x="249255" y="536072"/>
                                    <a:pt x="239907" y="536245"/>
                                  </a:cubicBezTo>
                                </a:path>
                              </a:pathLst>
                            </a:custGeom>
                            <a:solidFill>
                              <a:schemeClr val="accent3"/>
                            </a:solidFill>
                            <a:ln w="12700" cap="rnd">
                              <a:noFill/>
                              <a:prstDash val="solid"/>
                              <a:round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3535C"/>
                                </a:solidFill>
                                <a:effectLst/>
                                <a:uLnTx/>
                                <a:uFillTx/>
                                <a:latin typeface="Lato Light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386" name="TextBox 385">
                              <a:extLst>
                                <a:ext uri="{FF2B5EF4-FFF2-40B4-BE49-F238E27FC236}">
                                  <a16:creationId xmlns:a16="http://schemas.microsoft.com/office/drawing/2014/main" id="{98579139-9F4C-57E3-EF3D-15D892497F8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7413675" y="3013304"/>
                              <a:ext cx="465443" cy="43088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ctr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ISP</a:t>
                              </a:r>
                              <a:b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</a:b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AS1</a:t>
                              </a:r>
                            </a:p>
                          </p:txBody>
                        </p:sp>
                      </p:grpSp>
                      <p:grpSp>
                        <p:nvGrpSpPr>
                          <p:cNvPr id="574" name="Group 573">
                            <a:extLst>
                              <a:ext uri="{FF2B5EF4-FFF2-40B4-BE49-F238E27FC236}">
                                <a16:creationId xmlns:a16="http://schemas.microsoft.com/office/drawing/2014/main" id="{3175B07E-8029-82B7-1594-7AA1CC1A454B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7997652" y="2918446"/>
                            <a:ext cx="555288" cy="620602"/>
                            <a:chOff x="7997652" y="2918446"/>
                            <a:chExt cx="555288" cy="620602"/>
                          </a:xfrm>
                        </p:grpSpPr>
                        <p:sp>
                          <p:nvSpPr>
                            <p:cNvPr id="575" name="Freeform: Shape 201">
                              <a:extLst>
                                <a:ext uri="{FF2B5EF4-FFF2-40B4-BE49-F238E27FC236}">
                                  <a16:creationId xmlns:a16="http://schemas.microsoft.com/office/drawing/2014/main" id="{4C135D03-BB53-2B73-F280-1EC2ED7BECD2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7997652" y="2918446"/>
                              <a:ext cx="555288" cy="620602"/>
                            </a:xfrm>
                            <a:custGeom>
                              <a:avLst/>
                              <a:gdLst>
                                <a:gd name="connsiteX0" fmla="*/ 239900 w 479807"/>
                                <a:gd name="connsiteY0" fmla="*/ 536245 h 536245"/>
                                <a:gd name="connsiteX1" fmla="*/ 212476 w 479807"/>
                                <a:gd name="connsiteY1" fmla="*/ 529190 h 536245"/>
                                <a:gd name="connsiteX2" fmla="*/ 27185 w 479807"/>
                                <a:gd name="connsiteY2" fmla="*/ 422326 h 536245"/>
                                <a:gd name="connsiteX3" fmla="*/ 1 w 479807"/>
                                <a:gd name="connsiteY3" fmla="*/ 374687 h 536245"/>
                                <a:gd name="connsiteX4" fmla="*/ 1 w 479807"/>
                                <a:gd name="connsiteY4" fmla="*/ 161279 h 536245"/>
                                <a:gd name="connsiteX5" fmla="*/ 27185 w 479807"/>
                                <a:gd name="connsiteY5" fmla="*/ 114013 h 536245"/>
                                <a:gd name="connsiteX6" fmla="*/ 213189 w 479807"/>
                                <a:gd name="connsiteY6" fmla="*/ 7136 h 536245"/>
                                <a:gd name="connsiteX7" fmla="*/ 239900 w 479807"/>
                                <a:gd name="connsiteY7" fmla="*/ 0 h 536245"/>
                                <a:gd name="connsiteX8" fmla="*/ 267318 w 479807"/>
                                <a:gd name="connsiteY8" fmla="*/ 7056 h 536245"/>
                                <a:gd name="connsiteX9" fmla="*/ 452622 w 479807"/>
                                <a:gd name="connsiteY9" fmla="*/ 113953 h 536245"/>
                                <a:gd name="connsiteX10" fmla="*/ 479806 w 479807"/>
                                <a:gd name="connsiteY10" fmla="*/ 161559 h 536245"/>
                                <a:gd name="connsiteX11" fmla="*/ 479806 w 479807"/>
                                <a:gd name="connsiteY11" fmla="*/ 374967 h 536245"/>
                                <a:gd name="connsiteX12" fmla="*/ 452622 w 479807"/>
                                <a:gd name="connsiteY12" fmla="*/ 422232 h 536245"/>
                                <a:gd name="connsiteX13" fmla="*/ 266618 w 479807"/>
                                <a:gd name="connsiteY13" fmla="*/ 529110 h 536245"/>
                                <a:gd name="connsiteX14" fmla="*/ 239907 w 479807"/>
                                <a:gd name="connsiteY14" fmla="*/ 536245 h 53624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</a:cxnLst>
                              <a:rect l="l" t="t" r="r" b="b"/>
                              <a:pathLst>
                                <a:path w="479807" h="536245">
                                  <a:moveTo>
                                    <a:pt x="239900" y="536245"/>
                                  </a:moveTo>
                                  <a:cubicBezTo>
                                    <a:pt x="230319" y="536185"/>
                                    <a:pt x="220898" y="533760"/>
                                    <a:pt x="212476" y="529190"/>
                                  </a:cubicBezTo>
                                  <a:lnTo>
                                    <a:pt x="27185" y="422326"/>
                                  </a:lnTo>
                                  <a:cubicBezTo>
                                    <a:pt x="10435" y="412265"/>
                                    <a:pt x="141" y="394215"/>
                                    <a:pt x="1" y="374687"/>
                                  </a:cubicBezTo>
                                  <a:lnTo>
                                    <a:pt x="1" y="161279"/>
                                  </a:lnTo>
                                  <a:cubicBezTo>
                                    <a:pt x="-132" y="141777"/>
                                    <a:pt x="10255" y="123707"/>
                                    <a:pt x="27185" y="114013"/>
                                  </a:cubicBezTo>
                                  <a:lnTo>
                                    <a:pt x="213189" y="7136"/>
                                  </a:lnTo>
                                  <a:cubicBezTo>
                                    <a:pt x="221378" y="2625"/>
                                    <a:pt x="230552" y="173"/>
                                    <a:pt x="239900" y="0"/>
                                  </a:cubicBezTo>
                                  <a:cubicBezTo>
                                    <a:pt x="249481" y="53"/>
                                    <a:pt x="258902" y="2479"/>
                                    <a:pt x="267318" y="7056"/>
                                  </a:cubicBezTo>
                                  <a:lnTo>
                                    <a:pt x="452622" y="113953"/>
                                  </a:lnTo>
                                  <a:cubicBezTo>
                                    <a:pt x="469359" y="124007"/>
                                    <a:pt x="479653" y="142037"/>
                                    <a:pt x="479806" y="161559"/>
                                  </a:cubicBezTo>
                                  <a:lnTo>
                                    <a:pt x="479806" y="374967"/>
                                  </a:lnTo>
                                  <a:cubicBezTo>
                                    <a:pt x="479939" y="394469"/>
                                    <a:pt x="469552" y="412538"/>
                                    <a:pt x="452622" y="422232"/>
                                  </a:cubicBezTo>
                                  <a:lnTo>
                                    <a:pt x="266618" y="529110"/>
                                  </a:lnTo>
                                  <a:cubicBezTo>
                                    <a:pt x="258429" y="533620"/>
                                    <a:pt x="249255" y="536072"/>
                                    <a:pt x="239907" y="536245"/>
                                  </a:cubicBezTo>
                                </a:path>
                              </a:pathLst>
                            </a:custGeom>
                            <a:solidFill>
                              <a:schemeClr val="accent3"/>
                            </a:solidFill>
                            <a:ln w="12700" cap="rnd">
                              <a:noFill/>
                              <a:prstDash val="solid"/>
                              <a:round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3535C"/>
                                </a:solidFill>
                                <a:effectLst/>
                                <a:uLnTx/>
                                <a:uFillTx/>
                                <a:latin typeface="Lato Light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384" name="TextBox 383">
                              <a:extLst>
                                <a:ext uri="{FF2B5EF4-FFF2-40B4-BE49-F238E27FC236}">
                                  <a16:creationId xmlns:a16="http://schemas.microsoft.com/office/drawing/2014/main" id="{4CD47C5C-63F8-1195-0237-E97F41E47F18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8042575" y="3013304"/>
                              <a:ext cx="465443" cy="43088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ctr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ISP</a:t>
                              </a:r>
                              <a:b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</a:b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AS2</a:t>
                              </a:r>
                            </a:p>
                          </p:txBody>
                        </p:sp>
                      </p:grpSp>
                    </p:grpSp>
                    <p:sp>
                      <p:nvSpPr>
                        <p:cNvPr id="571" name="TextBox 570">
                          <a:extLst>
                            <a:ext uri="{FF2B5EF4-FFF2-40B4-BE49-F238E27FC236}">
                              <a16:creationId xmlns:a16="http://schemas.microsoft.com/office/drawing/2014/main" id="{D896BA35-AC7A-5321-9452-B191ED1200B5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8477449" y="4644926"/>
                          <a:ext cx="538600" cy="261610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anchor="ctr">
                          <a:spAutoFit/>
                        </a:bodyPr>
                        <a:lstStyle/>
                        <a:p>
                          <a:pPr algn="ctr">
                            <a:spcBef>
                              <a:spcPts val="600"/>
                            </a:spcBef>
                            <a:buClr>
                              <a:srgbClr val="008DB9"/>
                            </a:buClr>
                          </a:pPr>
                          <a:r>
                            <a:rPr lang="en-US" sz="1100" b="1" dirty="0">
                              <a:solidFill>
                                <a:schemeClr val="accent2"/>
                              </a:solidFill>
                              <a:latin typeface="Nunito Sans Light" panose="00000400000000000000" pitchFamily="2" charset="0"/>
                              <a:ea typeface="Verdana" panose="020B0604030504040204" pitchFamily="34" charset="0"/>
                              <a:cs typeface="Prompt Light" panose="00000400000000000000" pitchFamily="2" charset="-34"/>
                            </a:rPr>
                            <a:t>ISD1</a:t>
                          </a:r>
                        </a:p>
                      </p:txBody>
                    </p:sp>
                  </p:grpSp>
                  <p:grpSp>
                    <p:nvGrpSpPr>
                      <p:cNvPr id="53" name="Group 52">
                        <a:extLst>
                          <a:ext uri="{FF2B5EF4-FFF2-40B4-BE49-F238E27FC236}">
                            <a16:creationId xmlns:a16="http://schemas.microsoft.com/office/drawing/2014/main" id="{768840AF-A95B-EFB6-0482-E8D04565E07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8824648" y="2466433"/>
                        <a:ext cx="2724130" cy="2464876"/>
                        <a:chOff x="8824648" y="2466433"/>
                        <a:chExt cx="2724130" cy="2464876"/>
                      </a:xfrm>
                    </p:grpSpPr>
                    <p:cxnSp>
                      <p:nvCxnSpPr>
                        <p:cNvPr id="54" name="Straight Connector 53">
                          <a:extLst>
                            <a:ext uri="{FF2B5EF4-FFF2-40B4-BE49-F238E27FC236}">
                              <a16:creationId xmlns:a16="http://schemas.microsoft.com/office/drawing/2014/main" id="{51B081CE-158E-B559-FCC3-9873C1F0A829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8824648" y="4007016"/>
                          <a:ext cx="782994" cy="0"/>
                        </a:xfrm>
                        <a:prstGeom prst="line">
                          <a:avLst/>
                        </a:prstGeom>
                        <a:noFill/>
                        <a:ln w="6350" cap="rnd">
                          <a:prstDash val="lgDash"/>
                          <a:round/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</p:cxnSp>
                    <p:grpSp>
                      <p:nvGrpSpPr>
                        <p:cNvPr id="55" name="Group 54">
                          <a:extLst>
                            <a:ext uri="{FF2B5EF4-FFF2-40B4-BE49-F238E27FC236}">
                              <a16:creationId xmlns:a16="http://schemas.microsoft.com/office/drawing/2014/main" id="{C5EE85EB-7CF9-70A0-A13E-2C997DE99BC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9397405" y="2466433"/>
                          <a:ext cx="2151373" cy="2464876"/>
                          <a:chOff x="9397405" y="2466433"/>
                          <a:chExt cx="2151373" cy="2464876"/>
                        </a:xfrm>
                      </p:grpSpPr>
                      <p:grpSp>
                        <p:nvGrpSpPr>
                          <p:cNvPr id="56" name="Group 55">
                            <a:extLst>
                              <a:ext uri="{FF2B5EF4-FFF2-40B4-BE49-F238E27FC236}">
                                <a16:creationId xmlns:a16="http://schemas.microsoft.com/office/drawing/2014/main" id="{12980A7D-7E74-BB02-69D7-60F9754219D8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9397405" y="2466433"/>
                            <a:ext cx="2151373" cy="2464876"/>
                            <a:chOff x="9397405" y="2466433"/>
                            <a:chExt cx="2151373" cy="2464876"/>
                          </a:xfrm>
                        </p:grpSpPr>
                        <p:grpSp>
                          <p:nvGrpSpPr>
                            <p:cNvPr id="63" name="Group 62">
                              <a:extLst>
                                <a:ext uri="{FF2B5EF4-FFF2-40B4-BE49-F238E27FC236}">
                                  <a16:creationId xmlns:a16="http://schemas.microsoft.com/office/drawing/2014/main" id="{61DDE54B-705D-4421-9EE2-86674EC9069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9397405" y="2466433"/>
                              <a:ext cx="2151373" cy="2464876"/>
                              <a:chOff x="3759200" y="2316480"/>
                              <a:chExt cx="2151373" cy="2464876"/>
                            </a:xfrm>
                          </p:grpSpPr>
                          <p:sp>
                            <p:nvSpPr>
                              <p:cNvPr id="567" name="Rectangle: Rounded Corners 219">
                                <a:extLst>
                                  <a:ext uri="{FF2B5EF4-FFF2-40B4-BE49-F238E27FC236}">
                                    <a16:creationId xmlns:a16="http://schemas.microsoft.com/office/drawing/2014/main" id="{A970035D-A65C-C1D2-D984-42981A79B6E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759200" y="2316480"/>
                                <a:ext cx="2151373" cy="2464876"/>
                              </a:xfrm>
                              <a:prstGeom prst="roundRect">
                                <a:avLst>
                                  <a:gd name="adj" fmla="val 5196"/>
                                </a:avLst>
                              </a:prstGeom>
                              <a:solidFill>
                                <a:schemeClr val="accent2">
                                  <a:alpha val="5000"/>
                                </a:schemeClr>
                              </a:solidFill>
                              <a:ln w="3175">
                                <a:solidFill>
                                  <a:schemeClr val="accent2"/>
                                </a:solidFill>
                              </a:ln>
                            </p:spPr>
                            <p:style>
                              <a:lnRef idx="2">
                                <a:schemeClr val="accent1">
                                  <a:shade val="15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 dirty="0"/>
                              </a:p>
                            </p:txBody>
                          </p:sp>
                          <p:sp>
                            <p:nvSpPr>
                              <p:cNvPr id="568" name="Rectangle: Rounded Corners 233">
                                <a:extLst>
                                  <a:ext uri="{FF2B5EF4-FFF2-40B4-BE49-F238E27FC236}">
                                    <a16:creationId xmlns:a16="http://schemas.microsoft.com/office/drawing/2014/main" id="{5D375364-3990-7316-A5E8-21419BD0C6F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3881116" y="2434504"/>
                                <a:ext cx="1907540" cy="1035037"/>
                              </a:xfrm>
                              <a:prstGeom prst="roundRect">
                                <a:avLst>
                                  <a:gd name="adj" fmla="val 7476"/>
                                </a:avLst>
                              </a:prstGeom>
                              <a:solidFill>
                                <a:schemeClr val="bg1"/>
                              </a:solidFill>
                              <a:ln w="3175">
                                <a:noFill/>
                              </a:ln>
                              <a:effectLst>
                                <a:outerShdw blurRad="850900" dist="241300" dir="8100000" algn="tr" rotWithShape="0">
                                  <a:prstClr val="black">
                                    <a:alpha val="10000"/>
                                  </a:prstClr>
                                </a:outerShdw>
                              </a:effectLst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algn="ctr"/>
                                <a:endParaRPr lang="en-US"/>
                              </a:p>
                            </p:txBody>
                          </p:sp>
                          <p:sp>
                            <p:nvSpPr>
                              <p:cNvPr id="569" name="TextBox 568">
                                <a:extLst>
                                  <a:ext uri="{FF2B5EF4-FFF2-40B4-BE49-F238E27FC236}">
                                    <a16:creationId xmlns:a16="http://schemas.microsoft.com/office/drawing/2014/main" id="{D64E9259-537C-C95D-41F1-AD132A0B790C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4219923" y="2450167"/>
                                <a:ext cx="1151845" cy="246221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t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00" dirty="0">
                                    <a:solidFill>
                                      <a:schemeClr val="accent2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Core </a:t>
                                </a:r>
                                <a:r>
                                  <a:rPr lang="en-US" sz="1000" dirty="0" err="1">
                                    <a:solidFill>
                                      <a:schemeClr val="accent2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ASes</a:t>
                                </a:r>
                                <a:endParaRPr lang="en-US" sz="1000" dirty="0">
                                  <a:solidFill>
                                    <a:schemeClr val="accent2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endParaRPr>
                              </a:p>
                            </p:txBody>
                          </p:sp>
                        </p:grpSp>
                        <p:cxnSp>
                          <p:nvCxnSpPr>
                            <p:cNvPr id="542" name="Straight Connector 541">
                              <a:extLst>
                                <a:ext uri="{FF2B5EF4-FFF2-40B4-BE49-F238E27FC236}">
                                  <a16:creationId xmlns:a16="http://schemas.microsoft.com/office/drawing/2014/main" id="{977CA9F3-F91C-5DCD-1AB6-21AF7E5525EF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V="1">
                              <a:off x="9863836" y="3463930"/>
                              <a:ext cx="138689" cy="248911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3" name="Straight Connector 542">
                              <a:extLst>
                                <a:ext uri="{FF2B5EF4-FFF2-40B4-BE49-F238E27FC236}">
                                  <a16:creationId xmlns:a16="http://schemas.microsoft.com/office/drawing/2014/main" id="{545B770B-36F7-9218-D6BD-489602A60AB9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>
                              <a:off x="9978664" y="4220208"/>
                              <a:ext cx="48919" cy="70135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4" name="Straight Connector 543">
                              <a:extLst>
                                <a:ext uri="{FF2B5EF4-FFF2-40B4-BE49-F238E27FC236}">
                                  <a16:creationId xmlns:a16="http://schemas.microsoft.com/office/drawing/2014/main" id="{5A49DCAC-538F-DD63-8C95-EF89D62BA87C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10288344" y="4220208"/>
                              <a:ext cx="41543" cy="70135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5" name="Straight Connector 544">
                              <a:extLst>
                                <a:ext uri="{FF2B5EF4-FFF2-40B4-BE49-F238E27FC236}">
                                  <a16:creationId xmlns:a16="http://schemas.microsoft.com/office/drawing/2014/main" id="{FFF4FB2A-80F3-633A-EDBF-E624DF5B1DED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 flipV="1">
                              <a:off x="10280851" y="3463930"/>
                              <a:ext cx="167468" cy="278390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6" name="Straight Connector 545">
                              <a:extLst>
                                <a:ext uri="{FF2B5EF4-FFF2-40B4-BE49-F238E27FC236}">
                                  <a16:creationId xmlns:a16="http://schemas.microsoft.com/office/drawing/2014/main" id="{B63F640D-9431-A50C-B39D-25BACE3DD9E9}"/>
                                </a:ext>
                              </a:extLst>
                            </p:cNvPr>
                            <p:cNvCxnSpPr>
                              <a:cxnSpLocks/>
                              <a:stCxn id="557" idx="8"/>
                            </p:cNvCxnSpPr>
                            <p:nvPr/>
                          </p:nvCxnSpPr>
                          <p:spPr>
                            <a:xfrm flipV="1">
                              <a:off x="10503323" y="3463930"/>
                              <a:ext cx="132208" cy="255196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8" name="Straight Connector 547">
                              <a:extLst>
                                <a:ext uri="{FF2B5EF4-FFF2-40B4-BE49-F238E27FC236}">
                                  <a16:creationId xmlns:a16="http://schemas.microsoft.com/office/drawing/2014/main" id="{D238AE59-EE62-04A9-ECB9-6524D378A001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>
                              <a:off x="10896292" y="4220208"/>
                              <a:ext cx="41543" cy="70135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49" name="Straight Connector 548">
                              <a:extLst>
                                <a:ext uri="{FF2B5EF4-FFF2-40B4-BE49-F238E27FC236}">
                                  <a16:creationId xmlns:a16="http://schemas.microsoft.com/office/drawing/2014/main" id="{667A2E6B-18A7-9E6D-31A4-CF4206FBAC1E}"/>
                                </a:ext>
                              </a:extLst>
                            </p:cNvPr>
                            <p:cNvCxnSpPr>
                              <a:cxnSpLocks/>
                            </p:cNvCxnSpPr>
                            <p:nvPr/>
                          </p:nvCxnSpPr>
                          <p:spPr>
                            <a:xfrm flipH="1" flipV="1">
                              <a:off x="10888799" y="3463930"/>
                              <a:ext cx="167468" cy="278390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cxnSp>
                          <p:nvCxnSpPr>
                            <p:cNvPr id="550" name="Straight Connector 549">
                              <a:extLst>
                                <a:ext uri="{FF2B5EF4-FFF2-40B4-BE49-F238E27FC236}">
                                  <a16:creationId xmlns:a16="http://schemas.microsoft.com/office/drawing/2014/main" id="{5E085032-1D62-0C43-AB9A-AC4D5C4AF347}"/>
                                </a:ext>
                              </a:extLst>
                            </p:cNvPr>
                            <p:cNvCxnSpPr>
                              <a:cxnSpLocks/>
                              <a:endCxn id="564" idx="3"/>
                            </p:cNvCxnSpPr>
                            <p:nvPr/>
                          </p:nvCxnSpPr>
                          <p:spPr>
                            <a:xfrm flipH="1">
                              <a:off x="10140046" y="4004558"/>
                              <a:ext cx="682411" cy="2458"/>
                            </a:xfrm>
                            <a:prstGeom prst="line">
                              <a:avLst/>
                            </a:prstGeom>
                            <a:ln w="6350" cap="rnd">
                              <a:solidFill>
                                <a:schemeClr val="tx1">
                                  <a:lumMod val="95000"/>
                                  <a:lumOff val="5000"/>
                                </a:schemeClr>
                              </a:solidFill>
                              <a:round/>
                            </a:ln>
                          </p:spPr>
                          <p:style>
                            <a:lnRef idx="2">
                              <a:schemeClr val="accent1"/>
                            </a:lnRef>
                            <a:fillRef idx="0">
                              <a:schemeClr val="accent1"/>
                            </a:fillRef>
                            <a:effectRef idx="1">
                              <a:schemeClr val="accent1"/>
                            </a:effectRef>
                            <a:fontRef idx="minor">
                              <a:schemeClr val="tx1"/>
                            </a:fontRef>
                          </p:style>
                        </p:cxnSp>
                        <p:grpSp>
                          <p:nvGrpSpPr>
                            <p:cNvPr id="551" name="Group 550">
                              <a:extLst>
                                <a:ext uri="{FF2B5EF4-FFF2-40B4-BE49-F238E27FC236}">
                                  <a16:creationId xmlns:a16="http://schemas.microsoft.com/office/drawing/2014/main" id="{14DE01A4-4FED-7B2E-9986-49EDC4A76BE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774138" y="3711345"/>
                              <a:ext cx="596404" cy="591341"/>
                              <a:chOff x="10774138" y="3711345"/>
                              <a:chExt cx="596404" cy="591341"/>
                            </a:xfrm>
                          </p:grpSpPr>
                          <p:sp>
                            <p:nvSpPr>
                              <p:cNvPr id="565" name="Freeform: Shape 279">
                                <a:extLst>
                                  <a:ext uri="{FF2B5EF4-FFF2-40B4-BE49-F238E27FC236}">
                                    <a16:creationId xmlns:a16="http://schemas.microsoft.com/office/drawing/2014/main" id="{F649ABB7-AC23-522A-0C2E-33071A5654E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807786" y="3711345"/>
                                <a:ext cx="529107" cy="591341"/>
                              </a:xfrm>
                              <a:custGeom>
                                <a:avLst/>
                                <a:gdLst>
                                  <a:gd name="connsiteX0" fmla="*/ 239900 w 479807"/>
                                  <a:gd name="connsiteY0" fmla="*/ 536245 h 536245"/>
                                  <a:gd name="connsiteX1" fmla="*/ 212476 w 479807"/>
                                  <a:gd name="connsiteY1" fmla="*/ 529190 h 536245"/>
                                  <a:gd name="connsiteX2" fmla="*/ 27185 w 479807"/>
                                  <a:gd name="connsiteY2" fmla="*/ 422326 h 536245"/>
                                  <a:gd name="connsiteX3" fmla="*/ 1 w 479807"/>
                                  <a:gd name="connsiteY3" fmla="*/ 374687 h 536245"/>
                                  <a:gd name="connsiteX4" fmla="*/ 1 w 479807"/>
                                  <a:gd name="connsiteY4" fmla="*/ 161279 h 536245"/>
                                  <a:gd name="connsiteX5" fmla="*/ 27185 w 479807"/>
                                  <a:gd name="connsiteY5" fmla="*/ 114013 h 536245"/>
                                  <a:gd name="connsiteX6" fmla="*/ 213189 w 479807"/>
                                  <a:gd name="connsiteY6" fmla="*/ 7136 h 536245"/>
                                  <a:gd name="connsiteX7" fmla="*/ 239900 w 479807"/>
                                  <a:gd name="connsiteY7" fmla="*/ 0 h 536245"/>
                                  <a:gd name="connsiteX8" fmla="*/ 267318 w 479807"/>
                                  <a:gd name="connsiteY8" fmla="*/ 7056 h 536245"/>
                                  <a:gd name="connsiteX9" fmla="*/ 452622 w 479807"/>
                                  <a:gd name="connsiteY9" fmla="*/ 113953 h 536245"/>
                                  <a:gd name="connsiteX10" fmla="*/ 479806 w 479807"/>
                                  <a:gd name="connsiteY10" fmla="*/ 161559 h 536245"/>
                                  <a:gd name="connsiteX11" fmla="*/ 479806 w 479807"/>
                                  <a:gd name="connsiteY11" fmla="*/ 374967 h 536245"/>
                                  <a:gd name="connsiteX12" fmla="*/ 452622 w 479807"/>
                                  <a:gd name="connsiteY12" fmla="*/ 422232 h 536245"/>
                                  <a:gd name="connsiteX13" fmla="*/ 266618 w 479807"/>
                                  <a:gd name="connsiteY13" fmla="*/ 529110 h 536245"/>
                                  <a:gd name="connsiteX14" fmla="*/ 239907 w 479807"/>
                                  <a:gd name="connsiteY14" fmla="*/ 536245 h 53624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479807" h="536245">
                                    <a:moveTo>
                                      <a:pt x="239900" y="536245"/>
                                    </a:moveTo>
                                    <a:cubicBezTo>
                                      <a:pt x="230319" y="536185"/>
                                      <a:pt x="220898" y="533760"/>
                                      <a:pt x="212476" y="529190"/>
                                    </a:cubicBezTo>
                                    <a:lnTo>
                                      <a:pt x="27185" y="422326"/>
                                    </a:lnTo>
                                    <a:cubicBezTo>
                                      <a:pt x="10435" y="412265"/>
                                      <a:pt x="141" y="394215"/>
                                      <a:pt x="1" y="374687"/>
                                    </a:cubicBezTo>
                                    <a:lnTo>
                                      <a:pt x="1" y="161279"/>
                                    </a:lnTo>
                                    <a:cubicBezTo>
                                      <a:pt x="-132" y="141777"/>
                                      <a:pt x="10255" y="123707"/>
                                      <a:pt x="27185" y="114013"/>
                                    </a:cubicBezTo>
                                    <a:lnTo>
                                      <a:pt x="213189" y="7136"/>
                                    </a:lnTo>
                                    <a:cubicBezTo>
                                      <a:pt x="221378" y="2625"/>
                                      <a:pt x="230552" y="173"/>
                                      <a:pt x="239900" y="0"/>
                                    </a:cubicBezTo>
                                    <a:cubicBezTo>
                                      <a:pt x="249481" y="53"/>
                                      <a:pt x="258902" y="2479"/>
                                      <a:pt x="267318" y="7056"/>
                                    </a:cubicBezTo>
                                    <a:lnTo>
                                      <a:pt x="452622" y="113953"/>
                                    </a:lnTo>
                                    <a:cubicBezTo>
                                      <a:pt x="469359" y="124007"/>
                                      <a:pt x="479653" y="142037"/>
                                      <a:pt x="479806" y="161559"/>
                                    </a:cubicBezTo>
                                    <a:lnTo>
                                      <a:pt x="479806" y="374967"/>
                                    </a:lnTo>
                                    <a:cubicBezTo>
                                      <a:pt x="479939" y="394469"/>
                                      <a:pt x="469552" y="412538"/>
                                      <a:pt x="452622" y="422232"/>
                                    </a:cubicBezTo>
                                    <a:lnTo>
                                      <a:pt x="266618" y="529110"/>
                                    </a:lnTo>
                                    <a:cubicBezTo>
                                      <a:pt x="258429" y="533620"/>
                                      <a:pt x="249255" y="536072"/>
                                      <a:pt x="239907" y="536245"/>
                                    </a:cubicBezTo>
                                  </a:path>
                                </a:pathLst>
                              </a:custGeom>
                              <a:solidFill>
                                <a:schemeClr val="accent3"/>
                              </a:solidFill>
                              <a:ln w="12700" cap="rnd">
                                <a:noFill/>
                                <a:prstDash val="solid"/>
                                <a:round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l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3"/>
                                  </a:solidFill>
                                  <a:effectLst/>
                                  <a:uLnTx/>
                                  <a:uFillTx/>
                                  <a:latin typeface="Lato Light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6" name="TextBox 565">
                                <a:extLst>
                                  <a:ext uri="{FF2B5EF4-FFF2-40B4-BE49-F238E27FC236}">
                                    <a16:creationId xmlns:a16="http://schemas.microsoft.com/office/drawing/2014/main" id="{81C11D3F-2482-F351-E21F-F3B51602680B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0774138" y="3791572"/>
                                <a:ext cx="596404" cy="4308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ctr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ISP</a:t>
                                </a:r>
                                <a:b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</a:b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AS12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552" name="Group 551">
                              <a:extLst>
                                <a:ext uri="{FF2B5EF4-FFF2-40B4-BE49-F238E27FC236}">
                                  <a16:creationId xmlns:a16="http://schemas.microsoft.com/office/drawing/2014/main" id="{74253A1C-3D06-A9A9-AFDA-77420FA6CEC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9607642" y="3711345"/>
                              <a:ext cx="532404" cy="591341"/>
                              <a:chOff x="9607642" y="3711345"/>
                              <a:chExt cx="532404" cy="591341"/>
                            </a:xfrm>
                          </p:grpSpPr>
                          <p:sp>
                            <p:nvSpPr>
                              <p:cNvPr id="563" name="Freeform: Shape 278">
                                <a:extLst>
                                  <a:ext uri="{FF2B5EF4-FFF2-40B4-BE49-F238E27FC236}">
                                    <a16:creationId xmlns:a16="http://schemas.microsoft.com/office/drawing/2014/main" id="{BB28A71B-5079-F194-8AD4-3C5B654BE561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9609290" y="3711345"/>
                                <a:ext cx="529107" cy="591341"/>
                              </a:xfrm>
                              <a:custGeom>
                                <a:avLst/>
                                <a:gdLst>
                                  <a:gd name="connsiteX0" fmla="*/ 239900 w 479807"/>
                                  <a:gd name="connsiteY0" fmla="*/ 536245 h 536245"/>
                                  <a:gd name="connsiteX1" fmla="*/ 212476 w 479807"/>
                                  <a:gd name="connsiteY1" fmla="*/ 529190 h 536245"/>
                                  <a:gd name="connsiteX2" fmla="*/ 27185 w 479807"/>
                                  <a:gd name="connsiteY2" fmla="*/ 422326 h 536245"/>
                                  <a:gd name="connsiteX3" fmla="*/ 1 w 479807"/>
                                  <a:gd name="connsiteY3" fmla="*/ 374687 h 536245"/>
                                  <a:gd name="connsiteX4" fmla="*/ 1 w 479807"/>
                                  <a:gd name="connsiteY4" fmla="*/ 161279 h 536245"/>
                                  <a:gd name="connsiteX5" fmla="*/ 27185 w 479807"/>
                                  <a:gd name="connsiteY5" fmla="*/ 114013 h 536245"/>
                                  <a:gd name="connsiteX6" fmla="*/ 213189 w 479807"/>
                                  <a:gd name="connsiteY6" fmla="*/ 7136 h 536245"/>
                                  <a:gd name="connsiteX7" fmla="*/ 239900 w 479807"/>
                                  <a:gd name="connsiteY7" fmla="*/ 0 h 536245"/>
                                  <a:gd name="connsiteX8" fmla="*/ 267318 w 479807"/>
                                  <a:gd name="connsiteY8" fmla="*/ 7056 h 536245"/>
                                  <a:gd name="connsiteX9" fmla="*/ 452622 w 479807"/>
                                  <a:gd name="connsiteY9" fmla="*/ 113953 h 536245"/>
                                  <a:gd name="connsiteX10" fmla="*/ 479806 w 479807"/>
                                  <a:gd name="connsiteY10" fmla="*/ 161559 h 536245"/>
                                  <a:gd name="connsiteX11" fmla="*/ 479806 w 479807"/>
                                  <a:gd name="connsiteY11" fmla="*/ 374967 h 536245"/>
                                  <a:gd name="connsiteX12" fmla="*/ 452622 w 479807"/>
                                  <a:gd name="connsiteY12" fmla="*/ 422232 h 536245"/>
                                  <a:gd name="connsiteX13" fmla="*/ 266618 w 479807"/>
                                  <a:gd name="connsiteY13" fmla="*/ 529110 h 536245"/>
                                  <a:gd name="connsiteX14" fmla="*/ 239907 w 479807"/>
                                  <a:gd name="connsiteY14" fmla="*/ 536245 h 53624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479807" h="536245">
                                    <a:moveTo>
                                      <a:pt x="239900" y="536245"/>
                                    </a:moveTo>
                                    <a:cubicBezTo>
                                      <a:pt x="230319" y="536185"/>
                                      <a:pt x="220898" y="533760"/>
                                      <a:pt x="212476" y="529190"/>
                                    </a:cubicBezTo>
                                    <a:lnTo>
                                      <a:pt x="27185" y="422326"/>
                                    </a:lnTo>
                                    <a:cubicBezTo>
                                      <a:pt x="10435" y="412265"/>
                                      <a:pt x="141" y="394215"/>
                                      <a:pt x="1" y="374687"/>
                                    </a:cubicBezTo>
                                    <a:lnTo>
                                      <a:pt x="1" y="161279"/>
                                    </a:lnTo>
                                    <a:cubicBezTo>
                                      <a:pt x="-132" y="141777"/>
                                      <a:pt x="10255" y="123707"/>
                                      <a:pt x="27185" y="114013"/>
                                    </a:cubicBezTo>
                                    <a:lnTo>
                                      <a:pt x="213189" y="7136"/>
                                    </a:lnTo>
                                    <a:cubicBezTo>
                                      <a:pt x="221378" y="2625"/>
                                      <a:pt x="230552" y="173"/>
                                      <a:pt x="239900" y="0"/>
                                    </a:cubicBezTo>
                                    <a:cubicBezTo>
                                      <a:pt x="249481" y="53"/>
                                      <a:pt x="258902" y="2479"/>
                                      <a:pt x="267318" y="7056"/>
                                    </a:cubicBezTo>
                                    <a:lnTo>
                                      <a:pt x="452622" y="113953"/>
                                    </a:lnTo>
                                    <a:cubicBezTo>
                                      <a:pt x="469359" y="124007"/>
                                      <a:pt x="479653" y="142037"/>
                                      <a:pt x="479806" y="161559"/>
                                    </a:cubicBezTo>
                                    <a:lnTo>
                                      <a:pt x="479806" y="374967"/>
                                    </a:lnTo>
                                    <a:cubicBezTo>
                                      <a:pt x="479939" y="394469"/>
                                      <a:pt x="469552" y="412538"/>
                                      <a:pt x="452622" y="422232"/>
                                    </a:cubicBezTo>
                                    <a:lnTo>
                                      <a:pt x="266618" y="529110"/>
                                    </a:lnTo>
                                    <a:cubicBezTo>
                                      <a:pt x="258429" y="533620"/>
                                      <a:pt x="249255" y="536072"/>
                                      <a:pt x="239907" y="536245"/>
                                    </a:cubicBezTo>
                                  </a:path>
                                </a:pathLst>
                              </a:custGeom>
                              <a:solidFill>
                                <a:schemeClr val="accent1"/>
                              </a:solidFill>
                              <a:ln w="12700" cap="rnd">
                                <a:noFill/>
                                <a:prstDash val="solid"/>
                                <a:round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l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3535C"/>
                                  </a:solidFill>
                                  <a:effectLst/>
                                  <a:uLnTx/>
                                  <a:uFillTx/>
                                  <a:latin typeface="Lato Light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4" name="TextBox 563">
                                <a:extLst>
                                  <a:ext uri="{FF2B5EF4-FFF2-40B4-BE49-F238E27FC236}">
                                    <a16:creationId xmlns:a16="http://schemas.microsoft.com/office/drawing/2014/main" id="{D4E47238-5934-49FE-31A1-1F491B9FB582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9607642" y="3791572"/>
                                <a:ext cx="532404" cy="4308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ctr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ISP</a:t>
                                </a:r>
                                <a:b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</a:b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AS10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553" name="Group 552">
                              <a:extLst>
                                <a:ext uri="{FF2B5EF4-FFF2-40B4-BE49-F238E27FC236}">
                                  <a16:creationId xmlns:a16="http://schemas.microsoft.com/office/drawing/2014/main" id="{FC0114ED-592A-394F-B771-5B5D46A6926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9883233" y="4220208"/>
                              <a:ext cx="554788" cy="591341"/>
                              <a:chOff x="9883233" y="4220208"/>
                              <a:chExt cx="554788" cy="591341"/>
                            </a:xfrm>
                          </p:grpSpPr>
                          <p:sp>
                            <p:nvSpPr>
                              <p:cNvPr id="561" name="Freeform: Shape 280">
                                <a:extLst>
                                  <a:ext uri="{FF2B5EF4-FFF2-40B4-BE49-F238E27FC236}">
                                    <a16:creationId xmlns:a16="http://schemas.microsoft.com/office/drawing/2014/main" id="{75962CE7-5E56-CD9F-3133-0874070B72B3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9908914" y="4220208"/>
                                <a:ext cx="529107" cy="591341"/>
                              </a:xfrm>
                              <a:custGeom>
                                <a:avLst/>
                                <a:gdLst>
                                  <a:gd name="connsiteX0" fmla="*/ 239900 w 479807"/>
                                  <a:gd name="connsiteY0" fmla="*/ 536245 h 536245"/>
                                  <a:gd name="connsiteX1" fmla="*/ 212476 w 479807"/>
                                  <a:gd name="connsiteY1" fmla="*/ 529190 h 536245"/>
                                  <a:gd name="connsiteX2" fmla="*/ 27185 w 479807"/>
                                  <a:gd name="connsiteY2" fmla="*/ 422326 h 536245"/>
                                  <a:gd name="connsiteX3" fmla="*/ 1 w 479807"/>
                                  <a:gd name="connsiteY3" fmla="*/ 374687 h 536245"/>
                                  <a:gd name="connsiteX4" fmla="*/ 1 w 479807"/>
                                  <a:gd name="connsiteY4" fmla="*/ 161279 h 536245"/>
                                  <a:gd name="connsiteX5" fmla="*/ 27185 w 479807"/>
                                  <a:gd name="connsiteY5" fmla="*/ 114013 h 536245"/>
                                  <a:gd name="connsiteX6" fmla="*/ 213189 w 479807"/>
                                  <a:gd name="connsiteY6" fmla="*/ 7136 h 536245"/>
                                  <a:gd name="connsiteX7" fmla="*/ 239900 w 479807"/>
                                  <a:gd name="connsiteY7" fmla="*/ 0 h 536245"/>
                                  <a:gd name="connsiteX8" fmla="*/ 267318 w 479807"/>
                                  <a:gd name="connsiteY8" fmla="*/ 7056 h 536245"/>
                                  <a:gd name="connsiteX9" fmla="*/ 452622 w 479807"/>
                                  <a:gd name="connsiteY9" fmla="*/ 113953 h 536245"/>
                                  <a:gd name="connsiteX10" fmla="*/ 479806 w 479807"/>
                                  <a:gd name="connsiteY10" fmla="*/ 161559 h 536245"/>
                                  <a:gd name="connsiteX11" fmla="*/ 479806 w 479807"/>
                                  <a:gd name="connsiteY11" fmla="*/ 374967 h 536245"/>
                                  <a:gd name="connsiteX12" fmla="*/ 452622 w 479807"/>
                                  <a:gd name="connsiteY12" fmla="*/ 422232 h 536245"/>
                                  <a:gd name="connsiteX13" fmla="*/ 266618 w 479807"/>
                                  <a:gd name="connsiteY13" fmla="*/ 529110 h 536245"/>
                                  <a:gd name="connsiteX14" fmla="*/ 239907 w 479807"/>
                                  <a:gd name="connsiteY14" fmla="*/ 536245 h 53624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479807" h="536245">
                                    <a:moveTo>
                                      <a:pt x="239900" y="536245"/>
                                    </a:moveTo>
                                    <a:cubicBezTo>
                                      <a:pt x="230319" y="536185"/>
                                      <a:pt x="220898" y="533760"/>
                                      <a:pt x="212476" y="529190"/>
                                    </a:cubicBezTo>
                                    <a:lnTo>
                                      <a:pt x="27185" y="422326"/>
                                    </a:lnTo>
                                    <a:cubicBezTo>
                                      <a:pt x="10435" y="412265"/>
                                      <a:pt x="141" y="394215"/>
                                      <a:pt x="1" y="374687"/>
                                    </a:cubicBezTo>
                                    <a:lnTo>
                                      <a:pt x="1" y="161279"/>
                                    </a:lnTo>
                                    <a:cubicBezTo>
                                      <a:pt x="-132" y="141777"/>
                                      <a:pt x="10255" y="123707"/>
                                      <a:pt x="27185" y="114013"/>
                                    </a:cubicBezTo>
                                    <a:lnTo>
                                      <a:pt x="213189" y="7136"/>
                                    </a:lnTo>
                                    <a:cubicBezTo>
                                      <a:pt x="221378" y="2625"/>
                                      <a:pt x="230552" y="173"/>
                                      <a:pt x="239900" y="0"/>
                                    </a:cubicBezTo>
                                    <a:cubicBezTo>
                                      <a:pt x="249481" y="53"/>
                                      <a:pt x="258902" y="2479"/>
                                      <a:pt x="267318" y="7056"/>
                                    </a:cubicBezTo>
                                    <a:lnTo>
                                      <a:pt x="452622" y="113953"/>
                                    </a:lnTo>
                                    <a:cubicBezTo>
                                      <a:pt x="469359" y="124007"/>
                                      <a:pt x="479653" y="142037"/>
                                      <a:pt x="479806" y="161559"/>
                                    </a:cubicBezTo>
                                    <a:lnTo>
                                      <a:pt x="479806" y="374967"/>
                                    </a:lnTo>
                                    <a:cubicBezTo>
                                      <a:pt x="479939" y="394469"/>
                                      <a:pt x="469552" y="412538"/>
                                      <a:pt x="452622" y="422232"/>
                                    </a:cubicBezTo>
                                    <a:lnTo>
                                      <a:pt x="266618" y="529110"/>
                                    </a:lnTo>
                                    <a:cubicBezTo>
                                      <a:pt x="258429" y="533620"/>
                                      <a:pt x="249255" y="536072"/>
                                      <a:pt x="239907" y="536245"/>
                                    </a:cubicBezTo>
                                  </a:path>
                                </a:pathLst>
                              </a:custGeom>
                              <a:solidFill>
                                <a:schemeClr val="accent1"/>
                              </a:solidFill>
                              <a:ln w="12700" cap="rnd">
                                <a:noFill/>
                                <a:prstDash val="solid"/>
                                <a:round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l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3535C"/>
                                  </a:solidFill>
                                  <a:effectLst/>
                                  <a:uLnTx/>
                                  <a:uFillTx/>
                                  <a:latin typeface="Lato Light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2" name="TextBox 561">
                                <a:extLst>
                                  <a:ext uri="{FF2B5EF4-FFF2-40B4-BE49-F238E27FC236}">
                                    <a16:creationId xmlns:a16="http://schemas.microsoft.com/office/drawing/2014/main" id="{DD7C4E30-7536-8A14-17C8-4E1F555CC915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9883233" y="4300435"/>
                                <a:ext cx="550818" cy="4308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ctr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50" b="1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ISP</a:t>
                                </a:r>
                                <a:br>
                                  <a:rPr lang="en-US" sz="1050" b="1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</a:br>
                                <a:r>
                                  <a:rPr lang="en-US" sz="1050" b="1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AS13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554" name="Group 553">
                              <a:extLst>
                                <a:ext uri="{FF2B5EF4-FFF2-40B4-BE49-F238E27FC236}">
                                  <a16:creationId xmlns:a16="http://schemas.microsoft.com/office/drawing/2014/main" id="{7DAD2EB6-25AF-D439-AD60-2ED65B3AF42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508162" y="4220208"/>
                              <a:ext cx="551063" cy="591341"/>
                              <a:chOff x="10508162" y="4220208"/>
                              <a:chExt cx="551063" cy="591341"/>
                            </a:xfrm>
                          </p:grpSpPr>
                          <p:sp>
                            <p:nvSpPr>
                              <p:cNvPr id="559" name="Freeform: Shape 281">
                                <a:extLst>
                                  <a:ext uri="{FF2B5EF4-FFF2-40B4-BE49-F238E27FC236}">
                                    <a16:creationId xmlns:a16="http://schemas.microsoft.com/office/drawing/2014/main" id="{05B9FD02-8902-FAD6-60E1-5AB8C5CDF58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508162" y="4220208"/>
                                <a:ext cx="529107" cy="591341"/>
                              </a:xfrm>
                              <a:custGeom>
                                <a:avLst/>
                                <a:gdLst>
                                  <a:gd name="connsiteX0" fmla="*/ 239900 w 479807"/>
                                  <a:gd name="connsiteY0" fmla="*/ 536245 h 536245"/>
                                  <a:gd name="connsiteX1" fmla="*/ 212476 w 479807"/>
                                  <a:gd name="connsiteY1" fmla="*/ 529190 h 536245"/>
                                  <a:gd name="connsiteX2" fmla="*/ 27185 w 479807"/>
                                  <a:gd name="connsiteY2" fmla="*/ 422326 h 536245"/>
                                  <a:gd name="connsiteX3" fmla="*/ 1 w 479807"/>
                                  <a:gd name="connsiteY3" fmla="*/ 374687 h 536245"/>
                                  <a:gd name="connsiteX4" fmla="*/ 1 w 479807"/>
                                  <a:gd name="connsiteY4" fmla="*/ 161279 h 536245"/>
                                  <a:gd name="connsiteX5" fmla="*/ 27185 w 479807"/>
                                  <a:gd name="connsiteY5" fmla="*/ 114013 h 536245"/>
                                  <a:gd name="connsiteX6" fmla="*/ 213189 w 479807"/>
                                  <a:gd name="connsiteY6" fmla="*/ 7136 h 536245"/>
                                  <a:gd name="connsiteX7" fmla="*/ 239900 w 479807"/>
                                  <a:gd name="connsiteY7" fmla="*/ 0 h 536245"/>
                                  <a:gd name="connsiteX8" fmla="*/ 267318 w 479807"/>
                                  <a:gd name="connsiteY8" fmla="*/ 7056 h 536245"/>
                                  <a:gd name="connsiteX9" fmla="*/ 452622 w 479807"/>
                                  <a:gd name="connsiteY9" fmla="*/ 113953 h 536245"/>
                                  <a:gd name="connsiteX10" fmla="*/ 479806 w 479807"/>
                                  <a:gd name="connsiteY10" fmla="*/ 161559 h 536245"/>
                                  <a:gd name="connsiteX11" fmla="*/ 479806 w 479807"/>
                                  <a:gd name="connsiteY11" fmla="*/ 374967 h 536245"/>
                                  <a:gd name="connsiteX12" fmla="*/ 452622 w 479807"/>
                                  <a:gd name="connsiteY12" fmla="*/ 422232 h 536245"/>
                                  <a:gd name="connsiteX13" fmla="*/ 266618 w 479807"/>
                                  <a:gd name="connsiteY13" fmla="*/ 529110 h 536245"/>
                                  <a:gd name="connsiteX14" fmla="*/ 239907 w 479807"/>
                                  <a:gd name="connsiteY14" fmla="*/ 536245 h 53624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479807" h="536245">
                                    <a:moveTo>
                                      <a:pt x="239900" y="536245"/>
                                    </a:moveTo>
                                    <a:cubicBezTo>
                                      <a:pt x="230319" y="536185"/>
                                      <a:pt x="220898" y="533760"/>
                                      <a:pt x="212476" y="529190"/>
                                    </a:cubicBezTo>
                                    <a:lnTo>
                                      <a:pt x="27185" y="422326"/>
                                    </a:lnTo>
                                    <a:cubicBezTo>
                                      <a:pt x="10435" y="412265"/>
                                      <a:pt x="141" y="394215"/>
                                      <a:pt x="1" y="374687"/>
                                    </a:cubicBezTo>
                                    <a:lnTo>
                                      <a:pt x="1" y="161279"/>
                                    </a:lnTo>
                                    <a:cubicBezTo>
                                      <a:pt x="-132" y="141777"/>
                                      <a:pt x="10255" y="123707"/>
                                      <a:pt x="27185" y="114013"/>
                                    </a:cubicBezTo>
                                    <a:lnTo>
                                      <a:pt x="213189" y="7136"/>
                                    </a:lnTo>
                                    <a:cubicBezTo>
                                      <a:pt x="221378" y="2625"/>
                                      <a:pt x="230552" y="173"/>
                                      <a:pt x="239900" y="0"/>
                                    </a:cubicBezTo>
                                    <a:cubicBezTo>
                                      <a:pt x="249481" y="53"/>
                                      <a:pt x="258902" y="2479"/>
                                      <a:pt x="267318" y="7056"/>
                                    </a:cubicBezTo>
                                    <a:lnTo>
                                      <a:pt x="452622" y="113953"/>
                                    </a:lnTo>
                                    <a:cubicBezTo>
                                      <a:pt x="469359" y="124007"/>
                                      <a:pt x="479653" y="142037"/>
                                      <a:pt x="479806" y="161559"/>
                                    </a:cubicBezTo>
                                    <a:lnTo>
                                      <a:pt x="479806" y="374967"/>
                                    </a:lnTo>
                                    <a:cubicBezTo>
                                      <a:pt x="479939" y="394469"/>
                                      <a:pt x="469552" y="412538"/>
                                      <a:pt x="452622" y="422232"/>
                                    </a:cubicBezTo>
                                    <a:lnTo>
                                      <a:pt x="266618" y="529110"/>
                                    </a:lnTo>
                                    <a:cubicBezTo>
                                      <a:pt x="258429" y="533620"/>
                                      <a:pt x="249255" y="536072"/>
                                      <a:pt x="239907" y="536245"/>
                                    </a:cubicBezTo>
                                  </a:path>
                                </a:pathLst>
                              </a:custGeom>
                              <a:solidFill>
                                <a:schemeClr val="accent1"/>
                              </a:solidFill>
                              <a:ln w="12700" cap="rnd">
                                <a:noFill/>
                                <a:prstDash val="solid"/>
                                <a:round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l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43535C"/>
                                  </a:solidFill>
                                  <a:effectLst/>
                                  <a:uLnTx/>
                                  <a:uFillTx/>
                                  <a:latin typeface="Lato Light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60" name="TextBox 559">
                                <a:extLst>
                                  <a:ext uri="{FF2B5EF4-FFF2-40B4-BE49-F238E27FC236}">
                                    <a16:creationId xmlns:a16="http://schemas.microsoft.com/office/drawing/2014/main" id="{BB9FD3CF-112B-5977-99D1-F57E3A2D9FCF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0515859" y="4300435"/>
                                <a:ext cx="543366" cy="4308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ctr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ISP</a:t>
                                </a:r>
                                <a:b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</a:b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AS14</a:t>
                                </a:r>
                              </a:p>
                            </p:txBody>
                          </p:sp>
                        </p:grpSp>
                        <p:grpSp>
                          <p:nvGrpSpPr>
                            <p:cNvPr id="555" name="Group 554">
                              <a:extLst>
                                <a:ext uri="{FF2B5EF4-FFF2-40B4-BE49-F238E27FC236}">
                                  <a16:creationId xmlns:a16="http://schemas.microsoft.com/office/drawing/2014/main" id="{730148F7-86A1-8560-4FCE-C0F7CB0C78A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>
                            <a:xfrm>
                              <a:off x="10198720" y="3711345"/>
                              <a:ext cx="549298" cy="591341"/>
                              <a:chOff x="10198720" y="3711345"/>
                              <a:chExt cx="549298" cy="591341"/>
                            </a:xfrm>
                          </p:grpSpPr>
                          <p:sp>
                            <p:nvSpPr>
                              <p:cNvPr id="557" name="Freeform: Shape 292">
                                <a:extLst>
                                  <a:ext uri="{FF2B5EF4-FFF2-40B4-BE49-F238E27FC236}">
                                    <a16:creationId xmlns:a16="http://schemas.microsoft.com/office/drawing/2014/main" id="{EDD5095A-81CB-4ED9-D8EF-EF6D0B99000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>
                              <a:xfrm>
                                <a:off x="10208538" y="3711345"/>
                                <a:ext cx="529107" cy="591341"/>
                              </a:xfrm>
                              <a:custGeom>
                                <a:avLst/>
                                <a:gdLst>
                                  <a:gd name="connsiteX0" fmla="*/ 239900 w 479807"/>
                                  <a:gd name="connsiteY0" fmla="*/ 536245 h 536245"/>
                                  <a:gd name="connsiteX1" fmla="*/ 212476 w 479807"/>
                                  <a:gd name="connsiteY1" fmla="*/ 529190 h 536245"/>
                                  <a:gd name="connsiteX2" fmla="*/ 27185 w 479807"/>
                                  <a:gd name="connsiteY2" fmla="*/ 422326 h 536245"/>
                                  <a:gd name="connsiteX3" fmla="*/ 1 w 479807"/>
                                  <a:gd name="connsiteY3" fmla="*/ 374687 h 536245"/>
                                  <a:gd name="connsiteX4" fmla="*/ 1 w 479807"/>
                                  <a:gd name="connsiteY4" fmla="*/ 161279 h 536245"/>
                                  <a:gd name="connsiteX5" fmla="*/ 27185 w 479807"/>
                                  <a:gd name="connsiteY5" fmla="*/ 114013 h 536245"/>
                                  <a:gd name="connsiteX6" fmla="*/ 213189 w 479807"/>
                                  <a:gd name="connsiteY6" fmla="*/ 7136 h 536245"/>
                                  <a:gd name="connsiteX7" fmla="*/ 239900 w 479807"/>
                                  <a:gd name="connsiteY7" fmla="*/ 0 h 536245"/>
                                  <a:gd name="connsiteX8" fmla="*/ 267318 w 479807"/>
                                  <a:gd name="connsiteY8" fmla="*/ 7056 h 536245"/>
                                  <a:gd name="connsiteX9" fmla="*/ 452622 w 479807"/>
                                  <a:gd name="connsiteY9" fmla="*/ 113953 h 536245"/>
                                  <a:gd name="connsiteX10" fmla="*/ 479806 w 479807"/>
                                  <a:gd name="connsiteY10" fmla="*/ 161559 h 536245"/>
                                  <a:gd name="connsiteX11" fmla="*/ 479806 w 479807"/>
                                  <a:gd name="connsiteY11" fmla="*/ 374967 h 536245"/>
                                  <a:gd name="connsiteX12" fmla="*/ 452622 w 479807"/>
                                  <a:gd name="connsiteY12" fmla="*/ 422232 h 536245"/>
                                  <a:gd name="connsiteX13" fmla="*/ 266618 w 479807"/>
                                  <a:gd name="connsiteY13" fmla="*/ 529110 h 536245"/>
                                  <a:gd name="connsiteX14" fmla="*/ 239907 w 479807"/>
                                  <a:gd name="connsiteY14" fmla="*/ 536245 h 536245"/>
                                </a:gdLst>
                                <a:ahLst/>
                                <a:cxnLst>
                                  <a:cxn ang="0">
                                    <a:pos x="connsiteX0" y="connsiteY0"/>
                                  </a:cxn>
                                  <a:cxn ang="0">
                                    <a:pos x="connsiteX1" y="connsiteY1"/>
                                  </a:cxn>
                                  <a:cxn ang="0">
                                    <a:pos x="connsiteX2" y="connsiteY2"/>
                                  </a:cxn>
                                  <a:cxn ang="0">
                                    <a:pos x="connsiteX3" y="connsiteY3"/>
                                  </a:cxn>
                                  <a:cxn ang="0">
                                    <a:pos x="connsiteX4" y="connsiteY4"/>
                                  </a:cxn>
                                  <a:cxn ang="0">
                                    <a:pos x="connsiteX5" y="connsiteY5"/>
                                  </a:cxn>
                                  <a:cxn ang="0">
                                    <a:pos x="connsiteX6" y="connsiteY6"/>
                                  </a:cxn>
                                  <a:cxn ang="0">
                                    <a:pos x="connsiteX7" y="connsiteY7"/>
                                  </a:cxn>
                                  <a:cxn ang="0">
                                    <a:pos x="connsiteX8" y="connsiteY8"/>
                                  </a:cxn>
                                  <a:cxn ang="0">
                                    <a:pos x="connsiteX9" y="connsiteY9"/>
                                  </a:cxn>
                                  <a:cxn ang="0">
                                    <a:pos x="connsiteX10" y="connsiteY10"/>
                                  </a:cxn>
                                  <a:cxn ang="0">
                                    <a:pos x="connsiteX11" y="connsiteY11"/>
                                  </a:cxn>
                                  <a:cxn ang="0">
                                    <a:pos x="connsiteX12" y="connsiteY12"/>
                                  </a:cxn>
                                  <a:cxn ang="0">
                                    <a:pos x="connsiteX13" y="connsiteY13"/>
                                  </a:cxn>
                                  <a:cxn ang="0">
                                    <a:pos x="connsiteX14" y="connsiteY14"/>
                                  </a:cxn>
                                </a:cxnLst>
                                <a:rect l="l" t="t" r="r" b="b"/>
                                <a:pathLst>
                                  <a:path w="479807" h="536245">
                                    <a:moveTo>
                                      <a:pt x="239900" y="536245"/>
                                    </a:moveTo>
                                    <a:cubicBezTo>
                                      <a:pt x="230319" y="536185"/>
                                      <a:pt x="220898" y="533760"/>
                                      <a:pt x="212476" y="529190"/>
                                    </a:cubicBezTo>
                                    <a:lnTo>
                                      <a:pt x="27185" y="422326"/>
                                    </a:lnTo>
                                    <a:cubicBezTo>
                                      <a:pt x="10435" y="412265"/>
                                      <a:pt x="141" y="394215"/>
                                      <a:pt x="1" y="374687"/>
                                    </a:cubicBezTo>
                                    <a:lnTo>
                                      <a:pt x="1" y="161279"/>
                                    </a:lnTo>
                                    <a:cubicBezTo>
                                      <a:pt x="-132" y="141777"/>
                                      <a:pt x="10255" y="123707"/>
                                      <a:pt x="27185" y="114013"/>
                                    </a:cubicBezTo>
                                    <a:lnTo>
                                      <a:pt x="213189" y="7136"/>
                                    </a:lnTo>
                                    <a:cubicBezTo>
                                      <a:pt x="221378" y="2625"/>
                                      <a:pt x="230552" y="173"/>
                                      <a:pt x="239900" y="0"/>
                                    </a:cubicBezTo>
                                    <a:cubicBezTo>
                                      <a:pt x="249481" y="53"/>
                                      <a:pt x="258902" y="2479"/>
                                      <a:pt x="267318" y="7056"/>
                                    </a:cubicBezTo>
                                    <a:lnTo>
                                      <a:pt x="452622" y="113953"/>
                                    </a:lnTo>
                                    <a:cubicBezTo>
                                      <a:pt x="469359" y="124007"/>
                                      <a:pt x="479653" y="142037"/>
                                      <a:pt x="479806" y="161559"/>
                                    </a:cubicBezTo>
                                    <a:lnTo>
                                      <a:pt x="479806" y="374967"/>
                                    </a:lnTo>
                                    <a:cubicBezTo>
                                      <a:pt x="479939" y="394469"/>
                                      <a:pt x="469552" y="412538"/>
                                      <a:pt x="452622" y="422232"/>
                                    </a:cubicBezTo>
                                    <a:lnTo>
                                      <a:pt x="266618" y="529110"/>
                                    </a:lnTo>
                                    <a:cubicBezTo>
                                      <a:pt x="258429" y="533620"/>
                                      <a:pt x="249255" y="536072"/>
                                      <a:pt x="239907" y="536245"/>
                                    </a:cubicBezTo>
                                  </a:path>
                                </a:pathLst>
                              </a:custGeom>
                              <a:solidFill>
                                <a:schemeClr val="accent5"/>
                              </a:solidFill>
                              <a:ln w="12700" cap="rnd">
                                <a:noFill/>
                                <a:prstDash val="solid"/>
                                <a:round/>
                              </a:ln>
                            </p:spPr>
                            <p:txBody>
                              <a:bodyPr rtlCol="0" anchor="ctr"/>
                              <a:lstStyle/>
                              <a:p>
                                <a:pPr marL="0" marR="0" lvl="0" indent="0" algn="l" defTabSz="91440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en-US" sz="18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accent5"/>
                                  </a:solidFill>
                                  <a:effectLst/>
                                  <a:uLnTx/>
                                  <a:uFillTx/>
                                  <a:latin typeface="Lato Light"/>
                                  <a:ea typeface="+mn-ea"/>
                                  <a:cs typeface="+mn-cs"/>
                                </a:endParaRPr>
                              </a:p>
                            </p:txBody>
                          </p:sp>
                          <p:sp>
                            <p:nvSpPr>
                              <p:cNvPr id="558" name="TextBox 557">
                                <a:extLst>
                                  <a:ext uri="{FF2B5EF4-FFF2-40B4-BE49-F238E27FC236}">
                                    <a16:creationId xmlns:a16="http://schemas.microsoft.com/office/drawing/2014/main" id="{5CB531D0-7DBD-7DF1-9FAE-73E506FDDE9A}"/>
                                  </a:ext>
                                </a:extLst>
                              </p:cNvPr>
                              <p:cNvSpPr txBox="1"/>
                              <p:nvPr/>
                            </p:nvSpPr>
                            <p:spPr>
                              <a:xfrm>
                                <a:off x="10198720" y="3780407"/>
                                <a:ext cx="549298" cy="430887"/>
                              </a:xfrm>
                              <a:prstGeom prst="rect">
                                <a:avLst/>
                              </a:prstGeom>
                              <a:noFill/>
                            </p:spPr>
                            <p:txBody>
                              <a:bodyPr wrap="square" anchor="ctr">
                                <a:spAutoFit/>
                              </a:bodyPr>
                              <a:lstStyle/>
                              <a:p>
                                <a:pPr algn="ctr">
                                  <a:spcBef>
                                    <a:spcPts val="600"/>
                                  </a:spcBef>
                                  <a:buClr>
                                    <a:srgbClr val="008DB9"/>
                                  </a:buClr>
                                </a:pP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ISP</a:t>
                                </a:r>
                                <a:b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</a:br>
                                <a:r>
                                  <a:rPr lang="en-US" sz="1050" b="1" dirty="0">
                                    <a:solidFill>
                                      <a:schemeClr val="bg1"/>
                                    </a:solidFill>
                                    <a:latin typeface="Nunito Sans Light" panose="00000400000000000000" pitchFamily="2" charset="0"/>
                                    <a:ea typeface="Verdana" panose="020B0604030504040204" pitchFamily="34" charset="0"/>
                                    <a:cs typeface="Prompt Light" panose="00000400000000000000" pitchFamily="2" charset="-34"/>
                                  </a:rPr>
                                  <a:t>AS11</a:t>
                                </a:r>
                              </a:p>
                            </p:txBody>
                          </p:sp>
                        </p:grpSp>
                        <p:sp>
                          <p:nvSpPr>
                            <p:cNvPr id="556" name="TextBox 555">
                              <a:extLst>
                                <a:ext uri="{FF2B5EF4-FFF2-40B4-BE49-F238E27FC236}">
                                  <a16:creationId xmlns:a16="http://schemas.microsoft.com/office/drawing/2014/main" id="{9916F7FF-8465-302E-CB64-49DEA1E5BD05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1007684" y="4644926"/>
                              <a:ext cx="538600" cy="261610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ctr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100" b="1" dirty="0">
                                  <a:solidFill>
                                    <a:schemeClr val="accent2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ISD2</a:t>
                              </a:r>
                            </a:p>
                          </p:txBody>
                        </p:sp>
                      </p:grpSp>
                      <p:grpSp>
                        <p:nvGrpSpPr>
                          <p:cNvPr id="57" name="Group 56">
                            <a:extLst>
                              <a:ext uri="{FF2B5EF4-FFF2-40B4-BE49-F238E27FC236}">
                                <a16:creationId xmlns:a16="http://schemas.microsoft.com/office/drawing/2014/main" id="{CDEA0DFE-1059-051E-5718-492940F71DB0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9880997" y="2918446"/>
                            <a:ext cx="555288" cy="620602"/>
                            <a:chOff x="9880997" y="2918446"/>
                            <a:chExt cx="555288" cy="620602"/>
                          </a:xfrm>
                        </p:grpSpPr>
                        <p:sp>
                          <p:nvSpPr>
                            <p:cNvPr id="61" name="Freeform: Shape 282">
                              <a:extLst>
                                <a:ext uri="{FF2B5EF4-FFF2-40B4-BE49-F238E27FC236}">
                                  <a16:creationId xmlns:a16="http://schemas.microsoft.com/office/drawing/2014/main" id="{04AFE12D-AF71-1D63-C793-9D9B4A21C71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9880997" y="2918446"/>
                              <a:ext cx="555288" cy="620602"/>
                            </a:xfrm>
                            <a:custGeom>
                              <a:avLst/>
                              <a:gdLst>
                                <a:gd name="connsiteX0" fmla="*/ 239900 w 479807"/>
                                <a:gd name="connsiteY0" fmla="*/ 536245 h 536245"/>
                                <a:gd name="connsiteX1" fmla="*/ 212476 w 479807"/>
                                <a:gd name="connsiteY1" fmla="*/ 529190 h 536245"/>
                                <a:gd name="connsiteX2" fmla="*/ 27185 w 479807"/>
                                <a:gd name="connsiteY2" fmla="*/ 422326 h 536245"/>
                                <a:gd name="connsiteX3" fmla="*/ 1 w 479807"/>
                                <a:gd name="connsiteY3" fmla="*/ 374687 h 536245"/>
                                <a:gd name="connsiteX4" fmla="*/ 1 w 479807"/>
                                <a:gd name="connsiteY4" fmla="*/ 161279 h 536245"/>
                                <a:gd name="connsiteX5" fmla="*/ 27185 w 479807"/>
                                <a:gd name="connsiteY5" fmla="*/ 114013 h 536245"/>
                                <a:gd name="connsiteX6" fmla="*/ 213189 w 479807"/>
                                <a:gd name="connsiteY6" fmla="*/ 7136 h 536245"/>
                                <a:gd name="connsiteX7" fmla="*/ 239900 w 479807"/>
                                <a:gd name="connsiteY7" fmla="*/ 0 h 536245"/>
                                <a:gd name="connsiteX8" fmla="*/ 267318 w 479807"/>
                                <a:gd name="connsiteY8" fmla="*/ 7056 h 536245"/>
                                <a:gd name="connsiteX9" fmla="*/ 452622 w 479807"/>
                                <a:gd name="connsiteY9" fmla="*/ 113953 h 536245"/>
                                <a:gd name="connsiteX10" fmla="*/ 479806 w 479807"/>
                                <a:gd name="connsiteY10" fmla="*/ 161559 h 536245"/>
                                <a:gd name="connsiteX11" fmla="*/ 479806 w 479807"/>
                                <a:gd name="connsiteY11" fmla="*/ 374967 h 536245"/>
                                <a:gd name="connsiteX12" fmla="*/ 452622 w 479807"/>
                                <a:gd name="connsiteY12" fmla="*/ 422232 h 536245"/>
                                <a:gd name="connsiteX13" fmla="*/ 266618 w 479807"/>
                                <a:gd name="connsiteY13" fmla="*/ 529110 h 536245"/>
                                <a:gd name="connsiteX14" fmla="*/ 239907 w 479807"/>
                                <a:gd name="connsiteY14" fmla="*/ 536245 h 53624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</a:cxnLst>
                              <a:rect l="l" t="t" r="r" b="b"/>
                              <a:pathLst>
                                <a:path w="479807" h="536245">
                                  <a:moveTo>
                                    <a:pt x="239900" y="536245"/>
                                  </a:moveTo>
                                  <a:cubicBezTo>
                                    <a:pt x="230319" y="536185"/>
                                    <a:pt x="220898" y="533760"/>
                                    <a:pt x="212476" y="529190"/>
                                  </a:cubicBezTo>
                                  <a:lnTo>
                                    <a:pt x="27185" y="422326"/>
                                  </a:lnTo>
                                  <a:cubicBezTo>
                                    <a:pt x="10435" y="412265"/>
                                    <a:pt x="141" y="394215"/>
                                    <a:pt x="1" y="374687"/>
                                  </a:cubicBezTo>
                                  <a:lnTo>
                                    <a:pt x="1" y="161279"/>
                                  </a:lnTo>
                                  <a:cubicBezTo>
                                    <a:pt x="-132" y="141777"/>
                                    <a:pt x="10255" y="123707"/>
                                    <a:pt x="27185" y="114013"/>
                                  </a:cubicBezTo>
                                  <a:lnTo>
                                    <a:pt x="213189" y="7136"/>
                                  </a:lnTo>
                                  <a:cubicBezTo>
                                    <a:pt x="221378" y="2625"/>
                                    <a:pt x="230552" y="173"/>
                                    <a:pt x="239900" y="0"/>
                                  </a:cubicBezTo>
                                  <a:cubicBezTo>
                                    <a:pt x="249481" y="53"/>
                                    <a:pt x="258902" y="2479"/>
                                    <a:pt x="267318" y="7056"/>
                                  </a:cubicBezTo>
                                  <a:lnTo>
                                    <a:pt x="452622" y="113953"/>
                                  </a:lnTo>
                                  <a:cubicBezTo>
                                    <a:pt x="469359" y="124007"/>
                                    <a:pt x="479653" y="142037"/>
                                    <a:pt x="479806" y="161559"/>
                                  </a:cubicBezTo>
                                  <a:lnTo>
                                    <a:pt x="479806" y="374967"/>
                                  </a:lnTo>
                                  <a:cubicBezTo>
                                    <a:pt x="479939" y="394469"/>
                                    <a:pt x="469552" y="412538"/>
                                    <a:pt x="452622" y="422232"/>
                                  </a:cubicBezTo>
                                  <a:lnTo>
                                    <a:pt x="266618" y="529110"/>
                                  </a:lnTo>
                                  <a:cubicBezTo>
                                    <a:pt x="258429" y="533620"/>
                                    <a:pt x="249255" y="536072"/>
                                    <a:pt x="239907" y="536245"/>
                                  </a:cubicBezTo>
                                </a:path>
                              </a:pathLst>
                            </a:custGeom>
                            <a:solidFill>
                              <a:schemeClr val="accent3"/>
                            </a:solidFill>
                            <a:ln w="12700" cap="rnd">
                              <a:noFill/>
                              <a:prstDash val="solid"/>
                              <a:round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3535C"/>
                                </a:solidFill>
                                <a:effectLst/>
                                <a:uLnTx/>
                                <a:uFillTx/>
                                <a:latin typeface="Lato Light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62" name="TextBox 61">
                              <a:extLst>
                                <a:ext uri="{FF2B5EF4-FFF2-40B4-BE49-F238E27FC236}">
                                  <a16:creationId xmlns:a16="http://schemas.microsoft.com/office/drawing/2014/main" id="{100CC8C5-3A76-F047-F484-D7BFAFC97DDD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9925920" y="3013304"/>
                              <a:ext cx="465443" cy="43088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ctr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ISP</a:t>
                              </a:r>
                              <a:b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</a:b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AS8</a:t>
                              </a:r>
                            </a:p>
                          </p:txBody>
                        </p:sp>
                      </p:grpSp>
                      <p:grpSp>
                        <p:nvGrpSpPr>
                          <p:cNvPr id="58" name="Group 57">
                            <a:extLst>
                              <a:ext uri="{FF2B5EF4-FFF2-40B4-BE49-F238E27FC236}">
                                <a16:creationId xmlns:a16="http://schemas.microsoft.com/office/drawing/2014/main" id="{8B8E1368-38F2-826E-9748-5144FE89EB7A}"/>
                              </a:ext>
                            </a:extLst>
                          </p:cNvPr>
                          <p:cNvGrpSpPr/>
                          <p:nvPr/>
                        </p:nvGrpSpPr>
                        <p:grpSpPr>
                          <a:xfrm>
                            <a:off x="10509897" y="2918446"/>
                            <a:ext cx="555288" cy="620602"/>
                            <a:chOff x="10509897" y="2918446"/>
                            <a:chExt cx="555288" cy="620602"/>
                          </a:xfrm>
                        </p:grpSpPr>
                        <p:sp>
                          <p:nvSpPr>
                            <p:cNvPr id="59" name="Freeform: Shape 283">
                              <a:extLst>
                                <a:ext uri="{FF2B5EF4-FFF2-40B4-BE49-F238E27FC236}">
                                  <a16:creationId xmlns:a16="http://schemas.microsoft.com/office/drawing/2014/main" id="{D889AB05-09F0-35A2-1A82-9BE313BDE23E}"/>
                                </a:ext>
                              </a:extLst>
                            </p:cNvPr>
                            <p:cNvSpPr/>
                            <p:nvPr/>
                          </p:nvSpPr>
                          <p:spPr>
                            <a:xfrm>
                              <a:off x="10509897" y="2918446"/>
                              <a:ext cx="555288" cy="620602"/>
                            </a:xfrm>
                            <a:custGeom>
                              <a:avLst/>
                              <a:gdLst>
                                <a:gd name="connsiteX0" fmla="*/ 239900 w 479807"/>
                                <a:gd name="connsiteY0" fmla="*/ 536245 h 536245"/>
                                <a:gd name="connsiteX1" fmla="*/ 212476 w 479807"/>
                                <a:gd name="connsiteY1" fmla="*/ 529190 h 536245"/>
                                <a:gd name="connsiteX2" fmla="*/ 27185 w 479807"/>
                                <a:gd name="connsiteY2" fmla="*/ 422326 h 536245"/>
                                <a:gd name="connsiteX3" fmla="*/ 1 w 479807"/>
                                <a:gd name="connsiteY3" fmla="*/ 374687 h 536245"/>
                                <a:gd name="connsiteX4" fmla="*/ 1 w 479807"/>
                                <a:gd name="connsiteY4" fmla="*/ 161279 h 536245"/>
                                <a:gd name="connsiteX5" fmla="*/ 27185 w 479807"/>
                                <a:gd name="connsiteY5" fmla="*/ 114013 h 536245"/>
                                <a:gd name="connsiteX6" fmla="*/ 213189 w 479807"/>
                                <a:gd name="connsiteY6" fmla="*/ 7136 h 536245"/>
                                <a:gd name="connsiteX7" fmla="*/ 239900 w 479807"/>
                                <a:gd name="connsiteY7" fmla="*/ 0 h 536245"/>
                                <a:gd name="connsiteX8" fmla="*/ 267318 w 479807"/>
                                <a:gd name="connsiteY8" fmla="*/ 7056 h 536245"/>
                                <a:gd name="connsiteX9" fmla="*/ 452622 w 479807"/>
                                <a:gd name="connsiteY9" fmla="*/ 113953 h 536245"/>
                                <a:gd name="connsiteX10" fmla="*/ 479806 w 479807"/>
                                <a:gd name="connsiteY10" fmla="*/ 161559 h 536245"/>
                                <a:gd name="connsiteX11" fmla="*/ 479806 w 479807"/>
                                <a:gd name="connsiteY11" fmla="*/ 374967 h 536245"/>
                                <a:gd name="connsiteX12" fmla="*/ 452622 w 479807"/>
                                <a:gd name="connsiteY12" fmla="*/ 422232 h 536245"/>
                                <a:gd name="connsiteX13" fmla="*/ 266618 w 479807"/>
                                <a:gd name="connsiteY13" fmla="*/ 529110 h 536245"/>
                                <a:gd name="connsiteX14" fmla="*/ 239907 w 479807"/>
                                <a:gd name="connsiteY14" fmla="*/ 536245 h 536245"/>
                              </a:gdLst>
                              <a:ahLst/>
                              <a:cxnLst>
                                <a:cxn ang="0">
                                  <a:pos x="connsiteX0" y="connsiteY0"/>
                                </a:cxn>
                                <a:cxn ang="0">
                                  <a:pos x="connsiteX1" y="connsiteY1"/>
                                </a:cxn>
                                <a:cxn ang="0">
                                  <a:pos x="connsiteX2" y="connsiteY2"/>
                                </a:cxn>
                                <a:cxn ang="0">
                                  <a:pos x="connsiteX3" y="connsiteY3"/>
                                </a:cxn>
                                <a:cxn ang="0">
                                  <a:pos x="connsiteX4" y="connsiteY4"/>
                                </a:cxn>
                                <a:cxn ang="0">
                                  <a:pos x="connsiteX5" y="connsiteY5"/>
                                </a:cxn>
                                <a:cxn ang="0">
                                  <a:pos x="connsiteX6" y="connsiteY6"/>
                                </a:cxn>
                                <a:cxn ang="0">
                                  <a:pos x="connsiteX7" y="connsiteY7"/>
                                </a:cxn>
                                <a:cxn ang="0">
                                  <a:pos x="connsiteX8" y="connsiteY8"/>
                                </a:cxn>
                                <a:cxn ang="0">
                                  <a:pos x="connsiteX9" y="connsiteY9"/>
                                </a:cxn>
                                <a:cxn ang="0">
                                  <a:pos x="connsiteX10" y="connsiteY10"/>
                                </a:cxn>
                                <a:cxn ang="0">
                                  <a:pos x="connsiteX11" y="connsiteY11"/>
                                </a:cxn>
                                <a:cxn ang="0">
                                  <a:pos x="connsiteX12" y="connsiteY12"/>
                                </a:cxn>
                                <a:cxn ang="0">
                                  <a:pos x="connsiteX13" y="connsiteY13"/>
                                </a:cxn>
                                <a:cxn ang="0">
                                  <a:pos x="connsiteX14" y="connsiteY14"/>
                                </a:cxn>
                              </a:cxnLst>
                              <a:rect l="l" t="t" r="r" b="b"/>
                              <a:pathLst>
                                <a:path w="479807" h="536245">
                                  <a:moveTo>
                                    <a:pt x="239900" y="536245"/>
                                  </a:moveTo>
                                  <a:cubicBezTo>
                                    <a:pt x="230319" y="536185"/>
                                    <a:pt x="220898" y="533760"/>
                                    <a:pt x="212476" y="529190"/>
                                  </a:cubicBezTo>
                                  <a:lnTo>
                                    <a:pt x="27185" y="422326"/>
                                  </a:lnTo>
                                  <a:cubicBezTo>
                                    <a:pt x="10435" y="412265"/>
                                    <a:pt x="141" y="394215"/>
                                    <a:pt x="1" y="374687"/>
                                  </a:cubicBezTo>
                                  <a:lnTo>
                                    <a:pt x="1" y="161279"/>
                                  </a:lnTo>
                                  <a:cubicBezTo>
                                    <a:pt x="-132" y="141777"/>
                                    <a:pt x="10255" y="123707"/>
                                    <a:pt x="27185" y="114013"/>
                                  </a:cubicBezTo>
                                  <a:lnTo>
                                    <a:pt x="213189" y="7136"/>
                                  </a:lnTo>
                                  <a:cubicBezTo>
                                    <a:pt x="221378" y="2625"/>
                                    <a:pt x="230552" y="173"/>
                                    <a:pt x="239900" y="0"/>
                                  </a:cubicBezTo>
                                  <a:cubicBezTo>
                                    <a:pt x="249481" y="53"/>
                                    <a:pt x="258902" y="2479"/>
                                    <a:pt x="267318" y="7056"/>
                                  </a:cubicBezTo>
                                  <a:lnTo>
                                    <a:pt x="452622" y="113953"/>
                                  </a:lnTo>
                                  <a:cubicBezTo>
                                    <a:pt x="469359" y="124007"/>
                                    <a:pt x="479653" y="142037"/>
                                    <a:pt x="479806" y="161559"/>
                                  </a:cubicBezTo>
                                  <a:lnTo>
                                    <a:pt x="479806" y="374967"/>
                                  </a:lnTo>
                                  <a:cubicBezTo>
                                    <a:pt x="479939" y="394469"/>
                                    <a:pt x="469552" y="412538"/>
                                    <a:pt x="452622" y="422232"/>
                                  </a:cubicBezTo>
                                  <a:lnTo>
                                    <a:pt x="266618" y="529110"/>
                                  </a:lnTo>
                                  <a:cubicBezTo>
                                    <a:pt x="258429" y="533620"/>
                                    <a:pt x="249255" y="536072"/>
                                    <a:pt x="239907" y="536245"/>
                                  </a:cubicBezTo>
                                </a:path>
                              </a:pathLst>
                            </a:custGeom>
                            <a:solidFill>
                              <a:schemeClr val="accent6"/>
                            </a:solidFill>
                            <a:ln w="12700" cap="rnd">
                              <a:noFill/>
                              <a:prstDash val="solid"/>
                              <a:round/>
                            </a:ln>
                          </p:spPr>
                          <p:txBody>
                            <a:bodyPr rtlCol="0" anchor="ctr"/>
                            <a:lstStyle/>
                            <a:p>
                              <a:pPr marL="0" marR="0" lvl="0" indent="0" algn="l" defTabSz="91440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en-US" sz="18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3535C"/>
                                </a:solidFill>
                                <a:effectLst/>
                                <a:uLnTx/>
                                <a:uFillTx/>
                                <a:latin typeface="Lato Light"/>
                                <a:ea typeface="+mn-ea"/>
                                <a:cs typeface="+mn-cs"/>
                              </a:endParaRPr>
                            </a:p>
                          </p:txBody>
                        </p:sp>
                        <p:sp>
                          <p:nvSpPr>
                            <p:cNvPr id="60" name="TextBox 59">
                              <a:extLst>
                                <a:ext uri="{FF2B5EF4-FFF2-40B4-BE49-F238E27FC236}">
                                  <a16:creationId xmlns:a16="http://schemas.microsoft.com/office/drawing/2014/main" id="{EADBC970-9573-A4E2-67DF-356A93CE43F9}"/>
                                </a:ext>
                              </a:extLst>
                            </p:cNvPr>
                            <p:cNvSpPr txBox="1"/>
                            <p:nvPr/>
                          </p:nvSpPr>
                          <p:spPr>
                            <a:xfrm>
                              <a:off x="10554820" y="3013304"/>
                              <a:ext cx="465443" cy="430887"/>
                            </a:xfrm>
                            <a:prstGeom prst="rect">
                              <a:avLst/>
                            </a:prstGeom>
                            <a:noFill/>
                          </p:spPr>
                          <p:txBody>
                            <a:bodyPr wrap="square" anchor="ctr"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ts val="600"/>
                                </a:spcBef>
                                <a:buClr>
                                  <a:srgbClr val="008DB9"/>
                                </a:buClr>
                              </a:pP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ISP</a:t>
                              </a:r>
                              <a:b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</a:br>
                              <a:r>
                                <a:rPr lang="en-US" sz="1050" b="1" dirty="0">
                                  <a:solidFill>
                                    <a:schemeClr val="bg1"/>
                                  </a:solidFill>
                                  <a:latin typeface="Nunito Sans Light" panose="00000400000000000000" pitchFamily="2" charset="0"/>
                                  <a:ea typeface="Verdana" panose="020B0604030504040204" pitchFamily="34" charset="0"/>
                                  <a:cs typeface="Prompt Light" panose="00000400000000000000" pitchFamily="2" charset="-34"/>
                                </a:rPr>
                                <a:t>AS9</a:t>
                              </a:r>
                            </a:p>
                          </p:txBody>
                        </p:sp>
                      </p:grpSp>
                    </p:grpSp>
                  </p:grpSp>
                </p:grpSp>
                <p:cxnSp>
                  <p:nvCxnSpPr>
                    <p:cNvPr id="51" name="Straight Connector 50">
                      <a:extLst>
                        <a:ext uri="{FF2B5EF4-FFF2-40B4-BE49-F238E27FC236}">
                          <a16:creationId xmlns:a16="http://schemas.microsoft.com/office/drawing/2014/main" id="{61C554D0-8041-4068-A9E7-7C938E2C55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8560094" y="3228748"/>
                      <a:ext cx="1313749" cy="0"/>
                    </a:xfrm>
                    <a:prstGeom prst="line">
                      <a:avLst/>
                    </a:prstGeom>
                    <a:noFill/>
                    <a:ln w="6350" cap="rnd">
                      <a:prstDash val="lgDash"/>
                      <a:round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</p:cxnSp>
              </p:grpSp>
              <p:sp>
                <p:nvSpPr>
                  <p:cNvPr id="49" name="Freeform: Shape 34">
                    <a:extLst>
                      <a:ext uri="{FF2B5EF4-FFF2-40B4-BE49-F238E27FC236}">
                        <a16:creationId xmlns:a16="http://schemas.microsoft.com/office/drawing/2014/main" id="{C395EB23-4CD2-3145-912B-05D4F224890F}"/>
                      </a:ext>
                    </a:extLst>
                  </p:cNvPr>
                  <p:cNvSpPr/>
                  <p:nvPr/>
                </p:nvSpPr>
                <p:spPr>
                  <a:xfrm>
                    <a:off x="7638258" y="2822575"/>
                    <a:ext cx="3152861" cy="111125"/>
                  </a:xfrm>
                  <a:custGeom>
                    <a:avLst/>
                    <a:gdLst>
                      <a:gd name="connsiteX0" fmla="*/ 0 w 3165475"/>
                      <a:gd name="connsiteY0" fmla="*/ 92075 h 111125"/>
                      <a:gd name="connsiteX1" fmla="*/ 0 w 3165475"/>
                      <a:gd name="connsiteY1" fmla="*/ 0 h 111125"/>
                      <a:gd name="connsiteX2" fmla="*/ 3165475 w 3165475"/>
                      <a:gd name="connsiteY2" fmla="*/ 0 h 111125"/>
                      <a:gd name="connsiteX3" fmla="*/ 3165475 w 3165475"/>
                      <a:gd name="connsiteY3" fmla="*/ 111125 h 1111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3165475" h="111125">
                        <a:moveTo>
                          <a:pt x="0" y="92075"/>
                        </a:moveTo>
                        <a:lnTo>
                          <a:pt x="0" y="0"/>
                        </a:lnTo>
                        <a:lnTo>
                          <a:pt x="3165475" y="0"/>
                        </a:lnTo>
                        <a:lnTo>
                          <a:pt x="3165475" y="111125"/>
                        </a:lnTo>
                      </a:path>
                    </a:pathLst>
                  </a:custGeom>
                  <a:noFill/>
                  <a:ln w="6350" cap="rnd">
                    <a:prstDash val="lgDash"/>
                    <a:round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" name="Group 44">
                  <a:extLst>
                    <a:ext uri="{FF2B5EF4-FFF2-40B4-BE49-F238E27FC236}">
                      <a16:creationId xmlns:a16="http://schemas.microsoft.com/office/drawing/2014/main" id="{5D970C0A-A14C-4FB3-F304-18EDFDA30A22}"/>
                    </a:ext>
                  </a:extLst>
                </p:cNvPr>
                <p:cNvGrpSpPr/>
                <p:nvPr/>
              </p:nvGrpSpPr>
              <p:grpSpPr>
                <a:xfrm>
                  <a:off x="7396669" y="4220208"/>
                  <a:ext cx="529107" cy="591341"/>
                  <a:chOff x="7396669" y="4220208"/>
                  <a:chExt cx="529107" cy="591341"/>
                </a:xfrm>
              </p:grpSpPr>
              <p:sp>
                <p:nvSpPr>
                  <p:cNvPr id="46" name="Freeform: Shape 197">
                    <a:extLst>
                      <a:ext uri="{FF2B5EF4-FFF2-40B4-BE49-F238E27FC236}">
                        <a16:creationId xmlns:a16="http://schemas.microsoft.com/office/drawing/2014/main" id="{3D83FFF4-6BEB-8A9D-B375-3A3874442696}"/>
                      </a:ext>
                    </a:extLst>
                  </p:cNvPr>
                  <p:cNvSpPr/>
                  <p:nvPr/>
                </p:nvSpPr>
                <p:spPr>
                  <a:xfrm>
                    <a:off x="7396669" y="4220208"/>
                    <a:ext cx="529107" cy="591341"/>
                  </a:xfrm>
                  <a:custGeom>
                    <a:avLst/>
                    <a:gdLst>
                      <a:gd name="connsiteX0" fmla="*/ 239900 w 479807"/>
                      <a:gd name="connsiteY0" fmla="*/ 536245 h 536245"/>
                      <a:gd name="connsiteX1" fmla="*/ 212476 w 479807"/>
                      <a:gd name="connsiteY1" fmla="*/ 529190 h 536245"/>
                      <a:gd name="connsiteX2" fmla="*/ 27185 w 479807"/>
                      <a:gd name="connsiteY2" fmla="*/ 422326 h 536245"/>
                      <a:gd name="connsiteX3" fmla="*/ 1 w 479807"/>
                      <a:gd name="connsiteY3" fmla="*/ 374687 h 536245"/>
                      <a:gd name="connsiteX4" fmla="*/ 1 w 479807"/>
                      <a:gd name="connsiteY4" fmla="*/ 161279 h 536245"/>
                      <a:gd name="connsiteX5" fmla="*/ 27185 w 479807"/>
                      <a:gd name="connsiteY5" fmla="*/ 114013 h 536245"/>
                      <a:gd name="connsiteX6" fmla="*/ 213189 w 479807"/>
                      <a:gd name="connsiteY6" fmla="*/ 7136 h 536245"/>
                      <a:gd name="connsiteX7" fmla="*/ 239900 w 479807"/>
                      <a:gd name="connsiteY7" fmla="*/ 0 h 536245"/>
                      <a:gd name="connsiteX8" fmla="*/ 267318 w 479807"/>
                      <a:gd name="connsiteY8" fmla="*/ 7056 h 536245"/>
                      <a:gd name="connsiteX9" fmla="*/ 452622 w 479807"/>
                      <a:gd name="connsiteY9" fmla="*/ 113953 h 536245"/>
                      <a:gd name="connsiteX10" fmla="*/ 479806 w 479807"/>
                      <a:gd name="connsiteY10" fmla="*/ 161559 h 536245"/>
                      <a:gd name="connsiteX11" fmla="*/ 479806 w 479807"/>
                      <a:gd name="connsiteY11" fmla="*/ 374967 h 536245"/>
                      <a:gd name="connsiteX12" fmla="*/ 452622 w 479807"/>
                      <a:gd name="connsiteY12" fmla="*/ 422232 h 536245"/>
                      <a:gd name="connsiteX13" fmla="*/ 266618 w 479807"/>
                      <a:gd name="connsiteY13" fmla="*/ 529110 h 536245"/>
                      <a:gd name="connsiteX14" fmla="*/ 239907 w 479807"/>
                      <a:gd name="connsiteY14" fmla="*/ 536245 h 53624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9807" h="536245">
                        <a:moveTo>
                          <a:pt x="239900" y="536245"/>
                        </a:moveTo>
                        <a:cubicBezTo>
                          <a:pt x="230319" y="536185"/>
                          <a:pt x="220898" y="533760"/>
                          <a:pt x="212476" y="529190"/>
                        </a:cubicBezTo>
                        <a:lnTo>
                          <a:pt x="27185" y="422326"/>
                        </a:lnTo>
                        <a:cubicBezTo>
                          <a:pt x="10435" y="412265"/>
                          <a:pt x="141" y="394215"/>
                          <a:pt x="1" y="374687"/>
                        </a:cubicBezTo>
                        <a:lnTo>
                          <a:pt x="1" y="161279"/>
                        </a:lnTo>
                        <a:cubicBezTo>
                          <a:pt x="-132" y="141777"/>
                          <a:pt x="10255" y="123707"/>
                          <a:pt x="27185" y="114013"/>
                        </a:cubicBezTo>
                        <a:lnTo>
                          <a:pt x="213189" y="7136"/>
                        </a:lnTo>
                        <a:cubicBezTo>
                          <a:pt x="221378" y="2625"/>
                          <a:pt x="230552" y="173"/>
                          <a:pt x="239900" y="0"/>
                        </a:cubicBezTo>
                        <a:cubicBezTo>
                          <a:pt x="249481" y="53"/>
                          <a:pt x="258902" y="2479"/>
                          <a:pt x="267318" y="7056"/>
                        </a:cubicBezTo>
                        <a:lnTo>
                          <a:pt x="452622" y="113953"/>
                        </a:lnTo>
                        <a:cubicBezTo>
                          <a:pt x="469359" y="124007"/>
                          <a:pt x="479653" y="142037"/>
                          <a:pt x="479806" y="161559"/>
                        </a:cubicBezTo>
                        <a:lnTo>
                          <a:pt x="479806" y="374967"/>
                        </a:lnTo>
                        <a:cubicBezTo>
                          <a:pt x="479939" y="394469"/>
                          <a:pt x="469552" y="412538"/>
                          <a:pt x="452622" y="422232"/>
                        </a:cubicBezTo>
                        <a:lnTo>
                          <a:pt x="266618" y="529110"/>
                        </a:lnTo>
                        <a:cubicBezTo>
                          <a:pt x="258429" y="533620"/>
                          <a:pt x="249255" y="536072"/>
                          <a:pt x="239907" y="536245"/>
                        </a:cubicBezTo>
                      </a:path>
                    </a:pathLst>
                  </a:custGeom>
                  <a:solidFill>
                    <a:schemeClr val="accent1"/>
                  </a:solidFill>
                  <a:ln w="12700" cap="rnd">
                    <a:noFill/>
                    <a:prstDash val="solid"/>
                    <a:round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43535C"/>
                      </a:solidFill>
                      <a:effectLst/>
                      <a:uLnTx/>
                      <a:uFillTx/>
                      <a:latin typeface="Lato Light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47" name="TextBox 46">
                    <a:extLst>
                      <a:ext uri="{FF2B5EF4-FFF2-40B4-BE49-F238E27FC236}">
                        <a16:creationId xmlns:a16="http://schemas.microsoft.com/office/drawing/2014/main" id="{152926FE-5E50-9EB5-C1F1-6BDDB0BA1CBC}"/>
                      </a:ext>
                    </a:extLst>
                  </p:cNvPr>
                  <p:cNvSpPr txBox="1"/>
                  <p:nvPr/>
                </p:nvSpPr>
                <p:spPr>
                  <a:xfrm>
                    <a:off x="7413675" y="4300435"/>
                    <a:ext cx="465443" cy="430887"/>
                  </a:xfrm>
                  <a:prstGeom prst="rect">
                    <a:avLst/>
                  </a:prstGeom>
                  <a:noFill/>
                </p:spPr>
                <p:txBody>
                  <a:bodyPr wrap="square" anchor="ctr">
                    <a:spAutoFit/>
                  </a:bodyPr>
                  <a:lstStyle/>
                  <a:p>
                    <a:pPr algn="ctr">
                      <a:spcBef>
                        <a:spcPts val="600"/>
                      </a:spcBef>
                      <a:buClr>
                        <a:srgbClr val="008DB9"/>
                      </a:buClr>
                    </a:pP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ISP</a:t>
                    </a:r>
                    <a:b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</a:br>
                    <a:r>
                      <a:rPr lang="en-US" sz="1050" b="1" dirty="0">
                        <a:solidFill>
                          <a:schemeClr val="bg1"/>
                        </a:solidFill>
                        <a:latin typeface="Nunito Sans Light" panose="00000400000000000000" pitchFamily="2" charset="0"/>
                        <a:ea typeface="Verdana" panose="020B0604030504040204" pitchFamily="34" charset="0"/>
                        <a:cs typeface="Prompt Light" panose="00000400000000000000" pitchFamily="2" charset="-34"/>
                      </a:rPr>
                      <a:t>AS6</a:t>
                    </a:r>
                  </a:p>
                </p:txBody>
              </p:sp>
            </p:grpSp>
          </p:grp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4BD1116-810B-7DCF-CED2-0AB7819E543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367674" y="3498288"/>
              <a:ext cx="142248" cy="231794"/>
            </a:xfrm>
            <a:prstGeom prst="line">
              <a:avLst/>
            </a:prstGeom>
            <a:ln w="635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37FF1D2C-1A07-83F3-0443-0C1FCC201E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002551" y="3479559"/>
              <a:ext cx="138689" cy="248911"/>
            </a:xfrm>
            <a:prstGeom prst="line">
              <a:avLst/>
            </a:prstGeom>
            <a:ln w="635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779C7FE-45F9-BB7C-8496-E5B6ACE7961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751159" y="3487095"/>
              <a:ext cx="159078" cy="250245"/>
            </a:xfrm>
            <a:prstGeom prst="line">
              <a:avLst/>
            </a:prstGeom>
            <a:ln w="635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AB42844C-2A74-FEB8-3A0B-1E466ADFE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08262" y="3490775"/>
              <a:ext cx="133915" cy="239307"/>
            </a:xfrm>
            <a:prstGeom prst="line">
              <a:avLst/>
            </a:prstGeom>
            <a:ln w="6350" cap="rnd">
              <a:solidFill>
                <a:schemeClr val="tx1">
                  <a:lumMod val="95000"/>
                  <a:lumOff val="5000"/>
                </a:schemeClr>
              </a:solidFill>
              <a:round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8" name="Straight Connector 397">
            <a:extLst>
              <a:ext uri="{FF2B5EF4-FFF2-40B4-BE49-F238E27FC236}">
                <a16:creationId xmlns:a16="http://schemas.microsoft.com/office/drawing/2014/main" id="{331FB2E2-392C-3FB5-477D-BC527E3DD0E7}"/>
              </a:ext>
            </a:extLst>
          </p:cNvPr>
          <p:cNvCxnSpPr>
            <a:cxnSpLocks/>
            <a:stCxn id="562" idx="3"/>
          </p:cNvCxnSpPr>
          <p:nvPr/>
        </p:nvCxnSpPr>
        <p:spPr>
          <a:xfrm>
            <a:off x="10202480" y="4543610"/>
            <a:ext cx="75846" cy="0"/>
          </a:xfrm>
          <a:prstGeom prst="line">
            <a:avLst/>
          </a:prstGeom>
          <a:ln w="6350" cap="rnd">
            <a:solidFill>
              <a:schemeClr val="tx1">
                <a:lumMod val="95000"/>
                <a:lumOff val="5000"/>
              </a:schemeClr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3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mfortaa Medium"/>
              <a:buNone/>
            </a:pPr>
            <a:r>
              <a:rPr lang="en-US" dirty="0"/>
              <a:t>HOW IT WORKS</a:t>
            </a:r>
            <a:endParaRPr dirty="0"/>
          </a:p>
        </p:txBody>
      </p:sp>
      <p:sp>
        <p:nvSpPr>
          <p:cNvPr id="547" name="Google Shape;547;p13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sp>
        <p:nvSpPr>
          <p:cNvPr id="548" name="Google Shape;548;p13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549" name="Google Shape;549;p13"/>
          <p:cNvSpPr txBox="1">
            <a:spLocks noGrp="1"/>
          </p:cNvSpPr>
          <p:nvPr>
            <p:ph type="body" idx="2"/>
          </p:nvPr>
        </p:nvSpPr>
        <p:spPr>
          <a:xfrm>
            <a:off x="390525" y="836613"/>
            <a:ext cx="1141133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Nunito Sans Light"/>
              <a:buNone/>
            </a:pPr>
            <a:r>
              <a:rPr lang="en-US" dirty="0"/>
              <a:t>SCION core components in a nutshell</a:t>
            </a:r>
            <a:endParaRPr dirty="0"/>
          </a:p>
        </p:txBody>
      </p:sp>
      <p:sp>
        <p:nvSpPr>
          <p:cNvPr id="550" name="Google Shape;550;p13"/>
          <p:cNvSpPr/>
          <p:nvPr/>
        </p:nvSpPr>
        <p:spPr>
          <a:xfrm>
            <a:off x="6181577" y="1279200"/>
            <a:ext cx="5589495" cy="4798135"/>
          </a:xfrm>
          <a:prstGeom prst="roundRect">
            <a:avLst>
              <a:gd name="adj" fmla="val 4315"/>
            </a:avLst>
          </a:prstGeom>
          <a:solidFill>
            <a:srgbClr val="F2F2F2"/>
          </a:solidFill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2" name="Google Shape;552;p13"/>
          <p:cNvSpPr/>
          <p:nvPr/>
        </p:nvSpPr>
        <p:spPr>
          <a:xfrm rot="5400000" flipH="1">
            <a:off x="2358346" y="2634940"/>
            <a:ext cx="2283992" cy="4600800"/>
          </a:xfrm>
          <a:prstGeom prst="round2SameRect">
            <a:avLst>
              <a:gd name="adj1" fmla="val 7604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Light"/>
              <a:ea typeface="Nunito Light"/>
              <a:cs typeface="Nunito Light"/>
              <a:sym typeface="Nunito Light"/>
            </a:endParaRPr>
          </a:p>
        </p:txBody>
      </p:sp>
      <p:sp>
        <p:nvSpPr>
          <p:cNvPr id="553" name="Google Shape;553;p13"/>
          <p:cNvSpPr txBox="1"/>
          <p:nvPr/>
        </p:nvSpPr>
        <p:spPr>
          <a:xfrm>
            <a:off x="1243452" y="3893343"/>
            <a:ext cx="4539225" cy="2076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en-US" sz="1600" u="none" strike="noStrike" cap="none" dirty="0">
                <a:solidFill>
                  <a:schemeClr val="accent1"/>
                </a:solidFill>
                <a:latin typeface="Comfortaa Medium"/>
                <a:ea typeface="Comfortaa Medium"/>
                <a:cs typeface="Comfortaa Medium"/>
                <a:sym typeface="Comfortaa"/>
              </a:rPr>
              <a:t>DATA PLANE – PACKET FORWARDING</a:t>
            </a:r>
            <a:endParaRPr lang="en-US" sz="1600" u="none" strike="noStrike" cap="none" dirty="0">
              <a:solidFill>
                <a:schemeClr val="accent2"/>
              </a:solidFill>
              <a:latin typeface="Comfortaa Medium"/>
              <a:ea typeface="Comfortaa Medium"/>
              <a:cs typeface="Comfortaa Medium"/>
              <a:sym typeface="Comfortaa"/>
            </a:endParaRPr>
          </a:p>
          <a:p>
            <a:pPr marL="171450" marR="0" lvl="0" indent="-171450" algn="l" rtl="0">
              <a:spcBef>
                <a:spcPts val="4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u="none" strike="noStrike" cap="none" dirty="0">
                <a:solidFill>
                  <a:srgbClr val="262626"/>
                </a:solidFill>
                <a:latin typeface="Nunito Sans Normal Light" pitchFamily="2" charset="77"/>
                <a:ea typeface="Nunito Sans Light"/>
                <a:cs typeface="Nunito Sans Light"/>
                <a:sym typeface="Nunito Sans Light"/>
              </a:rPr>
              <a:t>Runs over IPv4 and/or IPv6</a:t>
            </a:r>
          </a:p>
          <a:p>
            <a:pPr marL="171450" lvl="0" indent="-171450">
              <a:spcBef>
                <a:spcPts val="400"/>
              </a:spcBef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u="none" strike="noStrike" cap="none" dirty="0">
                <a:solidFill>
                  <a:srgbClr val="262626"/>
                </a:solidFill>
                <a:latin typeface="Nunito Sans Normal Light" pitchFamily="2" charset="77"/>
                <a:ea typeface="Nunito Sans Light"/>
                <a:cs typeface="Nunito Sans Light"/>
                <a:sym typeface="Nunito Sans Light"/>
              </a:rPr>
              <a:t>Endpoints combine path segments into end-to-end paths, supporting </a:t>
            </a:r>
            <a:r>
              <a:rPr lang="en-US" dirty="0">
                <a:solidFill>
                  <a:schemeClr val="tx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multiple paths and fast failover</a:t>
            </a:r>
            <a:endParaRPr lang="en-US" u="none" strike="noStrike" cap="none" dirty="0">
              <a:solidFill>
                <a:schemeClr val="tx1"/>
              </a:solidFill>
              <a:latin typeface="Nunito Sans Normal Light" pitchFamily="2" charset="77"/>
              <a:ea typeface="Nunito Sans Light"/>
              <a:cs typeface="Nunito Sans Light"/>
              <a:sym typeface="Nunito Sans Light"/>
            </a:endParaRPr>
          </a:p>
          <a:p>
            <a:pPr marL="171450" marR="0" lvl="0" indent="-171450" algn="l" rtl="0">
              <a:spcBef>
                <a:spcPts val="4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u="none" strike="noStrike" cap="none" dirty="0">
                <a:solidFill>
                  <a:srgbClr val="262626"/>
                </a:solidFill>
                <a:latin typeface="Nunito Sans Normal Light" pitchFamily="2" charset="77"/>
                <a:ea typeface="Nunito Sans Light"/>
                <a:cs typeface="Nunito Sans Light"/>
                <a:sym typeface="Nunito Sans Light"/>
              </a:rPr>
              <a:t>SCION packets contain end-to-end ISD-AS path</a:t>
            </a:r>
            <a:endParaRPr dirty="0">
              <a:latin typeface="Nunito Sans Normal Light" pitchFamily="2" charset="77"/>
            </a:endParaRPr>
          </a:p>
          <a:p>
            <a:pPr marL="171450" marR="0" lvl="0" indent="-171450" algn="l" rtl="0">
              <a:spcBef>
                <a:spcPts val="400"/>
              </a:spcBef>
              <a:spcAft>
                <a:spcPts val="0"/>
              </a:spcAft>
              <a:buClr>
                <a:srgbClr val="006EB7"/>
              </a:buClr>
              <a:buSzPts val="1100"/>
              <a:buFont typeface="Arial"/>
              <a:buChar char="•"/>
            </a:pPr>
            <a:r>
              <a:rPr lang="en-US" u="none" strike="noStrike" cap="none" dirty="0">
                <a:solidFill>
                  <a:srgbClr val="262626"/>
                </a:solidFill>
                <a:latin typeface="Nunito Sans Normal Light" pitchFamily="2" charset="77"/>
                <a:ea typeface="Nunito Sans Light"/>
                <a:cs typeface="Nunito Sans Light"/>
                <a:sym typeface="Nunito Sans Light"/>
              </a:rPr>
              <a:t>Border routers forward SCION packets to next SCION router or end destination based on end-to-end path</a:t>
            </a:r>
            <a:endParaRPr dirty="0">
              <a:latin typeface="Nunito Sans Normal Light" pitchFamily="2" charset="77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387A188-20D7-50B0-D682-AA46839E9E7F}"/>
              </a:ext>
            </a:extLst>
          </p:cNvPr>
          <p:cNvGrpSpPr/>
          <p:nvPr/>
        </p:nvGrpSpPr>
        <p:grpSpPr>
          <a:xfrm>
            <a:off x="369555" y="1273711"/>
            <a:ext cx="828675" cy="2300732"/>
            <a:chOff x="369555" y="1273711"/>
            <a:chExt cx="828675" cy="2300732"/>
          </a:xfrm>
        </p:grpSpPr>
        <p:sp>
          <p:nvSpPr>
            <p:cNvPr id="555" name="Google Shape;555;p13"/>
            <p:cNvSpPr/>
            <p:nvPr/>
          </p:nvSpPr>
          <p:spPr>
            <a:xfrm rot="16200000">
              <a:off x="-366473" y="2009739"/>
              <a:ext cx="2300732" cy="8286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618958" y="2236985"/>
              <a:ext cx="357271" cy="357271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BE34BB5-3440-6528-5D78-95529F2959C0}"/>
              </a:ext>
            </a:extLst>
          </p:cNvPr>
          <p:cNvGrpSpPr/>
          <p:nvPr/>
        </p:nvGrpSpPr>
        <p:grpSpPr>
          <a:xfrm>
            <a:off x="1211208" y="1273714"/>
            <a:ext cx="4600800" cy="2300729"/>
            <a:chOff x="1198893" y="2952888"/>
            <a:chExt cx="4600800" cy="1834389"/>
          </a:xfrm>
        </p:grpSpPr>
        <p:sp>
          <p:nvSpPr>
            <p:cNvPr id="560" name="Google Shape;560;p13"/>
            <p:cNvSpPr/>
            <p:nvPr/>
          </p:nvSpPr>
          <p:spPr>
            <a:xfrm rot="5400000" flipH="1">
              <a:off x="2582098" y="1569683"/>
              <a:ext cx="1834389" cy="4600800"/>
            </a:xfrm>
            <a:prstGeom prst="round2SameRect">
              <a:avLst>
                <a:gd name="adj1" fmla="val 7604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61" name="Google Shape;561;p13"/>
            <p:cNvSpPr txBox="1"/>
            <p:nvPr/>
          </p:nvSpPr>
          <p:spPr>
            <a:xfrm>
              <a:off x="1215988" y="3040751"/>
              <a:ext cx="4485980" cy="136681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1600" u="none" strike="noStrike" cap="none" dirty="0">
                  <a:solidFill>
                    <a:schemeClr val="accent2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CONTROL PLANE - BEACONING</a:t>
              </a:r>
              <a:endParaRPr lang="en-US" sz="1600" dirty="0"/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Establishes paths based on AS rather than prefixes</a:t>
              </a:r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Beacon server uses path segment construction beacons (PCBs) to build path segments and routing paths </a:t>
              </a:r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Path server stores paths to AS discovered during beaconing</a:t>
              </a:r>
            </a:p>
            <a:p>
              <a:pPr marL="171450" marR="0" lvl="0" indent="-171450" algn="l" rtl="0">
                <a:spcBef>
                  <a:spcPts val="400"/>
                </a:spcBef>
                <a:spcAft>
                  <a:spcPts val="0"/>
                </a:spcAft>
                <a:buClr>
                  <a:srgbClr val="006EB7"/>
                </a:buClr>
                <a:buSzPts val="1100"/>
                <a:buFont typeface="Arial"/>
                <a:buChar char="•"/>
              </a:pPr>
              <a:r>
                <a:rPr lang="en-US" dirty="0">
                  <a:solidFill>
                    <a:srgbClr val="262626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PKI authenticates path information</a:t>
              </a:r>
              <a:endParaRPr lang="en-US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5EA06D-7C0E-8859-5F34-C203CFB00404}"/>
              </a:ext>
            </a:extLst>
          </p:cNvPr>
          <p:cNvGrpSpPr/>
          <p:nvPr/>
        </p:nvGrpSpPr>
        <p:grpSpPr>
          <a:xfrm>
            <a:off x="361355" y="3793340"/>
            <a:ext cx="828675" cy="2283994"/>
            <a:chOff x="361355" y="3783126"/>
            <a:chExt cx="828675" cy="2283994"/>
          </a:xfrm>
        </p:grpSpPr>
        <p:sp>
          <p:nvSpPr>
            <p:cNvPr id="559" name="Google Shape;559;p13"/>
            <p:cNvSpPr/>
            <p:nvPr/>
          </p:nvSpPr>
          <p:spPr>
            <a:xfrm rot="16200000">
              <a:off x="-366304" y="4510785"/>
              <a:ext cx="2283994" cy="82867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08460" y="4733356"/>
              <a:ext cx="357271" cy="357271"/>
            </a:xfrm>
            <a:custGeom>
              <a:avLst/>
              <a:gdLst/>
              <a:ahLst/>
              <a:cxnLst/>
              <a:rect l="l" t="t" r="r" b="b"/>
              <a:pathLst>
                <a:path w="830" h="830" extrusionOk="0">
                  <a:moveTo>
                    <a:pt x="774" y="207"/>
                  </a:moveTo>
                  <a:cubicBezTo>
                    <a:pt x="737" y="143"/>
                    <a:pt x="687" y="93"/>
                    <a:pt x="623" y="56"/>
                  </a:cubicBezTo>
                  <a:cubicBezTo>
                    <a:pt x="560" y="19"/>
                    <a:pt x="490" y="0"/>
                    <a:pt x="415" y="0"/>
                  </a:cubicBezTo>
                  <a:cubicBezTo>
                    <a:pt x="340" y="0"/>
                    <a:pt x="270" y="19"/>
                    <a:pt x="207" y="56"/>
                  </a:cubicBezTo>
                  <a:cubicBezTo>
                    <a:pt x="143" y="93"/>
                    <a:pt x="93" y="143"/>
                    <a:pt x="56" y="207"/>
                  </a:cubicBezTo>
                  <a:cubicBezTo>
                    <a:pt x="18" y="270"/>
                    <a:pt x="0" y="340"/>
                    <a:pt x="0" y="415"/>
                  </a:cubicBezTo>
                  <a:cubicBezTo>
                    <a:pt x="0" y="490"/>
                    <a:pt x="18" y="560"/>
                    <a:pt x="56" y="623"/>
                  </a:cubicBezTo>
                  <a:cubicBezTo>
                    <a:pt x="93" y="687"/>
                    <a:pt x="143" y="737"/>
                    <a:pt x="207" y="774"/>
                  </a:cubicBezTo>
                  <a:cubicBezTo>
                    <a:pt x="270" y="811"/>
                    <a:pt x="340" y="830"/>
                    <a:pt x="415" y="830"/>
                  </a:cubicBezTo>
                  <a:cubicBezTo>
                    <a:pt x="490" y="830"/>
                    <a:pt x="560" y="811"/>
                    <a:pt x="623" y="774"/>
                  </a:cubicBezTo>
                  <a:cubicBezTo>
                    <a:pt x="687" y="737"/>
                    <a:pt x="737" y="687"/>
                    <a:pt x="774" y="623"/>
                  </a:cubicBezTo>
                  <a:cubicBezTo>
                    <a:pt x="811" y="560"/>
                    <a:pt x="830" y="490"/>
                    <a:pt x="830" y="415"/>
                  </a:cubicBezTo>
                  <a:cubicBezTo>
                    <a:pt x="830" y="340"/>
                    <a:pt x="811" y="270"/>
                    <a:pt x="774" y="207"/>
                  </a:cubicBezTo>
                  <a:close/>
                  <a:moveTo>
                    <a:pt x="684" y="439"/>
                  </a:moveTo>
                  <a:lnTo>
                    <a:pt x="635" y="489"/>
                  </a:lnTo>
                  <a:lnTo>
                    <a:pt x="440" y="684"/>
                  </a:lnTo>
                  <a:cubicBezTo>
                    <a:pt x="433" y="691"/>
                    <a:pt x="425" y="694"/>
                    <a:pt x="415" y="694"/>
                  </a:cubicBezTo>
                  <a:cubicBezTo>
                    <a:pt x="406" y="694"/>
                    <a:pt x="398" y="691"/>
                    <a:pt x="391" y="684"/>
                  </a:cubicBezTo>
                  <a:lnTo>
                    <a:pt x="342" y="635"/>
                  </a:lnTo>
                  <a:cubicBezTo>
                    <a:pt x="335" y="628"/>
                    <a:pt x="332" y="620"/>
                    <a:pt x="332" y="611"/>
                  </a:cubicBezTo>
                  <a:cubicBezTo>
                    <a:pt x="332" y="601"/>
                    <a:pt x="335" y="593"/>
                    <a:pt x="342" y="586"/>
                  </a:cubicBezTo>
                  <a:lnTo>
                    <a:pt x="444" y="484"/>
                  </a:lnTo>
                  <a:lnTo>
                    <a:pt x="173" y="484"/>
                  </a:lnTo>
                  <a:cubicBezTo>
                    <a:pt x="163" y="484"/>
                    <a:pt x="155" y="481"/>
                    <a:pt x="148" y="474"/>
                  </a:cubicBezTo>
                  <a:cubicBezTo>
                    <a:pt x="142" y="467"/>
                    <a:pt x="138" y="459"/>
                    <a:pt x="138" y="450"/>
                  </a:cubicBezTo>
                  <a:lnTo>
                    <a:pt x="138" y="380"/>
                  </a:lnTo>
                  <a:cubicBezTo>
                    <a:pt x="138" y="371"/>
                    <a:pt x="142" y="363"/>
                    <a:pt x="148" y="356"/>
                  </a:cubicBezTo>
                  <a:cubicBezTo>
                    <a:pt x="155" y="349"/>
                    <a:pt x="163" y="346"/>
                    <a:pt x="173" y="346"/>
                  </a:cubicBezTo>
                  <a:lnTo>
                    <a:pt x="444" y="346"/>
                  </a:lnTo>
                  <a:lnTo>
                    <a:pt x="342" y="244"/>
                  </a:lnTo>
                  <a:cubicBezTo>
                    <a:pt x="335" y="237"/>
                    <a:pt x="332" y="229"/>
                    <a:pt x="332" y="219"/>
                  </a:cubicBezTo>
                  <a:cubicBezTo>
                    <a:pt x="332" y="210"/>
                    <a:pt x="335" y="202"/>
                    <a:pt x="342" y="195"/>
                  </a:cubicBezTo>
                  <a:lnTo>
                    <a:pt x="391" y="146"/>
                  </a:lnTo>
                  <a:cubicBezTo>
                    <a:pt x="398" y="139"/>
                    <a:pt x="406" y="136"/>
                    <a:pt x="415" y="136"/>
                  </a:cubicBezTo>
                  <a:cubicBezTo>
                    <a:pt x="425" y="136"/>
                    <a:pt x="433" y="139"/>
                    <a:pt x="440" y="146"/>
                  </a:cubicBezTo>
                  <a:lnTo>
                    <a:pt x="635" y="342"/>
                  </a:lnTo>
                  <a:lnTo>
                    <a:pt x="684" y="391"/>
                  </a:lnTo>
                  <a:cubicBezTo>
                    <a:pt x="691" y="397"/>
                    <a:pt x="694" y="405"/>
                    <a:pt x="694" y="415"/>
                  </a:cubicBezTo>
                  <a:cubicBezTo>
                    <a:pt x="694" y="425"/>
                    <a:pt x="691" y="433"/>
                    <a:pt x="684" y="43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</p:grpSp>
      <p:sp>
        <p:nvSpPr>
          <p:cNvPr id="563" name="Google Shape;563;p13"/>
          <p:cNvSpPr/>
          <p:nvPr/>
        </p:nvSpPr>
        <p:spPr>
          <a:xfrm>
            <a:off x="8020950" y="2862622"/>
            <a:ext cx="1625972" cy="206904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4" name="Google Shape;564;p13"/>
          <p:cNvSpPr/>
          <p:nvPr/>
        </p:nvSpPr>
        <p:spPr>
          <a:xfrm>
            <a:off x="8359774" y="2949821"/>
            <a:ext cx="950865" cy="614616"/>
          </a:xfrm>
          <a:prstGeom prst="ellipse">
            <a:avLst/>
          </a:prstGeom>
          <a:solidFill>
            <a:srgbClr val="7CCAFF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5" name="Google Shape;565;p13"/>
          <p:cNvSpPr/>
          <p:nvPr/>
        </p:nvSpPr>
        <p:spPr>
          <a:xfrm>
            <a:off x="9313091" y="2236985"/>
            <a:ext cx="1229621" cy="786249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en-US" sz="90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0</a:t>
            </a: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6" name="Google Shape;566;p13"/>
          <p:cNvSpPr/>
          <p:nvPr/>
        </p:nvSpPr>
        <p:spPr>
          <a:xfrm>
            <a:off x="9456236" y="2322792"/>
            <a:ext cx="950865" cy="614616"/>
          </a:xfrm>
          <a:prstGeom prst="ellipse">
            <a:avLst/>
          </a:prstGeom>
          <a:solidFill>
            <a:srgbClr val="C4D0ED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7" name="Google Shape;567;p13"/>
          <p:cNvSpPr/>
          <p:nvPr/>
        </p:nvSpPr>
        <p:spPr>
          <a:xfrm>
            <a:off x="9782318" y="2991370"/>
            <a:ext cx="1625973" cy="194029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568" name="Google Shape;568;p13"/>
          <p:cNvSpPr/>
          <p:nvPr/>
        </p:nvSpPr>
        <p:spPr>
          <a:xfrm>
            <a:off x="10112633" y="3114348"/>
            <a:ext cx="950865" cy="614616"/>
          </a:xfrm>
          <a:prstGeom prst="ellipse">
            <a:avLst/>
          </a:prstGeom>
          <a:solidFill>
            <a:srgbClr val="D2EDF9"/>
          </a:solidFill>
          <a:ln>
            <a:noFill/>
          </a:ln>
          <a:effectLst>
            <a:outerShdw blurRad="76200" dist="38100" dir="5400000" rotWithShape="0">
              <a:srgbClr val="000000">
                <a:alpha val="25882"/>
              </a:srgbClr>
            </a:outerShdw>
          </a:effectLst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endParaRPr sz="900" u="none" strike="noStrike" cap="none">
              <a:solidFill>
                <a:schemeClr val="dk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569" name="Google Shape;569;p13"/>
          <p:cNvCxnSpPr/>
          <p:nvPr/>
        </p:nvCxnSpPr>
        <p:spPr>
          <a:xfrm rot="10800000" flipH="1">
            <a:off x="10111961" y="3434573"/>
            <a:ext cx="209304" cy="384492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0" name="Google Shape;570;p13"/>
          <p:cNvCxnSpPr/>
          <p:nvPr/>
        </p:nvCxnSpPr>
        <p:spPr>
          <a:xfrm rot="10800000">
            <a:off x="10349820" y="3383531"/>
            <a:ext cx="175473" cy="55065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1" name="Google Shape;571;p13"/>
          <p:cNvCxnSpPr/>
          <p:nvPr/>
        </p:nvCxnSpPr>
        <p:spPr>
          <a:xfrm rot="10800000">
            <a:off x="10550077" y="4129944"/>
            <a:ext cx="55376" cy="47182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2" name="Google Shape;572;p13"/>
          <p:cNvCxnSpPr/>
          <p:nvPr/>
        </p:nvCxnSpPr>
        <p:spPr>
          <a:xfrm rot="10800000" flipH="1">
            <a:off x="10265307" y="4124491"/>
            <a:ext cx="193396" cy="18640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3" name="Google Shape;573;p13"/>
          <p:cNvCxnSpPr/>
          <p:nvPr/>
        </p:nvCxnSpPr>
        <p:spPr>
          <a:xfrm rot="10800000" flipH="1">
            <a:off x="10648585" y="3924980"/>
            <a:ext cx="289245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574" name="Google Shape;574;p13"/>
          <p:cNvCxnSpPr/>
          <p:nvPr/>
        </p:nvCxnSpPr>
        <p:spPr>
          <a:xfrm>
            <a:off x="10101347" y="3958952"/>
            <a:ext cx="39936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5" name="Google Shape;575;p13"/>
          <p:cNvCxnSpPr/>
          <p:nvPr/>
        </p:nvCxnSpPr>
        <p:spPr>
          <a:xfrm rot="10800000">
            <a:off x="11058425" y="3973156"/>
            <a:ext cx="31535" cy="312879"/>
          </a:xfrm>
          <a:prstGeom prst="straightConnector1">
            <a:avLst/>
          </a:prstGeom>
          <a:noFill/>
          <a:ln w="34925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6" name="Google Shape;576;p13"/>
          <p:cNvCxnSpPr/>
          <p:nvPr/>
        </p:nvCxnSpPr>
        <p:spPr>
          <a:xfrm rot="10800000">
            <a:off x="10891102" y="3452284"/>
            <a:ext cx="133305" cy="34106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7" name="Google Shape;577;p13"/>
          <p:cNvCxnSpPr/>
          <p:nvPr/>
        </p:nvCxnSpPr>
        <p:spPr>
          <a:xfrm rot="10800000" flipH="1">
            <a:off x="10525211" y="3614107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8" name="Google Shape;578;p13"/>
          <p:cNvCxnSpPr/>
          <p:nvPr/>
        </p:nvCxnSpPr>
        <p:spPr>
          <a:xfrm>
            <a:off x="10466019" y="3344636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9" name="Google Shape;579;p13"/>
          <p:cNvCxnSpPr/>
          <p:nvPr/>
        </p:nvCxnSpPr>
        <p:spPr>
          <a:xfrm>
            <a:off x="10246881" y="4443342"/>
            <a:ext cx="297710" cy="19597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80" name="Google Shape;580;p13"/>
          <p:cNvGrpSpPr/>
          <p:nvPr/>
        </p:nvGrpSpPr>
        <p:grpSpPr>
          <a:xfrm>
            <a:off x="10050292" y="4265739"/>
            <a:ext cx="235845" cy="235673"/>
            <a:chOff x="-1" y="-1"/>
            <a:chExt cx="628920" cy="628460"/>
          </a:xfrm>
        </p:grpSpPr>
        <p:sp>
          <p:nvSpPr>
            <p:cNvPr id="581" name="Google Shape;581;p13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82" name="Google Shape;582;p13"/>
            <p:cNvSpPr txBox="1"/>
            <p:nvPr/>
          </p:nvSpPr>
          <p:spPr>
            <a:xfrm>
              <a:off x="92103" y="44842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Q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83" name="Google Shape;583;p13"/>
          <p:cNvGrpSpPr/>
          <p:nvPr/>
        </p:nvGrpSpPr>
        <p:grpSpPr>
          <a:xfrm>
            <a:off x="10491399" y="4542219"/>
            <a:ext cx="235845" cy="235673"/>
            <a:chOff x="-1" y="-1"/>
            <a:chExt cx="628918" cy="628460"/>
          </a:xfrm>
        </p:grpSpPr>
        <p:sp>
          <p:nvSpPr>
            <p:cNvPr id="584" name="Google Shape;584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85" name="Google Shape;585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R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586" name="Google Shape;586;p13"/>
          <p:cNvCxnSpPr/>
          <p:nvPr/>
        </p:nvCxnSpPr>
        <p:spPr>
          <a:xfrm rot="10800000" flipH="1">
            <a:off x="8455908" y="3327521"/>
            <a:ext cx="146041" cy="294351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7" name="Google Shape;587;p13"/>
          <p:cNvCxnSpPr/>
          <p:nvPr/>
        </p:nvCxnSpPr>
        <p:spPr>
          <a:xfrm rot="10800000">
            <a:off x="8667380" y="3339759"/>
            <a:ext cx="142757" cy="43934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8" name="Google Shape;588;p13"/>
          <p:cNvCxnSpPr/>
          <p:nvPr/>
        </p:nvCxnSpPr>
        <p:spPr>
          <a:xfrm rot="10800000" flipH="1">
            <a:off x="8811913" y="3974858"/>
            <a:ext cx="1" cy="48566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89" name="Google Shape;589;p13"/>
          <p:cNvCxnSpPr/>
          <p:nvPr/>
        </p:nvCxnSpPr>
        <p:spPr>
          <a:xfrm rot="10800000" flipH="1">
            <a:off x="8933428" y="3769892"/>
            <a:ext cx="289244" cy="10244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cxnSp>
        <p:nvCxnSpPr>
          <p:cNvPr id="590" name="Google Shape;590;p13"/>
          <p:cNvCxnSpPr/>
          <p:nvPr/>
        </p:nvCxnSpPr>
        <p:spPr>
          <a:xfrm>
            <a:off x="8386192" y="3803864"/>
            <a:ext cx="1" cy="31531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1" name="Google Shape;591;p13"/>
          <p:cNvCxnSpPr/>
          <p:nvPr/>
        </p:nvCxnSpPr>
        <p:spPr>
          <a:xfrm rot="10800000">
            <a:off x="9343268" y="3818068"/>
            <a:ext cx="31535" cy="31287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2" name="Google Shape;592;p13"/>
          <p:cNvCxnSpPr/>
          <p:nvPr/>
        </p:nvCxnSpPr>
        <p:spPr>
          <a:xfrm rot="10800000">
            <a:off x="9142268" y="3337115"/>
            <a:ext cx="161748" cy="28740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3" name="Google Shape;593;p13"/>
          <p:cNvCxnSpPr/>
          <p:nvPr/>
        </p:nvCxnSpPr>
        <p:spPr>
          <a:xfrm rot="10800000" flipH="1">
            <a:off x="8875541" y="3340857"/>
            <a:ext cx="201568" cy="436655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4" name="Google Shape;594;p13"/>
          <p:cNvCxnSpPr/>
          <p:nvPr/>
        </p:nvCxnSpPr>
        <p:spPr>
          <a:xfrm>
            <a:off x="8750863" y="3224061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595" name="Google Shape;595;p13"/>
          <p:cNvGrpSpPr/>
          <p:nvPr/>
        </p:nvGrpSpPr>
        <p:grpSpPr>
          <a:xfrm>
            <a:off x="8699910" y="3766154"/>
            <a:ext cx="235845" cy="235673"/>
            <a:chOff x="-1" y="-1"/>
            <a:chExt cx="628918" cy="628460"/>
          </a:xfrm>
        </p:grpSpPr>
        <p:sp>
          <p:nvSpPr>
            <p:cNvPr id="596" name="Google Shape;596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597" name="Google Shape;597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D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598" name="Google Shape;598;p13"/>
          <p:cNvGrpSpPr/>
          <p:nvPr/>
        </p:nvGrpSpPr>
        <p:grpSpPr>
          <a:xfrm>
            <a:off x="8687028" y="4378819"/>
            <a:ext cx="235845" cy="235673"/>
            <a:chOff x="-1" y="-1"/>
            <a:chExt cx="628918" cy="628460"/>
          </a:xfrm>
        </p:grpSpPr>
        <p:sp>
          <p:nvSpPr>
            <p:cNvPr id="599" name="Google Shape;599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0" name="Google Shape;600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G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01" name="Google Shape;601;p13"/>
          <p:cNvGrpSpPr/>
          <p:nvPr/>
        </p:nvGrpSpPr>
        <p:grpSpPr>
          <a:xfrm>
            <a:off x="9220391" y="3607088"/>
            <a:ext cx="235845" cy="235673"/>
            <a:chOff x="-1" y="-1"/>
            <a:chExt cx="628918" cy="628460"/>
          </a:xfrm>
        </p:grpSpPr>
        <p:sp>
          <p:nvSpPr>
            <p:cNvPr id="602" name="Google Shape;602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3" name="Google Shape;603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04" name="Google Shape;604;p13"/>
          <p:cNvGrpSpPr/>
          <p:nvPr/>
        </p:nvGrpSpPr>
        <p:grpSpPr>
          <a:xfrm>
            <a:off x="9246931" y="4104912"/>
            <a:ext cx="235845" cy="235673"/>
            <a:chOff x="-1" y="-1"/>
            <a:chExt cx="628920" cy="628460"/>
          </a:xfrm>
        </p:grpSpPr>
        <p:sp>
          <p:nvSpPr>
            <p:cNvPr id="605" name="Google Shape;605;p13"/>
            <p:cNvSpPr/>
            <p:nvPr/>
          </p:nvSpPr>
          <p:spPr>
            <a:xfrm>
              <a:off x="-1" y="-1"/>
              <a:ext cx="628920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06" name="Google Shape;606;p13"/>
            <p:cNvSpPr txBox="1"/>
            <p:nvPr/>
          </p:nvSpPr>
          <p:spPr>
            <a:xfrm>
              <a:off x="92103" y="44844"/>
              <a:ext cx="444709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H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07" name="Google Shape;607;p13"/>
          <p:cNvCxnSpPr/>
          <p:nvPr/>
        </p:nvCxnSpPr>
        <p:spPr>
          <a:xfrm>
            <a:off x="9757656" y="2635613"/>
            <a:ext cx="263517" cy="237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8" name="Google Shape;608;p13"/>
          <p:cNvCxnSpPr/>
          <p:nvPr/>
        </p:nvCxnSpPr>
        <p:spPr>
          <a:xfrm rot="10800000" flipH="1">
            <a:off x="10667152" y="3394622"/>
            <a:ext cx="138972" cy="989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09" name="Google Shape;609;p13"/>
          <p:cNvCxnSpPr/>
          <p:nvPr/>
        </p:nvCxnSpPr>
        <p:spPr>
          <a:xfrm rot="10800000">
            <a:off x="10422019" y="3395470"/>
            <a:ext cx="124238" cy="97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0" name="Google Shape;610;p13"/>
          <p:cNvCxnSpPr/>
          <p:nvPr/>
        </p:nvCxnSpPr>
        <p:spPr>
          <a:xfrm rot="10800000">
            <a:off x="10649041" y="3574444"/>
            <a:ext cx="344729" cy="28475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1" name="Google Shape;611;p13"/>
          <p:cNvCxnSpPr/>
          <p:nvPr/>
        </p:nvCxnSpPr>
        <p:spPr>
          <a:xfrm>
            <a:off x="10166405" y="3944244"/>
            <a:ext cx="274890" cy="135269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dot"/>
            <a:miter lim="400000"/>
            <a:headEnd type="none" w="sm" len="sm"/>
            <a:tailEnd type="none" w="sm" len="sm"/>
          </a:ln>
        </p:spPr>
      </p:cxnSp>
      <p:cxnSp>
        <p:nvCxnSpPr>
          <p:cNvPr id="612" name="Google Shape;612;p13"/>
          <p:cNvCxnSpPr/>
          <p:nvPr/>
        </p:nvCxnSpPr>
        <p:spPr>
          <a:xfrm rot="10800000" flipH="1">
            <a:off x="10577739" y="3612463"/>
            <a:ext cx="40074" cy="38465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13" name="Google Shape;613;p13"/>
          <p:cNvGrpSpPr/>
          <p:nvPr/>
        </p:nvGrpSpPr>
        <p:grpSpPr>
          <a:xfrm>
            <a:off x="9975843" y="3762176"/>
            <a:ext cx="235845" cy="235673"/>
            <a:chOff x="-1" y="-1"/>
            <a:chExt cx="628918" cy="628460"/>
          </a:xfrm>
        </p:grpSpPr>
        <p:sp>
          <p:nvSpPr>
            <p:cNvPr id="614" name="Google Shape;614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15" name="Google Shape;615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N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16" name="Google Shape;616;p13"/>
          <p:cNvCxnSpPr/>
          <p:nvPr/>
        </p:nvCxnSpPr>
        <p:spPr>
          <a:xfrm rot="10800000">
            <a:off x="10599559" y="4089883"/>
            <a:ext cx="388935" cy="23832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7" name="Google Shape;617;p13"/>
          <p:cNvCxnSpPr/>
          <p:nvPr/>
        </p:nvCxnSpPr>
        <p:spPr>
          <a:xfrm>
            <a:off x="10191216" y="2688343"/>
            <a:ext cx="599094" cy="605720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8" name="Google Shape;618;p13"/>
          <p:cNvCxnSpPr/>
          <p:nvPr/>
        </p:nvCxnSpPr>
        <p:spPr>
          <a:xfrm>
            <a:off x="10138009" y="2722941"/>
            <a:ext cx="176919" cy="53608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19" name="Google Shape;619;p13"/>
          <p:cNvCxnSpPr/>
          <p:nvPr/>
        </p:nvCxnSpPr>
        <p:spPr>
          <a:xfrm rot="10800000" flipH="1">
            <a:off x="9169104" y="2721221"/>
            <a:ext cx="423674" cy="423674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0" name="Google Shape;620;p13"/>
          <p:cNvCxnSpPr/>
          <p:nvPr/>
        </p:nvCxnSpPr>
        <p:spPr>
          <a:xfrm rot="10800000" flipH="1">
            <a:off x="9190085" y="2692460"/>
            <a:ext cx="863753" cy="514237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1" name="Google Shape;621;p13"/>
          <p:cNvCxnSpPr/>
          <p:nvPr/>
        </p:nvCxnSpPr>
        <p:spPr>
          <a:xfrm rot="10800000" flipH="1">
            <a:off x="8717793" y="2673216"/>
            <a:ext cx="837476" cy="502426"/>
          </a:xfrm>
          <a:prstGeom prst="straightConnector1">
            <a:avLst/>
          </a:prstGeom>
          <a:noFill/>
          <a:ln w="3175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22" name="Google Shape;622;p13"/>
          <p:cNvGrpSpPr/>
          <p:nvPr/>
        </p:nvGrpSpPr>
        <p:grpSpPr>
          <a:xfrm>
            <a:off x="10415066" y="3921241"/>
            <a:ext cx="235845" cy="235673"/>
            <a:chOff x="-1" y="-1"/>
            <a:chExt cx="628918" cy="628460"/>
          </a:xfrm>
        </p:grpSpPr>
        <p:sp>
          <p:nvSpPr>
            <p:cNvPr id="623" name="Google Shape;623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24" name="Google Shape;624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O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25" name="Google Shape;625;p13"/>
          <p:cNvCxnSpPr/>
          <p:nvPr/>
        </p:nvCxnSpPr>
        <p:spPr>
          <a:xfrm>
            <a:off x="9228186" y="3244795"/>
            <a:ext cx="1012455" cy="86346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6" name="Google Shape;626;p13"/>
          <p:cNvCxnSpPr/>
          <p:nvPr/>
        </p:nvCxnSpPr>
        <p:spPr>
          <a:xfrm>
            <a:off x="9732476" y="2724621"/>
            <a:ext cx="528727" cy="555363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627" name="Google Shape;627;p13"/>
          <p:cNvGrpSpPr/>
          <p:nvPr/>
        </p:nvGrpSpPr>
        <p:grpSpPr>
          <a:xfrm>
            <a:off x="10231740" y="3239709"/>
            <a:ext cx="235845" cy="235845"/>
            <a:chOff x="-1" y="-1"/>
            <a:chExt cx="628918" cy="628918"/>
          </a:xfrm>
        </p:grpSpPr>
        <p:sp>
          <p:nvSpPr>
            <p:cNvPr id="628" name="Google Shape;628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29" name="Google Shape;629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K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30" name="Google Shape;630;p13"/>
          <p:cNvCxnSpPr/>
          <p:nvPr/>
        </p:nvCxnSpPr>
        <p:spPr>
          <a:xfrm rot="10800000" flipH="1">
            <a:off x="8479482" y="3946366"/>
            <a:ext cx="237315" cy="198408"/>
          </a:xfrm>
          <a:prstGeom prst="straightConnector1">
            <a:avLst/>
          </a:prstGeom>
          <a:noFill/>
          <a:ln w="31750" cap="flat" cmpd="sng">
            <a:solidFill>
              <a:srgbClr val="585959"/>
            </a:solidFill>
            <a:prstDash val="solid"/>
            <a:miter lim="400000"/>
            <a:headEnd type="none" w="sm" len="sm"/>
            <a:tailEnd type="none" w="sm" len="sm"/>
          </a:ln>
        </p:spPr>
      </p:cxnSp>
      <p:grpSp>
        <p:nvGrpSpPr>
          <p:cNvPr id="631" name="Google Shape;631;p13"/>
          <p:cNvGrpSpPr/>
          <p:nvPr/>
        </p:nvGrpSpPr>
        <p:grpSpPr>
          <a:xfrm>
            <a:off x="10492305" y="3441508"/>
            <a:ext cx="235845" cy="235845"/>
            <a:chOff x="-1" y="-1"/>
            <a:chExt cx="628918" cy="628918"/>
          </a:xfrm>
        </p:grpSpPr>
        <p:sp>
          <p:nvSpPr>
            <p:cNvPr id="632" name="Google Shape;632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33" name="Google Shape;633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L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34" name="Google Shape;634;p13"/>
          <p:cNvGrpSpPr/>
          <p:nvPr/>
        </p:nvGrpSpPr>
        <p:grpSpPr>
          <a:xfrm>
            <a:off x="8989705" y="3109264"/>
            <a:ext cx="235845" cy="235845"/>
            <a:chOff x="-1" y="-1"/>
            <a:chExt cx="628920" cy="628918"/>
          </a:xfrm>
        </p:grpSpPr>
        <p:sp>
          <p:nvSpPr>
            <p:cNvPr id="635" name="Google Shape;635;p13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36" name="Google Shape;636;p13"/>
            <p:cNvSpPr txBox="1"/>
            <p:nvPr/>
          </p:nvSpPr>
          <p:spPr>
            <a:xfrm>
              <a:off x="92103" y="45074"/>
              <a:ext cx="444709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637" name="Google Shape;637;p13"/>
          <p:cNvSpPr txBox="1"/>
          <p:nvPr/>
        </p:nvSpPr>
        <p:spPr>
          <a:xfrm>
            <a:off x="9624025" y="2297574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38" name="Google Shape;638;p13"/>
          <p:cNvSpPr txBox="1"/>
          <p:nvPr/>
        </p:nvSpPr>
        <p:spPr>
          <a:xfrm>
            <a:off x="8646631" y="3241996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39" name="Google Shape;639;p13"/>
          <p:cNvSpPr txBox="1"/>
          <p:nvPr/>
        </p:nvSpPr>
        <p:spPr>
          <a:xfrm>
            <a:off x="10302715" y="3083988"/>
            <a:ext cx="5991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0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Core</a:t>
            </a:r>
            <a:endParaRPr sz="600" u="none" strike="noStrike" cap="none">
              <a:solidFill>
                <a:srgbClr val="000000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640" name="Google Shape;640;p13"/>
          <p:cNvCxnSpPr/>
          <p:nvPr/>
        </p:nvCxnSpPr>
        <p:spPr>
          <a:xfrm rot="10800000">
            <a:off x="8372506" y="2426180"/>
            <a:ext cx="294874" cy="576122"/>
          </a:xfrm>
          <a:prstGeom prst="straightConnector1">
            <a:avLst/>
          </a:prstGeom>
          <a:noFill/>
          <a:ln w="28575" cap="flat" cmpd="sng">
            <a:solidFill>
              <a:srgbClr val="3AB1F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grpSp>
        <p:nvGrpSpPr>
          <p:cNvPr id="641" name="Google Shape;641;p13"/>
          <p:cNvGrpSpPr/>
          <p:nvPr/>
        </p:nvGrpSpPr>
        <p:grpSpPr>
          <a:xfrm>
            <a:off x="8273898" y="2529160"/>
            <a:ext cx="2864199" cy="1847829"/>
            <a:chOff x="-22" y="16"/>
            <a:chExt cx="7637865" cy="4927544"/>
          </a:xfrm>
        </p:grpSpPr>
        <p:sp>
          <p:nvSpPr>
            <p:cNvPr id="642" name="Google Shape;642;p13"/>
            <p:cNvSpPr/>
            <p:nvPr/>
          </p:nvSpPr>
          <p:spPr>
            <a:xfrm>
              <a:off x="-22" y="1859158"/>
              <a:ext cx="928656" cy="2622893"/>
            </a:xfrm>
            <a:custGeom>
              <a:avLst/>
              <a:gdLst/>
              <a:ahLst/>
              <a:cxnLst/>
              <a:rect l="l" t="t" r="r" b="b"/>
              <a:pathLst>
                <a:path w="17291" h="21600" extrusionOk="0">
                  <a:moveTo>
                    <a:pt x="4280" y="21600"/>
                  </a:moveTo>
                  <a:cubicBezTo>
                    <a:pt x="-4309" y="12877"/>
                    <a:pt x="28" y="5677"/>
                    <a:pt x="17291" y="0"/>
                  </a:cubicBezTo>
                </a:path>
              </a:pathLst>
            </a:custGeom>
            <a:noFill/>
            <a:ln w="4445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43" name="Google Shape;643;p13"/>
            <p:cNvSpPr/>
            <p:nvPr/>
          </p:nvSpPr>
          <p:spPr>
            <a:xfrm>
              <a:off x="1159687" y="16"/>
              <a:ext cx="5652839" cy="2206999"/>
            </a:xfrm>
            <a:custGeom>
              <a:avLst/>
              <a:gdLst/>
              <a:ahLst/>
              <a:cxnLst/>
              <a:rect l="l" t="t" r="r" b="b"/>
              <a:pathLst>
                <a:path w="21600" h="16275" extrusionOk="0">
                  <a:moveTo>
                    <a:pt x="0" y="12159"/>
                  </a:moveTo>
                  <a:cubicBezTo>
                    <a:pt x="9443" y="-5325"/>
                    <a:pt x="16643" y="-3953"/>
                    <a:pt x="21600" y="16275"/>
                  </a:cubicBezTo>
                </a:path>
              </a:pathLst>
            </a:custGeom>
            <a:noFill/>
            <a:ln w="44450" cap="flat" cmpd="sng">
              <a:solidFill>
                <a:srgbClr val="006EB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44" name="Google Shape;644;p13"/>
            <p:cNvSpPr/>
            <p:nvPr/>
          </p:nvSpPr>
          <p:spPr>
            <a:xfrm>
              <a:off x="6812522" y="2207014"/>
              <a:ext cx="825321" cy="2720546"/>
            </a:xfrm>
            <a:custGeom>
              <a:avLst/>
              <a:gdLst/>
              <a:ahLst/>
              <a:cxnLst/>
              <a:rect l="l" t="t" r="r" b="b"/>
              <a:pathLst>
                <a:path w="17292" h="21600" extrusionOk="0">
                  <a:moveTo>
                    <a:pt x="0" y="0"/>
                  </a:moveTo>
                  <a:cubicBezTo>
                    <a:pt x="17262" y="5930"/>
                    <a:pt x="21600" y="13130"/>
                    <a:pt x="13013" y="21600"/>
                  </a:cubicBezTo>
                </a:path>
              </a:pathLst>
            </a:custGeom>
            <a:noFill/>
            <a:ln w="44450" cap="flat" cmpd="sng">
              <a:solidFill>
                <a:srgbClr val="9BBB5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8627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50"/>
                <a:buFont typeface="Arial"/>
                <a:buNone/>
              </a:pPr>
              <a:endParaRPr sz="45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cxnSp>
        <p:nvCxnSpPr>
          <p:cNvPr id="645" name="Google Shape;645;p13"/>
          <p:cNvCxnSpPr>
            <a:stCxn id="584" idx="6"/>
          </p:cNvCxnSpPr>
          <p:nvPr/>
        </p:nvCxnSpPr>
        <p:spPr>
          <a:xfrm>
            <a:off x="10727244" y="4660056"/>
            <a:ext cx="530700" cy="271500"/>
          </a:xfrm>
          <a:prstGeom prst="straightConnector1">
            <a:avLst/>
          </a:prstGeom>
          <a:noFill/>
          <a:ln w="28575" cap="flat" cmpd="sng">
            <a:solidFill>
              <a:srgbClr val="3AB1FE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646" name="Google Shape;646;p13"/>
          <p:cNvSpPr txBox="1"/>
          <p:nvPr/>
        </p:nvSpPr>
        <p:spPr>
          <a:xfrm>
            <a:off x="11020734" y="4946516"/>
            <a:ext cx="562806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</a:t>
            </a:r>
            <a:endParaRPr/>
          </a:p>
        </p:txBody>
      </p:sp>
      <p:sp>
        <p:nvSpPr>
          <p:cNvPr id="648" name="Google Shape;648;p13"/>
          <p:cNvSpPr txBox="1"/>
          <p:nvPr/>
        </p:nvSpPr>
        <p:spPr>
          <a:xfrm>
            <a:off x="6273069" y="1423836"/>
            <a:ext cx="3067594" cy="1195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1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Isolation Domain (ISD)</a:t>
            </a: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 </a:t>
            </a:r>
            <a:endParaRPr sz="12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Grouping of Autonomous Systems (AS)</a:t>
            </a:r>
            <a:endParaRPr sz="1200" dirty="0"/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US" sz="1200" u="none" strike="noStrike" cap="none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Each ISD has its own trust root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</a:pPr>
            <a:r>
              <a:rPr lang="en-GB" sz="12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Isolates AS control planes and reduces communications overhead</a:t>
            </a:r>
          </a:p>
        </p:txBody>
      </p:sp>
      <p:grpSp>
        <p:nvGrpSpPr>
          <p:cNvPr id="649" name="Google Shape;649;p13"/>
          <p:cNvGrpSpPr/>
          <p:nvPr/>
        </p:nvGrpSpPr>
        <p:grpSpPr>
          <a:xfrm>
            <a:off x="6616337" y="4635607"/>
            <a:ext cx="682815" cy="225113"/>
            <a:chOff x="0" y="-3977"/>
            <a:chExt cx="1820836" cy="600300"/>
          </a:xfrm>
        </p:grpSpPr>
        <p:sp>
          <p:nvSpPr>
            <p:cNvPr id="650" name="Google Shape;650;p13"/>
            <p:cNvSpPr/>
            <p:nvPr/>
          </p:nvSpPr>
          <p:spPr>
            <a:xfrm>
              <a:off x="0" y="780"/>
              <a:ext cx="1820836" cy="590817"/>
            </a:xfrm>
            <a:prstGeom prst="rect">
              <a:avLst/>
            </a:prstGeom>
            <a:noFill/>
            <a:ln w="1270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01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1" name="Google Shape;651;p13"/>
            <p:cNvSpPr txBox="1"/>
            <p:nvPr/>
          </p:nvSpPr>
          <p:spPr>
            <a:xfrm>
              <a:off x="0" y="-3977"/>
              <a:ext cx="1820700" cy="600300"/>
            </a:xfrm>
            <a:prstGeom prst="rect">
              <a:avLst/>
            </a:prstGeom>
            <a:noFill/>
            <a:ln w="12700" cap="flat" cmpd="sng">
              <a:solidFill>
                <a:srgbClr val="21336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2" name="Google Shape;652;p13"/>
          <p:cNvGrpSpPr/>
          <p:nvPr/>
        </p:nvGrpSpPr>
        <p:grpSpPr>
          <a:xfrm>
            <a:off x="6616337" y="4885135"/>
            <a:ext cx="682814" cy="221557"/>
            <a:chOff x="-1" y="-1"/>
            <a:chExt cx="1820835" cy="590818"/>
          </a:xfrm>
        </p:grpSpPr>
        <p:sp>
          <p:nvSpPr>
            <p:cNvPr id="653" name="Google Shape;653;p13"/>
            <p:cNvSpPr/>
            <p:nvPr/>
          </p:nvSpPr>
          <p:spPr>
            <a:xfrm>
              <a:off x="-1" y="-1"/>
              <a:ext cx="1820835" cy="590818"/>
            </a:xfrm>
            <a:prstGeom prst="rect">
              <a:avLst/>
            </a:prstGeom>
            <a:noFill/>
            <a:ln w="12700" cap="flat" cmpd="sng">
              <a:solidFill>
                <a:srgbClr val="006EB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4" name="Google Shape;654;p13"/>
            <p:cNvSpPr txBox="1"/>
            <p:nvPr/>
          </p:nvSpPr>
          <p:spPr>
            <a:xfrm>
              <a:off x="-1" y="26020"/>
              <a:ext cx="1820699" cy="538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J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5" name="Google Shape;655;p13"/>
          <p:cNvGrpSpPr/>
          <p:nvPr/>
        </p:nvGrpSpPr>
        <p:grpSpPr>
          <a:xfrm>
            <a:off x="6616337" y="5131098"/>
            <a:ext cx="682814" cy="225113"/>
            <a:chOff x="0" y="-3975"/>
            <a:chExt cx="1820834" cy="600300"/>
          </a:xfrm>
        </p:grpSpPr>
        <p:sp>
          <p:nvSpPr>
            <p:cNvPr id="656" name="Google Shape;656;p13"/>
            <p:cNvSpPr/>
            <p:nvPr/>
          </p:nvSpPr>
          <p:spPr>
            <a:xfrm>
              <a:off x="0" y="780"/>
              <a:ext cx="1820834" cy="590817"/>
            </a:xfrm>
            <a:prstGeom prst="rect">
              <a:avLst/>
            </a:prstGeom>
            <a:noFill/>
            <a:ln w="127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endParaRPr sz="101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57" name="Google Shape;657;p13"/>
            <p:cNvSpPr txBox="1"/>
            <p:nvPr/>
          </p:nvSpPr>
          <p:spPr>
            <a:xfrm>
              <a:off x="0" y="-3975"/>
              <a:ext cx="1820700" cy="600300"/>
            </a:xfrm>
            <a:prstGeom prst="rect">
              <a:avLst/>
            </a:prstGeom>
            <a:noFill/>
            <a:ln w="12700" cap="flat" cmpd="sng">
              <a:solidFill>
                <a:srgbClr val="92D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13"/>
                <a:buFont typeface="Arial"/>
                <a:buNone/>
              </a:pP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</a:t>
              </a:r>
              <a:r>
                <a:rPr lang="en-US" sz="800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➔</a:t>
              </a:r>
              <a:r>
                <a:rPr lang="en-US"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58" name="Google Shape;658;p13"/>
          <p:cNvGrpSpPr/>
          <p:nvPr/>
        </p:nvGrpSpPr>
        <p:grpSpPr>
          <a:xfrm>
            <a:off x="6521981" y="4371806"/>
            <a:ext cx="875588" cy="1418288"/>
            <a:chOff x="0" y="0"/>
            <a:chExt cx="2334901" cy="3782102"/>
          </a:xfrm>
        </p:grpSpPr>
        <p:grpSp>
          <p:nvGrpSpPr>
            <p:cNvPr id="659" name="Google Shape;659;p13"/>
            <p:cNvGrpSpPr/>
            <p:nvPr/>
          </p:nvGrpSpPr>
          <p:grpSpPr>
            <a:xfrm>
              <a:off x="0" y="0"/>
              <a:ext cx="2334901" cy="3782102"/>
              <a:chOff x="0" y="0"/>
              <a:chExt cx="2334900" cy="3782100"/>
            </a:xfrm>
          </p:grpSpPr>
          <p:sp>
            <p:nvSpPr>
              <p:cNvPr id="660" name="Google Shape;660;p13"/>
              <p:cNvSpPr/>
              <p:nvPr/>
            </p:nvSpPr>
            <p:spPr>
              <a:xfrm>
                <a:off x="0" y="0"/>
                <a:ext cx="2334900" cy="3782100"/>
              </a:xfrm>
              <a:prstGeom prst="rect">
                <a:avLst/>
              </a:prstGeom>
              <a:noFill/>
              <a:ln w="50800" cap="flat" cmpd="sng">
                <a:solidFill>
                  <a:srgbClr val="21336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endParaRPr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661" name="Google Shape;661;p13"/>
              <p:cNvSpPr txBox="1"/>
              <p:nvPr/>
            </p:nvSpPr>
            <p:spPr>
              <a:xfrm>
                <a:off x="0" y="0"/>
                <a:ext cx="2334900" cy="600300"/>
              </a:xfrm>
              <a:prstGeom prst="rect">
                <a:avLst/>
              </a:prstGeom>
              <a:noFill/>
              <a:ln w="9525" cap="flat" cmpd="sng">
                <a:solidFill>
                  <a:srgbClr val="213368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t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r>
                  <a:rPr lang="en-US" sz="1013" u="none" strike="noStrike" cap="none" dirty="0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Packet P1</a:t>
                </a:r>
                <a:endParaRPr sz="1400" u="none" strike="noStrike" cap="none" dirty="0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  <p:grpSp>
          <p:nvGrpSpPr>
            <p:cNvPr id="662" name="Google Shape;662;p13"/>
            <p:cNvGrpSpPr/>
            <p:nvPr/>
          </p:nvGrpSpPr>
          <p:grpSpPr>
            <a:xfrm>
              <a:off x="249547" y="2796889"/>
              <a:ext cx="1824971" cy="678761"/>
              <a:chOff x="-1" y="157508"/>
              <a:chExt cx="1824970" cy="678760"/>
            </a:xfrm>
          </p:grpSpPr>
          <p:sp>
            <p:nvSpPr>
              <p:cNvPr id="663" name="Google Shape;663;p13"/>
              <p:cNvSpPr/>
              <p:nvPr/>
            </p:nvSpPr>
            <p:spPr>
              <a:xfrm>
                <a:off x="-1" y="157508"/>
                <a:ext cx="1824970" cy="678760"/>
              </a:xfrm>
              <a:prstGeom prst="rect">
                <a:avLst/>
              </a:prstGeom>
              <a:noFill/>
              <a:ln w="19050" cap="flat" cmpd="sng">
                <a:solidFill>
                  <a:srgbClr val="213368"/>
                </a:solidFill>
                <a:prstDash val="dash"/>
                <a:miter lim="400000"/>
                <a:headEnd type="none" w="sm" len="sm"/>
                <a:tailEnd type="none" w="sm" len="sm"/>
              </a:ln>
              <a:effectLst>
                <a:outerShdw blurRad="76200" dist="38100" dir="5400000" rotWithShape="0">
                  <a:srgbClr val="000000">
                    <a:alpha val="25882"/>
                  </a:srgbClr>
                </a:outerShdw>
              </a:effectLst>
            </p:spPr>
            <p:txBody>
              <a:bodyPr spcFirstLastPara="1" wrap="square" lIns="34275" tIns="34275" rIns="34275" bIns="3427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endParaRPr sz="101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  <p:sp>
            <p:nvSpPr>
              <p:cNvPr id="664" name="Google Shape;664;p13"/>
              <p:cNvSpPr txBox="1"/>
              <p:nvPr/>
            </p:nvSpPr>
            <p:spPr>
              <a:xfrm>
                <a:off x="-1" y="196721"/>
                <a:ext cx="1824900" cy="600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4275" tIns="34275" rIns="34275" bIns="34275" anchor="ctr" anchorCtr="0">
                <a:sp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13"/>
                  <a:buFont typeface="Arial"/>
                  <a:buNone/>
                </a:pPr>
                <a:r>
                  <a:rPr lang="en-US" sz="1013" u="none" strike="noStrike" cap="none">
                    <a:solidFill>
                      <a:schemeClr val="dk1"/>
                    </a:solidFill>
                    <a:latin typeface="Nunito Sans Light"/>
                    <a:ea typeface="Nunito Sans Light"/>
                    <a:cs typeface="Nunito Sans Light"/>
                    <a:sym typeface="Nunito Sans Light"/>
                  </a:rPr>
                  <a:t>Payload</a:t>
                </a:r>
                <a:endParaRPr sz="1400" u="none" strike="noStrike" cap="none">
                  <a:solidFill>
                    <a:srgbClr val="000000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endParaRPr>
              </a:p>
            </p:txBody>
          </p:sp>
        </p:grpSp>
      </p:grpSp>
      <p:sp>
        <p:nvSpPr>
          <p:cNvPr id="665" name="Google Shape;665;p13"/>
          <p:cNvSpPr txBox="1"/>
          <p:nvPr/>
        </p:nvSpPr>
        <p:spPr>
          <a:xfrm>
            <a:off x="7442651" y="5369572"/>
            <a:ext cx="11776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Packet from AS F to AS S</a:t>
            </a:r>
            <a:endParaRPr dirty="0"/>
          </a:p>
        </p:txBody>
      </p:sp>
      <p:grpSp>
        <p:nvGrpSpPr>
          <p:cNvPr id="666" name="Google Shape;666;p13"/>
          <p:cNvGrpSpPr/>
          <p:nvPr/>
        </p:nvGrpSpPr>
        <p:grpSpPr>
          <a:xfrm>
            <a:off x="8522714" y="3109264"/>
            <a:ext cx="235845" cy="235845"/>
            <a:chOff x="-1" y="-1"/>
            <a:chExt cx="628918" cy="628918"/>
          </a:xfrm>
        </p:grpSpPr>
        <p:sp>
          <p:nvSpPr>
            <p:cNvPr id="667" name="Google Shape;667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68" name="Google Shape;668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A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69" name="Google Shape;669;p13"/>
          <p:cNvGrpSpPr/>
          <p:nvPr/>
        </p:nvGrpSpPr>
        <p:grpSpPr>
          <a:xfrm>
            <a:off x="9529506" y="2520816"/>
            <a:ext cx="235845" cy="235845"/>
            <a:chOff x="-1" y="-1"/>
            <a:chExt cx="628918" cy="628918"/>
          </a:xfrm>
        </p:grpSpPr>
        <p:sp>
          <p:nvSpPr>
            <p:cNvPr id="670" name="Google Shape;670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1" name="Google Shape;671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I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2" name="Google Shape;672;p13"/>
          <p:cNvGrpSpPr/>
          <p:nvPr/>
        </p:nvGrpSpPr>
        <p:grpSpPr>
          <a:xfrm>
            <a:off x="9996498" y="2520816"/>
            <a:ext cx="235845" cy="235845"/>
            <a:chOff x="-1" y="-1"/>
            <a:chExt cx="628918" cy="628918"/>
          </a:xfrm>
        </p:grpSpPr>
        <p:sp>
          <p:nvSpPr>
            <p:cNvPr id="673" name="Google Shape;673;p13"/>
            <p:cNvSpPr/>
            <p:nvPr/>
          </p:nvSpPr>
          <p:spPr>
            <a:xfrm>
              <a:off x="-1" y="-1"/>
              <a:ext cx="628918" cy="628918"/>
            </a:xfrm>
            <a:prstGeom prst="ellipse">
              <a:avLst/>
            </a:prstGeom>
            <a:gradFill>
              <a:gsLst>
                <a:gs pos="0">
                  <a:srgbClr val="FBCBA3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4" name="Google Shape;674;p13"/>
            <p:cNvSpPr txBox="1"/>
            <p:nvPr/>
          </p:nvSpPr>
          <p:spPr>
            <a:xfrm>
              <a:off x="92103" y="45074"/>
              <a:ext cx="444711" cy="5387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J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5" name="Google Shape;675;p13"/>
          <p:cNvGrpSpPr/>
          <p:nvPr/>
        </p:nvGrpSpPr>
        <p:grpSpPr>
          <a:xfrm>
            <a:off x="8260687" y="3607088"/>
            <a:ext cx="235845" cy="235673"/>
            <a:chOff x="-1" y="-1"/>
            <a:chExt cx="628918" cy="628460"/>
          </a:xfrm>
        </p:grpSpPr>
        <p:sp>
          <p:nvSpPr>
            <p:cNvPr id="676" name="Google Shape;676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77" name="Google Shape;677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78" name="Google Shape;678;p13"/>
          <p:cNvGrpSpPr/>
          <p:nvPr/>
        </p:nvGrpSpPr>
        <p:grpSpPr>
          <a:xfrm>
            <a:off x="10935547" y="3762176"/>
            <a:ext cx="235845" cy="235673"/>
            <a:chOff x="-1" y="-1"/>
            <a:chExt cx="628918" cy="628460"/>
          </a:xfrm>
        </p:grpSpPr>
        <p:sp>
          <p:nvSpPr>
            <p:cNvPr id="679" name="Google Shape;679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0" name="Google Shape;680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1" name="Google Shape;681;p13"/>
          <p:cNvGrpSpPr/>
          <p:nvPr/>
        </p:nvGrpSpPr>
        <p:grpSpPr>
          <a:xfrm>
            <a:off x="10729172" y="3239709"/>
            <a:ext cx="235845" cy="235845"/>
            <a:chOff x="-1" y="-1"/>
            <a:chExt cx="628920" cy="628918"/>
          </a:xfrm>
        </p:grpSpPr>
        <p:sp>
          <p:nvSpPr>
            <p:cNvPr id="682" name="Google Shape;682;p13"/>
            <p:cNvSpPr/>
            <p:nvPr/>
          </p:nvSpPr>
          <p:spPr>
            <a:xfrm>
              <a:off x="-1" y="-1"/>
              <a:ext cx="628920" cy="628918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endParaRPr sz="788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3" name="Google Shape;683;p13"/>
            <p:cNvSpPr txBox="1"/>
            <p:nvPr/>
          </p:nvSpPr>
          <p:spPr>
            <a:xfrm>
              <a:off x="92103" y="60460"/>
              <a:ext cx="444709" cy="50799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88"/>
                <a:buFont typeface="Arial"/>
                <a:buNone/>
              </a:pPr>
              <a:r>
                <a:rPr lang="en-US" sz="788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M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4" name="Google Shape;684;p13"/>
          <p:cNvGrpSpPr/>
          <p:nvPr/>
        </p:nvGrpSpPr>
        <p:grpSpPr>
          <a:xfrm>
            <a:off x="8260687" y="4092933"/>
            <a:ext cx="235845" cy="235673"/>
            <a:chOff x="-1" y="-1"/>
            <a:chExt cx="628918" cy="628460"/>
          </a:xfrm>
        </p:grpSpPr>
        <p:sp>
          <p:nvSpPr>
            <p:cNvPr id="685" name="Google Shape;685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C0B1D1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6" name="Google Shape;686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F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grpSp>
        <p:nvGrpSpPr>
          <p:cNvPr id="687" name="Google Shape;687;p13"/>
          <p:cNvGrpSpPr/>
          <p:nvPr/>
        </p:nvGrpSpPr>
        <p:grpSpPr>
          <a:xfrm>
            <a:off x="10962087" y="4260000"/>
            <a:ext cx="235845" cy="235673"/>
            <a:chOff x="-1" y="-1"/>
            <a:chExt cx="628918" cy="628460"/>
          </a:xfrm>
        </p:grpSpPr>
        <p:sp>
          <p:nvSpPr>
            <p:cNvPr id="688" name="Google Shape;688;p13"/>
            <p:cNvSpPr/>
            <p:nvPr/>
          </p:nvSpPr>
          <p:spPr>
            <a:xfrm>
              <a:off x="-1" y="-1"/>
              <a:ext cx="628918" cy="628460"/>
            </a:xfrm>
            <a:prstGeom prst="ellipse">
              <a:avLst/>
            </a:prstGeom>
            <a:gradFill>
              <a:gsLst>
                <a:gs pos="0">
                  <a:srgbClr val="ADD6F2"/>
                </a:gs>
                <a:gs pos="100000">
                  <a:srgbClr val="FFFFFF"/>
                </a:gs>
              </a:gsLst>
              <a:lin ang="16200000" scaled="0"/>
            </a:gradFill>
            <a:ln w="12700" cap="flat" cmpd="sng">
              <a:solidFill>
                <a:srgbClr val="676767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76200" dist="38100" dir="5400000" rotWithShape="0">
                <a:srgbClr val="000000">
                  <a:alpha val="25882"/>
                </a:srgbClr>
              </a:outerShdw>
            </a:effectLst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endParaRPr sz="863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  <p:sp>
          <p:nvSpPr>
            <p:cNvPr id="689" name="Google Shape;689;p13"/>
            <p:cNvSpPr txBox="1"/>
            <p:nvPr/>
          </p:nvSpPr>
          <p:spPr>
            <a:xfrm>
              <a:off x="92103" y="44844"/>
              <a:ext cx="444711" cy="5387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63"/>
                <a:buFont typeface="Arial"/>
                <a:buNone/>
              </a:pPr>
              <a:r>
                <a:rPr lang="en-US" sz="863" u="none" strike="noStrike" cap="none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</a:t>
              </a:r>
              <a:endParaRPr sz="1400" u="none" strike="noStrike" cap="none">
                <a:solidFill>
                  <a:srgbClr val="000000"/>
                </a:solidFill>
                <a:latin typeface="Nunito Sans Light"/>
                <a:ea typeface="Nunito Sans Light"/>
                <a:cs typeface="Nunito Sans Light"/>
                <a:sym typeface="Nunito Sans Light"/>
              </a:endParaRPr>
            </a:p>
          </p:txBody>
        </p:sp>
      </p:grpSp>
      <p:sp>
        <p:nvSpPr>
          <p:cNvPr id="690" name="Google Shape;690;p13"/>
          <p:cNvSpPr/>
          <p:nvPr/>
        </p:nvSpPr>
        <p:spPr>
          <a:xfrm>
            <a:off x="8436169" y="5100841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 sz="2000" u="none" strike="noStrike" cap="none">
              <a:solidFill>
                <a:schemeClr val="accent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1" name="Google Shape;691;p13"/>
          <p:cNvSpPr/>
          <p:nvPr/>
        </p:nvSpPr>
        <p:spPr>
          <a:xfrm>
            <a:off x="9508796" y="1773638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dk2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 sz="2000" u="none" strike="noStrike" cap="none">
              <a:solidFill>
                <a:schemeClr val="dk2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2" name="Google Shape;692;p13"/>
          <p:cNvSpPr/>
          <p:nvPr/>
        </p:nvSpPr>
        <p:spPr>
          <a:xfrm>
            <a:off x="10261203" y="5100841"/>
            <a:ext cx="820791" cy="352388"/>
          </a:xfrm>
          <a:prstGeom prst="roundRect">
            <a:avLst>
              <a:gd name="adj" fmla="val 6717"/>
            </a:avLst>
          </a:prstGeom>
          <a:noFill/>
          <a:ln>
            <a:noFill/>
          </a:ln>
        </p:spPr>
        <p:txBody>
          <a:bodyPr spcFirstLastPara="1" wrap="square" lIns="34275" tIns="34275" rIns="342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2000" u="none" strike="noStrike" cap="none">
                <a:solidFill>
                  <a:schemeClr val="accent3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ISD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4"/>
          <p:cNvSpPr txBox="1"/>
          <p:nvPr/>
        </p:nvSpPr>
        <p:spPr>
          <a:xfrm>
            <a:off x="2736218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Border router</a:t>
            </a:r>
            <a:endParaRPr/>
          </a:p>
        </p:txBody>
      </p:sp>
      <p:sp>
        <p:nvSpPr>
          <p:cNvPr id="698" name="Google Shape;698;p14"/>
          <p:cNvSpPr/>
          <p:nvPr/>
        </p:nvSpPr>
        <p:spPr>
          <a:xfrm>
            <a:off x="3985918" y="5653570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699" name="Google Shape;699;p14"/>
          <p:cNvSpPr/>
          <p:nvPr/>
        </p:nvSpPr>
        <p:spPr>
          <a:xfrm>
            <a:off x="2334278" y="5598824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00" name="Google Shape;700;p14"/>
          <p:cNvSpPr/>
          <p:nvPr/>
        </p:nvSpPr>
        <p:spPr>
          <a:xfrm>
            <a:off x="394721" y="5640492"/>
            <a:ext cx="245911" cy="24591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</a:t>
            </a:r>
            <a:endParaRPr dirty="0"/>
          </a:p>
        </p:txBody>
      </p:sp>
      <p:sp>
        <p:nvSpPr>
          <p:cNvPr id="701" name="Google Shape;701;p14"/>
          <p:cNvSpPr txBox="1">
            <a:spLocks noGrp="1"/>
          </p:cNvSpPr>
          <p:nvPr>
            <p:ph type="title"/>
          </p:nvPr>
        </p:nvSpPr>
        <p:spPr>
          <a:xfrm>
            <a:off x="390144" y="365125"/>
            <a:ext cx="11411712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2800"/>
              <a:buFont typeface="Comfortaa"/>
              <a:buNone/>
            </a:pPr>
            <a:r>
              <a:rPr lang="en-US" dirty="0">
                <a:latin typeface="Comfortaa Medium"/>
                <a:ea typeface="Comfortaa Medium"/>
                <a:cs typeface="Comfortaa Medium"/>
                <a:sym typeface="Comfortaa"/>
              </a:rPr>
              <a:t>DEPLOYMENT MODEL</a:t>
            </a:r>
            <a:endParaRPr dirty="0">
              <a:latin typeface="Comfortaa Medium"/>
              <a:ea typeface="Comfortaa Medium"/>
              <a:cs typeface="Comfortaa Medium"/>
              <a:sym typeface="Comfortaa"/>
            </a:endParaRPr>
          </a:p>
        </p:txBody>
      </p:sp>
      <p:sp>
        <p:nvSpPr>
          <p:cNvPr id="702" name="Google Shape;702;p14"/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703" name="Google Shape;703;p14"/>
          <p:cNvSpPr txBox="1"/>
          <p:nvPr/>
        </p:nvSpPr>
        <p:spPr>
          <a:xfrm>
            <a:off x="390142" y="721838"/>
            <a:ext cx="599160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rPr>
              <a:t>SCION Service Provider</a:t>
            </a:r>
            <a:endParaRPr dirty="0"/>
          </a:p>
        </p:txBody>
      </p:sp>
      <p:sp>
        <p:nvSpPr>
          <p:cNvPr id="705" name="Google Shape;705;p14"/>
          <p:cNvSpPr txBox="1"/>
          <p:nvPr/>
        </p:nvSpPr>
        <p:spPr>
          <a:xfrm>
            <a:off x="662190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Control Services</a:t>
            </a:r>
            <a:endParaRPr/>
          </a:p>
        </p:txBody>
      </p:sp>
      <p:sp>
        <p:nvSpPr>
          <p:cNvPr id="706" name="Google Shape;706;p14"/>
          <p:cNvSpPr txBox="1"/>
          <p:nvPr/>
        </p:nvSpPr>
        <p:spPr>
          <a:xfrm>
            <a:off x="4249400" y="5621074"/>
            <a:ext cx="157284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262626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Internal router</a:t>
            </a:r>
            <a:endParaRPr/>
          </a:p>
        </p:txBody>
      </p:sp>
      <p:sp>
        <p:nvSpPr>
          <p:cNvPr id="707" name="Google Shape;707;p14"/>
          <p:cNvSpPr/>
          <p:nvPr/>
        </p:nvSpPr>
        <p:spPr>
          <a:xfrm>
            <a:off x="676211" y="1336713"/>
            <a:ext cx="3978339" cy="3978339"/>
          </a:xfrm>
          <a:prstGeom prst="ellipse">
            <a:avLst/>
          </a:prstGeom>
          <a:solidFill>
            <a:srgbClr val="C4D0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708" name="Google Shape;708;p14"/>
          <p:cNvCxnSpPr/>
          <p:nvPr/>
        </p:nvCxnSpPr>
        <p:spPr>
          <a:xfrm rot="10800000" flipH="1">
            <a:off x="4150856" y="1389769"/>
            <a:ext cx="286225" cy="375165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09" name="Google Shape;709;p14"/>
          <p:cNvCxnSpPr/>
          <p:nvPr/>
        </p:nvCxnSpPr>
        <p:spPr>
          <a:xfrm>
            <a:off x="4174331" y="4676775"/>
            <a:ext cx="631332" cy="638277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0" name="Google Shape;710;p14"/>
          <p:cNvCxnSpPr/>
          <p:nvPr/>
        </p:nvCxnSpPr>
        <p:spPr>
          <a:xfrm>
            <a:off x="2489956" y="3627120"/>
            <a:ext cx="1579680" cy="95652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1" name="Google Shape;711;p14"/>
          <p:cNvCxnSpPr/>
          <p:nvPr/>
        </p:nvCxnSpPr>
        <p:spPr>
          <a:xfrm>
            <a:off x="1413018" y="2976781"/>
            <a:ext cx="893736" cy="54117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2" name="Google Shape;712;p14"/>
          <p:cNvCxnSpPr/>
          <p:nvPr/>
        </p:nvCxnSpPr>
        <p:spPr>
          <a:xfrm flipH="1">
            <a:off x="3279796" y="1897334"/>
            <a:ext cx="788109" cy="2215224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3" name="Google Shape;713;p14"/>
          <p:cNvCxnSpPr/>
          <p:nvPr/>
        </p:nvCxnSpPr>
        <p:spPr>
          <a:xfrm flipH="1">
            <a:off x="3014016" y="1897334"/>
            <a:ext cx="1051377" cy="526905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4" name="Google Shape;714;p14"/>
          <p:cNvCxnSpPr/>
          <p:nvPr/>
        </p:nvCxnSpPr>
        <p:spPr>
          <a:xfrm flipH="1">
            <a:off x="1450134" y="2397461"/>
            <a:ext cx="1606928" cy="614784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5" name="Google Shape;715;p14"/>
          <p:cNvCxnSpPr>
            <a:endCxn id="716" idx="5"/>
          </p:cNvCxnSpPr>
          <p:nvPr/>
        </p:nvCxnSpPr>
        <p:spPr>
          <a:xfrm rot="10800000">
            <a:off x="1519219" y="1904511"/>
            <a:ext cx="1492200" cy="527700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7" name="Google Shape;717;p14"/>
          <p:cNvCxnSpPr>
            <a:endCxn id="716" idx="4"/>
          </p:cNvCxnSpPr>
          <p:nvPr/>
        </p:nvCxnSpPr>
        <p:spPr>
          <a:xfrm rot="10800000">
            <a:off x="1398731" y="1954419"/>
            <a:ext cx="85200" cy="1005300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8" name="Google Shape;718;p14"/>
          <p:cNvCxnSpPr/>
          <p:nvPr/>
        </p:nvCxnSpPr>
        <p:spPr>
          <a:xfrm flipH="1">
            <a:off x="2138106" y="2416807"/>
            <a:ext cx="905455" cy="165339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19" name="Google Shape;719;p14"/>
          <p:cNvCxnSpPr/>
          <p:nvPr/>
        </p:nvCxnSpPr>
        <p:spPr>
          <a:xfrm rot="10800000">
            <a:off x="2162964" y="4078460"/>
            <a:ext cx="1115101" cy="18812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0" name="Google Shape;720;p14"/>
          <p:cNvCxnSpPr/>
          <p:nvPr/>
        </p:nvCxnSpPr>
        <p:spPr>
          <a:xfrm flipH="1">
            <a:off x="1943931" y="4089544"/>
            <a:ext cx="1334134" cy="1004312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1" name="Google Shape;721;p14"/>
          <p:cNvCxnSpPr/>
          <p:nvPr/>
        </p:nvCxnSpPr>
        <p:spPr>
          <a:xfrm rot="10800000" flipH="1">
            <a:off x="1951556" y="4059381"/>
            <a:ext cx="186550" cy="103992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22" name="Google Shape;722;p14"/>
          <p:cNvCxnSpPr/>
          <p:nvPr/>
        </p:nvCxnSpPr>
        <p:spPr>
          <a:xfrm rot="10800000" flipH="1">
            <a:off x="1075636" y="3063560"/>
            <a:ext cx="361194" cy="404799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3" name="Google Shape;723;p14"/>
          <p:cNvSpPr/>
          <p:nvPr/>
        </p:nvSpPr>
        <p:spPr>
          <a:xfrm>
            <a:off x="1385433" y="2887706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cxnSp>
        <p:nvCxnSpPr>
          <p:cNvPr id="724" name="Google Shape;724;p14"/>
          <p:cNvCxnSpPr/>
          <p:nvPr/>
        </p:nvCxnSpPr>
        <p:spPr>
          <a:xfrm>
            <a:off x="3049741" y="2412720"/>
            <a:ext cx="211652" cy="1713351"/>
          </a:xfrm>
          <a:prstGeom prst="straightConnector1">
            <a:avLst/>
          </a:prstGeom>
          <a:noFill/>
          <a:ln w="1905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25" name="Google Shape;725;p14"/>
          <p:cNvSpPr/>
          <p:nvPr/>
        </p:nvSpPr>
        <p:spPr>
          <a:xfrm>
            <a:off x="3150328" y="3984654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6" name="Google Shape;726;p14"/>
          <p:cNvSpPr/>
          <p:nvPr/>
        </p:nvSpPr>
        <p:spPr>
          <a:xfrm>
            <a:off x="2032420" y="3965846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7" name="Google Shape;727;p14"/>
          <p:cNvSpPr/>
          <p:nvPr/>
        </p:nvSpPr>
        <p:spPr>
          <a:xfrm>
            <a:off x="2906976" y="2297171"/>
            <a:ext cx="238502" cy="238502"/>
          </a:xfrm>
          <a:prstGeom prst="ellipse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28" name="Google Shape;728;p14"/>
          <p:cNvSpPr txBox="1"/>
          <p:nvPr/>
        </p:nvSpPr>
        <p:spPr>
          <a:xfrm>
            <a:off x="2698752" y="4620365"/>
            <a:ext cx="59026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AS</a:t>
            </a:r>
            <a:endParaRPr/>
          </a:p>
        </p:txBody>
      </p:sp>
      <p:cxnSp>
        <p:nvCxnSpPr>
          <p:cNvPr id="729" name="Google Shape;729;p14"/>
          <p:cNvCxnSpPr/>
          <p:nvPr/>
        </p:nvCxnSpPr>
        <p:spPr>
          <a:xfrm flipH="1">
            <a:off x="1646815" y="5136698"/>
            <a:ext cx="253439" cy="280875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0" name="Google Shape;730;p14"/>
          <p:cNvSpPr/>
          <p:nvPr/>
        </p:nvSpPr>
        <p:spPr>
          <a:xfrm>
            <a:off x="3980460" y="4479628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1" name="Google Shape;731;p14"/>
          <p:cNvSpPr/>
          <p:nvPr/>
        </p:nvSpPr>
        <p:spPr>
          <a:xfrm>
            <a:off x="1773535" y="4923460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2" name="Google Shape;732;p14"/>
          <p:cNvSpPr/>
          <p:nvPr/>
        </p:nvSpPr>
        <p:spPr>
          <a:xfrm>
            <a:off x="924498" y="3345403"/>
            <a:ext cx="245911" cy="245911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lt1"/>
                </a:solidFill>
                <a:latin typeface="Nunito Sans Light"/>
                <a:ea typeface="Nunito Sans Light"/>
                <a:cs typeface="Nunito Sans Light"/>
                <a:sym typeface="Nunito Sans Light"/>
              </a:rPr>
              <a:t>C</a:t>
            </a:r>
            <a:endParaRPr dirty="0"/>
          </a:p>
        </p:txBody>
      </p:sp>
      <p:cxnSp>
        <p:nvCxnSpPr>
          <p:cNvPr id="733" name="Google Shape;733;p14"/>
          <p:cNvCxnSpPr/>
          <p:nvPr/>
        </p:nvCxnSpPr>
        <p:spPr>
          <a:xfrm>
            <a:off x="932523" y="1412189"/>
            <a:ext cx="466208" cy="371834"/>
          </a:xfrm>
          <a:prstGeom prst="straightConnector1">
            <a:avLst/>
          </a:prstGeom>
          <a:noFill/>
          <a:ln w="38100" cap="flat" cmpd="sng">
            <a:solidFill>
              <a:srgbClr val="262626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34" name="Google Shape;734;p14"/>
          <p:cNvSpPr/>
          <p:nvPr/>
        </p:nvSpPr>
        <p:spPr>
          <a:xfrm>
            <a:off x="3879739" y="1726938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16" name="Google Shape;716;p14"/>
          <p:cNvSpPr/>
          <p:nvPr/>
        </p:nvSpPr>
        <p:spPr>
          <a:xfrm>
            <a:off x="1228335" y="1613627"/>
            <a:ext cx="340792" cy="340792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Nunito Sans Light"/>
              <a:ea typeface="Nunito Sans Light"/>
              <a:cs typeface="Nunito Sans Light"/>
              <a:sym typeface="Nunito Sans Light"/>
            </a:endParaRPr>
          </a:p>
        </p:txBody>
      </p:sp>
      <p:sp>
        <p:nvSpPr>
          <p:cNvPr id="735" name="Google Shape;735;p14"/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3C6FCC4-4409-3809-B784-C4429C00A92D}"/>
              </a:ext>
            </a:extLst>
          </p:cNvPr>
          <p:cNvGrpSpPr/>
          <p:nvPr/>
        </p:nvGrpSpPr>
        <p:grpSpPr>
          <a:xfrm>
            <a:off x="5690973" y="3897241"/>
            <a:ext cx="6120608" cy="2393230"/>
            <a:chOff x="5792597" y="2786567"/>
            <a:chExt cx="5515304" cy="2445101"/>
          </a:xfrm>
        </p:grpSpPr>
        <p:sp>
          <p:nvSpPr>
            <p:cNvPr id="2" name="Google Shape;877;p16">
              <a:extLst>
                <a:ext uri="{FF2B5EF4-FFF2-40B4-BE49-F238E27FC236}">
                  <a16:creationId xmlns:a16="http://schemas.microsoft.com/office/drawing/2014/main" id="{0799D48F-B0E1-4EBD-41AA-D04C8679D8DD}"/>
                </a:ext>
              </a:extLst>
            </p:cNvPr>
            <p:cNvSpPr/>
            <p:nvPr/>
          </p:nvSpPr>
          <p:spPr>
            <a:xfrm rot="10800000" flipH="1">
              <a:off x="5792597" y="3239406"/>
              <a:ext cx="5515304" cy="1992262"/>
            </a:xfrm>
            <a:prstGeom prst="round2SameRect">
              <a:avLst>
                <a:gd name="adj1" fmla="val 3878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3" name="Google Shape;881;p16">
              <a:extLst>
                <a:ext uri="{FF2B5EF4-FFF2-40B4-BE49-F238E27FC236}">
                  <a16:creationId xmlns:a16="http://schemas.microsoft.com/office/drawing/2014/main" id="{E4EDA08B-3A8C-5EB3-8444-389F26D0E1CA}"/>
                </a:ext>
              </a:extLst>
            </p:cNvPr>
            <p:cNvSpPr/>
            <p:nvPr/>
          </p:nvSpPr>
          <p:spPr>
            <a:xfrm>
              <a:off x="5792597" y="2786567"/>
              <a:ext cx="5515304" cy="55883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lt1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CONTROL SERVICES (PER AS)</a:t>
              </a:r>
              <a:endParaRPr dirty="0">
                <a:latin typeface="Comfortaa Medium"/>
                <a:ea typeface="Comfortaa Medium"/>
                <a:cs typeface="Comfortaa Medium"/>
                <a:sym typeface="Comfortaa"/>
              </a:endParaRPr>
            </a:p>
          </p:txBody>
        </p:sp>
        <p:sp>
          <p:nvSpPr>
            <p:cNvPr id="4" name="Google Shape;882;p16">
              <a:extLst>
                <a:ext uri="{FF2B5EF4-FFF2-40B4-BE49-F238E27FC236}">
                  <a16:creationId xmlns:a16="http://schemas.microsoft.com/office/drawing/2014/main" id="{E5C9909F-AE4F-A897-6763-752A7F722216}"/>
                </a:ext>
              </a:extLst>
            </p:cNvPr>
            <p:cNvSpPr txBox="1"/>
            <p:nvPr/>
          </p:nvSpPr>
          <p:spPr>
            <a:xfrm>
              <a:off x="5890568" y="3430645"/>
              <a:ext cx="5259677" cy="1760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4625" marR="0" lvl="0" indent="-174625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Beacon server</a:t>
              </a:r>
              <a:r>
                <a:rPr lang="en-US" sz="16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– propagates and receives PCBs to construct path segments and routing paths</a:t>
              </a:r>
              <a:endParaRPr sz="1600" dirty="0"/>
            </a:p>
            <a:p>
              <a:pPr marL="174625" marR="0" lvl="0" indent="-174625" algn="l" rtl="0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Path server</a:t>
              </a:r>
              <a:r>
                <a:rPr lang="en-US" sz="16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– store mappings of AS to path discovered during beaconing</a:t>
              </a:r>
              <a:endParaRPr sz="1600" dirty="0"/>
            </a:p>
            <a:p>
              <a:pPr marL="174625" marR="0" lvl="0" indent="-174625" algn="l" rtl="0">
                <a:spcBef>
                  <a:spcPts val="6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600" b="1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Certificate server</a:t>
              </a:r>
              <a:r>
                <a:rPr lang="en-US" sz="16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 – caches copies of TRCs and AS certificates and key management for inter-AS comms</a:t>
              </a:r>
              <a:endParaRPr sz="160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E6C6D4C8-121F-62C3-7BD3-F0A33513725B}"/>
              </a:ext>
            </a:extLst>
          </p:cNvPr>
          <p:cNvGrpSpPr/>
          <p:nvPr/>
        </p:nvGrpSpPr>
        <p:grpSpPr>
          <a:xfrm>
            <a:off x="5676671" y="365125"/>
            <a:ext cx="6125185" cy="3345397"/>
            <a:chOff x="6295697" y="1515292"/>
            <a:chExt cx="5515305" cy="3814354"/>
          </a:xfrm>
        </p:grpSpPr>
        <p:sp>
          <p:nvSpPr>
            <p:cNvPr id="7" name="Google Shape;878;p16">
              <a:extLst>
                <a:ext uri="{FF2B5EF4-FFF2-40B4-BE49-F238E27FC236}">
                  <a16:creationId xmlns:a16="http://schemas.microsoft.com/office/drawing/2014/main" id="{4B5DDDC8-A9A6-246A-6BEA-7824FC61471B}"/>
                </a:ext>
              </a:extLst>
            </p:cNvPr>
            <p:cNvSpPr/>
            <p:nvPr/>
          </p:nvSpPr>
          <p:spPr>
            <a:xfrm rot="10800000" flipH="1">
              <a:off x="6295697" y="1968134"/>
              <a:ext cx="5515305" cy="3361512"/>
            </a:xfrm>
            <a:prstGeom prst="round2SameRect">
              <a:avLst>
                <a:gd name="adj1" fmla="val 3878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8" name="Google Shape;883;p16">
              <a:extLst>
                <a:ext uri="{FF2B5EF4-FFF2-40B4-BE49-F238E27FC236}">
                  <a16:creationId xmlns:a16="http://schemas.microsoft.com/office/drawing/2014/main" id="{27B8621F-0B24-1095-FCA0-6D65F1854DB4}"/>
                </a:ext>
              </a:extLst>
            </p:cNvPr>
            <p:cNvSpPr/>
            <p:nvPr/>
          </p:nvSpPr>
          <p:spPr>
            <a:xfrm>
              <a:off x="6295698" y="1515292"/>
              <a:ext cx="5515304" cy="55883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lt1"/>
                  </a:solidFill>
                  <a:latin typeface="Comfortaa Medium"/>
                  <a:ea typeface="Comfortaa Medium"/>
                  <a:cs typeface="Comfortaa Medium"/>
                  <a:sym typeface="Comfortaa"/>
                </a:rPr>
                <a:t>SCION ROUTERS</a:t>
              </a:r>
              <a:endParaRPr dirty="0"/>
            </a:p>
          </p:txBody>
        </p:sp>
        <p:sp>
          <p:nvSpPr>
            <p:cNvPr id="9" name="Google Shape;884;p16">
              <a:extLst>
                <a:ext uri="{FF2B5EF4-FFF2-40B4-BE49-F238E27FC236}">
                  <a16:creationId xmlns:a16="http://schemas.microsoft.com/office/drawing/2014/main" id="{7EE2C78F-A75A-AAB4-7672-76FE83377918}"/>
                </a:ext>
              </a:extLst>
            </p:cNvPr>
            <p:cNvSpPr txBox="1"/>
            <p:nvPr/>
          </p:nvSpPr>
          <p:spPr>
            <a:xfrm>
              <a:off x="6394045" y="2173975"/>
              <a:ext cx="5318984" cy="30705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4625" marR="0" lvl="0" indent="-174625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SCION routers are set up at the borders of an AS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Border routers peer with other SCION-enabled networks and collect customer traffic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Control services discover, map and validate network paths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No change to the internal network infrastructure needed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Endpoints run a SCION stack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Legacy endpoints can use SCION gateways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>
          <a:extLst>
            <a:ext uri="{FF2B5EF4-FFF2-40B4-BE49-F238E27FC236}">
              <a16:creationId xmlns:a16="http://schemas.microsoft.com/office/drawing/2014/main" id="{9F125ED0-D447-409B-21BE-24846789E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CC740FCF-C232-0619-5634-A2C42E43AD39}"/>
              </a:ext>
            </a:extLst>
          </p:cNvPr>
          <p:cNvCxnSpPr>
            <a:cxnSpLocks/>
            <a:endCxn id="657" idx="7"/>
          </p:cNvCxnSpPr>
          <p:nvPr/>
        </p:nvCxnSpPr>
        <p:spPr>
          <a:xfrm flipH="1">
            <a:off x="1246048" y="3340590"/>
            <a:ext cx="265087" cy="168385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A9ED04-85A2-BB1E-F2FE-AB5F39A2491C}"/>
              </a:ext>
            </a:extLst>
          </p:cNvPr>
          <p:cNvCxnSpPr>
            <a:cxnSpLocks/>
            <a:endCxn id="657" idx="5"/>
          </p:cNvCxnSpPr>
          <p:nvPr/>
        </p:nvCxnSpPr>
        <p:spPr>
          <a:xfrm flipH="1" flipV="1">
            <a:off x="1246048" y="3679529"/>
            <a:ext cx="843812" cy="509172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B1463D-75DF-C933-0F06-987539F1AA11}"/>
              </a:ext>
            </a:extLst>
          </p:cNvPr>
          <p:cNvCxnSpPr>
            <a:cxnSpLocks/>
          </p:cNvCxnSpPr>
          <p:nvPr/>
        </p:nvCxnSpPr>
        <p:spPr>
          <a:xfrm>
            <a:off x="3186339" y="2909738"/>
            <a:ext cx="819772" cy="466160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906AD8A-CFF2-2866-3DB7-8C01B5EFEFA9}"/>
              </a:ext>
            </a:extLst>
          </p:cNvPr>
          <p:cNvCxnSpPr>
            <a:cxnSpLocks/>
          </p:cNvCxnSpPr>
          <p:nvPr/>
        </p:nvCxnSpPr>
        <p:spPr>
          <a:xfrm flipH="1" flipV="1">
            <a:off x="2230848" y="4255513"/>
            <a:ext cx="101903" cy="52712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AC0B46F1-A4A4-3A49-DA9E-96C1F676934B}"/>
              </a:ext>
            </a:extLst>
          </p:cNvPr>
          <p:cNvCxnSpPr>
            <a:cxnSpLocks/>
          </p:cNvCxnSpPr>
          <p:nvPr/>
        </p:nvCxnSpPr>
        <p:spPr>
          <a:xfrm flipV="1">
            <a:off x="2231151" y="2848289"/>
            <a:ext cx="107344" cy="61450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75A9213-3354-0C96-DDBE-A169C23A3C13}"/>
              </a:ext>
            </a:extLst>
          </p:cNvPr>
          <p:cNvCxnSpPr>
            <a:cxnSpLocks/>
          </p:cNvCxnSpPr>
          <p:nvPr/>
        </p:nvCxnSpPr>
        <p:spPr>
          <a:xfrm>
            <a:off x="3072184" y="2848289"/>
            <a:ext cx="114155" cy="61449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0125D2-438E-81FD-5D91-9261100CCDEA}"/>
              </a:ext>
            </a:extLst>
          </p:cNvPr>
          <p:cNvCxnSpPr>
            <a:cxnSpLocks/>
          </p:cNvCxnSpPr>
          <p:nvPr/>
        </p:nvCxnSpPr>
        <p:spPr>
          <a:xfrm flipH="1">
            <a:off x="3928749" y="3818717"/>
            <a:ext cx="115279" cy="55556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B7621091-913A-88D9-E615-22943F8F7BE4}"/>
              </a:ext>
            </a:extLst>
          </p:cNvPr>
          <p:cNvCxnSpPr>
            <a:cxnSpLocks/>
          </p:cNvCxnSpPr>
          <p:nvPr/>
        </p:nvCxnSpPr>
        <p:spPr>
          <a:xfrm flipH="1">
            <a:off x="3072184" y="4255513"/>
            <a:ext cx="93584" cy="45833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9DF507BC-BF8E-18EF-9649-59A9269427A5}"/>
              </a:ext>
            </a:extLst>
          </p:cNvPr>
          <p:cNvCxnSpPr>
            <a:cxnSpLocks/>
          </p:cNvCxnSpPr>
          <p:nvPr/>
        </p:nvCxnSpPr>
        <p:spPr>
          <a:xfrm flipH="1" flipV="1">
            <a:off x="1567018" y="1930789"/>
            <a:ext cx="777892" cy="493888"/>
          </a:xfrm>
          <a:prstGeom prst="line">
            <a:avLst/>
          </a:prstGeom>
          <a:ln w="25400" cap="rnd">
            <a:solidFill>
              <a:schemeClr val="accent5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02" name="Google Shape;702;p14">
            <a:extLst>
              <a:ext uri="{FF2B5EF4-FFF2-40B4-BE49-F238E27FC236}">
                <a16:creationId xmlns:a16="http://schemas.microsoft.com/office/drawing/2014/main" id="{AC0A66F5-49E8-BB29-F4C4-0629280B0E2B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058656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735" name="Google Shape;735;p14">
            <a:extLst>
              <a:ext uri="{FF2B5EF4-FFF2-40B4-BE49-F238E27FC236}">
                <a16:creationId xmlns:a16="http://schemas.microsoft.com/office/drawing/2014/main" id="{88A31577-92D8-2DA7-FEE1-C4DA529216C8}"/>
              </a:ext>
            </a:extLst>
          </p:cNvPr>
          <p:cNvSpPr txBox="1">
            <a:spLocks noGrp="1"/>
          </p:cNvSpPr>
          <p:nvPr>
            <p:ph type="ftr" idx="11"/>
          </p:nvPr>
        </p:nvSpPr>
        <p:spPr>
          <a:xfrm>
            <a:off x="13680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SCION: SECURE PATH-AWARE INTERNET ROUTING</a:t>
            </a:r>
            <a:endParaRPr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8138181-0E57-EB0E-BC2B-73BA2051EDF5}"/>
              </a:ext>
            </a:extLst>
          </p:cNvPr>
          <p:cNvGrpSpPr/>
          <p:nvPr/>
        </p:nvGrpSpPr>
        <p:grpSpPr>
          <a:xfrm>
            <a:off x="6524591" y="723371"/>
            <a:ext cx="5222926" cy="5411257"/>
            <a:chOff x="6295697" y="1515292"/>
            <a:chExt cx="5515305" cy="6226448"/>
          </a:xfrm>
        </p:grpSpPr>
        <p:sp>
          <p:nvSpPr>
            <p:cNvPr id="7" name="Google Shape;878;p16">
              <a:extLst>
                <a:ext uri="{FF2B5EF4-FFF2-40B4-BE49-F238E27FC236}">
                  <a16:creationId xmlns:a16="http://schemas.microsoft.com/office/drawing/2014/main" id="{60277F39-569C-D75B-BC48-1641979353E1}"/>
                </a:ext>
              </a:extLst>
            </p:cNvPr>
            <p:cNvSpPr/>
            <p:nvPr/>
          </p:nvSpPr>
          <p:spPr>
            <a:xfrm rot="10800000" flipH="1">
              <a:off x="6295697" y="1968131"/>
              <a:ext cx="5515305" cy="5773609"/>
            </a:xfrm>
            <a:prstGeom prst="round2SameRect">
              <a:avLst>
                <a:gd name="adj1" fmla="val 3878"/>
                <a:gd name="adj2" fmla="val 0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Nunito Light"/>
                <a:ea typeface="Nunito Light"/>
                <a:cs typeface="Nunito Light"/>
                <a:sym typeface="Nunito Light"/>
              </a:endParaRPr>
            </a:p>
          </p:txBody>
        </p:sp>
        <p:sp>
          <p:nvSpPr>
            <p:cNvPr id="8" name="Google Shape;883;p16">
              <a:extLst>
                <a:ext uri="{FF2B5EF4-FFF2-40B4-BE49-F238E27FC236}">
                  <a16:creationId xmlns:a16="http://schemas.microsoft.com/office/drawing/2014/main" id="{7004D695-687A-51CE-65C5-9059677EEF0A}"/>
                </a:ext>
              </a:extLst>
            </p:cNvPr>
            <p:cNvSpPr/>
            <p:nvPr/>
          </p:nvSpPr>
          <p:spPr>
            <a:xfrm>
              <a:off x="6295698" y="1515292"/>
              <a:ext cx="5515304" cy="558835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chemeClr val="bg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dirty="0">
                  <a:solidFill>
                    <a:schemeClr val="lt1"/>
                  </a:solidFill>
                  <a:latin typeface="Comfortaa Medium"/>
                  <a:sym typeface="Comfortaa"/>
                </a:rPr>
                <a:t>ENTERPRISE DEPLOYMENT</a:t>
              </a:r>
              <a:endParaRPr dirty="0"/>
            </a:p>
          </p:txBody>
        </p:sp>
        <p:sp>
          <p:nvSpPr>
            <p:cNvPr id="9" name="Google Shape;884;p16">
              <a:extLst>
                <a:ext uri="{FF2B5EF4-FFF2-40B4-BE49-F238E27FC236}">
                  <a16:creationId xmlns:a16="http://schemas.microsoft.com/office/drawing/2014/main" id="{E47CA890-A25B-C3CA-0E9F-AB8F4AE86535}"/>
                </a:ext>
              </a:extLst>
            </p:cNvPr>
            <p:cNvSpPr txBox="1"/>
            <p:nvPr/>
          </p:nvSpPr>
          <p:spPr>
            <a:xfrm>
              <a:off x="6394045" y="2173975"/>
              <a:ext cx="5318984" cy="53829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174625" marR="0" lvl="0" indent="-174625" algn="l" rtl="0"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SIGs support communication between IP-based hosts that are not running SCION</a:t>
              </a:r>
            </a:p>
            <a:p>
              <a:pPr marL="174625" marR="0" lvl="0" indent="-174625" algn="l" rtl="0">
                <a:spcBef>
                  <a:spcPts val="1200"/>
                </a:spcBef>
                <a:spcAft>
                  <a:spcPts val="0"/>
                </a:spcAft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700" dirty="0">
                  <a:solidFill>
                    <a:schemeClr val="dk1"/>
                  </a:solidFill>
                  <a:latin typeface="Nunito Sans Light"/>
                  <a:ea typeface="Nunito Sans Light"/>
                  <a:cs typeface="Nunito Sans Light"/>
                  <a:sym typeface="Nunito Sans Light"/>
                </a:rPr>
                <a:t>SIGs tunnel IP over SCION networks and allow existing networks to be integrated with SCION</a:t>
              </a:r>
            </a:p>
            <a:p>
              <a:pPr marL="174625" indent="-174625">
                <a:spcBef>
                  <a:spcPts val="1200"/>
                </a:spcBef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SIGs can protect against DDoS attacks and malicious traffic by only allowing traffic to/from authorized </a:t>
              </a:r>
              <a:r>
                <a:rPr lang="en-US" sz="1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Ases</a:t>
              </a:r>
              <a:endParaRPr lang="en-US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endParaRPr>
            </a:p>
            <a:p>
              <a:pPr marL="174625" indent="-174625">
                <a:spcBef>
                  <a:spcPts val="1200"/>
                </a:spcBef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SIGs can render networks invisible to anyone outside of the trusted </a:t>
              </a:r>
              <a:r>
                <a:rPr lang="en-US" sz="1800" dirty="0" err="1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ASes</a:t>
              </a: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 within a SCION network, therefore reducing potential attack surfaces</a:t>
              </a:r>
            </a:p>
            <a:p>
              <a:pPr marL="174625" indent="-174625">
                <a:spcBef>
                  <a:spcPts val="1200"/>
                </a:spcBef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SIGs can be configured with path selection and failover policies</a:t>
              </a:r>
            </a:p>
            <a:p>
              <a:pPr marL="174625" indent="-174625">
                <a:spcBef>
                  <a:spcPts val="1200"/>
                </a:spcBef>
                <a:buClr>
                  <a:schemeClr val="dk2"/>
                </a:buClr>
                <a:buSzPts val="1400"/>
                <a:buFont typeface="Nunito Light"/>
                <a:buChar char="•"/>
              </a:pPr>
              <a:r>
                <a:rPr lang="en-US" sz="18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No changes to internal networks required 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0065D5-7F44-5602-4FD1-88A1A92FCC7C}"/>
              </a:ext>
            </a:extLst>
          </p:cNvPr>
          <p:cNvGrpSpPr/>
          <p:nvPr/>
        </p:nvGrpSpPr>
        <p:grpSpPr>
          <a:xfrm>
            <a:off x="1450862" y="2178724"/>
            <a:ext cx="3344778" cy="2809850"/>
            <a:chOff x="2000746" y="2553469"/>
            <a:chExt cx="2930722" cy="2462015"/>
          </a:xfrm>
        </p:grpSpPr>
        <p:sp>
          <p:nvSpPr>
            <p:cNvPr id="13" name="Freeform: Shape 1">
              <a:extLst>
                <a:ext uri="{FF2B5EF4-FFF2-40B4-BE49-F238E27FC236}">
                  <a16:creationId xmlns:a16="http://schemas.microsoft.com/office/drawing/2014/main" id="{D76EC751-285F-E708-81CA-63D77B11CE46}"/>
                </a:ext>
              </a:extLst>
            </p:cNvPr>
            <p:cNvSpPr/>
            <p:nvPr/>
          </p:nvSpPr>
          <p:spPr>
            <a:xfrm rot="1802458">
              <a:off x="2730642" y="2553469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4" name="Freeform: Shape 6">
              <a:extLst>
                <a:ext uri="{FF2B5EF4-FFF2-40B4-BE49-F238E27FC236}">
                  <a16:creationId xmlns:a16="http://schemas.microsoft.com/office/drawing/2014/main" id="{FF1C2E1F-9562-25D0-9BB4-17A5A4A1DE37}"/>
                </a:ext>
              </a:extLst>
            </p:cNvPr>
            <p:cNvSpPr/>
            <p:nvPr/>
          </p:nvSpPr>
          <p:spPr>
            <a:xfrm rot="1802458">
              <a:off x="2730642" y="3370379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5" name="Freeform: Shape 10">
              <a:extLst>
                <a:ext uri="{FF2B5EF4-FFF2-40B4-BE49-F238E27FC236}">
                  <a16:creationId xmlns:a16="http://schemas.microsoft.com/office/drawing/2014/main" id="{AA0AECC2-EF29-6AED-6196-1DB121115D7D}"/>
                </a:ext>
              </a:extLst>
            </p:cNvPr>
            <p:cNvSpPr/>
            <p:nvPr/>
          </p:nvSpPr>
          <p:spPr>
            <a:xfrm rot="1802458">
              <a:off x="2730642" y="4187289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6" name="Freeform: Shape 14">
              <a:extLst>
                <a:ext uri="{FF2B5EF4-FFF2-40B4-BE49-F238E27FC236}">
                  <a16:creationId xmlns:a16="http://schemas.microsoft.com/office/drawing/2014/main" id="{5A26F7E1-9296-B7E2-7750-F86F448F57FA}"/>
                </a:ext>
              </a:extLst>
            </p:cNvPr>
            <p:cNvSpPr/>
            <p:nvPr/>
          </p:nvSpPr>
          <p:spPr>
            <a:xfrm rot="1802458">
              <a:off x="2000746" y="2961925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F1AA30BD-65BF-2C08-05C0-2733AFFCD885}"/>
                </a:ext>
              </a:extLst>
            </p:cNvPr>
            <p:cNvSpPr/>
            <p:nvPr/>
          </p:nvSpPr>
          <p:spPr>
            <a:xfrm rot="1802458">
              <a:off x="2000746" y="3778834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8" name="Freeform: Shape 18">
              <a:extLst>
                <a:ext uri="{FF2B5EF4-FFF2-40B4-BE49-F238E27FC236}">
                  <a16:creationId xmlns:a16="http://schemas.microsoft.com/office/drawing/2014/main" id="{69E1D139-BEF8-D502-135C-B350BD61C68C}"/>
                </a:ext>
              </a:extLst>
            </p:cNvPr>
            <p:cNvSpPr/>
            <p:nvPr/>
          </p:nvSpPr>
          <p:spPr>
            <a:xfrm rot="1802458">
              <a:off x="3460538" y="2961925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19" name="Freeform: Shape 24">
              <a:extLst>
                <a:ext uri="{FF2B5EF4-FFF2-40B4-BE49-F238E27FC236}">
                  <a16:creationId xmlns:a16="http://schemas.microsoft.com/office/drawing/2014/main" id="{CE9E126A-DA39-8C4A-4513-3D8C5059E03F}"/>
                </a:ext>
              </a:extLst>
            </p:cNvPr>
            <p:cNvSpPr/>
            <p:nvPr/>
          </p:nvSpPr>
          <p:spPr>
            <a:xfrm rot="1802458">
              <a:off x="3460538" y="3778834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0" name="Freeform: Shape 25">
              <a:extLst>
                <a:ext uri="{FF2B5EF4-FFF2-40B4-BE49-F238E27FC236}">
                  <a16:creationId xmlns:a16="http://schemas.microsoft.com/office/drawing/2014/main" id="{D6D3F502-B439-6877-D125-5650BB5B1E8B}"/>
                </a:ext>
              </a:extLst>
            </p:cNvPr>
            <p:cNvSpPr/>
            <p:nvPr/>
          </p:nvSpPr>
          <p:spPr>
            <a:xfrm rot="1802458">
              <a:off x="4190433" y="3370379"/>
              <a:ext cx="741035" cy="828195"/>
            </a:xfrm>
            <a:custGeom>
              <a:avLst/>
              <a:gdLst>
                <a:gd name="connsiteX0" fmla="*/ 239900 w 479807"/>
                <a:gd name="connsiteY0" fmla="*/ 536245 h 536245"/>
                <a:gd name="connsiteX1" fmla="*/ 212476 w 479807"/>
                <a:gd name="connsiteY1" fmla="*/ 529190 h 536245"/>
                <a:gd name="connsiteX2" fmla="*/ 27185 w 479807"/>
                <a:gd name="connsiteY2" fmla="*/ 422326 h 536245"/>
                <a:gd name="connsiteX3" fmla="*/ 1 w 479807"/>
                <a:gd name="connsiteY3" fmla="*/ 374687 h 536245"/>
                <a:gd name="connsiteX4" fmla="*/ 1 w 479807"/>
                <a:gd name="connsiteY4" fmla="*/ 161279 h 536245"/>
                <a:gd name="connsiteX5" fmla="*/ 27185 w 479807"/>
                <a:gd name="connsiteY5" fmla="*/ 114013 h 536245"/>
                <a:gd name="connsiteX6" fmla="*/ 213189 w 479807"/>
                <a:gd name="connsiteY6" fmla="*/ 7136 h 536245"/>
                <a:gd name="connsiteX7" fmla="*/ 239900 w 479807"/>
                <a:gd name="connsiteY7" fmla="*/ 0 h 536245"/>
                <a:gd name="connsiteX8" fmla="*/ 267318 w 479807"/>
                <a:gd name="connsiteY8" fmla="*/ 7056 h 536245"/>
                <a:gd name="connsiteX9" fmla="*/ 452622 w 479807"/>
                <a:gd name="connsiteY9" fmla="*/ 113953 h 536245"/>
                <a:gd name="connsiteX10" fmla="*/ 479806 w 479807"/>
                <a:gd name="connsiteY10" fmla="*/ 161559 h 536245"/>
                <a:gd name="connsiteX11" fmla="*/ 479806 w 479807"/>
                <a:gd name="connsiteY11" fmla="*/ 374967 h 536245"/>
                <a:gd name="connsiteX12" fmla="*/ 452622 w 479807"/>
                <a:gd name="connsiteY12" fmla="*/ 422232 h 536245"/>
                <a:gd name="connsiteX13" fmla="*/ 266618 w 479807"/>
                <a:gd name="connsiteY13" fmla="*/ 529110 h 536245"/>
                <a:gd name="connsiteX14" fmla="*/ 239907 w 479807"/>
                <a:gd name="connsiteY14" fmla="*/ 536245 h 536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479807" h="536245">
                  <a:moveTo>
                    <a:pt x="239900" y="536245"/>
                  </a:moveTo>
                  <a:cubicBezTo>
                    <a:pt x="230319" y="536185"/>
                    <a:pt x="220898" y="533760"/>
                    <a:pt x="212476" y="529190"/>
                  </a:cubicBezTo>
                  <a:lnTo>
                    <a:pt x="27185" y="422326"/>
                  </a:lnTo>
                  <a:cubicBezTo>
                    <a:pt x="10435" y="412265"/>
                    <a:pt x="141" y="394215"/>
                    <a:pt x="1" y="374687"/>
                  </a:cubicBezTo>
                  <a:lnTo>
                    <a:pt x="1" y="161279"/>
                  </a:lnTo>
                  <a:cubicBezTo>
                    <a:pt x="-132" y="141777"/>
                    <a:pt x="10255" y="123707"/>
                    <a:pt x="27185" y="114013"/>
                  </a:cubicBezTo>
                  <a:lnTo>
                    <a:pt x="213189" y="7136"/>
                  </a:lnTo>
                  <a:cubicBezTo>
                    <a:pt x="221378" y="2625"/>
                    <a:pt x="230552" y="173"/>
                    <a:pt x="239900" y="0"/>
                  </a:cubicBezTo>
                  <a:cubicBezTo>
                    <a:pt x="249481" y="53"/>
                    <a:pt x="258902" y="2479"/>
                    <a:pt x="267318" y="7056"/>
                  </a:cubicBezTo>
                  <a:lnTo>
                    <a:pt x="452622" y="113953"/>
                  </a:lnTo>
                  <a:cubicBezTo>
                    <a:pt x="469359" y="124007"/>
                    <a:pt x="479653" y="142037"/>
                    <a:pt x="479806" y="161559"/>
                  </a:cubicBezTo>
                  <a:lnTo>
                    <a:pt x="479806" y="374967"/>
                  </a:lnTo>
                  <a:cubicBezTo>
                    <a:pt x="479939" y="394469"/>
                    <a:pt x="469552" y="412538"/>
                    <a:pt x="452622" y="422232"/>
                  </a:cubicBezTo>
                  <a:lnTo>
                    <a:pt x="266618" y="529110"/>
                  </a:lnTo>
                  <a:cubicBezTo>
                    <a:pt x="258429" y="533620"/>
                    <a:pt x="249255" y="536072"/>
                    <a:pt x="239907" y="536245"/>
                  </a:cubicBezTo>
                </a:path>
              </a:pathLst>
            </a:custGeom>
            <a:solidFill>
              <a:schemeClr val="accent5"/>
            </a:solidFill>
            <a:ln w="12700" cap="rnd">
              <a:noFill/>
              <a:prstDash val="solid"/>
              <a:round/>
            </a:ln>
          </p:spPr>
          <p:txBody>
            <a:bodyPr rtlCol="0" anchor="ctr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43535C"/>
                </a:solidFill>
                <a:effectLst/>
                <a:uLnTx/>
                <a:uFillTx/>
                <a:latin typeface="Lato Light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504F1ED-6400-00B0-7891-289453E7D3F1}"/>
                </a:ext>
              </a:extLst>
            </p:cNvPr>
            <p:cNvSpPr txBox="1"/>
            <p:nvPr/>
          </p:nvSpPr>
          <p:spPr>
            <a:xfrm>
              <a:off x="2886322" y="3602444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AS4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F8AC9DA-6BD5-38C7-BF25-E548C611B6CD}"/>
                </a:ext>
              </a:extLst>
            </p:cNvPr>
            <p:cNvSpPr txBox="1"/>
            <p:nvPr/>
          </p:nvSpPr>
          <p:spPr>
            <a:xfrm>
              <a:off x="2886322" y="2679025"/>
              <a:ext cx="429675" cy="577081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AS3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24D8BF1-FF6B-E760-BD7A-2D35DD909E64}"/>
                </a:ext>
              </a:extLst>
            </p:cNvPr>
            <p:cNvSpPr txBox="1"/>
            <p:nvPr/>
          </p:nvSpPr>
          <p:spPr>
            <a:xfrm>
              <a:off x="2886322" y="4419355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AS5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B34D0EC-BF91-73F3-6996-7C6055305F51}"/>
                </a:ext>
              </a:extLst>
            </p:cNvPr>
            <p:cNvSpPr txBox="1"/>
            <p:nvPr/>
          </p:nvSpPr>
          <p:spPr>
            <a:xfrm>
              <a:off x="2156427" y="4010899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AS2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50CD39F-FB8B-2DA0-5909-8200455198D1}"/>
                </a:ext>
              </a:extLst>
            </p:cNvPr>
            <p:cNvSpPr txBox="1"/>
            <p:nvPr/>
          </p:nvSpPr>
          <p:spPr>
            <a:xfrm>
              <a:off x="2156427" y="3193990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AS1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585F91F-D123-FAC3-C5B9-8D0ABDC54BFC}"/>
                </a:ext>
              </a:extLst>
            </p:cNvPr>
            <p:cNvSpPr txBox="1"/>
            <p:nvPr/>
          </p:nvSpPr>
          <p:spPr>
            <a:xfrm>
              <a:off x="3616218" y="3193990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AS6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F87F006-A5A7-8177-AC45-43C6A2FFC774}"/>
                </a:ext>
              </a:extLst>
            </p:cNvPr>
            <p:cNvSpPr txBox="1"/>
            <p:nvPr/>
          </p:nvSpPr>
          <p:spPr>
            <a:xfrm>
              <a:off x="3616218" y="4010899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AS7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14FDC57-E1E0-B229-3F15-7823D19D05D3}"/>
                </a:ext>
              </a:extLst>
            </p:cNvPr>
            <p:cNvSpPr txBox="1"/>
            <p:nvPr/>
          </p:nvSpPr>
          <p:spPr>
            <a:xfrm>
              <a:off x="4346113" y="3602444"/>
              <a:ext cx="429675" cy="364063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ISP</a:t>
              </a:r>
              <a:b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</a:br>
              <a:r>
                <a:rPr lang="en-US" sz="1050" b="1" dirty="0">
                  <a:solidFill>
                    <a:schemeClr val="bg1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AS8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FDEABA6-8A64-5582-A3DE-89F0CA175A1F}"/>
              </a:ext>
            </a:extLst>
          </p:cNvPr>
          <p:cNvSpPr txBox="1"/>
          <p:nvPr/>
        </p:nvSpPr>
        <p:spPr>
          <a:xfrm>
            <a:off x="671452" y="5901224"/>
            <a:ext cx="5335957" cy="33855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>
              <a:spcBef>
                <a:spcPts val="600"/>
              </a:spcBef>
              <a:buClr>
                <a:srgbClr val="008DB9"/>
              </a:buClr>
            </a:pPr>
            <a:r>
              <a:rPr lang="en-US" sz="1600" dirty="0">
                <a:solidFill>
                  <a:schemeClr val="bg2"/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Example SCION IP Gateway Deployment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F4FFE24-B1B2-D25C-C0F9-9AD4442A90F1}"/>
              </a:ext>
            </a:extLst>
          </p:cNvPr>
          <p:cNvCxnSpPr>
            <a:cxnSpLocks/>
          </p:cNvCxnSpPr>
          <p:nvPr/>
        </p:nvCxnSpPr>
        <p:spPr>
          <a:xfrm flipV="1">
            <a:off x="3944879" y="2503425"/>
            <a:ext cx="240795" cy="139817"/>
          </a:xfrm>
          <a:prstGeom prst="line">
            <a:avLst/>
          </a:prstGeom>
          <a:ln w="25400" cap="rnd">
            <a:solidFill>
              <a:schemeClr val="bg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FACB83A-12EC-330B-EA66-753BC629D64A}"/>
              </a:ext>
            </a:extLst>
          </p:cNvPr>
          <p:cNvCxnSpPr>
            <a:cxnSpLocks/>
            <a:stCxn id="58" idx="6"/>
          </p:cNvCxnSpPr>
          <p:nvPr/>
        </p:nvCxnSpPr>
        <p:spPr>
          <a:xfrm flipV="1">
            <a:off x="4946315" y="3573803"/>
            <a:ext cx="243170" cy="3782"/>
          </a:xfrm>
          <a:prstGeom prst="line">
            <a:avLst/>
          </a:prstGeom>
          <a:ln w="25400" cap="rnd">
            <a:solidFill>
              <a:schemeClr val="bg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9C3D720-F35D-9467-A24B-7A85B15D293D}"/>
              </a:ext>
            </a:extLst>
          </p:cNvPr>
          <p:cNvCxnSpPr>
            <a:cxnSpLocks/>
            <a:stCxn id="59" idx="5"/>
            <a:endCxn id="666" idx="1"/>
          </p:cNvCxnSpPr>
          <p:nvPr/>
        </p:nvCxnSpPr>
        <p:spPr>
          <a:xfrm>
            <a:off x="3876376" y="4494491"/>
            <a:ext cx="196854" cy="157536"/>
          </a:xfrm>
          <a:prstGeom prst="line">
            <a:avLst/>
          </a:prstGeom>
          <a:ln w="25400" cap="rnd">
            <a:solidFill>
              <a:schemeClr val="bg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06449CA-C08A-3ADD-0684-D77D712B44CF}"/>
              </a:ext>
            </a:extLst>
          </p:cNvPr>
          <p:cNvCxnSpPr>
            <a:cxnSpLocks/>
            <a:stCxn id="60" idx="3"/>
          </p:cNvCxnSpPr>
          <p:nvPr/>
        </p:nvCxnSpPr>
        <p:spPr>
          <a:xfrm flipH="1">
            <a:off x="2476378" y="4987409"/>
            <a:ext cx="156919" cy="207022"/>
          </a:xfrm>
          <a:prstGeom prst="line">
            <a:avLst/>
          </a:prstGeom>
          <a:ln w="25400" cap="rnd">
            <a:solidFill>
              <a:schemeClr val="bg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4E5B590-0A0B-02ED-DABA-EC93687C8AE2}"/>
              </a:ext>
            </a:extLst>
          </p:cNvPr>
          <p:cNvCxnSpPr>
            <a:cxnSpLocks/>
            <a:stCxn id="60" idx="5"/>
          </p:cNvCxnSpPr>
          <p:nvPr/>
        </p:nvCxnSpPr>
        <p:spPr>
          <a:xfrm>
            <a:off x="2803897" y="4987409"/>
            <a:ext cx="156919" cy="207022"/>
          </a:xfrm>
          <a:prstGeom prst="line">
            <a:avLst/>
          </a:prstGeom>
          <a:ln w="25400" cap="rnd">
            <a:solidFill>
              <a:schemeClr val="bg2"/>
            </a:solidFill>
            <a:round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81743F9-5905-10ED-2494-9FBD7BBABF4E}"/>
              </a:ext>
            </a:extLst>
          </p:cNvPr>
          <p:cNvGrpSpPr/>
          <p:nvPr/>
        </p:nvGrpSpPr>
        <p:grpSpPr>
          <a:xfrm>
            <a:off x="796856" y="1871293"/>
            <a:ext cx="1021474" cy="516108"/>
            <a:chOff x="3166265" y="1706590"/>
            <a:chExt cx="1343469" cy="678797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F13100C-0E13-4641-ED59-12C57FB9FFFC}"/>
                </a:ext>
              </a:extLst>
            </p:cNvPr>
            <p:cNvSpPr txBox="1"/>
            <p:nvPr/>
          </p:nvSpPr>
          <p:spPr>
            <a:xfrm>
              <a:off x="3166265" y="2061551"/>
              <a:ext cx="1343469" cy="323836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00" dirty="0">
                  <a:solidFill>
                    <a:schemeClr val="bg2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Data Centre</a:t>
              </a: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2B508C63-C4B7-CD64-372C-F7B0A43DD13D}"/>
                </a:ext>
              </a:extLst>
            </p:cNvPr>
            <p:cNvGrpSpPr/>
            <p:nvPr/>
          </p:nvGrpSpPr>
          <p:grpSpPr>
            <a:xfrm>
              <a:off x="3665136" y="1706590"/>
              <a:ext cx="347046" cy="347043"/>
              <a:chOff x="2877669" y="2373831"/>
              <a:chExt cx="340938" cy="340935"/>
            </a:xfrm>
          </p:grpSpPr>
          <p:sp>
            <p:nvSpPr>
              <p:cNvPr id="48" name="Rectangle: Rounded Corners 23">
                <a:extLst>
                  <a:ext uri="{FF2B5EF4-FFF2-40B4-BE49-F238E27FC236}">
                    <a16:creationId xmlns:a16="http://schemas.microsoft.com/office/drawing/2014/main" id="{6DB9D6EF-7638-16A2-49C5-EE15071AEB37}"/>
                  </a:ext>
                </a:extLst>
              </p:cNvPr>
              <p:cNvSpPr/>
              <p:nvPr/>
            </p:nvSpPr>
            <p:spPr>
              <a:xfrm>
                <a:off x="2877669" y="2373831"/>
                <a:ext cx="340938" cy="340935"/>
              </a:xfrm>
              <a:prstGeom prst="roundRect">
                <a:avLst>
                  <a:gd name="adj" fmla="val 1382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49" name="Rectangle: Rounded Corners 24">
                <a:extLst>
                  <a:ext uri="{FF2B5EF4-FFF2-40B4-BE49-F238E27FC236}">
                    <a16:creationId xmlns:a16="http://schemas.microsoft.com/office/drawing/2014/main" id="{2B92C90C-DA76-D72F-807F-A5AF65F1E1B0}"/>
                  </a:ext>
                </a:extLst>
              </p:cNvPr>
              <p:cNvSpPr/>
              <p:nvPr/>
            </p:nvSpPr>
            <p:spPr>
              <a:xfrm>
                <a:off x="2906596" y="2402758"/>
                <a:ext cx="283084" cy="283082"/>
              </a:xfrm>
              <a:prstGeom prst="roundRect">
                <a:avLst>
                  <a:gd name="adj" fmla="val 13826"/>
                </a:avLst>
              </a:prstGeom>
              <a:solidFill>
                <a:schemeClr val="accent5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50" name="Graphic 49">
                <a:extLst>
                  <a:ext uri="{FF2B5EF4-FFF2-40B4-BE49-F238E27FC236}">
                    <a16:creationId xmlns:a16="http://schemas.microsoft.com/office/drawing/2014/main" id="{A9D19330-69E3-272A-BB3E-7187702C0F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rcRect/>
              <a:stretch/>
            </p:blipFill>
            <p:spPr>
              <a:xfrm>
                <a:off x="2965785" y="2449970"/>
                <a:ext cx="164705" cy="188656"/>
              </a:xfrm>
              <a:prstGeom prst="rect">
                <a:avLst/>
              </a:prstGeom>
            </p:spPr>
          </p:pic>
        </p:grpSp>
      </p:grpSp>
      <p:sp>
        <p:nvSpPr>
          <p:cNvPr id="51" name="Oval 50">
            <a:extLst>
              <a:ext uri="{FF2B5EF4-FFF2-40B4-BE49-F238E27FC236}">
                <a16:creationId xmlns:a16="http://schemas.microsoft.com/office/drawing/2014/main" id="{2E8E56F6-290E-745F-EFDE-D50EA1174890}"/>
              </a:ext>
            </a:extLst>
          </p:cNvPr>
          <p:cNvSpPr/>
          <p:nvPr/>
        </p:nvSpPr>
        <p:spPr>
          <a:xfrm>
            <a:off x="3710174" y="2577096"/>
            <a:ext cx="241264" cy="24126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G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DD3517-0055-DB5B-F30B-7A39DF062B2A}"/>
              </a:ext>
            </a:extLst>
          </p:cNvPr>
          <p:cNvGrpSpPr/>
          <p:nvPr/>
        </p:nvGrpSpPr>
        <p:grpSpPr>
          <a:xfrm>
            <a:off x="292650" y="3447693"/>
            <a:ext cx="1021474" cy="515583"/>
            <a:chOff x="3166925" y="1706590"/>
            <a:chExt cx="1343468" cy="678109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339A049-9FC9-DA5C-7D10-62E3A910AA41}"/>
                </a:ext>
              </a:extLst>
            </p:cNvPr>
            <p:cNvSpPr txBox="1"/>
            <p:nvPr/>
          </p:nvSpPr>
          <p:spPr>
            <a:xfrm>
              <a:off x="3166925" y="2060862"/>
              <a:ext cx="1343468" cy="323837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00" dirty="0">
                  <a:solidFill>
                    <a:schemeClr val="bg2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Head Office</a:t>
              </a:r>
              <a:endParaRPr lang="en-US" sz="800" dirty="0">
                <a:solidFill>
                  <a:schemeClr val="bg2"/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3F9584BB-2048-7734-F743-D90F0022D777}"/>
                </a:ext>
              </a:extLst>
            </p:cNvPr>
            <p:cNvGrpSpPr/>
            <p:nvPr/>
          </p:nvGrpSpPr>
          <p:grpSpPr>
            <a:xfrm>
              <a:off x="3665136" y="1706590"/>
              <a:ext cx="347046" cy="347043"/>
              <a:chOff x="2877669" y="2373831"/>
              <a:chExt cx="340938" cy="340935"/>
            </a:xfrm>
          </p:grpSpPr>
          <p:sp>
            <p:nvSpPr>
              <p:cNvPr id="55" name="Rectangle: Rounded Corners 23">
                <a:extLst>
                  <a:ext uri="{FF2B5EF4-FFF2-40B4-BE49-F238E27FC236}">
                    <a16:creationId xmlns:a16="http://schemas.microsoft.com/office/drawing/2014/main" id="{B6E91845-0F91-3654-711B-D3811EC1045F}"/>
                  </a:ext>
                </a:extLst>
              </p:cNvPr>
              <p:cNvSpPr/>
              <p:nvPr/>
            </p:nvSpPr>
            <p:spPr>
              <a:xfrm>
                <a:off x="2877669" y="2373831"/>
                <a:ext cx="340938" cy="340935"/>
              </a:xfrm>
              <a:prstGeom prst="roundRect">
                <a:avLst>
                  <a:gd name="adj" fmla="val 1382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56" name="Rectangle: Rounded Corners 24">
                <a:extLst>
                  <a:ext uri="{FF2B5EF4-FFF2-40B4-BE49-F238E27FC236}">
                    <a16:creationId xmlns:a16="http://schemas.microsoft.com/office/drawing/2014/main" id="{A7C578A5-FFAD-E63C-2DB8-D813E1A719BB}"/>
                  </a:ext>
                </a:extLst>
              </p:cNvPr>
              <p:cNvSpPr/>
              <p:nvPr/>
            </p:nvSpPr>
            <p:spPr>
              <a:xfrm>
                <a:off x="2906596" y="2402758"/>
                <a:ext cx="283084" cy="283082"/>
              </a:xfrm>
              <a:prstGeom prst="roundRect">
                <a:avLst>
                  <a:gd name="adj" fmla="val 13826"/>
                </a:avLst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57" name="Graphic 56">
                <a:extLst>
                  <a:ext uri="{FF2B5EF4-FFF2-40B4-BE49-F238E27FC236}">
                    <a16:creationId xmlns:a16="http://schemas.microsoft.com/office/drawing/2014/main" id="{58EBFFEE-7D92-6BBD-0353-C880D4110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rcRect/>
              <a:stretch/>
            </p:blipFill>
            <p:spPr>
              <a:xfrm>
                <a:off x="2953810" y="2449970"/>
                <a:ext cx="188656" cy="188656"/>
              </a:xfrm>
              <a:prstGeom prst="rect">
                <a:avLst/>
              </a:prstGeom>
            </p:spPr>
          </p:pic>
        </p:grpSp>
      </p:grpSp>
      <p:sp>
        <p:nvSpPr>
          <p:cNvPr id="58" name="Oval 57">
            <a:extLst>
              <a:ext uri="{FF2B5EF4-FFF2-40B4-BE49-F238E27FC236}">
                <a16:creationId xmlns:a16="http://schemas.microsoft.com/office/drawing/2014/main" id="{FE09442E-DB50-84AF-EF52-EB5441CA5191}"/>
              </a:ext>
            </a:extLst>
          </p:cNvPr>
          <p:cNvSpPr/>
          <p:nvPr/>
        </p:nvSpPr>
        <p:spPr>
          <a:xfrm>
            <a:off x="4705051" y="3456954"/>
            <a:ext cx="241264" cy="241262"/>
          </a:xfrm>
          <a:prstGeom prst="ellipse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G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5737A054-FA59-DCB4-F5B1-B7382CEDF2E2}"/>
              </a:ext>
            </a:extLst>
          </p:cNvPr>
          <p:cNvSpPr/>
          <p:nvPr/>
        </p:nvSpPr>
        <p:spPr>
          <a:xfrm>
            <a:off x="3670444" y="4288561"/>
            <a:ext cx="241264" cy="24126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457247CD-E132-F27E-4E9A-1828D60A4D1D}"/>
              </a:ext>
            </a:extLst>
          </p:cNvPr>
          <p:cNvSpPr/>
          <p:nvPr/>
        </p:nvSpPr>
        <p:spPr>
          <a:xfrm>
            <a:off x="2597965" y="4781479"/>
            <a:ext cx="241264" cy="24126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G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1B2D330-82B9-62BE-7DE6-11242985EC25}"/>
              </a:ext>
            </a:extLst>
          </p:cNvPr>
          <p:cNvGrpSpPr/>
          <p:nvPr/>
        </p:nvGrpSpPr>
        <p:grpSpPr>
          <a:xfrm>
            <a:off x="3965926" y="2273513"/>
            <a:ext cx="847805" cy="666281"/>
            <a:chOff x="3329163" y="1723961"/>
            <a:chExt cx="1115054" cy="876309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F3EB76C-4B1C-61A8-718E-05C06CBA99DD}"/>
                </a:ext>
              </a:extLst>
            </p:cNvPr>
            <p:cNvSpPr txBox="1"/>
            <p:nvPr/>
          </p:nvSpPr>
          <p:spPr>
            <a:xfrm>
              <a:off x="3329163" y="2074036"/>
              <a:ext cx="1115054" cy="52623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00" dirty="0">
                  <a:solidFill>
                    <a:schemeClr val="bg2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Remote User</a:t>
              </a:r>
            </a:p>
          </p:txBody>
        </p: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C5272BF-FE31-7F30-6C3C-A6962AF12A63}"/>
                </a:ext>
              </a:extLst>
            </p:cNvPr>
            <p:cNvGrpSpPr/>
            <p:nvPr/>
          </p:nvGrpSpPr>
          <p:grpSpPr>
            <a:xfrm>
              <a:off x="3707751" y="1723961"/>
              <a:ext cx="347046" cy="347043"/>
              <a:chOff x="2919534" y="2390896"/>
              <a:chExt cx="340938" cy="340935"/>
            </a:xfrm>
          </p:grpSpPr>
          <p:sp>
            <p:nvSpPr>
              <p:cNvPr id="640" name="Rectangle: Rounded Corners 23">
                <a:extLst>
                  <a:ext uri="{FF2B5EF4-FFF2-40B4-BE49-F238E27FC236}">
                    <a16:creationId xmlns:a16="http://schemas.microsoft.com/office/drawing/2014/main" id="{203F404E-683E-E412-30B6-237EA70141F2}"/>
                  </a:ext>
                </a:extLst>
              </p:cNvPr>
              <p:cNvSpPr/>
              <p:nvPr/>
            </p:nvSpPr>
            <p:spPr>
              <a:xfrm>
                <a:off x="2919534" y="2390896"/>
                <a:ext cx="340938" cy="340935"/>
              </a:xfrm>
              <a:prstGeom prst="roundRect">
                <a:avLst>
                  <a:gd name="adj" fmla="val 1382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641" name="Rectangle: Rounded Corners 24">
                <a:extLst>
                  <a:ext uri="{FF2B5EF4-FFF2-40B4-BE49-F238E27FC236}">
                    <a16:creationId xmlns:a16="http://schemas.microsoft.com/office/drawing/2014/main" id="{13E10439-37E6-37E4-59B2-B1C13B4680FB}"/>
                  </a:ext>
                </a:extLst>
              </p:cNvPr>
              <p:cNvSpPr/>
              <p:nvPr/>
            </p:nvSpPr>
            <p:spPr>
              <a:xfrm>
                <a:off x="2948459" y="2419822"/>
                <a:ext cx="283084" cy="283082"/>
              </a:xfrm>
              <a:prstGeom prst="roundRect">
                <a:avLst>
                  <a:gd name="adj" fmla="val 13826"/>
                </a:avLst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642" name="Graphic 641">
                <a:extLst>
                  <a:ext uri="{FF2B5EF4-FFF2-40B4-BE49-F238E27FC236}">
                    <a16:creationId xmlns:a16="http://schemas.microsoft.com/office/drawing/2014/main" id="{9CB894A7-7712-174B-A9DD-6D7C2647C8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2995675" y="2467034"/>
                <a:ext cx="188656" cy="188656"/>
              </a:xfrm>
              <a:prstGeom prst="rect">
                <a:avLst/>
              </a:prstGeom>
            </p:spPr>
          </p:pic>
        </p:grpSp>
      </p:grpSp>
      <p:sp>
        <p:nvSpPr>
          <p:cNvPr id="657" name="Oval 656">
            <a:extLst>
              <a:ext uri="{FF2B5EF4-FFF2-40B4-BE49-F238E27FC236}">
                <a16:creationId xmlns:a16="http://schemas.microsoft.com/office/drawing/2014/main" id="{5F43FF31-F25F-D8CF-46F0-4BDB6AF1823B}"/>
              </a:ext>
            </a:extLst>
          </p:cNvPr>
          <p:cNvSpPr/>
          <p:nvPr/>
        </p:nvSpPr>
        <p:spPr>
          <a:xfrm>
            <a:off x="1040171" y="3473652"/>
            <a:ext cx="241200" cy="241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S</a:t>
            </a:r>
          </a:p>
        </p:txBody>
      </p:sp>
      <p:sp>
        <p:nvSpPr>
          <p:cNvPr id="658" name="TextBox 657">
            <a:extLst>
              <a:ext uri="{FF2B5EF4-FFF2-40B4-BE49-F238E27FC236}">
                <a16:creationId xmlns:a16="http://schemas.microsoft.com/office/drawing/2014/main" id="{0CA54EA7-8457-820F-5311-C644F47FCC6C}"/>
              </a:ext>
            </a:extLst>
          </p:cNvPr>
          <p:cNvSpPr txBox="1"/>
          <p:nvPr/>
        </p:nvSpPr>
        <p:spPr>
          <a:xfrm>
            <a:off x="4577912" y="1336429"/>
            <a:ext cx="811149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SCION link</a:t>
            </a:r>
          </a:p>
        </p:txBody>
      </p:sp>
      <p:sp>
        <p:nvSpPr>
          <p:cNvPr id="659" name="TextBox 658">
            <a:extLst>
              <a:ext uri="{FF2B5EF4-FFF2-40B4-BE49-F238E27FC236}">
                <a16:creationId xmlns:a16="http://schemas.microsoft.com/office/drawing/2014/main" id="{B9E2A96B-DC43-17EB-3BF2-2878710611D4}"/>
              </a:ext>
            </a:extLst>
          </p:cNvPr>
          <p:cNvSpPr txBox="1"/>
          <p:nvPr/>
        </p:nvSpPr>
        <p:spPr>
          <a:xfrm>
            <a:off x="4577912" y="1734377"/>
            <a:ext cx="732627" cy="2308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IP Link</a:t>
            </a:r>
          </a:p>
        </p:txBody>
      </p:sp>
      <p:sp>
        <p:nvSpPr>
          <p:cNvPr id="660" name="TextBox 659">
            <a:extLst>
              <a:ext uri="{FF2B5EF4-FFF2-40B4-BE49-F238E27FC236}">
                <a16:creationId xmlns:a16="http://schemas.microsoft.com/office/drawing/2014/main" id="{CC6C5CA6-7533-17B7-E9FE-894BE765179A}"/>
              </a:ext>
            </a:extLst>
          </p:cNvPr>
          <p:cNvSpPr txBox="1"/>
          <p:nvPr/>
        </p:nvSpPr>
        <p:spPr>
          <a:xfrm>
            <a:off x="3536142" y="1285743"/>
            <a:ext cx="732627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SCION Router</a:t>
            </a:r>
          </a:p>
        </p:txBody>
      </p:sp>
      <p:sp>
        <p:nvSpPr>
          <p:cNvPr id="662" name="TextBox 661">
            <a:extLst>
              <a:ext uri="{FF2B5EF4-FFF2-40B4-BE49-F238E27FC236}">
                <a16:creationId xmlns:a16="http://schemas.microsoft.com/office/drawing/2014/main" id="{7AB1277F-E3BD-0D45-CC4C-61D53530BDE9}"/>
              </a:ext>
            </a:extLst>
          </p:cNvPr>
          <p:cNvSpPr txBox="1"/>
          <p:nvPr/>
        </p:nvSpPr>
        <p:spPr>
          <a:xfrm>
            <a:off x="3536142" y="1655075"/>
            <a:ext cx="732627" cy="36933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buClr>
                <a:srgbClr val="008DB9"/>
              </a:buClr>
            </a:pPr>
            <a:r>
              <a:rPr lang="en-US" sz="900">
                <a:solidFill>
                  <a:schemeClr val="tx1">
                    <a:lumMod val="85000"/>
                    <a:lumOff val="15000"/>
                  </a:schemeClr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SCION IP Gateway</a:t>
            </a:r>
          </a:p>
        </p:txBody>
      </p:sp>
      <p:cxnSp>
        <p:nvCxnSpPr>
          <p:cNvPr id="664" name="Straight Connector 663">
            <a:extLst>
              <a:ext uri="{FF2B5EF4-FFF2-40B4-BE49-F238E27FC236}">
                <a16:creationId xmlns:a16="http://schemas.microsoft.com/office/drawing/2014/main" id="{2CF136D5-A31C-1A34-0667-5F752361DD54}"/>
              </a:ext>
            </a:extLst>
          </p:cNvPr>
          <p:cNvCxnSpPr>
            <a:cxnSpLocks/>
          </p:cNvCxnSpPr>
          <p:nvPr/>
        </p:nvCxnSpPr>
        <p:spPr>
          <a:xfrm>
            <a:off x="4364779" y="1438963"/>
            <a:ext cx="171450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5" name="Straight Connector 664">
            <a:extLst>
              <a:ext uri="{FF2B5EF4-FFF2-40B4-BE49-F238E27FC236}">
                <a16:creationId xmlns:a16="http://schemas.microsoft.com/office/drawing/2014/main" id="{6D888F30-B56C-8C59-ACCD-1ED82A2FFFF5}"/>
              </a:ext>
            </a:extLst>
          </p:cNvPr>
          <p:cNvCxnSpPr>
            <a:cxnSpLocks/>
          </p:cNvCxnSpPr>
          <p:nvPr/>
        </p:nvCxnSpPr>
        <p:spPr>
          <a:xfrm>
            <a:off x="4364779" y="1838668"/>
            <a:ext cx="171450" cy="0"/>
          </a:xfrm>
          <a:prstGeom prst="line">
            <a:avLst/>
          </a:prstGeom>
          <a:ln>
            <a:solidFill>
              <a:schemeClr val="bg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66" name="Picture 665" descr="A close-up of a remote site&#10;&#10;AI-generated content may be incorrect.">
            <a:extLst>
              <a:ext uri="{FF2B5EF4-FFF2-40B4-BE49-F238E27FC236}">
                <a16:creationId xmlns:a16="http://schemas.microsoft.com/office/drawing/2014/main" id="{C4511A44-81A0-037C-C6E9-06AAEB918D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9" t="13468" r="25094" b="12017"/>
          <a:stretch/>
        </p:blipFill>
        <p:spPr>
          <a:xfrm>
            <a:off x="3927498" y="4511840"/>
            <a:ext cx="995122" cy="957258"/>
          </a:xfrm>
          <a:prstGeom prst="ellipse">
            <a:avLst/>
          </a:prstGeom>
          <a:ln>
            <a:solidFill>
              <a:schemeClr val="tx2"/>
            </a:solidFill>
          </a:ln>
        </p:spPr>
      </p:pic>
      <p:sp>
        <p:nvSpPr>
          <p:cNvPr id="667" name="Cloud 666">
            <a:extLst>
              <a:ext uri="{FF2B5EF4-FFF2-40B4-BE49-F238E27FC236}">
                <a16:creationId xmlns:a16="http://schemas.microsoft.com/office/drawing/2014/main" id="{E00EE272-1190-7B6E-6C61-7F1A4569BDC7}"/>
              </a:ext>
            </a:extLst>
          </p:cNvPr>
          <p:cNvSpPr/>
          <p:nvPr/>
        </p:nvSpPr>
        <p:spPr>
          <a:xfrm>
            <a:off x="5031489" y="3278761"/>
            <a:ext cx="975921" cy="523220"/>
          </a:xfrm>
          <a:prstGeom prst="cloud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H" sz="1000" dirty="0">
                <a:solidFill>
                  <a:schemeClr val="bg1"/>
                </a:solidFill>
                <a:latin typeface="Nunito Sans Light" panose="00000400000000000000" pitchFamily="2" charset="0"/>
                <a:ea typeface="Verdana" panose="020B0604030504040204" pitchFamily="34" charset="0"/>
                <a:cs typeface="Prompt Light" panose="00000400000000000000" pitchFamily="2" charset="-34"/>
              </a:rPr>
              <a:t>Internet</a:t>
            </a:r>
          </a:p>
        </p:txBody>
      </p:sp>
      <p:grpSp>
        <p:nvGrpSpPr>
          <p:cNvPr id="743" name="Group 742">
            <a:extLst>
              <a:ext uri="{FF2B5EF4-FFF2-40B4-BE49-F238E27FC236}">
                <a16:creationId xmlns:a16="http://schemas.microsoft.com/office/drawing/2014/main" id="{14FE07DF-B8F6-69BA-A908-CC21AAC882AD}"/>
              </a:ext>
            </a:extLst>
          </p:cNvPr>
          <p:cNvGrpSpPr/>
          <p:nvPr/>
        </p:nvGrpSpPr>
        <p:grpSpPr>
          <a:xfrm>
            <a:off x="2718597" y="5207015"/>
            <a:ext cx="847805" cy="666281"/>
            <a:chOff x="3329163" y="1723961"/>
            <a:chExt cx="1115054" cy="876309"/>
          </a:xfrm>
        </p:grpSpPr>
        <p:sp>
          <p:nvSpPr>
            <p:cNvPr id="744" name="TextBox 743">
              <a:extLst>
                <a:ext uri="{FF2B5EF4-FFF2-40B4-BE49-F238E27FC236}">
                  <a16:creationId xmlns:a16="http://schemas.microsoft.com/office/drawing/2014/main" id="{6DB0BE35-EF90-381E-B6A6-D16474A96292}"/>
                </a:ext>
              </a:extLst>
            </p:cNvPr>
            <p:cNvSpPr txBox="1"/>
            <p:nvPr/>
          </p:nvSpPr>
          <p:spPr>
            <a:xfrm>
              <a:off x="3329163" y="2074036"/>
              <a:ext cx="1115054" cy="52623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00" dirty="0">
                  <a:solidFill>
                    <a:schemeClr val="bg2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Remote User</a:t>
              </a:r>
            </a:p>
          </p:txBody>
        </p:sp>
        <p:grpSp>
          <p:nvGrpSpPr>
            <p:cNvPr id="745" name="Group 744">
              <a:extLst>
                <a:ext uri="{FF2B5EF4-FFF2-40B4-BE49-F238E27FC236}">
                  <a16:creationId xmlns:a16="http://schemas.microsoft.com/office/drawing/2014/main" id="{E6345B6D-AFE2-8A36-4050-62BF86E57A62}"/>
                </a:ext>
              </a:extLst>
            </p:cNvPr>
            <p:cNvGrpSpPr/>
            <p:nvPr/>
          </p:nvGrpSpPr>
          <p:grpSpPr>
            <a:xfrm>
              <a:off x="3707751" y="1723961"/>
              <a:ext cx="347046" cy="347043"/>
              <a:chOff x="2919534" y="2390896"/>
              <a:chExt cx="340938" cy="340935"/>
            </a:xfrm>
          </p:grpSpPr>
          <p:sp>
            <p:nvSpPr>
              <p:cNvPr id="746" name="Rectangle: Rounded Corners 23">
                <a:extLst>
                  <a:ext uri="{FF2B5EF4-FFF2-40B4-BE49-F238E27FC236}">
                    <a16:creationId xmlns:a16="http://schemas.microsoft.com/office/drawing/2014/main" id="{D95534D1-0578-2257-7DF6-AECDC66C4D8F}"/>
                  </a:ext>
                </a:extLst>
              </p:cNvPr>
              <p:cNvSpPr/>
              <p:nvPr/>
            </p:nvSpPr>
            <p:spPr>
              <a:xfrm>
                <a:off x="2919534" y="2390896"/>
                <a:ext cx="340938" cy="340935"/>
              </a:xfrm>
              <a:prstGeom prst="roundRect">
                <a:avLst>
                  <a:gd name="adj" fmla="val 1382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747" name="Rectangle: Rounded Corners 24">
                <a:extLst>
                  <a:ext uri="{FF2B5EF4-FFF2-40B4-BE49-F238E27FC236}">
                    <a16:creationId xmlns:a16="http://schemas.microsoft.com/office/drawing/2014/main" id="{0B94717F-CF34-D4A0-7D18-797E7B127996}"/>
                  </a:ext>
                </a:extLst>
              </p:cNvPr>
              <p:cNvSpPr/>
              <p:nvPr/>
            </p:nvSpPr>
            <p:spPr>
              <a:xfrm>
                <a:off x="2948459" y="2419822"/>
                <a:ext cx="283084" cy="283082"/>
              </a:xfrm>
              <a:prstGeom prst="roundRect">
                <a:avLst>
                  <a:gd name="adj" fmla="val 13826"/>
                </a:avLst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48" name="Graphic 747">
                <a:extLst>
                  <a:ext uri="{FF2B5EF4-FFF2-40B4-BE49-F238E27FC236}">
                    <a16:creationId xmlns:a16="http://schemas.microsoft.com/office/drawing/2014/main" id="{0AD6C18B-97E1-5F66-0094-AB8A3F4DD4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2995675" y="2467034"/>
                <a:ext cx="188656" cy="188656"/>
              </a:xfrm>
              <a:prstGeom prst="rect">
                <a:avLst/>
              </a:prstGeom>
            </p:spPr>
          </p:pic>
        </p:grpSp>
      </p:grpSp>
      <p:grpSp>
        <p:nvGrpSpPr>
          <p:cNvPr id="749" name="Group 748">
            <a:extLst>
              <a:ext uri="{FF2B5EF4-FFF2-40B4-BE49-F238E27FC236}">
                <a16:creationId xmlns:a16="http://schemas.microsoft.com/office/drawing/2014/main" id="{BFA77A21-3C8F-5C89-858D-C64514FE6D03}"/>
              </a:ext>
            </a:extLst>
          </p:cNvPr>
          <p:cNvGrpSpPr/>
          <p:nvPr/>
        </p:nvGrpSpPr>
        <p:grpSpPr>
          <a:xfrm>
            <a:off x="1852588" y="5211201"/>
            <a:ext cx="847805" cy="666281"/>
            <a:chOff x="3329163" y="1723961"/>
            <a:chExt cx="1115054" cy="876309"/>
          </a:xfrm>
        </p:grpSpPr>
        <p:sp>
          <p:nvSpPr>
            <p:cNvPr id="750" name="TextBox 749">
              <a:extLst>
                <a:ext uri="{FF2B5EF4-FFF2-40B4-BE49-F238E27FC236}">
                  <a16:creationId xmlns:a16="http://schemas.microsoft.com/office/drawing/2014/main" id="{4D354E08-728B-70E9-CDDD-6BE158263920}"/>
                </a:ext>
              </a:extLst>
            </p:cNvPr>
            <p:cNvSpPr txBox="1"/>
            <p:nvPr/>
          </p:nvSpPr>
          <p:spPr>
            <a:xfrm>
              <a:off x="3329163" y="2074036"/>
              <a:ext cx="1115054" cy="52623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algn="ctr">
                <a:spcBef>
                  <a:spcPts val="600"/>
                </a:spcBef>
                <a:buClr>
                  <a:srgbClr val="008DB9"/>
                </a:buClr>
              </a:pPr>
              <a:r>
                <a:rPr lang="en-US" sz="1000" dirty="0">
                  <a:solidFill>
                    <a:schemeClr val="bg2"/>
                  </a:solidFill>
                  <a:latin typeface="Nunito Sans Light" panose="00000400000000000000" pitchFamily="2" charset="0"/>
                  <a:ea typeface="Verdana" panose="020B0604030504040204" pitchFamily="34" charset="0"/>
                  <a:cs typeface="Prompt Light" panose="00000400000000000000" pitchFamily="2" charset="-34"/>
                </a:rPr>
                <a:t>Remote User</a:t>
              </a:r>
            </a:p>
          </p:txBody>
        </p:sp>
        <p:grpSp>
          <p:nvGrpSpPr>
            <p:cNvPr id="751" name="Group 750">
              <a:extLst>
                <a:ext uri="{FF2B5EF4-FFF2-40B4-BE49-F238E27FC236}">
                  <a16:creationId xmlns:a16="http://schemas.microsoft.com/office/drawing/2014/main" id="{0815E3BC-0D23-4ADB-6035-EC5031F9E4B1}"/>
                </a:ext>
              </a:extLst>
            </p:cNvPr>
            <p:cNvGrpSpPr/>
            <p:nvPr/>
          </p:nvGrpSpPr>
          <p:grpSpPr>
            <a:xfrm>
              <a:off x="3707751" y="1723961"/>
              <a:ext cx="347046" cy="347043"/>
              <a:chOff x="2919534" y="2390896"/>
              <a:chExt cx="340938" cy="340935"/>
            </a:xfrm>
          </p:grpSpPr>
          <p:sp>
            <p:nvSpPr>
              <p:cNvPr id="752" name="Rectangle: Rounded Corners 23">
                <a:extLst>
                  <a:ext uri="{FF2B5EF4-FFF2-40B4-BE49-F238E27FC236}">
                    <a16:creationId xmlns:a16="http://schemas.microsoft.com/office/drawing/2014/main" id="{FD6BEBFD-ABE1-89F4-F239-33A15ECCA170}"/>
                  </a:ext>
                </a:extLst>
              </p:cNvPr>
              <p:cNvSpPr/>
              <p:nvPr/>
            </p:nvSpPr>
            <p:spPr>
              <a:xfrm>
                <a:off x="2919534" y="2390896"/>
                <a:ext cx="340938" cy="340935"/>
              </a:xfrm>
              <a:prstGeom prst="roundRect">
                <a:avLst>
                  <a:gd name="adj" fmla="val 13826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52400" dist="114300" dir="2700000" algn="tl" rotWithShape="0">
                  <a:prstClr val="black">
                    <a:alpha val="14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sp>
            <p:nvSpPr>
              <p:cNvPr id="753" name="Rectangle: Rounded Corners 24">
                <a:extLst>
                  <a:ext uri="{FF2B5EF4-FFF2-40B4-BE49-F238E27FC236}">
                    <a16:creationId xmlns:a16="http://schemas.microsoft.com/office/drawing/2014/main" id="{F234AD88-4C72-8E86-2FC7-B6B061C4B9BA}"/>
                  </a:ext>
                </a:extLst>
              </p:cNvPr>
              <p:cNvSpPr/>
              <p:nvPr/>
            </p:nvSpPr>
            <p:spPr>
              <a:xfrm>
                <a:off x="2948459" y="2419822"/>
                <a:ext cx="283084" cy="283082"/>
              </a:xfrm>
              <a:prstGeom prst="roundRect">
                <a:avLst>
                  <a:gd name="adj" fmla="val 13826"/>
                </a:avLst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500">
                  <a:latin typeface="Poppins" panose="00000500000000000000" pitchFamily="2" charset="0"/>
                  <a:cs typeface="Poppins" panose="00000500000000000000" pitchFamily="2" charset="0"/>
                </a:endParaRPr>
              </a:p>
            </p:txBody>
          </p:sp>
          <p:pic>
            <p:nvPicPr>
              <p:cNvPr id="754" name="Graphic 753">
                <a:extLst>
                  <a:ext uri="{FF2B5EF4-FFF2-40B4-BE49-F238E27FC236}">
                    <a16:creationId xmlns:a16="http://schemas.microsoft.com/office/drawing/2014/main" id="{A4FB531E-68E0-D0C5-A47F-BCBA340DB0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rcRect/>
              <a:stretch/>
            </p:blipFill>
            <p:spPr>
              <a:xfrm>
                <a:off x="2995675" y="2467034"/>
                <a:ext cx="188656" cy="188656"/>
              </a:xfrm>
              <a:prstGeom prst="rect">
                <a:avLst/>
              </a:prstGeom>
            </p:spPr>
          </p:pic>
        </p:grpSp>
      </p:grpSp>
      <p:sp>
        <p:nvSpPr>
          <p:cNvPr id="756" name="Oval 755">
            <a:extLst>
              <a:ext uri="{FF2B5EF4-FFF2-40B4-BE49-F238E27FC236}">
                <a16:creationId xmlns:a16="http://schemas.microsoft.com/office/drawing/2014/main" id="{94B28D92-A531-43DA-8E41-EADF462B429F}"/>
              </a:ext>
            </a:extLst>
          </p:cNvPr>
          <p:cNvSpPr/>
          <p:nvPr/>
        </p:nvSpPr>
        <p:spPr>
          <a:xfrm>
            <a:off x="1533821" y="1887111"/>
            <a:ext cx="241200" cy="241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S</a:t>
            </a:r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D704FCC2-F723-D113-E789-74FE2EC459F8}"/>
              </a:ext>
            </a:extLst>
          </p:cNvPr>
          <p:cNvSpPr/>
          <p:nvPr/>
        </p:nvSpPr>
        <p:spPr>
          <a:xfrm>
            <a:off x="3311610" y="1718037"/>
            <a:ext cx="241264" cy="24126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G</a:t>
            </a:r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91A2730C-DA58-08F7-DB3A-86318867377C}"/>
              </a:ext>
            </a:extLst>
          </p:cNvPr>
          <p:cNvSpPr/>
          <p:nvPr/>
        </p:nvSpPr>
        <p:spPr>
          <a:xfrm>
            <a:off x="3311610" y="1341350"/>
            <a:ext cx="241200" cy="2412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b="1" dirty="0">
                <a:latin typeface="Nunito Sans Light" pitchFamily="2" charset="0"/>
              </a:rPr>
              <a:t>S</a:t>
            </a:r>
          </a:p>
        </p:txBody>
      </p:sp>
      <p:sp>
        <p:nvSpPr>
          <p:cNvPr id="765" name="Google Shape;433;p12">
            <a:extLst>
              <a:ext uri="{FF2B5EF4-FFF2-40B4-BE49-F238E27FC236}">
                <a16:creationId xmlns:a16="http://schemas.microsoft.com/office/drawing/2014/main" id="{977BAC87-7B19-121B-2A5C-D40A26790C40}"/>
              </a:ext>
            </a:extLst>
          </p:cNvPr>
          <p:cNvSpPr txBox="1">
            <a:spLocks/>
          </p:cNvSpPr>
          <p:nvPr/>
        </p:nvSpPr>
        <p:spPr>
          <a:xfrm>
            <a:off x="407545" y="774674"/>
            <a:ext cx="580275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Nunito Sans Light"/>
              <a:buNone/>
              <a:defRPr sz="1800" b="0" i="0" u="none" strike="noStrike" cap="none">
                <a:solidFill>
                  <a:srgbClr val="203367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6EB7"/>
              </a:buClr>
              <a:buSzPts val="18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70BD"/>
              </a:buClr>
              <a:buSzPts val="18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−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mo"/>
              <a:buChar char="∙"/>
              <a:defRPr sz="1400" b="0" i="0" u="none" strike="noStrike" cap="none">
                <a:solidFill>
                  <a:schemeClr val="dk1"/>
                </a:solidFill>
                <a:latin typeface="Nunito Sans Light"/>
                <a:ea typeface="Nunito Sans Light"/>
                <a:cs typeface="Nunito Sans Light"/>
                <a:sym typeface="Nunito Sans Light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>
            <a:pPr marL="0" indent="0"/>
            <a:r>
              <a:rPr lang="en-US" dirty="0"/>
              <a:t>Integrating IP networks and hosts with SCION</a:t>
            </a:r>
          </a:p>
        </p:txBody>
      </p:sp>
      <p:sp>
        <p:nvSpPr>
          <p:cNvPr id="766" name="Google Shape;701;p14">
            <a:extLst>
              <a:ext uri="{FF2B5EF4-FFF2-40B4-BE49-F238E27FC236}">
                <a16:creationId xmlns:a16="http://schemas.microsoft.com/office/drawing/2014/main" id="{853D9769-410C-F9B9-377B-CC49DF029827}"/>
              </a:ext>
            </a:extLst>
          </p:cNvPr>
          <p:cNvSpPr txBox="1">
            <a:spLocks/>
          </p:cNvSpPr>
          <p:nvPr/>
        </p:nvSpPr>
        <p:spPr>
          <a:xfrm>
            <a:off x="390144" y="365125"/>
            <a:ext cx="5820156" cy="35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03367"/>
              </a:buClr>
              <a:buSzPts val="1800"/>
              <a:buFont typeface="Comfortaa Medium"/>
              <a:buNone/>
              <a:defRPr sz="2800" b="0" i="0" u="none" strike="noStrike" cap="none">
                <a:solidFill>
                  <a:srgbClr val="203367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2800"/>
              <a:buFont typeface="Comfortaa"/>
              <a:buNone/>
            </a:pPr>
            <a:r>
              <a:rPr lang="en-US" dirty="0">
                <a:sym typeface="Comfortaa"/>
              </a:rPr>
              <a:t>SCION IP GATEWAYS</a:t>
            </a:r>
          </a:p>
          <a:p>
            <a:pPr>
              <a:buSzPts val="2800"/>
              <a:buFont typeface="Comfortaa"/>
              <a:buNone/>
            </a:pPr>
            <a:endParaRPr lang="en-US" dirty="0">
              <a:sym typeface="Comfortaa"/>
            </a:endParaRPr>
          </a:p>
        </p:txBody>
      </p:sp>
    </p:spTree>
    <p:extLst>
      <p:ext uri="{BB962C8B-B14F-4D97-AF65-F5344CB8AC3E}">
        <p14:creationId xmlns:p14="http://schemas.microsoft.com/office/powerpoint/2010/main" val="35705650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SCION">
      <a:dk1>
        <a:srgbClr val="000000"/>
      </a:dk1>
      <a:lt1>
        <a:srgbClr val="FFFFFF"/>
      </a:lt1>
      <a:dk2>
        <a:srgbClr val="203367"/>
      </a:dk2>
      <a:lt2>
        <a:srgbClr val="E8E3E3"/>
      </a:lt2>
      <a:accent1>
        <a:srgbClr val="A68FC3"/>
      </a:accent1>
      <a:accent2>
        <a:srgbClr val="006EB7"/>
      </a:accent2>
      <a:accent3>
        <a:srgbClr val="27A9E1"/>
      </a:accent3>
      <a:accent4>
        <a:srgbClr val="F0EEED"/>
      </a:accent4>
      <a:accent5>
        <a:srgbClr val="A68FC3"/>
      </a:accent5>
      <a:accent6>
        <a:srgbClr val="006EB7"/>
      </a:accent6>
      <a:hlink>
        <a:srgbClr val="006EB7"/>
      </a:hlink>
      <a:folHlink>
        <a:srgbClr val="A68FC3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13442</TotalTime>
  <Words>2741</Words>
  <Application>Microsoft Macintosh PowerPoint</Application>
  <PresentationFormat>Widescreen</PresentationFormat>
  <Paragraphs>459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Comfortaa</vt:lpstr>
      <vt:lpstr>Lato Light</vt:lpstr>
      <vt:lpstr>Poppins</vt:lpstr>
      <vt:lpstr>Helvetica Neue Light</vt:lpstr>
      <vt:lpstr>Century Gothic</vt:lpstr>
      <vt:lpstr>Arial</vt:lpstr>
      <vt:lpstr>Nunito Light</vt:lpstr>
      <vt:lpstr>Nunito Sans Normal</vt:lpstr>
      <vt:lpstr>Comfortaa Medium</vt:lpstr>
      <vt:lpstr>Nunito Sans Normal Light</vt:lpstr>
      <vt:lpstr>Nunito Sans Light</vt:lpstr>
      <vt:lpstr>Noto Sans</vt:lpstr>
      <vt:lpstr>Calibri</vt:lpstr>
      <vt:lpstr>Office Theme</vt:lpstr>
      <vt:lpstr>SCION: Secure Path-Aware Internet Routing for Critical Infrastructures </vt:lpstr>
      <vt:lpstr>THE ROUTING PROBLEM</vt:lpstr>
      <vt:lpstr>HOW IS THIS BEING ADDRESSED?</vt:lpstr>
      <vt:lpstr>CRITICAL INFRASTRUCTURE</vt:lpstr>
      <vt:lpstr>WHAT IS SCION? </vt:lpstr>
      <vt:lpstr>TRUST-ENHANCED NETWORKING</vt:lpstr>
      <vt:lpstr>HOW IT WORKS</vt:lpstr>
      <vt:lpstr>DEPLOYMENT MODEL</vt:lpstr>
      <vt:lpstr>PowerPoint Presentation</vt:lpstr>
      <vt:lpstr>REAL-WORLD DEPLOYMENT: SECURE SWISS FINANCE NETWORK (SSFN)</vt:lpstr>
      <vt:lpstr>LEGACY NETWORK: POINT-TO-POINT PRIVATE CIRCUITS</vt:lpstr>
      <vt:lpstr>LEGACY NETWORK: MPLS</vt:lpstr>
      <vt:lpstr>THE SD-WAN OPTION</vt:lpstr>
      <vt:lpstr>WHY NOT SEGMENT ROUTING?</vt:lpstr>
      <vt:lpstr>THE SCION OPTION</vt:lpstr>
      <vt:lpstr>SSFN DEPLOYMENT EXPERIENCES</vt:lpstr>
      <vt:lpstr>PowerPoint Presentation</vt:lpstr>
      <vt:lpstr>RETURN ON INVESTMENT </vt:lpstr>
      <vt:lpstr>INTERNET ENGINEERING TASK FORCE</vt:lpstr>
      <vt:lpstr>COMMERCIAL &amp; OPEN-SOURCE IMPLEMENTATIONS</vt:lpstr>
      <vt:lpstr>THE SCION ASSOCIATION</vt:lpstr>
      <vt:lpstr>SCION TODAY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SCION: SECURE PATH-AWARE INTERNET ROUTING  </dc:title>
  <dc:creator>Annina Diston</dc:creator>
  <cp:lastModifiedBy>Kevin Meynell</cp:lastModifiedBy>
  <cp:revision>84</cp:revision>
  <cp:lastPrinted>2024-12-12T19:18:53Z</cp:lastPrinted>
  <dcterms:created xsi:type="dcterms:W3CDTF">2023-09-22T11:03:35Z</dcterms:created>
  <dcterms:modified xsi:type="dcterms:W3CDTF">2026-06-22T17:13:28Z</dcterms:modified>
</cp:coreProperties>
</file>