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147474915" r:id="rId2"/>
    <p:sldId id="2147474919" r:id="rId3"/>
    <p:sldId id="2147474969" r:id="rId4"/>
    <p:sldId id="2147474970" r:id="rId5"/>
    <p:sldId id="2147474971" r:id="rId6"/>
    <p:sldId id="2147474972" r:id="rId7"/>
    <p:sldId id="2147474973" r:id="rId8"/>
    <p:sldId id="2147474974" r:id="rId9"/>
    <p:sldId id="2147474975" r:id="rId10"/>
    <p:sldId id="2147474976" r:id="rId11"/>
    <p:sldId id="2147474977" r:id="rId12"/>
    <p:sldId id="2147474978" r:id="rId13"/>
    <p:sldId id="2147474979" r:id="rId14"/>
    <p:sldId id="2147474980" r:id="rId15"/>
    <p:sldId id="2147474981" r:id="rId16"/>
    <p:sldId id="2147474983" r:id="rId17"/>
    <p:sldId id="2147474958" r:id="rId18"/>
    <p:sldId id="2147474989" r:id="rId19"/>
    <p:sldId id="2147474986" r:id="rId20"/>
    <p:sldId id="2147474987" r:id="rId21"/>
    <p:sldId id="2147474988" r:id="rId22"/>
    <p:sldId id="2147474968" r:id="rId2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C2FF"/>
    <a:srgbClr val="F5A623"/>
    <a:srgbClr val="FF3B5C"/>
    <a:srgbClr val="000000"/>
    <a:srgbClr val="6B8AAD"/>
    <a:srgbClr val="4F6D8D"/>
    <a:srgbClr val="001135"/>
    <a:srgbClr val="37CC73"/>
    <a:srgbClr val="00D4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95" y="5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3E921B9-10DD-4087-A70A-E953D42CD03C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1C35AF9-6EC9-4185-ACCB-E2F36179A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08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7B2FD-339F-C111-C7BC-AEA1B2B0C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F24329-BB8A-4C66-04B8-DF778570BE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AD6BF2-890B-B935-188D-8CE1C9EAE8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21C69-C7A1-4E28-0ACB-1F734FDCE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35AF9-6EC9-4185-ACCB-E2F36179A1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93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7A2E4-5316-39A0-5C52-EAB1DC1F7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7149C1-2CDF-D65F-489F-7EF6F54935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7AC558-01A6-5880-C1FC-EAD4C5B47C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E91B9-B33A-4653-BA99-B57936610E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35AF9-6EC9-4185-ACCB-E2F36179A15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42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 Blank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A0EFD0E-73A9-D773-3F8A-B9B78A9503C6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 dirty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687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 Title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>
            <a:extLst>
              <a:ext uri="{FF2B5EF4-FFF2-40B4-BE49-F238E27FC236}">
                <a16:creationId xmlns:a16="http://schemas.microsoft.com/office/drawing/2014/main" id="{3F610624-27D3-5359-FFFC-D7E326DE6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708" y="528000"/>
            <a:ext cx="11078400" cy="45600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3200" kern="120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634223B-F986-07AA-CBE2-6EF6BD27C3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6799" y="1017600"/>
            <a:ext cx="11078400" cy="45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 headline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8BF3F94-260D-91AB-AFD5-771888AB1171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 dirty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768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9 Title slide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AC17C7C-48EB-5E02-E836-536FA92F14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800" y="1440000"/>
            <a:ext cx="11078400" cy="23472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5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624C8-71C7-7928-25B9-5352C8FD2EBB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 dirty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21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0 Title slide with media 1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2">
            <a:extLst>
              <a:ext uri="{FF2B5EF4-FFF2-40B4-BE49-F238E27FC236}">
                <a16:creationId xmlns:a16="http://schemas.microsoft.com/office/drawing/2014/main" id="{4F756C8B-0244-6A11-8EC3-4A1D203CDD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6800" y="1440001"/>
            <a:ext cx="11078400" cy="23473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867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40A76AB-576F-2C48-7ED4-0E98A54B99AD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 dirty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255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8C2FDF-7A8A-D327-008E-241B39F23076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1135"/>
          </a:solidFill>
          <a:ln w="12700"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Nokia logo">
            <a:extLst>
              <a:ext uri="{FF2B5EF4-FFF2-40B4-BE49-F238E27FC236}">
                <a16:creationId xmlns:a16="http://schemas.microsoft.com/office/drawing/2014/main" id="{185A3FC1-FA47-5A34-027D-BD062044AD8D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446360" y="2606652"/>
            <a:ext cx="7299280" cy="164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16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582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83" r:id="rId3"/>
    <p:sldLayoutId id="2147483684" r:id="rId4"/>
    <p:sldLayoutId id="2147483732" r:id="rId5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B0C60-139E-707C-97E8-3CE79D627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00" y="1797784"/>
            <a:ext cx="11078400" cy="3262432"/>
          </a:xfrm>
        </p:spPr>
        <p:txBody>
          <a:bodyPr anchor="ctr">
            <a:spAutoFit/>
          </a:bodyPr>
          <a:lstStyle/>
          <a:p>
            <a:pPr lvl="0" defTabSz="914400">
              <a:spcBef>
                <a:spcPts val="0"/>
              </a:spcBef>
            </a:pPr>
            <a:r>
              <a:rPr lang="en-US" sz="1800" b="1" dirty="0">
                <a:solidFill>
                  <a:srgbClr val="00C2FF"/>
                </a:solidFill>
                <a:latin typeface="Corbel" panose="020B0503020204020204" pitchFamily="34" charset="0"/>
                <a:ea typeface="+mn-ea"/>
                <a:cs typeface="+mn-cs"/>
              </a:rPr>
              <a:t>NETUK 2026</a:t>
            </a:r>
            <a:br>
              <a:rPr 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rbel" panose="020B0503020204020204" pitchFamily="34" charset="0"/>
                <a:ea typeface="+mn-ea"/>
                <a:cs typeface="+mn-cs"/>
              </a:rPr>
            </a:br>
            <a:r>
              <a:rPr lang="en-US" sz="4400" b="1" dirty="0">
                <a:latin typeface="Corbel" panose="020B0503020204020204" pitchFamily="34" charset="0"/>
              </a:rPr>
              <a:t>When UK Traffic Takes an Unplanned Detour: </a:t>
            </a:r>
            <a:r>
              <a:rPr lang="en-US" sz="4000" b="1" dirty="0">
                <a:latin typeface="Corbel" panose="020B0503020204020204" pitchFamily="34" charset="0"/>
              </a:rPr>
              <a:t>Routing Security for the UK Peering Community</a:t>
            </a:r>
            <a:br>
              <a:rPr lang="en-US" sz="1800" dirty="0">
                <a:latin typeface="Corbel" panose="020B0503020204020204" pitchFamily="34" charset="0"/>
              </a:rPr>
            </a:br>
            <a:br>
              <a:rPr lang="en-US" sz="1400" dirty="0">
                <a:latin typeface="Corbel" panose="020B0503020204020204" pitchFamily="34" charset="0"/>
              </a:rPr>
            </a:br>
            <a:br>
              <a:rPr lang="en-US" sz="2400" dirty="0">
                <a:latin typeface="Corbel" panose="020B0503020204020204" pitchFamily="34" charset="0"/>
              </a:rPr>
            </a:br>
            <a:r>
              <a:rPr lang="en-US" sz="1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  <a:ea typeface="+mn-ea"/>
                <a:cs typeface="+mn-cs"/>
              </a:rPr>
              <a:t>Dr. Ritesh Mukherjee — Nokia</a:t>
            </a:r>
            <a:br>
              <a:rPr lang="en-US" sz="1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  <a:ea typeface="+mn-ea"/>
                <a:cs typeface="+mn-cs"/>
              </a:rPr>
            </a:br>
            <a:br>
              <a:rPr lang="en-US" sz="1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  <a:ea typeface="+mn-ea"/>
                <a:cs typeface="+mn-cs"/>
              </a:rPr>
            </a:br>
            <a:br>
              <a:rPr lang="en-US" sz="1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  <a:ea typeface="+mn-ea"/>
                <a:cs typeface="+mn-cs"/>
              </a:rPr>
            </a:br>
            <a:r>
              <a:rPr lang="en-US" sz="1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  <a:ea typeface="+mn-ea"/>
                <a:cs typeface="+mn-cs"/>
              </a:rPr>
              <a:t>Routing Security · BGP · RPKI · ASPA · BMP</a:t>
            </a:r>
            <a:endParaRPr lang="en-US" sz="6000" b="1" dirty="0">
              <a:solidFill>
                <a:schemeClr val="tx2">
                  <a:lumMod val="20000"/>
                  <a:lumOff val="80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B755D1-85A3-876D-89A0-02E80F16FA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26231A"/>
              </a:clrFrom>
              <a:clrTo>
                <a:srgbClr val="26231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" t="12666" r="6130" b="17642"/>
          <a:stretch>
            <a:fillRect/>
          </a:stretch>
        </p:blipFill>
        <p:spPr>
          <a:xfrm>
            <a:off x="5412879" y="4691468"/>
            <a:ext cx="6779121" cy="216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72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F78E5-5A3E-B4FD-2619-08B0D4DAA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3D41A7C-0CBC-1AB4-ACD7-647A540B942D}"/>
              </a:ext>
            </a:extLst>
          </p:cNvPr>
          <p:cNvSpPr txBox="1">
            <a:spLocks/>
          </p:cNvSpPr>
          <p:nvPr/>
        </p:nvSpPr>
        <p:spPr>
          <a:xfrm>
            <a:off x="555746" y="1272863"/>
            <a:ext cx="9601198" cy="4770537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What happened — step by step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>
              <a:solidFill>
                <a:srgbClr val="00C2FF"/>
              </a:solidFill>
              <a:latin typeface="Corbel" panose="020B0503020204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  <a:r>
              <a:rPr lang="en-US" sz="2000" dirty="0" err="1">
                <a:solidFill>
                  <a:schemeClr val="bg1"/>
                </a:solidFill>
                <a:latin typeface="Corbel" panose="020B0503020204020204" pitchFamily="34" charset="0"/>
              </a:rPr>
              <a:t>Safehost</a:t>
            </a:r>
            <a:r>
              <a:rPr lang="en-US" sz="2000" dirty="0">
                <a:solidFill>
                  <a:schemeClr val="bg1"/>
                </a:solidFill>
                <a:latin typeface="Corbel" panose="020B0503020204020204" pitchFamily="34" charset="0"/>
              </a:rPr>
              <a:t> (Swiss DC) misconfigures a BGP session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	70,000 customer routes accidentally leaked to China Telecom's Frankfurt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PoP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. A 	standard mis-filter — no explicit policy, all prefixes forwarded.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Corbel" panose="020B0503020204020204" pitchFamily="34" charset="0"/>
              </a:rPr>
              <a:t>	China Telecom re-announces to the global internet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	No filtering on China Telecom's side either. 70K routes propagate globally. 	AS_PATH now includes China Telecom — a transit provider with no business 	relationship to the European prefixes.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>
              <a:solidFill>
                <a:srgbClr val="00C2FF"/>
              </a:solidFill>
              <a:latin typeface="Corbel" panose="020B0503020204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FF3B5C"/>
                </a:solidFill>
                <a:latin typeface="Corbel" panose="020B0503020204020204" pitchFamily="34" charset="0"/>
              </a:rPr>
              <a:t>	Swisscom, KPN, and Bouygues traffic diverts via Beijing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	European mobile traffic takes a 10,000km detour. Latency spikes. Sessions drop. 	2+ hours before operators manually intervene. No automated detection.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88110A-A473-0CC6-2161-2152953DF7EC}"/>
              </a:ext>
            </a:extLst>
          </p:cNvPr>
          <p:cNvSpPr txBox="1"/>
          <p:nvPr/>
        </p:nvSpPr>
        <p:spPr>
          <a:xfrm>
            <a:off x="555746" y="831690"/>
            <a:ext cx="910051" cy="365929"/>
          </a:xfrm>
          <a:prstGeom prst="roundRect">
            <a:avLst>
              <a:gd name="adj" fmla="val 5192"/>
            </a:avLst>
          </a:prstGeom>
          <a:solidFill>
            <a:srgbClr val="00C2FF">
              <a:alpha val="10196"/>
            </a:srgbClr>
          </a:solidFill>
          <a:ln w="12700">
            <a:solidFill>
              <a:srgbClr val="00C2FF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000" b="0" i="0" dirty="0">
                <a:solidFill>
                  <a:srgbClr val="00C2FF"/>
                </a:solidFill>
                <a:effectLst/>
                <a:latin typeface="Corbel" panose="020B0503020204020204" pitchFamily="34" charset="0"/>
              </a:rPr>
              <a:t>2019</a:t>
            </a:r>
            <a:endParaRPr lang="en-US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91A1C1-E642-D80E-93D8-3470E96C2FC8}"/>
              </a:ext>
            </a:extLst>
          </p:cNvPr>
          <p:cNvSpPr txBox="1"/>
          <p:nvPr/>
        </p:nvSpPr>
        <p:spPr>
          <a:xfrm>
            <a:off x="1650116" y="831689"/>
            <a:ext cx="1681241" cy="365929"/>
          </a:xfrm>
          <a:prstGeom prst="roundRect">
            <a:avLst>
              <a:gd name="adj" fmla="val 5192"/>
            </a:avLst>
          </a:prstGeom>
          <a:solidFill>
            <a:srgbClr val="FF3B5C">
              <a:alpha val="10196"/>
            </a:srgbClr>
          </a:solidFill>
          <a:ln w="12700">
            <a:solidFill>
              <a:srgbClr val="FF3B5C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000" b="0" i="0" dirty="0">
                <a:solidFill>
                  <a:srgbClr val="FF3B5C"/>
                </a:solidFill>
                <a:effectLst/>
                <a:latin typeface="Corbel" panose="020B0503020204020204" pitchFamily="34" charset="0"/>
              </a:rPr>
              <a:t>ROUTE LEAK</a:t>
            </a:r>
            <a:endParaRPr lang="en-US" dirty="0">
              <a:solidFill>
                <a:srgbClr val="FF3B5C"/>
              </a:solidFill>
              <a:latin typeface="Corbel" panose="020B05030202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FB0BAD-7867-A54A-25B8-722E805C8DAF}"/>
              </a:ext>
            </a:extLst>
          </p:cNvPr>
          <p:cNvSpPr txBox="1"/>
          <p:nvPr/>
        </p:nvSpPr>
        <p:spPr>
          <a:xfrm>
            <a:off x="3442785" y="814600"/>
            <a:ext cx="609523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chemeClr val="bg1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  <a:t>China Telecom Frankfurt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4209849-A776-77F0-C547-74A1C2DB8C84}"/>
              </a:ext>
            </a:extLst>
          </p:cNvPr>
          <p:cNvSpPr/>
          <p:nvPr/>
        </p:nvSpPr>
        <p:spPr>
          <a:xfrm>
            <a:off x="782171" y="2269917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noFill/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137F6B3-2A23-781B-FAD5-4DA10BB14B15}"/>
              </a:ext>
            </a:extLst>
          </p:cNvPr>
          <p:cNvSpPr/>
          <p:nvPr/>
        </p:nvSpPr>
        <p:spPr>
          <a:xfrm>
            <a:off x="782171" y="3495571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noFill/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A4ADC9E-8705-05CF-67D8-1FB35BCD9C59}"/>
              </a:ext>
            </a:extLst>
          </p:cNvPr>
          <p:cNvSpPr/>
          <p:nvPr/>
        </p:nvSpPr>
        <p:spPr>
          <a:xfrm>
            <a:off x="782171" y="4994298"/>
            <a:ext cx="457200" cy="457200"/>
          </a:xfrm>
          <a:prstGeom prst="ellipse">
            <a:avLst/>
          </a:prstGeom>
          <a:solidFill>
            <a:srgbClr val="FF3B5C"/>
          </a:solidFill>
          <a:ln w="12700">
            <a:noFill/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5181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" grpId="0" animBg="1"/>
      <p:bldP spid="3" grpId="0" animBg="1"/>
      <p:bldP spid="6" grpId="0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D19B4-81F1-8DC2-38A6-F7F316560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00E3CCE-F4DB-9084-1373-39AF008A4FC3}"/>
              </a:ext>
            </a:extLst>
          </p:cNvPr>
          <p:cNvSpPr txBox="1">
            <a:spLocks/>
          </p:cNvSpPr>
          <p:nvPr/>
        </p:nvSpPr>
        <p:spPr>
          <a:xfrm>
            <a:off x="555746" y="1116998"/>
            <a:ext cx="9601198" cy="107721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Could the three layers have stopped it?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C2FF"/>
                </a:solidFill>
                <a:latin typeface="Corbel" panose="020B0503020204020204" pitchFamily="34" charset="0"/>
              </a:rPr>
              <a:t>Walking through each control against what actually happened.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1A3FAB-D2C9-5A8C-DB6F-BFFA086C191F}"/>
              </a:ext>
            </a:extLst>
          </p:cNvPr>
          <p:cNvSpPr txBox="1"/>
          <p:nvPr/>
        </p:nvSpPr>
        <p:spPr>
          <a:xfrm>
            <a:off x="555746" y="662561"/>
            <a:ext cx="910051" cy="365929"/>
          </a:xfrm>
          <a:prstGeom prst="roundRect">
            <a:avLst>
              <a:gd name="adj" fmla="val 5192"/>
            </a:avLst>
          </a:prstGeom>
          <a:solidFill>
            <a:srgbClr val="00C2FF">
              <a:alpha val="10196"/>
            </a:srgbClr>
          </a:solidFill>
          <a:ln w="12700">
            <a:solidFill>
              <a:srgbClr val="00C2FF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000" b="0" i="0" dirty="0">
                <a:solidFill>
                  <a:srgbClr val="00C2FF"/>
                </a:solidFill>
                <a:effectLst/>
                <a:latin typeface="Corbel" panose="020B0503020204020204" pitchFamily="34" charset="0"/>
              </a:rPr>
              <a:t>2019</a:t>
            </a:r>
            <a:endParaRPr lang="en-US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02BFDF-8E8C-9DD8-A370-48CED3522440}"/>
              </a:ext>
            </a:extLst>
          </p:cNvPr>
          <p:cNvSpPr txBox="1"/>
          <p:nvPr/>
        </p:nvSpPr>
        <p:spPr>
          <a:xfrm>
            <a:off x="1650116" y="662560"/>
            <a:ext cx="2228043" cy="365929"/>
          </a:xfrm>
          <a:prstGeom prst="roundRect">
            <a:avLst>
              <a:gd name="adj" fmla="val 5192"/>
            </a:avLst>
          </a:prstGeom>
          <a:solidFill>
            <a:srgbClr val="FF3B5C">
              <a:alpha val="10196"/>
            </a:srgbClr>
          </a:solidFill>
          <a:ln w="12700">
            <a:solidFill>
              <a:srgbClr val="FF3B5C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000" b="0" i="0" dirty="0">
                <a:solidFill>
                  <a:srgbClr val="FF3B5C"/>
                </a:solidFill>
                <a:effectLst/>
                <a:latin typeface="Corbel" panose="020B0503020204020204" pitchFamily="34" charset="0"/>
              </a:rPr>
              <a:t>RETROSPECTIVE</a:t>
            </a:r>
            <a:endParaRPr lang="en-US" dirty="0">
              <a:solidFill>
                <a:srgbClr val="FF3B5C"/>
              </a:solidFill>
              <a:latin typeface="Corbel" panose="020B05030202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679D02-AB41-7801-2539-32EC8BFB6BFE}"/>
              </a:ext>
            </a:extLst>
          </p:cNvPr>
          <p:cNvSpPr txBox="1"/>
          <p:nvPr/>
        </p:nvSpPr>
        <p:spPr>
          <a:xfrm>
            <a:off x="523581" y="2282724"/>
            <a:ext cx="10963857" cy="1190960"/>
          </a:xfrm>
          <a:prstGeom prst="roundRect">
            <a:avLst>
              <a:gd name="adj" fmla="val 8399"/>
            </a:avLst>
          </a:prstGeom>
          <a:solidFill>
            <a:schemeClr val="bg1">
              <a:lumMod val="75000"/>
              <a:alpha val="10196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 wrap="square" rIns="822960" anchor="t"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rbel" panose="020B0503020204020204" pitchFamily="34" charset="0"/>
              </a:rPr>
              <a:t>Layer 1 — ROV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The leaked prefixes had valid ROAs — their origin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ASes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 were authorized. ROV saw nothing wrong. The attack vector was the path, not the origin.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FF0BA4-034D-361D-AAA5-C9EF1C4781D8}"/>
              </a:ext>
            </a:extLst>
          </p:cNvPr>
          <p:cNvSpPr txBox="1"/>
          <p:nvPr/>
        </p:nvSpPr>
        <p:spPr>
          <a:xfrm>
            <a:off x="523580" y="3643602"/>
            <a:ext cx="10963857" cy="1190960"/>
          </a:xfrm>
          <a:prstGeom prst="roundRect">
            <a:avLst>
              <a:gd name="adj" fmla="val 8399"/>
            </a:avLst>
          </a:prstGeom>
          <a:solidFill>
            <a:schemeClr val="bg1">
              <a:lumMod val="75000"/>
              <a:alpha val="10196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 wrap="square" rIns="822960" anchor="t"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rbel" panose="020B0503020204020204" pitchFamily="34" charset="0"/>
              </a:rPr>
              <a:t>Layer 2 — ASPA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China Telecom Frankfurt is not a legitimate upstream for Swisscom or KPN prefixes. The AS_PATH would have a valley. ASPA verdict: INVALID. Route rejected before installation.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C31728-132F-91B0-F31D-B73687E1DAD9}"/>
              </a:ext>
            </a:extLst>
          </p:cNvPr>
          <p:cNvSpPr txBox="1"/>
          <p:nvPr/>
        </p:nvSpPr>
        <p:spPr>
          <a:xfrm>
            <a:off x="523579" y="5004480"/>
            <a:ext cx="10963857" cy="1190960"/>
          </a:xfrm>
          <a:prstGeom prst="roundRect">
            <a:avLst>
              <a:gd name="adj" fmla="val 8399"/>
            </a:avLst>
          </a:prstGeom>
          <a:solidFill>
            <a:schemeClr val="bg1">
              <a:lumMod val="75000"/>
              <a:alpha val="10196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 wrap="square" rIns="822960" anchor="t"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rbel" panose="020B0503020204020204" pitchFamily="34" charset="0"/>
              </a:rPr>
              <a:t>Layer 3 — BMP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BMP Adj-RIB-In would have shown 70K unexpected routes arriving via China Telecom. A collector correlating against RPKI + RIPE RIS would alert within seconds — not hours.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6D63A1-1997-3770-89B7-7395EEB8B3CF}"/>
              </a:ext>
            </a:extLst>
          </p:cNvPr>
          <p:cNvSpPr txBox="1"/>
          <p:nvPr/>
        </p:nvSpPr>
        <p:spPr>
          <a:xfrm>
            <a:off x="10430592" y="2329311"/>
            <a:ext cx="1007067" cy="274320"/>
          </a:xfrm>
          <a:prstGeom prst="roundRect">
            <a:avLst>
              <a:gd name="adj" fmla="val 12726"/>
            </a:avLst>
          </a:prstGeom>
          <a:solidFill>
            <a:srgbClr val="FFC000">
              <a:alpha val="10196"/>
            </a:srgbClr>
          </a:solidFill>
          <a:ln w="12700">
            <a:solidFill>
              <a:srgbClr val="FFC000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1600" b="0" i="0" dirty="0">
                <a:solidFill>
                  <a:srgbClr val="FFC000"/>
                </a:solidFill>
                <a:effectLst/>
                <a:latin typeface="Corbel" panose="020B0503020204020204" pitchFamily="34" charset="0"/>
              </a:rPr>
              <a:t>⚠ Partial</a:t>
            </a:r>
            <a:endParaRPr lang="en-US" sz="1400" dirty="0">
              <a:solidFill>
                <a:srgbClr val="FFC000"/>
              </a:solidFill>
              <a:latin typeface="Corbel" panose="020B05030202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61D7D8-00F8-97A7-C430-62C3A3D444C0}"/>
              </a:ext>
            </a:extLst>
          </p:cNvPr>
          <p:cNvSpPr txBox="1"/>
          <p:nvPr/>
        </p:nvSpPr>
        <p:spPr>
          <a:xfrm>
            <a:off x="9277254" y="3690188"/>
            <a:ext cx="2160406" cy="274320"/>
          </a:xfrm>
          <a:prstGeom prst="roundRect">
            <a:avLst>
              <a:gd name="adj" fmla="val 12726"/>
            </a:avLst>
          </a:prstGeom>
          <a:solidFill>
            <a:schemeClr val="accent3">
              <a:alpha val="10196"/>
            </a:schemeClr>
          </a:solidFill>
          <a:ln w="12700">
            <a:solidFill>
              <a:schemeClr val="accent3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1600" b="0" i="0" dirty="0">
                <a:solidFill>
                  <a:schemeClr val="accent3"/>
                </a:solidFill>
                <a:effectLst/>
                <a:latin typeface="Corbel" panose="020B0503020204020204" pitchFamily="34" charset="0"/>
              </a:rPr>
              <a:t>✓ Would have caught it</a:t>
            </a:r>
            <a:endParaRPr lang="en-US" sz="1400" dirty="0">
              <a:solidFill>
                <a:schemeClr val="accent3"/>
              </a:solidFill>
              <a:latin typeface="Corbel" panose="020B05030202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8EE8B7-257B-AB79-1444-F0EDDB1B73BF}"/>
              </a:ext>
            </a:extLst>
          </p:cNvPr>
          <p:cNvSpPr txBox="1"/>
          <p:nvPr/>
        </p:nvSpPr>
        <p:spPr>
          <a:xfrm>
            <a:off x="9415104" y="5048713"/>
            <a:ext cx="2022556" cy="274320"/>
          </a:xfrm>
          <a:prstGeom prst="roundRect">
            <a:avLst>
              <a:gd name="adj" fmla="val 12726"/>
            </a:avLst>
          </a:prstGeom>
          <a:solidFill>
            <a:schemeClr val="accent3">
              <a:alpha val="10196"/>
            </a:schemeClr>
          </a:solidFill>
          <a:ln w="12700">
            <a:solidFill>
              <a:schemeClr val="accent3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1600" b="0" i="0" dirty="0">
                <a:solidFill>
                  <a:schemeClr val="accent3"/>
                </a:solidFill>
                <a:effectLst/>
                <a:latin typeface="Corbel" panose="020B0503020204020204" pitchFamily="34" charset="0"/>
              </a:rPr>
              <a:t>✓ Would have alerted</a:t>
            </a:r>
            <a:endParaRPr lang="en-US" sz="1400" dirty="0">
              <a:solidFill>
                <a:schemeClr val="accent3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2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3" grpId="0" animBg="1"/>
      <p:bldP spid="5" grpId="0" animBg="1"/>
      <p:bldP spid="7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A4A27-4BC3-1219-9158-2189D66A7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13BD82C4-7753-4B4A-A506-AB51E9A37555}"/>
              </a:ext>
            </a:extLst>
          </p:cNvPr>
          <p:cNvGrpSpPr/>
          <p:nvPr/>
        </p:nvGrpSpPr>
        <p:grpSpPr>
          <a:xfrm>
            <a:off x="518986" y="1874729"/>
            <a:ext cx="9601198" cy="3108543"/>
            <a:chOff x="518986" y="453402"/>
            <a:chExt cx="9601198" cy="3108543"/>
          </a:xfrm>
        </p:grpSpPr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E6DAE58A-DC9A-D7C3-575E-E4CFD1DED542}"/>
                </a:ext>
              </a:extLst>
            </p:cNvPr>
            <p:cNvSpPr txBox="1">
              <a:spLocks/>
            </p:cNvSpPr>
            <p:nvPr/>
          </p:nvSpPr>
          <p:spPr>
            <a:xfrm>
              <a:off x="518986" y="453402"/>
              <a:ext cx="9601198" cy="273921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nb-NO" sz="1800" dirty="0">
                  <a:solidFill>
                    <a:srgbClr val="00C2FF"/>
                  </a:solidFill>
                  <a:latin typeface="Corbel" panose="020B0503020204020204" pitchFamily="34" charset="0"/>
                </a:rPr>
                <a:t>INCIDENT DEEP DIVE 02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US" sz="8800" b="1" dirty="0">
                  <a:solidFill>
                    <a:schemeClr val="bg1"/>
                  </a:solidFill>
                  <a:latin typeface="Corbel" panose="020B0503020204020204" pitchFamily="34" charset="0"/>
                </a:rPr>
                <a:t>Cloudflare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US" sz="6600" b="1" dirty="0">
                  <a:solidFill>
                    <a:srgbClr val="00C2FF"/>
                  </a:solidFill>
                  <a:latin typeface="Corbel" panose="020B0503020204020204" pitchFamily="34" charset="0"/>
                </a:rPr>
                <a:t>1.1.1.1 Hijack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755B8C0-462F-6850-B33F-D14115192B85}"/>
                </a:ext>
              </a:extLst>
            </p:cNvPr>
            <p:cNvSpPr txBox="1"/>
            <p:nvPr/>
          </p:nvSpPr>
          <p:spPr>
            <a:xfrm>
              <a:off x="518986" y="3192613"/>
              <a:ext cx="75222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ts val="1500"/>
                </a:spcBef>
                <a:buNone/>
              </a:pPr>
              <a:r>
                <a:rPr lang="en-US" b="0" i="0" dirty="0">
                  <a:solidFill>
                    <a:schemeClr val="bg1">
                      <a:lumMod val="75000"/>
                    </a:schemeClr>
                  </a:solidFill>
                  <a:effectLst/>
                  <a:latin typeface="Corbel" panose="020B0503020204020204" pitchFamily="34" charset="0"/>
                </a:rPr>
                <a:t>2024 · 300+ networks · 70 countries · ROV deployed · BGP table looked clean</a:t>
              </a:r>
              <a:endParaRPr lang="en-US" b="0" i="0" dirty="0">
                <a:solidFill>
                  <a:schemeClr val="bg1"/>
                </a:solidFill>
                <a:effectLst/>
                <a:latin typeface="Corbel" panose="020B05030202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680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DB9C8F-261C-7598-DEBB-053F44C92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84266F-1036-0225-3246-522B86E3069C}"/>
              </a:ext>
            </a:extLst>
          </p:cNvPr>
          <p:cNvSpPr txBox="1">
            <a:spLocks/>
          </p:cNvSpPr>
          <p:nvPr/>
        </p:nvSpPr>
        <p:spPr>
          <a:xfrm>
            <a:off x="555746" y="1435296"/>
            <a:ext cx="9601198" cy="4370427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What happened — step by step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>
              <a:solidFill>
                <a:srgbClr val="00C2FF"/>
              </a:solidFill>
              <a:latin typeface="Corbel" panose="020B0503020204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Corbel" panose="020B0503020204020204" pitchFamily="34" charset="0"/>
              </a:rPr>
              <a:t>	A more-specific prefix for 1.1.1.1/32 is announced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	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A hijacker announces a more-specific covering Cloudflare's anycast. The announcement is 	crafted to look valid — origin AS appears legitimate, ROA signed. ROV passes it.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Corbel" panose="020B0503020204020204" pitchFamily="34" charset="0"/>
              </a:rPr>
              <a:t>	It spreads through non-validating neighbors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	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300+ networks in 70 countries accept the prefix via bilateral peers without ROV. Each 	network's BGP table still shows "RPKI: valid" for its own sessions. Nothing looks wrong.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>
              <a:solidFill>
                <a:srgbClr val="00C2FF"/>
              </a:solidFill>
              <a:latin typeface="Corbel" panose="020B0503020204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FF3B5C"/>
                </a:solidFill>
                <a:latin typeface="Corbel" panose="020B0503020204020204" pitchFamily="34" charset="0"/>
              </a:rPr>
              <a:t>	DNS traffic silently diverted — and you’re the last to know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	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Control plane looks clean. The data plane is compromised. Victim networks have ROV 	running. Their BGP table is fine. Traffic is gone. Based on the NDSS 2026 research.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035EC4-401C-902C-F459-67ACC4AC5286}"/>
              </a:ext>
            </a:extLst>
          </p:cNvPr>
          <p:cNvSpPr txBox="1"/>
          <p:nvPr/>
        </p:nvSpPr>
        <p:spPr>
          <a:xfrm>
            <a:off x="555746" y="1069368"/>
            <a:ext cx="910051" cy="365929"/>
          </a:xfrm>
          <a:prstGeom prst="roundRect">
            <a:avLst>
              <a:gd name="adj" fmla="val 5192"/>
            </a:avLst>
          </a:prstGeom>
          <a:solidFill>
            <a:srgbClr val="00C2FF">
              <a:alpha val="10196"/>
            </a:srgbClr>
          </a:solidFill>
          <a:ln w="12700">
            <a:solidFill>
              <a:srgbClr val="00C2FF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000" b="0" i="0" dirty="0">
                <a:solidFill>
                  <a:srgbClr val="00C2FF"/>
                </a:solidFill>
                <a:effectLst/>
                <a:latin typeface="Corbel" panose="020B0503020204020204" pitchFamily="34" charset="0"/>
              </a:rPr>
              <a:t>2024</a:t>
            </a:r>
            <a:endParaRPr lang="en-US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4936EF-69AA-B2A5-9D89-3D8102850585}"/>
              </a:ext>
            </a:extLst>
          </p:cNvPr>
          <p:cNvSpPr txBox="1"/>
          <p:nvPr/>
        </p:nvSpPr>
        <p:spPr>
          <a:xfrm>
            <a:off x="1650116" y="1069367"/>
            <a:ext cx="2200473" cy="365929"/>
          </a:xfrm>
          <a:prstGeom prst="roundRect">
            <a:avLst>
              <a:gd name="adj" fmla="val 5192"/>
            </a:avLst>
          </a:prstGeom>
          <a:solidFill>
            <a:srgbClr val="FF3B5C">
              <a:alpha val="10196"/>
            </a:srgbClr>
          </a:solidFill>
          <a:ln w="12700">
            <a:solidFill>
              <a:srgbClr val="FF3B5C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000" b="0" i="0" dirty="0">
                <a:solidFill>
                  <a:srgbClr val="FF3B5C"/>
                </a:solidFill>
                <a:effectLst/>
                <a:latin typeface="Corbel" panose="020B0503020204020204" pitchFamily="34" charset="0"/>
              </a:rPr>
              <a:t>STEALTHY HIJACK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A92DA1-C964-895A-98B2-25123536F9E4}"/>
              </a:ext>
            </a:extLst>
          </p:cNvPr>
          <p:cNvSpPr txBox="1"/>
          <p:nvPr/>
        </p:nvSpPr>
        <p:spPr>
          <a:xfrm>
            <a:off x="3974653" y="1052278"/>
            <a:ext cx="556336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chemeClr val="bg1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  <a:t>Cloudflare 1.1.1.1 · 300+ networks · 70 countries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7E9F97-D2EE-B2FF-3449-6BAB18DB29AE}"/>
              </a:ext>
            </a:extLst>
          </p:cNvPr>
          <p:cNvSpPr/>
          <p:nvPr/>
        </p:nvSpPr>
        <p:spPr>
          <a:xfrm>
            <a:off x="782171" y="2416361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noFill/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82F65D3-7A3A-ECB9-BE84-39D6FB352D61}"/>
              </a:ext>
            </a:extLst>
          </p:cNvPr>
          <p:cNvSpPr/>
          <p:nvPr/>
        </p:nvSpPr>
        <p:spPr>
          <a:xfrm>
            <a:off x="782171" y="3620510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noFill/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09A356-EE82-31B0-3F13-3BEAFCBE0112}"/>
              </a:ext>
            </a:extLst>
          </p:cNvPr>
          <p:cNvSpPr/>
          <p:nvPr/>
        </p:nvSpPr>
        <p:spPr>
          <a:xfrm>
            <a:off x="782171" y="4788166"/>
            <a:ext cx="457200" cy="457200"/>
          </a:xfrm>
          <a:prstGeom prst="ellipse">
            <a:avLst/>
          </a:prstGeom>
          <a:solidFill>
            <a:srgbClr val="FF3B5C"/>
          </a:solidFill>
          <a:ln w="12700">
            <a:noFill/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8334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" grpId="0" animBg="1"/>
      <p:bldP spid="3" grpId="0" animBg="1"/>
      <p:bldP spid="6" grpId="0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D9E00-0D01-EFA5-718F-BAE1EEE3A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0982EA-D52E-4120-458A-0D222B8531C0}"/>
              </a:ext>
            </a:extLst>
          </p:cNvPr>
          <p:cNvSpPr txBox="1"/>
          <p:nvPr/>
        </p:nvSpPr>
        <p:spPr>
          <a:xfrm>
            <a:off x="6671904" y="1732305"/>
            <a:ext cx="5001110" cy="3791642"/>
          </a:xfrm>
          <a:prstGeom prst="roundRect">
            <a:avLst>
              <a:gd name="adj" fmla="val 2284"/>
            </a:avLst>
          </a:prstGeom>
          <a:solidFill>
            <a:srgbClr val="000000"/>
          </a:solidFill>
          <a:ln w="12700">
            <a:solidFill>
              <a:srgbClr val="6B8AAD"/>
            </a:solidFill>
          </a:ln>
        </p:spPr>
        <p:txBody>
          <a:bodyPr wrap="square" anchor="ctr">
            <a:noAutofit/>
          </a:bodyPr>
          <a:lstStyle/>
          <a:p>
            <a:pPr algn="l">
              <a:buNone/>
            </a:pPr>
            <a:r>
              <a:rPr lang="en-US" sz="1400" b="0" i="0" dirty="0">
                <a:solidFill>
                  <a:schemeClr val="bg1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## CONTROL PLANE (what your router sees)</a:t>
            </a:r>
          </a:p>
          <a:p>
            <a:pPr>
              <a:buNone/>
            </a:pPr>
            <a:endParaRPr lang="en-US" sz="1400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algn="l">
              <a:buNone/>
            </a:pPr>
            <a:r>
              <a:rPr lang="en-US" sz="1400" b="0" i="0" dirty="0">
                <a:solidFill>
                  <a:srgbClr val="E8EDF5"/>
                </a:solidFill>
                <a:effectLst/>
                <a:latin typeface="Consolas" panose="020B0609020204030204" pitchFamily="49" charset="0"/>
              </a:rPr>
              <a:t>router# show </a:t>
            </a:r>
            <a:r>
              <a:rPr lang="en-US" sz="1400" b="0" i="0" dirty="0" err="1">
                <a:solidFill>
                  <a:srgbClr val="E8EDF5"/>
                </a:solidFill>
                <a:effectLst/>
                <a:latin typeface="Consolas" panose="020B0609020204030204" pitchFamily="49" charset="0"/>
              </a:rPr>
              <a:t>bgp</a:t>
            </a:r>
            <a:r>
              <a:rPr lang="en-US" sz="1400" b="0" i="0" dirty="0">
                <a:solidFill>
                  <a:srgbClr val="E8EDF5"/>
                </a:solidFill>
                <a:effectLst/>
                <a:latin typeface="Consolas" panose="020B0609020204030204" pitchFamily="49" charset="0"/>
              </a:rPr>
              <a:t> 203.127.225.0/24</a:t>
            </a:r>
          </a:p>
          <a:p>
            <a:pPr algn="l">
              <a:buNone/>
            </a:pPr>
            <a:r>
              <a:rPr lang="en-US" sz="1400" b="0" i="0" dirty="0">
                <a:solidFill>
                  <a:srgbClr val="2ECC71"/>
                </a:solidFill>
                <a:effectLst/>
                <a:latin typeface="Consolas" panose="020B0609020204030204" pitchFamily="49" charset="0"/>
              </a:rPr>
              <a:t>RPKI status: ✓ All valid</a:t>
            </a:r>
          </a:p>
          <a:p>
            <a:pPr algn="l">
              <a:buNone/>
            </a:pPr>
            <a:r>
              <a:rPr lang="en-US" sz="1400" b="0" i="0" dirty="0">
                <a:solidFill>
                  <a:srgbClr val="2ECC71"/>
                </a:solidFill>
                <a:effectLst/>
                <a:latin typeface="Consolas" panose="020B0609020204030204" pitchFamily="49" charset="0"/>
              </a:rPr>
              <a:t>BGP table: ✓ Looks clean</a:t>
            </a:r>
          </a:p>
          <a:p>
            <a:pPr>
              <a:buNone/>
            </a:pPr>
            <a:endParaRPr lang="en-US" sz="1400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algn="l">
              <a:buNone/>
            </a:pPr>
            <a:r>
              <a:rPr lang="en-US" sz="1400" b="0" i="0" dirty="0">
                <a:solidFill>
                  <a:schemeClr val="bg1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## DATA PLANE (where your traffic actually goes)</a:t>
            </a:r>
          </a:p>
          <a:p>
            <a:pPr>
              <a:buNone/>
            </a:pPr>
            <a:endParaRPr lang="en-US" sz="1400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algn="l">
              <a:buNone/>
            </a:pPr>
            <a:r>
              <a:rPr lang="en-US" sz="1400" b="0" i="0" dirty="0">
                <a:solidFill>
                  <a:schemeClr val="bg1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router# </a:t>
            </a:r>
            <a:r>
              <a:rPr lang="en-US" sz="1400" b="0" i="0" dirty="0">
                <a:solidFill>
                  <a:srgbClr val="E8EDF5"/>
                </a:solidFill>
                <a:effectLst/>
                <a:latin typeface="Consolas" panose="020B0609020204030204" pitchFamily="49" charset="0"/>
              </a:rPr>
              <a:t>traceroute 203.127.225.1</a:t>
            </a:r>
          </a:p>
          <a:p>
            <a:pPr algn="l">
              <a:buNone/>
            </a:pPr>
            <a:r>
              <a:rPr lang="en-US" sz="1400" b="0" i="0" dirty="0">
                <a:solidFill>
                  <a:srgbClr val="E8EDF5"/>
                </a:solidFill>
                <a:effectLst/>
                <a:latin typeface="Consolas" panose="020B0609020204030204" pitchFamily="49" charset="0"/>
              </a:rPr>
              <a:t>...</a:t>
            </a:r>
          </a:p>
          <a:p>
            <a:pPr algn="l">
              <a:buNone/>
            </a:pPr>
            <a:r>
              <a:rPr lang="en-US" sz="1400" b="0" i="0" dirty="0">
                <a:solidFill>
                  <a:srgbClr val="E8EDF5"/>
                </a:solidFill>
                <a:effectLst/>
                <a:latin typeface="Consolas" panose="020B0609020204030204" pitchFamily="49" charset="0"/>
              </a:rPr>
              <a:t>hop 5: 196.37.x.x </a:t>
            </a:r>
            <a:r>
              <a:rPr lang="en-US" sz="1400" b="0" i="0" dirty="0">
                <a:solidFill>
                  <a:srgbClr val="F0A500"/>
                </a:solidFill>
                <a:effectLst/>
                <a:latin typeface="Consolas" panose="020B0609020204030204" pitchFamily="49" charset="0"/>
              </a:rPr>
              <a:t>(non-ROV AS)</a:t>
            </a:r>
            <a:endParaRPr lang="en-US" sz="1400" b="0" i="0" dirty="0">
              <a:solidFill>
                <a:srgbClr val="E8EDF5"/>
              </a:solidFill>
              <a:effectLst/>
              <a:latin typeface="Consolas" panose="020B0609020204030204" pitchFamily="49" charset="0"/>
            </a:endParaRPr>
          </a:p>
          <a:p>
            <a:pPr algn="l">
              <a:buNone/>
            </a:pPr>
            <a:r>
              <a:rPr lang="en-US" sz="1400" b="0" i="0" dirty="0">
                <a:solidFill>
                  <a:srgbClr val="E8EDF5"/>
                </a:solidFill>
                <a:effectLst/>
                <a:latin typeface="Consolas" panose="020B0609020204030204" pitchFamily="49" charset="0"/>
              </a:rPr>
              <a:t>hop 6: 27.111.x.x </a:t>
            </a:r>
            <a:r>
              <a:rPr lang="en-US" sz="1400" b="0" i="0" dirty="0">
                <a:solidFill>
                  <a:srgbClr val="E84040"/>
                </a:solidFill>
                <a:effectLst/>
                <a:latin typeface="Consolas" panose="020B0609020204030204" pitchFamily="49" charset="0"/>
              </a:rPr>
              <a:t>← HIJACKER (AS17894)</a:t>
            </a:r>
            <a:endParaRPr lang="en-US" sz="1400" b="0" i="0" dirty="0">
              <a:solidFill>
                <a:srgbClr val="E8EDF5"/>
              </a:solidFill>
              <a:effectLst/>
              <a:latin typeface="Consolas" panose="020B0609020204030204" pitchFamily="49" charset="0"/>
            </a:endParaRPr>
          </a:p>
          <a:p>
            <a:pPr algn="l">
              <a:buNone/>
            </a:pPr>
            <a:r>
              <a:rPr lang="en-US" sz="1400" b="0" i="0" dirty="0">
                <a:solidFill>
                  <a:srgbClr val="E8EDF5"/>
                </a:solidFill>
                <a:effectLst/>
                <a:latin typeface="Consolas" panose="020B0609020204030204" pitchFamily="49" charset="0"/>
              </a:rPr>
              <a:t>* * * </a:t>
            </a:r>
            <a:r>
              <a:rPr lang="en-US" sz="1400" b="0" i="0" dirty="0">
                <a:solidFill>
                  <a:srgbClr val="E84040"/>
                </a:solidFill>
                <a:effectLst/>
                <a:latin typeface="Consolas" panose="020B0609020204030204" pitchFamily="49" charset="0"/>
              </a:rPr>
              <a:t>(traffic diverted)</a:t>
            </a:r>
            <a:endParaRPr lang="en-US" sz="1400" b="0" i="0" dirty="0">
              <a:solidFill>
                <a:srgbClr val="E8EDF5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br>
              <a:rPr lang="en-US" sz="1400" dirty="0">
                <a:latin typeface="Consolas" panose="020B0609020204030204" pitchFamily="49" charset="0"/>
              </a:rPr>
            </a:br>
            <a:endParaRPr lang="en-US" sz="1400" dirty="0">
              <a:latin typeface="Consolas" panose="020B0609020204030204" pitchFamily="49" charset="0"/>
            </a:endParaRPr>
          </a:p>
          <a:p>
            <a:pPr algn="l">
              <a:buNone/>
            </a:pPr>
            <a:r>
              <a:rPr lang="en-US" sz="1400" b="0" i="0" dirty="0">
                <a:solidFill>
                  <a:srgbClr val="E84040"/>
                </a:solidFill>
                <a:effectLst/>
                <a:latin typeface="Consolas" panose="020B0609020204030204" pitchFamily="49" charset="0"/>
              </a:rPr>
              <a:t>Status: ✗ HIJACKED — and you don't even know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C4857EC-C603-7D2F-1AB0-6EF7D6151293}"/>
              </a:ext>
            </a:extLst>
          </p:cNvPr>
          <p:cNvSpPr txBox="1">
            <a:spLocks/>
          </p:cNvSpPr>
          <p:nvPr/>
        </p:nvSpPr>
        <p:spPr>
          <a:xfrm>
            <a:off x="518986" y="1324863"/>
            <a:ext cx="9601198" cy="1723549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800" dirty="0">
                <a:solidFill>
                  <a:srgbClr val="00C2FF"/>
                </a:solidFill>
                <a:latin typeface="Corbel" panose="020B0503020204020204" pitchFamily="34" charset="0"/>
              </a:rPr>
              <a:t>THE INVISIBLE THREAT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Your BGP table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is clean. And yet.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79705B-0EE6-B95E-0888-177FC0A9974C}"/>
              </a:ext>
            </a:extLst>
          </p:cNvPr>
          <p:cNvSpPr txBox="1"/>
          <p:nvPr/>
        </p:nvSpPr>
        <p:spPr>
          <a:xfrm>
            <a:off x="518986" y="3072416"/>
            <a:ext cx="562909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ts val="1500"/>
              </a:spcBef>
              <a:buNone/>
            </a:pPr>
            <a:r>
              <a:rPr lang="en-US" b="0" i="0" dirty="0">
                <a:solidFill>
                  <a:schemeClr val="bg1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  <a:t>You have ROV deployed. Your RPKI status shows all valid. Your BGP table shows nothing wrong.</a:t>
            </a:r>
            <a:endParaRPr lang="en-US" b="0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6E5EB2-DBB5-7884-32BB-D4227C8A90B9}"/>
              </a:ext>
            </a:extLst>
          </p:cNvPr>
          <p:cNvSpPr txBox="1"/>
          <p:nvPr/>
        </p:nvSpPr>
        <p:spPr>
          <a:xfrm>
            <a:off x="518986" y="3861318"/>
            <a:ext cx="5577014" cy="1175664"/>
          </a:xfrm>
          <a:prstGeom prst="roundRect">
            <a:avLst>
              <a:gd name="adj" fmla="val 5192"/>
            </a:avLst>
          </a:prstGeom>
          <a:solidFill>
            <a:srgbClr val="00C2FF">
              <a:alpha val="10196"/>
            </a:srgbClr>
          </a:solidFill>
          <a:ln w="12700">
            <a:solidFill>
              <a:srgbClr val="00C2FF"/>
            </a:solidFill>
          </a:ln>
        </p:spPr>
        <p:txBody>
          <a:bodyPr wrap="square" anchor="ctr">
            <a:noAutofit/>
          </a:bodyPr>
          <a:lstStyle/>
          <a:p>
            <a:r>
              <a:rPr lang="en-US" sz="2000" i="1" dirty="0">
                <a:solidFill>
                  <a:srgbClr val="E8EDF5"/>
                </a:solidFill>
                <a:effectLst/>
                <a:latin typeface="Corbel" panose="020B0503020204020204" pitchFamily="34" charset="0"/>
              </a:rPr>
              <a:t>The victim had ROV enabled. Their BGP table showed nothing wrong. But their traffic was being silently diverted through a non-validating neighbor.</a:t>
            </a:r>
            <a:endParaRPr lang="en-US" i="1" dirty="0">
              <a:solidFill>
                <a:srgbClr val="6B8AAD"/>
              </a:solidFill>
              <a:latin typeface="Corbel" panose="020B05030202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539979-965C-722A-0F03-B95B0EE96FC1}"/>
              </a:ext>
            </a:extLst>
          </p:cNvPr>
          <p:cNvSpPr txBox="1"/>
          <p:nvPr/>
        </p:nvSpPr>
        <p:spPr>
          <a:xfrm>
            <a:off x="518986" y="5163805"/>
            <a:ext cx="6095234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1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  <a:t>— NDSS 2026 research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99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6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51617-AA61-D5C3-978A-656407A22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8B853B-0356-9BBD-8CEE-EB305413086D}"/>
              </a:ext>
            </a:extLst>
          </p:cNvPr>
          <p:cNvSpPr txBox="1">
            <a:spLocks/>
          </p:cNvSpPr>
          <p:nvPr/>
        </p:nvSpPr>
        <p:spPr>
          <a:xfrm>
            <a:off x="555746" y="972963"/>
            <a:ext cx="9601198" cy="107721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Could the three layers have stopped it?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C2FF"/>
                </a:solidFill>
                <a:latin typeface="Corbel" panose="020B0503020204020204" pitchFamily="34" charset="0"/>
              </a:rPr>
              <a:t>This is the hard case — ROV deployed, table looks clean.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A7602D-B30E-F77A-C73B-A0D0CB78E5A3}"/>
              </a:ext>
            </a:extLst>
          </p:cNvPr>
          <p:cNvSpPr txBox="1"/>
          <p:nvPr/>
        </p:nvSpPr>
        <p:spPr>
          <a:xfrm>
            <a:off x="555746" y="518526"/>
            <a:ext cx="910051" cy="365929"/>
          </a:xfrm>
          <a:prstGeom prst="roundRect">
            <a:avLst>
              <a:gd name="adj" fmla="val 5192"/>
            </a:avLst>
          </a:prstGeom>
          <a:solidFill>
            <a:srgbClr val="00C2FF">
              <a:alpha val="10196"/>
            </a:srgbClr>
          </a:solidFill>
          <a:ln w="12700">
            <a:solidFill>
              <a:srgbClr val="00C2FF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000" b="0" i="0" dirty="0">
                <a:solidFill>
                  <a:srgbClr val="00C2FF"/>
                </a:solidFill>
                <a:effectLst/>
                <a:latin typeface="Corbel" panose="020B0503020204020204" pitchFamily="34" charset="0"/>
              </a:rPr>
              <a:t>2024</a:t>
            </a:r>
            <a:endParaRPr lang="en-US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D3E7D2-C9DB-D817-5347-F2E4CE9C18D1}"/>
              </a:ext>
            </a:extLst>
          </p:cNvPr>
          <p:cNvSpPr txBox="1"/>
          <p:nvPr/>
        </p:nvSpPr>
        <p:spPr>
          <a:xfrm>
            <a:off x="1650116" y="518525"/>
            <a:ext cx="2228043" cy="365929"/>
          </a:xfrm>
          <a:prstGeom prst="roundRect">
            <a:avLst>
              <a:gd name="adj" fmla="val 5192"/>
            </a:avLst>
          </a:prstGeom>
          <a:solidFill>
            <a:srgbClr val="FF3B5C">
              <a:alpha val="10196"/>
            </a:srgbClr>
          </a:solidFill>
          <a:ln w="12700">
            <a:solidFill>
              <a:srgbClr val="FF3B5C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000" b="0" i="0" dirty="0">
                <a:solidFill>
                  <a:srgbClr val="FF3B5C"/>
                </a:solidFill>
                <a:effectLst/>
                <a:latin typeface="Corbel" panose="020B0503020204020204" pitchFamily="34" charset="0"/>
              </a:rPr>
              <a:t>RETROSPECTIVE</a:t>
            </a:r>
            <a:endParaRPr lang="en-US" dirty="0">
              <a:solidFill>
                <a:srgbClr val="FF3B5C"/>
              </a:solidFill>
              <a:latin typeface="Corbel" panose="020B05030202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40B30F-CE62-0FD9-EEAA-CD84F84379DA}"/>
              </a:ext>
            </a:extLst>
          </p:cNvPr>
          <p:cNvSpPr txBox="1"/>
          <p:nvPr/>
        </p:nvSpPr>
        <p:spPr>
          <a:xfrm>
            <a:off x="523581" y="2138689"/>
            <a:ext cx="10963857" cy="1190960"/>
          </a:xfrm>
          <a:prstGeom prst="roundRect">
            <a:avLst>
              <a:gd name="adj" fmla="val 8399"/>
            </a:avLst>
          </a:prstGeom>
          <a:solidFill>
            <a:schemeClr val="bg1">
              <a:lumMod val="75000"/>
              <a:alpha val="10196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 wrap="square" rIns="822960" anchor="t"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rbel" panose="020B0503020204020204" pitchFamily="34" charset="0"/>
              </a:rPr>
              <a:t>Layer 1 — ROV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The hijacker used a valid-looking ROA or a more-specific that wasn't covered. ROV passed the route. This is what makes stealthy hijacks dangerous — they're designed to survive ROV.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102942-596A-FC3C-0587-FC581EC04019}"/>
              </a:ext>
            </a:extLst>
          </p:cNvPr>
          <p:cNvSpPr txBox="1"/>
          <p:nvPr/>
        </p:nvSpPr>
        <p:spPr>
          <a:xfrm>
            <a:off x="523580" y="3499567"/>
            <a:ext cx="10963857" cy="1190960"/>
          </a:xfrm>
          <a:prstGeom prst="roundRect">
            <a:avLst>
              <a:gd name="adj" fmla="val 8399"/>
            </a:avLst>
          </a:prstGeom>
          <a:solidFill>
            <a:schemeClr val="bg1">
              <a:lumMod val="75000"/>
              <a:alpha val="10196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 wrap="square" rIns="822960" anchor="t"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rbel" panose="020B0503020204020204" pitchFamily="34" charset="0"/>
              </a:rPr>
              <a:t>Layer 2 — ASPA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ASPA could have caught path manipulation if enough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ASes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 had signed objects. At 0.5% global coverage, the chain likely had gaps. Partial but not reliable protection in 2024. 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74D740-6247-30F1-4238-CE5EE37EE551}"/>
              </a:ext>
            </a:extLst>
          </p:cNvPr>
          <p:cNvSpPr txBox="1"/>
          <p:nvPr/>
        </p:nvSpPr>
        <p:spPr>
          <a:xfrm>
            <a:off x="523579" y="4860445"/>
            <a:ext cx="10963857" cy="1479030"/>
          </a:xfrm>
          <a:prstGeom prst="roundRect">
            <a:avLst>
              <a:gd name="adj" fmla="val 6535"/>
            </a:avLst>
          </a:prstGeom>
          <a:solidFill>
            <a:schemeClr val="bg1">
              <a:lumMod val="75000"/>
              <a:alpha val="10196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 wrap="square" rIns="822960" anchor="t"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rbel" panose="020B0503020204020204" pitchFamily="34" charset="0"/>
              </a:rPr>
              <a:t>Layer 3 — BMP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BMP Adj-RIB-In from affected peers would show the anomalous more-specific arriving from unexpected sources. Correlation with the RIPE RIS global view reveals a divergence between your view and the Internet’s view.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C4F241-D28F-9414-F47B-5E731694EC24}"/>
              </a:ext>
            </a:extLst>
          </p:cNvPr>
          <p:cNvSpPr txBox="1"/>
          <p:nvPr/>
        </p:nvSpPr>
        <p:spPr>
          <a:xfrm>
            <a:off x="10251390" y="2185276"/>
            <a:ext cx="1186270" cy="274320"/>
          </a:xfrm>
          <a:prstGeom prst="roundRect">
            <a:avLst>
              <a:gd name="adj" fmla="val 12726"/>
            </a:avLst>
          </a:prstGeom>
          <a:solidFill>
            <a:srgbClr val="FF3B5C">
              <a:alpha val="10196"/>
            </a:srgbClr>
          </a:solidFill>
          <a:ln w="12700">
            <a:solidFill>
              <a:srgbClr val="FF0000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1600" b="0" i="0" dirty="0">
                <a:solidFill>
                  <a:srgbClr val="FF0000"/>
                </a:solidFill>
                <a:effectLst/>
                <a:latin typeface="Corbel" panose="020B0503020204020204" pitchFamily="34" charset="0"/>
              </a:rPr>
              <a:t>✗ Missed it</a:t>
            </a:r>
            <a:endParaRPr lang="en-US" sz="1400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75FADC-B29E-C698-0A06-325E0415C4F2}"/>
              </a:ext>
            </a:extLst>
          </p:cNvPr>
          <p:cNvSpPr txBox="1"/>
          <p:nvPr/>
        </p:nvSpPr>
        <p:spPr>
          <a:xfrm>
            <a:off x="9148595" y="3546153"/>
            <a:ext cx="2289065" cy="274320"/>
          </a:xfrm>
          <a:prstGeom prst="roundRect">
            <a:avLst>
              <a:gd name="adj" fmla="val 12726"/>
            </a:avLst>
          </a:prstGeom>
          <a:solidFill>
            <a:srgbClr val="F5A623">
              <a:alpha val="10196"/>
            </a:srgbClr>
          </a:solidFill>
          <a:ln w="12700">
            <a:solidFill>
              <a:srgbClr val="F5A623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1600" b="0" i="0" dirty="0">
                <a:solidFill>
                  <a:srgbClr val="F5A623"/>
                </a:solidFill>
                <a:effectLst/>
                <a:latin typeface="Corbel" panose="020B0503020204020204" pitchFamily="34" charset="0"/>
              </a:rPr>
              <a:t>⚠ Depends on coverage</a:t>
            </a:r>
            <a:endParaRPr lang="en-US" sz="1400" dirty="0">
              <a:solidFill>
                <a:srgbClr val="F5A623"/>
              </a:solidFill>
              <a:latin typeface="Corbel" panose="020B05030202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4C0329-2CA4-77F9-A8BD-28EE9EE52363}"/>
              </a:ext>
            </a:extLst>
          </p:cNvPr>
          <p:cNvSpPr txBox="1"/>
          <p:nvPr/>
        </p:nvSpPr>
        <p:spPr>
          <a:xfrm>
            <a:off x="8514488" y="4904678"/>
            <a:ext cx="2923172" cy="274320"/>
          </a:xfrm>
          <a:prstGeom prst="roundRect">
            <a:avLst>
              <a:gd name="adj" fmla="val 12726"/>
            </a:avLst>
          </a:prstGeom>
          <a:solidFill>
            <a:schemeClr val="accent3">
              <a:alpha val="10196"/>
            </a:schemeClr>
          </a:solidFill>
          <a:ln w="12700">
            <a:solidFill>
              <a:schemeClr val="accent3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1600" b="0" i="0" dirty="0">
                <a:solidFill>
                  <a:schemeClr val="accent3"/>
                </a:solidFill>
                <a:effectLst/>
                <a:latin typeface="Corbel" panose="020B0503020204020204" pitchFamily="34" charset="0"/>
              </a:rPr>
              <a:t>✓ This is the layer that catches it</a:t>
            </a:r>
            <a:endParaRPr lang="en-US" sz="1400" dirty="0">
              <a:solidFill>
                <a:schemeClr val="accent3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52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5" grpId="0" animBg="1"/>
      <p:bldP spid="7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44A12-E808-9399-00B7-34049436A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CE40A2C-3E1F-E330-3FD2-956E5F04DA13}"/>
              </a:ext>
            </a:extLst>
          </p:cNvPr>
          <p:cNvSpPr txBox="1">
            <a:spLocks/>
          </p:cNvSpPr>
          <p:nvPr/>
        </p:nvSpPr>
        <p:spPr>
          <a:xfrm>
            <a:off x="518986" y="1159148"/>
            <a:ext cx="5207177" cy="2400657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800" dirty="0">
                <a:solidFill>
                  <a:srgbClr val="00C2FF"/>
                </a:solidFill>
                <a:latin typeface="Corbel" panose="020B0503020204020204" pitchFamily="34" charset="0"/>
              </a:rPr>
              <a:t>DEFENSE IN DEPTH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Each layer catches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what the one below misses.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84EEF1-D3FE-70D6-2196-48D43D4755C2}"/>
              </a:ext>
            </a:extLst>
          </p:cNvPr>
          <p:cNvSpPr txBox="1"/>
          <p:nvPr/>
        </p:nvSpPr>
        <p:spPr>
          <a:xfrm>
            <a:off x="518986" y="3559805"/>
            <a:ext cx="5577014" cy="21390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ts val="1500"/>
              </a:spcBef>
              <a:buNone/>
            </a:pPr>
            <a:r>
              <a:rPr lang="en-US" b="0" i="0" dirty="0">
                <a:solidFill>
                  <a:schemeClr val="bg1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  <a:t>No single control is sufficient. The incidents prove it. Stack them.</a:t>
            </a:r>
          </a:p>
          <a:p>
            <a:pPr algn="l">
              <a:spcBef>
                <a:spcPts val="1500"/>
              </a:spcBef>
              <a:buNone/>
            </a:pPr>
            <a:r>
              <a:rPr lang="en-US" b="0" i="0" dirty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China Telecom 2019: </a:t>
            </a:r>
            <a:r>
              <a:rPr lang="en-US" b="0" i="0" dirty="0">
                <a:solidFill>
                  <a:schemeClr val="bg1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  <a:t>ROV missed it. ASPA + BMP would have caught it.</a:t>
            </a:r>
          </a:p>
          <a:p>
            <a:pPr algn="l">
              <a:spcBef>
                <a:spcPts val="1500"/>
              </a:spcBef>
              <a:buNone/>
            </a:pPr>
            <a:r>
              <a:rPr lang="en-US" b="0" i="0" dirty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Cloudflare 2024: </a:t>
            </a:r>
            <a:r>
              <a:rPr lang="en-US" b="0" i="0" dirty="0">
                <a:solidFill>
                  <a:schemeClr val="bg1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  <a:t>ROV missed it. ASPA partial. BMP would have caught it.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A280039-A78A-72F5-5E95-3F85CB218377}"/>
              </a:ext>
            </a:extLst>
          </p:cNvPr>
          <p:cNvGrpSpPr/>
          <p:nvPr/>
        </p:nvGrpSpPr>
        <p:grpSpPr>
          <a:xfrm>
            <a:off x="6874081" y="1183910"/>
            <a:ext cx="4250353" cy="4490180"/>
            <a:chOff x="6474318" y="1406062"/>
            <a:chExt cx="4250353" cy="449018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EA63557-AF5F-55AB-4D05-E83C9B16FA3D}"/>
                </a:ext>
              </a:extLst>
            </p:cNvPr>
            <p:cNvSpPr txBox="1"/>
            <p:nvPr/>
          </p:nvSpPr>
          <p:spPr>
            <a:xfrm>
              <a:off x="6474319" y="4473974"/>
              <a:ext cx="4250352" cy="1422268"/>
            </a:xfrm>
            <a:prstGeom prst="roundRect">
              <a:avLst>
                <a:gd name="adj" fmla="val 5192"/>
              </a:avLst>
            </a:prstGeom>
            <a:solidFill>
              <a:srgbClr val="00C2FF">
                <a:alpha val="10196"/>
              </a:srgbClr>
            </a:solidFill>
            <a:ln w="12700">
              <a:solidFill>
                <a:srgbClr val="00C2FF"/>
              </a:solidFill>
            </a:ln>
          </p:spPr>
          <p:txBody>
            <a:bodyPr wrap="square" anchor="ctr">
              <a:noAutofit/>
            </a:bodyPr>
            <a:lstStyle/>
            <a:p>
              <a:pPr algn="l">
                <a:spcAft>
                  <a:spcPts val="450"/>
                </a:spcAft>
                <a:buNone/>
              </a:pPr>
              <a:r>
                <a:rPr lang="en-US" sz="2000" b="1" i="0" dirty="0">
                  <a:solidFill>
                    <a:srgbClr val="E8EDF5"/>
                  </a:solidFill>
                  <a:effectLst/>
                  <a:latin typeface="Corbel" panose="020B0503020204020204" pitchFamily="34" charset="0"/>
                </a:rPr>
                <a:t>LAYER 1  </a:t>
              </a:r>
              <a:r>
                <a:rPr lang="en-US" sz="2000" b="1" i="0" dirty="0">
                  <a:solidFill>
                    <a:srgbClr val="3A7BD5"/>
                  </a:solidFill>
                  <a:effectLst/>
                  <a:latin typeface="Corbel" panose="020B0503020204020204" pitchFamily="34" charset="0"/>
                </a:rPr>
                <a:t>ROV</a:t>
              </a:r>
              <a:endParaRPr lang="en-US" sz="2000" b="0" i="0" dirty="0">
                <a:solidFill>
                  <a:srgbClr val="E8EDF5"/>
                </a:solidFill>
                <a:effectLst/>
                <a:latin typeface="Corbel" panose="020B0503020204020204" pitchFamily="34" charset="0"/>
              </a:endParaRPr>
            </a:p>
            <a:p>
              <a:pPr algn="l">
                <a:spcBef>
                  <a:spcPts val="150"/>
                </a:spcBef>
                <a:buNone/>
              </a:pPr>
              <a:r>
                <a:rPr lang="en-US" b="0" i="0" dirty="0">
                  <a:solidFill>
                    <a:schemeClr val="bg1">
                      <a:lumMod val="75000"/>
                    </a:schemeClr>
                  </a:solidFill>
                  <a:effectLst/>
                  <a:latin typeface="Corbel" panose="020B0503020204020204" pitchFamily="34" charset="0"/>
                </a:rPr>
                <a:t>Is the origin AS authorized?</a:t>
              </a:r>
            </a:p>
            <a:p>
              <a:pPr algn="l">
                <a:spcBef>
                  <a:spcPts val="450"/>
                </a:spcBef>
                <a:buNone/>
              </a:pPr>
              <a:r>
                <a:rPr lang="en-US" b="0" i="0" dirty="0">
                  <a:solidFill>
                    <a:schemeClr val="bg1">
                      <a:lumMod val="75000"/>
                    </a:schemeClr>
                  </a:solidFill>
                  <a:effectLst/>
                  <a:latin typeface="Corbel" panose="020B0503020204020204" pitchFamily="34" charset="0"/>
                </a:rPr>
                <a:t>Prefix hijacks · unauthorized announcements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3CF9324-8932-9D06-F002-F960CF71B653}"/>
                </a:ext>
              </a:extLst>
            </p:cNvPr>
            <p:cNvSpPr txBox="1"/>
            <p:nvPr/>
          </p:nvSpPr>
          <p:spPr>
            <a:xfrm>
              <a:off x="6474318" y="2940018"/>
              <a:ext cx="4250353" cy="1422268"/>
            </a:xfrm>
            <a:prstGeom prst="roundRect">
              <a:avLst>
                <a:gd name="adj" fmla="val 5192"/>
              </a:avLst>
            </a:prstGeom>
            <a:solidFill>
              <a:srgbClr val="00C2FF">
                <a:alpha val="10196"/>
              </a:srgbClr>
            </a:solidFill>
            <a:ln w="12700">
              <a:solidFill>
                <a:srgbClr val="00C2FF"/>
              </a:solidFill>
            </a:ln>
          </p:spPr>
          <p:txBody>
            <a:bodyPr wrap="square" anchor="ctr">
              <a:noAutofit/>
            </a:bodyPr>
            <a:lstStyle/>
            <a:p>
              <a:pPr algn="l">
                <a:spcAft>
                  <a:spcPts val="450"/>
                </a:spcAft>
                <a:buNone/>
              </a:pPr>
              <a:r>
                <a:rPr lang="en-US" sz="2000" b="1" i="0" dirty="0">
                  <a:solidFill>
                    <a:srgbClr val="E8EDF5"/>
                  </a:solidFill>
                  <a:effectLst/>
                  <a:latin typeface="Corbel" panose="020B0503020204020204" pitchFamily="34" charset="0"/>
                </a:rPr>
                <a:t>LAYER 2  </a:t>
              </a:r>
              <a:r>
                <a:rPr lang="en-US" sz="2000" b="1" i="0" dirty="0">
                  <a:solidFill>
                    <a:srgbClr val="00C2FF"/>
                  </a:solidFill>
                  <a:effectLst/>
                  <a:latin typeface="Corbel" panose="020B0503020204020204" pitchFamily="34" charset="0"/>
                </a:rPr>
                <a:t>ASPA</a:t>
              </a:r>
              <a:endParaRPr lang="en-US" sz="2000" b="0" i="0" dirty="0">
                <a:solidFill>
                  <a:srgbClr val="E8EDF5"/>
                </a:solidFill>
                <a:effectLst/>
                <a:latin typeface="Corbel" panose="020B0503020204020204" pitchFamily="34" charset="0"/>
              </a:endParaRPr>
            </a:p>
            <a:p>
              <a:pPr algn="l">
                <a:spcBef>
                  <a:spcPts val="150"/>
                </a:spcBef>
                <a:buNone/>
              </a:pPr>
              <a:r>
                <a:rPr lang="en-US" b="0" i="0" dirty="0">
                  <a:solidFill>
                    <a:schemeClr val="bg1">
                      <a:lumMod val="75000"/>
                    </a:schemeClr>
                  </a:solidFill>
                  <a:effectLst/>
                  <a:latin typeface="Corbel" panose="020B0503020204020204" pitchFamily="34" charset="0"/>
                </a:rPr>
                <a:t>Is this path plausible?</a:t>
              </a:r>
            </a:p>
            <a:p>
              <a:pPr algn="l">
                <a:spcBef>
                  <a:spcPts val="450"/>
                </a:spcBef>
                <a:buNone/>
              </a:pPr>
              <a:r>
                <a:rPr lang="en-US" b="0" i="0" dirty="0">
                  <a:solidFill>
                    <a:schemeClr val="bg1">
                      <a:lumMod val="75000"/>
                    </a:schemeClr>
                  </a:solidFill>
                  <a:effectLst/>
                  <a:latin typeface="Corbel" panose="020B0503020204020204" pitchFamily="34" charset="0"/>
                </a:rPr>
                <a:t>Route leaks · path manipulation · forged-origin hijacks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0522B0-EF93-BF80-B879-C56CE1A178C1}"/>
                </a:ext>
              </a:extLst>
            </p:cNvPr>
            <p:cNvSpPr txBox="1"/>
            <p:nvPr/>
          </p:nvSpPr>
          <p:spPr>
            <a:xfrm>
              <a:off x="6474319" y="1406062"/>
              <a:ext cx="4250352" cy="1422268"/>
            </a:xfrm>
            <a:prstGeom prst="roundRect">
              <a:avLst>
                <a:gd name="adj" fmla="val 5192"/>
              </a:avLst>
            </a:prstGeom>
            <a:solidFill>
              <a:srgbClr val="00C2FF">
                <a:alpha val="10196"/>
              </a:srgbClr>
            </a:solidFill>
            <a:ln w="12700">
              <a:solidFill>
                <a:srgbClr val="00C2FF"/>
              </a:solidFill>
            </a:ln>
          </p:spPr>
          <p:txBody>
            <a:bodyPr wrap="square" anchor="ctr">
              <a:noAutofit/>
            </a:bodyPr>
            <a:lstStyle/>
            <a:p>
              <a:pPr algn="l">
                <a:spcAft>
                  <a:spcPts val="450"/>
                </a:spcAft>
                <a:buNone/>
              </a:pPr>
              <a:r>
                <a:rPr lang="en-US" sz="2000" b="1" i="0" dirty="0">
                  <a:solidFill>
                    <a:srgbClr val="E8EDF5"/>
                  </a:solidFill>
                  <a:effectLst/>
                  <a:latin typeface="Corbel" panose="020B0503020204020204" pitchFamily="34" charset="0"/>
                </a:rPr>
                <a:t>LAYER 3  </a:t>
              </a:r>
              <a:r>
                <a:rPr lang="en-US" sz="2000" b="1" i="0" dirty="0">
                  <a:solidFill>
                    <a:srgbClr val="2ECC71"/>
                  </a:solidFill>
                  <a:effectLst/>
                  <a:latin typeface="Corbel" panose="020B0503020204020204" pitchFamily="34" charset="0"/>
                </a:rPr>
                <a:t>BMP</a:t>
              </a:r>
              <a:endParaRPr lang="en-US" sz="2000" b="0" i="0" dirty="0">
                <a:solidFill>
                  <a:srgbClr val="E8EDF5"/>
                </a:solidFill>
                <a:effectLst/>
                <a:latin typeface="Corbel" panose="020B0503020204020204" pitchFamily="34" charset="0"/>
              </a:endParaRPr>
            </a:p>
            <a:p>
              <a:pPr algn="l">
                <a:spcBef>
                  <a:spcPts val="150"/>
                </a:spcBef>
                <a:buNone/>
              </a:pPr>
              <a:r>
                <a:rPr lang="en-US" b="0" i="0" dirty="0">
                  <a:solidFill>
                    <a:schemeClr val="bg1">
                      <a:lumMod val="75000"/>
                    </a:schemeClr>
                  </a:solidFill>
                  <a:effectLst/>
                  <a:latin typeface="Corbel" panose="020B0503020204020204" pitchFamily="34" charset="0"/>
                </a:rPr>
                <a:t>What is actually happening?</a:t>
              </a:r>
            </a:p>
            <a:p>
              <a:pPr algn="l">
                <a:spcBef>
                  <a:spcPts val="450"/>
                </a:spcBef>
                <a:buNone/>
              </a:pPr>
              <a:r>
                <a:rPr lang="en-US" b="0" i="0" dirty="0">
                  <a:solidFill>
                    <a:schemeClr val="bg1">
                      <a:lumMod val="75000"/>
                    </a:schemeClr>
                  </a:solidFill>
                  <a:effectLst/>
                  <a:latin typeface="Corbel" panose="020B0503020204020204" pitchFamily="34" charset="0"/>
                </a:rPr>
                <a:t>Stealthy hijacks · validator failures · control/data plane divergence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370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32A14-E8B5-D889-6911-A85C5CC70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CA827CBD-BF15-306F-4578-4B8631E3C96C}"/>
              </a:ext>
            </a:extLst>
          </p:cNvPr>
          <p:cNvGrpSpPr/>
          <p:nvPr/>
        </p:nvGrpSpPr>
        <p:grpSpPr>
          <a:xfrm>
            <a:off x="543700" y="555838"/>
            <a:ext cx="11419700" cy="2308324"/>
            <a:chOff x="556056" y="1408455"/>
            <a:chExt cx="11419700" cy="2308324"/>
          </a:xfrm>
        </p:grpSpPr>
        <p:sp>
          <p:nvSpPr>
            <p:cNvPr id="28" name="Title 1">
              <a:extLst>
                <a:ext uri="{FF2B5EF4-FFF2-40B4-BE49-F238E27FC236}">
                  <a16:creationId xmlns:a16="http://schemas.microsoft.com/office/drawing/2014/main" id="{83D4EDB7-A951-7420-A526-F02A5D249EAD}"/>
                </a:ext>
              </a:extLst>
            </p:cNvPr>
            <p:cNvSpPr txBox="1">
              <a:spLocks/>
            </p:cNvSpPr>
            <p:nvPr/>
          </p:nvSpPr>
          <p:spPr>
            <a:xfrm>
              <a:off x="556056" y="1408455"/>
              <a:ext cx="11419700" cy="230832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US" sz="1800" dirty="0">
                  <a:solidFill>
                    <a:schemeClr val="accent3"/>
                  </a:solidFill>
                  <a:latin typeface="Corbel" panose="020B0503020204020204" pitchFamily="34" charset="0"/>
                </a:rPr>
                <a:t>	</a:t>
              </a:r>
              <a:r>
                <a:rPr lang="en-US" sz="1800" cap="all" dirty="0">
                  <a:solidFill>
                    <a:schemeClr val="accent3"/>
                  </a:solidFill>
                  <a:latin typeface="Corbel" panose="020B0503020204020204" pitchFamily="34" charset="0"/>
                </a:rPr>
                <a:t>live demo tool</a:t>
              </a:r>
            </a:p>
            <a:p>
              <a:pPr algn="l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b="1" i="0" dirty="0">
                  <a:solidFill>
                    <a:schemeClr val="accent3"/>
                  </a:solidFill>
                  <a:effectLst/>
                  <a:latin typeface="Corbel" panose="020B0503020204020204" pitchFamily="34" charset="0"/>
                </a:rPr>
                <a:t>R</a:t>
              </a:r>
              <a:r>
                <a:rPr lang="en-US" b="1" i="0" dirty="0">
                  <a:solidFill>
                    <a:schemeClr val="bg1"/>
                  </a:solidFill>
                  <a:effectLst/>
                  <a:latin typeface="Corbel" panose="020B0503020204020204" pitchFamily="34" charset="0"/>
                </a:rPr>
                <a:t>AVEN</a:t>
              </a:r>
            </a:p>
            <a:p>
              <a:pPr algn="l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800" b="0" i="0" dirty="0">
                  <a:solidFill>
                    <a:srgbClr val="5A7A9A"/>
                  </a:solidFill>
                  <a:effectLst/>
                  <a:latin typeface="Corbel" panose="020B0503020204020204" pitchFamily="34" charset="0"/>
                </a:rPr>
                <a:t>Routing Analysis, Validation, and Event Network</a:t>
              </a:r>
            </a:p>
            <a:p>
              <a:pPr algn="l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3200" b="1" i="0" dirty="0">
                  <a:solidFill>
                    <a:schemeClr val="bg1">
                      <a:lumMod val="75000"/>
                    </a:schemeClr>
                  </a:solidFill>
                  <a:effectLst/>
                  <a:latin typeface="Corbel" panose="020B0503020204020204" pitchFamily="34" charset="0"/>
                </a:rPr>
                <a:t>An open-source, single-binary tool that correlates live BMP feeds with RPKI ROV and ASPA path validation — in real time.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29BB956-76DA-8734-DF19-2750BD7EA099}"/>
                </a:ext>
              </a:extLst>
            </p:cNvPr>
            <p:cNvCxnSpPr>
              <a:cxnSpLocks/>
            </p:cNvCxnSpPr>
            <p:nvPr/>
          </p:nvCxnSpPr>
          <p:spPr>
            <a:xfrm>
              <a:off x="647498" y="1646498"/>
              <a:ext cx="741404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9126878-C6C8-ECF3-2770-B62DC7B5750D}"/>
              </a:ext>
            </a:extLst>
          </p:cNvPr>
          <p:cNvSpPr txBox="1"/>
          <p:nvPr/>
        </p:nvSpPr>
        <p:spPr>
          <a:xfrm>
            <a:off x="635142" y="5598168"/>
            <a:ext cx="8939495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Corbel" panose="020B0503020204020204" pitchFamily="34" charset="0"/>
              </a:rPr>
              <a:t>https://github.com/nokia/bgp-routing-security-monitor • BSD 3 • Written in Go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3C5D052-CAD6-F898-EEF0-F5A1D45247DE}"/>
              </a:ext>
            </a:extLst>
          </p:cNvPr>
          <p:cNvGrpSpPr/>
          <p:nvPr/>
        </p:nvGrpSpPr>
        <p:grpSpPr>
          <a:xfrm>
            <a:off x="228600" y="3217228"/>
            <a:ext cx="3840480" cy="1877109"/>
            <a:chOff x="228600" y="3217228"/>
            <a:chExt cx="3840480" cy="187710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78B4B9D-DF83-C805-5A4F-197AF762D3D4}"/>
                </a:ext>
              </a:extLst>
            </p:cNvPr>
            <p:cNvSpPr txBox="1"/>
            <p:nvPr/>
          </p:nvSpPr>
          <p:spPr>
            <a:xfrm>
              <a:off x="228600" y="3217228"/>
              <a:ext cx="3840480" cy="1877109"/>
            </a:xfrm>
            <a:prstGeom prst="roundRect">
              <a:avLst>
                <a:gd name="adj" fmla="val 2863"/>
              </a:avLst>
            </a:prstGeom>
            <a:solidFill>
              <a:schemeClr val="accent3">
                <a:alpha val="10196"/>
              </a:schemeClr>
            </a:solidFill>
            <a:ln>
              <a:solidFill>
                <a:schemeClr val="accent3"/>
              </a:solidFill>
            </a:ln>
          </p:spPr>
          <p:txBody>
            <a:bodyPr wrap="square" anchor="b">
              <a:noAutofit/>
            </a:bodyPr>
            <a:lstStyle/>
            <a:p>
              <a:pPr algn="ctr">
                <a:buNone/>
              </a:pPr>
              <a:r>
                <a:rPr lang="en-US" b="1" i="0" dirty="0">
                  <a:solidFill>
                    <a:srgbClr val="00CBA8"/>
                  </a:solidFill>
                  <a:effectLst/>
                  <a:latin typeface="Corbel" panose="020B0503020204020204" pitchFamily="34" charset="0"/>
                </a:rPr>
                <a:t>Real-Time BMP</a:t>
              </a:r>
            </a:p>
            <a:p>
              <a:pPr algn="ctr">
                <a:spcBef>
                  <a:spcPts val="300"/>
                </a:spcBef>
                <a:buNone/>
              </a:pPr>
              <a:r>
                <a:rPr lang="en-US" b="0" i="0" dirty="0">
                  <a:solidFill>
                    <a:srgbClr val="5A7A9A"/>
                  </a:solidFill>
                  <a:effectLst/>
                  <a:latin typeface="Corbel" panose="020B0503020204020204" pitchFamily="34" charset="0"/>
                </a:rPr>
                <a:t>Ingests live BMP streams from your routers. No polling.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5D80731-9782-C933-5956-8296F536D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3080" y="3357872"/>
              <a:ext cx="731520" cy="73152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D493300-EE33-B89D-A111-31E1594985B3}"/>
              </a:ext>
            </a:extLst>
          </p:cNvPr>
          <p:cNvGrpSpPr/>
          <p:nvPr/>
        </p:nvGrpSpPr>
        <p:grpSpPr>
          <a:xfrm>
            <a:off x="4175760" y="3227349"/>
            <a:ext cx="3840480" cy="1877109"/>
            <a:chOff x="4175760" y="3227349"/>
            <a:chExt cx="3840480" cy="187710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D9D279B-E629-51A5-DDD3-173DA8BED753}"/>
                </a:ext>
              </a:extLst>
            </p:cNvPr>
            <p:cNvSpPr txBox="1"/>
            <p:nvPr/>
          </p:nvSpPr>
          <p:spPr>
            <a:xfrm>
              <a:off x="4175760" y="3227349"/>
              <a:ext cx="3840480" cy="1877109"/>
            </a:xfrm>
            <a:prstGeom prst="roundRect">
              <a:avLst>
                <a:gd name="adj" fmla="val 2863"/>
              </a:avLst>
            </a:prstGeom>
            <a:solidFill>
              <a:schemeClr val="accent3">
                <a:alpha val="10196"/>
              </a:schemeClr>
            </a:solidFill>
            <a:ln>
              <a:solidFill>
                <a:schemeClr val="accent3"/>
              </a:solidFill>
            </a:ln>
          </p:spPr>
          <p:txBody>
            <a:bodyPr wrap="square" anchor="b">
              <a:noAutofit/>
            </a:bodyPr>
            <a:lstStyle/>
            <a:p>
              <a:pPr algn="ctr">
                <a:buNone/>
              </a:pPr>
              <a:r>
                <a:rPr lang="en-US" b="1" i="0" dirty="0">
                  <a:solidFill>
                    <a:srgbClr val="F5A623"/>
                  </a:solidFill>
                  <a:effectLst/>
                  <a:latin typeface="Corbel" panose="020B0503020204020204" pitchFamily="34" charset="0"/>
                </a:rPr>
                <a:t>RPKI + ASPA</a:t>
              </a:r>
            </a:p>
            <a:p>
              <a:pPr algn="ctr">
                <a:spcBef>
                  <a:spcPts val="300"/>
                </a:spcBef>
                <a:buNone/>
              </a:pPr>
              <a:r>
                <a:rPr lang="en-US" b="0" i="0" dirty="0">
                  <a:solidFill>
                    <a:srgbClr val="5A7A9A"/>
                  </a:solidFill>
                  <a:effectLst/>
                  <a:latin typeface="Corbel" panose="020B0503020204020204" pitchFamily="34" charset="0"/>
                </a:rPr>
                <a:t>Annotates every route with ROV + ASPA validation state.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914B87B-F823-D1D5-300B-CB6B94E86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30240" y="3357872"/>
              <a:ext cx="731520" cy="73152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E23F7CF-E919-4C6E-32B5-4B6068CD08E3}"/>
              </a:ext>
            </a:extLst>
          </p:cNvPr>
          <p:cNvGrpSpPr/>
          <p:nvPr/>
        </p:nvGrpSpPr>
        <p:grpSpPr>
          <a:xfrm>
            <a:off x="8122920" y="3227349"/>
            <a:ext cx="3840480" cy="1877109"/>
            <a:chOff x="8122920" y="3227349"/>
            <a:chExt cx="3840480" cy="187710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A1768C6-BA60-F79F-5203-942296E3895A}"/>
                </a:ext>
              </a:extLst>
            </p:cNvPr>
            <p:cNvSpPr txBox="1"/>
            <p:nvPr/>
          </p:nvSpPr>
          <p:spPr>
            <a:xfrm>
              <a:off x="8122920" y="3227349"/>
              <a:ext cx="3840480" cy="1877109"/>
            </a:xfrm>
            <a:prstGeom prst="roundRect">
              <a:avLst>
                <a:gd name="adj" fmla="val 2863"/>
              </a:avLst>
            </a:prstGeom>
            <a:solidFill>
              <a:schemeClr val="accent3">
                <a:alpha val="10196"/>
              </a:schemeClr>
            </a:solidFill>
            <a:ln>
              <a:solidFill>
                <a:schemeClr val="accent3"/>
              </a:solidFill>
            </a:ln>
          </p:spPr>
          <p:txBody>
            <a:bodyPr wrap="square" anchor="b">
              <a:noAutofit/>
            </a:bodyPr>
            <a:lstStyle/>
            <a:p>
              <a:pPr algn="ctr">
                <a:buNone/>
              </a:pPr>
              <a:r>
                <a:rPr lang="en-US" b="1" i="0" dirty="0">
                  <a:solidFill>
                    <a:srgbClr val="3B9EFF"/>
                  </a:solidFill>
                  <a:effectLst/>
                  <a:latin typeface="Corbel" panose="020B0503020204020204" pitchFamily="34" charset="0"/>
                </a:rPr>
                <a:t>Alerting</a:t>
              </a:r>
            </a:p>
            <a:p>
              <a:pPr algn="ctr">
                <a:spcBef>
                  <a:spcPts val="300"/>
                </a:spcBef>
                <a:buNone/>
              </a:pPr>
              <a:r>
                <a:rPr lang="en-US" b="0" i="0" dirty="0">
                  <a:solidFill>
                    <a:srgbClr val="5A7A9A"/>
                  </a:solidFill>
                  <a:effectLst/>
                  <a:latin typeface="Corbel" panose="020B0503020204020204" pitchFamily="34" charset="0"/>
                </a:rPr>
                <a:t>Fires on origin changes, ASPA violations, and anomalous path shifts.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9B536B3-15F2-F09D-56FC-6877FDC10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77400" y="3357872"/>
              <a:ext cx="731520" cy="731520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2A7EC0D-2CB5-1381-ACE8-F78198FBC5D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9" t="7604" r="28828" b="28802"/>
          <a:stretch>
            <a:fillRect/>
          </a:stretch>
        </p:blipFill>
        <p:spPr>
          <a:xfrm>
            <a:off x="10925429" y="62128"/>
            <a:ext cx="1129413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9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8B883-AD1E-C727-9D43-AFB69F98B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75D71A9-5BC7-9641-50A1-0552F26DFC5B}"/>
              </a:ext>
            </a:extLst>
          </p:cNvPr>
          <p:cNvGrpSpPr/>
          <p:nvPr/>
        </p:nvGrpSpPr>
        <p:grpSpPr>
          <a:xfrm>
            <a:off x="668295" y="277956"/>
            <a:ext cx="11523705" cy="978729"/>
            <a:chOff x="556056" y="1937326"/>
            <a:chExt cx="11523705" cy="978729"/>
          </a:xfrm>
        </p:grpSpPr>
        <p:sp>
          <p:nvSpPr>
            <p:cNvPr id="13" name="Title 1">
              <a:extLst>
                <a:ext uri="{FF2B5EF4-FFF2-40B4-BE49-F238E27FC236}">
                  <a16:creationId xmlns:a16="http://schemas.microsoft.com/office/drawing/2014/main" id="{09E7C020-64E3-37B8-6137-13011A6F0677}"/>
                </a:ext>
              </a:extLst>
            </p:cNvPr>
            <p:cNvSpPr txBox="1">
              <a:spLocks/>
            </p:cNvSpPr>
            <p:nvPr/>
          </p:nvSpPr>
          <p:spPr>
            <a:xfrm>
              <a:off x="556056" y="1937326"/>
              <a:ext cx="11523705" cy="97872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US" sz="1800" cap="all" dirty="0">
                  <a:solidFill>
                    <a:schemeClr val="accent3"/>
                  </a:solidFill>
                  <a:latin typeface="Corbel" panose="020B0503020204020204" pitchFamily="34" charset="0"/>
                </a:rPr>
                <a:t>	RAVEN demo • LAB </a:t>
              </a:r>
              <a:r>
                <a:rPr lang="en-US" sz="1800" cap="all" dirty="0" err="1">
                  <a:solidFill>
                    <a:schemeClr val="accent3"/>
                  </a:solidFill>
                  <a:latin typeface="Corbel" panose="020B0503020204020204" pitchFamily="34" charset="0"/>
                </a:rPr>
                <a:t>SETUp</a:t>
              </a:r>
              <a:endParaRPr lang="en-US" sz="1800" cap="all" dirty="0">
                <a:solidFill>
                  <a:schemeClr val="accent3"/>
                </a:solidFill>
                <a:latin typeface="Corbel" panose="020B0503020204020204" pitchFamily="34" charset="0"/>
              </a:endParaRPr>
            </a:p>
            <a:p>
              <a:pPr algn="l">
                <a:buNone/>
              </a:pPr>
              <a:r>
                <a:rPr lang="en-US" b="1" i="0" dirty="0">
                  <a:solidFill>
                    <a:srgbClr val="D8E8F4"/>
                  </a:solidFill>
                  <a:effectLst/>
                  <a:latin typeface="Corbel" panose="020B0503020204020204" pitchFamily="34" charset="0"/>
                </a:rPr>
                <a:t>The </a:t>
              </a:r>
              <a:r>
                <a:rPr lang="en-US" b="1" i="0" dirty="0" err="1">
                  <a:solidFill>
                    <a:srgbClr val="D8E8F4"/>
                  </a:solidFill>
                  <a:effectLst/>
                  <a:latin typeface="Corbel" panose="020B0503020204020204" pitchFamily="34" charset="0"/>
                </a:rPr>
                <a:t>Containerlab</a:t>
              </a:r>
              <a:r>
                <a:rPr lang="en-US" b="1" i="0" dirty="0">
                  <a:solidFill>
                    <a:srgbClr val="D8E8F4"/>
                  </a:solidFill>
                  <a:effectLst/>
                  <a:latin typeface="Corbel" panose="020B0503020204020204" pitchFamily="34" charset="0"/>
                </a:rPr>
                <a:t> Topology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296AE19-E25A-FA3D-8720-2BC39A0F9D4F}"/>
                </a:ext>
              </a:extLst>
            </p:cNvPr>
            <p:cNvCxnSpPr>
              <a:cxnSpLocks/>
            </p:cNvCxnSpPr>
            <p:nvPr/>
          </p:nvCxnSpPr>
          <p:spPr>
            <a:xfrm>
              <a:off x="659855" y="2091342"/>
              <a:ext cx="741404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7FA7681-C808-A762-CCE8-896117A58CBD}"/>
              </a:ext>
            </a:extLst>
          </p:cNvPr>
          <p:cNvGrpSpPr/>
          <p:nvPr/>
        </p:nvGrpSpPr>
        <p:grpSpPr>
          <a:xfrm>
            <a:off x="1141710" y="1482272"/>
            <a:ext cx="9908581" cy="4856270"/>
            <a:chOff x="1215758" y="1633906"/>
            <a:chExt cx="9908581" cy="485627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2499A93-00C8-9A9B-973A-1BF77911E432}"/>
                </a:ext>
              </a:extLst>
            </p:cNvPr>
            <p:cNvSpPr/>
            <p:nvPr/>
          </p:nvSpPr>
          <p:spPr>
            <a:xfrm>
              <a:off x="1215758" y="1633906"/>
              <a:ext cx="9908581" cy="4693802"/>
            </a:xfrm>
            <a:prstGeom prst="roundRect">
              <a:avLst>
                <a:gd name="adj" fmla="val 3882"/>
              </a:avLst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8" descr="GitHub - srl-labs/containerlab: container-based networking labs · GitHub">
              <a:extLst>
                <a:ext uri="{FF2B5EF4-FFF2-40B4-BE49-F238E27FC236}">
                  <a16:creationId xmlns:a16="http://schemas.microsoft.com/office/drawing/2014/main" id="{2AAFEBD3-FB7A-9F18-334C-F184D78D6A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7576" y="1649195"/>
              <a:ext cx="707970" cy="634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9ABD3D6-6F47-D75E-AB9B-E2726232BF13}"/>
                </a:ext>
              </a:extLst>
            </p:cNvPr>
            <p:cNvSpPr txBox="1"/>
            <p:nvPr/>
          </p:nvSpPr>
          <p:spPr>
            <a:xfrm>
              <a:off x="4210029" y="6189067"/>
              <a:ext cx="3886978" cy="301109"/>
            </a:xfrm>
            <a:prstGeom prst="roundRect">
              <a:avLst>
                <a:gd name="adj" fmla="val 14515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i="0" dirty="0">
                  <a:solidFill>
                    <a:schemeClr val="bg2">
                      <a:lumMod val="25000"/>
                    </a:schemeClr>
                  </a:solidFill>
                  <a:effectLst/>
                </a:rPr>
                <a:t>Containerlab · management network 172.20.20.0/24</a:t>
              </a:r>
              <a:endParaRPr lang="en-US" sz="12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E108C9-42AD-BF73-F557-40F2A8487465}"/>
              </a:ext>
            </a:extLst>
          </p:cNvPr>
          <p:cNvGrpSpPr/>
          <p:nvPr/>
        </p:nvGrpSpPr>
        <p:grpSpPr>
          <a:xfrm>
            <a:off x="8383080" y="3804515"/>
            <a:ext cx="2048478" cy="1629375"/>
            <a:chOff x="8383080" y="3804515"/>
            <a:chExt cx="2048478" cy="162937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5F4630E-4089-296F-9421-1F9AC7145065}"/>
                </a:ext>
              </a:extLst>
            </p:cNvPr>
            <p:cNvGrpSpPr/>
            <p:nvPr/>
          </p:nvGrpSpPr>
          <p:grpSpPr>
            <a:xfrm>
              <a:off x="8383080" y="4845439"/>
              <a:ext cx="2048478" cy="588451"/>
              <a:chOff x="7358350" y="2681643"/>
              <a:chExt cx="2048478" cy="588451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5C5214BF-0961-2019-AD61-8AFB5B32600E}"/>
                  </a:ext>
                </a:extLst>
              </p:cNvPr>
              <p:cNvGrpSpPr/>
              <p:nvPr/>
            </p:nvGrpSpPr>
            <p:grpSpPr>
              <a:xfrm>
                <a:off x="7358350" y="2681643"/>
                <a:ext cx="1171302" cy="588451"/>
                <a:chOff x="7086502" y="3148847"/>
                <a:chExt cx="1171302" cy="588451"/>
              </a:xfrm>
            </p:grpSpPr>
            <p:pic>
              <p:nvPicPr>
                <p:cNvPr id="25" name="Picture 10" descr="FRRouting an open source protocol for networking deployment">
                  <a:extLst>
                    <a:ext uri="{FF2B5EF4-FFF2-40B4-BE49-F238E27FC236}">
                      <a16:creationId xmlns:a16="http://schemas.microsoft.com/office/drawing/2014/main" id="{ADF31F30-45DA-805B-49E9-9F5392AF45F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010" t="8701" r="20437" b="12074"/>
                <a:stretch>
                  <a:fillRect/>
                </a:stretch>
              </p:blipFill>
              <p:spPr bwMode="auto">
                <a:xfrm>
                  <a:off x="7658877" y="3148847"/>
                  <a:ext cx="598927" cy="5486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" name="Picture 25" descr="A white arrows pointing to different directions&#10;&#10;Description automatically generated">
                  <a:extLst>
                    <a:ext uri="{FF2B5EF4-FFF2-40B4-BE49-F238E27FC236}">
                      <a16:creationId xmlns:a16="http://schemas.microsoft.com/office/drawing/2014/main" id="{F001FE9E-ACC9-C442-624E-03C1D9DF35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7086502" y="3188658"/>
                  <a:ext cx="548640" cy="548640"/>
                </a:xfrm>
                <a:prstGeom prst="rect">
                  <a:avLst/>
                </a:prstGeom>
              </p:spPr>
            </p:pic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385C8B6-6B55-0D34-189D-3100529219AC}"/>
                  </a:ext>
                </a:extLst>
              </p:cNvPr>
              <p:cNvSpPr txBox="1"/>
              <p:nvPr/>
            </p:nvSpPr>
            <p:spPr>
              <a:xfrm>
                <a:off x="8492428" y="2711272"/>
                <a:ext cx="914400" cy="548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noAutofit/>
              </a:bodyPr>
              <a:lstStyle/>
              <a:p>
                <a:pPr marL="0" marR="0" indent="0" defTabSz="1800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None/>
                  <a:tabLst>
                    <a:tab pos="180000" algn="l"/>
                  </a:tabLst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rPr>
                  <a:t>FRR attacker</a:t>
                </a:r>
              </a:p>
              <a:p>
                <a:pPr defTabSz="180000">
                  <a:tabLst>
                    <a:tab pos="180000" algn="l"/>
                  </a:tabLst>
                </a:pPr>
                <a:r>
                  <a:rPr lang="en-US" sz="1200" dirty="0">
                    <a:latin typeface="Nokia Pure Text Light"/>
                  </a:rPr>
                  <a:t>AS </a:t>
                </a:r>
                <a:r>
                  <a:rPr lang="en-US" sz="1200" dirty="0"/>
                  <a:t>65099</a:t>
                </a:r>
                <a:endParaRPr lang="en-US" sz="1200" dirty="0">
                  <a:latin typeface="Nokia Pure Text Light"/>
                </a:endParaRPr>
              </a:p>
              <a:p>
                <a:pPr marL="0" marR="0" indent="0" defTabSz="1800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None/>
                  <a:tabLst>
                    <a:tab pos="180000" algn="l"/>
                  </a:tabLst>
                </a:pPr>
                <a:r>
                  <a:rPr lang="en-US" sz="1200" dirty="0">
                    <a:latin typeface="Nokia Pure Text Light"/>
                  </a:rPr>
                  <a:t>Hijack/Leak</a:t>
                </a:r>
              </a:p>
            </p:txBody>
          </p:sp>
        </p:grp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88DA2A4-301A-2C3A-AC9B-D6DC958ED456}"/>
                </a:ext>
              </a:extLst>
            </p:cNvPr>
            <p:cNvCxnSpPr>
              <a:cxnSpLocks/>
              <a:stCxn id="142" idx="2"/>
              <a:endCxn id="26" idx="0"/>
            </p:cNvCxnSpPr>
            <p:nvPr/>
          </p:nvCxnSpPr>
          <p:spPr>
            <a:xfrm>
              <a:off x="8657400" y="3804515"/>
              <a:ext cx="0" cy="1080735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61F2877-E4D0-EA1F-AC8E-397D63FD2D4B}"/>
                </a:ext>
              </a:extLst>
            </p:cNvPr>
            <p:cNvSpPr txBox="1"/>
            <p:nvPr/>
          </p:nvSpPr>
          <p:spPr>
            <a:xfrm>
              <a:off x="8778479" y="4270132"/>
              <a:ext cx="458218" cy="2357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noAutofit/>
            </a:bodyPr>
            <a:lstStyle/>
            <a:p>
              <a:pPr algn="ctr" defTabSz="180000">
                <a:tabLst>
                  <a:tab pos="180000" algn="l"/>
                </a:tabLst>
              </a:pPr>
              <a:r>
                <a:rPr lang="en-US" sz="1200" dirty="0"/>
                <a:t>eBGP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8CE5B79-01AA-9128-DEE5-72A624FC9BCB}"/>
              </a:ext>
            </a:extLst>
          </p:cNvPr>
          <p:cNvGrpSpPr/>
          <p:nvPr/>
        </p:nvGrpSpPr>
        <p:grpSpPr>
          <a:xfrm>
            <a:off x="1616158" y="4090086"/>
            <a:ext cx="3730038" cy="1666079"/>
            <a:chOff x="1694951" y="4179944"/>
            <a:chExt cx="3730038" cy="1666079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E0522E4-BB57-DE49-80A8-FE6B12B94D60}"/>
                </a:ext>
              </a:extLst>
            </p:cNvPr>
            <p:cNvGrpSpPr/>
            <p:nvPr/>
          </p:nvGrpSpPr>
          <p:grpSpPr>
            <a:xfrm>
              <a:off x="1694951" y="4179944"/>
              <a:ext cx="1447681" cy="614410"/>
              <a:chOff x="1634537" y="4421319"/>
              <a:chExt cx="1447681" cy="614410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D24FC9ED-0B85-E428-873B-BB1D2CA47C71}"/>
                  </a:ext>
                </a:extLst>
              </p:cNvPr>
              <p:cNvGrpSpPr/>
              <p:nvPr/>
            </p:nvGrpSpPr>
            <p:grpSpPr>
              <a:xfrm>
                <a:off x="2107212" y="4421319"/>
                <a:ext cx="975006" cy="550115"/>
                <a:chOff x="1014927" y="4370677"/>
                <a:chExt cx="975006" cy="550115"/>
              </a:xfrm>
            </p:grpSpPr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931CCFE4-24A1-1469-4511-C3A316B8A9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441293" y="4372152"/>
                  <a:ext cx="548640" cy="548640"/>
                </a:xfrm>
                <a:prstGeom prst="rect">
                  <a:avLst/>
                </a:prstGeom>
              </p:spPr>
            </p:pic>
            <p:pic>
              <p:nvPicPr>
                <p:cNvPr id="40" name="Picture 14">
                  <a:extLst>
                    <a:ext uri="{FF2B5EF4-FFF2-40B4-BE49-F238E27FC236}">
                      <a16:creationId xmlns:a16="http://schemas.microsoft.com/office/drawing/2014/main" id="{3CB7F0BA-BA67-CF56-4463-88C9F5E9339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14927" y="4370677"/>
                  <a:ext cx="357970" cy="3657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77B191A-5F6C-3324-FC03-89489BFDFE0D}"/>
                  </a:ext>
                </a:extLst>
              </p:cNvPr>
              <p:cNvSpPr txBox="1"/>
              <p:nvPr/>
            </p:nvSpPr>
            <p:spPr>
              <a:xfrm>
                <a:off x="1634537" y="4832951"/>
                <a:ext cx="850632" cy="2027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noAutofit/>
              </a:bodyPr>
              <a:lstStyle/>
              <a:p>
                <a:pPr algn="r" defTabSz="180000">
                  <a:tabLst>
                    <a:tab pos="180000" algn="l"/>
                  </a:tabLst>
                </a:pPr>
                <a:r>
                  <a:rPr lang="en-US" sz="1200" dirty="0"/>
                  <a:t>Dashboards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F159402-16B9-EB7E-43CB-F9C42A18848A}"/>
                </a:ext>
              </a:extLst>
            </p:cNvPr>
            <p:cNvGrpSpPr/>
            <p:nvPr/>
          </p:nvGrpSpPr>
          <p:grpSpPr>
            <a:xfrm>
              <a:off x="2684603" y="5297383"/>
              <a:ext cx="1467099" cy="548640"/>
              <a:chOff x="1655505" y="5302588"/>
              <a:chExt cx="1467099" cy="548640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569E47F5-2325-9E4A-55CD-AE8AB6D440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73964" y="5302588"/>
                <a:ext cx="548640" cy="548640"/>
              </a:xfrm>
              <a:prstGeom prst="rect">
                <a:avLst/>
              </a:prstGeom>
            </p:spPr>
          </p:pic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2E6A843-5273-EA82-1912-E4A8A009AB01}"/>
                  </a:ext>
                </a:extLst>
              </p:cNvPr>
              <p:cNvSpPr txBox="1"/>
              <p:nvPr/>
            </p:nvSpPr>
            <p:spPr>
              <a:xfrm>
                <a:off x="1655505" y="5388076"/>
                <a:ext cx="850632" cy="2027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noAutofit/>
              </a:bodyPr>
              <a:lstStyle/>
              <a:p>
                <a:pPr algn="r" defTabSz="180000">
                  <a:tabLst>
                    <a:tab pos="180000" algn="l"/>
                  </a:tabLst>
                </a:pPr>
                <a:r>
                  <a:rPr lang="en-US" sz="1200" dirty="0"/>
                  <a:t>CLI/API</a:t>
                </a:r>
              </a:p>
              <a:p>
                <a:pPr algn="r" defTabSz="180000">
                  <a:tabLst>
                    <a:tab pos="180000" algn="l"/>
                  </a:tabLst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rPr>
                  <a:t>raven routes, etc.</a:t>
                </a:r>
              </a:p>
            </p:txBody>
          </p:sp>
        </p:grp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BBD72DD-6E05-3A5C-60A1-D997A46332DC}"/>
                </a:ext>
              </a:extLst>
            </p:cNvPr>
            <p:cNvCxnSpPr>
              <a:cxnSpLocks/>
              <a:stCxn id="149" idx="1"/>
              <a:endCxn id="39" idx="3"/>
            </p:cNvCxnSpPr>
            <p:nvPr/>
          </p:nvCxnSpPr>
          <p:spPr>
            <a:xfrm flipH="1" flipV="1">
              <a:off x="3142632" y="4455739"/>
              <a:ext cx="2282357" cy="355859"/>
            </a:xfrm>
            <a:prstGeom prst="straightConnector1">
              <a:avLst/>
            </a:prstGeom>
            <a:ln w="28575">
              <a:solidFill>
                <a:srgbClr val="00113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73546EF-120B-8ED4-8F4E-099F84F80A09}"/>
                </a:ext>
              </a:extLst>
            </p:cNvPr>
            <p:cNvCxnSpPr>
              <a:cxnSpLocks/>
              <a:stCxn id="149" idx="1"/>
              <a:endCxn id="35" idx="0"/>
            </p:cNvCxnSpPr>
            <p:nvPr/>
          </p:nvCxnSpPr>
          <p:spPr>
            <a:xfrm flipH="1">
              <a:off x="3877382" y="4811598"/>
              <a:ext cx="1547607" cy="485785"/>
            </a:xfrm>
            <a:prstGeom prst="straightConnector1">
              <a:avLst/>
            </a:prstGeom>
            <a:ln w="28575">
              <a:solidFill>
                <a:srgbClr val="00113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B987698-E324-DD9C-237E-8A18F4A730C7}"/>
                </a:ext>
              </a:extLst>
            </p:cNvPr>
            <p:cNvSpPr txBox="1"/>
            <p:nvPr/>
          </p:nvSpPr>
          <p:spPr>
            <a:xfrm>
              <a:off x="3794548" y="4355810"/>
              <a:ext cx="458218" cy="2357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noAutofit/>
            </a:bodyPr>
            <a:lstStyle/>
            <a:p>
              <a:pPr algn="ctr" defTabSz="180000">
                <a:tabLst>
                  <a:tab pos="180000" algn="l"/>
                </a:tabLst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rPr>
                <a:t>me</a:t>
              </a:r>
              <a:r>
                <a:rPr lang="en-US" sz="1200" dirty="0" err="1">
                  <a:latin typeface="Nokia Pure Text Light"/>
                </a:rPr>
                <a:t>trics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DF7C857-4474-7F09-B4CC-916463898066}"/>
                </a:ext>
              </a:extLst>
            </p:cNvPr>
            <p:cNvSpPr txBox="1"/>
            <p:nvPr/>
          </p:nvSpPr>
          <p:spPr>
            <a:xfrm>
              <a:off x="4015858" y="4876595"/>
              <a:ext cx="458218" cy="2357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noAutofit/>
            </a:bodyPr>
            <a:lstStyle/>
            <a:p>
              <a:pPr algn="ctr" defTabSz="180000">
                <a:tabLst>
                  <a:tab pos="180000" algn="l"/>
                </a:tabLst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rPr>
                <a:t>HTTP/CLI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F5FAC9A-88CA-886D-5BEF-DAC797837FF8}"/>
              </a:ext>
            </a:extLst>
          </p:cNvPr>
          <p:cNvGrpSpPr/>
          <p:nvPr/>
        </p:nvGrpSpPr>
        <p:grpSpPr>
          <a:xfrm>
            <a:off x="1220502" y="1690711"/>
            <a:ext cx="4125694" cy="3031029"/>
            <a:chOff x="1220502" y="1690711"/>
            <a:chExt cx="4125694" cy="303102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3BDBD3-B53B-CBE5-19E1-EF0B957DC4F5}"/>
                </a:ext>
              </a:extLst>
            </p:cNvPr>
            <p:cNvSpPr txBox="1"/>
            <p:nvPr/>
          </p:nvSpPr>
          <p:spPr>
            <a:xfrm>
              <a:off x="3825161" y="3570617"/>
              <a:ext cx="458218" cy="2357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noAutofit/>
            </a:bodyPr>
            <a:lstStyle/>
            <a:p>
              <a:pPr algn="ctr" defTabSz="180000">
                <a:tabLst>
                  <a:tab pos="180000" algn="l"/>
                </a:tabLst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rPr>
                <a:t>RTR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3A26B41-285B-89AC-D9CC-770E232C55F7}"/>
                </a:ext>
              </a:extLst>
            </p:cNvPr>
            <p:cNvGrpSpPr/>
            <p:nvPr/>
          </p:nvGrpSpPr>
          <p:grpSpPr>
            <a:xfrm>
              <a:off x="1220502" y="1690711"/>
              <a:ext cx="4125694" cy="3031029"/>
              <a:chOff x="1220502" y="1690711"/>
              <a:chExt cx="4125694" cy="3031029"/>
            </a:xfrm>
          </p:grpSpPr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753A96A1-40A9-4587-41F9-5C5DF85E3270}"/>
                  </a:ext>
                </a:extLst>
              </p:cNvPr>
              <p:cNvCxnSpPr>
                <a:cxnSpLocks/>
                <a:stCxn id="60" idx="3"/>
                <a:endCxn id="149" idx="1"/>
              </p:cNvCxnSpPr>
              <p:nvPr/>
            </p:nvCxnSpPr>
            <p:spPr>
              <a:xfrm>
                <a:off x="3090389" y="3339830"/>
                <a:ext cx="2255807" cy="1381910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72CA9672-319B-5B11-9CF2-34ED863237DC}"/>
                  </a:ext>
                </a:extLst>
              </p:cNvPr>
              <p:cNvGrpSpPr/>
              <p:nvPr/>
            </p:nvGrpSpPr>
            <p:grpSpPr>
              <a:xfrm>
                <a:off x="1220502" y="1690711"/>
                <a:ext cx="3056319" cy="2028650"/>
                <a:chOff x="1299295" y="1780569"/>
                <a:chExt cx="3056319" cy="2028650"/>
              </a:xfrm>
            </p:grpSpPr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11143516-3F43-720D-9C86-3E1F889D0B79}"/>
                    </a:ext>
                  </a:extLst>
                </p:cNvPr>
                <p:cNvGrpSpPr/>
                <p:nvPr/>
              </p:nvGrpSpPr>
              <p:grpSpPr>
                <a:xfrm>
                  <a:off x="1299295" y="3107054"/>
                  <a:ext cx="1869887" cy="702165"/>
                  <a:chOff x="2418350" y="3591034"/>
                  <a:chExt cx="1869887" cy="702165"/>
                </a:xfrm>
              </p:grpSpPr>
              <p:pic>
                <p:nvPicPr>
                  <p:cNvPr id="59" name="Picture 12" descr="Martin Hoffmann — RIPE 77 —">
                    <a:extLst>
                      <a:ext uri="{FF2B5EF4-FFF2-40B4-BE49-F238E27FC236}">
                        <a16:creationId xmlns:a16="http://schemas.microsoft.com/office/drawing/2014/main" id="{C79A3D91-53B8-54B1-4CC7-F1CEE8E38D8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18350" y="3591034"/>
                    <a:ext cx="1231853" cy="2743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0" name="Picture 59" descr="A white square with a blue background&#10;&#10;Description automatically generated">
                    <a:extLst>
                      <a:ext uri="{FF2B5EF4-FFF2-40B4-BE49-F238E27FC236}">
                        <a16:creationId xmlns:a16="http://schemas.microsoft.com/office/drawing/2014/main" id="{5B698CF6-564D-6F15-C145-0DD1AB443A8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739597" y="3639348"/>
                    <a:ext cx="548640" cy="548640"/>
                  </a:xfrm>
                  <a:prstGeom prst="rect">
                    <a:avLst/>
                  </a:prstGeom>
                </p:spPr>
              </p:pic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D4FB7AA4-EEE1-055B-9CBB-92EF361F76EC}"/>
                      </a:ext>
                    </a:extLst>
                  </p:cNvPr>
                  <p:cNvSpPr txBox="1"/>
                  <p:nvPr/>
                </p:nvSpPr>
                <p:spPr>
                  <a:xfrm>
                    <a:off x="2420352" y="3865354"/>
                    <a:ext cx="1227805" cy="42784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rtlCol="0">
                    <a:noAutofit/>
                  </a:bodyPr>
                  <a:lstStyle/>
                  <a:p>
                    <a:pPr algn="r" defTabSz="180000">
                      <a:tabLst>
                        <a:tab pos="180000" algn="l"/>
                      </a:tabLst>
                    </a:pPr>
                    <a:r>
                      <a:rPr lang="en-US" sz="1200" dirty="0"/>
                      <a:t>RPKI Validator</a:t>
                    </a:r>
                  </a:p>
                  <a:p>
                    <a:pPr algn="r" defTabSz="180000">
                      <a:tabLst>
                        <a:tab pos="180000" algn="l"/>
                      </a:tabLst>
                    </a:pPr>
                    <a:r>
                      <a: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Nokia Pure Text Light"/>
                        <a:ea typeface="+mn-ea"/>
                        <a:cs typeface="+mn-cs"/>
                      </a:rPr>
                      <a:t>RTR: 3323</a:t>
                    </a:r>
                  </a:p>
                </p:txBody>
              </p:sp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23E570CC-16DD-9AC2-3F3A-51F6CA61A715}"/>
                    </a:ext>
                  </a:extLst>
                </p:cNvPr>
                <p:cNvGrpSpPr/>
                <p:nvPr/>
              </p:nvGrpSpPr>
              <p:grpSpPr>
                <a:xfrm>
                  <a:off x="2308555" y="1780569"/>
                  <a:ext cx="2047059" cy="730033"/>
                  <a:chOff x="1151637" y="2025614"/>
                  <a:chExt cx="2047059" cy="730033"/>
                </a:xfrm>
              </p:grpSpPr>
              <p:pic>
                <p:nvPicPr>
                  <p:cNvPr id="55" name="Picture 4" descr="American Registry for Internet Numbers (ARIN)">
                    <a:extLst>
                      <a:ext uri="{FF2B5EF4-FFF2-40B4-BE49-F238E27FC236}">
                        <a16:creationId xmlns:a16="http://schemas.microsoft.com/office/drawing/2014/main" id="{2DC47EFB-D4AC-6A77-DAF1-720D4117970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clrChange>
                      <a:clrFrom>
                        <a:srgbClr val="FBFDFF"/>
                      </a:clrFrom>
                      <a:clrTo>
                        <a:srgbClr val="FBFD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84876" y="2025614"/>
                    <a:ext cx="698907" cy="36576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6" name="Picture 6" descr="RIPE NCC - Credly">
                    <a:extLst>
                      <a:ext uri="{FF2B5EF4-FFF2-40B4-BE49-F238E27FC236}">
                        <a16:creationId xmlns:a16="http://schemas.microsoft.com/office/drawing/2014/main" id="{8502F397-B4D9-9495-397D-76EC25ABCE1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6144" t="5135" r="29964" b="26426"/>
                  <a:stretch>
                    <a:fillRect/>
                  </a:stretch>
                </p:blipFill>
                <p:spPr bwMode="auto">
                  <a:xfrm>
                    <a:off x="1151637" y="2111757"/>
                    <a:ext cx="351861" cy="54864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7" name="Picture 56">
                    <a:extLst>
                      <a:ext uri="{FF2B5EF4-FFF2-40B4-BE49-F238E27FC236}">
                        <a16:creationId xmlns:a16="http://schemas.microsoft.com/office/drawing/2014/main" id="{50E5B6D2-12FD-F7A3-2A3E-788113233D5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601029" y="2111757"/>
                    <a:ext cx="548640" cy="548640"/>
                  </a:xfrm>
                  <a:prstGeom prst="rect">
                    <a:avLst/>
                  </a:prstGeom>
                </p:spPr>
              </p:pic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BB641441-A7BE-604E-1939-A44D6067858D}"/>
                      </a:ext>
                    </a:extLst>
                  </p:cNvPr>
                  <p:cNvSpPr txBox="1"/>
                  <p:nvPr/>
                </p:nvSpPr>
                <p:spPr>
                  <a:xfrm>
                    <a:off x="2284296" y="2327802"/>
                    <a:ext cx="914400" cy="42784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rtlCol="0">
                    <a:noAutofit/>
                  </a:bodyPr>
                  <a:lstStyle/>
                  <a:p>
                    <a:pPr defTabSz="180000">
                      <a:tabLst>
                        <a:tab pos="180000" algn="l"/>
                      </a:tabLst>
                    </a:pPr>
                    <a:r>
                      <a:rPr lang="en-US" sz="1200" dirty="0"/>
                      <a:t>RPKI</a:t>
                    </a:r>
                  </a:p>
                  <a:p>
                    <a:pPr defTabSz="180000">
                      <a:tabLst>
                        <a:tab pos="180000" algn="l"/>
                      </a:tabLst>
                    </a:pPr>
                    <a:r>
                      <a: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Nokia Pure Text Light"/>
                        <a:ea typeface="+mn-ea"/>
                        <a:cs typeface="+mn-cs"/>
                      </a:rPr>
                      <a:t>Trust </a:t>
                    </a:r>
                    <a:r>
                      <a: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1135"/>
                        </a:solidFill>
                        <a:effectLst/>
                        <a:uLnTx/>
                        <a:uFillTx/>
                        <a:latin typeface="Nokia Pure Text Light"/>
                        <a:ea typeface="+mn-ea"/>
                        <a:cs typeface="+mn-cs"/>
                      </a:rPr>
                      <a:t>Anchors</a:t>
                    </a:r>
                  </a:p>
                </p:txBody>
              </p:sp>
            </p:grp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028A29E8-8A3E-2C3B-A610-5BB4CEB47711}"/>
                    </a:ext>
                  </a:extLst>
                </p:cNvPr>
                <p:cNvSpPr/>
                <p:nvPr/>
              </p:nvSpPr>
              <p:spPr>
                <a:xfrm>
                  <a:off x="2965622" y="2415353"/>
                  <a:ext cx="692998" cy="745354"/>
                </a:xfrm>
                <a:custGeom>
                  <a:avLst/>
                  <a:gdLst>
                    <a:gd name="csX0" fmla="*/ 123567 w 692998"/>
                    <a:gd name="csY0" fmla="*/ 0 h 531341"/>
                    <a:gd name="csX1" fmla="*/ 691978 w 692998"/>
                    <a:gd name="csY1" fmla="*/ 172995 h 531341"/>
                    <a:gd name="csX2" fmla="*/ 0 w 692998"/>
                    <a:gd name="csY2" fmla="*/ 531341 h 531341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</a:cxnLst>
                  <a:rect l="l" t="t" r="r" b="b"/>
                  <a:pathLst>
                    <a:path w="692998" h="531341">
                      <a:moveTo>
                        <a:pt x="123567" y="0"/>
                      </a:moveTo>
                      <a:cubicBezTo>
                        <a:pt x="418070" y="42219"/>
                        <a:pt x="712573" y="84438"/>
                        <a:pt x="691978" y="172995"/>
                      </a:cubicBezTo>
                      <a:cubicBezTo>
                        <a:pt x="671384" y="261552"/>
                        <a:pt x="335692" y="396446"/>
                        <a:pt x="0" y="531341"/>
                      </a:cubicBezTo>
                    </a:path>
                  </a:pathLst>
                </a:custGeom>
                <a:ln w="28575">
                  <a:prstDash val="sysDash"/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497A95-E085-AC77-62FD-7DDEBE1436B6}"/>
                    </a:ext>
                  </a:extLst>
                </p:cNvPr>
                <p:cNvSpPr txBox="1"/>
                <p:nvPr/>
              </p:nvSpPr>
              <p:spPr>
                <a:xfrm>
                  <a:off x="3697142" y="2821071"/>
                  <a:ext cx="458218" cy="2357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noAutofit/>
                </a:bodyPr>
                <a:lstStyle/>
                <a:p>
                  <a:pPr algn="ctr" defTabSz="180000">
                    <a:tabLst>
                      <a:tab pos="180000" algn="l"/>
                    </a:tabLst>
                  </a:pP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Nokia Pure Text Light"/>
                      <a:ea typeface="+mn-ea"/>
                      <a:cs typeface="+mn-cs"/>
                    </a:rPr>
                    <a:t>RRDP/</a:t>
                  </a:r>
                  <a:r>
                    <a:rPr kumimoji="0" lang="en-US" sz="1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Nokia Pure Text Light"/>
                      <a:ea typeface="+mn-ea"/>
                      <a:cs typeface="+mn-cs"/>
                    </a:rPr>
                    <a:t>rsync</a:t>
                  </a:r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162BCD1-79E3-8C81-A549-B3FA0880C9A9}"/>
              </a:ext>
            </a:extLst>
          </p:cNvPr>
          <p:cNvGrpSpPr/>
          <p:nvPr/>
        </p:nvGrpSpPr>
        <p:grpSpPr>
          <a:xfrm>
            <a:off x="4537994" y="1446124"/>
            <a:ext cx="5843277" cy="2480866"/>
            <a:chOff x="4537994" y="1446124"/>
            <a:chExt cx="5843277" cy="2480866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E790977-A695-2EE7-3115-91CB611D291D}"/>
                </a:ext>
              </a:extLst>
            </p:cNvPr>
            <p:cNvGrpSpPr/>
            <p:nvPr/>
          </p:nvGrpSpPr>
          <p:grpSpPr>
            <a:xfrm>
              <a:off x="8383080" y="3229486"/>
              <a:ext cx="1998191" cy="649669"/>
              <a:chOff x="7354060" y="2770620"/>
              <a:chExt cx="1998191" cy="649669"/>
            </a:xfrm>
          </p:grpSpPr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48FFF330-D442-AD27-5020-3844CC1E1E29}"/>
                  </a:ext>
                </a:extLst>
              </p:cNvPr>
              <p:cNvGrpSpPr/>
              <p:nvPr/>
            </p:nvGrpSpPr>
            <p:grpSpPr>
              <a:xfrm>
                <a:off x="7354060" y="2770620"/>
                <a:ext cx="1134078" cy="575029"/>
                <a:chOff x="7082212" y="3237824"/>
                <a:chExt cx="1134078" cy="575029"/>
              </a:xfrm>
            </p:grpSpPr>
            <p:pic>
              <p:nvPicPr>
                <p:cNvPr id="141" name="Picture 10" descr="FRRouting an open source protocol for networking deployment">
                  <a:extLst>
                    <a:ext uri="{FF2B5EF4-FFF2-40B4-BE49-F238E27FC236}">
                      <a16:creationId xmlns:a16="http://schemas.microsoft.com/office/drawing/2014/main" id="{116AB435-894F-2CFC-705C-1208E1C613D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010" t="8701" r="20437" b="12074"/>
                <a:stretch>
                  <a:fillRect/>
                </a:stretch>
              </p:blipFill>
              <p:spPr bwMode="auto">
                <a:xfrm>
                  <a:off x="7617363" y="3237824"/>
                  <a:ext cx="598927" cy="5486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2" name="Picture 141" descr="A white arrows pointing to different directions&#10;&#10;Description automatically generated">
                  <a:extLst>
                    <a:ext uri="{FF2B5EF4-FFF2-40B4-BE49-F238E27FC236}">
                      <a16:creationId xmlns:a16="http://schemas.microsoft.com/office/drawing/2014/main" id="{5CBEAAF4-D720-D21C-CA6B-520FDA097D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7082212" y="3264213"/>
                  <a:ext cx="548640" cy="548640"/>
                </a:xfrm>
                <a:prstGeom prst="rect">
                  <a:avLst/>
                </a:prstGeom>
              </p:spPr>
            </p:pic>
          </p:grp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47EAEC8F-492C-16F6-1870-494BD093106E}"/>
                  </a:ext>
                </a:extLst>
              </p:cNvPr>
              <p:cNvSpPr txBox="1"/>
              <p:nvPr/>
            </p:nvSpPr>
            <p:spPr>
              <a:xfrm>
                <a:off x="8437851" y="2871649"/>
                <a:ext cx="914400" cy="548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noAutofit/>
              </a:bodyPr>
              <a:lstStyle/>
              <a:p>
                <a:pPr marL="0" marR="0" indent="0" defTabSz="1800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None/>
                  <a:tabLst>
                    <a:tab pos="180000" algn="l"/>
                  </a:tabLst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rPr>
                  <a:t>FRR edge</a:t>
                </a:r>
              </a:p>
              <a:p>
                <a:pPr marL="0" marR="0" indent="0" defTabSz="1800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None/>
                  <a:tabLst>
                    <a:tab pos="180000" algn="l"/>
                  </a:tabLst>
                </a:pPr>
                <a:r>
                  <a:rPr lang="en-US" sz="1200" dirty="0">
                    <a:latin typeface="Nokia Pure Text Light"/>
                  </a:rPr>
                  <a:t>AS 65001</a:t>
                </a:r>
              </a:p>
            </p:txBody>
          </p:sp>
        </p:grpSp>
        <p:pic>
          <p:nvPicPr>
            <p:cNvPr id="64" name="Picture 4" descr="Cloud icon vector image can be used for ui | Premium Vector">
              <a:extLst>
                <a:ext uri="{FF2B5EF4-FFF2-40B4-BE49-F238E27FC236}">
                  <a16:creationId xmlns:a16="http://schemas.microsoft.com/office/drawing/2014/main" id="{D60BBD42-B3B1-55EF-A949-BCF6606CD4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9" t="22623" r="6357" b="24049"/>
            <a:stretch>
              <a:fillRect/>
            </a:stretch>
          </p:blipFill>
          <p:spPr bwMode="auto">
            <a:xfrm>
              <a:off x="6329835" y="1446124"/>
              <a:ext cx="2408095" cy="1463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C0C1333B-C915-6F1C-38E3-BC41C99D8A34}"/>
                </a:ext>
              </a:extLst>
            </p:cNvPr>
            <p:cNvCxnSpPr>
              <a:cxnSpLocks/>
              <a:stCxn id="137" idx="1"/>
              <a:endCxn id="142" idx="0"/>
            </p:cNvCxnSpPr>
            <p:nvPr/>
          </p:nvCxnSpPr>
          <p:spPr>
            <a:xfrm>
              <a:off x="7784902" y="2446565"/>
              <a:ext cx="872498" cy="809310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9FA6D66-03BD-8633-44D6-580F000D97DA}"/>
                </a:ext>
              </a:extLst>
            </p:cNvPr>
            <p:cNvSpPr txBox="1"/>
            <p:nvPr/>
          </p:nvSpPr>
          <p:spPr>
            <a:xfrm>
              <a:off x="8549370" y="2835083"/>
              <a:ext cx="458218" cy="2357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noAutofit/>
            </a:bodyPr>
            <a:lstStyle/>
            <a:p>
              <a:pPr algn="ctr" defTabSz="180000">
                <a:tabLst>
                  <a:tab pos="180000" algn="l"/>
                </a:tabLst>
              </a:pPr>
              <a:r>
                <a:rPr lang="en-US" sz="1200" dirty="0"/>
                <a:t>eBGP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5292A805-4647-C389-7111-D5C7AFA67326}"/>
                </a:ext>
              </a:extLst>
            </p:cNvPr>
            <p:cNvCxnSpPr>
              <a:cxnSpLocks/>
              <a:stCxn id="142" idx="3"/>
              <a:endCxn id="95" idx="1"/>
            </p:cNvCxnSpPr>
            <p:nvPr/>
          </p:nvCxnSpPr>
          <p:spPr>
            <a:xfrm flipH="1">
              <a:off x="6535921" y="3530195"/>
              <a:ext cx="1847159" cy="10281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7EF00BC2-A0EA-6D72-A388-B9DF2D0CAF56}"/>
                </a:ext>
              </a:extLst>
            </p:cNvPr>
            <p:cNvCxnSpPr>
              <a:cxnSpLocks/>
              <a:stCxn id="137" idx="3"/>
              <a:endCxn id="95" idx="0"/>
            </p:cNvCxnSpPr>
            <p:nvPr/>
          </p:nvCxnSpPr>
          <p:spPr>
            <a:xfrm flipH="1">
              <a:off x="6261601" y="2446565"/>
              <a:ext cx="974661" cy="819591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5A62694-61F9-9781-947A-F37566586EAA}"/>
                </a:ext>
              </a:extLst>
            </p:cNvPr>
            <p:cNvSpPr txBox="1"/>
            <p:nvPr/>
          </p:nvSpPr>
          <p:spPr>
            <a:xfrm>
              <a:off x="7280920" y="3328771"/>
              <a:ext cx="458218" cy="2357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noAutofit/>
            </a:bodyPr>
            <a:lstStyle/>
            <a:p>
              <a:pPr algn="ctr" defTabSz="180000">
                <a:tabLst>
                  <a:tab pos="180000" algn="l"/>
                </a:tabLst>
              </a:pPr>
              <a:r>
                <a:rPr lang="en-US" sz="1200" dirty="0"/>
                <a:t>eBGP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B87428FD-D323-DBD2-AC39-F54D6C29EA5A}"/>
                </a:ext>
              </a:extLst>
            </p:cNvPr>
            <p:cNvGrpSpPr/>
            <p:nvPr/>
          </p:nvGrpSpPr>
          <p:grpSpPr>
            <a:xfrm>
              <a:off x="7236262" y="2164466"/>
              <a:ext cx="2017276" cy="556419"/>
              <a:chOff x="7272507" y="2558313"/>
              <a:chExt cx="2017276" cy="556419"/>
            </a:xfrm>
          </p:grpSpPr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AB668747-AA32-5FD5-8058-99BBBC5F32B9}"/>
                  </a:ext>
                </a:extLst>
              </p:cNvPr>
              <p:cNvGrpSpPr/>
              <p:nvPr/>
            </p:nvGrpSpPr>
            <p:grpSpPr>
              <a:xfrm>
                <a:off x="7272507" y="2558753"/>
                <a:ext cx="2017276" cy="555979"/>
                <a:chOff x="8090843" y="2901040"/>
                <a:chExt cx="2017276" cy="555979"/>
              </a:xfrm>
            </p:grpSpPr>
            <p:pic>
              <p:nvPicPr>
                <p:cNvPr id="137" name="Picture 136" descr="A white arrows pointing to different directions&#10;&#10;Description automatically generated">
                  <a:extLst>
                    <a:ext uri="{FF2B5EF4-FFF2-40B4-BE49-F238E27FC236}">
                      <a16:creationId xmlns:a16="http://schemas.microsoft.com/office/drawing/2014/main" id="{F1353AAD-DA74-1FF7-C6FE-F273791D62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8090843" y="2908379"/>
                  <a:ext cx="548640" cy="548640"/>
                </a:xfrm>
                <a:prstGeom prst="rect">
                  <a:avLst/>
                </a:prstGeom>
              </p:spPr>
            </p:pic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5A131624-9499-1666-395B-082F3BDC2B9F}"/>
                    </a:ext>
                  </a:extLst>
                </p:cNvPr>
                <p:cNvSpPr txBox="1"/>
                <p:nvPr/>
              </p:nvSpPr>
              <p:spPr>
                <a:xfrm>
                  <a:off x="9193719" y="2901040"/>
                  <a:ext cx="914400" cy="5486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noAutofit/>
                </a:bodyPr>
                <a:lstStyle/>
                <a:p>
                  <a:pPr marL="0" marR="0" indent="0" defTabSz="1800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+mj-lt"/>
                    <a:buNone/>
                    <a:tabLst>
                      <a:tab pos="180000" algn="l"/>
                    </a:tabLst>
                  </a:pP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Nokia Pure Text Light"/>
                      <a:ea typeface="+mn-ea"/>
                      <a:cs typeface="+mn-cs"/>
                    </a:rPr>
                    <a:t>Internet</a:t>
                  </a:r>
                </a:p>
                <a:p>
                  <a:pPr marL="0" marR="0" indent="0" defTabSz="1800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+mj-lt"/>
                    <a:buNone/>
                    <a:tabLst>
                      <a:tab pos="180000" algn="l"/>
                    </a:tabLst>
                  </a:pPr>
                  <a:r>
                    <a:rPr lang="en-US" sz="1200" dirty="0">
                      <a:latin typeface="Nokia Pure Text Light"/>
                    </a:rPr>
                    <a:t>AS 64496 </a:t>
                  </a:r>
                </a:p>
                <a:p>
                  <a:pPr defTabSz="180000">
                    <a:tabLst>
                      <a:tab pos="180000" algn="l"/>
                    </a:tabLst>
                  </a:pPr>
                  <a:r>
                    <a:rPr lang="en-US" sz="1200" dirty="0"/>
                    <a:t>192.0.2.0/24</a:t>
                  </a:r>
                  <a:endParaRPr lang="en-US" sz="1200" dirty="0">
                    <a:latin typeface="Nokia Pure Text Light"/>
                  </a:endParaRPr>
                </a:p>
              </p:txBody>
            </p:sp>
          </p:grpSp>
          <p:pic>
            <p:nvPicPr>
              <p:cNvPr id="135" name="Picture 10" descr="FRRouting an open source protocol for networking deployment">
                <a:extLst>
                  <a:ext uri="{FF2B5EF4-FFF2-40B4-BE49-F238E27FC236}">
                    <a16:creationId xmlns:a16="http://schemas.microsoft.com/office/drawing/2014/main" id="{1F9B74DE-22A7-D678-413B-2169AC7954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010" t="8701" r="20437" b="12074"/>
              <a:stretch>
                <a:fillRect/>
              </a:stretch>
            </p:blipFill>
            <p:spPr bwMode="auto">
              <a:xfrm>
                <a:off x="7800587" y="2558313"/>
                <a:ext cx="598927" cy="5486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DF0452EC-D96B-E198-28AE-F429E500A4D4}"/>
                </a:ext>
              </a:extLst>
            </p:cNvPr>
            <p:cNvGrpSpPr/>
            <p:nvPr/>
          </p:nvGrpSpPr>
          <p:grpSpPr>
            <a:xfrm>
              <a:off x="4537994" y="3266156"/>
              <a:ext cx="1997927" cy="660834"/>
              <a:chOff x="5909082" y="2814088"/>
              <a:chExt cx="1997927" cy="660834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6DF94FF8-3F8A-28BA-B802-D3CD67085CDA}"/>
                  </a:ext>
                </a:extLst>
              </p:cNvPr>
              <p:cNvGrpSpPr/>
              <p:nvPr/>
            </p:nvGrpSpPr>
            <p:grpSpPr>
              <a:xfrm>
                <a:off x="6768296" y="2814088"/>
                <a:ext cx="1138713" cy="554328"/>
                <a:chOff x="6496448" y="3281292"/>
                <a:chExt cx="1138713" cy="554328"/>
              </a:xfrm>
            </p:grpSpPr>
            <p:pic>
              <p:nvPicPr>
                <p:cNvPr id="94" name="Picture 10" descr="FRRouting an open source protocol for networking deployment">
                  <a:extLst>
                    <a:ext uri="{FF2B5EF4-FFF2-40B4-BE49-F238E27FC236}">
                      <a16:creationId xmlns:a16="http://schemas.microsoft.com/office/drawing/2014/main" id="{8430EEAC-0494-3B0B-5C19-5D8F2FFE69C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010" t="8701" r="20437" b="12074"/>
                <a:stretch>
                  <a:fillRect/>
                </a:stretch>
              </p:blipFill>
              <p:spPr bwMode="auto">
                <a:xfrm>
                  <a:off x="6496448" y="3286980"/>
                  <a:ext cx="598927" cy="5486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5" name="Picture 94" descr="A white arrows pointing to different directions&#10;&#10;Description automatically generated">
                  <a:extLst>
                    <a:ext uri="{FF2B5EF4-FFF2-40B4-BE49-F238E27FC236}">
                      <a16:creationId xmlns:a16="http://schemas.microsoft.com/office/drawing/2014/main" id="{B6A54764-CCD6-3AF8-F7F2-D4E3BEDD33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7086521" y="3281292"/>
                  <a:ext cx="548640" cy="548640"/>
                </a:xfrm>
                <a:prstGeom prst="rect">
                  <a:avLst/>
                </a:prstGeom>
              </p:spPr>
            </p:pic>
          </p:grp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7B75BA2A-E9D1-1D0B-FE2F-3665FA2AE63E}"/>
                  </a:ext>
                </a:extLst>
              </p:cNvPr>
              <p:cNvSpPr txBox="1"/>
              <p:nvPr/>
            </p:nvSpPr>
            <p:spPr>
              <a:xfrm>
                <a:off x="5909082" y="2926282"/>
                <a:ext cx="914400" cy="548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noAutofit/>
              </a:bodyPr>
              <a:lstStyle/>
              <a:p>
                <a:pPr marL="0" marR="0" indent="0" defTabSz="1800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None/>
                  <a:tabLst>
                    <a:tab pos="180000" algn="l"/>
                  </a:tabLst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rPr>
                  <a:t>FRR upstream</a:t>
                </a:r>
              </a:p>
              <a:p>
                <a:pPr marL="0" marR="0" indent="0" defTabSz="1800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None/>
                  <a:tabLst>
                    <a:tab pos="180000" algn="l"/>
                  </a:tabLst>
                </a:pPr>
                <a:r>
                  <a:rPr lang="en-US" sz="1200" dirty="0">
                    <a:latin typeface="Nokia Pure Text Light"/>
                  </a:rPr>
                  <a:t>AS 65000</a:t>
                </a:r>
              </a:p>
            </p:txBody>
          </p: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E16C697-856D-D67D-A4F6-2605F64E4570}"/>
                </a:ext>
              </a:extLst>
            </p:cNvPr>
            <p:cNvSpPr txBox="1"/>
            <p:nvPr/>
          </p:nvSpPr>
          <p:spPr>
            <a:xfrm>
              <a:off x="5820574" y="2829744"/>
              <a:ext cx="458218" cy="2357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noAutofit/>
            </a:bodyPr>
            <a:lstStyle/>
            <a:p>
              <a:pPr algn="ctr" defTabSz="180000">
                <a:tabLst>
                  <a:tab pos="180000" algn="l"/>
                </a:tabLst>
              </a:pPr>
              <a:r>
                <a:rPr lang="en-US" sz="1200" dirty="0"/>
                <a:t>eBGP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0077CD52-82E1-49F9-6CA9-977AB406D42A}"/>
              </a:ext>
            </a:extLst>
          </p:cNvPr>
          <p:cNvGrpSpPr/>
          <p:nvPr/>
        </p:nvGrpSpPr>
        <p:grpSpPr>
          <a:xfrm>
            <a:off x="5059195" y="3804515"/>
            <a:ext cx="3598205" cy="1903695"/>
            <a:chOff x="5059195" y="3804515"/>
            <a:chExt cx="3598205" cy="1903695"/>
          </a:xfrm>
        </p:grpSpPr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9469F174-BAE9-A09A-AD13-F4850935B1FB}"/>
                </a:ext>
              </a:extLst>
            </p:cNvPr>
            <p:cNvGrpSpPr/>
            <p:nvPr/>
          </p:nvGrpSpPr>
          <p:grpSpPr>
            <a:xfrm>
              <a:off x="5059195" y="4355980"/>
              <a:ext cx="1521935" cy="1352230"/>
              <a:chOff x="4068467" y="3532018"/>
              <a:chExt cx="1521935" cy="1352230"/>
            </a:xfrm>
          </p:grpSpPr>
          <p:pic>
            <p:nvPicPr>
              <p:cNvPr id="149" name="Picture 148">
                <a:extLst>
                  <a:ext uri="{FF2B5EF4-FFF2-40B4-BE49-F238E27FC236}">
                    <a16:creationId xmlns:a16="http://schemas.microsoft.com/office/drawing/2014/main" id="{804FF9E3-81C1-2B05-F07E-7ECD5E76C6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5468" y="3532018"/>
                <a:ext cx="731520" cy="731520"/>
              </a:xfrm>
              <a:prstGeom prst="rect">
                <a:avLst/>
              </a:prstGeom>
            </p:spPr>
          </p:pic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19969F63-4B8C-AFA7-0B13-B57E871BEC47}"/>
                  </a:ext>
                </a:extLst>
              </p:cNvPr>
              <p:cNvGrpSpPr/>
              <p:nvPr/>
            </p:nvGrpSpPr>
            <p:grpSpPr>
              <a:xfrm>
                <a:off x="4068467" y="4295797"/>
                <a:ext cx="1521935" cy="588451"/>
                <a:chOff x="4068467" y="4295797"/>
                <a:chExt cx="1521935" cy="588451"/>
              </a:xfrm>
            </p:grpSpPr>
            <p:pic>
              <p:nvPicPr>
                <p:cNvPr id="151" name="Picture 150">
                  <a:extLst>
                    <a:ext uri="{FF2B5EF4-FFF2-40B4-BE49-F238E27FC236}">
                      <a16:creationId xmlns:a16="http://schemas.microsoft.com/office/drawing/2014/main" id="{A969D774-F20C-D648-1F09-84C501DAF7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469" t="7604" r="28828" b="28802"/>
                <a:stretch>
                  <a:fillRect/>
                </a:stretch>
              </p:blipFill>
              <p:spPr>
                <a:xfrm>
                  <a:off x="4068467" y="4295797"/>
                  <a:ext cx="564705" cy="548640"/>
                </a:xfrm>
                <a:prstGeom prst="rect">
                  <a:avLst/>
                </a:prstGeom>
              </p:spPr>
            </p:pic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7059D194-9AA3-5279-C6F9-DF83930EA736}"/>
                    </a:ext>
                  </a:extLst>
                </p:cNvPr>
                <p:cNvSpPr txBox="1"/>
                <p:nvPr/>
              </p:nvSpPr>
              <p:spPr>
                <a:xfrm>
                  <a:off x="4676002" y="4335608"/>
                  <a:ext cx="914400" cy="5486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noAutofit/>
                </a:bodyPr>
                <a:lstStyle/>
                <a:p>
                  <a:pPr defTabSz="180000">
                    <a:tabLst>
                      <a:tab pos="180000" algn="l"/>
                    </a:tabLst>
                  </a:pPr>
                  <a:r>
                    <a:rPr lang="en-US" sz="1200" dirty="0"/>
                    <a:t>RAVEN</a:t>
                  </a:r>
                </a:p>
                <a:p>
                  <a:pPr defTabSz="180000">
                    <a:tabLst>
                      <a:tab pos="180000" algn="l"/>
                    </a:tabLst>
                  </a:pPr>
                  <a:r>
                    <a:rPr lang="en-US" sz="1200" dirty="0"/>
                    <a:t>BMP:11019</a:t>
                  </a:r>
                </a:p>
                <a:p>
                  <a:pPr defTabSz="180000">
                    <a:tabLst>
                      <a:tab pos="180000" algn="l"/>
                    </a:tabLst>
                  </a:pPr>
                  <a:r>
                    <a:rPr lang="en-US" sz="1200" dirty="0"/>
                    <a:t>API:11020 Prom:9595</a:t>
                  </a:r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4BAE15D4-22EC-7FC2-8C91-02B0BCDBB497}"/>
                </a:ext>
              </a:extLst>
            </p:cNvPr>
            <p:cNvSpPr txBox="1"/>
            <p:nvPr/>
          </p:nvSpPr>
          <p:spPr>
            <a:xfrm>
              <a:off x="7075665" y="4471647"/>
              <a:ext cx="458218" cy="2357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noAutofit/>
            </a:bodyPr>
            <a:lstStyle/>
            <a:p>
              <a:pPr algn="ctr" defTabSz="180000">
                <a:tabLst>
                  <a:tab pos="180000" algn="l"/>
                </a:tabLst>
              </a:pPr>
              <a:r>
                <a:rPr lang="en-US" sz="1200" dirty="0"/>
                <a:t>BMP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4E70765B-8727-22B9-84E2-6C6CB57B17F6}"/>
                </a:ext>
              </a:extLst>
            </p:cNvPr>
            <p:cNvCxnSpPr>
              <a:cxnSpLocks/>
              <a:stCxn id="149" idx="0"/>
              <a:endCxn id="95" idx="2"/>
            </p:cNvCxnSpPr>
            <p:nvPr/>
          </p:nvCxnSpPr>
          <p:spPr>
            <a:xfrm flipV="1">
              <a:off x="5711956" y="3814796"/>
              <a:ext cx="549645" cy="541184"/>
            </a:xfrm>
            <a:prstGeom prst="straightConnector1">
              <a:avLst/>
            </a:prstGeom>
            <a:ln w="28575">
              <a:solidFill>
                <a:schemeClr val="accent1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75476410-53F5-9BC2-C950-762EE952E075}"/>
                </a:ext>
              </a:extLst>
            </p:cNvPr>
            <p:cNvCxnSpPr>
              <a:cxnSpLocks/>
              <a:stCxn id="149" idx="3"/>
              <a:endCxn id="142" idx="2"/>
            </p:cNvCxnSpPr>
            <p:nvPr/>
          </p:nvCxnSpPr>
          <p:spPr>
            <a:xfrm flipV="1">
              <a:off x="6077716" y="3804515"/>
              <a:ext cx="2579684" cy="917225"/>
            </a:xfrm>
            <a:prstGeom prst="straightConnector1">
              <a:avLst/>
            </a:prstGeom>
            <a:ln w="28575">
              <a:solidFill>
                <a:schemeClr val="accent1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C575335B-1D79-C6B7-4A81-ADD979AD392E}"/>
                </a:ext>
              </a:extLst>
            </p:cNvPr>
            <p:cNvSpPr txBox="1"/>
            <p:nvPr/>
          </p:nvSpPr>
          <p:spPr>
            <a:xfrm>
              <a:off x="6032492" y="4101849"/>
              <a:ext cx="458218" cy="2357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noAutofit/>
            </a:bodyPr>
            <a:lstStyle/>
            <a:p>
              <a:pPr algn="ctr" defTabSz="180000">
                <a:tabLst>
                  <a:tab pos="180000" algn="l"/>
                </a:tabLst>
              </a:pPr>
              <a:r>
                <a:rPr lang="en-US" sz="1200" dirty="0"/>
                <a:t>BMP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026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A4807-0290-F702-D0DE-DE1740335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E48714A-58E1-2D3C-5683-5A153FCF342E}"/>
              </a:ext>
            </a:extLst>
          </p:cNvPr>
          <p:cNvSpPr txBox="1">
            <a:spLocks/>
          </p:cNvSpPr>
          <p:nvPr/>
        </p:nvSpPr>
        <p:spPr>
          <a:xfrm>
            <a:off x="518986" y="1678521"/>
            <a:ext cx="9700238" cy="104644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800" dirty="0">
                <a:solidFill>
                  <a:srgbClr val="00C2FF"/>
                </a:solidFill>
                <a:latin typeface="Corbel" panose="020B0503020204020204" pitchFamily="34" charset="0"/>
              </a:rPr>
              <a:t>HONEST ASSESSMENT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What even three layers can't prevent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36383F-7181-6F26-57E3-99C113B5E324}"/>
              </a:ext>
            </a:extLst>
          </p:cNvPr>
          <p:cNvSpPr txBox="1"/>
          <p:nvPr/>
        </p:nvSpPr>
        <p:spPr>
          <a:xfrm>
            <a:off x="518985" y="3402070"/>
            <a:ext cx="9700237" cy="17774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ts val="1500"/>
              </a:spcBef>
              <a:buNone/>
            </a:pPr>
            <a:r>
              <a:rPr lang="en-US" b="0" i="0" dirty="0">
                <a:solidFill>
                  <a:srgbClr val="F5A623"/>
                </a:solidFill>
                <a:effectLst/>
                <a:latin typeface="Corbel" panose="020B0503020204020204" pitchFamily="34" charset="0"/>
              </a:rPr>
              <a:t>⚠</a:t>
            </a:r>
            <a:r>
              <a:rPr lang="en-US" b="0" i="0" dirty="0">
                <a:solidFill>
                  <a:schemeClr val="bg1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  <a:t> Hijack by your legitimate upstream provider — they're trusted by design</a:t>
            </a:r>
          </a:p>
          <a:p>
            <a:pPr algn="l">
              <a:spcBef>
                <a:spcPts val="1500"/>
              </a:spcBef>
              <a:buNone/>
            </a:pPr>
            <a:r>
              <a:rPr lang="en-US" b="0" i="0" dirty="0">
                <a:solidFill>
                  <a:srgbClr val="F5A623"/>
                </a:solidFill>
                <a:effectLst/>
                <a:latin typeface="Corbel" panose="020B0503020204020204" pitchFamily="34" charset="0"/>
              </a:rPr>
              <a:t>⚠</a:t>
            </a:r>
            <a:r>
              <a:rPr lang="en-US" b="0" i="0" dirty="0">
                <a:solidFill>
                  <a:schemeClr val="bg1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  <a:t> Attacks that execute before ASPA/ROV data propagates globally</a:t>
            </a:r>
          </a:p>
          <a:p>
            <a:pPr algn="l">
              <a:spcBef>
                <a:spcPts val="1500"/>
              </a:spcBef>
              <a:buNone/>
            </a:pPr>
            <a:r>
              <a:rPr lang="en-US" b="0" i="0" dirty="0">
                <a:solidFill>
                  <a:srgbClr val="F5A623"/>
                </a:solidFill>
                <a:effectLst/>
                <a:latin typeface="Corbel" panose="020B0503020204020204" pitchFamily="34" charset="0"/>
              </a:rPr>
              <a:t>⚠</a:t>
            </a:r>
            <a:r>
              <a:rPr lang="en-US" b="0" i="0" dirty="0">
                <a:solidFill>
                  <a:schemeClr val="bg1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  <a:t> Compromised RPKI validator infrastructure</a:t>
            </a:r>
          </a:p>
          <a:p>
            <a:pPr algn="l">
              <a:spcBef>
                <a:spcPts val="1500"/>
              </a:spcBef>
              <a:buNone/>
            </a:pPr>
            <a:r>
              <a:rPr lang="en-US" b="0" i="0" dirty="0">
                <a:solidFill>
                  <a:srgbClr val="F5A623"/>
                </a:solidFill>
                <a:effectLst/>
                <a:latin typeface="Corbel" panose="020B0503020204020204" pitchFamily="34" charset="0"/>
              </a:rPr>
              <a:t>⚠</a:t>
            </a:r>
            <a:r>
              <a:rPr lang="en-US" b="0" i="0" dirty="0">
                <a:solidFill>
                  <a:schemeClr val="bg1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  <a:t> Encrypted traffic interception during legitimate transit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1FD0EC-4714-1FEF-9854-731AFA18CA69}"/>
              </a:ext>
            </a:extLst>
          </p:cNvPr>
          <p:cNvSpPr txBox="1"/>
          <p:nvPr/>
        </p:nvSpPr>
        <p:spPr>
          <a:xfrm>
            <a:off x="518985" y="2775212"/>
            <a:ext cx="6428616" cy="494611"/>
          </a:xfrm>
          <a:prstGeom prst="roundRect">
            <a:avLst>
              <a:gd name="adj" fmla="val 5192"/>
            </a:avLst>
          </a:prstGeom>
          <a:solidFill>
            <a:srgbClr val="00C2FF">
              <a:alpha val="10196"/>
            </a:srgbClr>
          </a:solidFill>
          <a:ln w="12700">
            <a:solidFill>
              <a:srgbClr val="00C2FF"/>
            </a:solidFill>
          </a:ln>
        </p:spPr>
        <p:txBody>
          <a:bodyPr wrap="square" anchor="ctr">
            <a:noAutofit/>
          </a:bodyPr>
          <a:lstStyle/>
          <a:p>
            <a:r>
              <a:rPr lang="en-US" sz="2000" i="1" dirty="0">
                <a:solidFill>
                  <a:srgbClr val="E8EDF5"/>
                </a:solidFill>
                <a:effectLst/>
                <a:latin typeface="Corbel" panose="020B0503020204020204" pitchFamily="34" charset="0"/>
              </a:rPr>
              <a:t>Defense-in-depth reduces risk. It does not eliminate it.</a:t>
            </a:r>
            <a:endParaRPr lang="en-US" i="1" dirty="0">
              <a:solidFill>
                <a:srgbClr val="6B8AAD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9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9BF1938-79A6-C49A-FB71-75F33AAAF7B8}"/>
              </a:ext>
            </a:extLst>
          </p:cNvPr>
          <p:cNvSpPr txBox="1">
            <a:spLocks/>
          </p:cNvSpPr>
          <p:nvPr/>
        </p:nvSpPr>
        <p:spPr>
          <a:xfrm>
            <a:off x="518986" y="1401114"/>
            <a:ext cx="10095406" cy="104644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800" dirty="0">
                <a:solidFill>
                  <a:srgbClr val="00C2FF"/>
                </a:solidFill>
                <a:latin typeface="Corbel" panose="020B0503020204020204" pitchFamily="34" charset="0"/>
              </a:rPr>
              <a:t>June 6, 2019 — 02:43 UTC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What if this happened to </a:t>
            </a:r>
            <a:r>
              <a:rPr lang="en-US" b="1" i="1" dirty="0">
                <a:solidFill>
                  <a:srgbClr val="00C2FF"/>
                </a:solidFill>
                <a:latin typeface="Corbel" panose="020B0503020204020204" pitchFamily="34" charset="0"/>
              </a:rPr>
              <a:t>your</a:t>
            </a:r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 network?</a:t>
            </a:r>
            <a:r>
              <a:rPr lang="en-US" b="1" i="1" dirty="0">
                <a:solidFill>
                  <a:srgbClr val="00C2FF"/>
                </a:solidFill>
                <a:effectLst/>
                <a:latin typeface="Syne"/>
              </a:rPr>
              <a:t> </a:t>
            </a:r>
            <a:endParaRPr lang="en-US" b="1" dirty="0">
              <a:solidFill>
                <a:srgbClr val="FF3B5C"/>
              </a:solidFill>
              <a:latin typeface="Corbel" panose="020B05030202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E084C1-3E38-48D2-5F3D-FB6C5142068D}"/>
              </a:ext>
            </a:extLst>
          </p:cNvPr>
          <p:cNvSpPr txBox="1"/>
          <p:nvPr/>
        </p:nvSpPr>
        <p:spPr>
          <a:xfrm>
            <a:off x="518986" y="2845240"/>
            <a:ext cx="3200400" cy="1645920"/>
          </a:xfrm>
          <a:prstGeom prst="roundRect">
            <a:avLst/>
          </a:prstGeom>
          <a:solidFill>
            <a:srgbClr val="00C2FF">
              <a:alpha val="10196"/>
            </a:srgbClr>
          </a:solidFill>
          <a:ln w="12700">
            <a:solidFill>
              <a:srgbClr val="00C2FF"/>
            </a:solidFill>
          </a:ln>
        </p:spPr>
        <p:txBody>
          <a:bodyPr wrap="square" anchor="t">
            <a:noAutofit/>
          </a:bodyPr>
          <a:lstStyle/>
          <a:p>
            <a:r>
              <a:rPr lang="en-US" sz="6600" b="1" dirty="0">
                <a:solidFill>
                  <a:srgbClr val="00C2FF"/>
                </a:solidFill>
                <a:latin typeface="Corbel" panose="020B0503020204020204" pitchFamily="34" charset="0"/>
              </a:rPr>
              <a:t>70K+</a:t>
            </a:r>
          </a:p>
          <a:p>
            <a:pPr>
              <a:spcBef>
                <a:spcPts val="450"/>
              </a:spcBef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Routes leaked in minutes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005314-4E91-57A4-969F-DC853E0CEACF}"/>
              </a:ext>
            </a:extLst>
          </p:cNvPr>
          <p:cNvSpPr txBox="1"/>
          <p:nvPr/>
        </p:nvSpPr>
        <p:spPr>
          <a:xfrm>
            <a:off x="3926711" y="2845238"/>
            <a:ext cx="3200400" cy="1645920"/>
          </a:xfrm>
          <a:prstGeom prst="roundRect">
            <a:avLst/>
          </a:prstGeom>
          <a:solidFill>
            <a:srgbClr val="FF3B5C">
              <a:alpha val="10196"/>
            </a:srgbClr>
          </a:solidFill>
          <a:ln w="12700">
            <a:solidFill>
              <a:srgbClr val="FF0000"/>
            </a:solidFill>
          </a:ln>
        </p:spPr>
        <p:txBody>
          <a:bodyPr wrap="square" anchor="t">
            <a:noAutofit/>
          </a:bodyPr>
          <a:lstStyle/>
          <a:p>
            <a:r>
              <a:rPr lang="en-US" sz="6600" b="1" dirty="0">
                <a:solidFill>
                  <a:srgbClr val="FF3B5C"/>
                </a:solidFill>
                <a:latin typeface="Corbel" panose="020B0503020204020204" pitchFamily="34" charset="0"/>
              </a:rPr>
              <a:t>2+ </a:t>
            </a:r>
            <a:r>
              <a:rPr lang="en-US" sz="6600" b="1" dirty="0" err="1">
                <a:solidFill>
                  <a:srgbClr val="FF3B5C"/>
                </a:solidFill>
                <a:latin typeface="Corbel" panose="020B0503020204020204" pitchFamily="34" charset="0"/>
              </a:rPr>
              <a:t>hrs</a:t>
            </a:r>
            <a:endParaRPr lang="en-US" sz="6600" b="1" dirty="0">
              <a:solidFill>
                <a:srgbClr val="FF3B5C"/>
              </a:solidFill>
              <a:latin typeface="Corbel" panose="020B0503020204020204" pitchFamily="34" charset="0"/>
            </a:endParaRPr>
          </a:p>
          <a:p>
            <a:pPr>
              <a:spcBef>
                <a:spcPts val="450"/>
              </a:spcBef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Traffic misdirected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77E8B9-5E90-FF7A-C452-33F3038C2221}"/>
              </a:ext>
            </a:extLst>
          </p:cNvPr>
          <p:cNvSpPr txBox="1"/>
          <p:nvPr/>
        </p:nvSpPr>
        <p:spPr>
          <a:xfrm>
            <a:off x="7334436" y="2845238"/>
            <a:ext cx="3200400" cy="1645920"/>
          </a:xfrm>
          <a:prstGeom prst="roundRect">
            <a:avLst/>
          </a:prstGeom>
          <a:solidFill>
            <a:srgbClr val="F5A623">
              <a:alpha val="10196"/>
            </a:srgbClr>
          </a:solidFill>
          <a:ln w="12700">
            <a:solidFill>
              <a:srgbClr val="F5A623"/>
            </a:solidFill>
          </a:ln>
        </p:spPr>
        <p:txBody>
          <a:bodyPr wrap="square" anchor="t">
            <a:noAutofit/>
          </a:bodyPr>
          <a:lstStyle/>
          <a:p>
            <a:r>
              <a:rPr lang="en-US" sz="6600" b="1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3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EU mobile operators affected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579435-1605-F250-F1DB-C056974D02F1}"/>
              </a:ext>
            </a:extLst>
          </p:cNvPr>
          <p:cNvSpPr txBox="1"/>
          <p:nvPr/>
        </p:nvSpPr>
        <p:spPr>
          <a:xfrm>
            <a:off x="518986" y="4749000"/>
            <a:ext cx="915688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b="0" i="1" dirty="0">
                <a:solidFill>
                  <a:schemeClr val="bg1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  <a:t>European mobile traffic — Swisscom, KPN, Bouygues — silently routed through Beijing and back. Nobody noticed for hours.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00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 animBg="1"/>
      <p:bldP spid="8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F6BBC-455D-89C5-574F-B2E289A00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A0F1435-FB74-31D4-BE4A-FCA5C288FCF7}"/>
              </a:ext>
            </a:extLst>
          </p:cNvPr>
          <p:cNvSpPr txBox="1">
            <a:spLocks/>
          </p:cNvSpPr>
          <p:nvPr/>
        </p:nvSpPr>
        <p:spPr>
          <a:xfrm>
            <a:off x="518986" y="717082"/>
            <a:ext cx="9700238" cy="1723549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800" dirty="0">
                <a:solidFill>
                  <a:srgbClr val="00C2FF"/>
                </a:solidFill>
                <a:latin typeface="Corbel" panose="020B0503020204020204" pitchFamily="34" charset="0"/>
              </a:rPr>
              <a:t>YOUR ACTION PLAN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Start bottom-left.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00C2FF"/>
                </a:solidFill>
                <a:latin typeface="Corbel" panose="020B0503020204020204" pitchFamily="34" charset="0"/>
              </a:rPr>
              <a:t>Work your way up-right.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713F40B-5928-3283-3D59-7EE3B31AA732}"/>
              </a:ext>
            </a:extLst>
          </p:cNvPr>
          <p:cNvGrpSpPr/>
          <p:nvPr/>
        </p:nvGrpSpPr>
        <p:grpSpPr>
          <a:xfrm>
            <a:off x="518986" y="2615241"/>
            <a:ext cx="7760220" cy="3525678"/>
            <a:chOff x="2952022" y="3063516"/>
            <a:chExt cx="7760220" cy="352567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2A7AC37-9B16-0B70-EA2D-0E2F693D587A}"/>
                </a:ext>
              </a:extLst>
            </p:cNvPr>
            <p:cNvGrpSpPr/>
            <p:nvPr/>
          </p:nvGrpSpPr>
          <p:grpSpPr>
            <a:xfrm>
              <a:off x="3442403" y="3209210"/>
              <a:ext cx="7108425" cy="2957247"/>
              <a:chOff x="2845056" y="2786472"/>
              <a:chExt cx="7108425" cy="2957247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52D13570-D5AE-F570-D99E-0EB406E2D585}"/>
                  </a:ext>
                </a:extLst>
              </p:cNvPr>
              <p:cNvGrpSpPr/>
              <p:nvPr/>
            </p:nvGrpSpPr>
            <p:grpSpPr>
              <a:xfrm>
                <a:off x="2845056" y="4333063"/>
                <a:ext cx="3486819" cy="1410656"/>
                <a:chOff x="4066553" y="3312978"/>
                <a:chExt cx="1828800" cy="1410656"/>
              </a:xfrm>
            </p:grpSpPr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C9F9599-9FD4-4681-4589-4E77E0BC73BF}"/>
                    </a:ext>
                  </a:extLst>
                </p:cNvPr>
                <p:cNvSpPr txBox="1"/>
                <p:nvPr/>
              </p:nvSpPr>
              <p:spPr>
                <a:xfrm>
                  <a:off x="4066553" y="3312978"/>
                  <a:ext cx="1828800" cy="1410656"/>
                </a:xfrm>
                <a:prstGeom prst="roundRect">
                  <a:avLst>
                    <a:gd name="adj" fmla="val 5192"/>
                  </a:avLst>
                </a:prstGeom>
                <a:solidFill>
                  <a:schemeClr val="bg1">
                    <a:lumMod val="75000"/>
                    <a:alpha val="10196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wrap="square" lIns="457200" anchor="ctr">
                  <a:noAutofit/>
                </a:bodyPr>
                <a:lstStyle/>
                <a:p>
                  <a:pPr algn="l">
                    <a:buNone/>
                  </a:pPr>
                  <a:r>
                    <a:rPr lang="en-US" sz="2000" b="1" i="0" dirty="0">
                      <a:solidFill>
                        <a:srgbClr val="E8EDF5"/>
                      </a:solidFill>
                      <a:effectLst/>
                      <a:latin typeface="Corbel" panose="020B0503020204020204" pitchFamily="34" charset="0"/>
                    </a:rPr>
                    <a:t>Create ROAs</a:t>
                  </a:r>
                </a:p>
                <a:p>
                  <a:pPr algn="l">
                    <a:buNone/>
                  </a:pPr>
                  <a:r>
                    <a:rPr lang="en-US" sz="1600" b="0" i="0" dirty="0">
                      <a:solidFill>
                        <a:schemeClr val="bg1">
                          <a:lumMod val="75000"/>
                        </a:schemeClr>
                      </a:solidFill>
                      <a:effectLst/>
                      <a:latin typeface="Corbel" panose="020B0503020204020204" pitchFamily="34" charset="0"/>
                    </a:rPr>
                    <a:t>For all your prefixes. Now.</a:t>
                  </a:r>
                </a:p>
                <a:p>
                  <a:pPr algn="l">
                    <a:buNone/>
                  </a:pPr>
                  <a:endParaRPr lang="en-US" b="0" i="0" dirty="0">
                    <a:solidFill>
                      <a:schemeClr val="bg1">
                        <a:lumMod val="75000"/>
                      </a:schemeClr>
                    </a:solidFill>
                    <a:effectLst/>
                    <a:latin typeface="Corbel" panose="020B0503020204020204" pitchFamily="34" charset="0"/>
                  </a:endParaRPr>
                </a:p>
                <a:p>
                  <a:pPr algn="l">
                    <a:buNone/>
                  </a:pPr>
                  <a:endParaRPr lang="en-US" b="0" i="0" dirty="0">
                    <a:solidFill>
                      <a:schemeClr val="bg1">
                        <a:lumMod val="75000"/>
                      </a:schemeClr>
                    </a:solidFill>
                    <a:effectLst/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5C0E0C69-4EAC-AB3F-7785-77E89F34C54A}"/>
                    </a:ext>
                  </a:extLst>
                </p:cNvPr>
                <p:cNvSpPr txBox="1"/>
                <p:nvPr/>
              </p:nvSpPr>
              <p:spPr>
                <a:xfrm>
                  <a:off x="4298982" y="4137773"/>
                  <a:ext cx="1363942" cy="384179"/>
                </a:xfrm>
                <a:prstGeom prst="roundRect">
                  <a:avLst>
                    <a:gd name="adj" fmla="val 13565"/>
                  </a:avLst>
                </a:prstGeom>
                <a:solidFill>
                  <a:srgbClr val="F5A623">
                    <a:alpha val="10196"/>
                  </a:srgbClr>
                </a:solidFill>
                <a:ln w="12700">
                  <a:solidFill>
                    <a:srgbClr val="F5A623"/>
                  </a:solidFill>
                </a:ln>
              </p:spPr>
              <p:txBody>
                <a:bodyPr wrap="square" anchor="ctr">
                  <a:noAutofit/>
                </a:bodyPr>
                <a:lstStyle/>
                <a:p>
                  <a:pPr algn="ctr">
                    <a:spcAft>
                      <a:spcPts val="300"/>
                    </a:spcAft>
                    <a:buNone/>
                  </a:pPr>
                  <a:r>
                    <a:rPr lang="en-US" sz="1600" i="0" dirty="0">
                      <a:solidFill>
                        <a:srgbClr val="F5A623"/>
                      </a:solidFill>
                      <a:effectLst/>
                      <a:latin typeface="Corbel" panose="020B0503020204020204" pitchFamily="34" charset="0"/>
                    </a:rPr>
                    <a:t>Start here</a:t>
                  </a:r>
                  <a:endParaRPr lang="en-US" sz="1400" i="0" dirty="0">
                    <a:solidFill>
                      <a:srgbClr val="F5A623"/>
                    </a:solidFill>
                    <a:effectLst/>
                    <a:latin typeface="Corbel" panose="020B0503020204020204" pitchFamily="34" charset="0"/>
                  </a:endParaRPr>
                </a:p>
              </p:txBody>
            </p: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77E13CB8-A965-7EF8-8623-98D25A7D28BD}"/>
                  </a:ext>
                </a:extLst>
              </p:cNvPr>
              <p:cNvGrpSpPr/>
              <p:nvPr/>
            </p:nvGrpSpPr>
            <p:grpSpPr>
              <a:xfrm>
                <a:off x="6466661" y="2786472"/>
                <a:ext cx="3486820" cy="1410656"/>
                <a:chOff x="4066553" y="3312978"/>
                <a:chExt cx="1828800" cy="1410656"/>
              </a:xfrm>
            </p:grpSpPr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46350EB-45BC-6C24-6ADF-0E7E87EF3DB2}"/>
                    </a:ext>
                  </a:extLst>
                </p:cNvPr>
                <p:cNvSpPr txBox="1"/>
                <p:nvPr/>
              </p:nvSpPr>
              <p:spPr>
                <a:xfrm>
                  <a:off x="4066553" y="3312978"/>
                  <a:ext cx="1828800" cy="1410656"/>
                </a:xfrm>
                <a:prstGeom prst="roundRect">
                  <a:avLst>
                    <a:gd name="adj" fmla="val 5192"/>
                  </a:avLst>
                </a:prstGeom>
                <a:solidFill>
                  <a:schemeClr val="bg1">
                    <a:lumMod val="75000"/>
                    <a:alpha val="10196"/>
                  </a:schemeClr>
                </a:solidFill>
                <a:ln w="12700">
                  <a:solidFill>
                    <a:schemeClr val="accent3"/>
                  </a:solidFill>
                </a:ln>
              </p:spPr>
              <p:txBody>
                <a:bodyPr wrap="square" lIns="457200" anchor="ctr">
                  <a:noAutofit/>
                </a:bodyPr>
                <a:lstStyle/>
                <a:p>
                  <a:pPr algn="l">
                    <a:buNone/>
                  </a:pPr>
                  <a:r>
                    <a:rPr lang="en-US" sz="2000" b="1" i="0" dirty="0">
                      <a:solidFill>
                        <a:schemeClr val="accent3"/>
                      </a:solidFill>
                      <a:effectLst/>
                      <a:latin typeface="Corbel" panose="020B0503020204020204" pitchFamily="34" charset="0"/>
                    </a:rPr>
                    <a:t>BMP anomaly detection</a:t>
                  </a:r>
                </a:p>
                <a:p>
                  <a:pPr algn="l">
                    <a:buNone/>
                  </a:pPr>
                  <a:r>
                    <a:rPr lang="en-US" sz="1600" i="0" dirty="0">
                      <a:solidFill>
                        <a:schemeClr val="bg1">
                          <a:lumMod val="75000"/>
                        </a:schemeClr>
                      </a:solidFill>
                      <a:effectLst/>
                      <a:latin typeface="Corbel" panose="020B0503020204020204" pitchFamily="34" charset="0"/>
                    </a:rPr>
                    <a:t>Collector + correlation pipeline</a:t>
                  </a:r>
                </a:p>
                <a:p>
                  <a:pPr algn="l">
                    <a:buNone/>
                  </a:pPr>
                  <a:endParaRPr lang="en-US" sz="1600" dirty="0">
                    <a:solidFill>
                      <a:srgbClr val="E8EDF5"/>
                    </a:solidFill>
                    <a:latin typeface="Corbel" panose="020B0503020204020204" pitchFamily="34" charset="0"/>
                  </a:endParaRPr>
                </a:p>
                <a:p>
                  <a:pPr algn="l">
                    <a:buNone/>
                  </a:pPr>
                  <a:endParaRPr lang="en-US" sz="1400" i="0" dirty="0">
                    <a:solidFill>
                      <a:schemeClr val="bg1">
                        <a:lumMod val="75000"/>
                      </a:schemeClr>
                    </a:solidFill>
                    <a:effectLst/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20F6F03-2A64-A1A7-B4FB-9A86EDC305B3}"/>
                    </a:ext>
                  </a:extLst>
                </p:cNvPr>
                <p:cNvSpPr txBox="1"/>
                <p:nvPr/>
              </p:nvSpPr>
              <p:spPr>
                <a:xfrm>
                  <a:off x="4298982" y="4137774"/>
                  <a:ext cx="1363942" cy="384179"/>
                </a:xfrm>
                <a:prstGeom prst="roundRect">
                  <a:avLst>
                    <a:gd name="adj" fmla="val 13565"/>
                  </a:avLst>
                </a:prstGeom>
                <a:solidFill>
                  <a:schemeClr val="accent3">
                    <a:alpha val="10196"/>
                  </a:schemeClr>
                </a:solidFill>
                <a:ln w="12700">
                  <a:solidFill>
                    <a:schemeClr val="accent3"/>
                  </a:solidFill>
                </a:ln>
              </p:spPr>
              <p:txBody>
                <a:bodyPr wrap="square" anchor="ctr">
                  <a:noAutofit/>
                </a:bodyPr>
                <a:lstStyle/>
                <a:p>
                  <a:pPr algn="ctr">
                    <a:spcAft>
                      <a:spcPts val="300"/>
                    </a:spcAft>
                    <a:buNone/>
                  </a:pPr>
                  <a:r>
                    <a:rPr lang="en-US" sz="1600" i="0" dirty="0">
                      <a:solidFill>
                        <a:schemeClr val="accent3"/>
                      </a:solidFill>
                      <a:effectLst/>
                      <a:latin typeface="Corbel" panose="020B0503020204020204" pitchFamily="34" charset="0"/>
                    </a:rPr>
                    <a:t>High effort · high impact</a:t>
                  </a:r>
                  <a:endParaRPr lang="en-US" sz="1400" i="0" dirty="0">
                    <a:solidFill>
                      <a:schemeClr val="accent3"/>
                    </a:solidFill>
                    <a:effectLst/>
                    <a:latin typeface="Corbel" panose="020B0503020204020204" pitchFamily="34" charset="0"/>
                  </a:endParaRP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407DE3A5-05DE-1ED8-8346-9DC4097096C8}"/>
                  </a:ext>
                </a:extLst>
              </p:cNvPr>
              <p:cNvGrpSpPr/>
              <p:nvPr/>
            </p:nvGrpSpPr>
            <p:grpSpPr>
              <a:xfrm>
                <a:off x="2845057" y="2786472"/>
                <a:ext cx="3486819" cy="1410656"/>
                <a:chOff x="4066553" y="3312978"/>
                <a:chExt cx="1828800" cy="1410656"/>
              </a:xfrm>
            </p:grpSpPr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D3B53DB-36F6-86C9-0003-42E4110A04C1}"/>
                    </a:ext>
                  </a:extLst>
                </p:cNvPr>
                <p:cNvSpPr txBox="1"/>
                <p:nvPr/>
              </p:nvSpPr>
              <p:spPr>
                <a:xfrm>
                  <a:off x="4066553" y="3312978"/>
                  <a:ext cx="1828800" cy="1410656"/>
                </a:xfrm>
                <a:prstGeom prst="roundRect">
                  <a:avLst>
                    <a:gd name="adj" fmla="val 5192"/>
                  </a:avLst>
                </a:prstGeom>
                <a:solidFill>
                  <a:schemeClr val="bg1">
                    <a:lumMod val="75000"/>
                    <a:alpha val="10196"/>
                  </a:schemeClr>
                </a:solidFill>
                <a:ln w="12700">
                  <a:solidFill>
                    <a:srgbClr val="00C2FF"/>
                  </a:solidFill>
                </a:ln>
              </p:spPr>
              <p:txBody>
                <a:bodyPr wrap="square" lIns="457200" anchor="ctr">
                  <a:noAutofit/>
                </a:bodyPr>
                <a:lstStyle/>
                <a:p>
                  <a:pPr algn="l">
                    <a:buNone/>
                  </a:pPr>
                  <a:r>
                    <a:rPr lang="en-US" sz="2000" b="1" i="0" dirty="0">
                      <a:solidFill>
                        <a:srgbClr val="00C2FF"/>
                      </a:solidFill>
                      <a:effectLst/>
                      <a:latin typeface="Corbel" panose="020B0503020204020204" pitchFamily="34" charset="0"/>
                    </a:rPr>
                    <a:t>Sign ASPA objects</a:t>
                  </a:r>
                </a:p>
                <a:p>
                  <a:pPr algn="l">
                    <a:buNone/>
                  </a:pPr>
                  <a:r>
                    <a:rPr lang="en-US" sz="1600" i="0" dirty="0">
                      <a:solidFill>
                        <a:schemeClr val="bg1">
                          <a:lumMod val="75000"/>
                        </a:schemeClr>
                      </a:solidFill>
                      <a:effectLst/>
                      <a:latin typeface="Corbel" panose="020B0503020204020204" pitchFamily="34" charset="0"/>
                    </a:rPr>
                    <a:t>When available from your RIR</a:t>
                  </a:r>
                </a:p>
                <a:p>
                  <a:pPr algn="l">
                    <a:buNone/>
                  </a:pPr>
                  <a:endParaRPr lang="en-US" sz="1600" dirty="0">
                    <a:solidFill>
                      <a:schemeClr val="bg1">
                        <a:lumMod val="75000"/>
                      </a:schemeClr>
                    </a:solidFill>
                    <a:latin typeface="Corbel" panose="020B0503020204020204" pitchFamily="34" charset="0"/>
                  </a:endParaRPr>
                </a:p>
                <a:p>
                  <a:pPr algn="l">
                    <a:buNone/>
                  </a:pPr>
                  <a:endParaRPr lang="en-US" sz="1600" i="0" dirty="0">
                    <a:solidFill>
                      <a:schemeClr val="bg1">
                        <a:lumMod val="75000"/>
                      </a:schemeClr>
                    </a:solidFill>
                    <a:effectLst/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D71FD9F-16FB-7FC1-B625-516EEE1F0F0E}"/>
                    </a:ext>
                  </a:extLst>
                </p:cNvPr>
                <p:cNvSpPr txBox="1"/>
                <p:nvPr/>
              </p:nvSpPr>
              <p:spPr>
                <a:xfrm>
                  <a:off x="4298982" y="4137773"/>
                  <a:ext cx="1363942" cy="384179"/>
                </a:xfrm>
                <a:prstGeom prst="roundRect">
                  <a:avLst>
                    <a:gd name="adj" fmla="val 13565"/>
                  </a:avLst>
                </a:prstGeom>
                <a:solidFill>
                  <a:srgbClr val="00C2FF">
                    <a:alpha val="10196"/>
                  </a:srgbClr>
                </a:solidFill>
                <a:ln w="12700">
                  <a:solidFill>
                    <a:srgbClr val="00C2FF"/>
                  </a:solidFill>
                </a:ln>
              </p:spPr>
              <p:txBody>
                <a:bodyPr wrap="square" anchor="ctr">
                  <a:noAutofit/>
                </a:bodyPr>
                <a:lstStyle/>
                <a:p>
                  <a:pPr algn="ctr">
                    <a:spcAft>
                      <a:spcPts val="300"/>
                    </a:spcAft>
                  </a:pPr>
                  <a:r>
                    <a:rPr lang="en-US" sz="1600" i="0" dirty="0">
                      <a:solidFill>
                        <a:srgbClr val="00C2FF"/>
                      </a:solidFill>
                      <a:effectLst/>
                      <a:latin typeface="Corbel" panose="020B0503020204020204" pitchFamily="34" charset="0"/>
                    </a:rPr>
                    <a:t>Low effort</a:t>
                  </a:r>
                  <a:r>
                    <a:rPr lang="en-US" sz="1600" dirty="0">
                      <a:solidFill>
                        <a:srgbClr val="00C2FF"/>
                      </a:solidFill>
                      <a:latin typeface="Corbel" panose="020B0503020204020204" pitchFamily="34" charset="0"/>
                    </a:rPr>
                    <a:t> · high impact</a:t>
                  </a: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E8F16C2-EB6F-CBE8-8BA5-45E5EED3FB12}"/>
                  </a:ext>
                </a:extLst>
              </p:cNvPr>
              <p:cNvGrpSpPr/>
              <p:nvPr/>
            </p:nvGrpSpPr>
            <p:grpSpPr>
              <a:xfrm>
                <a:off x="6466661" y="4333063"/>
                <a:ext cx="3486820" cy="1410656"/>
                <a:chOff x="4066553" y="3312978"/>
                <a:chExt cx="1828800" cy="1410656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A41FAC1-A6F1-EF41-2854-5A62159B8839}"/>
                    </a:ext>
                  </a:extLst>
                </p:cNvPr>
                <p:cNvSpPr txBox="1"/>
                <p:nvPr/>
              </p:nvSpPr>
              <p:spPr>
                <a:xfrm>
                  <a:off x="4066553" y="3312978"/>
                  <a:ext cx="1828800" cy="1410656"/>
                </a:xfrm>
                <a:prstGeom prst="roundRect">
                  <a:avLst>
                    <a:gd name="adj" fmla="val 5192"/>
                  </a:avLst>
                </a:prstGeom>
                <a:solidFill>
                  <a:schemeClr val="bg1">
                    <a:lumMod val="75000"/>
                    <a:alpha val="10196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wrap="square" lIns="457200" anchor="ctr">
                  <a:noAutofit/>
                </a:bodyPr>
                <a:lstStyle/>
                <a:p>
                  <a:pPr algn="l">
                    <a:buNone/>
                  </a:pPr>
                  <a:r>
                    <a:rPr lang="en-US" sz="2000" b="1" i="0" dirty="0">
                      <a:solidFill>
                        <a:srgbClr val="E8EDF5"/>
                      </a:solidFill>
                      <a:effectLst/>
                      <a:latin typeface="Corbel" panose="020B0503020204020204" pitchFamily="34" charset="0"/>
                    </a:rPr>
                    <a:t>ROV on bilateral peers</a:t>
                  </a:r>
                </a:p>
                <a:p>
                  <a:pPr algn="l">
                    <a:buNone/>
                  </a:pPr>
                  <a:r>
                    <a:rPr lang="en-US" sz="1600" i="0" dirty="0">
                      <a:solidFill>
                        <a:schemeClr val="bg1">
                          <a:lumMod val="75000"/>
                        </a:schemeClr>
                      </a:solidFill>
                      <a:effectLst/>
                      <a:latin typeface="Corbel" panose="020B0503020204020204" pitchFamily="34" charset="0"/>
                    </a:rPr>
                    <a:t>Close the IXP blind spot</a:t>
                  </a:r>
                </a:p>
                <a:p>
                  <a:pPr algn="l">
                    <a:buNone/>
                  </a:pPr>
                  <a:endParaRPr lang="en-US" i="0" dirty="0">
                    <a:solidFill>
                      <a:schemeClr val="bg1">
                        <a:lumMod val="75000"/>
                      </a:schemeClr>
                    </a:solidFill>
                    <a:effectLst/>
                    <a:latin typeface="Corbel" panose="020B0503020204020204" pitchFamily="34" charset="0"/>
                  </a:endParaRPr>
                </a:p>
                <a:p>
                  <a:pPr algn="l">
                    <a:buNone/>
                  </a:pPr>
                  <a:endParaRPr lang="en-US" b="0" i="0" dirty="0">
                    <a:solidFill>
                      <a:schemeClr val="bg1">
                        <a:lumMod val="75000"/>
                      </a:schemeClr>
                    </a:solidFill>
                    <a:effectLst/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EE5BFE3-A1E1-4054-57F7-F0956B793D6D}"/>
                    </a:ext>
                  </a:extLst>
                </p:cNvPr>
                <p:cNvSpPr txBox="1"/>
                <p:nvPr/>
              </p:nvSpPr>
              <p:spPr>
                <a:xfrm>
                  <a:off x="4298982" y="4137774"/>
                  <a:ext cx="1363942" cy="384179"/>
                </a:xfrm>
                <a:prstGeom prst="roundRect">
                  <a:avLst>
                    <a:gd name="adj" fmla="val 13565"/>
                  </a:avLst>
                </a:prstGeom>
                <a:solidFill>
                  <a:srgbClr val="F5A623">
                    <a:alpha val="10196"/>
                  </a:srgbClr>
                </a:solidFill>
                <a:ln w="12700">
                  <a:solidFill>
                    <a:srgbClr val="F5A623"/>
                  </a:solidFill>
                </a:ln>
              </p:spPr>
              <p:txBody>
                <a:bodyPr wrap="square" anchor="ctr">
                  <a:noAutofit/>
                </a:bodyPr>
                <a:lstStyle/>
                <a:p>
                  <a:pPr algn="ctr">
                    <a:spcAft>
                      <a:spcPts val="300"/>
                    </a:spcAft>
                    <a:buNone/>
                  </a:pPr>
                  <a:r>
                    <a:rPr lang="en-US" sz="1600" i="0" dirty="0">
                      <a:solidFill>
                        <a:srgbClr val="F5A623"/>
                      </a:solidFill>
                      <a:effectLst/>
                      <a:latin typeface="Corbel" panose="020B0503020204020204" pitchFamily="34" charset="0"/>
                    </a:rPr>
                    <a:t>High effort · necessary</a:t>
                  </a:r>
                  <a:endParaRPr lang="en-US" sz="1400" i="0" dirty="0">
                    <a:solidFill>
                      <a:srgbClr val="F5A623"/>
                    </a:solidFill>
                    <a:effectLst/>
                    <a:latin typeface="Corbel" panose="020B0503020204020204" pitchFamily="34" charset="0"/>
                  </a:endParaRPr>
                </a:p>
              </p:txBody>
            </p:sp>
          </p:grp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1A1DB1A-2834-CB61-CF1A-13B661FCCDBA}"/>
                </a:ext>
              </a:extLst>
            </p:cNvPr>
            <p:cNvCxnSpPr/>
            <p:nvPr/>
          </p:nvCxnSpPr>
          <p:spPr>
            <a:xfrm>
              <a:off x="3225672" y="3063516"/>
              <a:ext cx="0" cy="324079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0D42B65-F7CA-6843-CF06-DBDD1FDE254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963202" y="2566853"/>
              <a:ext cx="0" cy="749808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CBA7518-71E1-EA40-9131-F889B8B754FE}"/>
                </a:ext>
              </a:extLst>
            </p:cNvPr>
            <p:cNvSpPr txBox="1"/>
            <p:nvPr/>
          </p:nvSpPr>
          <p:spPr>
            <a:xfrm>
              <a:off x="9304824" y="6409990"/>
              <a:ext cx="914400" cy="17920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noAutofit/>
            </a:bodyPr>
            <a:lstStyle/>
            <a:p>
              <a:pPr marL="0" marR="0" indent="0" algn="l" defTabSz="180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None/>
                <a:tabLst>
                  <a:tab pos="180000" algn="l"/>
                </a:tabLst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Corbel" panose="020B0503020204020204" pitchFamily="34" charset="0"/>
                </a:rPr>
                <a:t>HIGH EFFORT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8C98FD2-38C9-1DAE-BFDD-F055E288F8D4}"/>
                </a:ext>
              </a:extLst>
            </p:cNvPr>
            <p:cNvSpPr txBox="1"/>
            <p:nvPr/>
          </p:nvSpPr>
          <p:spPr>
            <a:xfrm rot="16200000" flipH="1">
              <a:off x="2584424" y="3824936"/>
              <a:ext cx="914400" cy="17920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noAutofit/>
            </a:bodyPr>
            <a:lstStyle/>
            <a:p>
              <a:pPr marL="0" marR="0" indent="0" algn="l" defTabSz="180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None/>
                <a:tabLst>
                  <a:tab pos="180000" algn="l"/>
                </a:tabLst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Corbel" panose="020B0503020204020204" pitchFamily="34" charset="0"/>
                </a:rPr>
                <a:t>HIGH IMPACT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F9A26D2-2BBD-0CFD-A740-D8FB82E51EFD}"/>
                </a:ext>
              </a:extLst>
            </p:cNvPr>
            <p:cNvCxnSpPr>
              <a:cxnSpLocks/>
            </p:cNvCxnSpPr>
            <p:nvPr/>
          </p:nvCxnSpPr>
          <p:spPr>
            <a:xfrm>
              <a:off x="10296189" y="6496725"/>
              <a:ext cx="211369" cy="0"/>
            </a:xfrm>
            <a:prstGeom prst="straightConnector1">
              <a:avLst/>
            </a:prstGeom>
            <a:ln w="28575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C3132E0-A452-CD3E-D6A6-8C456CCA276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940400" y="3248843"/>
              <a:ext cx="211369" cy="0"/>
            </a:xfrm>
            <a:prstGeom prst="straightConnector1">
              <a:avLst/>
            </a:prstGeom>
            <a:ln w="28575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054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F04FB-28AE-F05D-D922-913174392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A92D2DF-8566-5D49-66BC-86655FA23721}"/>
              </a:ext>
            </a:extLst>
          </p:cNvPr>
          <p:cNvSpPr txBox="1">
            <a:spLocks/>
          </p:cNvSpPr>
          <p:nvPr/>
        </p:nvSpPr>
        <p:spPr>
          <a:xfrm>
            <a:off x="518986" y="1736229"/>
            <a:ext cx="9700238" cy="1723549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800" dirty="0">
                <a:solidFill>
                  <a:srgbClr val="00C2FF"/>
                </a:solidFill>
                <a:latin typeface="Corbel" panose="020B0503020204020204" pitchFamily="34" charset="0"/>
              </a:rPr>
              <a:t>SUMMARY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Three Layers.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00C2FF"/>
                </a:solidFill>
                <a:latin typeface="Corbel" panose="020B0503020204020204" pitchFamily="34" charset="0"/>
              </a:rPr>
              <a:t>Stack Them.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FFF208-542B-0D53-BB38-55AFC66C95E7}"/>
              </a:ext>
            </a:extLst>
          </p:cNvPr>
          <p:cNvSpPr txBox="1"/>
          <p:nvPr/>
        </p:nvSpPr>
        <p:spPr>
          <a:xfrm>
            <a:off x="518986" y="3459778"/>
            <a:ext cx="9245336" cy="166199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  <a:buNone/>
            </a:pPr>
            <a:r>
              <a:rPr lang="en-US" b="0" i="0" dirty="0">
                <a:solidFill>
                  <a:srgbClr val="2ECC71"/>
                </a:solidFill>
                <a:effectLst/>
                <a:latin typeface="Corbel" panose="020B0503020204020204" pitchFamily="34" charset="0"/>
              </a:rPr>
              <a:t>✓  </a:t>
            </a:r>
            <a:r>
              <a:rPr lang="en-US" b="1" i="0" dirty="0">
                <a:solidFill>
                  <a:srgbClr val="E8EDF5"/>
                </a:solidFill>
                <a:effectLst/>
                <a:latin typeface="Corbel" panose="020B0503020204020204" pitchFamily="34" charset="0"/>
              </a:rPr>
              <a:t>ROV</a:t>
            </a:r>
            <a:r>
              <a:rPr lang="en-US" b="0" i="0" dirty="0">
                <a:solidFill>
                  <a:srgbClr val="E8EDF5"/>
                </a:solidFill>
                <a:effectLst/>
                <a:latin typeface="Corbel" panose="020B0503020204020204" pitchFamily="34" charset="0"/>
              </a:rPr>
              <a:t> — deployed everywhere. Sign your ROAs if you haven't.</a:t>
            </a:r>
          </a:p>
          <a:p>
            <a:pPr algn="l">
              <a:spcAft>
                <a:spcPts val="1200"/>
              </a:spcAft>
              <a:buNone/>
            </a:pPr>
            <a:r>
              <a:rPr lang="en-US" b="0" i="0" dirty="0">
                <a:solidFill>
                  <a:srgbClr val="2ECC71"/>
                </a:solidFill>
                <a:effectLst/>
                <a:latin typeface="Corbel" panose="020B0503020204020204" pitchFamily="34" charset="0"/>
              </a:rPr>
              <a:t>✓  </a:t>
            </a:r>
            <a:r>
              <a:rPr lang="en-US" b="1" i="0" dirty="0">
                <a:solidFill>
                  <a:srgbClr val="E8EDF5"/>
                </a:solidFill>
                <a:effectLst/>
                <a:latin typeface="Corbel" panose="020B0503020204020204" pitchFamily="34" charset="0"/>
              </a:rPr>
              <a:t>ASPA</a:t>
            </a:r>
            <a:r>
              <a:rPr lang="en-US" b="0" i="0" dirty="0">
                <a:solidFill>
                  <a:srgbClr val="E8EDF5"/>
                </a:solidFill>
                <a:effectLst/>
                <a:latin typeface="Corbel" panose="020B0503020204020204" pitchFamily="34" charset="0"/>
              </a:rPr>
              <a:t> — sign objects now, even at 0.5% coverage. The ecosystem needs early movers.</a:t>
            </a:r>
          </a:p>
          <a:p>
            <a:pPr algn="l">
              <a:spcAft>
                <a:spcPts val="1200"/>
              </a:spcAft>
              <a:buNone/>
            </a:pPr>
            <a:r>
              <a:rPr lang="en-US" b="0" i="0" dirty="0">
                <a:solidFill>
                  <a:srgbClr val="2ECC71"/>
                </a:solidFill>
                <a:effectLst/>
                <a:latin typeface="Corbel" panose="020B0503020204020204" pitchFamily="34" charset="0"/>
              </a:rPr>
              <a:t>✓  </a:t>
            </a:r>
            <a:r>
              <a:rPr lang="en-US" b="1" i="0" dirty="0">
                <a:solidFill>
                  <a:srgbClr val="E8EDF5"/>
                </a:solidFill>
                <a:effectLst/>
                <a:latin typeface="Corbel" panose="020B0503020204020204" pitchFamily="34" charset="0"/>
              </a:rPr>
              <a:t>BMP</a:t>
            </a:r>
            <a:r>
              <a:rPr lang="en-US" b="0" i="0" dirty="0">
                <a:solidFill>
                  <a:srgbClr val="E8EDF5"/>
                </a:solidFill>
                <a:effectLst/>
                <a:latin typeface="Corbel" panose="020B0503020204020204" pitchFamily="34" charset="0"/>
              </a:rPr>
              <a:t> — your routing security camera. Those filtered routes are threat intel.</a:t>
            </a:r>
          </a:p>
          <a:p>
            <a:pPr algn="l">
              <a:spcAft>
                <a:spcPts val="1200"/>
              </a:spcAft>
              <a:buNone/>
            </a:pPr>
            <a:r>
              <a:rPr lang="en-US" b="0" i="0" dirty="0">
                <a:solidFill>
                  <a:srgbClr val="2ECC71"/>
                </a:solidFill>
                <a:effectLst/>
                <a:latin typeface="Corbel" panose="020B0503020204020204" pitchFamily="34" charset="0"/>
              </a:rPr>
              <a:t>✓  </a:t>
            </a:r>
            <a:r>
              <a:rPr lang="en-US" b="1" i="0" dirty="0">
                <a:solidFill>
                  <a:srgbClr val="E8EDF5"/>
                </a:solidFill>
                <a:effectLst/>
                <a:latin typeface="Corbel" panose="020B0503020204020204" pitchFamily="34" charset="0"/>
              </a:rPr>
              <a:t>Bilateral peers at LINX</a:t>
            </a:r>
            <a:r>
              <a:rPr lang="en-US" b="0" i="0" dirty="0">
                <a:solidFill>
                  <a:srgbClr val="E8EDF5"/>
                </a:solidFill>
                <a:effectLst/>
                <a:latin typeface="Corbel" panose="020B0503020204020204" pitchFamily="34" charset="0"/>
              </a:rPr>
              <a:t> — the blind spot that route servers don't cover.</a:t>
            </a:r>
          </a:p>
        </p:txBody>
      </p:sp>
    </p:spTree>
    <p:extLst>
      <p:ext uri="{BB962C8B-B14F-4D97-AF65-F5344CB8AC3E}">
        <p14:creationId xmlns:p14="http://schemas.microsoft.com/office/powerpoint/2010/main" val="213453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76765-C4C1-9550-3225-D846EF971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7AE60-7054-97EF-57B9-A6D03F191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00" y="1797784"/>
            <a:ext cx="11078400" cy="3262432"/>
          </a:xfrm>
        </p:spPr>
        <p:txBody>
          <a:bodyPr anchor="ctr">
            <a:spAutoFit/>
          </a:bodyPr>
          <a:lstStyle/>
          <a:p>
            <a:pPr lvl="0" defTabSz="914400">
              <a:spcBef>
                <a:spcPts val="0"/>
              </a:spcBef>
            </a:pPr>
            <a:r>
              <a:rPr lang="en-US" sz="1800" b="1" dirty="0">
                <a:solidFill>
                  <a:srgbClr val="00C2FF"/>
                </a:solidFill>
                <a:latin typeface="Corbel" panose="020B0503020204020204" pitchFamily="34" charset="0"/>
                <a:ea typeface="+mn-ea"/>
                <a:cs typeface="+mn-cs"/>
              </a:rPr>
              <a:t>NETUK 2026</a:t>
            </a:r>
            <a:br>
              <a:rPr 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rbel" panose="020B0503020204020204" pitchFamily="34" charset="0"/>
                <a:ea typeface="+mn-ea"/>
                <a:cs typeface="+mn-cs"/>
              </a:rPr>
            </a:br>
            <a:r>
              <a:rPr lang="en-US" sz="4400" b="1" dirty="0">
                <a:latin typeface="Corbel" panose="020B0503020204020204" pitchFamily="34" charset="0"/>
              </a:rPr>
              <a:t>When UK Traffic Takes an Unplanned Detour: </a:t>
            </a:r>
            <a:r>
              <a:rPr lang="en-US" sz="4000" b="1" dirty="0">
                <a:latin typeface="Corbel" panose="020B0503020204020204" pitchFamily="34" charset="0"/>
              </a:rPr>
              <a:t>Routing Security for the UK Peering Community</a:t>
            </a:r>
            <a:br>
              <a:rPr lang="en-US" sz="1800" dirty="0">
                <a:latin typeface="Corbel" panose="020B0503020204020204" pitchFamily="34" charset="0"/>
              </a:rPr>
            </a:br>
            <a:br>
              <a:rPr lang="en-US" sz="1400" dirty="0">
                <a:latin typeface="Corbel" panose="020B0503020204020204" pitchFamily="34" charset="0"/>
              </a:rPr>
            </a:br>
            <a:br>
              <a:rPr lang="en-US" sz="2400" dirty="0">
                <a:latin typeface="Corbel" panose="020B0503020204020204" pitchFamily="34" charset="0"/>
              </a:rPr>
            </a:br>
            <a:r>
              <a:rPr lang="en-US" sz="1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  <a:ea typeface="+mn-ea"/>
                <a:cs typeface="+mn-cs"/>
              </a:rPr>
              <a:t>Dr. Ritesh Mukherjee — Nokia</a:t>
            </a:r>
            <a:br>
              <a:rPr lang="en-US" sz="1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  <a:ea typeface="+mn-ea"/>
                <a:cs typeface="+mn-cs"/>
              </a:rPr>
            </a:br>
            <a:br>
              <a:rPr lang="en-US" sz="1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  <a:ea typeface="+mn-ea"/>
                <a:cs typeface="+mn-cs"/>
              </a:rPr>
            </a:br>
            <a:br>
              <a:rPr lang="en-US" sz="1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  <a:ea typeface="+mn-ea"/>
                <a:cs typeface="+mn-cs"/>
              </a:rPr>
            </a:br>
            <a:r>
              <a:rPr lang="en-US" sz="1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  <a:ea typeface="+mn-ea"/>
                <a:cs typeface="+mn-cs"/>
              </a:rPr>
              <a:t>Routing Security · BGP · RPKI · ASPA · BMP</a:t>
            </a:r>
            <a:endParaRPr lang="en-US" sz="6000" b="1" dirty="0">
              <a:solidFill>
                <a:schemeClr val="tx2">
                  <a:lumMod val="20000"/>
                  <a:lumOff val="80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A44156-47B3-B58F-384D-ACC0C34F012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26231A"/>
              </a:clrFrom>
              <a:clrTo>
                <a:srgbClr val="26231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" t="12666" r="6130" b="17642"/>
          <a:stretch>
            <a:fillRect/>
          </a:stretch>
        </p:blipFill>
        <p:spPr>
          <a:xfrm>
            <a:off x="5412879" y="4691468"/>
            <a:ext cx="6779121" cy="216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98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49424-75C8-6921-57EA-8831B8C0A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5FD84C8-F209-F5CA-192C-2C48C9062179}"/>
              </a:ext>
            </a:extLst>
          </p:cNvPr>
          <p:cNvSpPr txBox="1">
            <a:spLocks/>
          </p:cNvSpPr>
          <p:nvPr/>
        </p:nvSpPr>
        <p:spPr>
          <a:xfrm>
            <a:off x="518986" y="1281795"/>
            <a:ext cx="9601198" cy="1723549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800" dirty="0">
                <a:solidFill>
                  <a:srgbClr val="00C2FF"/>
                </a:solidFill>
                <a:latin typeface="Corbel" panose="020B0503020204020204" pitchFamily="34" charset="0"/>
              </a:rPr>
              <a:t>PATTERN RECOGNITION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These aren't rare events.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00C2FF"/>
                </a:solidFill>
                <a:latin typeface="Corbel" panose="020B0503020204020204" pitchFamily="34" charset="0"/>
              </a:rPr>
              <a:t>They're a pattern.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B287760-0A65-72DC-E179-10FE1CD09F9C}"/>
              </a:ext>
            </a:extLst>
          </p:cNvPr>
          <p:cNvGrpSpPr/>
          <p:nvPr/>
        </p:nvGrpSpPr>
        <p:grpSpPr>
          <a:xfrm>
            <a:off x="518986" y="3389687"/>
            <a:ext cx="2277959" cy="2180748"/>
            <a:chOff x="518986" y="3389687"/>
            <a:chExt cx="2277959" cy="218074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D2C609B-C9B2-8655-7447-F8F722B89D95}"/>
                </a:ext>
              </a:extLst>
            </p:cNvPr>
            <p:cNvGrpSpPr/>
            <p:nvPr/>
          </p:nvGrpSpPr>
          <p:grpSpPr>
            <a:xfrm>
              <a:off x="1429366" y="3389687"/>
              <a:ext cx="457200" cy="457200"/>
              <a:chOff x="1416171" y="3246120"/>
              <a:chExt cx="457200" cy="457200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ABA0DDBC-46C4-DD96-50A6-A6381B0797B8}"/>
                  </a:ext>
                </a:extLst>
              </p:cNvPr>
              <p:cNvSpPr/>
              <p:nvPr/>
            </p:nvSpPr>
            <p:spPr>
              <a:xfrm>
                <a:off x="1416171" y="3246120"/>
                <a:ext cx="457200" cy="4572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8575">
                <a:solidFill>
                  <a:srgbClr val="00C2FF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95C7E13-16BB-E94A-360F-0FB2757A44B4}"/>
                  </a:ext>
                </a:extLst>
              </p:cNvPr>
              <p:cNvSpPr/>
              <p:nvPr/>
            </p:nvSpPr>
            <p:spPr>
              <a:xfrm>
                <a:off x="1599051" y="3429000"/>
                <a:ext cx="91440" cy="9144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38A035B-1840-99A9-506D-1547F92A4831}"/>
                </a:ext>
              </a:extLst>
            </p:cNvPr>
            <p:cNvSpPr txBox="1"/>
            <p:nvPr/>
          </p:nvSpPr>
          <p:spPr>
            <a:xfrm>
              <a:off x="518986" y="4108496"/>
              <a:ext cx="2277959" cy="14619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  <a:buNone/>
              </a:pPr>
              <a:r>
                <a:rPr lang="en-US" sz="2800" b="1" i="0" dirty="0">
                  <a:solidFill>
                    <a:srgbClr val="E8EDF5"/>
                  </a:solidFill>
                  <a:effectLst/>
                  <a:latin typeface="Corbel" panose="020B0503020204020204" pitchFamily="34" charset="0"/>
                </a:rPr>
                <a:t>2019</a:t>
              </a:r>
            </a:p>
            <a:p>
              <a:pPr algn="ctr">
                <a:buNone/>
              </a:pPr>
              <a:r>
                <a:rPr lang="en-US" sz="2000" b="0" i="0" dirty="0">
                  <a:solidFill>
                    <a:schemeClr val="bg1">
                      <a:lumMod val="75000"/>
                    </a:schemeClr>
                  </a:solidFill>
                  <a:effectLst/>
                  <a:latin typeface="Corbel" panose="020B0503020204020204" pitchFamily="34" charset="0"/>
                </a:rPr>
                <a:t>China Telecom</a:t>
              </a:r>
              <a:br>
                <a:rPr lang="en-US" sz="2000" b="0" i="0" dirty="0">
                  <a:solidFill>
                    <a:schemeClr val="bg1">
                      <a:lumMod val="75000"/>
                    </a:schemeClr>
                  </a:solidFill>
                  <a:effectLst/>
                  <a:latin typeface="Corbel" panose="020B0503020204020204" pitchFamily="34" charset="0"/>
                </a:rPr>
              </a:br>
              <a:r>
                <a:rPr lang="en-US" sz="2000" b="0" i="0" dirty="0">
                  <a:solidFill>
                    <a:schemeClr val="bg1">
                      <a:lumMod val="75000"/>
                    </a:schemeClr>
                  </a:solidFill>
                  <a:effectLst/>
                  <a:latin typeface="Corbel" panose="020B0503020204020204" pitchFamily="34" charset="0"/>
                </a:rPr>
                <a:t>Route Leak</a:t>
              </a:r>
              <a:br>
                <a:rPr lang="en-US" sz="2000" b="0" i="0" dirty="0">
                  <a:solidFill>
                    <a:schemeClr val="bg1">
                      <a:lumMod val="75000"/>
                    </a:schemeClr>
                  </a:solidFill>
                  <a:effectLst/>
                  <a:latin typeface="Corbel" panose="020B0503020204020204" pitchFamily="34" charset="0"/>
                </a:rPr>
              </a:br>
              <a:r>
                <a:rPr lang="en-US" sz="1600" b="0" i="0" dirty="0">
                  <a:solidFill>
                    <a:srgbClr val="E84040"/>
                  </a:solidFill>
                  <a:effectLst/>
                  <a:latin typeface="Corbel" panose="020B0503020204020204" pitchFamily="34" charset="0"/>
                </a:rPr>
                <a:t>70K routes · 2+ </a:t>
              </a:r>
              <a:r>
                <a:rPr lang="en-US" sz="1600" b="0" i="0" dirty="0" err="1">
                  <a:solidFill>
                    <a:srgbClr val="E84040"/>
                  </a:solidFill>
                  <a:effectLst/>
                  <a:latin typeface="Corbel" panose="020B0503020204020204" pitchFamily="34" charset="0"/>
                </a:rPr>
                <a:t>hrs</a:t>
              </a:r>
              <a:endParaRPr lang="en-US" sz="2000" b="0" i="0" dirty="0">
                <a:effectLst/>
                <a:latin typeface="Corbel" panose="020B0503020204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742143D-DF7C-A10C-C24A-6E3CDFBAF46B}"/>
              </a:ext>
            </a:extLst>
          </p:cNvPr>
          <p:cNvGrpSpPr/>
          <p:nvPr/>
        </p:nvGrpSpPr>
        <p:grpSpPr>
          <a:xfrm>
            <a:off x="1886566" y="3389687"/>
            <a:ext cx="4426300" cy="2180748"/>
            <a:chOff x="1886566" y="3389687"/>
            <a:chExt cx="4426300" cy="218074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B7BD1A4-19F8-D9E4-E7AB-982C5516903A}"/>
                </a:ext>
              </a:extLst>
            </p:cNvPr>
            <p:cNvGrpSpPr/>
            <p:nvPr/>
          </p:nvGrpSpPr>
          <p:grpSpPr>
            <a:xfrm>
              <a:off x="4945287" y="3389687"/>
              <a:ext cx="457200" cy="457200"/>
              <a:chOff x="1416171" y="3246120"/>
              <a:chExt cx="457200" cy="45720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1028A4B-9A53-8C1B-9C43-B7F4F1FDEDEF}"/>
                  </a:ext>
                </a:extLst>
              </p:cNvPr>
              <p:cNvSpPr/>
              <p:nvPr/>
            </p:nvSpPr>
            <p:spPr>
              <a:xfrm>
                <a:off x="1416171" y="3246120"/>
                <a:ext cx="457200" cy="457200"/>
              </a:xfrm>
              <a:prstGeom prst="ellipse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2057480-80E8-DFD7-9315-3E6698F22684}"/>
                  </a:ext>
                </a:extLst>
              </p:cNvPr>
              <p:cNvSpPr/>
              <p:nvPr/>
            </p:nvSpPr>
            <p:spPr>
              <a:xfrm>
                <a:off x="1599051" y="3429000"/>
                <a:ext cx="91440" cy="9144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B53F503-BCF1-936B-C6FB-E78D32C59F35}"/>
                </a:ext>
              </a:extLst>
            </p:cNvPr>
            <p:cNvSpPr txBox="1"/>
            <p:nvPr/>
          </p:nvSpPr>
          <p:spPr>
            <a:xfrm>
              <a:off x="4034907" y="4108496"/>
              <a:ext cx="2277959" cy="14619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  <a:buNone/>
              </a:pPr>
              <a:r>
                <a:rPr lang="en-US" sz="2800" b="1" i="0" dirty="0">
                  <a:solidFill>
                    <a:srgbClr val="E8EDF5"/>
                  </a:solidFill>
                  <a:effectLst/>
                  <a:latin typeface="Corbel" panose="020B0503020204020204" pitchFamily="34" charset="0"/>
                </a:rPr>
                <a:t>2020</a:t>
              </a:r>
            </a:p>
            <a:p>
              <a:pPr algn="ctr">
                <a:buNone/>
              </a:pPr>
              <a:r>
                <a:rPr lang="en-US" sz="2000" dirty="0">
                  <a:solidFill>
                    <a:schemeClr val="bg1">
                      <a:lumMod val="75000"/>
                    </a:schemeClr>
                  </a:solidFill>
                  <a:latin typeface="Corbel" panose="020B0503020204020204" pitchFamily="34" charset="0"/>
                </a:rPr>
                <a:t>Rostelecom</a:t>
              </a:r>
              <a:br>
                <a:rPr lang="en-US" sz="2000" b="0" i="0" dirty="0">
                  <a:solidFill>
                    <a:schemeClr val="bg1">
                      <a:lumMod val="75000"/>
                    </a:schemeClr>
                  </a:solidFill>
                  <a:effectLst/>
                  <a:latin typeface="Corbel" panose="020B0503020204020204" pitchFamily="34" charset="0"/>
                </a:rPr>
              </a:br>
              <a:r>
                <a:rPr lang="en-US" sz="2000" b="0" i="0" dirty="0">
                  <a:solidFill>
                    <a:schemeClr val="bg1">
                      <a:lumMod val="75000"/>
                    </a:schemeClr>
                  </a:solidFill>
                  <a:effectLst/>
                  <a:latin typeface="Corbel" panose="020B0503020204020204" pitchFamily="34" charset="0"/>
                </a:rPr>
                <a:t>8,000 prefixes</a:t>
              </a:r>
              <a:br>
                <a:rPr lang="en-US" sz="2000" b="0" i="0" dirty="0">
                  <a:solidFill>
                    <a:schemeClr val="bg1">
                      <a:lumMod val="75000"/>
                    </a:schemeClr>
                  </a:solidFill>
                  <a:effectLst/>
                  <a:latin typeface="Corbel" panose="020B0503020204020204" pitchFamily="34" charset="0"/>
                </a:rPr>
              </a:br>
              <a:r>
                <a:rPr lang="en-US" sz="1600" b="0" i="0" dirty="0">
                  <a:solidFill>
                    <a:srgbClr val="FFC000"/>
                  </a:solidFill>
                  <a:effectLst/>
                  <a:latin typeface="Corbel" panose="020B0503020204020204" pitchFamily="34" charset="0"/>
                </a:rPr>
                <a:t>Google · FB</a:t>
              </a:r>
              <a:r>
                <a:rPr lang="en-US" sz="1600" dirty="0">
                  <a:solidFill>
                    <a:srgbClr val="FFC000"/>
                  </a:solidFill>
                  <a:latin typeface="Corbel" panose="020B0503020204020204" pitchFamily="34" charset="0"/>
                </a:rPr>
                <a:t> · Amazon</a:t>
              </a:r>
              <a:endParaRPr lang="en-US" sz="1600" b="0" i="0" dirty="0">
                <a:solidFill>
                  <a:srgbClr val="FFC000"/>
                </a:solidFill>
                <a:effectLst/>
                <a:latin typeface="Corbel" panose="020B0503020204020204" pitchFamily="34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0FA14BE-AC73-E8D2-F67D-D716C268693E}"/>
                </a:ext>
              </a:extLst>
            </p:cNvPr>
            <p:cNvCxnSpPr>
              <a:stCxn id="2" idx="6"/>
              <a:endCxn id="12" idx="2"/>
            </p:cNvCxnSpPr>
            <p:nvPr/>
          </p:nvCxnSpPr>
          <p:spPr>
            <a:xfrm>
              <a:off x="1886566" y="3618287"/>
              <a:ext cx="3058721" cy="0"/>
            </a:xfrm>
            <a:prstGeom prst="line">
              <a:avLst/>
            </a:prstGeom>
            <a:ln w="28575"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50000">
                    <a:schemeClr val="accent1">
                      <a:lumMod val="60000"/>
                      <a:lumOff val="40000"/>
                      <a:alpha val="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7C3E366-D428-AC07-F7D7-52D749CCDEAC}"/>
              </a:ext>
            </a:extLst>
          </p:cNvPr>
          <p:cNvGrpSpPr/>
          <p:nvPr/>
        </p:nvGrpSpPr>
        <p:grpSpPr>
          <a:xfrm>
            <a:off x="5402487" y="3389687"/>
            <a:ext cx="4579869" cy="2186519"/>
            <a:chOff x="5402487" y="3389687"/>
            <a:chExt cx="4579869" cy="218651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821E791-965A-243B-0478-D98C61A9E030}"/>
                </a:ext>
              </a:extLst>
            </p:cNvPr>
            <p:cNvGrpSpPr/>
            <p:nvPr/>
          </p:nvGrpSpPr>
          <p:grpSpPr>
            <a:xfrm>
              <a:off x="8461208" y="3389687"/>
              <a:ext cx="457200" cy="457200"/>
              <a:chOff x="1416171" y="3246120"/>
              <a:chExt cx="457200" cy="457200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645711F2-3962-7711-983F-D07EB4518A75}"/>
                  </a:ext>
                </a:extLst>
              </p:cNvPr>
              <p:cNvSpPr/>
              <p:nvPr/>
            </p:nvSpPr>
            <p:spPr>
              <a:xfrm>
                <a:off x="1416171" y="3246120"/>
                <a:ext cx="457200" cy="457200"/>
              </a:xfrm>
              <a:prstGeom prst="ellipse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DCF1A2A-1DCB-A2EB-182A-2CEF8EBD9164}"/>
                  </a:ext>
                </a:extLst>
              </p:cNvPr>
              <p:cNvSpPr/>
              <p:nvPr/>
            </p:nvSpPr>
            <p:spPr>
              <a:xfrm>
                <a:off x="1599051" y="3429000"/>
                <a:ext cx="91440" cy="9144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D461B9B-C2B1-2D37-A803-84A3DA09A0EF}"/>
                </a:ext>
              </a:extLst>
            </p:cNvPr>
            <p:cNvSpPr txBox="1"/>
            <p:nvPr/>
          </p:nvSpPr>
          <p:spPr>
            <a:xfrm>
              <a:off x="7397259" y="4114267"/>
              <a:ext cx="2585097" cy="14619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  <a:buNone/>
              </a:pPr>
              <a:r>
                <a:rPr lang="en-US" sz="2800" b="1" i="0" dirty="0">
                  <a:solidFill>
                    <a:srgbClr val="E8EDF5"/>
                  </a:solidFill>
                  <a:effectLst/>
                  <a:latin typeface="Corbel" panose="020B0503020204020204" pitchFamily="34" charset="0"/>
                </a:rPr>
                <a:t>2024</a:t>
              </a:r>
            </a:p>
            <a:p>
              <a:pPr algn="ctr">
                <a:buNone/>
              </a:pPr>
              <a:r>
                <a:rPr lang="en-US" sz="2000" dirty="0">
                  <a:solidFill>
                    <a:schemeClr val="bg1">
                      <a:lumMod val="75000"/>
                    </a:schemeClr>
                  </a:solidFill>
                  <a:latin typeface="Corbel" panose="020B0503020204020204" pitchFamily="34" charset="0"/>
                </a:rPr>
                <a:t>Cloudflare 1.1.1.1</a:t>
              </a:r>
            </a:p>
            <a:p>
              <a:pPr algn="ctr">
                <a:buNone/>
              </a:pPr>
              <a:r>
                <a:rPr lang="en-US" sz="2000" b="0" i="0" dirty="0">
                  <a:solidFill>
                    <a:schemeClr val="bg1">
                      <a:lumMod val="75000"/>
                    </a:schemeClr>
                  </a:solidFill>
                  <a:effectLst/>
                  <a:latin typeface="Corbel" panose="020B0503020204020204" pitchFamily="34" charset="0"/>
                </a:rPr>
                <a:t>hijacked</a:t>
              </a:r>
            </a:p>
            <a:p>
              <a:pPr algn="ctr">
                <a:buNone/>
              </a:pPr>
              <a:r>
                <a:rPr lang="en-US" sz="1600" b="0" i="0" dirty="0">
                  <a:solidFill>
                    <a:srgbClr val="FFC000"/>
                  </a:solidFill>
                  <a:effectLst/>
                  <a:latin typeface="Corbel" panose="020B0503020204020204" pitchFamily="34" charset="0"/>
                </a:rPr>
                <a:t>300+ networks · 70 countries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7C612A5-AEBB-C9FF-4F11-16E41501472C}"/>
                </a:ext>
              </a:extLst>
            </p:cNvPr>
            <p:cNvCxnSpPr>
              <a:cxnSpLocks/>
              <a:stCxn id="12" idx="6"/>
              <a:endCxn id="20" idx="2"/>
            </p:cNvCxnSpPr>
            <p:nvPr/>
          </p:nvCxnSpPr>
          <p:spPr>
            <a:xfrm>
              <a:off x="5402487" y="3618287"/>
              <a:ext cx="3058721" cy="0"/>
            </a:xfrm>
            <a:prstGeom prst="line">
              <a:avLst/>
            </a:prstGeom>
            <a:ln w="28575"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50000">
                    <a:schemeClr val="accent1">
                      <a:lumMod val="60000"/>
                      <a:lumOff val="40000"/>
                      <a:alpha val="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434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EFC22-CE41-E3BE-5010-CCCAF4C65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7FDEDA1-11BF-787D-4322-F371E650AB62}"/>
              </a:ext>
            </a:extLst>
          </p:cNvPr>
          <p:cNvSpPr txBox="1">
            <a:spLocks/>
          </p:cNvSpPr>
          <p:nvPr/>
        </p:nvSpPr>
        <p:spPr>
          <a:xfrm>
            <a:off x="518986" y="765345"/>
            <a:ext cx="9601198" cy="1723549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800" dirty="0">
                <a:solidFill>
                  <a:srgbClr val="00C2FF"/>
                </a:solidFill>
                <a:latin typeface="Corbel" panose="020B0503020204020204" pitchFamily="34" charset="0"/>
              </a:rPr>
              <a:t>UK EXPOSURE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Why UK networks are in the blast radius</a:t>
            </a:r>
            <a:endParaRPr lang="en-US" b="1" dirty="0">
              <a:solidFill>
                <a:srgbClr val="00C2FF"/>
              </a:solidFill>
              <a:latin typeface="Corbel" panose="020B05030202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A97E7D-4405-1187-3EB1-F21818201D6D}"/>
              </a:ext>
            </a:extLst>
          </p:cNvPr>
          <p:cNvSpPr txBox="1"/>
          <p:nvPr/>
        </p:nvSpPr>
        <p:spPr>
          <a:xfrm>
            <a:off x="518986" y="2590704"/>
            <a:ext cx="6148323" cy="1055894"/>
          </a:xfrm>
          <a:prstGeom prst="roundRect">
            <a:avLst>
              <a:gd name="adj" fmla="val 8399"/>
            </a:avLst>
          </a:prstGeom>
          <a:solidFill>
            <a:schemeClr val="bg1">
              <a:lumMod val="75000"/>
              <a:alpha val="10196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 wrap="square" anchor="t"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rbel" panose="020B0503020204020204" pitchFamily="34" charset="0"/>
              </a:rPr>
              <a:t>LINX &amp; LONAP</a:t>
            </a:r>
          </a:p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LINX is one of the largest IXPs on earth. Traffic through London touches every continent.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30C050-BC3D-83CD-3F07-B2C69F77B8AE}"/>
              </a:ext>
            </a:extLst>
          </p:cNvPr>
          <p:cNvSpPr txBox="1"/>
          <p:nvPr/>
        </p:nvSpPr>
        <p:spPr>
          <a:xfrm>
            <a:off x="518986" y="3813733"/>
            <a:ext cx="6148323" cy="1055894"/>
          </a:xfrm>
          <a:prstGeom prst="roundRect">
            <a:avLst>
              <a:gd name="adj" fmla="val 9704"/>
            </a:avLst>
          </a:prstGeom>
          <a:solidFill>
            <a:schemeClr val="bg1">
              <a:lumMod val="75000"/>
              <a:alpha val="10196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 wrap="square" anchor="t"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rbel" panose="020B0503020204020204" pitchFamily="34" charset="0"/>
              </a:rPr>
              <a:t>Your bilateral peers</a:t>
            </a:r>
          </a:p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Route servers protect members. Your bilateral sessions don't — unless you deploy validation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0BCCFC-DD0C-08CC-FF32-7CFA5EBF785D}"/>
              </a:ext>
            </a:extLst>
          </p:cNvPr>
          <p:cNvSpPr txBox="1"/>
          <p:nvPr/>
        </p:nvSpPr>
        <p:spPr>
          <a:xfrm>
            <a:off x="518986" y="5036762"/>
            <a:ext cx="6148323" cy="1055894"/>
          </a:xfrm>
          <a:prstGeom prst="roundRect">
            <a:avLst>
              <a:gd name="adj" fmla="val 7093"/>
            </a:avLst>
          </a:prstGeom>
          <a:solidFill>
            <a:srgbClr val="FF0000">
              <a:alpha val="10196"/>
            </a:srgbClr>
          </a:solidFill>
          <a:ln w="12700">
            <a:solidFill>
              <a:srgbClr val="FF0000"/>
            </a:solidFill>
          </a:ln>
        </p:spPr>
        <p:txBody>
          <a:bodyPr wrap="square" anchor="t">
            <a:no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rbel" panose="020B0503020204020204" pitchFamily="34" charset="0"/>
              </a:rPr>
              <a:t>A leak anywhere</a:t>
            </a:r>
          </a:p>
          <a:p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…puts every network peering at LINX in the path. You don't have to be the origin to be the victim.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CFCB1E9-77C0-EFA7-6D62-1EF58F2E1952}"/>
              </a:ext>
            </a:extLst>
          </p:cNvPr>
          <p:cNvGrpSpPr/>
          <p:nvPr/>
        </p:nvGrpSpPr>
        <p:grpSpPr>
          <a:xfrm>
            <a:off x="7564094" y="2015790"/>
            <a:ext cx="4039995" cy="3633104"/>
            <a:chOff x="7564094" y="2015790"/>
            <a:chExt cx="4039995" cy="363310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C332000-6F56-CB43-B865-88E7B92C6960}"/>
                </a:ext>
              </a:extLst>
            </p:cNvPr>
            <p:cNvSpPr txBox="1"/>
            <p:nvPr/>
          </p:nvSpPr>
          <p:spPr>
            <a:xfrm>
              <a:off x="8637143" y="2355356"/>
              <a:ext cx="1893896" cy="789482"/>
            </a:xfrm>
            <a:prstGeom prst="roundRect">
              <a:avLst/>
            </a:prstGeom>
            <a:solidFill>
              <a:srgbClr val="00C2FF">
                <a:alpha val="10196"/>
              </a:srgbClr>
            </a:solidFill>
            <a:ln w="12700">
              <a:solidFill>
                <a:srgbClr val="00C2FF"/>
              </a:solidFill>
            </a:ln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orbel" panose="020B0503020204020204" pitchFamily="34" charset="0"/>
                </a:rPr>
                <a:t>UK</a:t>
              </a:r>
            </a:p>
            <a:p>
              <a:pPr algn="ctr"/>
              <a:r>
                <a:rPr lang="en-US" b="1" dirty="0">
                  <a:solidFill>
                    <a:schemeClr val="bg1">
                      <a:lumMod val="75000"/>
                    </a:schemeClr>
                  </a:solidFill>
                  <a:latin typeface="Corbel" panose="020B0503020204020204" pitchFamily="34" charset="0"/>
                </a:rPr>
                <a:t>LINX · LONAP</a:t>
              </a:r>
              <a:endParaRPr lang="en-US" sz="1600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C2B8E91-13DC-0C80-0585-85C67B9C3054}"/>
                </a:ext>
              </a:extLst>
            </p:cNvPr>
            <p:cNvGrpSpPr/>
            <p:nvPr/>
          </p:nvGrpSpPr>
          <p:grpSpPr>
            <a:xfrm>
              <a:off x="7564094" y="3649310"/>
              <a:ext cx="4039995" cy="789482"/>
              <a:chOff x="7564094" y="3824777"/>
              <a:chExt cx="4039995" cy="789482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4001174-46A3-0F4B-D298-1C6BE287740C}"/>
                  </a:ext>
                </a:extLst>
              </p:cNvPr>
              <p:cNvSpPr txBox="1"/>
              <p:nvPr/>
            </p:nvSpPr>
            <p:spPr>
              <a:xfrm>
                <a:off x="7564094" y="3824777"/>
                <a:ext cx="1893896" cy="789482"/>
              </a:xfrm>
              <a:prstGeom prst="roundRect">
                <a:avLst/>
              </a:prstGeom>
              <a:solidFill>
                <a:schemeClr val="bg1">
                  <a:lumMod val="75000"/>
                  <a:alpha val="10196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EMEA</a:t>
                </a:r>
                <a:endParaRPr lang="en-US" sz="1600" dirty="0">
                  <a:solidFill>
                    <a:schemeClr val="bg1">
                      <a:lumMod val="75000"/>
                    </a:schemeClr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0F64696-0B1B-D461-0FBE-53D604D89002}"/>
                  </a:ext>
                </a:extLst>
              </p:cNvPr>
              <p:cNvSpPr txBox="1"/>
              <p:nvPr/>
            </p:nvSpPr>
            <p:spPr>
              <a:xfrm>
                <a:off x="9710193" y="3824777"/>
                <a:ext cx="1893896" cy="789482"/>
              </a:xfrm>
              <a:prstGeom prst="roundRect">
                <a:avLst/>
              </a:prstGeom>
              <a:solidFill>
                <a:schemeClr val="bg1">
                  <a:lumMod val="75000"/>
                  <a:alpha val="10196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Americas</a:t>
                </a:r>
                <a:endParaRPr lang="en-US" sz="1600" dirty="0">
                  <a:solidFill>
                    <a:schemeClr val="bg1">
                      <a:lumMod val="75000"/>
                    </a:schemeClr>
                  </a:solidFill>
                  <a:latin typeface="Corbel" panose="020B0503020204020204" pitchFamily="34" charset="0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578F3EB-61B1-84B4-622F-94A3E9455B1E}"/>
                </a:ext>
              </a:extLst>
            </p:cNvPr>
            <p:cNvGrpSpPr/>
            <p:nvPr/>
          </p:nvGrpSpPr>
          <p:grpSpPr>
            <a:xfrm>
              <a:off x="7564094" y="4859412"/>
              <a:ext cx="4039995" cy="789482"/>
              <a:chOff x="7564094" y="4859412"/>
              <a:chExt cx="4039995" cy="789482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A324FEB-DEAF-C17D-26EE-CC9936C8F10E}"/>
                  </a:ext>
                </a:extLst>
              </p:cNvPr>
              <p:cNvSpPr txBox="1"/>
              <p:nvPr/>
            </p:nvSpPr>
            <p:spPr>
              <a:xfrm>
                <a:off x="9710193" y="4859412"/>
                <a:ext cx="1893896" cy="789482"/>
              </a:xfrm>
              <a:prstGeom prst="roundRect">
                <a:avLst/>
              </a:prstGeom>
              <a:solidFill>
                <a:schemeClr val="bg1">
                  <a:lumMod val="75000"/>
                  <a:alpha val="10196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Africa</a:t>
                </a:r>
                <a:endParaRPr lang="en-US" sz="1600" dirty="0">
                  <a:solidFill>
                    <a:schemeClr val="bg1">
                      <a:lumMod val="75000"/>
                    </a:schemeClr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1D20AFB-8E44-0675-2017-978CE086D01B}"/>
                  </a:ext>
                </a:extLst>
              </p:cNvPr>
              <p:cNvSpPr txBox="1"/>
              <p:nvPr/>
            </p:nvSpPr>
            <p:spPr>
              <a:xfrm>
                <a:off x="7564094" y="4859412"/>
                <a:ext cx="1893896" cy="789482"/>
              </a:xfrm>
              <a:prstGeom prst="roundRect">
                <a:avLst/>
              </a:prstGeom>
              <a:solidFill>
                <a:schemeClr val="bg1">
                  <a:lumMod val="75000"/>
                  <a:alpha val="10196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APAC</a:t>
                </a:r>
                <a:endParaRPr lang="en-US" sz="1600" dirty="0">
                  <a:solidFill>
                    <a:schemeClr val="bg1">
                      <a:lumMod val="75000"/>
                    </a:schemeClr>
                  </a:solidFill>
                  <a:latin typeface="Corbel" panose="020B0503020204020204" pitchFamily="34" charset="0"/>
                </a:endParaRPr>
              </a:p>
            </p:txBody>
          </p:sp>
        </p:grp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AA8F576-B6EE-342B-9E18-3D0C628FB8C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446931" y="2152950"/>
              <a:ext cx="274320" cy="0"/>
            </a:xfrm>
            <a:prstGeom prst="line">
              <a:avLst/>
            </a:prstGeom>
            <a:ln w="28575"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alpha val="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94B8977-F557-B437-7F44-A37F7D88EA42}"/>
                </a:ext>
              </a:extLst>
            </p:cNvPr>
            <p:cNvGrpSpPr/>
            <p:nvPr/>
          </p:nvGrpSpPr>
          <p:grpSpPr>
            <a:xfrm>
              <a:off x="8505290" y="3210084"/>
              <a:ext cx="2210696" cy="373980"/>
              <a:chOff x="8505290" y="3055020"/>
              <a:chExt cx="2210696" cy="373980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7B69D54C-636E-CBF8-3FC5-5A63FF50B1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368130" y="3192180"/>
                <a:ext cx="274320" cy="0"/>
              </a:xfrm>
              <a:prstGeom prst="line">
                <a:avLst/>
              </a:prstGeom>
              <a:ln w="28575"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alpha val="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72DB706-4736-5E1F-2D0A-1AA2D8100C2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0578826" y="3291840"/>
                <a:ext cx="274320" cy="0"/>
              </a:xfrm>
              <a:prstGeom prst="line">
                <a:avLst/>
              </a:prstGeom>
              <a:ln w="28575"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alpha val="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BD5A4C0-EDC4-996A-19BA-CD71448E2D08}"/>
                </a:ext>
              </a:extLst>
            </p:cNvPr>
            <p:cNvGrpSpPr/>
            <p:nvPr/>
          </p:nvGrpSpPr>
          <p:grpSpPr>
            <a:xfrm>
              <a:off x="8505290" y="4504038"/>
              <a:ext cx="2210696" cy="290129"/>
              <a:chOff x="8505290" y="4402212"/>
              <a:chExt cx="2210696" cy="290129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DC9B4B50-B9B7-E9F9-E493-5DB9DCB9E8C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368130" y="4539372"/>
                <a:ext cx="274320" cy="0"/>
              </a:xfrm>
              <a:prstGeom prst="line">
                <a:avLst/>
              </a:prstGeom>
              <a:ln w="28575"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alpha val="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22FC3053-412F-0E51-20B9-EC2D00941FF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0578826" y="4555181"/>
                <a:ext cx="274320" cy="0"/>
              </a:xfrm>
              <a:prstGeom prst="line">
                <a:avLst/>
              </a:prstGeom>
              <a:ln w="28575"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alpha val="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646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5A7B5-2985-62FA-758A-09F7E5F4C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EF8131B-685A-8F86-28B3-14268B75EC82}"/>
              </a:ext>
            </a:extLst>
          </p:cNvPr>
          <p:cNvSpPr txBox="1">
            <a:spLocks/>
          </p:cNvSpPr>
          <p:nvPr/>
        </p:nvSpPr>
        <p:spPr>
          <a:xfrm>
            <a:off x="518986" y="1299782"/>
            <a:ext cx="9601198" cy="104644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800" dirty="0">
                <a:solidFill>
                  <a:srgbClr val="00C2FF"/>
                </a:solidFill>
                <a:latin typeface="Corbel" panose="020B0503020204020204" pitchFamily="34" charset="0"/>
              </a:rPr>
              <a:t>THE PROBLEM SPACE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Three gaps ROV leaves open</a:t>
            </a:r>
            <a:endParaRPr lang="en-US" b="1" dirty="0">
              <a:solidFill>
                <a:srgbClr val="00C2FF"/>
              </a:solidFill>
              <a:latin typeface="Corbel" panose="020B0503020204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7A7A22C-44BD-9500-1BB2-04C1A4485647}"/>
              </a:ext>
            </a:extLst>
          </p:cNvPr>
          <p:cNvGrpSpPr/>
          <p:nvPr/>
        </p:nvGrpSpPr>
        <p:grpSpPr>
          <a:xfrm>
            <a:off x="518987" y="2786586"/>
            <a:ext cx="3432692" cy="2771633"/>
            <a:chOff x="518987" y="2786586"/>
            <a:chExt cx="3432692" cy="277163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0289CDE-6AF4-0505-7778-23249983F5C7}"/>
                </a:ext>
              </a:extLst>
            </p:cNvPr>
            <p:cNvSpPr txBox="1"/>
            <p:nvPr/>
          </p:nvSpPr>
          <p:spPr>
            <a:xfrm>
              <a:off x="518987" y="2786586"/>
              <a:ext cx="3432692" cy="2771633"/>
            </a:xfrm>
            <a:prstGeom prst="roundRect">
              <a:avLst>
                <a:gd name="adj" fmla="val 6354"/>
              </a:avLst>
            </a:prstGeom>
            <a:solidFill>
              <a:srgbClr val="FFC000">
                <a:alpha val="10196"/>
              </a:srgbClr>
            </a:solidFill>
            <a:ln w="12700">
              <a:solidFill>
                <a:srgbClr val="FFC000"/>
              </a:solidFill>
            </a:ln>
          </p:spPr>
          <p:txBody>
            <a:bodyPr wrap="square" anchor="t">
              <a:noAutofit/>
            </a:bodyPr>
            <a:lstStyle/>
            <a:p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  <a:latin typeface="Corbel" panose="020B0503020204020204" pitchFamily="34" charset="0"/>
                </a:rPr>
                <a:t>ROUTE LEAKS</a:t>
              </a:r>
            </a:p>
            <a:p>
              <a:pPr>
                <a:spcBef>
                  <a:spcPts val="1200"/>
                </a:spcBef>
              </a:pPr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  <a:latin typeface="Corbel" panose="020B0503020204020204" pitchFamily="34" charset="0"/>
                </a:rPr>
                <a:t>ROV validates origin only. Doesn't check who's upstream or whether the path makes business sense.</a:t>
              </a:r>
              <a:endParaRPr lang="en-US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EEC6CF9-6021-2155-9D54-418966259195}"/>
                </a:ext>
              </a:extLst>
            </p:cNvPr>
            <p:cNvGrpSpPr/>
            <p:nvPr/>
          </p:nvGrpSpPr>
          <p:grpSpPr>
            <a:xfrm>
              <a:off x="823298" y="4813831"/>
              <a:ext cx="2824071" cy="528422"/>
              <a:chOff x="823298" y="4617948"/>
              <a:chExt cx="2824071" cy="528422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81EC22A-3B00-57EA-FB90-CF48EFDE94CB}"/>
                  </a:ext>
                </a:extLst>
              </p:cNvPr>
              <p:cNvSpPr txBox="1"/>
              <p:nvPr/>
            </p:nvSpPr>
            <p:spPr>
              <a:xfrm>
                <a:off x="823298" y="4617948"/>
                <a:ext cx="1280160" cy="528422"/>
              </a:xfrm>
              <a:prstGeom prst="roundRect">
                <a:avLst>
                  <a:gd name="adj" fmla="val 6354"/>
                </a:avLst>
              </a:prstGeom>
              <a:solidFill>
                <a:srgbClr val="FF0000">
                  <a:alpha val="10196"/>
                </a:srgbClr>
              </a:solidFill>
              <a:ln w="12700">
                <a:solidFill>
                  <a:srgbClr val="FF0000"/>
                </a:solidFill>
              </a:ln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en-US" sz="2000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✗ ROV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EB6363D-A732-ED56-CB82-CF443F94E1ED}"/>
                  </a:ext>
                </a:extLst>
              </p:cNvPr>
              <p:cNvSpPr txBox="1"/>
              <p:nvPr/>
            </p:nvSpPr>
            <p:spPr>
              <a:xfrm>
                <a:off x="2367209" y="4617948"/>
                <a:ext cx="1280160" cy="528422"/>
              </a:xfrm>
              <a:prstGeom prst="roundRect">
                <a:avLst>
                  <a:gd name="adj" fmla="val 6354"/>
                </a:avLst>
              </a:prstGeom>
              <a:solidFill>
                <a:schemeClr val="accent3">
                  <a:alpha val="10196"/>
                </a:schemeClr>
              </a:solidFill>
              <a:ln w="12700">
                <a:solidFill>
                  <a:schemeClr val="accent3"/>
                </a:solidFill>
              </a:ln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en-US" sz="2000" dirty="0">
                    <a:solidFill>
                      <a:schemeClr val="accent3"/>
                    </a:solidFill>
                    <a:latin typeface="Corbel" panose="020B0503020204020204" pitchFamily="34" charset="0"/>
                  </a:rPr>
                  <a:t>✓  ASPA</a:t>
                </a: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B973BEE-063C-C0E9-BF1F-4AC44D123F97}"/>
              </a:ext>
            </a:extLst>
          </p:cNvPr>
          <p:cNvGrpSpPr/>
          <p:nvPr/>
        </p:nvGrpSpPr>
        <p:grpSpPr>
          <a:xfrm>
            <a:off x="4186543" y="2786586"/>
            <a:ext cx="3432692" cy="2771633"/>
            <a:chOff x="4186543" y="2786586"/>
            <a:chExt cx="3432692" cy="277163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A588820-8242-F22F-256F-8C39C3695175}"/>
                </a:ext>
              </a:extLst>
            </p:cNvPr>
            <p:cNvSpPr txBox="1"/>
            <p:nvPr/>
          </p:nvSpPr>
          <p:spPr>
            <a:xfrm>
              <a:off x="4186543" y="2786586"/>
              <a:ext cx="3432692" cy="2771633"/>
            </a:xfrm>
            <a:prstGeom prst="roundRect">
              <a:avLst>
                <a:gd name="adj" fmla="val 5192"/>
              </a:avLst>
            </a:prstGeom>
            <a:solidFill>
              <a:srgbClr val="FFC000">
                <a:alpha val="10196"/>
              </a:srgbClr>
            </a:solidFill>
            <a:ln w="12700">
              <a:solidFill>
                <a:srgbClr val="FFC000"/>
              </a:solidFill>
            </a:ln>
          </p:spPr>
          <p:txBody>
            <a:bodyPr wrap="square" anchor="t">
              <a:noAutofit/>
            </a:bodyPr>
            <a:lstStyle/>
            <a:p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  <a:latin typeface="Corbel" panose="020B0503020204020204" pitchFamily="34" charset="0"/>
                </a:rPr>
                <a:t>PATH MANIPULATION</a:t>
              </a:r>
            </a:p>
            <a:p>
              <a:pPr>
                <a:spcBef>
                  <a:spcPts val="1200"/>
                </a:spcBef>
              </a:pPr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  <a:latin typeface="Corbel" panose="020B0503020204020204" pitchFamily="34" charset="0"/>
                </a:rPr>
                <a:t>Attacker forges the AS_PATH. ROV only checks the origin AS — the path can still be fabricated</a:t>
              </a:r>
              <a:endParaRPr lang="en-US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1888D87-FE32-A6E5-361F-588C5826C5D8}"/>
                </a:ext>
              </a:extLst>
            </p:cNvPr>
            <p:cNvGrpSpPr/>
            <p:nvPr/>
          </p:nvGrpSpPr>
          <p:grpSpPr>
            <a:xfrm>
              <a:off x="4490853" y="4813831"/>
              <a:ext cx="2824071" cy="528422"/>
              <a:chOff x="823298" y="4617948"/>
              <a:chExt cx="2824071" cy="528422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1D10D9-8C7D-7019-1390-306F9247C585}"/>
                  </a:ext>
                </a:extLst>
              </p:cNvPr>
              <p:cNvSpPr txBox="1"/>
              <p:nvPr/>
            </p:nvSpPr>
            <p:spPr>
              <a:xfrm>
                <a:off x="823298" y="4617948"/>
                <a:ext cx="1280160" cy="528422"/>
              </a:xfrm>
              <a:prstGeom prst="roundRect">
                <a:avLst>
                  <a:gd name="adj" fmla="val 6354"/>
                </a:avLst>
              </a:prstGeom>
              <a:solidFill>
                <a:srgbClr val="FF0000">
                  <a:alpha val="10196"/>
                </a:srgbClr>
              </a:solidFill>
              <a:ln w="12700">
                <a:solidFill>
                  <a:srgbClr val="FF0000"/>
                </a:solidFill>
              </a:ln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en-US" sz="2000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✗ ROV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D9D4073-5792-5BCB-9F0F-944265F2E4F4}"/>
                  </a:ext>
                </a:extLst>
              </p:cNvPr>
              <p:cNvSpPr txBox="1"/>
              <p:nvPr/>
            </p:nvSpPr>
            <p:spPr>
              <a:xfrm>
                <a:off x="2367209" y="4617948"/>
                <a:ext cx="1280160" cy="528422"/>
              </a:xfrm>
              <a:prstGeom prst="roundRect">
                <a:avLst>
                  <a:gd name="adj" fmla="val 6354"/>
                </a:avLst>
              </a:prstGeom>
              <a:solidFill>
                <a:schemeClr val="accent3">
                  <a:alpha val="10196"/>
                </a:schemeClr>
              </a:solidFill>
              <a:ln w="12700">
                <a:solidFill>
                  <a:schemeClr val="accent3"/>
                </a:solidFill>
              </a:ln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en-US" sz="2000" dirty="0">
                    <a:solidFill>
                      <a:schemeClr val="accent3"/>
                    </a:solidFill>
                    <a:latin typeface="Corbel" panose="020B0503020204020204" pitchFamily="34" charset="0"/>
                  </a:rPr>
                  <a:t>✓  ASPA</a:t>
                </a: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7A06464-1161-5C71-4746-10445E6D31E7}"/>
              </a:ext>
            </a:extLst>
          </p:cNvPr>
          <p:cNvGrpSpPr/>
          <p:nvPr/>
        </p:nvGrpSpPr>
        <p:grpSpPr>
          <a:xfrm>
            <a:off x="7854099" y="2786586"/>
            <a:ext cx="3432692" cy="2771633"/>
            <a:chOff x="7854099" y="2786586"/>
            <a:chExt cx="3432692" cy="277163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2259C9E-64AF-BA87-FA60-4CFA61669A36}"/>
                </a:ext>
              </a:extLst>
            </p:cNvPr>
            <p:cNvSpPr txBox="1"/>
            <p:nvPr/>
          </p:nvSpPr>
          <p:spPr>
            <a:xfrm>
              <a:off x="7854099" y="2786586"/>
              <a:ext cx="3432692" cy="2771633"/>
            </a:xfrm>
            <a:prstGeom prst="roundRect">
              <a:avLst>
                <a:gd name="adj" fmla="val 5192"/>
              </a:avLst>
            </a:prstGeom>
            <a:solidFill>
              <a:srgbClr val="FF0000">
                <a:alpha val="10196"/>
              </a:srgbClr>
            </a:solidFill>
            <a:ln w="12700">
              <a:solidFill>
                <a:srgbClr val="FF0000"/>
              </a:solidFill>
            </a:ln>
          </p:spPr>
          <p:txBody>
            <a:bodyPr wrap="square" anchor="t">
              <a:noAutofit/>
            </a:bodyPr>
            <a:lstStyle/>
            <a:p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  <a:latin typeface="Corbel" panose="020B0503020204020204" pitchFamily="34" charset="0"/>
                </a:rPr>
                <a:t>STEALTHY HIJACKS</a:t>
              </a:r>
            </a:p>
            <a:p>
              <a:pPr>
                <a:spcBef>
                  <a:spcPts val="1200"/>
                </a:spcBef>
              </a:pPr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  <a:latin typeface="Corbel" panose="020B0503020204020204" pitchFamily="34" charset="0"/>
                </a:rPr>
                <a:t>Your BGP table looks clean. Traffic diverted via non-ROV neighbors. You don't even know.</a:t>
              </a:r>
              <a:endParaRPr lang="en-US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B69A74B-2408-CAFD-6973-F845FC51A55D}"/>
                </a:ext>
              </a:extLst>
            </p:cNvPr>
            <p:cNvGrpSpPr/>
            <p:nvPr/>
          </p:nvGrpSpPr>
          <p:grpSpPr>
            <a:xfrm>
              <a:off x="8158409" y="4813831"/>
              <a:ext cx="2824071" cy="528422"/>
              <a:chOff x="823298" y="4617948"/>
              <a:chExt cx="2824071" cy="528422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BCDAFC8-B9A7-D9BD-8394-7C4678026AAF}"/>
                  </a:ext>
                </a:extLst>
              </p:cNvPr>
              <p:cNvSpPr txBox="1"/>
              <p:nvPr/>
            </p:nvSpPr>
            <p:spPr>
              <a:xfrm>
                <a:off x="823298" y="4617948"/>
                <a:ext cx="1280160" cy="528422"/>
              </a:xfrm>
              <a:prstGeom prst="roundRect">
                <a:avLst>
                  <a:gd name="adj" fmla="val 6354"/>
                </a:avLst>
              </a:prstGeom>
              <a:solidFill>
                <a:srgbClr val="FF0000">
                  <a:alpha val="10196"/>
                </a:srgbClr>
              </a:solidFill>
              <a:ln w="12700">
                <a:solidFill>
                  <a:srgbClr val="FF0000"/>
                </a:solidFill>
              </a:ln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en-US" sz="2000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✗ ROV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1268852-AB73-E301-82FE-7603422FBA9C}"/>
                  </a:ext>
                </a:extLst>
              </p:cNvPr>
              <p:cNvSpPr txBox="1"/>
              <p:nvPr/>
            </p:nvSpPr>
            <p:spPr>
              <a:xfrm>
                <a:off x="2367209" y="4617948"/>
                <a:ext cx="1280160" cy="528422"/>
              </a:xfrm>
              <a:prstGeom prst="roundRect">
                <a:avLst>
                  <a:gd name="adj" fmla="val 6354"/>
                </a:avLst>
              </a:prstGeom>
              <a:solidFill>
                <a:schemeClr val="accent3">
                  <a:alpha val="10196"/>
                </a:schemeClr>
              </a:solidFill>
              <a:ln w="12700">
                <a:solidFill>
                  <a:schemeClr val="accent3"/>
                </a:solidFill>
              </a:ln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en-US" sz="2000" dirty="0">
                    <a:solidFill>
                      <a:schemeClr val="accent3"/>
                    </a:solidFill>
                    <a:latin typeface="Corbel" panose="020B0503020204020204" pitchFamily="34" charset="0"/>
                  </a:rPr>
                  <a:t>✓  BMP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118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C93B9-AC46-4B59-0E94-E7C5B9CDA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1D19E71-0E63-80CB-42F1-BC477292F849}"/>
              </a:ext>
            </a:extLst>
          </p:cNvPr>
          <p:cNvSpPr txBox="1">
            <a:spLocks/>
          </p:cNvSpPr>
          <p:nvPr/>
        </p:nvSpPr>
        <p:spPr>
          <a:xfrm>
            <a:off x="518986" y="519343"/>
            <a:ext cx="9601198" cy="1538883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800" dirty="0">
                <a:solidFill>
                  <a:srgbClr val="00C2FF"/>
                </a:solidFill>
                <a:latin typeface="Corbel" panose="020B0503020204020204" pitchFamily="34" charset="0"/>
              </a:rPr>
              <a:t>LAYER 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ROV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i="1" dirty="0">
                <a:solidFill>
                  <a:srgbClr val="00C2FF"/>
                </a:solidFill>
                <a:latin typeface="Corbel" panose="020B0503020204020204" pitchFamily="34" charset="0"/>
              </a:rPr>
              <a:t>Validate the Origin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BF5783-DCD4-016E-B63E-67F530A2CB48}"/>
              </a:ext>
            </a:extLst>
          </p:cNvPr>
          <p:cNvSpPr txBox="1"/>
          <p:nvPr/>
        </p:nvSpPr>
        <p:spPr>
          <a:xfrm>
            <a:off x="518987" y="2174563"/>
            <a:ext cx="5238518" cy="17081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ts val="1500"/>
              </a:spcBef>
              <a:buNone/>
            </a:pPr>
            <a:r>
              <a:rPr lang="en-US" b="0" i="0" dirty="0">
                <a:solidFill>
                  <a:schemeClr val="bg1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  <a:t>Route Origin Validation checks whether the announcing AS is authorized to originate a prefix via a cryptographically signed ROA in the RPKI.</a:t>
            </a:r>
          </a:p>
          <a:p>
            <a:pPr algn="l">
              <a:spcBef>
                <a:spcPts val="1800"/>
              </a:spcBef>
              <a:buNone/>
            </a:pPr>
            <a:r>
              <a:rPr lang="en-US" b="0" i="0" dirty="0">
                <a:solidFill>
                  <a:srgbClr val="2ECC71"/>
                </a:solidFill>
                <a:effectLst/>
                <a:latin typeface="Corbel" panose="020B0503020204020204" pitchFamily="34" charset="0"/>
              </a:rPr>
              <a:t>✓  </a:t>
            </a:r>
            <a:r>
              <a:rPr lang="en-US" b="0" i="0" dirty="0">
                <a:solidFill>
                  <a:srgbClr val="E8EDF5"/>
                </a:solidFill>
                <a:effectLst/>
                <a:latin typeface="Corbel" panose="020B0503020204020204" pitchFamily="34" charset="0"/>
              </a:rPr>
              <a:t>Prefix hijacks &amp; unauthorized announcements</a:t>
            </a:r>
          </a:p>
          <a:p>
            <a:pPr algn="l">
              <a:buNone/>
            </a:pPr>
            <a:r>
              <a:rPr lang="en-US" b="0" i="0" dirty="0">
                <a:solidFill>
                  <a:srgbClr val="E84040"/>
                </a:solidFill>
                <a:effectLst/>
                <a:latin typeface="Corbel" panose="020B0503020204020204" pitchFamily="34" charset="0"/>
              </a:rPr>
              <a:t>✗  Route leaks, path manipulation, stealthy hijacks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98C9E9-FDE2-06E2-3289-4BD0A68A96FF}"/>
              </a:ext>
            </a:extLst>
          </p:cNvPr>
          <p:cNvSpPr txBox="1"/>
          <p:nvPr/>
        </p:nvSpPr>
        <p:spPr>
          <a:xfrm>
            <a:off x="518986" y="4103064"/>
            <a:ext cx="4438992" cy="1645920"/>
          </a:xfrm>
          <a:prstGeom prst="roundRect">
            <a:avLst>
              <a:gd name="adj" fmla="val 9129"/>
            </a:avLst>
          </a:prstGeom>
          <a:solidFill>
            <a:srgbClr val="00C2FF">
              <a:alpha val="10196"/>
            </a:srgbClr>
          </a:solidFill>
          <a:ln w="12700">
            <a:solidFill>
              <a:srgbClr val="00C2FF"/>
            </a:solidFill>
          </a:ln>
        </p:spPr>
        <p:txBody>
          <a:bodyPr wrap="square" anchor="t">
            <a:noAutofit/>
          </a:bodyPr>
          <a:lstStyle/>
          <a:p>
            <a:r>
              <a:rPr lang="en-US" sz="6600" b="1" dirty="0">
                <a:solidFill>
                  <a:srgbClr val="00C2FF"/>
                </a:solidFill>
                <a:latin typeface="Corbel" panose="020B0503020204020204" pitchFamily="34" charset="0"/>
              </a:rPr>
              <a:t>51% IPv4</a:t>
            </a:r>
          </a:p>
          <a:p>
            <a:pPr>
              <a:spcBef>
                <a:spcPts val="450"/>
              </a:spcBef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Global RPKI valid routes — 2026 · 57% IPv6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133319-3775-B678-6B42-ED68084402AE}"/>
              </a:ext>
            </a:extLst>
          </p:cNvPr>
          <p:cNvSpPr txBox="1"/>
          <p:nvPr/>
        </p:nvSpPr>
        <p:spPr>
          <a:xfrm>
            <a:off x="518986" y="5915323"/>
            <a:ext cx="6095234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1">
                    <a:lumMod val="75000"/>
                  </a:schemeClr>
                </a:solidFill>
                <a:effectLst/>
                <a:latin typeface="Syne"/>
              </a:rPr>
              <a:t>We crossed 50%. Half the internet still doesn't validate.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4F81A04-380D-F63D-E3BA-B69302731CFF}"/>
              </a:ext>
            </a:extLst>
          </p:cNvPr>
          <p:cNvGrpSpPr/>
          <p:nvPr/>
        </p:nvGrpSpPr>
        <p:grpSpPr>
          <a:xfrm>
            <a:off x="6001557" y="1088721"/>
            <a:ext cx="5671456" cy="1372433"/>
            <a:chOff x="6001557" y="1088721"/>
            <a:chExt cx="5671456" cy="137243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BEB67C2-A8DA-20B2-7DE2-14D8A2DE0798}"/>
                </a:ext>
              </a:extLst>
            </p:cNvPr>
            <p:cNvGrpSpPr/>
            <p:nvPr/>
          </p:nvGrpSpPr>
          <p:grpSpPr>
            <a:xfrm>
              <a:off x="6001557" y="1088721"/>
              <a:ext cx="5671456" cy="794414"/>
              <a:chOff x="6001558" y="1098716"/>
              <a:chExt cx="5671456" cy="794414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6C8EE0D-2852-2E49-9BD3-EEDB71F645DA}"/>
                  </a:ext>
                </a:extLst>
              </p:cNvPr>
              <p:cNvSpPr txBox="1"/>
              <p:nvPr/>
            </p:nvSpPr>
            <p:spPr>
              <a:xfrm>
                <a:off x="6001558" y="1098716"/>
                <a:ext cx="1607720" cy="794414"/>
              </a:xfrm>
              <a:prstGeom prst="roundRect">
                <a:avLst/>
              </a:prstGeom>
              <a:solidFill>
                <a:schemeClr val="bg1">
                  <a:lumMod val="75000"/>
                  <a:alpha val="10196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anchor="t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AS 666</a:t>
                </a:r>
              </a:p>
              <a:p>
                <a:pPr algn="ctr"/>
                <a:r>
                  <a:rPr lang="en-US" sz="2000" dirty="0">
                    <a:solidFill>
                      <a:schemeClr val="bg1">
                        <a:lumMod val="75000"/>
                      </a:schemeClr>
                    </a:solidFill>
                    <a:latin typeface="Corbel" panose="020B0503020204020204" pitchFamily="34" charset="0"/>
                  </a:rPr>
                  <a:t>Attacker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9C8312E-51DB-2DC3-0816-3D309854F8A1}"/>
                  </a:ext>
                </a:extLst>
              </p:cNvPr>
              <p:cNvSpPr txBox="1"/>
              <p:nvPr/>
            </p:nvSpPr>
            <p:spPr>
              <a:xfrm>
                <a:off x="8033425" y="1098716"/>
                <a:ext cx="1607720" cy="794414"/>
              </a:xfrm>
              <a:prstGeom prst="roundRect">
                <a:avLst/>
              </a:prstGeom>
              <a:solidFill>
                <a:schemeClr val="bg1">
                  <a:lumMod val="75000"/>
                  <a:alpha val="10196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anchor="t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>
                        <a:lumMod val="75000"/>
                      </a:schemeClr>
                    </a:solidFill>
                    <a:latin typeface="Corbel" panose="020B0503020204020204" pitchFamily="34" charset="0"/>
                  </a:rPr>
                  <a:t>I own</a:t>
                </a:r>
              </a:p>
              <a:p>
                <a:pPr algn="ctr"/>
                <a:r>
                  <a:rPr lang="en-US" sz="2000" b="1" dirty="0">
                    <a:solidFill>
                      <a:schemeClr val="bg1">
                        <a:lumMod val="75000"/>
                      </a:schemeClr>
                    </a:solidFill>
                    <a:latin typeface="Corbel" panose="020B0503020204020204" pitchFamily="34" charset="0"/>
                  </a:rPr>
                  <a:t>1.1.10/24</a:t>
                </a:r>
                <a:endParaRPr lang="en-US" sz="2000" dirty="0">
                  <a:solidFill>
                    <a:schemeClr val="bg1">
                      <a:lumMod val="75000"/>
                    </a:schemeClr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2001581-24B8-E57A-4405-0973520D8C73}"/>
                  </a:ext>
                </a:extLst>
              </p:cNvPr>
              <p:cNvSpPr txBox="1"/>
              <p:nvPr/>
            </p:nvSpPr>
            <p:spPr>
              <a:xfrm>
                <a:off x="10065294" y="1098716"/>
                <a:ext cx="1607720" cy="794414"/>
              </a:xfrm>
              <a:prstGeom prst="roundRect">
                <a:avLst/>
              </a:prstGeom>
              <a:solidFill>
                <a:schemeClr val="bg1">
                  <a:lumMod val="75000"/>
                  <a:alpha val="10196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anchor="t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Your Router</a:t>
                </a:r>
              </a:p>
              <a:p>
                <a:pPr algn="ctr"/>
                <a:r>
                  <a:rPr lang="en-US" sz="2000" dirty="0">
                    <a:solidFill>
                      <a:schemeClr val="bg1">
                        <a:lumMod val="75000"/>
                      </a:schemeClr>
                    </a:solidFill>
                    <a:latin typeface="Corbel" panose="020B0503020204020204" pitchFamily="34" charset="0"/>
                  </a:rPr>
                  <a:t>no check ✓</a:t>
                </a:r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586D22A3-7EE3-9F8E-3296-E339155A07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5667" y="1495923"/>
                <a:ext cx="211369" cy="0"/>
              </a:xfrm>
              <a:prstGeom prst="straightConnector1">
                <a:avLst/>
              </a:prstGeom>
              <a:ln w="28575">
                <a:solidFill>
                  <a:srgbClr val="00C2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CECC2379-1A59-BE3D-44BA-489CBAD5A5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47534" y="1495923"/>
                <a:ext cx="211369" cy="0"/>
              </a:xfrm>
              <a:prstGeom prst="straightConnector1">
                <a:avLst/>
              </a:prstGeom>
              <a:ln w="28575">
                <a:solidFill>
                  <a:srgbClr val="00C2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4BE2DA6-C774-F6A0-C258-C4D150A0A48D}"/>
                </a:ext>
              </a:extLst>
            </p:cNvPr>
            <p:cNvSpPr txBox="1"/>
            <p:nvPr/>
          </p:nvSpPr>
          <p:spPr>
            <a:xfrm>
              <a:off x="7170397" y="2091822"/>
              <a:ext cx="33337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0" i="0" dirty="0">
                  <a:solidFill>
                    <a:schemeClr val="bg1">
                      <a:lumMod val="75000"/>
                    </a:schemeClr>
                  </a:solidFill>
                  <a:effectLst/>
                  <a:latin typeface="Syne"/>
                </a:rPr>
                <a:t>WITHOUT ROV</a:t>
              </a:r>
              <a:endParaRPr lang="en-US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EEF71CC-5FEC-26B9-57A0-81A7BBA5E9DF}"/>
              </a:ext>
            </a:extLst>
          </p:cNvPr>
          <p:cNvGrpSpPr/>
          <p:nvPr/>
        </p:nvGrpSpPr>
        <p:grpSpPr>
          <a:xfrm>
            <a:off x="5882715" y="2695530"/>
            <a:ext cx="5909137" cy="3073750"/>
            <a:chOff x="5882715" y="2695530"/>
            <a:chExt cx="5909137" cy="307375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2936DE9-5A67-E978-F33A-5BFB9C09378C}"/>
                </a:ext>
              </a:extLst>
            </p:cNvPr>
            <p:cNvGrpSpPr/>
            <p:nvPr/>
          </p:nvGrpSpPr>
          <p:grpSpPr>
            <a:xfrm>
              <a:off x="6001557" y="3209366"/>
              <a:ext cx="5671456" cy="794414"/>
              <a:chOff x="6001558" y="1098716"/>
              <a:chExt cx="5671456" cy="794414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E85F78E-D3AE-D218-2C26-6D7EB98611AF}"/>
                  </a:ext>
                </a:extLst>
              </p:cNvPr>
              <p:cNvSpPr txBox="1"/>
              <p:nvPr/>
            </p:nvSpPr>
            <p:spPr>
              <a:xfrm>
                <a:off x="6001558" y="1098716"/>
                <a:ext cx="1607720" cy="794414"/>
              </a:xfrm>
              <a:prstGeom prst="roundRect">
                <a:avLst/>
              </a:prstGeom>
              <a:solidFill>
                <a:schemeClr val="bg1">
                  <a:lumMod val="75000"/>
                  <a:alpha val="10196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anchor="t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AS 666</a:t>
                </a:r>
              </a:p>
              <a:p>
                <a:pPr algn="ctr"/>
                <a:r>
                  <a:rPr lang="en-US" sz="2000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Attacker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C6DF906-5986-1327-D100-92A6F3E34329}"/>
                  </a:ext>
                </a:extLst>
              </p:cNvPr>
              <p:cNvSpPr txBox="1"/>
              <p:nvPr/>
            </p:nvSpPr>
            <p:spPr>
              <a:xfrm>
                <a:off x="8033425" y="1098716"/>
                <a:ext cx="1607720" cy="794414"/>
              </a:xfrm>
              <a:prstGeom prst="roundRect">
                <a:avLst/>
              </a:prstGeom>
              <a:solidFill>
                <a:schemeClr val="bg1">
                  <a:lumMod val="75000"/>
                  <a:alpha val="10196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anchor="t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I own</a:t>
                </a:r>
              </a:p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1.1.10/24</a:t>
                </a:r>
                <a:endParaRPr lang="en-US" sz="2000" dirty="0">
                  <a:solidFill>
                    <a:schemeClr val="bg1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CCDA22B-F7F1-AF7F-6D84-10B0FE330931}"/>
                  </a:ext>
                </a:extLst>
              </p:cNvPr>
              <p:cNvSpPr txBox="1"/>
              <p:nvPr/>
            </p:nvSpPr>
            <p:spPr>
              <a:xfrm>
                <a:off x="10065294" y="1098716"/>
                <a:ext cx="1607720" cy="794414"/>
              </a:xfrm>
              <a:prstGeom prst="roundRect">
                <a:avLst/>
              </a:prstGeom>
              <a:solidFill>
                <a:schemeClr val="bg1">
                  <a:lumMod val="75000"/>
                  <a:alpha val="10196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anchor="t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Your Router</a:t>
                </a:r>
              </a:p>
              <a:p>
                <a:pPr algn="ctr"/>
                <a:r>
                  <a:rPr lang="en-US" sz="2000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INVALID ✗</a:t>
                </a:r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0CAC4179-B5AD-5279-BD37-2F6E0CE3A7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5667" y="1495923"/>
                <a:ext cx="211369" cy="0"/>
              </a:xfrm>
              <a:prstGeom prst="straightConnector1">
                <a:avLst/>
              </a:prstGeom>
              <a:ln w="28575">
                <a:solidFill>
                  <a:srgbClr val="00C2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68943B4E-A1B7-F94E-4EBA-4E8F9EA954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47534" y="1495923"/>
                <a:ext cx="211369" cy="0"/>
              </a:xfrm>
              <a:prstGeom prst="straightConnector1">
                <a:avLst/>
              </a:prstGeom>
              <a:ln w="28575">
                <a:solidFill>
                  <a:srgbClr val="00C2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1911EFD-9B4F-0DFE-00F8-460E2C510414}"/>
                </a:ext>
              </a:extLst>
            </p:cNvPr>
            <p:cNvGrpSpPr/>
            <p:nvPr/>
          </p:nvGrpSpPr>
          <p:grpSpPr>
            <a:xfrm>
              <a:off x="6001557" y="4354785"/>
              <a:ext cx="5671456" cy="794414"/>
              <a:chOff x="6001558" y="1098716"/>
              <a:chExt cx="5671456" cy="794414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1365718-78C6-32C6-AA70-F173A1A38F5D}"/>
                  </a:ext>
                </a:extLst>
              </p:cNvPr>
              <p:cNvSpPr txBox="1"/>
              <p:nvPr/>
            </p:nvSpPr>
            <p:spPr>
              <a:xfrm>
                <a:off x="6001558" y="1098716"/>
                <a:ext cx="1607720" cy="794414"/>
              </a:xfrm>
              <a:prstGeom prst="roundRect">
                <a:avLst/>
              </a:prstGeom>
              <a:solidFill>
                <a:schemeClr val="bg1">
                  <a:lumMod val="75000"/>
                  <a:alpha val="10196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anchor="t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AS 13335</a:t>
                </a:r>
              </a:p>
              <a:p>
                <a:pPr algn="ctr"/>
                <a:r>
                  <a:rPr lang="en-US" sz="2000" dirty="0">
                    <a:solidFill>
                      <a:schemeClr val="accent3"/>
                    </a:solidFill>
                    <a:latin typeface="Corbel" panose="020B0503020204020204" pitchFamily="34" charset="0"/>
                  </a:rPr>
                  <a:t>Cloudflare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D1E4838-0448-6918-76FB-9F835EE927FA}"/>
                  </a:ext>
                </a:extLst>
              </p:cNvPr>
              <p:cNvSpPr txBox="1"/>
              <p:nvPr/>
            </p:nvSpPr>
            <p:spPr>
              <a:xfrm>
                <a:off x="8033425" y="1098716"/>
                <a:ext cx="1607720" cy="794414"/>
              </a:xfrm>
              <a:prstGeom prst="roundRect">
                <a:avLst/>
              </a:prstGeom>
              <a:solidFill>
                <a:schemeClr val="bg1">
                  <a:lumMod val="75000"/>
                  <a:alpha val="10196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anchor="t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I own</a:t>
                </a:r>
              </a:p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1.1.10/24</a:t>
                </a:r>
                <a:endParaRPr lang="en-US" sz="2000" dirty="0">
                  <a:solidFill>
                    <a:schemeClr val="bg1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38F8D85-09CC-45D2-1424-70E86CA47070}"/>
                  </a:ext>
                </a:extLst>
              </p:cNvPr>
              <p:cNvSpPr txBox="1"/>
              <p:nvPr/>
            </p:nvSpPr>
            <p:spPr>
              <a:xfrm>
                <a:off x="10065294" y="1098716"/>
                <a:ext cx="1607720" cy="794414"/>
              </a:xfrm>
              <a:prstGeom prst="roundRect">
                <a:avLst/>
              </a:prstGeom>
              <a:solidFill>
                <a:schemeClr val="bg1">
                  <a:lumMod val="75000"/>
                  <a:alpha val="10196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anchor="t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Your Router</a:t>
                </a:r>
              </a:p>
              <a:p>
                <a:pPr algn="ctr"/>
                <a:r>
                  <a:rPr lang="en-US" sz="2000" dirty="0">
                    <a:solidFill>
                      <a:schemeClr val="accent3"/>
                    </a:solidFill>
                    <a:latin typeface="Corbel" panose="020B0503020204020204" pitchFamily="34" charset="0"/>
                  </a:rPr>
                  <a:t>VALID ✓</a:t>
                </a:r>
              </a:p>
            </p:txBody>
          </p: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135D60A0-8913-E22D-7041-2747A07DDE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5667" y="1495923"/>
                <a:ext cx="211369" cy="0"/>
              </a:xfrm>
              <a:prstGeom prst="straightConnector1">
                <a:avLst/>
              </a:prstGeom>
              <a:ln w="28575">
                <a:solidFill>
                  <a:srgbClr val="00C2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2724253F-8D64-8414-50CD-704634AB4A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47534" y="1495923"/>
                <a:ext cx="211369" cy="0"/>
              </a:xfrm>
              <a:prstGeom prst="straightConnector1">
                <a:avLst/>
              </a:prstGeom>
              <a:ln w="28575">
                <a:solidFill>
                  <a:srgbClr val="00C2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AC97FB3-FDC9-12B8-181D-61145E0A7B54}"/>
                </a:ext>
              </a:extLst>
            </p:cNvPr>
            <p:cNvSpPr txBox="1"/>
            <p:nvPr/>
          </p:nvSpPr>
          <p:spPr>
            <a:xfrm>
              <a:off x="7170397" y="5399948"/>
              <a:ext cx="33337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0" i="0" dirty="0">
                  <a:solidFill>
                    <a:schemeClr val="bg1">
                      <a:lumMod val="75000"/>
                    </a:schemeClr>
                  </a:solidFill>
                  <a:effectLst/>
                  <a:latin typeface="Syne"/>
                </a:rPr>
                <a:t>WITH ROV</a:t>
              </a:r>
              <a:endParaRPr lang="en-US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E7AB74E-24FC-7B37-4D60-2B09CC9DD209}"/>
                </a:ext>
              </a:extLst>
            </p:cNvPr>
            <p:cNvCxnSpPr/>
            <p:nvPr/>
          </p:nvCxnSpPr>
          <p:spPr>
            <a:xfrm flipV="1">
              <a:off x="5882715" y="2695530"/>
              <a:ext cx="5909137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2309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399E2-F026-855A-5FD8-DFCE59F61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2FA089F-1305-2334-3CFD-99A0343ABA2C}"/>
              </a:ext>
            </a:extLst>
          </p:cNvPr>
          <p:cNvSpPr txBox="1">
            <a:spLocks/>
          </p:cNvSpPr>
          <p:nvPr/>
        </p:nvSpPr>
        <p:spPr>
          <a:xfrm>
            <a:off x="518986" y="1393367"/>
            <a:ext cx="9601198" cy="1538883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800" dirty="0">
                <a:solidFill>
                  <a:srgbClr val="00C2FF"/>
                </a:solidFill>
                <a:latin typeface="Corbel" panose="020B0503020204020204" pitchFamily="34" charset="0"/>
              </a:rPr>
              <a:t>LAYER 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ASPA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i="1" dirty="0">
                <a:solidFill>
                  <a:srgbClr val="00C2FF"/>
                </a:solidFill>
                <a:latin typeface="Corbel" panose="020B0503020204020204" pitchFamily="34" charset="0"/>
              </a:rPr>
              <a:t>Validate the Path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FAF201-7EE9-8521-3E88-E301CB257ACC}"/>
              </a:ext>
            </a:extLst>
          </p:cNvPr>
          <p:cNvSpPr txBox="1"/>
          <p:nvPr/>
        </p:nvSpPr>
        <p:spPr>
          <a:xfrm>
            <a:off x="518986" y="3048587"/>
            <a:ext cx="5629090" cy="24160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ts val="1500"/>
              </a:spcBef>
              <a:buNone/>
            </a:pPr>
            <a:r>
              <a:rPr lang="en-US" b="0" i="0" dirty="0">
                <a:solidFill>
                  <a:schemeClr val="bg1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  <a:t>ASPA checks whether the AS_PATH follows plausible BGP business relationships. A path that goes up → down → up again has a valley — the signature of a route leak.</a:t>
            </a:r>
          </a:p>
          <a:p>
            <a:pPr algn="l">
              <a:spcBef>
                <a:spcPts val="1500"/>
              </a:spcBef>
              <a:buNone/>
            </a:pPr>
            <a:endParaRPr lang="en-US" dirty="0">
              <a:solidFill>
                <a:schemeClr val="bg1">
                  <a:lumMod val="75000"/>
                </a:schemeClr>
              </a:solidFill>
              <a:latin typeface="Corbel" panose="020B0503020204020204" pitchFamily="34" charset="0"/>
            </a:endParaRPr>
          </a:p>
          <a:p>
            <a:pPr algn="l">
              <a:buNone/>
            </a:pPr>
            <a:r>
              <a:rPr lang="en-US" b="0" i="0" dirty="0">
                <a:solidFill>
                  <a:srgbClr val="2ECC71"/>
                </a:solidFill>
                <a:effectLst/>
                <a:latin typeface="Corbel" panose="020B0503020204020204" pitchFamily="34" charset="0"/>
              </a:rPr>
              <a:t>✓  </a:t>
            </a:r>
            <a:r>
              <a:rPr lang="en-US" b="0" i="0" dirty="0">
                <a:solidFill>
                  <a:srgbClr val="E8EDF5"/>
                </a:solidFill>
                <a:effectLst/>
                <a:latin typeface="Corbel" panose="020B0503020204020204" pitchFamily="34" charset="0"/>
              </a:rPr>
              <a:t>Route leaks, path manipulation, forged-origin hijacks</a:t>
            </a:r>
          </a:p>
          <a:p>
            <a:pPr algn="l">
              <a:buNone/>
            </a:pPr>
            <a:r>
              <a:rPr lang="en-US" b="0" i="0" dirty="0">
                <a:solidFill>
                  <a:srgbClr val="F0A500"/>
                </a:solidFill>
                <a:effectLst/>
                <a:latin typeface="Corbel" panose="020B0503020204020204" pitchFamily="34" charset="0"/>
              </a:rPr>
              <a:t>⚠  </a:t>
            </a:r>
            <a:r>
              <a:rPr lang="en-US" b="0" i="0" dirty="0">
                <a:solidFill>
                  <a:schemeClr val="bg1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  <a:t>~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1</a:t>
            </a:r>
            <a:r>
              <a:rPr lang="en-US" b="0" i="0" dirty="0">
                <a:solidFill>
                  <a:schemeClr val="bg1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  <a:t>% of </a:t>
            </a:r>
            <a:r>
              <a:rPr lang="en-US" b="0" i="0" dirty="0" err="1">
                <a:solidFill>
                  <a:schemeClr val="bg1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  <a:t>ASes</a:t>
            </a:r>
            <a:r>
              <a:rPr lang="en-US" b="0" i="0" dirty="0">
                <a:solidFill>
                  <a:schemeClr val="bg1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  <a:t> have signed ASPA objects — early </a:t>
            </a:r>
            <a:r>
              <a:rPr lang="en-US" b="0" i="0" dirty="0">
                <a:effectLst/>
                <a:latin typeface="Corbel" panose="020B0503020204020204" pitchFamily="34" charset="0"/>
              </a:rPr>
              <a:t>days</a:t>
            </a:r>
          </a:p>
          <a:p>
            <a:pPr algn="l">
              <a:spcBef>
                <a:spcPts val="1500"/>
              </a:spcBef>
              <a:buNone/>
            </a:pPr>
            <a:endParaRPr lang="en-US" b="0" i="0" dirty="0">
              <a:solidFill>
                <a:srgbClr val="E84040"/>
              </a:solidFill>
              <a:effectLst/>
              <a:latin typeface="Corbel" panose="020B0503020204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FE092AC-A261-38B5-0F6C-E0545A3675EA}"/>
              </a:ext>
            </a:extLst>
          </p:cNvPr>
          <p:cNvGrpSpPr/>
          <p:nvPr/>
        </p:nvGrpSpPr>
        <p:grpSpPr>
          <a:xfrm>
            <a:off x="6795968" y="865637"/>
            <a:ext cx="4459863" cy="2465471"/>
            <a:chOff x="6795968" y="865637"/>
            <a:chExt cx="4459863" cy="246547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53FA3FB-AF79-EEAC-2D7F-D73A603B1FF2}"/>
                </a:ext>
              </a:extLst>
            </p:cNvPr>
            <p:cNvSpPr txBox="1"/>
            <p:nvPr/>
          </p:nvSpPr>
          <p:spPr>
            <a:xfrm>
              <a:off x="6795968" y="865637"/>
              <a:ext cx="4424961" cy="2465471"/>
            </a:xfrm>
            <a:prstGeom prst="roundRect">
              <a:avLst>
                <a:gd name="adj" fmla="val 5192"/>
              </a:avLst>
            </a:prstGeom>
            <a:solidFill>
              <a:srgbClr val="FF0000">
                <a:alpha val="10196"/>
              </a:srgbClr>
            </a:solidFill>
            <a:ln w="12700">
              <a:solidFill>
                <a:srgbClr val="FF0000"/>
              </a:solidFill>
            </a:ln>
          </p:spPr>
          <p:txBody>
            <a:bodyPr wrap="square" anchor="t">
              <a:no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rbel" panose="020B0503020204020204" pitchFamily="34" charset="0"/>
                </a:rPr>
                <a:t>ROUTE LEAK (VALLEY ✗)</a:t>
              </a:r>
            </a:p>
            <a:p>
              <a:endParaRPr lang="en-US" dirty="0">
                <a:solidFill>
                  <a:srgbClr val="FF0000"/>
                </a:solidFill>
              </a:endParaRPr>
            </a:p>
            <a:p>
              <a:endParaRPr lang="en-US" dirty="0">
                <a:solidFill>
                  <a:srgbClr val="FF0000"/>
                </a:solidFill>
              </a:endParaRPr>
            </a:p>
            <a:p>
              <a:endParaRPr lang="en-US" dirty="0">
                <a:solidFill>
                  <a:srgbClr val="FF0000"/>
                </a:solidFill>
              </a:endParaRPr>
            </a:p>
            <a:p>
              <a:endParaRPr lang="en-US" dirty="0">
                <a:solidFill>
                  <a:srgbClr val="FF0000"/>
                </a:solidFill>
              </a:endParaRPr>
            </a:p>
            <a:p>
              <a:endParaRPr lang="en-US" dirty="0">
                <a:solidFill>
                  <a:srgbClr val="FF0000"/>
                </a:solidFill>
              </a:endParaRPr>
            </a:p>
            <a:p>
              <a:endParaRPr lang="en-US" dirty="0">
                <a:solidFill>
                  <a:srgbClr val="FF0000"/>
                </a:solidFill>
              </a:endParaRPr>
            </a:p>
            <a:p>
              <a:r>
                <a:rPr lang="en-US" dirty="0">
                  <a:solidFill>
                    <a:srgbClr val="FF0000"/>
                  </a:solidFill>
                </a:rPr>
                <a:t>Valley detected → ASPA: INVALID</a:t>
              </a:r>
              <a:endParaRPr lang="en-US" dirty="0">
                <a:solidFill>
                  <a:srgbClr val="FF0000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AB03460-8177-0E30-28E8-9C3370800144}"/>
                </a:ext>
              </a:extLst>
            </p:cNvPr>
            <p:cNvSpPr txBox="1"/>
            <p:nvPr/>
          </p:nvSpPr>
          <p:spPr>
            <a:xfrm>
              <a:off x="6958629" y="1531422"/>
              <a:ext cx="1280160" cy="528422"/>
            </a:xfrm>
            <a:prstGeom prst="roundRect">
              <a:avLst>
                <a:gd name="adj" fmla="val 6354"/>
              </a:avLst>
            </a:prstGeom>
            <a:solidFill>
              <a:srgbClr val="001135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rbel" panose="020B0503020204020204" pitchFamily="34" charset="0"/>
                </a:rPr>
                <a:t>Customer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1797D96-9FE9-41EA-6334-E11EEA807BB0}"/>
                </a:ext>
              </a:extLst>
            </p:cNvPr>
            <p:cNvSpPr txBox="1"/>
            <p:nvPr/>
          </p:nvSpPr>
          <p:spPr>
            <a:xfrm>
              <a:off x="9002685" y="1531422"/>
              <a:ext cx="1280160" cy="528422"/>
            </a:xfrm>
            <a:prstGeom prst="roundRect">
              <a:avLst>
                <a:gd name="adj" fmla="val 6354"/>
              </a:avLst>
            </a:prstGeom>
            <a:solidFill>
              <a:srgbClr val="001135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rbel" panose="020B0503020204020204" pitchFamily="34" charset="0"/>
                </a:rPr>
                <a:t>Provider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9B0C99-93A0-B1C5-5FA5-9CF90C210155}"/>
                </a:ext>
              </a:extLst>
            </p:cNvPr>
            <p:cNvSpPr txBox="1"/>
            <p:nvPr/>
          </p:nvSpPr>
          <p:spPr>
            <a:xfrm>
              <a:off x="6958629" y="2209175"/>
              <a:ext cx="1280160" cy="528422"/>
            </a:xfrm>
            <a:prstGeom prst="roundRect">
              <a:avLst>
                <a:gd name="adj" fmla="val 6354"/>
              </a:avLst>
            </a:prstGeom>
            <a:solidFill>
              <a:srgbClr val="001135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rbel" panose="020B0503020204020204" pitchFamily="34" charset="0"/>
                </a:rPr>
                <a:t>Customer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1B6D549-1ACA-3147-CFA1-468BF5360835}"/>
                </a:ext>
              </a:extLst>
            </p:cNvPr>
            <p:cNvSpPr txBox="1"/>
            <p:nvPr/>
          </p:nvSpPr>
          <p:spPr>
            <a:xfrm>
              <a:off x="9002685" y="2209175"/>
              <a:ext cx="1280160" cy="528422"/>
            </a:xfrm>
            <a:prstGeom prst="roundRect">
              <a:avLst>
                <a:gd name="adj" fmla="val 6354"/>
              </a:avLst>
            </a:prstGeom>
            <a:solidFill>
              <a:srgbClr val="001135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rbel" panose="020B0503020204020204" pitchFamily="34" charset="0"/>
                </a:rPr>
                <a:t>Provider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AEBA11E-DA07-C2E7-15A3-70BC0BE82B00}"/>
                </a:ext>
              </a:extLst>
            </p:cNvPr>
            <p:cNvSpPr txBox="1"/>
            <p:nvPr/>
          </p:nvSpPr>
          <p:spPr>
            <a:xfrm>
              <a:off x="8206133" y="1610967"/>
              <a:ext cx="74323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b="0" i="0" dirty="0">
                  <a:solidFill>
                    <a:srgbClr val="3A7BD5"/>
                  </a:solidFill>
                  <a:effectLst/>
                  <a:latin typeface="Corbel" panose="020B0503020204020204" pitchFamily="34" charset="0"/>
                </a:rPr>
                <a:t>↑up</a:t>
              </a: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CA2DA19-34C7-51A8-6242-E7C00325A92C}"/>
                </a:ext>
              </a:extLst>
            </p:cNvPr>
            <p:cNvSpPr txBox="1"/>
            <p:nvPr/>
          </p:nvSpPr>
          <p:spPr>
            <a:xfrm>
              <a:off x="10282845" y="1610967"/>
              <a:ext cx="97298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b="0" i="0" dirty="0">
                  <a:solidFill>
                    <a:srgbClr val="E84040"/>
                  </a:solidFill>
                  <a:effectLst/>
                  <a:latin typeface="Corbel" panose="020B0503020204020204" pitchFamily="34" charset="0"/>
                </a:rPr>
                <a:t>↓down</a:t>
              </a: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44CDD89-68CD-B10E-1B16-967CC1447707}"/>
                </a:ext>
              </a:extLst>
            </p:cNvPr>
            <p:cNvSpPr txBox="1"/>
            <p:nvPr/>
          </p:nvSpPr>
          <p:spPr>
            <a:xfrm>
              <a:off x="8206133" y="2288720"/>
              <a:ext cx="74323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b="0" i="0" dirty="0">
                  <a:solidFill>
                    <a:srgbClr val="3A7BD5"/>
                  </a:solidFill>
                  <a:effectLst/>
                  <a:latin typeface="Corbel" panose="020B0503020204020204" pitchFamily="34" charset="0"/>
                </a:rPr>
                <a:t>↑up</a:t>
              </a:r>
              <a:endParaRPr lang="en-US" dirty="0">
                <a:latin typeface="Corbel" panose="020B0503020204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6DF677C-A23C-2F77-C2F9-ECCF8408D19E}"/>
              </a:ext>
            </a:extLst>
          </p:cNvPr>
          <p:cNvGrpSpPr/>
          <p:nvPr/>
        </p:nvGrpSpPr>
        <p:grpSpPr>
          <a:xfrm>
            <a:off x="6795968" y="3526893"/>
            <a:ext cx="4424961" cy="2465471"/>
            <a:chOff x="6795968" y="3526893"/>
            <a:chExt cx="4424961" cy="246547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5D244A9-B332-DEFC-1539-BD6807AA3F1C}"/>
                </a:ext>
              </a:extLst>
            </p:cNvPr>
            <p:cNvSpPr txBox="1"/>
            <p:nvPr/>
          </p:nvSpPr>
          <p:spPr>
            <a:xfrm>
              <a:off x="6795968" y="3526893"/>
              <a:ext cx="4424961" cy="2465471"/>
            </a:xfrm>
            <a:prstGeom prst="roundRect">
              <a:avLst>
                <a:gd name="adj" fmla="val 5192"/>
              </a:avLst>
            </a:prstGeom>
            <a:solidFill>
              <a:schemeClr val="accent3">
                <a:alpha val="10196"/>
              </a:schemeClr>
            </a:solidFill>
            <a:ln w="12700">
              <a:solidFill>
                <a:schemeClr val="accent3"/>
              </a:solidFill>
            </a:ln>
          </p:spPr>
          <p:txBody>
            <a:bodyPr wrap="square" anchor="t">
              <a:noAutofit/>
            </a:bodyPr>
            <a:lstStyle/>
            <a:p>
              <a:r>
                <a:rPr lang="en-US" sz="2000" b="1" dirty="0">
                  <a:solidFill>
                    <a:schemeClr val="accent3"/>
                  </a:solidFill>
                  <a:latin typeface="Corbel" panose="020B0503020204020204" pitchFamily="34" charset="0"/>
                </a:rPr>
                <a:t>LEGITIMATE PATH (VALLEY-FREE ✓)</a:t>
              </a:r>
              <a:endParaRPr lang="en-US" dirty="0">
                <a:solidFill>
                  <a:schemeClr val="accent3"/>
                </a:solidFill>
                <a:latin typeface="Corbel" panose="020B0503020204020204" pitchFamily="34" charset="0"/>
              </a:endParaRPr>
            </a:p>
            <a:p>
              <a:endParaRPr lang="en-US" dirty="0">
                <a:solidFill>
                  <a:schemeClr val="accent3"/>
                </a:solidFill>
              </a:endParaRPr>
            </a:p>
            <a:p>
              <a:endParaRPr lang="en-US" dirty="0">
                <a:solidFill>
                  <a:schemeClr val="accent3"/>
                </a:solidFill>
              </a:endParaRPr>
            </a:p>
            <a:p>
              <a:endParaRPr lang="en-US" dirty="0">
                <a:solidFill>
                  <a:schemeClr val="accent3"/>
                </a:solidFill>
              </a:endParaRPr>
            </a:p>
            <a:p>
              <a:endParaRPr lang="en-US" dirty="0">
                <a:solidFill>
                  <a:schemeClr val="accent3"/>
                </a:solidFill>
              </a:endParaRPr>
            </a:p>
            <a:p>
              <a:endParaRPr lang="en-US" dirty="0">
                <a:solidFill>
                  <a:schemeClr val="accent3"/>
                </a:solidFill>
              </a:endParaRPr>
            </a:p>
            <a:p>
              <a:endParaRPr lang="en-US" dirty="0">
                <a:solidFill>
                  <a:schemeClr val="accent3"/>
                </a:solidFill>
              </a:endParaRPr>
            </a:p>
            <a:p>
              <a:r>
                <a:rPr lang="en-US" dirty="0">
                  <a:solidFill>
                    <a:schemeClr val="accent3"/>
                  </a:solidFill>
                </a:rPr>
                <a:t>Valley detected → ASPA: INVALID</a:t>
              </a:r>
              <a:endParaRPr lang="en-US" dirty="0">
                <a:solidFill>
                  <a:schemeClr val="accent3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023FB3C-B0F6-253D-021A-709C8C40E85C}"/>
                </a:ext>
              </a:extLst>
            </p:cNvPr>
            <p:cNvSpPr txBox="1"/>
            <p:nvPr/>
          </p:nvSpPr>
          <p:spPr>
            <a:xfrm>
              <a:off x="6958629" y="4193425"/>
              <a:ext cx="1280160" cy="528422"/>
            </a:xfrm>
            <a:prstGeom prst="roundRect">
              <a:avLst>
                <a:gd name="adj" fmla="val 6354"/>
              </a:avLst>
            </a:prstGeom>
            <a:solidFill>
              <a:srgbClr val="001135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rbel" panose="020B0503020204020204" pitchFamily="34" charset="0"/>
                </a:rPr>
                <a:t>Customer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FEC1A91-5025-BE77-87F0-91C08EA06250}"/>
                </a:ext>
              </a:extLst>
            </p:cNvPr>
            <p:cNvSpPr txBox="1"/>
            <p:nvPr/>
          </p:nvSpPr>
          <p:spPr>
            <a:xfrm>
              <a:off x="9002685" y="4193425"/>
              <a:ext cx="1280160" cy="528422"/>
            </a:xfrm>
            <a:prstGeom prst="roundRect">
              <a:avLst>
                <a:gd name="adj" fmla="val 6354"/>
              </a:avLst>
            </a:prstGeom>
            <a:solidFill>
              <a:srgbClr val="001135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rbel" panose="020B0503020204020204" pitchFamily="34" charset="0"/>
                </a:rPr>
                <a:t>Provider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D0673AB-C9C7-D924-7207-63658A0E8E1D}"/>
                </a:ext>
              </a:extLst>
            </p:cNvPr>
            <p:cNvSpPr txBox="1"/>
            <p:nvPr/>
          </p:nvSpPr>
          <p:spPr>
            <a:xfrm>
              <a:off x="6958629" y="4871178"/>
              <a:ext cx="1280160" cy="528422"/>
            </a:xfrm>
            <a:prstGeom prst="roundRect">
              <a:avLst>
                <a:gd name="adj" fmla="val 6354"/>
              </a:avLst>
            </a:prstGeom>
            <a:solidFill>
              <a:srgbClr val="001135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rbel" panose="020B0503020204020204" pitchFamily="34" charset="0"/>
                </a:rPr>
                <a:t>Peer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60544EE-EE8D-AD3B-68F8-E345B5BD4E7D}"/>
                </a:ext>
              </a:extLst>
            </p:cNvPr>
            <p:cNvSpPr txBox="1"/>
            <p:nvPr/>
          </p:nvSpPr>
          <p:spPr>
            <a:xfrm>
              <a:off x="9002685" y="4871178"/>
              <a:ext cx="1280160" cy="528422"/>
            </a:xfrm>
            <a:prstGeom prst="roundRect">
              <a:avLst>
                <a:gd name="adj" fmla="val 6354"/>
              </a:avLst>
            </a:prstGeom>
            <a:solidFill>
              <a:srgbClr val="001135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rbel" panose="020B0503020204020204" pitchFamily="34" charset="0"/>
                </a:rPr>
                <a:t>Provider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24A5CF0-B747-A1D9-C514-869D180F9736}"/>
                </a:ext>
              </a:extLst>
            </p:cNvPr>
            <p:cNvSpPr txBox="1"/>
            <p:nvPr/>
          </p:nvSpPr>
          <p:spPr>
            <a:xfrm>
              <a:off x="8206133" y="4272970"/>
              <a:ext cx="74323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b="0" i="0" dirty="0">
                  <a:solidFill>
                    <a:srgbClr val="3A7BD5"/>
                  </a:solidFill>
                  <a:effectLst/>
                  <a:latin typeface="Corbel" panose="020B0503020204020204" pitchFamily="34" charset="0"/>
                </a:rPr>
                <a:t>↑up</a:t>
              </a: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F4D4DDF-53B0-03E9-02AA-E071DC3FDE03}"/>
                </a:ext>
              </a:extLst>
            </p:cNvPr>
            <p:cNvSpPr txBox="1"/>
            <p:nvPr/>
          </p:nvSpPr>
          <p:spPr>
            <a:xfrm>
              <a:off x="10282845" y="4272970"/>
              <a:ext cx="74323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b="0" i="0" dirty="0">
                  <a:solidFill>
                    <a:srgbClr val="3A7BD5"/>
                  </a:solidFill>
                  <a:effectLst/>
                  <a:latin typeface="Corbel" panose="020B0503020204020204" pitchFamily="34" charset="0"/>
                </a:rPr>
                <a:t>↑up</a:t>
              </a: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D62D586-245F-CBF8-0BE2-B98F30FBE5CC}"/>
                </a:ext>
              </a:extLst>
            </p:cNvPr>
            <p:cNvSpPr txBox="1"/>
            <p:nvPr/>
          </p:nvSpPr>
          <p:spPr>
            <a:xfrm>
              <a:off x="8192246" y="4950723"/>
              <a:ext cx="97298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b="0" i="0" dirty="0">
                  <a:solidFill>
                    <a:schemeClr val="accent3"/>
                  </a:solidFill>
                  <a:effectLst/>
                  <a:latin typeface="Corbel" panose="020B0503020204020204" pitchFamily="34" charset="0"/>
                </a:rPr>
                <a:t>↓down</a:t>
              </a:r>
              <a:endParaRPr lang="en-US" dirty="0">
                <a:solidFill>
                  <a:schemeClr val="accent3"/>
                </a:solidFill>
                <a:latin typeface="Corbel" panose="020B05030202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290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354E6-646A-3430-54A2-7E91272F3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C577026-B11A-8061-F456-0C42EA0E00D7}"/>
              </a:ext>
            </a:extLst>
          </p:cNvPr>
          <p:cNvSpPr txBox="1">
            <a:spLocks/>
          </p:cNvSpPr>
          <p:nvPr/>
        </p:nvSpPr>
        <p:spPr>
          <a:xfrm>
            <a:off x="518986" y="1393367"/>
            <a:ext cx="9601198" cy="1538883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800" dirty="0">
                <a:solidFill>
                  <a:srgbClr val="00C2FF"/>
                </a:solidFill>
                <a:latin typeface="Corbel" panose="020B0503020204020204" pitchFamily="34" charset="0"/>
              </a:rPr>
              <a:t>LAYER 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BMP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i="1" dirty="0">
                <a:solidFill>
                  <a:srgbClr val="00C2FF"/>
                </a:solidFill>
                <a:latin typeface="Corbel" panose="020B0503020204020204" pitchFamily="34" charset="0"/>
              </a:rPr>
              <a:t>See What You're Missing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B2F891-E13F-22B8-8D7E-E7E69F9510B8}"/>
              </a:ext>
            </a:extLst>
          </p:cNvPr>
          <p:cNvSpPr txBox="1"/>
          <p:nvPr/>
        </p:nvSpPr>
        <p:spPr>
          <a:xfrm>
            <a:off x="518986" y="3048587"/>
            <a:ext cx="5629090" cy="24160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ts val="1500"/>
              </a:spcBef>
              <a:buNone/>
            </a:pPr>
            <a:r>
              <a:rPr lang="en-US" b="0" i="0" dirty="0">
                <a:solidFill>
                  <a:schemeClr val="bg1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  <a:t>BGP Monitoring Protocol exports your Adj-RIB-In — every route received, before any filtering — to a collector. That includes routes ROV dropped. Those filtered routes are threat intelligence, not noise.</a:t>
            </a:r>
          </a:p>
          <a:p>
            <a:pPr algn="l">
              <a:spcBef>
                <a:spcPts val="1500"/>
              </a:spcBef>
              <a:buNone/>
            </a:pPr>
            <a:r>
              <a:rPr lang="en-US" b="0" i="0" dirty="0">
                <a:solidFill>
                  <a:schemeClr val="accent3"/>
                </a:solidFill>
                <a:effectLst/>
                <a:latin typeface="Corbel" panose="020B0503020204020204" pitchFamily="34" charset="0"/>
              </a:rPr>
              <a:t>✓  </a:t>
            </a:r>
            <a:r>
              <a:rPr lang="en-US" b="0" i="0" dirty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Stealthy hijacks, validator failures, control/data plane divergence</a:t>
            </a:r>
          </a:p>
          <a:p>
            <a:pPr algn="l">
              <a:spcBef>
                <a:spcPts val="1500"/>
              </a:spcBef>
              <a:buNone/>
            </a:pPr>
            <a:r>
              <a:rPr lang="en-US" b="0" i="0" dirty="0">
                <a:solidFill>
                  <a:schemeClr val="accent3"/>
                </a:solidFill>
                <a:effectLst/>
                <a:latin typeface="Corbel" panose="020B0503020204020204" pitchFamily="34" charset="0"/>
              </a:rPr>
              <a:t>✓ </a:t>
            </a:r>
            <a:r>
              <a:rPr lang="en-US" b="0" i="0" dirty="0">
                <a:solidFill>
                  <a:schemeClr val="bg1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b="0" i="0" dirty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Correlate with RPKI + RIPE RIS for anomaly detection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6185F8-FFFB-6DFC-A7CE-8745E1B5845A}"/>
              </a:ext>
            </a:extLst>
          </p:cNvPr>
          <p:cNvGrpSpPr/>
          <p:nvPr/>
        </p:nvGrpSpPr>
        <p:grpSpPr>
          <a:xfrm>
            <a:off x="7237085" y="779757"/>
            <a:ext cx="3829911" cy="5298486"/>
            <a:chOff x="7237085" y="779757"/>
            <a:chExt cx="3829911" cy="529848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61CF05F-D421-4CA3-9489-BFD95233390E}"/>
                </a:ext>
              </a:extLst>
            </p:cNvPr>
            <p:cNvSpPr txBox="1"/>
            <p:nvPr/>
          </p:nvSpPr>
          <p:spPr>
            <a:xfrm>
              <a:off x="7237085" y="779757"/>
              <a:ext cx="3829911" cy="586375"/>
            </a:xfrm>
            <a:prstGeom prst="roundRect">
              <a:avLst>
                <a:gd name="adj" fmla="val 5192"/>
              </a:avLst>
            </a:prstGeom>
            <a:solidFill>
              <a:srgbClr val="6B8AAD">
                <a:alpha val="10196"/>
              </a:srgbClr>
            </a:solidFill>
            <a:ln w="12700">
              <a:solidFill>
                <a:srgbClr val="6B8AAD"/>
              </a:solidFill>
            </a:ln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orbel" panose="020B0503020204020204" pitchFamily="34" charset="0"/>
                </a:rPr>
                <a:t>BGP Peers</a:t>
              </a:r>
              <a:endParaRPr lang="en-US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87895A6-CB78-594B-70ED-078AF246CBCA}"/>
                </a:ext>
              </a:extLst>
            </p:cNvPr>
            <p:cNvSpPr txBox="1"/>
            <p:nvPr/>
          </p:nvSpPr>
          <p:spPr>
            <a:xfrm>
              <a:off x="7237085" y="1794069"/>
              <a:ext cx="3829911" cy="2096486"/>
            </a:xfrm>
            <a:prstGeom prst="roundRect">
              <a:avLst>
                <a:gd name="adj" fmla="val 5192"/>
              </a:avLst>
            </a:prstGeom>
            <a:solidFill>
              <a:srgbClr val="6B8AAD">
                <a:alpha val="10196"/>
              </a:srgbClr>
            </a:solidFill>
            <a:ln w="12700">
              <a:solidFill>
                <a:srgbClr val="6B8AAD"/>
              </a:solidFill>
            </a:ln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orbel" panose="020B0503020204020204" pitchFamily="34" charset="0"/>
                </a:rPr>
                <a:t>Your Router</a:t>
              </a:r>
            </a:p>
            <a:p>
              <a:pPr algn="ctr"/>
              <a:r>
                <a:rPr lang="en-US" sz="1600" dirty="0">
                  <a:solidFill>
                    <a:srgbClr val="6B8AAD"/>
                  </a:solidFill>
                  <a:latin typeface="Corbel" panose="020B0503020204020204" pitchFamily="34" charset="0"/>
                </a:rPr>
                <a:t>Adj-RIB-In</a:t>
              </a:r>
            </a:p>
            <a:p>
              <a:pPr algn="ctr"/>
              <a:r>
                <a:rPr lang="en-US" sz="1600" dirty="0">
                  <a:solidFill>
                    <a:srgbClr val="6B8AAD"/>
                  </a:solidFill>
                  <a:latin typeface="Corbel" panose="020B0503020204020204" pitchFamily="34" charset="0"/>
                </a:rPr>
                <a:t>(ALL routes incl. RPKI-invalid)</a:t>
              </a:r>
            </a:p>
            <a:p>
              <a:pPr algn="ctr">
                <a:spcBef>
                  <a:spcPts val="1200"/>
                </a:spcBef>
              </a:pPr>
              <a:r>
                <a:rPr lang="en-US" sz="1600" dirty="0">
                  <a:solidFill>
                    <a:srgbClr val="6B8AAD"/>
                  </a:solidFill>
                  <a:latin typeface="Corbel" panose="020B0503020204020204" pitchFamily="34" charset="0"/>
                </a:rPr>
                <a:t>↓ ROV Filter</a:t>
              </a:r>
            </a:p>
            <a:p>
              <a:pPr algn="ctr">
                <a:spcBef>
                  <a:spcPts val="1200"/>
                </a:spcBef>
              </a:pPr>
              <a:r>
                <a:rPr lang="en-US" sz="1600" dirty="0">
                  <a:solidFill>
                    <a:srgbClr val="6B8AAD"/>
                  </a:solidFill>
                  <a:latin typeface="Corbel" panose="020B0503020204020204" pitchFamily="34" charset="0"/>
                </a:rPr>
                <a:t>Loc-RIB</a:t>
              </a:r>
            </a:p>
            <a:p>
              <a:pPr algn="ctr"/>
              <a:r>
                <a:rPr lang="en-US" sz="1600" dirty="0">
                  <a:solidFill>
                    <a:srgbClr val="6B8AAD"/>
                  </a:solidFill>
                  <a:latin typeface="Corbel" panose="020B0503020204020204" pitchFamily="34" charset="0"/>
                </a:rPr>
                <a:t>(valid/unknown only)</a:t>
              </a:r>
              <a:endParaRPr lang="en-US" dirty="0">
                <a:solidFill>
                  <a:srgbClr val="6B8AAD"/>
                </a:solidFill>
                <a:latin typeface="Corbel" panose="020B0503020204020204" pitchFamily="34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1647B7F-AE8A-6CD4-AF37-036967B2BF03}"/>
                </a:ext>
              </a:extLst>
            </p:cNvPr>
            <p:cNvGrpSpPr/>
            <p:nvPr/>
          </p:nvGrpSpPr>
          <p:grpSpPr>
            <a:xfrm>
              <a:off x="7237085" y="4318493"/>
              <a:ext cx="3829911" cy="586376"/>
              <a:chOff x="7237085" y="4318490"/>
              <a:chExt cx="3829911" cy="586376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E42048-82EA-A235-9D4A-59E25CA1EFFF}"/>
                  </a:ext>
                </a:extLst>
              </p:cNvPr>
              <p:cNvSpPr txBox="1"/>
              <p:nvPr/>
            </p:nvSpPr>
            <p:spPr>
              <a:xfrm>
                <a:off x="7237085" y="4318491"/>
                <a:ext cx="1875516" cy="586375"/>
              </a:xfrm>
              <a:prstGeom prst="roundRect">
                <a:avLst>
                  <a:gd name="adj" fmla="val 5192"/>
                </a:avLst>
              </a:prstGeom>
              <a:solidFill>
                <a:srgbClr val="00C2FF">
                  <a:alpha val="10196"/>
                </a:srgbClr>
              </a:solidFill>
              <a:ln w="12700">
                <a:solidFill>
                  <a:srgbClr val="00C2FF"/>
                </a:solidFill>
              </a:ln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en-US" sz="2000" b="0" i="0" dirty="0">
                    <a:solidFill>
                      <a:srgbClr val="00C2FF"/>
                    </a:solidFill>
                    <a:effectLst/>
                    <a:latin typeface="Corbel" panose="020B0503020204020204" pitchFamily="34" charset="0"/>
                  </a:rPr>
                  <a:t>BMP Adj-RIB-In</a:t>
                </a:r>
                <a:endParaRPr lang="en-US" dirty="0">
                  <a:solidFill>
                    <a:schemeClr val="bg1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7F0723-448D-FD67-194F-202C85C3EDD1}"/>
                  </a:ext>
                </a:extLst>
              </p:cNvPr>
              <p:cNvSpPr txBox="1"/>
              <p:nvPr/>
            </p:nvSpPr>
            <p:spPr>
              <a:xfrm>
                <a:off x="9191480" y="4318490"/>
                <a:ext cx="1875516" cy="586375"/>
              </a:xfrm>
              <a:prstGeom prst="roundRect">
                <a:avLst>
                  <a:gd name="adj" fmla="val 5192"/>
                </a:avLst>
              </a:prstGeom>
              <a:solidFill>
                <a:srgbClr val="00C2FF">
                  <a:alpha val="10196"/>
                </a:srgbClr>
              </a:solidFill>
              <a:ln w="12700">
                <a:solidFill>
                  <a:srgbClr val="00C2FF"/>
                </a:solidFill>
              </a:ln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en-US" sz="2000" b="0" i="0" dirty="0">
                    <a:solidFill>
                      <a:srgbClr val="00C2FF"/>
                    </a:solidFill>
                    <a:effectLst/>
                    <a:latin typeface="Corbel" panose="020B0503020204020204" pitchFamily="34" charset="0"/>
                  </a:rPr>
                  <a:t>BMP Loc-RIB</a:t>
                </a:r>
                <a:endParaRPr lang="en-US" dirty="0">
                  <a:solidFill>
                    <a:schemeClr val="bg1"/>
                  </a:solidFill>
                  <a:latin typeface="Corbel" panose="020B0503020204020204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8BBAC66-6CD3-82F7-5A95-BB4A469E0B6C}"/>
                </a:ext>
              </a:extLst>
            </p:cNvPr>
            <p:cNvSpPr txBox="1"/>
            <p:nvPr/>
          </p:nvSpPr>
          <p:spPr>
            <a:xfrm>
              <a:off x="7237085" y="5332803"/>
              <a:ext cx="3829910" cy="745440"/>
            </a:xfrm>
            <a:prstGeom prst="roundRect">
              <a:avLst>
                <a:gd name="adj" fmla="val 5192"/>
              </a:avLst>
            </a:prstGeom>
            <a:solidFill>
              <a:srgbClr val="00C2FF">
                <a:alpha val="10196"/>
              </a:srgbClr>
            </a:solidFill>
            <a:ln w="12700">
              <a:solidFill>
                <a:srgbClr val="00C2FF"/>
              </a:solidFill>
            </a:ln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sz="2000" b="1" i="0" dirty="0">
                  <a:solidFill>
                    <a:srgbClr val="E8EDF5"/>
                  </a:solidFill>
                  <a:effectLst/>
                  <a:latin typeface="Corbel" panose="020B0503020204020204" pitchFamily="34" charset="0"/>
                </a:rPr>
                <a:t>BMP Collector</a:t>
              </a:r>
              <a:br>
                <a:rPr lang="en-US" sz="2000" dirty="0">
                  <a:latin typeface="Corbel" panose="020B0503020204020204" pitchFamily="34" charset="0"/>
                </a:rPr>
              </a:br>
              <a:r>
                <a:rPr lang="en-US" sz="1600" i="0" dirty="0">
                  <a:solidFill>
                    <a:srgbClr val="6B8AAD"/>
                  </a:solidFill>
                  <a:effectLst/>
                  <a:latin typeface="Corbel" panose="020B0503020204020204" pitchFamily="34" charset="0"/>
                </a:rPr>
                <a:t>Correlate · Detect · Alert</a:t>
              </a:r>
              <a:endParaRPr lang="en-US" dirty="0">
                <a:solidFill>
                  <a:srgbClr val="6B8AAD"/>
                </a:solidFill>
                <a:latin typeface="Corbel" panose="020B0503020204020204" pitchFamily="34" charset="0"/>
              </a:endParaRP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FFEAA69-6F65-EBE1-367E-0479DE2691A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046356" y="1580101"/>
              <a:ext cx="211369" cy="0"/>
            </a:xfrm>
            <a:prstGeom prst="straightConnector1">
              <a:avLst/>
            </a:prstGeom>
            <a:ln w="28575">
              <a:solidFill>
                <a:srgbClr val="00C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11A7307-0015-163A-E021-F1349738DD28}"/>
                </a:ext>
              </a:extLst>
            </p:cNvPr>
            <p:cNvGrpSpPr/>
            <p:nvPr/>
          </p:nvGrpSpPr>
          <p:grpSpPr>
            <a:xfrm>
              <a:off x="8174843" y="3998839"/>
              <a:ext cx="1954395" cy="211370"/>
              <a:chOff x="8174844" y="3990957"/>
              <a:chExt cx="1954395" cy="211370"/>
            </a:xfrm>
          </p:grpSpPr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7968FB73-C3CA-710A-A0A3-E145FB951F7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069159" y="4096643"/>
                <a:ext cx="211369" cy="0"/>
              </a:xfrm>
              <a:prstGeom prst="straightConnector1">
                <a:avLst/>
              </a:prstGeom>
              <a:ln w="28575">
                <a:solidFill>
                  <a:srgbClr val="00C2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909DFEF2-1B9F-1E1C-A890-0616AF8E49A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0023554" y="4096642"/>
                <a:ext cx="211369" cy="0"/>
              </a:xfrm>
              <a:prstGeom prst="straightConnector1">
                <a:avLst/>
              </a:prstGeom>
              <a:ln w="28575">
                <a:solidFill>
                  <a:srgbClr val="00C2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CB3CF86-5458-A089-8F2B-B8C51039906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046356" y="5118838"/>
              <a:ext cx="211369" cy="0"/>
            </a:xfrm>
            <a:prstGeom prst="straightConnector1">
              <a:avLst/>
            </a:prstGeom>
            <a:ln w="28575">
              <a:solidFill>
                <a:srgbClr val="00C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475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3B0EA-E3D1-2456-B093-995F13A48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9EC04DB7-6D18-38FB-8FEB-28D82A4CB8D5}"/>
              </a:ext>
            </a:extLst>
          </p:cNvPr>
          <p:cNvGrpSpPr/>
          <p:nvPr/>
        </p:nvGrpSpPr>
        <p:grpSpPr>
          <a:xfrm>
            <a:off x="518986" y="1874729"/>
            <a:ext cx="9601198" cy="3108543"/>
            <a:chOff x="518986" y="453402"/>
            <a:chExt cx="9601198" cy="3108543"/>
          </a:xfrm>
        </p:grpSpPr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E39E3125-46D1-22A8-9158-ED3E06C99881}"/>
                </a:ext>
              </a:extLst>
            </p:cNvPr>
            <p:cNvSpPr txBox="1">
              <a:spLocks/>
            </p:cNvSpPr>
            <p:nvPr/>
          </p:nvSpPr>
          <p:spPr>
            <a:xfrm>
              <a:off x="518986" y="453402"/>
              <a:ext cx="9601198" cy="273921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nb-NO" sz="1800" dirty="0">
                  <a:solidFill>
                    <a:srgbClr val="00C2FF"/>
                  </a:solidFill>
                  <a:latin typeface="Corbel" panose="020B0503020204020204" pitchFamily="34" charset="0"/>
                </a:rPr>
                <a:t>INCIDENT DEEP DIVE 01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US" sz="8800" b="1" dirty="0">
                  <a:solidFill>
                    <a:schemeClr val="bg1"/>
                  </a:solidFill>
                  <a:latin typeface="Corbel" panose="020B0503020204020204" pitchFamily="34" charset="0"/>
                </a:rPr>
                <a:t>China Telecom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US" sz="6600" b="1" dirty="0">
                  <a:solidFill>
                    <a:srgbClr val="00C2FF"/>
                  </a:solidFill>
                  <a:latin typeface="Corbel" panose="020B0503020204020204" pitchFamily="34" charset="0"/>
                </a:rPr>
                <a:t>Route Leak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2F1A118-16E2-8016-36ED-2BE68805A4F0}"/>
                </a:ext>
              </a:extLst>
            </p:cNvPr>
            <p:cNvSpPr txBox="1"/>
            <p:nvPr/>
          </p:nvSpPr>
          <p:spPr>
            <a:xfrm>
              <a:off x="518986" y="3192613"/>
              <a:ext cx="562909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ts val="1500"/>
                </a:spcBef>
                <a:buNone/>
              </a:pPr>
              <a:r>
                <a:rPr lang="en-US" b="0" i="0" dirty="0">
                  <a:solidFill>
                    <a:schemeClr val="bg1">
                      <a:lumMod val="75000"/>
                    </a:schemeClr>
                  </a:solidFill>
                  <a:effectLst/>
                  <a:latin typeface="Corbel" panose="020B0503020204020204" pitchFamily="34" charset="0"/>
                </a:rPr>
                <a:t>June 6, 2019 · Frankfurt · 70,000 routes · 2+ hours</a:t>
              </a:r>
              <a:endParaRPr lang="en-US" b="0" i="0" dirty="0">
                <a:solidFill>
                  <a:schemeClr val="bg1"/>
                </a:solidFill>
                <a:effectLst/>
                <a:latin typeface="Corbel" panose="020B05030202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400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. White">
  <a:themeElements>
    <a:clrScheme name="Nokia 2.0">
      <a:dk1>
        <a:srgbClr val="001135"/>
      </a:dk1>
      <a:lt1>
        <a:srgbClr val="FFFFFF"/>
      </a:lt1>
      <a:dk2>
        <a:srgbClr val="666666"/>
      </a:dk2>
      <a:lt2>
        <a:srgbClr val="EBEBEB"/>
      </a:lt2>
      <a:accent1>
        <a:srgbClr val="005AFF"/>
      </a:accent1>
      <a:accent2>
        <a:srgbClr val="23ABB6"/>
      </a:accent2>
      <a:accent3>
        <a:srgbClr val="37CC73"/>
      </a:accent3>
      <a:accent4>
        <a:srgbClr val="F47F31"/>
      </a:accent4>
      <a:accent5>
        <a:srgbClr val="E03DCD"/>
      </a:accent5>
      <a:accent6>
        <a:srgbClr val="7D33F2"/>
      </a:accent6>
      <a:hlink>
        <a:srgbClr val="001135"/>
      </a:hlink>
      <a:folHlink>
        <a:srgbClr val="005AFF"/>
      </a:folHlink>
    </a:clrScheme>
    <a:fontScheme name="Nokia fonts 2023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headEnd type="none" w="med" len="med"/>
          <a:tailEnd type="triangle" w="med" len="med"/>
        </a:ln>
      </a:spPr>
      <a:bodyPr rtlCol="0" anchor="ctr"/>
      <a:lstStyle>
        <a:defPPr algn="ctr">
          <a:defRPr/>
        </a:defPPr>
      </a:lstStyle>
      <a:style>
        <a:lnRef idx="1">
          <a:schemeClr val="accent4"/>
        </a:lnRef>
        <a:fillRef idx="0">
          <a:schemeClr val="accent4"/>
        </a:fillRef>
        <a:effectRef idx="0">
          <a:schemeClr val="accent4"/>
        </a:effectRef>
        <a:fontRef idx="minor">
          <a:schemeClr val="tx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noAutofit/>
      </a:bodyPr>
      <a:lstStyle>
        <a:defPPr marL="0" marR="0" indent="0" algn="l" defTabSz="1800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 typeface="+mj-lt"/>
          <a:buNone/>
          <a:tabLst>
            <a:tab pos="180000" algn="l"/>
          </a:tabLst>
          <a:defRPr kumimoji="0" sz="12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Nokia Pure Text Ligh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 2025 - PPT toolkit_v2.11" id="{33FB22A3-5F0D-3C4C-9BEF-3E0768F2672D}" vid="{0C3BB035-1102-EE44-BCF4-0BD2250223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b1aa2129-79ec-42c0-bfac-e5b7a0374572}" enabled="1" method="Privileged" siteId="{5d471751-9675-428d-917b-70f44f9630b0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6094</TotalTime>
  <Words>1859</Words>
  <Application>Microsoft Office PowerPoint</Application>
  <PresentationFormat>Widescreen</PresentationFormat>
  <Paragraphs>311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Aptos</vt:lpstr>
      <vt:lpstr>Arial</vt:lpstr>
      <vt:lpstr>Consolas</vt:lpstr>
      <vt:lpstr>Corbel</vt:lpstr>
      <vt:lpstr>Nokia Pure Headline Light</vt:lpstr>
      <vt:lpstr>Nokia Pure Text Light</vt:lpstr>
      <vt:lpstr>Syne</vt:lpstr>
      <vt:lpstr>1. White</vt:lpstr>
      <vt:lpstr>NETUK 2026 When UK Traffic Takes an Unplanned Detour: Routing Security for the UK Peering Community   Dr. Ritesh Mukherjee — Nokia   Routing Security · BGP · RPKI · ASPA · BMP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NETUK 2026 When UK Traffic Takes an Unplanned Detour: Routing Security for the UK Peering Community   Dr. Ritesh Mukherjee — Nokia   Routing Security · BGP · RPKI · ASPA · BMP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Signed Our Routes</dc:title>
  <dc:creator/>
  <cp:lastModifiedBy>Ritesh Mukherjee (Nokia)</cp:lastModifiedBy>
  <cp:revision>39</cp:revision>
  <dcterms:created xsi:type="dcterms:W3CDTF">2026-02-23T21:14:20Z</dcterms:created>
  <dcterms:modified xsi:type="dcterms:W3CDTF">2026-06-16T15:54:23Z</dcterms:modified>
</cp:coreProperties>
</file>