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tags/tag5.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6.xml" ContentType="application/vnd.openxmlformats-officedocument.presentationml.tags+xml"/>
  <Override PartName="/ppt/theme/themeOverride5.xml" ContentType="application/vnd.openxmlformats-officedocument.themeOverride+xml"/>
  <Override PartName="/ppt/tags/tag7.xml" ContentType="application/vnd.openxmlformats-officedocument.presentationml.tags+xml"/>
  <Override PartName="/ppt/theme/themeOverride6.xml" ContentType="application/vnd.openxmlformats-officedocument.themeOverride+xml"/>
  <Override PartName="/ppt/tags/tag8.xml" ContentType="application/vnd.openxmlformats-officedocument.presentationml.tags+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ags/tag9.xml" ContentType="application/vnd.openxmlformats-officedocument.presentationml.tags+xml"/>
  <Override PartName="/ppt/theme/themeOverride28.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57" r:id="rId5"/>
    <p:sldId id="2147469883" r:id="rId6"/>
    <p:sldId id="2147469871" r:id="rId7"/>
    <p:sldId id="2147469872" r:id="rId8"/>
    <p:sldId id="2147469882" r:id="rId9"/>
    <p:sldId id="2147469873" r:id="rId10"/>
    <p:sldId id="2147469881" r:id="rId11"/>
    <p:sldId id="2147469874" r:id="rId12"/>
    <p:sldId id="2147469879" r:id="rId13"/>
    <p:sldId id="256" r:id="rId14"/>
    <p:sldId id="2147469877" r:id="rId15"/>
    <p:sldId id="2147469886" r:id="rId16"/>
    <p:sldId id="535" r:id="rId17"/>
    <p:sldId id="533" r:id="rId18"/>
    <p:sldId id="282" r:id="rId19"/>
    <p:sldId id="473" r:id="rId20"/>
    <p:sldId id="2147469876" r:id="rId21"/>
    <p:sldId id="5396" r:id="rId22"/>
    <p:sldId id="2147470866" r:id="rId23"/>
    <p:sldId id="2147470865" r:id="rId24"/>
    <p:sldId id="323" r:id="rId25"/>
  </p:sldIdLst>
  <p:sldSz cx="12192000" cy="6858000"/>
  <p:notesSz cx="6797675" cy="9929813"/>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5" userDrawn="1">
          <p15:clr>
            <a:srgbClr val="A4A3A4"/>
          </p15:clr>
        </p15:guide>
        <p15:guide id="2" pos="347" userDrawn="1">
          <p15:clr>
            <a:srgbClr val="A4A3A4"/>
          </p15:clr>
        </p15:guide>
        <p15:guide id="3" pos="7334" userDrawn="1">
          <p15:clr>
            <a:srgbClr val="A4A3A4"/>
          </p15:clr>
        </p15:guide>
        <p15:guide id="4" orient="horz" pos="397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16F702-5AD8-A5FB-F56C-5754408DDC24}" name="Brantzen Samuel" initials="BS" userId="S::Samuel.Brantzen@hubersuhner.com::9b67d2eb-9d05-42c5-91c8-0fdb83d32aaa"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9795"/>
    <a:srgbClr val="7E7D82"/>
    <a:srgbClr val="AECFC8"/>
    <a:srgbClr val="A0C7BE"/>
    <a:srgbClr val="9B9AA0"/>
    <a:srgbClr val="B3D2CB"/>
    <a:srgbClr val="DEEFEA"/>
    <a:srgbClr val="FFFFFF"/>
    <a:srgbClr val="EBE6E4"/>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6DD0A1-9CC1-4A09-9CEE-7DB098288BC8}" v="8" dt="2026-06-29T15:26:46.495"/>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76" autoAdjust="0"/>
  </p:normalViewPr>
  <p:slideViewPr>
    <p:cSldViewPr snapToGrid="0">
      <p:cViewPr varScale="1">
        <p:scale>
          <a:sx n="78" d="100"/>
          <a:sy n="78" d="100"/>
        </p:scale>
        <p:origin x="192" y="48"/>
      </p:cViewPr>
      <p:guideLst>
        <p:guide orient="horz" pos="1025"/>
        <p:guide pos="347"/>
        <p:guide pos="7334"/>
        <p:guide orient="horz" pos="3975"/>
      </p:guideLst>
    </p:cSldViewPr>
  </p:slideViewPr>
  <p:notesTextViewPr>
    <p:cViewPr>
      <p:scale>
        <a:sx n="76" d="100"/>
        <a:sy n="76"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Jones" userId="829dc7ca-bf39-4411-8274-180fb71237df" providerId="ADAL" clId="{F1817D50-89A4-454D-9301-C5275E3BAD67}"/>
    <pc:docChg chg="undo custSel addSld delSld modSld sldOrd">
      <pc:chgData name="Steve Jones" userId="829dc7ca-bf39-4411-8274-180fb71237df" providerId="ADAL" clId="{F1817D50-89A4-454D-9301-C5275E3BAD67}" dt="2026-06-29T15:26:58.047" v="4849" actId="26606"/>
      <pc:docMkLst>
        <pc:docMk/>
      </pc:docMkLst>
      <pc:sldChg chg="modNotesTx">
        <pc:chgData name="Steve Jones" userId="829dc7ca-bf39-4411-8274-180fb71237df" providerId="ADAL" clId="{F1817D50-89A4-454D-9301-C5275E3BAD67}" dt="2026-06-26T13:27:03.956" v="4613" actId="20577"/>
        <pc:sldMkLst>
          <pc:docMk/>
          <pc:sldMk cId="2137470910" sldId="282"/>
        </pc:sldMkLst>
      </pc:sldChg>
      <pc:sldChg chg="modNotesTx">
        <pc:chgData name="Steve Jones" userId="829dc7ca-bf39-4411-8274-180fb71237df" providerId="ADAL" clId="{F1817D50-89A4-454D-9301-C5275E3BAD67}" dt="2026-06-26T13:03:01.926" v="4520" actId="20577"/>
        <pc:sldMkLst>
          <pc:docMk/>
          <pc:sldMk cId="1982839121" sldId="2147469871"/>
        </pc:sldMkLst>
      </pc:sldChg>
      <pc:sldChg chg="modNotesTx">
        <pc:chgData name="Steve Jones" userId="829dc7ca-bf39-4411-8274-180fb71237df" providerId="ADAL" clId="{F1817D50-89A4-454D-9301-C5275E3BAD67}" dt="2026-06-24T11:46:37.007" v="4406" actId="20577"/>
        <pc:sldMkLst>
          <pc:docMk/>
          <pc:sldMk cId="16662597" sldId="2147469873"/>
        </pc:sldMkLst>
      </pc:sldChg>
      <pc:sldChg chg="modNotesTx">
        <pc:chgData name="Steve Jones" userId="829dc7ca-bf39-4411-8274-180fb71237df" providerId="ADAL" clId="{F1817D50-89A4-454D-9301-C5275E3BAD67}" dt="2026-06-26T13:32:53.243" v="4847" actId="313"/>
        <pc:sldMkLst>
          <pc:docMk/>
          <pc:sldMk cId="2014588860" sldId="2147469876"/>
        </pc:sldMkLst>
      </pc:sldChg>
      <pc:sldChg chg="modNotesTx">
        <pc:chgData name="Steve Jones" userId="829dc7ca-bf39-4411-8274-180fb71237df" providerId="ADAL" clId="{F1817D50-89A4-454D-9301-C5275E3BAD67}" dt="2026-06-24T11:48:54.184" v="4503" actId="20577"/>
        <pc:sldMkLst>
          <pc:docMk/>
          <pc:sldMk cId="4158783200" sldId="2147469879"/>
        </pc:sldMkLst>
      </pc:sldChg>
      <pc:sldChg chg="modNotesTx">
        <pc:chgData name="Steve Jones" userId="829dc7ca-bf39-4411-8274-180fb71237df" providerId="ADAL" clId="{F1817D50-89A4-454D-9301-C5275E3BAD67}" dt="2026-06-24T13:26:21.107" v="4518" actId="20577"/>
        <pc:sldMkLst>
          <pc:docMk/>
          <pc:sldMk cId="539127805" sldId="2147469881"/>
        </pc:sldMkLst>
      </pc:sldChg>
      <pc:sldChg chg="modNotesTx">
        <pc:chgData name="Steve Jones" userId="829dc7ca-bf39-4411-8274-180fb71237df" providerId="ADAL" clId="{F1817D50-89A4-454D-9301-C5275E3BAD67}" dt="2026-06-24T11:46:21.046" v="4403" actId="20577"/>
        <pc:sldMkLst>
          <pc:docMk/>
          <pc:sldMk cId="1722948340" sldId="2147469882"/>
        </pc:sldMkLst>
      </pc:sldChg>
      <pc:sldChg chg="modSp mod modNotesTx">
        <pc:chgData name="Steve Jones" userId="829dc7ca-bf39-4411-8274-180fb71237df" providerId="ADAL" clId="{F1817D50-89A4-454D-9301-C5275E3BAD67}" dt="2026-06-26T13:03:33.798" v="4612" actId="20577"/>
        <pc:sldMkLst>
          <pc:docMk/>
          <pc:sldMk cId="2071520265" sldId="2147469883"/>
        </pc:sldMkLst>
      </pc:sldChg>
      <pc:sldChg chg="addSp delSp modSp mod modClrScheme chgLayout">
        <pc:chgData name="Steve Jones" userId="829dc7ca-bf39-4411-8274-180fb71237df" providerId="ADAL" clId="{F1817D50-89A4-454D-9301-C5275E3BAD67}" dt="2026-06-29T15:26:58.047" v="4849" actId="26606"/>
        <pc:sldMkLst>
          <pc:docMk/>
          <pc:sldMk cId="124845554" sldId="2147470865"/>
        </pc:sldMkLst>
        <pc:spChg chg="mod ord">
          <ac:chgData name="Steve Jones" userId="829dc7ca-bf39-4411-8274-180fb71237df" providerId="ADAL" clId="{F1817D50-89A4-454D-9301-C5275E3BAD67}" dt="2026-06-29T15:26:58.047" v="4849" actId="26606"/>
          <ac:spMkLst>
            <pc:docMk/>
            <pc:sldMk cId="124845554" sldId="2147470865"/>
            <ac:spMk id="2" creationId="{99BFF44D-FA85-C680-C2B5-B564803998D9}"/>
          </ac:spMkLst>
        </pc:spChg>
        <pc:spChg chg="mod">
          <ac:chgData name="Steve Jones" userId="829dc7ca-bf39-4411-8274-180fb71237df" providerId="ADAL" clId="{F1817D50-89A4-454D-9301-C5275E3BAD67}" dt="2026-06-29T15:26:58.047" v="4849" actId="26606"/>
          <ac:spMkLst>
            <pc:docMk/>
            <pc:sldMk cId="124845554" sldId="2147470865"/>
            <ac:spMk id="3" creationId="{3DB265E6-8D28-9218-54D8-B578FDC5FB87}"/>
          </ac:spMkLst>
        </pc:spChg>
        <pc:spChg chg="del">
          <ac:chgData name="Steve Jones" userId="829dc7ca-bf39-4411-8274-180fb71237df" providerId="ADAL" clId="{F1817D50-89A4-454D-9301-C5275E3BAD67}" dt="2026-06-29T15:26:58.047" v="4849" actId="26606"/>
          <ac:spMkLst>
            <pc:docMk/>
            <pc:sldMk cId="124845554" sldId="2147470865"/>
            <ac:spMk id="4" creationId="{F16AE7E8-8CE7-58CB-4784-A50C8459E955}"/>
          </ac:spMkLst>
        </pc:spChg>
        <pc:spChg chg="mod">
          <ac:chgData name="Steve Jones" userId="829dc7ca-bf39-4411-8274-180fb71237df" providerId="ADAL" clId="{F1817D50-89A4-454D-9301-C5275E3BAD67}" dt="2026-06-29T15:26:58.047" v="4849" actId="26606"/>
          <ac:spMkLst>
            <pc:docMk/>
            <pc:sldMk cId="124845554" sldId="2147470865"/>
            <ac:spMk id="5" creationId="{49655FA6-4FEC-D5D4-EED8-A578652C3BA5}"/>
          </ac:spMkLst>
        </pc:spChg>
        <pc:spChg chg="add mod">
          <ac:chgData name="Steve Jones" userId="829dc7ca-bf39-4411-8274-180fb71237df" providerId="ADAL" clId="{F1817D50-89A4-454D-9301-C5275E3BAD67}" dt="2026-06-29T15:26:58.047" v="4849" actId="26606"/>
          <ac:spMkLst>
            <pc:docMk/>
            <pc:sldMk cId="124845554" sldId="2147470865"/>
            <ac:spMk id="1031" creationId="{3AB195C2-83A7-24ED-4CBC-221DC4E77EBA}"/>
          </ac:spMkLst>
        </pc:spChg>
        <pc:picChg chg="add mod">
          <ac:chgData name="Steve Jones" userId="829dc7ca-bf39-4411-8274-180fb71237df" providerId="ADAL" clId="{F1817D50-89A4-454D-9301-C5275E3BAD67}" dt="2026-06-29T15:26:58.047" v="4849" actId="26606"/>
          <ac:picMkLst>
            <pc:docMk/>
            <pc:sldMk cId="124845554" sldId="2147470865"/>
            <ac:picMk id="1026" creationId="{50D8D574-6460-E47A-529A-0171FA2DAC1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247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8723"/>
            <a:ext cx="543814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058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42963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Heraeus creates preforms that are used to draw these glass fiber structures, also produce HCF themselves, looking to be primary European source.</a:t>
            </a:r>
          </a:p>
          <a:p>
            <a:endParaRPr lang="en-US" dirty="0"/>
          </a:p>
          <a:p>
            <a:r>
              <a:rPr lang="en-US" dirty="0"/>
              <a:t>HS has been providing HCF </a:t>
            </a:r>
            <a:r>
              <a:rPr lang="en-US" b="1" dirty="0"/>
              <a:t>CABLES</a:t>
            </a:r>
            <a:r>
              <a:rPr lang="en-US" dirty="0"/>
              <a:t> for many years</a:t>
            </a:r>
            <a:endParaRPr lang="fr-FR" dirty="0"/>
          </a:p>
        </p:txBody>
      </p:sp>
    </p:spTree>
    <p:extLst>
      <p:ext uri="{BB962C8B-B14F-4D97-AF65-F5344CB8AC3E}">
        <p14:creationId xmlns:p14="http://schemas.microsoft.com/office/powerpoint/2010/main" val="121652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The two main drivers today for HCF deployment are metro or regional </a:t>
            </a:r>
            <a:r>
              <a:rPr lang="en-GB" noProof="0" dirty="0" err="1"/>
              <a:t>datacenter</a:t>
            </a:r>
            <a:r>
              <a:rPr lang="en-GB" noProof="0" dirty="0"/>
              <a:t> interconnects, and AI clusters.</a:t>
            </a:r>
          </a:p>
          <a:p>
            <a:endParaRPr lang="en-GB" noProof="0" dirty="0"/>
          </a:p>
          <a:p>
            <a:r>
              <a:rPr lang="en-GB" noProof="0" dirty="0"/>
              <a:t>For </a:t>
            </a:r>
            <a:r>
              <a:rPr lang="en-GB" b="1" noProof="0" dirty="0"/>
              <a:t>data </a:t>
            </a:r>
            <a:r>
              <a:rPr lang="en-GB" b="1" noProof="0" dirty="0" err="1"/>
              <a:t>center</a:t>
            </a:r>
            <a:r>
              <a:rPr lang="en-GB" b="1" noProof="0" dirty="0"/>
              <a:t> interconnects</a:t>
            </a:r>
            <a:r>
              <a:rPr lang="en-GB" noProof="0" dirty="0"/>
              <a:t>, the low latency of HCF improves service response speed, and also extends the reach of distant </a:t>
            </a:r>
            <a:r>
              <a:rPr lang="en-GB" noProof="0" dirty="0" err="1"/>
              <a:t>datacenters</a:t>
            </a:r>
            <a:r>
              <a:rPr lang="en-GB" noProof="0" dirty="0"/>
              <a:t> for constant optical power and latency budgets, from around 100km to around 200km. It also means that the radius of the potential area to place a redundant </a:t>
            </a:r>
            <a:r>
              <a:rPr lang="en-GB" noProof="0" dirty="0" err="1"/>
              <a:t>datacenter</a:t>
            </a:r>
            <a:r>
              <a:rPr lang="en-GB" noProof="0" dirty="0"/>
              <a:t> increases by 50%: this makes it easier to locate </a:t>
            </a:r>
            <a:r>
              <a:rPr lang="en-GB" noProof="0" dirty="0" err="1"/>
              <a:t>datacenters</a:t>
            </a:r>
            <a:r>
              <a:rPr lang="en-GB" noProof="0" dirty="0"/>
              <a:t> close to available power sources and to industrial and economic hubs. Several service provides are trialling DC to DC for financial-services customers needing ultra-low latency.</a:t>
            </a:r>
          </a:p>
          <a:p>
            <a:endParaRPr lang="en-GB" noProof="0" dirty="0"/>
          </a:p>
          <a:p>
            <a:r>
              <a:rPr lang="en-GB" noProof="0" dirty="0"/>
              <a:t>For </a:t>
            </a:r>
            <a:r>
              <a:rPr lang="en-GB" b="1" noProof="0" dirty="0"/>
              <a:t>AI clusters</a:t>
            </a:r>
            <a:r>
              <a:rPr lang="en-GB" noProof="0" dirty="0"/>
              <a:t>, latency between GPUs is a hard limit on completion speed for LLM algorithms, which typically involve very large linear algebra computations distributed between GPUs, and also on the compute capacity that can be concentrated within a radius of a couple of hundred meters. Again the lower latency of HCF allows both faster completion and increases the compute capacity within the maximum latency radius by 70% (1,3²)– that’s in 2D, if you spread compute horizontally. But if you stack up GPUs vertically, the compute capacity doubles.</a:t>
            </a:r>
          </a:p>
          <a:p>
            <a:endParaRPr lang="en-GB" noProof="0" dirty="0"/>
          </a:p>
          <a:p>
            <a:r>
              <a:rPr lang="en-GB" noProof="0" dirty="0"/>
              <a:t>Microsoft reports that HCF is now operational and carrying live customer traffic in multiple Azure </a:t>
            </a:r>
            <a:r>
              <a:rPr lang="en-GB" noProof="0" dirty="0" err="1"/>
              <a:t>datacenter</a:t>
            </a:r>
            <a:r>
              <a:rPr lang="en-GB" noProof="0" dirty="0"/>
              <a:t> regions. </a:t>
            </a:r>
          </a:p>
          <a:p>
            <a:endParaRPr lang="en-GB" noProof="0" dirty="0"/>
          </a:p>
        </p:txBody>
      </p:sp>
    </p:spTree>
    <p:extLst>
      <p:ext uri="{BB962C8B-B14F-4D97-AF65-F5344CB8AC3E}">
        <p14:creationId xmlns:p14="http://schemas.microsoft.com/office/powerpoint/2010/main" val="350511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The first challenge is </a:t>
            </a:r>
            <a:r>
              <a:rPr lang="en-GB" b="1" noProof="0" dirty="0"/>
              <a:t>production capacity and price</a:t>
            </a:r>
            <a:r>
              <a:rPr lang="en-GB" noProof="0" dirty="0"/>
              <a:t>. Currently HCF price &gt;10x times SMF price . We expect this will reduce significantly in years to come, as new manufacturing plants come online and the manufacturing process is optimized. We’ve talked about Corning and </a:t>
            </a:r>
            <a:r>
              <a:rPr lang="en-GB" noProof="0" dirty="0" err="1"/>
              <a:t>Hereaus</a:t>
            </a:r>
            <a:r>
              <a:rPr lang="en-GB" noProof="0" dirty="0"/>
              <a:t>, Prysmian, OFC/</a:t>
            </a:r>
            <a:r>
              <a:rPr lang="en-GB" noProof="0" dirty="0" err="1"/>
              <a:t>Furuka</a:t>
            </a:r>
            <a:r>
              <a:rPr lang="en-GB" noProof="0" dirty="0"/>
              <a:t>, </a:t>
            </a:r>
            <a:r>
              <a:rPr lang="en-GB" noProof="0" dirty="0" err="1"/>
              <a:t>LINfiber</a:t>
            </a:r>
            <a:r>
              <a:rPr lang="en-GB" noProof="0" dirty="0"/>
              <a:t> and others are active in this space. But I would expect the price of HCF to remain significantly more expensive than SMF for many years. So HCF makes sense for business cases where you can justify the additional expense, and for which you can actually buy the stuff.</a:t>
            </a:r>
          </a:p>
          <a:p>
            <a:endParaRPr lang="en-GB" noProof="0" dirty="0"/>
          </a:p>
          <a:p>
            <a:r>
              <a:rPr lang="en-GB" noProof="0" dirty="0"/>
              <a:t>The second challenge we have is that our SMF </a:t>
            </a:r>
            <a:r>
              <a:rPr lang="en-GB" b="1" noProof="0" dirty="0"/>
              <a:t>operational practices</a:t>
            </a:r>
            <a:r>
              <a:rPr lang="en-GB" noProof="0" dirty="0"/>
              <a:t> need to be adapted. HCF has a larger bending radius than SMF, so this needs to be carefully looked at. Splicing needs to align the microtubes together, but also needs to be done in less than 30 seconds to avoid water vapour contamination, so it requires either new splicing machines, or existing splicing machines with specific programs. It also requires careful training of human operators. The OTDR measurements need to be interpreted differently for HCF, as splices and connectors have very different measurement profiles.</a:t>
            </a:r>
          </a:p>
          <a:p>
            <a:endParaRPr lang="en-GB" noProof="0" dirty="0"/>
          </a:p>
          <a:p>
            <a:r>
              <a:rPr lang="en-GB" noProof="0" dirty="0"/>
              <a:t>And finally </a:t>
            </a:r>
            <a:r>
              <a:rPr lang="en-GB" b="1" noProof="0" dirty="0"/>
              <a:t>ecosystem readiness</a:t>
            </a:r>
            <a:r>
              <a:rPr lang="en-GB" b="0" noProof="0" dirty="0"/>
              <a:t> is also a challenge</a:t>
            </a:r>
            <a:r>
              <a:rPr lang="en-GB" noProof="0" dirty="0"/>
              <a:t>. There is no widely accepted HCF standard yet. HCF durability also needs to be looked at over the long term. Both these factors are likely to prevent massive long-haul operator deployments for a while. In addition, HFC deployments need to interface with existing SMF plant and equipment, including optical transceivers, amplifiers, cable management systems, etc. The good news is that most of this can be reused: you can use perfectly standard, existing SMF optical transceivers and DWDM systems to light up HCF – they just go further and faster. But at some point HCF and SMF have to interface together. And this is where we play a very specific role that I’m going to reveal to you for the first time. </a:t>
            </a:r>
            <a:endParaRPr lang="fr-FR" dirty="0"/>
          </a:p>
        </p:txBody>
      </p:sp>
    </p:spTree>
    <p:extLst>
      <p:ext uri="{BB962C8B-B14F-4D97-AF65-F5344CB8AC3E}">
        <p14:creationId xmlns:p14="http://schemas.microsoft.com/office/powerpoint/2010/main" val="68571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nanoscale structures =&gt; can't polish</a:t>
            </a:r>
          </a:p>
          <a:p>
            <a:r>
              <a:rPr lang="en-US" dirty="0"/>
              <a:t>Little crystals (from water </a:t>
            </a:r>
            <a:r>
              <a:rPr lang="en-US" dirty="0" err="1"/>
              <a:t>vapour</a:t>
            </a:r>
            <a:r>
              <a:rPr lang="en-US" dirty="0"/>
              <a:t>) start to form on edges after a few hours =&gt; needs to be sealed against normal environment</a:t>
            </a:r>
          </a:p>
          <a:p>
            <a:r>
              <a:rPr lang="en-US" dirty="0"/>
              <a:t>Cladding diameter slowly reducing =&gt; better bend radius</a:t>
            </a:r>
          </a:p>
          <a:p>
            <a:r>
              <a:rPr lang="en-US" dirty="0"/>
              <a:t>Need to get as much power from SMF into HCF as possible – need alignment &amp; low backscattering</a:t>
            </a:r>
          </a:p>
          <a:p>
            <a:endParaRPr lang="en-US" dirty="0"/>
          </a:p>
          <a:p>
            <a:r>
              <a:rPr lang="en-US" b="1" dirty="0"/>
              <a:t>Answer</a:t>
            </a:r>
          </a:p>
          <a:p>
            <a:r>
              <a:rPr lang="en-US" dirty="0"/>
              <a:t>Patent is ours, granted =&gt; public</a:t>
            </a:r>
          </a:p>
          <a:p>
            <a:r>
              <a:rPr lang="en-US" dirty="0"/>
              <a:t>Light is sealed inside ferrule</a:t>
            </a:r>
            <a:endParaRPr lang="fr-FR" dirty="0"/>
          </a:p>
        </p:txBody>
      </p:sp>
    </p:spTree>
    <p:extLst>
      <p:ext uri="{BB962C8B-B14F-4D97-AF65-F5344CB8AC3E}">
        <p14:creationId xmlns:p14="http://schemas.microsoft.com/office/powerpoint/2010/main" val="1757238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Match refractive index of glass =&gt; very few reflection , with APC &gt;55dB back </a:t>
            </a:r>
            <a:r>
              <a:rPr lang="en-US" dirty="0" err="1"/>
              <a:t>refl</a:t>
            </a:r>
            <a:r>
              <a:rPr lang="en-US" dirty="0"/>
              <a:t>, </a:t>
            </a:r>
            <a:r>
              <a:rPr lang="en-US" dirty="0" err="1"/>
              <a:t>typ</a:t>
            </a:r>
            <a:r>
              <a:rPr lang="en-US" dirty="0"/>
              <a:t> 70dB</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n-lt"/>
                <a:ea typeface="+mn-ea"/>
                <a:cs typeface="+mn-cs"/>
              </a:rPr>
              <a:t>Enables </a:t>
            </a:r>
            <a:r>
              <a:rPr lang="en-GB" sz="1200" b="1" dirty="0">
                <a:solidFill>
                  <a:srgbClr val="000000"/>
                </a:solidFill>
              </a:rPr>
              <a:t>quantum</a:t>
            </a:r>
            <a:r>
              <a:rPr kumimoji="0" lang="en-GB" sz="1200" b="0" i="0" u="none" strike="noStrike" kern="1200" cap="none" spc="0" normalizeH="0" baseline="0" noProof="0" dirty="0">
                <a:ln>
                  <a:noFill/>
                </a:ln>
                <a:solidFill>
                  <a:srgbClr val="000000"/>
                </a:solidFill>
                <a:effectLst/>
                <a:uLnTx/>
                <a:uFillTx/>
                <a:latin typeface="+mn-lt"/>
                <a:ea typeface="+mn-ea"/>
                <a:cs typeface="+mn-cs"/>
              </a:rPr>
              <a:t> </a:t>
            </a:r>
            <a:r>
              <a:rPr kumimoji="0" lang="en-GB" sz="1200" b="1" i="0" u="none" strike="noStrike" kern="1200" cap="none" spc="0" normalizeH="0" baseline="0" noProof="0" dirty="0">
                <a:ln>
                  <a:noFill/>
                </a:ln>
                <a:solidFill>
                  <a:srgbClr val="000000"/>
                </a:solidFill>
                <a:effectLst/>
                <a:uLnTx/>
                <a:uFillTx/>
                <a:latin typeface="+mn-lt"/>
                <a:ea typeface="+mn-ea"/>
                <a:cs typeface="+mn-cs"/>
              </a:rPr>
              <a:t>coexistence</a:t>
            </a:r>
            <a:r>
              <a:rPr kumimoji="0" lang="en-GB" sz="1200" b="0" i="0" u="none" strike="noStrike" kern="1200" cap="none" spc="0" normalizeH="0" baseline="0" noProof="0" dirty="0">
                <a:ln>
                  <a:noFill/>
                </a:ln>
                <a:solidFill>
                  <a:srgbClr val="000000"/>
                </a:solidFill>
                <a:effectLst/>
                <a:uLnTx/>
                <a:uFillTx/>
                <a:latin typeface="+mn-lt"/>
                <a:ea typeface="+mn-ea"/>
                <a:cs typeface="+mn-cs"/>
              </a:rPr>
              <a:t> with classical comms</a:t>
            </a:r>
            <a:endParaRPr lang="en-GB" sz="1200" b="0" i="0" u="none" strike="noStrike" kern="1200" cap="none" spc="0" normalizeH="0" baseline="0" noProof="0" dirty="0">
              <a:ln>
                <a:noFill/>
              </a:ln>
              <a:solidFill>
                <a:srgbClr val="000000"/>
              </a:solidFill>
              <a:effectLst/>
              <a:uLnTx/>
              <a:uFillTx/>
              <a:latin typeface="+mn-lt"/>
              <a:cs typeface="Arial"/>
            </a:endParaRPr>
          </a:p>
          <a:p>
            <a:endParaRPr lang="en-US" dirty="0"/>
          </a:p>
          <a:p>
            <a:endParaRPr lang="en-US" dirty="0"/>
          </a:p>
          <a:p>
            <a:endParaRPr lang="fr-FR" dirty="0"/>
          </a:p>
        </p:txBody>
      </p:sp>
    </p:spTree>
    <p:extLst>
      <p:ext uri="{BB962C8B-B14F-4D97-AF65-F5344CB8AC3E}">
        <p14:creationId xmlns:p14="http://schemas.microsoft.com/office/powerpoint/2010/main" val="216679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This is what we make, pigtails termination for metro cables (</a:t>
            </a:r>
            <a:r>
              <a:rPr lang="en-US" sz="1200" b="0" i="0" u="none" strike="noStrike" kern="1200" dirty="0" err="1">
                <a:solidFill>
                  <a:schemeClr val="tx1"/>
                </a:solidFill>
                <a:effectLst/>
                <a:latin typeface="+mn-lt"/>
                <a:ea typeface="+mn-ea"/>
                <a:cs typeface="+mn-cs"/>
              </a:rPr>
              <a:t>typ</a:t>
            </a:r>
            <a:r>
              <a:rPr lang="en-US" sz="1200" b="0" i="0" u="none" strike="noStrike" kern="1200" dirty="0">
                <a:solidFill>
                  <a:schemeClr val="tx1"/>
                </a:solidFill>
                <a:effectLst/>
                <a:latin typeface="+mn-lt"/>
                <a:ea typeface="+mn-ea"/>
                <a:cs typeface="+mn-cs"/>
              </a:rPr>
              <a:t> 32 fibers)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0.5W, even beyond that now</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Can HCF be spliced? Yes, with a specific splice program, IL will be higher than SMF, maybe 0.3dB splice loss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supply the tails, customer splice the tails to the cable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Partial vacuum: HCF filled at temp of molten glass, air contracts as it cools. Cleave end face =&gt; low pressure slowly equalizes (because 20µm straw)</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Tubes need to be geometrically aligned during splice, cladding must fuse, minimal damage to internal surfaces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No specific splicing eqpt for HCF, the program is key</a:t>
            </a:r>
            <a:endParaRPr lang="fr-FR" sz="1200" b="0" i="0" kern="1200" dirty="0">
              <a:solidFill>
                <a:schemeClr val="tx1"/>
              </a:solidFill>
              <a:effectLst/>
              <a:latin typeface="+mn-lt"/>
              <a:ea typeface="+mn-ea"/>
              <a:cs typeface="+mn-cs"/>
            </a:endParaRPr>
          </a:p>
          <a:p>
            <a:endParaRPr lang="fr-FR" dirty="0"/>
          </a:p>
        </p:txBody>
      </p:sp>
    </p:spTree>
    <p:extLst>
      <p:ext uri="{BB962C8B-B14F-4D97-AF65-F5344CB8AC3E}">
        <p14:creationId xmlns:p14="http://schemas.microsoft.com/office/powerpoint/2010/main" val="823832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LC/APC still in low-rate production</a:t>
            </a:r>
          </a:p>
          <a:p>
            <a:endParaRPr lang="en-US" dirty="0"/>
          </a:p>
          <a:p>
            <a:r>
              <a:rPr lang="en-US" dirty="0"/>
              <a:t>Larger ferrules possible for much higher launch power, but not right now</a:t>
            </a:r>
          </a:p>
          <a:p>
            <a:endParaRPr lang="en-US" dirty="0"/>
          </a:p>
          <a:p>
            <a:r>
              <a:rPr lang="en-US" dirty="0"/>
              <a:t>Looking at adapting fiber </a:t>
            </a:r>
            <a:r>
              <a:rPr lang="en-US" dirty="0" err="1"/>
              <a:t>mgmt</a:t>
            </a:r>
            <a:r>
              <a:rPr lang="en-US" dirty="0"/>
              <a:t> systems for higher bend radius (both </a:t>
            </a:r>
            <a:r>
              <a:rPr lang="en-US" dirty="0" err="1"/>
              <a:t>hw</a:t>
            </a:r>
            <a:r>
              <a:rPr lang="en-US" dirty="0"/>
              <a:t> and </a:t>
            </a:r>
            <a:r>
              <a:rPr lang="en-US" dirty="0" err="1"/>
              <a:t>sw</a:t>
            </a:r>
            <a:r>
              <a:rPr lang="en-US" dirty="0"/>
              <a:t>)</a:t>
            </a:r>
            <a:endParaRPr lang="fr-FR" dirty="0"/>
          </a:p>
        </p:txBody>
      </p:sp>
    </p:spTree>
    <p:extLst>
      <p:ext uri="{BB962C8B-B14F-4D97-AF65-F5344CB8AC3E}">
        <p14:creationId xmlns:p14="http://schemas.microsoft.com/office/powerpoint/2010/main" val="2998565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Quantum: l</a:t>
            </a:r>
            <a:r>
              <a:rPr lang="en-GB" sz="1200" b="0" i="0" kern="1200" dirty="0" err="1">
                <a:solidFill>
                  <a:schemeClr val="tx1"/>
                </a:solidFill>
                <a:effectLst/>
                <a:latin typeface="+mn-lt"/>
                <a:ea typeface="+mn-ea"/>
                <a:cs typeface="+mn-cs"/>
              </a:rPr>
              <a:t>ight</a:t>
            </a:r>
            <a:r>
              <a:rPr lang="en-GB" sz="1200" b="0" i="0" kern="1200" dirty="0">
                <a:solidFill>
                  <a:schemeClr val="tx1"/>
                </a:solidFill>
                <a:effectLst/>
                <a:latin typeface="+mn-lt"/>
                <a:ea typeface="+mn-ea"/>
                <a:cs typeface="+mn-cs"/>
              </a:rPr>
              <a:t> travels closer to its vacuum speed (≈30% faster than standard fibre), preserving quantum state timing. Minimizes photon–photon interactions → critical for fragile quantum states (e.g. entanglement).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Sync: minimal latency – low jitter. Improved phase stability. </a:t>
            </a:r>
            <a:r>
              <a:rPr lang="en-GB" sz="1200" b="0" i="0" kern="1200" dirty="0">
                <a:solidFill>
                  <a:schemeClr val="tx1"/>
                </a:solidFill>
                <a:effectLst/>
                <a:latin typeface="+mn-lt"/>
                <a:ea typeface="+mn-ea"/>
                <a:cs typeface="+mn-cs"/>
              </a:rPr>
              <a:t>Supports sub‑nanosecond synchronisation</a:t>
            </a:r>
            <a:endParaRPr lang="en-US" dirty="0"/>
          </a:p>
          <a:p>
            <a:r>
              <a:rPr lang="en-US" dirty="0"/>
              <a:t>Power; 2.5Kw of power – not milli watts</a:t>
            </a:r>
          </a:p>
          <a:p>
            <a:r>
              <a:rPr lang="en-US" dirty="0"/>
              <a:t>Space: Radiation resilience</a:t>
            </a:r>
            <a:r>
              <a:rPr lang="en-US"/>
              <a:t>, temperature </a:t>
            </a:r>
            <a:r>
              <a:rPr lang="en-US" dirty="0"/>
              <a:t>robustness, supports precision timing</a:t>
            </a:r>
          </a:p>
          <a:p>
            <a:endParaRPr lang="en-US" dirty="0"/>
          </a:p>
        </p:txBody>
      </p:sp>
    </p:spTree>
    <p:extLst>
      <p:ext uri="{BB962C8B-B14F-4D97-AF65-F5344CB8AC3E}">
        <p14:creationId xmlns:p14="http://schemas.microsoft.com/office/powerpoint/2010/main" val="1864945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n-lt"/>
                <a:ea typeface="+mn-ea"/>
                <a:cs typeface="+mn-cs"/>
              </a:rPr>
              <a:t>Enables </a:t>
            </a:r>
            <a:r>
              <a:rPr lang="en-GB" sz="1200" b="1" dirty="0">
                <a:solidFill>
                  <a:srgbClr val="000000"/>
                </a:solidFill>
              </a:rPr>
              <a:t>quantum</a:t>
            </a:r>
            <a:r>
              <a:rPr kumimoji="0" lang="en-GB" sz="1200" b="0" i="0" u="none" strike="noStrike" kern="1200" cap="none" spc="0" normalizeH="0" baseline="0" noProof="0" dirty="0">
                <a:ln>
                  <a:noFill/>
                </a:ln>
                <a:solidFill>
                  <a:srgbClr val="000000"/>
                </a:solidFill>
                <a:effectLst/>
                <a:uLnTx/>
                <a:uFillTx/>
                <a:latin typeface="+mn-lt"/>
                <a:ea typeface="+mn-ea"/>
                <a:cs typeface="+mn-cs"/>
              </a:rPr>
              <a:t> </a:t>
            </a:r>
            <a:r>
              <a:rPr kumimoji="0" lang="en-GB" sz="1200" b="1" i="0" u="none" strike="noStrike" kern="1200" cap="none" spc="0" normalizeH="0" baseline="0" noProof="0" dirty="0">
                <a:ln>
                  <a:noFill/>
                </a:ln>
                <a:solidFill>
                  <a:srgbClr val="000000"/>
                </a:solidFill>
                <a:effectLst/>
                <a:uLnTx/>
                <a:uFillTx/>
                <a:latin typeface="+mn-lt"/>
                <a:ea typeface="+mn-ea"/>
                <a:cs typeface="+mn-cs"/>
              </a:rPr>
              <a:t>coexistence</a:t>
            </a:r>
            <a:r>
              <a:rPr kumimoji="0" lang="en-GB" sz="1200" b="0" i="0" u="none" strike="noStrike" kern="1200" cap="none" spc="0" normalizeH="0" baseline="0" noProof="0" dirty="0">
                <a:ln>
                  <a:noFill/>
                </a:ln>
                <a:solidFill>
                  <a:srgbClr val="000000"/>
                </a:solidFill>
                <a:effectLst/>
                <a:uLnTx/>
                <a:uFillTx/>
                <a:latin typeface="+mn-lt"/>
                <a:ea typeface="+mn-ea"/>
                <a:cs typeface="+mn-cs"/>
              </a:rPr>
              <a:t> with classical comms</a:t>
            </a:r>
            <a:endParaRPr lang="en-GB" sz="1200" b="0" i="0" u="none" strike="noStrike" kern="1200" cap="none" spc="0" normalizeH="0" baseline="0" noProof="0" dirty="0">
              <a:ln>
                <a:noFill/>
              </a:ln>
              <a:solidFill>
                <a:srgbClr val="000000"/>
              </a:solidFill>
              <a:effectLst/>
              <a:uLnTx/>
              <a:uFillTx/>
              <a:latin typeface="+mn-lt"/>
              <a:cs typeface="Arial"/>
            </a:endParaRPr>
          </a:p>
          <a:p>
            <a:endParaRPr lang="en-GB" dirty="0"/>
          </a:p>
        </p:txBody>
      </p:sp>
    </p:spTree>
    <p:extLst>
      <p:ext uri="{BB962C8B-B14F-4D97-AF65-F5344CB8AC3E}">
        <p14:creationId xmlns:p14="http://schemas.microsoft.com/office/powerpoint/2010/main" val="29318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88911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Can I start by thinking the programme committee for allowing me to speak to you today. We’re told that if you’re the smartest person the room you’re in the wrong room.  Well with this audience – I know I’m in the right room</a:t>
            </a:r>
          </a:p>
          <a:p>
            <a:r>
              <a:rPr lang="en-GB" noProof="0" dirty="0"/>
              <a:t>Good afternoon. My name is Steve Jones, from Huber Suhner a Swiss German manufacturer of a wide range of fibre optics products. I’m here today to talk to you about Hollow Core Fibre - &amp; raise the question « Is NOTHING better than Glass?</a:t>
            </a:r>
          </a:p>
          <a:p>
            <a:endParaRPr lang="en-GB" noProof="0" dirty="0"/>
          </a:p>
          <a:p>
            <a:endParaRPr lang="fr-FR" dirty="0"/>
          </a:p>
          <a:p>
            <a:endParaRPr lang="fr-FR" dirty="0"/>
          </a:p>
        </p:txBody>
      </p:sp>
    </p:spTree>
    <p:extLst>
      <p:ext uri="{BB962C8B-B14F-4D97-AF65-F5344CB8AC3E}">
        <p14:creationId xmlns:p14="http://schemas.microsoft.com/office/powerpoint/2010/main" val="279198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4073047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I’m was a telecoms engineer who many years ago passed over the dark side of sales many years ago but I’m still retain an interest in technology.  </a:t>
            </a:r>
          </a:p>
          <a:p>
            <a:endParaRPr lang="en-GB" noProof="0" dirty="0"/>
          </a:p>
          <a:p>
            <a:r>
              <a:rPr lang="en-GB" noProof="0" dirty="0"/>
              <a:t>A moment of audience participation: Could I ask for a show of hands about when you started working with optical </a:t>
            </a:r>
            <a:r>
              <a:rPr lang="en-GB" noProof="0" dirty="0" err="1"/>
              <a:t>fiber</a:t>
            </a:r>
            <a:r>
              <a:rPr lang="en-GB" noProof="0" dirty="0"/>
              <a:t>….. more than 10 years ago? ……… than 30 years ago? Ok, I’m nearly the last one standing here… Unfortunately that also tells you something about my age </a:t>
            </a:r>
            <a:r>
              <a:rPr lang="en-GB" noProof="0" dirty="0">
                <a:sym typeface="Wingdings" panose="05000000000000000000" pitchFamily="2" charset="2"/>
              </a:rPr>
              <a:t> </a:t>
            </a:r>
          </a:p>
          <a:p>
            <a:endParaRPr lang="en-GB" noProof="0" dirty="0">
              <a:sym typeface="Wingdings" panose="05000000000000000000" pitchFamily="2" charset="2"/>
            </a:endParaRPr>
          </a:p>
          <a:p>
            <a:r>
              <a:rPr lang="en-GB" noProof="0" dirty="0">
                <a:sym typeface="Wingdings" panose="05000000000000000000" pitchFamily="2" charset="2"/>
              </a:rPr>
              <a:t>I guess few of us can remember when </a:t>
            </a:r>
            <a:r>
              <a:rPr lang="en-GB" u="sng" noProof="0" dirty="0">
                <a:sym typeface="Wingdings" panose="05000000000000000000" pitchFamily="2" charset="2"/>
              </a:rPr>
              <a:t>single-mode </a:t>
            </a:r>
            <a:r>
              <a:rPr lang="en-GB" u="sng" noProof="0" dirty="0" err="1">
                <a:sym typeface="Wingdings" panose="05000000000000000000" pitchFamily="2" charset="2"/>
              </a:rPr>
              <a:t>fiber</a:t>
            </a:r>
            <a:r>
              <a:rPr lang="en-GB" u="sng" noProof="0" dirty="0">
                <a:sym typeface="Wingdings" panose="05000000000000000000" pitchFamily="2" charset="2"/>
              </a:rPr>
              <a:t> </a:t>
            </a:r>
            <a:r>
              <a:rPr lang="en-GB" noProof="0" dirty="0">
                <a:sym typeface="Wingdings" panose="05000000000000000000" pitchFamily="2" charset="2"/>
              </a:rPr>
              <a:t>was first commercially deployed in the early 1980s. We’re at a similar inflection point in history with hollow-core </a:t>
            </a:r>
            <a:r>
              <a:rPr lang="en-GB" noProof="0" dirty="0" err="1">
                <a:sym typeface="Wingdings" panose="05000000000000000000" pitchFamily="2" charset="2"/>
              </a:rPr>
              <a:t>fiber</a:t>
            </a:r>
            <a:r>
              <a:rPr lang="en-GB" noProof="0" dirty="0">
                <a:sym typeface="Wingdings" panose="05000000000000000000" pitchFamily="2" charset="2"/>
              </a:rPr>
              <a:t>: we have initial commercial HFC deployments, and we’re going to have more commercial deployments in years to come. So in a sense it’s a historic moment in time.</a:t>
            </a:r>
          </a:p>
          <a:p>
            <a:endParaRPr lang="en-GB" noProof="0" dirty="0"/>
          </a:p>
          <a:p>
            <a:r>
              <a:rPr lang="en-GB" noProof="0" dirty="0"/>
              <a:t>I’ve called this presentation ‘ </a:t>
            </a:r>
            <a:r>
              <a:rPr lang="en-GB" b="1" i="1" noProof="0" dirty="0"/>
              <a:t>nothing</a:t>
            </a:r>
            <a:r>
              <a:rPr lang="en-GB" noProof="0" dirty="0"/>
              <a:t> is better than glass for guiding light’? That’s based on a phrase by Francesco Poletti, who is a researcher at the University of Southampton, and who helped invent HCF.  </a:t>
            </a:r>
          </a:p>
        </p:txBody>
      </p:sp>
    </p:spTree>
    <p:extLst>
      <p:ext uri="{BB962C8B-B14F-4D97-AF65-F5344CB8AC3E}">
        <p14:creationId xmlns:p14="http://schemas.microsoft.com/office/powerpoint/2010/main" val="1712548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In 50 years we’ve seen around 6 Billions KM of SMF installed worldwide &amp; demand still exceeds supply!</a:t>
            </a:r>
          </a:p>
          <a:p>
            <a:endParaRPr lang="en-GB" noProof="0" dirty="0"/>
          </a:p>
          <a:p>
            <a:r>
              <a:rPr lang="en-GB" noProof="0" dirty="0"/>
              <a:t>But as you can see from the graph since the mid 1980s there has been very little improvements in the performance of optical </a:t>
            </a:r>
            <a:r>
              <a:rPr lang="en-GB" noProof="0" dirty="0" err="1"/>
              <a:t>fiber</a:t>
            </a:r>
            <a:r>
              <a:rPr lang="en-GB" noProof="0" dirty="0"/>
              <a:t>.  A measly 0.015 dB/Km in 38 years!</a:t>
            </a:r>
          </a:p>
        </p:txBody>
      </p:sp>
    </p:spTree>
    <p:extLst>
      <p:ext uri="{BB962C8B-B14F-4D97-AF65-F5344CB8AC3E}">
        <p14:creationId xmlns:p14="http://schemas.microsoft.com/office/powerpoint/2010/main" val="140018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Idea = replace the core with air rather than glass </a:t>
            </a:r>
            <a:r>
              <a:rPr lang="en-US" dirty="0" err="1"/>
              <a:t>silcia</a:t>
            </a:r>
            <a:r>
              <a:rPr lang="en-US" dirty="0"/>
              <a:t>. But not that easy!</a:t>
            </a:r>
          </a:p>
          <a:p>
            <a:r>
              <a:rPr lang="en-US" dirty="0"/>
              <a:t>HCF traces its history to research at Bell Labs on optical waveguides in the 1960s, metallic pipe products in 1970s, but very impractical to deploy and maintain…)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HC-NANF – Hollow Core - Nested </a:t>
            </a:r>
            <a:r>
              <a:rPr lang="en-US" dirty="0" err="1"/>
              <a:t>Antoresonant</a:t>
            </a:r>
            <a:r>
              <a:rPr lang="en-US" dirty="0"/>
              <a:t> </a:t>
            </a:r>
            <a:r>
              <a:rPr lang="en-US" dirty="0" err="1"/>
              <a:t>Fibre</a:t>
            </a:r>
            <a:r>
              <a:rPr lang="en-US" dirty="0"/>
              <a:t>, patented by Francesco Poletti at Southampton University (published 2014), </a:t>
            </a:r>
            <a:r>
              <a:rPr lang="en-US" sz="1200" b="0" i="0" kern="1200" dirty="0">
                <a:solidFill>
                  <a:schemeClr val="tx1"/>
                </a:solidFill>
                <a:effectLst/>
                <a:latin typeface="+mn-lt"/>
                <a:ea typeface="+mn-ea"/>
                <a:cs typeface="+mn-cs"/>
              </a:rPr>
              <a:t>with a core of air surrounded by a </a:t>
            </a:r>
            <a:r>
              <a:rPr lang="en-US" sz="1200" b="1" i="0" kern="1200" dirty="0">
                <a:solidFill>
                  <a:schemeClr val="tx1"/>
                </a:solidFill>
                <a:effectLst/>
                <a:latin typeface="+mn-lt"/>
                <a:ea typeface="+mn-ea"/>
                <a:cs typeface="+mn-cs"/>
              </a:rPr>
              <a:t>meticulously engineered glass microstructure</a:t>
            </a:r>
            <a:r>
              <a:rPr lang="en-US" sz="1200" b="0" i="0" kern="1200" dirty="0">
                <a:solidFill>
                  <a:schemeClr val="tx1"/>
                </a:solidFill>
                <a:effectLst/>
                <a:latin typeface="+mn-lt"/>
                <a:ea typeface="+mn-ea"/>
                <a:cs typeface="+mn-cs"/>
              </a:rPr>
              <a:t>. thin glass membranes act as low‑finesse reflectors that confine light by </a:t>
            </a:r>
            <a:r>
              <a:rPr lang="en-US" sz="1200" b="1" i="0" kern="1200" dirty="0" err="1">
                <a:solidFill>
                  <a:schemeClr val="tx1"/>
                </a:solidFill>
                <a:effectLst/>
                <a:latin typeface="+mn-lt"/>
                <a:ea typeface="+mn-ea"/>
                <a:cs typeface="+mn-cs"/>
              </a:rPr>
              <a:t>antiresonant</a:t>
            </a:r>
            <a:r>
              <a:rPr lang="en-US" sz="1200" b="1" i="0" kern="1200" dirty="0">
                <a:solidFill>
                  <a:schemeClr val="tx1"/>
                </a:solidFill>
                <a:effectLst/>
                <a:latin typeface="+mn-lt"/>
                <a:ea typeface="+mn-ea"/>
                <a:cs typeface="+mn-cs"/>
              </a:rPr>
              <a:t> interference </a:t>
            </a:r>
            <a:r>
              <a:rPr lang="en-US" sz="1200" b="0" i="0" kern="1200" dirty="0">
                <a:solidFill>
                  <a:schemeClr val="tx1"/>
                </a:solidFill>
                <a:effectLst/>
                <a:latin typeface="+mn-lt"/>
                <a:ea typeface="+mn-ea"/>
                <a:cs typeface="+mn-cs"/>
              </a:rPr>
              <a:t>rather than total internal reflection.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&amp; </a:t>
            </a:r>
            <a:r>
              <a:rPr lang="fr-FR" dirty="0" err="1"/>
              <a:t>now</a:t>
            </a:r>
            <a:r>
              <a:rPr lang="fr-FR" dirty="0"/>
              <a:t> - HC-DNANF = Double </a:t>
            </a:r>
            <a:r>
              <a:rPr lang="fr-FR" dirty="0" err="1"/>
              <a:t>Nested</a:t>
            </a:r>
            <a:r>
              <a:rPr lang="fr-FR" dirty="0"/>
              <a:t> </a:t>
            </a:r>
            <a:r>
              <a:rPr lang="fr-FR" dirty="0" err="1"/>
              <a:t>Antiresonant</a:t>
            </a:r>
            <a:r>
              <a:rPr lang="fr-FR" dirty="0"/>
              <a:t> </a:t>
            </a:r>
            <a:r>
              <a:rPr lang="fr-FR" dirty="0" err="1"/>
              <a:t>Nodeless</a:t>
            </a:r>
            <a:r>
              <a:rPr lang="fr-FR" dirty="0"/>
              <a:t> Fiber and </a:t>
            </a:r>
            <a:r>
              <a:rPr lang="fr-FR" dirty="0" err="1"/>
              <a:t>even</a:t>
            </a:r>
            <a:r>
              <a:rPr lang="fr-FR" dirty="0"/>
              <a:t> triple </a:t>
            </a:r>
            <a:r>
              <a:rPr lang="fr-FR" dirty="0" err="1"/>
              <a:t>nested</a:t>
            </a:r>
            <a:r>
              <a:rPr lang="fr-FR" dirty="0"/>
              <a:t> </a:t>
            </a:r>
            <a:r>
              <a:rPr lang="fr-FR" dirty="0" err="1"/>
              <a:t>antiresonant</a:t>
            </a:r>
            <a:r>
              <a:rPr lang="fr-FR" dirty="0"/>
              <a:t> </a:t>
            </a:r>
            <a:r>
              <a:rPr lang="fr-FR" dirty="0" err="1"/>
              <a:t>nodeless</a:t>
            </a:r>
            <a:r>
              <a:rPr lang="fr-FR" dirty="0"/>
              <a:t> Fiber.</a:t>
            </a:r>
          </a:p>
          <a:p>
            <a:endParaRPr lang="fr-FR" dirty="0"/>
          </a:p>
        </p:txBody>
      </p:sp>
    </p:spTree>
    <p:extLst>
      <p:ext uri="{BB962C8B-B14F-4D97-AF65-F5344CB8AC3E}">
        <p14:creationId xmlns:p14="http://schemas.microsoft.com/office/powerpoint/2010/main" val="229813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Rapid </a:t>
            </a:r>
            <a:r>
              <a:rPr lang="fr-FR" dirty="0" err="1"/>
              <a:t>advances</a:t>
            </a:r>
            <a:r>
              <a:rPr lang="fr-FR" dirty="0"/>
              <a:t> in HCF </a:t>
            </a:r>
            <a:r>
              <a:rPr lang="fr-FR" dirty="0" err="1"/>
              <a:t>development</a:t>
            </a:r>
            <a:r>
              <a:rPr lang="fr-FR" dirty="0"/>
              <a:t> in </a:t>
            </a:r>
            <a:r>
              <a:rPr lang="fr-FR" dirty="0" err="1"/>
              <a:t>recent</a:t>
            </a:r>
            <a:r>
              <a:rPr lang="fr-FR" dirty="0"/>
              <a:t> </a:t>
            </a:r>
            <a:r>
              <a:rPr lang="fr-FR" dirty="0" err="1"/>
              <a:t>years</a:t>
            </a:r>
            <a:r>
              <a:rPr lang="fr-FR" dirty="0"/>
              <a:t> – HC=NANF 1.3 to 0.11db in 6 </a:t>
            </a:r>
            <a:r>
              <a:rPr lang="fr-FR" dirty="0" err="1"/>
              <a:t>years</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Various</a:t>
            </a:r>
            <a:r>
              <a:rPr lang="fr-FR" dirty="0"/>
              <a:t> HCF structures on right shows an </a:t>
            </a:r>
            <a:r>
              <a:rPr lang="fr-FR" dirty="0" err="1"/>
              <a:t>example</a:t>
            </a:r>
            <a:r>
              <a:rPr lang="fr-FR" dirty="0"/>
              <a:t> of C-DNANF = Double </a:t>
            </a:r>
            <a:r>
              <a:rPr lang="fr-FR" dirty="0" err="1"/>
              <a:t>Nested</a:t>
            </a:r>
            <a:r>
              <a:rPr lang="fr-FR" dirty="0"/>
              <a:t> </a:t>
            </a:r>
            <a:r>
              <a:rPr lang="fr-FR" dirty="0" err="1"/>
              <a:t>Antiresonant</a:t>
            </a:r>
            <a:r>
              <a:rPr lang="fr-FR" dirty="0"/>
              <a:t> </a:t>
            </a:r>
            <a:r>
              <a:rPr lang="fr-FR" dirty="0" err="1"/>
              <a:t>Nodeless</a:t>
            </a:r>
            <a:r>
              <a:rPr lang="fr-FR" dirty="0"/>
              <a:t> </a:t>
            </a:r>
            <a:r>
              <a:rPr lang="fr-FR" dirty="0" err="1"/>
              <a:t>hollow</a:t>
            </a:r>
            <a:r>
              <a:rPr lang="fr-FR" dirty="0"/>
              <a:t> </a:t>
            </a:r>
            <a:r>
              <a:rPr lang="fr-FR" dirty="0" err="1"/>
              <a:t>core</a:t>
            </a:r>
            <a:r>
              <a:rPr lang="fr-FR" dirty="0"/>
              <a:t> </a:t>
            </a:r>
            <a:r>
              <a:rPr lang="fr-FR" dirty="0" err="1"/>
              <a:t>Fiber</a:t>
            </a:r>
            <a:endParaRPr lang="fr-FR" dirty="0"/>
          </a:p>
          <a:p>
            <a:endParaRPr lang="fr-FR" dirty="0"/>
          </a:p>
          <a:p>
            <a:endParaRPr lang="fr-FR" dirty="0"/>
          </a:p>
        </p:txBody>
      </p:sp>
    </p:spTree>
    <p:extLst>
      <p:ext uri="{BB962C8B-B14F-4D97-AF65-F5344CB8AC3E}">
        <p14:creationId xmlns:p14="http://schemas.microsoft.com/office/powerpoint/2010/main" val="4150213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Rapid advances in HCF, including Chinese manufacturer </a:t>
            </a:r>
            <a:r>
              <a:rPr lang="en-US" dirty="0" err="1"/>
              <a:t>Linfiber</a:t>
            </a:r>
            <a:r>
              <a:rPr lang="en-US" dirty="0"/>
              <a:t>, shown at ECOC in 2025 0.005db/km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Microsoft - </a:t>
            </a:r>
            <a:r>
              <a:rPr lang="en-GB" sz="1200" b="0" i="0" kern="1200" dirty="0">
                <a:solidFill>
                  <a:schemeClr val="tx1"/>
                </a:solidFill>
                <a:effectLst/>
                <a:latin typeface="+mn-lt"/>
                <a:ea typeface="+mn-ea"/>
                <a:cs typeface="+mn-cs"/>
              </a:rPr>
              <a:t>Hybrid‑Window‑Guidance DNANF: A single hollow‑core fibre can deliver ultralow‑loss guidance in two </a:t>
            </a:r>
            <a:r>
              <a:rPr lang="en-GB" sz="1200" b="0" i="0" kern="1200" dirty="0" err="1">
                <a:solidFill>
                  <a:schemeClr val="tx1"/>
                </a:solidFill>
                <a:effectLst/>
                <a:latin typeface="+mn-lt"/>
                <a:ea typeface="+mn-ea"/>
                <a:cs typeface="+mn-cs"/>
              </a:rPr>
              <a:t>antiresonant</a:t>
            </a:r>
            <a:r>
              <a:rPr lang="en-GB" sz="1200" b="0" i="0" kern="1200" dirty="0">
                <a:solidFill>
                  <a:schemeClr val="tx1"/>
                </a:solidFill>
                <a:effectLst/>
                <a:latin typeface="+mn-lt"/>
                <a:ea typeface="+mn-ea"/>
                <a:cs typeface="+mn-cs"/>
              </a:rPr>
              <a:t> windows simultaneously.</a:t>
            </a:r>
            <a:br>
              <a:rPr lang="en-GB" dirty="0"/>
            </a:br>
            <a:r>
              <a:rPr lang="en-GB" dirty="0"/>
              <a:t>Microsoft Azure recently reported throughput of over </a:t>
            </a:r>
            <a:r>
              <a:rPr lang="en-GB" b="1" dirty="0"/>
              <a:t>400Tb/s over 400nm optical bandwidth over 60km </a:t>
            </a:r>
            <a:r>
              <a:rPr lang="en-GB" b="1"/>
              <a:t>in the O band.</a:t>
            </a:r>
            <a:endParaRPr lang="en-US" b="1" dirty="0"/>
          </a:p>
          <a:p>
            <a:r>
              <a:rPr lang="en-US" dirty="0"/>
              <a:t>Healthy to have multiple companies continually improve the technology</a:t>
            </a:r>
          </a:p>
          <a:p>
            <a:endParaRPr lang="fr-FR" dirty="0"/>
          </a:p>
        </p:txBody>
      </p:sp>
    </p:spTree>
    <p:extLst>
      <p:ext uri="{BB962C8B-B14F-4D97-AF65-F5344CB8AC3E}">
        <p14:creationId xmlns:p14="http://schemas.microsoft.com/office/powerpoint/2010/main" val="15511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sz="800" dirty="0"/>
              <a:t>Significantly </a:t>
            </a:r>
            <a:r>
              <a:rPr lang="en-US" sz="800" dirty="0" err="1"/>
              <a:t>ie</a:t>
            </a:r>
            <a:r>
              <a:rPr lang="en-US" sz="800" dirty="0"/>
              <a:t> 1/3</a:t>
            </a:r>
            <a:r>
              <a:rPr lang="en-US" sz="800" baseline="30000" dirty="0"/>
              <a:t>rd</a:t>
            </a:r>
            <a:r>
              <a:rPr lang="en-US" sz="800" dirty="0"/>
              <a:t> reduction in latency.  </a:t>
            </a:r>
          </a:p>
          <a:p>
            <a:pPr marL="171450" indent="-171450">
              <a:buFont typeface="Arial" panose="020B0604020202020204" pitchFamily="34" charset="0"/>
              <a:buChar char="•"/>
            </a:pPr>
            <a:r>
              <a:rPr lang="en-US" sz="800" dirty="0"/>
              <a:t>Low nonlinearity =&gt; more power, fewer amplifiers because 99.99% of light is in air. </a:t>
            </a:r>
            <a:r>
              <a:rPr lang="en-US" sz="800" dirty="0" err="1"/>
              <a:t>Nonlineir</a:t>
            </a:r>
            <a:r>
              <a:rPr lang="en-US" sz="800" dirty="0"/>
              <a:t> increases bit rates and distance. No </a:t>
            </a:r>
            <a:r>
              <a:rPr lang="en-US" sz="800" dirty="0" err="1"/>
              <a:t>backscaterring</a:t>
            </a:r>
            <a:r>
              <a:rPr lang="en-US" sz="800" dirty="0"/>
              <a:t> in air =&gt; use coherent fiber bidi</a:t>
            </a:r>
          </a:p>
          <a:p>
            <a:pPr marL="171450" indent="-171450">
              <a:buFont typeface="Arial" panose="020B0604020202020204" pitchFamily="34" charset="0"/>
              <a:buChar char="•"/>
            </a:pPr>
            <a:r>
              <a:rPr lang="en-US" sz="800" dirty="0"/>
              <a:t>Low thermal sensitivity (no glass) =&gt; better delay stability</a:t>
            </a:r>
          </a:p>
          <a:p>
            <a:pPr marL="171450" indent="-171450">
              <a:buFont typeface="Arial" panose="020B0604020202020204" pitchFamily="34" charset="0"/>
              <a:buChar char="•"/>
            </a:pPr>
            <a:r>
              <a:rPr lang="en-US" sz="800" dirty="0"/>
              <a:t>Radiation-hardness: Opens up whole new applications CERN – no particle collisions. Space, A&amp;D</a:t>
            </a:r>
          </a:p>
          <a:p>
            <a:pPr marL="171450" indent="-171450">
              <a:buFont typeface="Arial" panose="020B0604020202020204" pitchFamily="34" charset="0"/>
              <a:buChar char="•"/>
            </a:pPr>
            <a:r>
              <a:rPr lang="en-US" sz="800" dirty="0"/>
              <a:t>High damage threshold (kilowatts of optical power has been done) =&gt; no amplifiers, can use whole bandwidth </a:t>
            </a:r>
          </a:p>
          <a:p>
            <a:pPr marL="171450" indent="-171450">
              <a:buFont typeface="Arial" panose="020B0604020202020204" pitchFamily="34" charset="0"/>
              <a:buChar char="•"/>
            </a:pPr>
            <a:r>
              <a:rPr lang="en-US" sz="800" dirty="0"/>
              <a:t>Wide Bandwidth - (change of ref index with wavelength: less modal dispersion): not zero, but much lower (at least order of magnitude, 2 </a:t>
            </a:r>
            <a:r>
              <a:rPr lang="en-US" sz="800" dirty="0" err="1"/>
              <a:t>ps</a:t>
            </a:r>
            <a:r>
              <a:rPr lang="en-US" sz="800" dirty="0"/>
              <a:t>/km vs 20 </a:t>
            </a:r>
            <a:r>
              <a:rPr lang="en-US" sz="800" dirty="0" err="1"/>
              <a:t>ps</a:t>
            </a:r>
            <a:r>
              <a:rPr lang="en-US" sz="800" dirty="0"/>
              <a:t>/km)</a:t>
            </a:r>
          </a:p>
          <a:p>
            <a:pPr marL="171450" indent="-171450">
              <a:buFont typeface="Arial" panose="020B0604020202020204" pitchFamily="34" charset="0"/>
              <a:buChar char="•"/>
            </a:pPr>
            <a:r>
              <a:rPr lang="en-US" sz="800" dirty="0"/>
              <a:t>50% lower attenuation</a:t>
            </a:r>
            <a:endParaRPr lang="fr-FR" sz="800" dirty="0"/>
          </a:p>
        </p:txBody>
      </p:sp>
    </p:spTree>
    <p:extLst>
      <p:ext uri="{BB962C8B-B14F-4D97-AF65-F5344CB8AC3E}">
        <p14:creationId xmlns:p14="http://schemas.microsoft.com/office/powerpoint/2010/main" val="364132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Other </a:t>
            </a:r>
            <a:r>
              <a:rPr lang="en-US" dirty="0" err="1"/>
              <a:t>colours</a:t>
            </a:r>
            <a:r>
              <a:rPr lang="en-US" dirty="0"/>
              <a:t> lines are different geometries that have been developed for certain wavelength.</a:t>
            </a:r>
          </a:p>
          <a:p>
            <a:r>
              <a:rPr lang="en-US" dirty="0"/>
              <a:t>Can use new wavebands, can use lowest loss at 2000nm (if sources are available) for a wide range of application we haven’t even thought of yet</a:t>
            </a:r>
          </a:p>
          <a:p>
            <a:r>
              <a:rPr lang="en-US" dirty="0"/>
              <a:t>For short-haul, looking for lowest (transceiver) cost</a:t>
            </a:r>
            <a:endParaRPr lang="fr-FR" dirty="0"/>
          </a:p>
        </p:txBody>
      </p:sp>
    </p:spTree>
    <p:extLst>
      <p:ext uri="{BB962C8B-B14F-4D97-AF65-F5344CB8AC3E}">
        <p14:creationId xmlns:p14="http://schemas.microsoft.com/office/powerpoint/2010/main" val="33544106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9.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6.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hemeOverride" Target="../theme/themeOverride27.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F23531-9F9C-49D8-87D7-35D45C14B6A8}"/>
              </a:ext>
            </a:extLst>
          </p:cNvPr>
          <p:cNvSpPr>
            <a:spLocks/>
          </p:cNvSpPr>
          <p:nvPr userDrawn="1"/>
        </p:nvSpPr>
        <p:spPr bwMode="gray">
          <a:xfrm>
            <a:off x="190500" y="188913"/>
            <a:ext cx="11809413" cy="6480175"/>
          </a:xfrm>
          <a:prstGeom prst="rect">
            <a:avLst/>
          </a:prstGeom>
          <a:solidFill>
            <a:srgbClr val="EB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C14592C-7B24-4F44-BB40-5A4555A2A689}"/>
              </a:ext>
            </a:extLst>
          </p:cNvPr>
          <p:cNvSpPr>
            <a:spLocks noGrp="1"/>
          </p:cNvSpPr>
          <p:nvPr>
            <p:ph type="ctrTitle"/>
          </p:nvPr>
        </p:nvSpPr>
        <p:spPr>
          <a:xfrm>
            <a:off x="550863" y="549275"/>
            <a:ext cx="11088687" cy="5740980"/>
          </a:xfrm>
        </p:spPr>
        <p:txBody>
          <a:bodyPr anchor="ctr" anchorCtr="0"/>
          <a:lstStyle>
            <a:lvl1pPr algn="l">
              <a:lnSpc>
                <a:spcPct val="83000"/>
              </a:lnSpc>
              <a:tabLst>
                <a:tab pos="5114925" algn="l"/>
              </a:tabLst>
              <a:defRPr sz="6000">
                <a:solidFill>
                  <a:srgbClr val="365888"/>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BBAE7BF3-B2D9-4662-90A0-C592B02A41B6}"/>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8D47ACFA-B02C-45EC-877E-ADF678F33611}"/>
              </a:ext>
            </a:extLst>
          </p:cNvPr>
          <p:cNvSpPr>
            <a:spLocks noGrp="1"/>
          </p:cNvSpPr>
          <p:nvPr>
            <p:ph type="sldNum" sz="quarter" idx="12"/>
          </p:nvPr>
        </p:nvSpPr>
        <p:spPr/>
        <p:txBody>
          <a:bodyPr/>
          <a:lstStyle/>
          <a:p>
            <a:fld id="{4A3B274C-AFA5-4719-9815-54D5B656F5E1}" type="slidenum">
              <a:rPr lang="en-GB" smtClean="0"/>
              <a:pPr/>
              <a:t>‹#›</a:t>
            </a:fld>
            <a:endParaRPr lang="en-GB"/>
          </a:p>
        </p:txBody>
      </p:sp>
      <p:grpSp>
        <p:nvGrpSpPr>
          <p:cNvPr id="7" name="Group 6">
            <a:extLst>
              <a:ext uri="{FF2B5EF4-FFF2-40B4-BE49-F238E27FC236}">
                <a16:creationId xmlns:a16="http://schemas.microsoft.com/office/drawing/2014/main" id="{D613D00E-8706-4898-ACB4-A47A1122E97B}"/>
              </a:ext>
            </a:extLst>
          </p:cNvPr>
          <p:cNvGrpSpPr>
            <a:grpSpLocks noChangeAspect="1"/>
          </p:cNvGrpSpPr>
          <p:nvPr userDrawn="1">
            <p:custDataLst>
              <p:tags r:id="rId2"/>
            </p:custDataLst>
          </p:nvPr>
        </p:nvGrpSpPr>
        <p:grpSpPr>
          <a:xfrm>
            <a:off x="9824803" y="371242"/>
            <a:ext cx="1994400" cy="179995"/>
            <a:chOff x="6511594" y="2904064"/>
            <a:chExt cx="4749355" cy="428625"/>
          </a:xfrm>
          <a:solidFill>
            <a:srgbClr val="365888"/>
          </a:solidFill>
        </p:grpSpPr>
        <p:sp>
          <p:nvSpPr>
            <p:cNvPr id="10" name="Freeform: Shape 9">
              <a:extLst>
                <a:ext uri="{FF2B5EF4-FFF2-40B4-BE49-F238E27FC236}">
                  <a16:creationId xmlns:a16="http://schemas.microsoft.com/office/drawing/2014/main" id="{0AA18F00-B2A3-4A6B-8618-A43C1AFC8B41}"/>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767F97B-A65C-4988-9842-E3F34B70734B}"/>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293917A-1478-40B6-92E3-6DAB833C1293}"/>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8F3CEE9-0415-44DB-BFAB-8D1E6A30A91D}"/>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C604898-FEEB-47E7-A8A5-D7A25B6A8C35}"/>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FBE477C-75CF-4687-B5C8-CC9CB27153B7}"/>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E765E5F-2D32-41D5-A032-EC4245523CFF}"/>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6BE994D-DD2E-431A-81E2-9EBD71B88A4B}"/>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7A7E889-FB6F-4BC3-AE39-B8A02E8B70B4}"/>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1CCE677-AB27-4130-87C5-4549E69C5F65}"/>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39FD2BF-738B-4D5D-B3DB-027C89659E2B}"/>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C85A364C-3F14-4A3B-A347-0DC7DA400FF5}"/>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874462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ntent small" preserve="1" userDrawn="1">
  <p:cSld name="Three Content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07689E33-0B07-4D52-A62F-D934EEEC616D}" type="slidenum">
              <a:rPr lang="en-GB" smtClean="0"/>
              <a:pPr/>
              <a:t>‹#›</a:t>
            </a:fld>
            <a:endParaRPr lang="en-GB"/>
          </a:p>
        </p:txBody>
      </p:sp>
      <p:sp>
        <p:nvSpPr>
          <p:cNvPr id="9" name="Content Placeholder 8">
            <a:extLst>
              <a:ext uri="{FF2B5EF4-FFF2-40B4-BE49-F238E27FC236}">
                <a16:creationId xmlns:a16="http://schemas.microsoft.com/office/drawing/2014/main" id="{04B685EE-F789-40E3-9548-A7FD4F20FA71}"/>
              </a:ext>
            </a:extLst>
          </p:cNvPr>
          <p:cNvSpPr>
            <a:spLocks noGrp="1"/>
          </p:cNvSpPr>
          <p:nvPr>
            <p:ph sz="quarter" idx="15"/>
          </p:nvPr>
        </p:nvSpPr>
        <p:spPr>
          <a:xfrm>
            <a:off x="550863" y="1627200"/>
            <a:ext cx="3556000" cy="4681526"/>
          </a:xfrm>
        </p:spPr>
        <p:txBody>
          <a:bodyPr/>
          <a:lstStyle>
            <a:lvl1pPr>
              <a:lnSpc>
                <a:spcPct val="93000"/>
              </a:lnSpc>
              <a:defRPr sz="1600"/>
            </a:lvl1pPr>
            <a:lvl2pPr>
              <a:lnSpc>
                <a:spcPct val="93000"/>
              </a:lnSpc>
              <a:defRPr sz="1400"/>
            </a:lvl2pPr>
            <a:lvl3pPr>
              <a:lnSpc>
                <a:spcPct val="93000"/>
              </a:lnSpc>
              <a:defRPr sz="1200"/>
            </a:lvl3pPr>
            <a:lvl4pPr>
              <a:lnSpc>
                <a:spcPct val="93000"/>
              </a:lnSpc>
              <a:defRPr sz="1000"/>
            </a:lvl4pPr>
            <a:lvl5pPr>
              <a:lnSpc>
                <a:spcPct val="93000"/>
              </a:lnSpc>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10">
            <a:extLst>
              <a:ext uri="{FF2B5EF4-FFF2-40B4-BE49-F238E27FC236}">
                <a16:creationId xmlns:a16="http://schemas.microsoft.com/office/drawing/2014/main" id="{D6DB3A49-5DD1-427A-9665-5458B4AE9685}"/>
              </a:ext>
            </a:extLst>
          </p:cNvPr>
          <p:cNvSpPr>
            <a:spLocks noGrp="1"/>
          </p:cNvSpPr>
          <p:nvPr>
            <p:ph sz="quarter" idx="16"/>
          </p:nvPr>
        </p:nvSpPr>
        <p:spPr>
          <a:xfrm>
            <a:off x="4318001" y="1627200"/>
            <a:ext cx="3556000" cy="4681526"/>
          </a:xfrm>
        </p:spPr>
        <p:txBody>
          <a:bodyPr/>
          <a:lstStyle>
            <a:lvl1pPr>
              <a:lnSpc>
                <a:spcPct val="93000"/>
              </a:lnSpc>
              <a:defRPr sz="1600"/>
            </a:lvl1pPr>
            <a:lvl2pPr>
              <a:lnSpc>
                <a:spcPct val="93000"/>
              </a:lnSpc>
              <a:defRPr sz="1400"/>
            </a:lvl2pPr>
            <a:lvl3pPr>
              <a:lnSpc>
                <a:spcPct val="93000"/>
              </a:lnSpc>
              <a:defRPr sz="1200"/>
            </a:lvl3pPr>
            <a:lvl4pPr>
              <a:lnSpc>
                <a:spcPct val="93000"/>
              </a:lnSpc>
              <a:defRPr sz="1000"/>
            </a:lvl4pPr>
            <a:lvl5pPr>
              <a:lnSpc>
                <a:spcPct val="93000"/>
              </a:lnSpc>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Content Placeholder 12">
            <a:extLst>
              <a:ext uri="{FF2B5EF4-FFF2-40B4-BE49-F238E27FC236}">
                <a16:creationId xmlns:a16="http://schemas.microsoft.com/office/drawing/2014/main" id="{A4DA101A-E0D4-46FA-8C04-751A5EC77F48}"/>
              </a:ext>
            </a:extLst>
          </p:cNvPr>
          <p:cNvSpPr>
            <a:spLocks noGrp="1"/>
          </p:cNvSpPr>
          <p:nvPr>
            <p:ph sz="quarter" idx="17"/>
          </p:nvPr>
        </p:nvSpPr>
        <p:spPr>
          <a:xfrm>
            <a:off x="8085139" y="1627200"/>
            <a:ext cx="3556000" cy="4681526"/>
          </a:xfrm>
        </p:spPr>
        <p:txBody>
          <a:bodyPr/>
          <a:lstStyle>
            <a:lvl1pPr>
              <a:lnSpc>
                <a:spcPct val="93000"/>
              </a:lnSpc>
              <a:defRPr sz="1600"/>
            </a:lvl1pPr>
            <a:lvl2pPr>
              <a:lnSpc>
                <a:spcPct val="93000"/>
              </a:lnSpc>
              <a:defRPr sz="1400"/>
            </a:lvl2pPr>
            <a:lvl3pPr>
              <a:lnSpc>
                <a:spcPct val="93000"/>
              </a:lnSpc>
              <a:defRPr sz="1200"/>
            </a:lvl3pPr>
            <a:lvl4pPr>
              <a:lnSpc>
                <a:spcPct val="93000"/>
              </a:lnSpc>
              <a:defRPr sz="1000"/>
            </a:lvl4pPr>
            <a:lvl5pPr>
              <a:lnSpc>
                <a:spcPct val="93000"/>
              </a:lnSpc>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3273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Content"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D13D536C-07E0-4E68-A598-C76A3A656467}" type="slidenum">
              <a:rPr lang="en-GB" smtClean="0"/>
              <a:pPr/>
              <a:t>‹#›</a:t>
            </a:fld>
            <a:endParaRPr lang="en-GB"/>
          </a:p>
        </p:txBody>
      </p:sp>
      <p:sp>
        <p:nvSpPr>
          <p:cNvPr id="4" name="Content Placeholder 3">
            <a:extLst>
              <a:ext uri="{FF2B5EF4-FFF2-40B4-BE49-F238E27FC236}">
                <a16:creationId xmlns:a16="http://schemas.microsoft.com/office/drawing/2014/main" id="{E9740C6D-05A9-48C7-8B6E-4D819CC466A7}"/>
              </a:ext>
            </a:extLst>
          </p:cNvPr>
          <p:cNvSpPr>
            <a:spLocks noGrp="1"/>
          </p:cNvSpPr>
          <p:nvPr>
            <p:ph sz="quarter" idx="20"/>
          </p:nvPr>
        </p:nvSpPr>
        <p:spPr>
          <a:xfrm>
            <a:off x="550863" y="1627200"/>
            <a:ext cx="5472113" cy="2267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Content Placeholder 3">
            <a:extLst>
              <a:ext uri="{FF2B5EF4-FFF2-40B4-BE49-F238E27FC236}">
                <a16:creationId xmlns:a16="http://schemas.microsoft.com/office/drawing/2014/main" id="{A391343E-C1F3-4B61-8ED2-DE782C0A33C3}"/>
              </a:ext>
            </a:extLst>
          </p:cNvPr>
          <p:cNvSpPr>
            <a:spLocks noGrp="1"/>
          </p:cNvSpPr>
          <p:nvPr>
            <p:ph sz="quarter" idx="21"/>
          </p:nvPr>
        </p:nvSpPr>
        <p:spPr>
          <a:xfrm>
            <a:off x="6169026" y="1627200"/>
            <a:ext cx="5472113" cy="2267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Content Placeholder 3">
            <a:extLst>
              <a:ext uri="{FF2B5EF4-FFF2-40B4-BE49-F238E27FC236}">
                <a16:creationId xmlns:a16="http://schemas.microsoft.com/office/drawing/2014/main" id="{B0A84D9F-ADEC-487A-9148-C80CA1E1572A}"/>
              </a:ext>
            </a:extLst>
          </p:cNvPr>
          <p:cNvSpPr>
            <a:spLocks noGrp="1"/>
          </p:cNvSpPr>
          <p:nvPr>
            <p:ph sz="quarter" idx="22"/>
          </p:nvPr>
        </p:nvSpPr>
        <p:spPr>
          <a:xfrm>
            <a:off x="550861" y="4040988"/>
            <a:ext cx="5472113" cy="2267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Content Placeholder 3">
            <a:extLst>
              <a:ext uri="{FF2B5EF4-FFF2-40B4-BE49-F238E27FC236}">
                <a16:creationId xmlns:a16="http://schemas.microsoft.com/office/drawing/2014/main" id="{F961D273-4250-4665-BBA7-30EB2F18A34A}"/>
              </a:ext>
            </a:extLst>
          </p:cNvPr>
          <p:cNvSpPr>
            <a:spLocks noGrp="1"/>
          </p:cNvSpPr>
          <p:nvPr>
            <p:ph sz="quarter" idx="23"/>
          </p:nvPr>
        </p:nvSpPr>
        <p:spPr>
          <a:xfrm>
            <a:off x="6169026" y="4040987"/>
            <a:ext cx="5472113" cy="2267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15759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Image" preserve="1" userDrawn="1">
  <p:cSld name="Title and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FD1BCEB8-E59F-43AA-A8E2-4B2124B4D42F}" type="slidenum">
              <a:rPr lang="en-GB" smtClean="0"/>
              <a:pPr/>
              <a:t>‹#›</a:t>
            </a:fld>
            <a:endParaRPr lang="en-GB"/>
          </a:p>
        </p:txBody>
      </p:sp>
      <p:sp>
        <p:nvSpPr>
          <p:cNvPr id="7" name="Picture Placeholder 6">
            <a:extLst>
              <a:ext uri="{FF2B5EF4-FFF2-40B4-BE49-F238E27FC236}">
                <a16:creationId xmlns:a16="http://schemas.microsoft.com/office/drawing/2014/main" id="{58A7236B-75C1-4B5D-824A-E195C9F74678}"/>
              </a:ext>
            </a:extLst>
          </p:cNvPr>
          <p:cNvSpPr>
            <a:spLocks noGrp="1"/>
          </p:cNvSpPr>
          <p:nvPr>
            <p:ph type="pic" sz="quarter" idx="13"/>
          </p:nvPr>
        </p:nvSpPr>
        <p:spPr>
          <a:xfrm>
            <a:off x="550863" y="1627199"/>
            <a:ext cx="11088686" cy="4681526"/>
          </a:xfrm>
        </p:spPr>
        <p:txBody>
          <a:bodyPr/>
          <a:lstStyle>
            <a:lvl1pPr marL="0" indent="0">
              <a:buNone/>
              <a:defRPr/>
            </a:lvl1pPr>
          </a:lstStyle>
          <a:p>
            <a:r>
              <a:rPr lang="en-GB"/>
              <a:t>Click icon to add picture</a:t>
            </a:r>
          </a:p>
        </p:txBody>
      </p:sp>
      <p:sp>
        <p:nvSpPr>
          <p:cNvPr id="3" name="Title 2">
            <a:extLst>
              <a:ext uri="{FF2B5EF4-FFF2-40B4-BE49-F238E27FC236}">
                <a16:creationId xmlns:a16="http://schemas.microsoft.com/office/drawing/2014/main" id="{1C41445E-EE86-4B3E-BEC0-5F6E1C21B94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096964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Image with caption" preserve="1" userDrawn="1">
  <p:cSld name="Title and Imag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2F4F7F4F-2854-4BB1-97E8-7F819750C5E0}" type="slidenum">
              <a:rPr lang="en-GB" smtClean="0"/>
              <a:pPr/>
              <a:t>‹#›</a:t>
            </a:fld>
            <a:endParaRPr lang="en-GB"/>
          </a:p>
        </p:txBody>
      </p:sp>
      <p:sp>
        <p:nvSpPr>
          <p:cNvPr id="7" name="Picture Placeholder 6">
            <a:extLst>
              <a:ext uri="{FF2B5EF4-FFF2-40B4-BE49-F238E27FC236}">
                <a16:creationId xmlns:a16="http://schemas.microsoft.com/office/drawing/2014/main" id="{58A7236B-75C1-4B5D-824A-E195C9F74678}"/>
              </a:ext>
            </a:extLst>
          </p:cNvPr>
          <p:cNvSpPr>
            <a:spLocks noGrp="1"/>
          </p:cNvSpPr>
          <p:nvPr>
            <p:ph type="pic" sz="quarter" idx="13"/>
          </p:nvPr>
        </p:nvSpPr>
        <p:spPr>
          <a:xfrm>
            <a:off x="550863" y="1627199"/>
            <a:ext cx="11088686" cy="4049701"/>
          </a:xfrm>
        </p:spPr>
        <p:txBody>
          <a:bodyPr/>
          <a:lstStyle>
            <a:lvl1pPr marL="0" indent="0">
              <a:buNone/>
              <a:defRPr/>
            </a:lvl1pPr>
          </a:lstStyle>
          <a:p>
            <a:r>
              <a:rPr lang="en-GB"/>
              <a:t>Click icon to add picture</a:t>
            </a:r>
          </a:p>
        </p:txBody>
      </p:sp>
      <p:sp>
        <p:nvSpPr>
          <p:cNvPr id="4" name="Text Placeholder 3">
            <a:extLst>
              <a:ext uri="{FF2B5EF4-FFF2-40B4-BE49-F238E27FC236}">
                <a16:creationId xmlns:a16="http://schemas.microsoft.com/office/drawing/2014/main" id="{D6EA9DA0-B2DC-4790-881B-E734529851B2}"/>
              </a:ext>
            </a:extLst>
          </p:cNvPr>
          <p:cNvSpPr>
            <a:spLocks noGrp="1"/>
          </p:cNvSpPr>
          <p:nvPr>
            <p:ph type="body" sz="quarter" idx="14"/>
          </p:nvPr>
        </p:nvSpPr>
        <p:spPr>
          <a:xfrm>
            <a:off x="550863" y="5783709"/>
            <a:ext cx="11088686" cy="525016"/>
          </a:xfrm>
        </p:spPr>
        <p:txBody>
          <a:bodyPr anchor="t" anchorCtr="0">
            <a:noAutofit/>
          </a:bodyPr>
          <a:lstStyle>
            <a:lvl1pPr marL="0" indent="0">
              <a:buNone/>
              <a:defRPr sz="1400" b="0"/>
            </a:lvl1pPr>
          </a:lstStyle>
          <a:p>
            <a:pPr lvl="0"/>
            <a:r>
              <a:rPr lang="en-GB"/>
              <a:t>Click to edit Master text styles</a:t>
            </a:r>
          </a:p>
        </p:txBody>
      </p:sp>
    </p:spTree>
    <p:extLst>
      <p:ext uri="{BB962C8B-B14F-4D97-AF65-F5344CB8AC3E}">
        <p14:creationId xmlns:p14="http://schemas.microsoft.com/office/powerpoint/2010/main" val="1079278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Images with subheading and caption" preserve="1" userDrawn="1">
  <p:cSld name="Two Images with subheading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9F99D697-B084-4BA9-B6B4-1FB18248CBDF}" type="slidenum">
              <a:rPr lang="en-GB" smtClean="0"/>
              <a:pPr/>
              <a:t>‹#›</a:t>
            </a:fld>
            <a:endParaRPr lang="en-GB"/>
          </a:p>
        </p:txBody>
      </p:sp>
      <p:sp>
        <p:nvSpPr>
          <p:cNvPr id="8" name="Picture Placeholder 7">
            <a:extLst>
              <a:ext uri="{FF2B5EF4-FFF2-40B4-BE49-F238E27FC236}">
                <a16:creationId xmlns:a16="http://schemas.microsoft.com/office/drawing/2014/main" id="{6D7EB225-44CD-4F3F-99BF-84377110C921}"/>
              </a:ext>
            </a:extLst>
          </p:cNvPr>
          <p:cNvSpPr>
            <a:spLocks noGrp="1"/>
          </p:cNvSpPr>
          <p:nvPr>
            <p:ph type="pic" sz="quarter" idx="14"/>
          </p:nvPr>
        </p:nvSpPr>
        <p:spPr>
          <a:xfrm>
            <a:off x="550863" y="2259024"/>
            <a:ext cx="5472113" cy="3421051"/>
          </a:xfrm>
        </p:spPr>
        <p:txBody>
          <a:bodyPr/>
          <a:lstStyle>
            <a:lvl1pPr marL="0" indent="0">
              <a:buNone/>
              <a:defRPr/>
            </a:lvl1pPr>
          </a:lstStyle>
          <a:p>
            <a:r>
              <a:rPr lang="en-GB"/>
              <a:t>Click icon to add picture</a:t>
            </a:r>
          </a:p>
        </p:txBody>
      </p:sp>
      <p:sp>
        <p:nvSpPr>
          <p:cNvPr id="10" name="Picture Placeholder 9">
            <a:extLst>
              <a:ext uri="{FF2B5EF4-FFF2-40B4-BE49-F238E27FC236}">
                <a16:creationId xmlns:a16="http://schemas.microsoft.com/office/drawing/2014/main" id="{93482A69-AAC4-4EDA-BD28-4875E78C5DA5}"/>
              </a:ext>
            </a:extLst>
          </p:cNvPr>
          <p:cNvSpPr>
            <a:spLocks noGrp="1"/>
          </p:cNvSpPr>
          <p:nvPr>
            <p:ph type="pic" sz="quarter" idx="15"/>
          </p:nvPr>
        </p:nvSpPr>
        <p:spPr>
          <a:xfrm>
            <a:off x="6169026" y="2259024"/>
            <a:ext cx="5472113" cy="3421051"/>
          </a:xfrm>
        </p:spPr>
        <p:txBody>
          <a:bodyPr/>
          <a:lstStyle>
            <a:lvl1pPr marL="0" indent="0">
              <a:buNone/>
              <a:defRPr/>
            </a:lvl1pPr>
          </a:lstStyle>
          <a:p>
            <a:r>
              <a:rPr lang="en-GB"/>
              <a:t>Click icon to add picture</a:t>
            </a:r>
          </a:p>
        </p:txBody>
      </p:sp>
      <p:sp>
        <p:nvSpPr>
          <p:cNvPr id="4" name="Text Placeholder 3">
            <a:extLst>
              <a:ext uri="{FF2B5EF4-FFF2-40B4-BE49-F238E27FC236}">
                <a16:creationId xmlns:a16="http://schemas.microsoft.com/office/drawing/2014/main" id="{4C53F54E-A1AD-482C-8542-9030F2354409}"/>
              </a:ext>
            </a:extLst>
          </p:cNvPr>
          <p:cNvSpPr>
            <a:spLocks noGrp="1"/>
          </p:cNvSpPr>
          <p:nvPr>
            <p:ph type="body" sz="quarter" idx="18"/>
          </p:nvPr>
        </p:nvSpPr>
        <p:spPr>
          <a:xfrm>
            <a:off x="550863" y="1627200"/>
            <a:ext cx="5472113" cy="525016"/>
          </a:xfrm>
        </p:spPr>
        <p:txBody>
          <a:bodyPr/>
          <a:lstStyle>
            <a:lvl1pPr marL="0" indent="0">
              <a:buNone/>
              <a:defRPr b="1"/>
            </a:lvl1pPr>
          </a:lstStyle>
          <a:p>
            <a:pPr lvl="0"/>
            <a:r>
              <a:rPr lang="en-GB"/>
              <a:t>Click to edit Master text styles</a:t>
            </a:r>
          </a:p>
        </p:txBody>
      </p:sp>
      <p:sp>
        <p:nvSpPr>
          <p:cNvPr id="11" name="Text Placeholder 3">
            <a:extLst>
              <a:ext uri="{FF2B5EF4-FFF2-40B4-BE49-F238E27FC236}">
                <a16:creationId xmlns:a16="http://schemas.microsoft.com/office/drawing/2014/main" id="{DE559AEB-D96B-4473-AE6B-9A8147523602}"/>
              </a:ext>
            </a:extLst>
          </p:cNvPr>
          <p:cNvSpPr>
            <a:spLocks noGrp="1"/>
          </p:cNvSpPr>
          <p:nvPr>
            <p:ph type="body" sz="quarter" idx="19"/>
          </p:nvPr>
        </p:nvSpPr>
        <p:spPr>
          <a:xfrm>
            <a:off x="6169026" y="1627200"/>
            <a:ext cx="5472113" cy="525016"/>
          </a:xfrm>
        </p:spPr>
        <p:txBody>
          <a:bodyPr/>
          <a:lstStyle>
            <a:lvl1pPr marL="0" indent="0">
              <a:buNone/>
              <a:defRPr b="1"/>
            </a:lvl1pPr>
          </a:lstStyle>
          <a:p>
            <a:pPr lvl="0"/>
            <a:r>
              <a:rPr lang="en-GB"/>
              <a:t>Click to edit Master text styles</a:t>
            </a:r>
          </a:p>
        </p:txBody>
      </p:sp>
      <p:sp>
        <p:nvSpPr>
          <p:cNvPr id="12" name="Text Placeholder 3">
            <a:extLst>
              <a:ext uri="{FF2B5EF4-FFF2-40B4-BE49-F238E27FC236}">
                <a16:creationId xmlns:a16="http://schemas.microsoft.com/office/drawing/2014/main" id="{568B04EC-99AD-4960-BC94-7E17F263CC22}"/>
              </a:ext>
            </a:extLst>
          </p:cNvPr>
          <p:cNvSpPr>
            <a:spLocks noGrp="1"/>
          </p:cNvSpPr>
          <p:nvPr>
            <p:ph type="body" sz="quarter" idx="16"/>
          </p:nvPr>
        </p:nvSpPr>
        <p:spPr>
          <a:xfrm>
            <a:off x="550863" y="5783709"/>
            <a:ext cx="5472113" cy="525016"/>
          </a:xfrm>
        </p:spPr>
        <p:txBody>
          <a:bodyPr anchor="t" anchorCtr="0">
            <a:noAutofit/>
          </a:bodyPr>
          <a:lstStyle>
            <a:lvl1pPr marL="0" indent="0">
              <a:buNone/>
              <a:defRPr sz="1400" b="0"/>
            </a:lvl1pPr>
          </a:lstStyle>
          <a:p>
            <a:pPr lvl="0"/>
            <a:r>
              <a:rPr lang="en-GB"/>
              <a:t>Click to edit Master text styles</a:t>
            </a:r>
          </a:p>
        </p:txBody>
      </p:sp>
      <p:sp>
        <p:nvSpPr>
          <p:cNvPr id="13" name="Text Placeholder 3">
            <a:extLst>
              <a:ext uri="{FF2B5EF4-FFF2-40B4-BE49-F238E27FC236}">
                <a16:creationId xmlns:a16="http://schemas.microsoft.com/office/drawing/2014/main" id="{81B4FB7C-40A7-4ABD-8C7A-185AB94EBF19}"/>
              </a:ext>
            </a:extLst>
          </p:cNvPr>
          <p:cNvSpPr>
            <a:spLocks noGrp="1"/>
          </p:cNvSpPr>
          <p:nvPr>
            <p:ph type="body" sz="quarter" idx="17"/>
          </p:nvPr>
        </p:nvSpPr>
        <p:spPr>
          <a:xfrm>
            <a:off x="6169026" y="5783709"/>
            <a:ext cx="5472113" cy="525016"/>
          </a:xfrm>
        </p:spPr>
        <p:txBody>
          <a:bodyPr anchor="t" anchorCtr="0">
            <a:noAutofit/>
          </a:bodyPr>
          <a:lstStyle>
            <a:lvl1pPr marL="0" indent="0">
              <a:buNone/>
              <a:defRPr sz="1400" b="0"/>
            </a:lvl1pPr>
          </a:lstStyle>
          <a:p>
            <a:pPr lvl="0"/>
            <a:r>
              <a:rPr lang="en-GB"/>
              <a:t>Click to edit Master text styles</a:t>
            </a:r>
          </a:p>
        </p:txBody>
      </p:sp>
    </p:spTree>
    <p:extLst>
      <p:ext uri="{BB962C8B-B14F-4D97-AF65-F5344CB8AC3E}">
        <p14:creationId xmlns:p14="http://schemas.microsoft.com/office/powerpoint/2010/main" val="205206657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Images with caption" preserve="1" userDrawn="1">
  <p:cSld name="Two Imag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20E14989-594B-4A02-B2B5-E158AAD19317}" type="slidenum">
              <a:rPr lang="en-GB" smtClean="0"/>
              <a:pPr/>
              <a:t>‹#›</a:t>
            </a:fld>
            <a:endParaRPr lang="en-GB"/>
          </a:p>
        </p:txBody>
      </p:sp>
      <p:sp>
        <p:nvSpPr>
          <p:cNvPr id="8" name="Picture Placeholder 7">
            <a:extLst>
              <a:ext uri="{FF2B5EF4-FFF2-40B4-BE49-F238E27FC236}">
                <a16:creationId xmlns:a16="http://schemas.microsoft.com/office/drawing/2014/main" id="{6D7EB225-44CD-4F3F-99BF-84377110C921}"/>
              </a:ext>
            </a:extLst>
          </p:cNvPr>
          <p:cNvSpPr>
            <a:spLocks noGrp="1"/>
          </p:cNvSpPr>
          <p:nvPr>
            <p:ph type="pic" sz="quarter" idx="14"/>
          </p:nvPr>
        </p:nvSpPr>
        <p:spPr>
          <a:xfrm>
            <a:off x="550863" y="1627200"/>
            <a:ext cx="5472113" cy="4049701"/>
          </a:xfrm>
        </p:spPr>
        <p:txBody>
          <a:bodyPr/>
          <a:lstStyle>
            <a:lvl1pPr marL="0" indent="0">
              <a:buNone/>
              <a:defRPr/>
            </a:lvl1pPr>
          </a:lstStyle>
          <a:p>
            <a:r>
              <a:rPr lang="en-GB"/>
              <a:t>Click icon to add picture</a:t>
            </a:r>
          </a:p>
        </p:txBody>
      </p:sp>
      <p:sp>
        <p:nvSpPr>
          <p:cNvPr id="10" name="Picture Placeholder 9">
            <a:extLst>
              <a:ext uri="{FF2B5EF4-FFF2-40B4-BE49-F238E27FC236}">
                <a16:creationId xmlns:a16="http://schemas.microsoft.com/office/drawing/2014/main" id="{93482A69-AAC4-4EDA-BD28-4875E78C5DA5}"/>
              </a:ext>
            </a:extLst>
          </p:cNvPr>
          <p:cNvSpPr>
            <a:spLocks noGrp="1"/>
          </p:cNvSpPr>
          <p:nvPr>
            <p:ph type="pic" sz="quarter" idx="15"/>
          </p:nvPr>
        </p:nvSpPr>
        <p:spPr>
          <a:xfrm>
            <a:off x="6169026" y="1627200"/>
            <a:ext cx="5472113" cy="4049701"/>
          </a:xfrm>
        </p:spPr>
        <p:txBody>
          <a:bodyPr/>
          <a:lstStyle>
            <a:lvl1pPr marL="0" indent="0">
              <a:buNone/>
              <a:defRPr/>
            </a:lvl1pPr>
          </a:lstStyle>
          <a:p>
            <a:r>
              <a:rPr lang="en-GB"/>
              <a:t>Click icon to add picture</a:t>
            </a:r>
          </a:p>
        </p:txBody>
      </p:sp>
      <p:sp>
        <p:nvSpPr>
          <p:cNvPr id="7" name="Text Placeholder 3">
            <a:extLst>
              <a:ext uri="{FF2B5EF4-FFF2-40B4-BE49-F238E27FC236}">
                <a16:creationId xmlns:a16="http://schemas.microsoft.com/office/drawing/2014/main" id="{1B4FF51D-FD43-49B2-9E9F-4F36786941C1}"/>
              </a:ext>
            </a:extLst>
          </p:cNvPr>
          <p:cNvSpPr>
            <a:spLocks noGrp="1"/>
          </p:cNvSpPr>
          <p:nvPr>
            <p:ph type="body" sz="quarter" idx="16"/>
          </p:nvPr>
        </p:nvSpPr>
        <p:spPr>
          <a:xfrm>
            <a:off x="550863" y="5783709"/>
            <a:ext cx="5472113" cy="525016"/>
          </a:xfrm>
        </p:spPr>
        <p:txBody>
          <a:bodyPr anchor="t" anchorCtr="0">
            <a:noAutofit/>
          </a:bodyPr>
          <a:lstStyle>
            <a:lvl1pPr marL="0" indent="0">
              <a:buNone/>
              <a:defRPr sz="1400" b="0"/>
            </a:lvl1pPr>
          </a:lstStyle>
          <a:p>
            <a:pPr lvl="0"/>
            <a:r>
              <a:rPr lang="en-GB"/>
              <a:t>Click to edit Master text styles</a:t>
            </a:r>
          </a:p>
        </p:txBody>
      </p:sp>
      <p:sp>
        <p:nvSpPr>
          <p:cNvPr id="9" name="Text Placeholder 3">
            <a:extLst>
              <a:ext uri="{FF2B5EF4-FFF2-40B4-BE49-F238E27FC236}">
                <a16:creationId xmlns:a16="http://schemas.microsoft.com/office/drawing/2014/main" id="{492BAA55-6AA8-4A03-B1D7-52FE57E5F96B}"/>
              </a:ext>
            </a:extLst>
          </p:cNvPr>
          <p:cNvSpPr>
            <a:spLocks noGrp="1"/>
          </p:cNvSpPr>
          <p:nvPr>
            <p:ph type="body" sz="quarter" idx="17"/>
          </p:nvPr>
        </p:nvSpPr>
        <p:spPr>
          <a:xfrm>
            <a:off x="6169026" y="5783709"/>
            <a:ext cx="5472113" cy="525016"/>
          </a:xfrm>
        </p:spPr>
        <p:txBody>
          <a:bodyPr anchor="t" anchorCtr="0">
            <a:noAutofit/>
          </a:bodyPr>
          <a:lstStyle>
            <a:lvl1pPr marL="0" indent="0">
              <a:buNone/>
              <a:defRPr sz="1400" b="0"/>
            </a:lvl1pPr>
          </a:lstStyle>
          <a:p>
            <a:pPr lvl="0"/>
            <a:r>
              <a:rPr lang="en-GB"/>
              <a:t>Click to edit Master text styles</a:t>
            </a:r>
          </a:p>
        </p:txBody>
      </p:sp>
    </p:spTree>
    <p:extLst>
      <p:ext uri="{BB962C8B-B14F-4D97-AF65-F5344CB8AC3E}">
        <p14:creationId xmlns:p14="http://schemas.microsoft.com/office/powerpoint/2010/main" val="168026088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Images with subheading" preserve="1" userDrawn="1">
  <p:cSld name="Two Images with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DB2D5C2B-D792-41AE-BADB-66477C14E2B6}" type="slidenum">
              <a:rPr lang="en-GB" smtClean="0"/>
              <a:pPr/>
              <a:t>‹#›</a:t>
            </a:fld>
            <a:endParaRPr lang="en-GB"/>
          </a:p>
        </p:txBody>
      </p:sp>
      <p:sp>
        <p:nvSpPr>
          <p:cNvPr id="8" name="Picture Placeholder 7">
            <a:extLst>
              <a:ext uri="{FF2B5EF4-FFF2-40B4-BE49-F238E27FC236}">
                <a16:creationId xmlns:a16="http://schemas.microsoft.com/office/drawing/2014/main" id="{6D7EB225-44CD-4F3F-99BF-84377110C921}"/>
              </a:ext>
            </a:extLst>
          </p:cNvPr>
          <p:cNvSpPr>
            <a:spLocks noGrp="1"/>
          </p:cNvSpPr>
          <p:nvPr>
            <p:ph type="pic" sz="quarter" idx="14"/>
          </p:nvPr>
        </p:nvSpPr>
        <p:spPr>
          <a:xfrm>
            <a:off x="550863" y="2259024"/>
            <a:ext cx="5472113" cy="4049701"/>
          </a:xfrm>
        </p:spPr>
        <p:txBody>
          <a:bodyPr/>
          <a:lstStyle>
            <a:lvl1pPr marL="0" indent="0">
              <a:buNone/>
              <a:defRPr/>
            </a:lvl1pPr>
          </a:lstStyle>
          <a:p>
            <a:r>
              <a:rPr lang="en-GB"/>
              <a:t>Click icon to add picture</a:t>
            </a:r>
          </a:p>
        </p:txBody>
      </p:sp>
      <p:sp>
        <p:nvSpPr>
          <p:cNvPr id="10" name="Picture Placeholder 9">
            <a:extLst>
              <a:ext uri="{FF2B5EF4-FFF2-40B4-BE49-F238E27FC236}">
                <a16:creationId xmlns:a16="http://schemas.microsoft.com/office/drawing/2014/main" id="{93482A69-AAC4-4EDA-BD28-4875E78C5DA5}"/>
              </a:ext>
            </a:extLst>
          </p:cNvPr>
          <p:cNvSpPr>
            <a:spLocks noGrp="1"/>
          </p:cNvSpPr>
          <p:nvPr>
            <p:ph type="pic" sz="quarter" idx="15"/>
          </p:nvPr>
        </p:nvSpPr>
        <p:spPr>
          <a:xfrm>
            <a:off x="6169026" y="2259024"/>
            <a:ext cx="5472113" cy="4049701"/>
          </a:xfrm>
        </p:spPr>
        <p:txBody>
          <a:bodyPr/>
          <a:lstStyle>
            <a:lvl1pPr marL="0" indent="0">
              <a:buNone/>
              <a:defRPr/>
            </a:lvl1pPr>
          </a:lstStyle>
          <a:p>
            <a:r>
              <a:rPr lang="en-GB"/>
              <a:t>Click icon to add picture</a:t>
            </a:r>
          </a:p>
        </p:txBody>
      </p:sp>
      <p:sp>
        <p:nvSpPr>
          <p:cNvPr id="4" name="Text Placeholder 3">
            <a:extLst>
              <a:ext uri="{FF2B5EF4-FFF2-40B4-BE49-F238E27FC236}">
                <a16:creationId xmlns:a16="http://schemas.microsoft.com/office/drawing/2014/main" id="{4C53F54E-A1AD-482C-8542-9030F2354409}"/>
              </a:ext>
            </a:extLst>
          </p:cNvPr>
          <p:cNvSpPr>
            <a:spLocks noGrp="1"/>
          </p:cNvSpPr>
          <p:nvPr>
            <p:ph type="body" sz="quarter" idx="18"/>
          </p:nvPr>
        </p:nvSpPr>
        <p:spPr>
          <a:xfrm>
            <a:off x="550863" y="1627200"/>
            <a:ext cx="5472113" cy="525016"/>
          </a:xfrm>
        </p:spPr>
        <p:txBody>
          <a:bodyPr/>
          <a:lstStyle>
            <a:lvl1pPr marL="0" indent="0">
              <a:buNone/>
              <a:defRPr b="1"/>
            </a:lvl1pPr>
          </a:lstStyle>
          <a:p>
            <a:pPr lvl="0"/>
            <a:r>
              <a:rPr lang="en-GB"/>
              <a:t>Click to edit Master text styles</a:t>
            </a:r>
          </a:p>
        </p:txBody>
      </p:sp>
      <p:sp>
        <p:nvSpPr>
          <p:cNvPr id="11" name="Text Placeholder 3">
            <a:extLst>
              <a:ext uri="{FF2B5EF4-FFF2-40B4-BE49-F238E27FC236}">
                <a16:creationId xmlns:a16="http://schemas.microsoft.com/office/drawing/2014/main" id="{DE559AEB-D96B-4473-AE6B-9A8147523602}"/>
              </a:ext>
            </a:extLst>
          </p:cNvPr>
          <p:cNvSpPr>
            <a:spLocks noGrp="1"/>
          </p:cNvSpPr>
          <p:nvPr>
            <p:ph type="body" sz="quarter" idx="19"/>
          </p:nvPr>
        </p:nvSpPr>
        <p:spPr>
          <a:xfrm>
            <a:off x="6169026" y="1627200"/>
            <a:ext cx="5472113" cy="525016"/>
          </a:xfrm>
        </p:spPr>
        <p:txBody>
          <a:bodyPr/>
          <a:lstStyle>
            <a:lvl1pPr marL="0" indent="0">
              <a:buNone/>
              <a:defRPr b="1"/>
            </a:lvl1pPr>
          </a:lstStyle>
          <a:p>
            <a:pPr lvl="0"/>
            <a:r>
              <a:rPr lang="en-GB"/>
              <a:t>Click to edit Master text styles</a:t>
            </a:r>
          </a:p>
        </p:txBody>
      </p:sp>
    </p:spTree>
    <p:extLst>
      <p:ext uri="{BB962C8B-B14F-4D97-AF65-F5344CB8AC3E}">
        <p14:creationId xmlns:p14="http://schemas.microsoft.com/office/powerpoint/2010/main" val="299981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Images with subheading and caption" preserve="1" userDrawn="1">
  <p:cSld name="Three Images with subheading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E9DF4DA8-2F72-4C55-9846-7A44C6716BB3}" type="slidenum">
              <a:rPr lang="en-GB" smtClean="0"/>
              <a:pPr/>
              <a:t>‹#›</a:t>
            </a:fld>
            <a:endParaRPr lang="en-GB"/>
          </a:p>
        </p:txBody>
      </p:sp>
      <p:sp>
        <p:nvSpPr>
          <p:cNvPr id="4" name="Text Placeholder 3">
            <a:extLst>
              <a:ext uri="{FF2B5EF4-FFF2-40B4-BE49-F238E27FC236}">
                <a16:creationId xmlns:a16="http://schemas.microsoft.com/office/drawing/2014/main" id="{4C53F54E-A1AD-482C-8542-9030F2354409}"/>
              </a:ext>
            </a:extLst>
          </p:cNvPr>
          <p:cNvSpPr>
            <a:spLocks noGrp="1"/>
          </p:cNvSpPr>
          <p:nvPr>
            <p:ph type="body" sz="quarter" idx="18"/>
          </p:nvPr>
        </p:nvSpPr>
        <p:spPr>
          <a:xfrm>
            <a:off x="550863" y="1627200"/>
            <a:ext cx="3556000" cy="525016"/>
          </a:xfrm>
        </p:spPr>
        <p:txBody>
          <a:bodyPr/>
          <a:lstStyle>
            <a:lvl1pPr marL="0" indent="0">
              <a:buNone/>
              <a:defRPr b="1"/>
            </a:lvl1pPr>
          </a:lstStyle>
          <a:p>
            <a:pPr lvl="0"/>
            <a:r>
              <a:rPr lang="en-GB"/>
              <a:t>Click to edit Master text styles</a:t>
            </a:r>
          </a:p>
        </p:txBody>
      </p:sp>
      <p:sp>
        <p:nvSpPr>
          <p:cNvPr id="11" name="Text Placeholder 3">
            <a:extLst>
              <a:ext uri="{FF2B5EF4-FFF2-40B4-BE49-F238E27FC236}">
                <a16:creationId xmlns:a16="http://schemas.microsoft.com/office/drawing/2014/main" id="{DE559AEB-D96B-4473-AE6B-9A8147523602}"/>
              </a:ext>
            </a:extLst>
          </p:cNvPr>
          <p:cNvSpPr>
            <a:spLocks noGrp="1"/>
          </p:cNvSpPr>
          <p:nvPr>
            <p:ph type="body" sz="quarter" idx="19"/>
          </p:nvPr>
        </p:nvSpPr>
        <p:spPr>
          <a:xfrm>
            <a:off x="4318001" y="1627200"/>
            <a:ext cx="3556000" cy="525016"/>
          </a:xfrm>
        </p:spPr>
        <p:txBody>
          <a:bodyPr/>
          <a:lstStyle>
            <a:lvl1pPr marL="0" indent="0">
              <a:buNone/>
              <a:defRPr b="1"/>
            </a:lvl1pPr>
          </a:lstStyle>
          <a:p>
            <a:pPr lvl="0"/>
            <a:r>
              <a:rPr lang="en-GB"/>
              <a:t>Click to edit Master text styles</a:t>
            </a:r>
          </a:p>
        </p:txBody>
      </p:sp>
      <p:sp>
        <p:nvSpPr>
          <p:cNvPr id="12" name="Text Placeholder 3">
            <a:extLst>
              <a:ext uri="{FF2B5EF4-FFF2-40B4-BE49-F238E27FC236}">
                <a16:creationId xmlns:a16="http://schemas.microsoft.com/office/drawing/2014/main" id="{568B04EC-99AD-4960-BC94-7E17F263CC22}"/>
              </a:ext>
            </a:extLst>
          </p:cNvPr>
          <p:cNvSpPr>
            <a:spLocks noGrp="1"/>
          </p:cNvSpPr>
          <p:nvPr>
            <p:ph type="body" sz="quarter" idx="16"/>
          </p:nvPr>
        </p:nvSpPr>
        <p:spPr>
          <a:xfrm>
            <a:off x="550863" y="5783709"/>
            <a:ext cx="3556000" cy="525016"/>
          </a:xfrm>
        </p:spPr>
        <p:txBody>
          <a:bodyPr anchor="t" anchorCtr="0">
            <a:noAutofit/>
          </a:bodyPr>
          <a:lstStyle>
            <a:lvl1pPr marL="0" indent="0">
              <a:buNone/>
              <a:defRPr sz="1400" b="0"/>
            </a:lvl1pPr>
          </a:lstStyle>
          <a:p>
            <a:pPr lvl="0"/>
            <a:r>
              <a:rPr lang="en-GB"/>
              <a:t>Click to edit Master text styles</a:t>
            </a:r>
          </a:p>
        </p:txBody>
      </p:sp>
      <p:sp>
        <p:nvSpPr>
          <p:cNvPr id="13" name="Text Placeholder 3">
            <a:extLst>
              <a:ext uri="{FF2B5EF4-FFF2-40B4-BE49-F238E27FC236}">
                <a16:creationId xmlns:a16="http://schemas.microsoft.com/office/drawing/2014/main" id="{81B4FB7C-40A7-4ABD-8C7A-185AB94EBF19}"/>
              </a:ext>
            </a:extLst>
          </p:cNvPr>
          <p:cNvSpPr>
            <a:spLocks noGrp="1"/>
          </p:cNvSpPr>
          <p:nvPr>
            <p:ph type="body" sz="quarter" idx="17"/>
          </p:nvPr>
        </p:nvSpPr>
        <p:spPr>
          <a:xfrm>
            <a:off x="4318001" y="5783709"/>
            <a:ext cx="3556000" cy="525016"/>
          </a:xfrm>
        </p:spPr>
        <p:txBody>
          <a:bodyPr anchor="t" anchorCtr="0">
            <a:noAutofit/>
          </a:bodyPr>
          <a:lstStyle>
            <a:lvl1pPr marL="0" indent="0">
              <a:buNone/>
              <a:defRPr sz="1400" b="0"/>
            </a:lvl1pPr>
          </a:lstStyle>
          <a:p>
            <a:pPr lvl="0"/>
            <a:r>
              <a:rPr lang="en-GB"/>
              <a:t>Click to edit Master text styles</a:t>
            </a:r>
          </a:p>
        </p:txBody>
      </p:sp>
      <p:sp>
        <p:nvSpPr>
          <p:cNvPr id="14" name="Picture Placeholder 8">
            <a:extLst>
              <a:ext uri="{FF2B5EF4-FFF2-40B4-BE49-F238E27FC236}">
                <a16:creationId xmlns:a16="http://schemas.microsoft.com/office/drawing/2014/main" id="{9C475921-53BF-4C16-8CD8-60AF410618BD}"/>
              </a:ext>
            </a:extLst>
          </p:cNvPr>
          <p:cNvSpPr>
            <a:spLocks noGrp="1"/>
          </p:cNvSpPr>
          <p:nvPr>
            <p:ph type="pic" sz="quarter" idx="20"/>
          </p:nvPr>
        </p:nvSpPr>
        <p:spPr>
          <a:xfrm>
            <a:off x="550863" y="2259024"/>
            <a:ext cx="3556000" cy="3421051"/>
          </a:xfrm>
        </p:spPr>
        <p:txBody>
          <a:bodyPr/>
          <a:lstStyle>
            <a:lvl1pPr marL="0" indent="0">
              <a:buNone/>
              <a:defRPr/>
            </a:lvl1pPr>
          </a:lstStyle>
          <a:p>
            <a:r>
              <a:rPr lang="en-GB"/>
              <a:t>Click icon to add picture</a:t>
            </a:r>
          </a:p>
        </p:txBody>
      </p:sp>
      <p:sp>
        <p:nvSpPr>
          <p:cNvPr id="15" name="Picture Placeholder 10">
            <a:extLst>
              <a:ext uri="{FF2B5EF4-FFF2-40B4-BE49-F238E27FC236}">
                <a16:creationId xmlns:a16="http://schemas.microsoft.com/office/drawing/2014/main" id="{0D2E6D8A-1ADC-4776-BE83-0024D4271C92}"/>
              </a:ext>
            </a:extLst>
          </p:cNvPr>
          <p:cNvSpPr>
            <a:spLocks noGrp="1"/>
          </p:cNvSpPr>
          <p:nvPr>
            <p:ph type="pic" sz="quarter" idx="21"/>
          </p:nvPr>
        </p:nvSpPr>
        <p:spPr>
          <a:xfrm>
            <a:off x="4318001" y="2259024"/>
            <a:ext cx="3556000" cy="3421051"/>
          </a:xfrm>
        </p:spPr>
        <p:txBody>
          <a:bodyPr/>
          <a:lstStyle>
            <a:lvl1pPr marL="0" indent="0">
              <a:buNone/>
              <a:defRPr/>
            </a:lvl1pPr>
          </a:lstStyle>
          <a:p>
            <a:r>
              <a:rPr lang="en-GB"/>
              <a:t>Click icon to add picture</a:t>
            </a:r>
          </a:p>
        </p:txBody>
      </p:sp>
      <p:sp>
        <p:nvSpPr>
          <p:cNvPr id="16" name="Picture Placeholder 12">
            <a:extLst>
              <a:ext uri="{FF2B5EF4-FFF2-40B4-BE49-F238E27FC236}">
                <a16:creationId xmlns:a16="http://schemas.microsoft.com/office/drawing/2014/main" id="{95694E3C-57DF-47B6-B74C-0E2B413C1EF3}"/>
              </a:ext>
            </a:extLst>
          </p:cNvPr>
          <p:cNvSpPr>
            <a:spLocks noGrp="1"/>
          </p:cNvSpPr>
          <p:nvPr>
            <p:ph type="pic" sz="quarter" idx="22"/>
          </p:nvPr>
        </p:nvSpPr>
        <p:spPr>
          <a:xfrm>
            <a:off x="8085139" y="2259024"/>
            <a:ext cx="3556000" cy="3421051"/>
          </a:xfrm>
        </p:spPr>
        <p:txBody>
          <a:bodyPr/>
          <a:lstStyle>
            <a:lvl1pPr marL="0" indent="0">
              <a:buNone/>
              <a:defRPr/>
            </a:lvl1pPr>
          </a:lstStyle>
          <a:p>
            <a:r>
              <a:rPr lang="en-GB"/>
              <a:t>Click icon to add picture</a:t>
            </a:r>
          </a:p>
        </p:txBody>
      </p:sp>
      <p:sp>
        <p:nvSpPr>
          <p:cNvPr id="17" name="Text Placeholder 3">
            <a:extLst>
              <a:ext uri="{FF2B5EF4-FFF2-40B4-BE49-F238E27FC236}">
                <a16:creationId xmlns:a16="http://schemas.microsoft.com/office/drawing/2014/main" id="{E80DC0B4-F2FF-4694-B7A4-C0896CDE8743}"/>
              </a:ext>
            </a:extLst>
          </p:cNvPr>
          <p:cNvSpPr>
            <a:spLocks noGrp="1"/>
          </p:cNvSpPr>
          <p:nvPr>
            <p:ph type="body" sz="quarter" idx="23"/>
          </p:nvPr>
        </p:nvSpPr>
        <p:spPr>
          <a:xfrm>
            <a:off x="8085139" y="1627200"/>
            <a:ext cx="3556000" cy="525016"/>
          </a:xfrm>
        </p:spPr>
        <p:txBody>
          <a:bodyPr/>
          <a:lstStyle>
            <a:lvl1pPr marL="0" indent="0">
              <a:buNone/>
              <a:defRPr b="1"/>
            </a:lvl1pPr>
          </a:lstStyle>
          <a:p>
            <a:pPr lvl="0"/>
            <a:r>
              <a:rPr lang="en-GB"/>
              <a:t>Click to edit Master text styles</a:t>
            </a:r>
          </a:p>
        </p:txBody>
      </p:sp>
      <p:sp>
        <p:nvSpPr>
          <p:cNvPr id="18" name="Text Placeholder 3">
            <a:extLst>
              <a:ext uri="{FF2B5EF4-FFF2-40B4-BE49-F238E27FC236}">
                <a16:creationId xmlns:a16="http://schemas.microsoft.com/office/drawing/2014/main" id="{3369148E-6913-47BB-902C-3969A796A008}"/>
              </a:ext>
            </a:extLst>
          </p:cNvPr>
          <p:cNvSpPr>
            <a:spLocks noGrp="1"/>
          </p:cNvSpPr>
          <p:nvPr>
            <p:ph type="body" sz="quarter" idx="24"/>
          </p:nvPr>
        </p:nvSpPr>
        <p:spPr>
          <a:xfrm>
            <a:off x="8085139" y="5783709"/>
            <a:ext cx="3556000" cy="525016"/>
          </a:xfrm>
        </p:spPr>
        <p:txBody>
          <a:bodyPr anchor="t" anchorCtr="0">
            <a:noAutofit/>
          </a:bodyPr>
          <a:lstStyle>
            <a:lvl1pPr marL="0" indent="0">
              <a:buNone/>
              <a:defRPr sz="1400" b="0"/>
            </a:lvl1pPr>
          </a:lstStyle>
          <a:p>
            <a:pPr lvl="0"/>
            <a:r>
              <a:rPr lang="en-GB"/>
              <a:t>Click to edit Master text styles</a:t>
            </a:r>
          </a:p>
        </p:txBody>
      </p:sp>
    </p:spTree>
    <p:extLst>
      <p:ext uri="{BB962C8B-B14F-4D97-AF65-F5344CB8AC3E}">
        <p14:creationId xmlns:p14="http://schemas.microsoft.com/office/powerpoint/2010/main" val="247331579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Images with caption" preserve="1" userDrawn="1">
  <p:cSld name="Three Imag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ABB18D07-FC1D-4251-8613-54634966B4AC}" type="slidenum">
              <a:rPr lang="en-GB" smtClean="0"/>
              <a:pPr/>
              <a:t>‹#›</a:t>
            </a:fld>
            <a:endParaRPr lang="en-GB"/>
          </a:p>
        </p:txBody>
      </p:sp>
      <p:sp>
        <p:nvSpPr>
          <p:cNvPr id="12" name="Text Placeholder 3">
            <a:extLst>
              <a:ext uri="{FF2B5EF4-FFF2-40B4-BE49-F238E27FC236}">
                <a16:creationId xmlns:a16="http://schemas.microsoft.com/office/drawing/2014/main" id="{568B04EC-99AD-4960-BC94-7E17F263CC22}"/>
              </a:ext>
            </a:extLst>
          </p:cNvPr>
          <p:cNvSpPr>
            <a:spLocks noGrp="1"/>
          </p:cNvSpPr>
          <p:nvPr>
            <p:ph type="body" sz="quarter" idx="16"/>
          </p:nvPr>
        </p:nvSpPr>
        <p:spPr>
          <a:xfrm>
            <a:off x="550863" y="5783709"/>
            <a:ext cx="3556000" cy="525016"/>
          </a:xfrm>
        </p:spPr>
        <p:txBody>
          <a:bodyPr anchor="t" anchorCtr="0">
            <a:noAutofit/>
          </a:bodyPr>
          <a:lstStyle>
            <a:lvl1pPr marL="0" indent="0">
              <a:buNone/>
              <a:defRPr sz="1400" b="0"/>
            </a:lvl1pPr>
          </a:lstStyle>
          <a:p>
            <a:pPr lvl="0"/>
            <a:r>
              <a:rPr lang="en-GB"/>
              <a:t>Click to edit Master text styles</a:t>
            </a:r>
          </a:p>
        </p:txBody>
      </p:sp>
      <p:sp>
        <p:nvSpPr>
          <p:cNvPr id="13" name="Text Placeholder 3">
            <a:extLst>
              <a:ext uri="{FF2B5EF4-FFF2-40B4-BE49-F238E27FC236}">
                <a16:creationId xmlns:a16="http://schemas.microsoft.com/office/drawing/2014/main" id="{81B4FB7C-40A7-4ABD-8C7A-185AB94EBF19}"/>
              </a:ext>
            </a:extLst>
          </p:cNvPr>
          <p:cNvSpPr>
            <a:spLocks noGrp="1"/>
          </p:cNvSpPr>
          <p:nvPr>
            <p:ph type="body" sz="quarter" idx="17"/>
          </p:nvPr>
        </p:nvSpPr>
        <p:spPr>
          <a:xfrm>
            <a:off x="4318001" y="5783709"/>
            <a:ext cx="3556000" cy="525016"/>
          </a:xfrm>
        </p:spPr>
        <p:txBody>
          <a:bodyPr anchor="t" anchorCtr="0">
            <a:noAutofit/>
          </a:bodyPr>
          <a:lstStyle>
            <a:lvl1pPr marL="0" indent="0">
              <a:buNone/>
              <a:defRPr sz="1400" b="0"/>
            </a:lvl1pPr>
          </a:lstStyle>
          <a:p>
            <a:pPr lvl="0"/>
            <a:r>
              <a:rPr lang="en-GB"/>
              <a:t>Click to edit Master text styles</a:t>
            </a:r>
          </a:p>
        </p:txBody>
      </p:sp>
      <p:sp>
        <p:nvSpPr>
          <p:cNvPr id="14" name="Picture Placeholder 8">
            <a:extLst>
              <a:ext uri="{FF2B5EF4-FFF2-40B4-BE49-F238E27FC236}">
                <a16:creationId xmlns:a16="http://schemas.microsoft.com/office/drawing/2014/main" id="{9C475921-53BF-4C16-8CD8-60AF410618BD}"/>
              </a:ext>
            </a:extLst>
          </p:cNvPr>
          <p:cNvSpPr>
            <a:spLocks noGrp="1"/>
          </p:cNvSpPr>
          <p:nvPr>
            <p:ph type="pic" sz="quarter" idx="20"/>
          </p:nvPr>
        </p:nvSpPr>
        <p:spPr>
          <a:xfrm>
            <a:off x="550863" y="1627200"/>
            <a:ext cx="3556000" cy="4049701"/>
          </a:xfrm>
        </p:spPr>
        <p:txBody>
          <a:bodyPr/>
          <a:lstStyle>
            <a:lvl1pPr marL="0" indent="0">
              <a:buNone/>
              <a:defRPr/>
            </a:lvl1pPr>
          </a:lstStyle>
          <a:p>
            <a:r>
              <a:rPr lang="en-GB"/>
              <a:t>Click icon to add picture</a:t>
            </a:r>
          </a:p>
        </p:txBody>
      </p:sp>
      <p:sp>
        <p:nvSpPr>
          <p:cNvPr id="15" name="Picture Placeholder 10">
            <a:extLst>
              <a:ext uri="{FF2B5EF4-FFF2-40B4-BE49-F238E27FC236}">
                <a16:creationId xmlns:a16="http://schemas.microsoft.com/office/drawing/2014/main" id="{0D2E6D8A-1ADC-4776-BE83-0024D4271C92}"/>
              </a:ext>
            </a:extLst>
          </p:cNvPr>
          <p:cNvSpPr>
            <a:spLocks noGrp="1"/>
          </p:cNvSpPr>
          <p:nvPr>
            <p:ph type="pic" sz="quarter" idx="21"/>
          </p:nvPr>
        </p:nvSpPr>
        <p:spPr>
          <a:xfrm>
            <a:off x="4318001" y="1627200"/>
            <a:ext cx="3556000" cy="4049701"/>
          </a:xfrm>
        </p:spPr>
        <p:txBody>
          <a:bodyPr/>
          <a:lstStyle>
            <a:lvl1pPr marL="0" indent="0">
              <a:buNone/>
              <a:defRPr/>
            </a:lvl1pPr>
          </a:lstStyle>
          <a:p>
            <a:r>
              <a:rPr lang="en-GB"/>
              <a:t>Click icon to add picture</a:t>
            </a:r>
          </a:p>
        </p:txBody>
      </p:sp>
      <p:sp>
        <p:nvSpPr>
          <p:cNvPr id="16" name="Picture Placeholder 12">
            <a:extLst>
              <a:ext uri="{FF2B5EF4-FFF2-40B4-BE49-F238E27FC236}">
                <a16:creationId xmlns:a16="http://schemas.microsoft.com/office/drawing/2014/main" id="{95694E3C-57DF-47B6-B74C-0E2B413C1EF3}"/>
              </a:ext>
            </a:extLst>
          </p:cNvPr>
          <p:cNvSpPr>
            <a:spLocks noGrp="1"/>
          </p:cNvSpPr>
          <p:nvPr>
            <p:ph type="pic" sz="quarter" idx="22"/>
          </p:nvPr>
        </p:nvSpPr>
        <p:spPr>
          <a:xfrm>
            <a:off x="8085139" y="1627200"/>
            <a:ext cx="3556000" cy="4049701"/>
          </a:xfrm>
        </p:spPr>
        <p:txBody>
          <a:bodyPr/>
          <a:lstStyle>
            <a:lvl1pPr marL="0" indent="0">
              <a:buNone/>
              <a:defRPr/>
            </a:lvl1pPr>
          </a:lstStyle>
          <a:p>
            <a:r>
              <a:rPr lang="en-GB"/>
              <a:t>Click icon to add picture</a:t>
            </a:r>
          </a:p>
        </p:txBody>
      </p:sp>
      <p:sp>
        <p:nvSpPr>
          <p:cNvPr id="18" name="Text Placeholder 3">
            <a:extLst>
              <a:ext uri="{FF2B5EF4-FFF2-40B4-BE49-F238E27FC236}">
                <a16:creationId xmlns:a16="http://schemas.microsoft.com/office/drawing/2014/main" id="{3369148E-6913-47BB-902C-3969A796A008}"/>
              </a:ext>
            </a:extLst>
          </p:cNvPr>
          <p:cNvSpPr>
            <a:spLocks noGrp="1"/>
          </p:cNvSpPr>
          <p:nvPr>
            <p:ph type="body" sz="quarter" idx="24"/>
          </p:nvPr>
        </p:nvSpPr>
        <p:spPr>
          <a:xfrm>
            <a:off x="8085139" y="5783709"/>
            <a:ext cx="3556000" cy="525016"/>
          </a:xfrm>
        </p:spPr>
        <p:txBody>
          <a:bodyPr anchor="t" anchorCtr="0">
            <a:noAutofit/>
          </a:bodyPr>
          <a:lstStyle>
            <a:lvl1pPr marL="0" indent="0">
              <a:buNone/>
              <a:defRPr sz="1400" b="0"/>
            </a:lvl1pPr>
          </a:lstStyle>
          <a:p>
            <a:pPr lvl="0"/>
            <a:r>
              <a:rPr lang="en-GB"/>
              <a:t>Click to edit Master text styles</a:t>
            </a:r>
          </a:p>
        </p:txBody>
      </p:sp>
    </p:spTree>
    <p:extLst>
      <p:ext uri="{BB962C8B-B14F-4D97-AF65-F5344CB8AC3E}">
        <p14:creationId xmlns:p14="http://schemas.microsoft.com/office/powerpoint/2010/main" val="276773321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Images with subheading" preserve="1" userDrawn="1">
  <p:cSld name="Three Images with subheadin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98D5BA92-1EBA-4938-A779-8BE4E2517AD5}" type="slidenum">
              <a:rPr lang="en-GB" smtClean="0"/>
              <a:pPr/>
              <a:t>‹#›</a:t>
            </a:fld>
            <a:endParaRPr lang="en-GB"/>
          </a:p>
        </p:txBody>
      </p:sp>
      <p:sp>
        <p:nvSpPr>
          <p:cNvPr id="4" name="Text Placeholder 3">
            <a:extLst>
              <a:ext uri="{FF2B5EF4-FFF2-40B4-BE49-F238E27FC236}">
                <a16:creationId xmlns:a16="http://schemas.microsoft.com/office/drawing/2014/main" id="{4C53F54E-A1AD-482C-8542-9030F2354409}"/>
              </a:ext>
            </a:extLst>
          </p:cNvPr>
          <p:cNvSpPr>
            <a:spLocks noGrp="1"/>
          </p:cNvSpPr>
          <p:nvPr>
            <p:ph type="body" sz="quarter" idx="18"/>
          </p:nvPr>
        </p:nvSpPr>
        <p:spPr>
          <a:xfrm>
            <a:off x="550863" y="1627200"/>
            <a:ext cx="3556000" cy="525016"/>
          </a:xfrm>
        </p:spPr>
        <p:txBody>
          <a:bodyPr/>
          <a:lstStyle>
            <a:lvl1pPr marL="0" indent="0">
              <a:buNone/>
              <a:defRPr b="1"/>
            </a:lvl1pPr>
          </a:lstStyle>
          <a:p>
            <a:pPr lvl="0"/>
            <a:r>
              <a:rPr lang="en-GB"/>
              <a:t>Click to edit Master text styles</a:t>
            </a:r>
          </a:p>
        </p:txBody>
      </p:sp>
      <p:sp>
        <p:nvSpPr>
          <p:cNvPr id="11" name="Text Placeholder 3">
            <a:extLst>
              <a:ext uri="{FF2B5EF4-FFF2-40B4-BE49-F238E27FC236}">
                <a16:creationId xmlns:a16="http://schemas.microsoft.com/office/drawing/2014/main" id="{DE559AEB-D96B-4473-AE6B-9A8147523602}"/>
              </a:ext>
            </a:extLst>
          </p:cNvPr>
          <p:cNvSpPr>
            <a:spLocks noGrp="1"/>
          </p:cNvSpPr>
          <p:nvPr>
            <p:ph type="body" sz="quarter" idx="19"/>
          </p:nvPr>
        </p:nvSpPr>
        <p:spPr>
          <a:xfrm>
            <a:off x="4318001" y="1627200"/>
            <a:ext cx="3556000" cy="525016"/>
          </a:xfrm>
        </p:spPr>
        <p:txBody>
          <a:bodyPr/>
          <a:lstStyle>
            <a:lvl1pPr marL="0" indent="0">
              <a:buNone/>
              <a:defRPr b="1"/>
            </a:lvl1pPr>
          </a:lstStyle>
          <a:p>
            <a:pPr lvl="0"/>
            <a:r>
              <a:rPr lang="en-GB"/>
              <a:t>Click to edit Master text styles</a:t>
            </a:r>
          </a:p>
        </p:txBody>
      </p:sp>
      <p:sp>
        <p:nvSpPr>
          <p:cNvPr id="14" name="Picture Placeholder 8">
            <a:extLst>
              <a:ext uri="{FF2B5EF4-FFF2-40B4-BE49-F238E27FC236}">
                <a16:creationId xmlns:a16="http://schemas.microsoft.com/office/drawing/2014/main" id="{9C475921-53BF-4C16-8CD8-60AF410618BD}"/>
              </a:ext>
            </a:extLst>
          </p:cNvPr>
          <p:cNvSpPr>
            <a:spLocks noGrp="1"/>
          </p:cNvSpPr>
          <p:nvPr>
            <p:ph type="pic" sz="quarter" idx="20"/>
          </p:nvPr>
        </p:nvSpPr>
        <p:spPr>
          <a:xfrm>
            <a:off x="550863" y="2259024"/>
            <a:ext cx="3556000" cy="4049701"/>
          </a:xfrm>
        </p:spPr>
        <p:txBody>
          <a:bodyPr/>
          <a:lstStyle>
            <a:lvl1pPr marL="0" indent="0">
              <a:buNone/>
              <a:defRPr/>
            </a:lvl1pPr>
          </a:lstStyle>
          <a:p>
            <a:r>
              <a:rPr lang="en-GB"/>
              <a:t>Click icon to add picture</a:t>
            </a:r>
          </a:p>
        </p:txBody>
      </p:sp>
      <p:sp>
        <p:nvSpPr>
          <p:cNvPr id="15" name="Picture Placeholder 10">
            <a:extLst>
              <a:ext uri="{FF2B5EF4-FFF2-40B4-BE49-F238E27FC236}">
                <a16:creationId xmlns:a16="http://schemas.microsoft.com/office/drawing/2014/main" id="{0D2E6D8A-1ADC-4776-BE83-0024D4271C92}"/>
              </a:ext>
            </a:extLst>
          </p:cNvPr>
          <p:cNvSpPr>
            <a:spLocks noGrp="1"/>
          </p:cNvSpPr>
          <p:nvPr>
            <p:ph type="pic" sz="quarter" idx="21"/>
          </p:nvPr>
        </p:nvSpPr>
        <p:spPr>
          <a:xfrm>
            <a:off x="4318001" y="2259024"/>
            <a:ext cx="3556000" cy="4049701"/>
          </a:xfrm>
        </p:spPr>
        <p:txBody>
          <a:bodyPr/>
          <a:lstStyle>
            <a:lvl1pPr marL="0" indent="0">
              <a:buNone/>
              <a:defRPr/>
            </a:lvl1pPr>
          </a:lstStyle>
          <a:p>
            <a:r>
              <a:rPr lang="en-GB"/>
              <a:t>Click icon to add picture</a:t>
            </a:r>
          </a:p>
        </p:txBody>
      </p:sp>
      <p:sp>
        <p:nvSpPr>
          <p:cNvPr id="16" name="Picture Placeholder 12">
            <a:extLst>
              <a:ext uri="{FF2B5EF4-FFF2-40B4-BE49-F238E27FC236}">
                <a16:creationId xmlns:a16="http://schemas.microsoft.com/office/drawing/2014/main" id="{95694E3C-57DF-47B6-B74C-0E2B413C1EF3}"/>
              </a:ext>
            </a:extLst>
          </p:cNvPr>
          <p:cNvSpPr>
            <a:spLocks noGrp="1"/>
          </p:cNvSpPr>
          <p:nvPr>
            <p:ph type="pic" sz="quarter" idx="22"/>
          </p:nvPr>
        </p:nvSpPr>
        <p:spPr>
          <a:xfrm>
            <a:off x="8085139" y="2259024"/>
            <a:ext cx="3556000" cy="4049701"/>
          </a:xfrm>
        </p:spPr>
        <p:txBody>
          <a:bodyPr/>
          <a:lstStyle>
            <a:lvl1pPr marL="0" indent="0">
              <a:buNone/>
              <a:defRPr/>
            </a:lvl1pPr>
          </a:lstStyle>
          <a:p>
            <a:r>
              <a:rPr lang="en-GB"/>
              <a:t>Click icon to add picture</a:t>
            </a:r>
          </a:p>
        </p:txBody>
      </p:sp>
      <p:sp>
        <p:nvSpPr>
          <p:cNvPr id="17" name="Text Placeholder 3">
            <a:extLst>
              <a:ext uri="{FF2B5EF4-FFF2-40B4-BE49-F238E27FC236}">
                <a16:creationId xmlns:a16="http://schemas.microsoft.com/office/drawing/2014/main" id="{E80DC0B4-F2FF-4694-B7A4-C0896CDE8743}"/>
              </a:ext>
            </a:extLst>
          </p:cNvPr>
          <p:cNvSpPr>
            <a:spLocks noGrp="1"/>
          </p:cNvSpPr>
          <p:nvPr>
            <p:ph type="body" sz="quarter" idx="23"/>
          </p:nvPr>
        </p:nvSpPr>
        <p:spPr>
          <a:xfrm>
            <a:off x="8085139" y="1627200"/>
            <a:ext cx="3556000" cy="525016"/>
          </a:xfrm>
        </p:spPr>
        <p:txBody>
          <a:bodyPr/>
          <a:lstStyle>
            <a:lvl1pPr marL="0" indent="0">
              <a:buNone/>
              <a:defRPr b="1"/>
            </a:lvl1pPr>
          </a:lstStyle>
          <a:p>
            <a:pPr lvl="0"/>
            <a:r>
              <a:rPr lang="en-GB"/>
              <a:t>Click to edit Master text styles</a:t>
            </a:r>
          </a:p>
        </p:txBody>
      </p:sp>
      <p:sp>
        <p:nvSpPr>
          <p:cNvPr id="3" name="Title 2">
            <a:extLst>
              <a:ext uri="{FF2B5EF4-FFF2-40B4-BE49-F238E27FC236}">
                <a16:creationId xmlns:a16="http://schemas.microsoft.com/office/drawing/2014/main" id="{5026A1E8-F3D2-497E-AC83-4C44C571DCCC}"/>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79735577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93060-99E2-46D8-8882-3575205C6913}"/>
              </a:ext>
            </a:extLst>
          </p:cNvPr>
          <p:cNvSpPr>
            <a:spLocks noGrp="1"/>
          </p:cNvSpPr>
          <p:nvPr>
            <p:ph idx="1"/>
          </p:nvPr>
        </p:nvSpPr>
        <p:spPr>
          <a:xfrm>
            <a:off x="550863" y="1627200"/>
            <a:ext cx="11088686" cy="468152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2B753C92-8C52-4121-BCFD-9DAFB11E8FBC}" type="slidenum">
              <a:rPr lang="en-GB" smtClean="0"/>
              <a:pPr/>
              <a:t>‹#›</a:t>
            </a:fld>
            <a:endParaRPr lang="en-GB"/>
          </a:p>
        </p:txBody>
      </p:sp>
    </p:spTree>
    <p:extLst>
      <p:ext uri="{BB962C8B-B14F-4D97-AF65-F5344CB8AC3E}">
        <p14:creationId xmlns:p14="http://schemas.microsoft.com/office/powerpoint/2010/main" val="3649101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Full Image"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A7236B-75C1-4B5D-824A-E195C9F74678}"/>
              </a:ext>
            </a:extLst>
          </p:cNvPr>
          <p:cNvSpPr>
            <a:spLocks noGrp="1"/>
          </p:cNvSpPr>
          <p:nvPr>
            <p:ph type="pic" sz="quarter" idx="13"/>
          </p:nvPr>
        </p:nvSpPr>
        <p:spPr>
          <a:xfrm>
            <a:off x="190500" y="188913"/>
            <a:ext cx="11809413" cy="6480175"/>
          </a:xfrm>
          <a:noFill/>
        </p:spPr>
        <p:txBody>
          <a:bodyPr/>
          <a:lstStyle>
            <a:lvl1pPr marL="0" indent="0">
              <a:buNone/>
              <a:defRPr>
                <a:solidFill>
                  <a:schemeClr val="tx1"/>
                </a:solidFill>
              </a:defRPr>
            </a:lvl1pPr>
          </a:lstStyle>
          <a:p>
            <a:r>
              <a:rPr lang="en-GB"/>
              <a:t>Click icon to add picture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lvl1pPr>
              <a:defRPr>
                <a:solidFill>
                  <a:schemeClr val="bg1"/>
                </a:solidFill>
              </a:defRPr>
            </a:lvl1p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lvl1pPr>
              <a:defRPr>
                <a:solidFill>
                  <a:schemeClr val="bg1"/>
                </a:solidFill>
              </a:defRPr>
            </a:lvl1pPr>
          </a:lstStyle>
          <a:p>
            <a:fld id="{E827F5CE-6CF6-4B69-9C7D-1B14BD869AF0}" type="slidenum">
              <a:rPr lang="en-GB" smtClean="0"/>
              <a:pPr/>
              <a:t>‹#›</a:t>
            </a:fld>
            <a:endParaRPr lang="en-GB"/>
          </a:p>
        </p:txBody>
      </p:sp>
    </p:spTree>
    <p:extLst>
      <p:ext uri="{BB962C8B-B14F-4D97-AF65-F5344CB8AC3E}">
        <p14:creationId xmlns:p14="http://schemas.microsoft.com/office/powerpoint/2010/main" val="328416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re Market" preserve="1" userDrawn="1">
  <p:cSld name="Core Marke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1E9E9AF-320B-441F-B8EC-86C21D9CA5F5}"/>
              </a:ext>
            </a:extLst>
          </p:cNvPr>
          <p:cNvSpPr>
            <a:spLocks noGrp="1"/>
          </p:cNvSpPr>
          <p:nvPr>
            <p:ph type="pic" sz="quarter" idx="14"/>
          </p:nvPr>
        </p:nvSpPr>
        <p:spPr>
          <a:xfrm>
            <a:off x="0" y="0"/>
            <a:ext cx="12192000" cy="6858000"/>
          </a:xfrm>
          <a:solidFill>
            <a:srgbClr val="A79189"/>
          </a:solidFill>
        </p:spPr>
        <p:txBody>
          <a:bodyPr tIns="648000" anchor="ctr"/>
          <a:lstStyle>
            <a:lvl1pPr marL="0" indent="0" algn="ctr">
              <a:buNone/>
              <a:defRPr b="0">
                <a:solidFill>
                  <a:schemeClr val="bg1"/>
                </a:solidFill>
              </a:defRPr>
            </a:lvl1pPr>
          </a:lstStyle>
          <a:p>
            <a:r>
              <a:rPr lang="en-GB"/>
              <a:t>Click icon to add picture</a:t>
            </a:r>
          </a:p>
        </p:txBody>
      </p:sp>
      <p:sp>
        <p:nvSpPr>
          <p:cNvPr id="2" name="Title 1">
            <a:extLst>
              <a:ext uri="{FF2B5EF4-FFF2-40B4-BE49-F238E27FC236}">
                <a16:creationId xmlns:a16="http://schemas.microsoft.com/office/drawing/2014/main" id="{37C2557D-ACBC-4AA6-AE2E-D41CD691C88D}"/>
              </a:ext>
            </a:extLst>
          </p:cNvPr>
          <p:cNvSpPr>
            <a:spLocks noGrp="1"/>
          </p:cNvSpPr>
          <p:nvPr>
            <p:ph type="title"/>
          </p:nvPr>
        </p:nvSpPr>
        <p:spPr bwMode="gray">
          <a:xfrm>
            <a:off x="550863" y="926872"/>
            <a:ext cx="11088686" cy="355354"/>
          </a:xfrm>
        </p:spPr>
        <p:txBody>
          <a:bodyPr anchor="t">
            <a:spAutoFit/>
          </a:bodyPr>
          <a:lstStyle>
            <a:lvl1pPr>
              <a:defRPr>
                <a:solidFill>
                  <a:schemeClr val="bg1"/>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9E7BB4FB-E3FF-4A69-A959-449387576DEA}"/>
              </a:ext>
            </a:extLst>
          </p:cNvPr>
          <p:cNvSpPr>
            <a:spLocks noGrp="1"/>
          </p:cNvSpPr>
          <p:nvPr>
            <p:ph type="ftr" sz="quarter" idx="11"/>
          </p:nvPr>
        </p:nvSpPr>
        <p:spPr bwMode="gray"/>
        <p:txBody>
          <a:bodyPr/>
          <a:lstStyle>
            <a:lvl1pPr>
              <a:defRPr>
                <a:solidFill>
                  <a:schemeClr val="bg1"/>
                </a:solidFill>
              </a:defRPr>
            </a:lvl1pPr>
          </a:lstStyle>
          <a:p>
            <a:r>
              <a:rPr lang="en-US"/>
              <a:t>March 2026 | Hollow-core Fiber Connectivity Solutions | Nick Parsons</a:t>
            </a:r>
            <a:endParaRPr lang="en-GB"/>
          </a:p>
        </p:txBody>
      </p:sp>
      <p:sp>
        <p:nvSpPr>
          <p:cNvPr id="5" name="Slide Number Placeholder 4">
            <a:extLst>
              <a:ext uri="{FF2B5EF4-FFF2-40B4-BE49-F238E27FC236}">
                <a16:creationId xmlns:a16="http://schemas.microsoft.com/office/drawing/2014/main" id="{D1A9093E-E677-4AF4-ABEA-CBEAA8BB223C}"/>
              </a:ext>
            </a:extLst>
          </p:cNvPr>
          <p:cNvSpPr>
            <a:spLocks noGrp="1"/>
          </p:cNvSpPr>
          <p:nvPr>
            <p:ph type="sldNum" sz="quarter" idx="12"/>
          </p:nvPr>
        </p:nvSpPr>
        <p:spPr bwMode="gray"/>
        <p:txBody>
          <a:bodyPr/>
          <a:lstStyle>
            <a:lvl1pPr>
              <a:defRPr>
                <a:solidFill>
                  <a:schemeClr val="bg1"/>
                </a:solidFill>
              </a:defRPr>
            </a:lvl1pPr>
          </a:lstStyle>
          <a:p>
            <a:fld id="{5A315E9E-8443-47B9-8AE8-6800A1BDF703}" type="slidenum">
              <a:rPr lang="en-GB" smtClean="0"/>
              <a:pPr/>
              <a:t>‹#›</a:t>
            </a:fld>
            <a:endParaRPr lang="en-GB"/>
          </a:p>
        </p:txBody>
      </p:sp>
      <p:sp>
        <p:nvSpPr>
          <p:cNvPr id="8" name="Text Placeholder 7">
            <a:extLst>
              <a:ext uri="{FF2B5EF4-FFF2-40B4-BE49-F238E27FC236}">
                <a16:creationId xmlns:a16="http://schemas.microsoft.com/office/drawing/2014/main" id="{604BB3E9-16BC-4967-A124-2CAECAD2C8D8}"/>
              </a:ext>
            </a:extLst>
          </p:cNvPr>
          <p:cNvSpPr>
            <a:spLocks noGrp="1"/>
          </p:cNvSpPr>
          <p:nvPr>
            <p:ph type="body" sz="quarter" idx="13"/>
          </p:nvPr>
        </p:nvSpPr>
        <p:spPr bwMode="gray">
          <a:xfrm>
            <a:off x="550863" y="537530"/>
            <a:ext cx="65" cy="369204"/>
          </a:xfrm>
        </p:spPr>
        <p:txBody>
          <a:bodyPr wrap="none" anchor="t" anchorCtr="0">
            <a:noAutofit/>
          </a:bodyPr>
          <a:lstStyle>
            <a:lvl1pPr marL="0" indent="0">
              <a:buNone/>
              <a:defRPr sz="2400"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1885294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re Market 2" preserve="1" userDrawn="1">
  <p:cSld name="Core Market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1E9E9AF-320B-441F-B8EC-86C21D9CA5F5}"/>
              </a:ext>
            </a:extLst>
          </p:cNvPr>
          <p:cNvSpPr>
            <a:spLocks noGrp="1"/>
          </p:cNvSpPr>
          <p:nvPr>
            <p:ph type="pic" sz="quarter" idx="14"/>
          </p:nvPr>
        </p:nvSpPr>
        <p:spPr>
          <a:xfrm>
            <a:off x="0" y="0"/>
            <a:ext cx="12192000" cy="6858000"/>
          </a:xfrm>
          <a:solidFill>
            <a:srgbClr val="A79189"/>
          </a:solidFill>
        </p:spPr>
        <p:txBody>
          <a:bodyPr tIns="648000" anchor="ctr"/>
          <a:lstStyle>
            <a:lvl1pPr marL="0" indent="0" algn="ctr">
              <a:buNone/>
              <a:defRPr b="0">
                <a:solidFill>
                  <a:schemeClr val="bg1"/>
                </a:solidFill>
              </a:defRPr>
            </a:lvl1pPr>
          </a:lstStyle>
          <a:p>
            <a:r>
              <a:rPr lang="en-GB"/>
              <a:t>Click icon to add picture</a:t>
            </a:r>
          </a:p>
        </p:txBody>
      </p:sp>
      <p:sp>
        <p:nvSpPr>
          <p:cNvPr id="2" name="Title 1">
            <a:extLst>
              <a:ext uri="{FF2B5EF4-FFF2-40B4-BE49-F238E27FC236}">
                <a16:creationId xmlns:a16="http://schemas.microsoft.com/office/drawing/2014/main" id="{37C2557D-ACBC-4AA6-AE2E-D41CD691C88D}"/>
              </a:ext>
            </a:extLst>
          </p:cNvPr>
          <p:cNvSpPr>
            <a:spLocks noGrp="1"/>
          </p:cNvSpPr>
          <p:nvPr>
            <p:ph type="title"/>
          </p:nvPr>
        </p:nvSpPr>
        <p:spPr bwMode="gray">
          <a:xfrm>
            <a:off x="5410987" y="1066038"/>
            <a:ext cx="6228562" cy="518219"/>
          </a:xfrm>
        </p:spPr>
        <p:txBody>
          <a:bodyPr wrap="square" anchor="t" anchorCtr="0">
            <a:spAutoFit/>
          </a:bodyPr>
          <a:lstStyle>
            <a:lvl1pPr>
              <a:lnSpc>
                <a:spcPct val="103000"/>
              </a:lnSpc>
              <a:defRPr sz="3500">
                <a:solidFill>
                  <a:schemeClr val="bg1"/>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9E7BB4FB-E3FF-4A69-A959-449387576DEA}"/>
              </a:ext>
            </a:extLst>
          </p:cNvPr>
          <p:cNvSpPr>
            <a:spLocks noGrp="1"/>
          </p:cNvSpPr>
          <p:nvPr>
            <p:ph type="ftr" sz="quarter" idx="11"/>
          </p:nvPr>
        </p:nvSpPr>
        <p:spPr bwMode="gray"/>
        <p:txBody>
          <a:bodyPr/>
          <a:lstStyle>
            <a:lvl1pPr>
              <a:defRPr>
                <a:solidFill>
                  <a:schemeClr val="bg1"/>
                </a:solidFill>
              </a:defRPr>
            </a:lvl1pPr>
          </a:lstStyle>
          <a:p>
            <a:r>
              <a:rPr lang="en-US"/>
              <a:t>March 2026 | Hollow-core Fiber Connectivity Solutions | Nick Parsons</a:t>
            </a:r>
            <a:endParaRPr lang="en-GB"/>
          </a:p>
        </p:txBody>
      </p:sp>
      <p:sp>
        <p:nvSpPr>
          <p:cNvPr id="5" name="Slide Number Placeholder 4">
            <a:extLst>
              <a:ext uri="{FF2B5EF4-FFF2-40B4-BE49-F238E27FC236}">
                <a16:creationId xmlns:a16="http://schemas.microsoft.com/office/drawing/2014/main" id="{D1A9093E-E677-4AF4-ABEA-CBEAA8BB223C}"/>
              </a:ext>
            </a:extLst>
          </p:cNvPr>
          <p:cNvSpPr>
            <a:spLocks noGrp="1"/>
          </p:cNvSpPr>
          <p:nvPr>
            <p:ph type="sldNum" sz="quarter" idx="12"/>
          </p:nvPr>
        </p:nvSpPr>
        <p:spPr bwMode="gray"/>
        <p:txBody>
          <a:bodyPr/>
          <a:lstStyle>
            <a:lvl1pPr>
              <a:defRPr>
                <a:solidFill>
                  <a:schemeClr val="bg1"/>
                </a:solidFill>
              </a:defRPr>
            </a:lvl1pPr>
          </a:lstStyle>
          <a:p>
            <a:fld id="{C7F01AE4-7CB6-4D66-A66A-952F89FE71BB}" type="slidenum">
              <a:rPr lang="en-GB" smtClean="0"/>
              <a:pPr/>
              <a:t>‹#›</a:t>
            </a:fld>
            <a:endParaRPr lang="en-GB"/>
          </a:p>
        </p:txBody>
      </p:sp>
      <p:sp>
        <p:nvSpPr>
          <p:cNvPr id="8" name="Text Placeholder 7">
            <a:extLst>
              <a:ext uri="{FF2B5EF4-FFF2-40B4-BE49-F238E27FC236}">
                <a16:creationId xmlns:a16="http://schemas.microsoft.com/office/drawing/2014/main" id="{604BB3E9-16BC-4967-A124-2CAECAD2C8D8}"/>
              </a:ext>
            </a:extLst>
          </p:cNvPr>
          <p:cNvSpPr>
            <a:spLocks noGrp="1"/>
          </p:cNvSpPr>
          <p:nvPr>
            <p:ph type="body" sz="quarter" idx="13"/>
          </p:nvPr>
        </p:nvSpPr>
        <p:spPr bwMode="gray">
          <a:xfrm>
            <a:off x="5410986" y="746960"/>
            <a:ext cx="6228563" cy="246158"/>
          </a:xfrm>
        </p:spPr>
        <p:txBody>
          <a:bodyPr anchor="t" anchorCtr="0">
            <a:noAutofit/>
          </a:bodyPr>
          <a:lstStyle>
            <a:lvl1pPr marL="0" indent="0">
              <a:buNone/>
              <a:defRPr sz="1600" b="1">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348579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ore Market 3" preserve="1" userDrawn="1">
  <p:cSld name="Core Market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1E9E9AF-320B-441F-B8EC-86C21D9CA5F5}"/>
              </a:ext>
            </a:extLst>
          </p:cNvPr>
          <p:cNvSpPr>
            <a:spLocks noGrp="1"/>
          </p:cNvSpPr>
          <p:nvPr>
            <p:ph type="pic" sz="quarter" idx="14"/>
          </p:nvPr>
        </p:nvSpPr>
        <p:spPr>
          <a:xfrm>
            <a:off x="0" y="0"/>
            <a:ext cx="12192000" cy="6858000"/>
          </a:xfrm>
          <a:solidFill>
            <a:srgbClr val="A79189"/>
          </a:solidFill>
        </p:spPr>
        <p:txBody>
          <a:bodyPr tIns="648000" anchor="ctr"/>
          <a:lstStyle>
            <a:lvl1pPr marL="0" indent="0" algn="ctr">
              <a:buNone/>
              <a:defRPr b="0">
                <a:solidFill>
                  <a:schemeClr val="bg1"/>
                </a:solidFill>
              </a:defRPr>
            </a:lvl1pPr>
          </a:lstStyle>
          <a:p>
            <a:r>
              <a:rPr lang="en-GB"/>
              <a:t>Click icon to add picture</a:t>
            </a:r>
          </a:p>
        </p:txBody>
      </p:sp>
      <p:sp>
        <p:nvSpPr>
          <p:cNvPr id="4" name="Footer Placeholder 3">
            <a:extLst>
              <a:ext uri="{FF2B5EF4-FFF2-40B4-BE49-F238E27FC236}">
                <a16:creationId xmlns:a16="http://schemas.microsoft.com/office/drawing/2014/main" id="{9E7BB4FB-E3FF-4A69-A959-449387576DEA}"/>
              </a:ext>
            </a:extLst>
          </p:cNvPr>
          <p:cNvSpPr>
            <a:spLocks noGrp="1"/>
          </p:cNvSpPr>
          <p:nvPr>
            <p:ph type="ftr" sz="quarter" idx="11"/>
          </p:nvPr>
        </p:nvSpPr>
        <p:spPr bwMode="gray"/>
        <p:txBody>
          <a:bodyPr/>
          <a:lstStyle>
            <a:lvl1pPr>
              <a:defRPr>
                <a:solidFill>
                  <a:schemeClr val="bg1"/>
                </a:solidFill>
              </a:defRPr>
            </a:lvl1pPr>
          </a:lstStyle>
          <a:p>
            <a:r>
              <a:rPr lang="en-US"/>
              <a:t>March 2026 | Hollow-core Fiber Connectivity Solutions | Nick Parsons</a:t>
            </a:r>
            <a:endParaRPr lang="en-GB"/>
          </a:p>
        </p:txBody>
      </p:sp>
      <p:sp>
        <p:nvSpPr>
          <p:cNvPr id="5" name="Slide Number Placeholder 4">
            <a:extLst>
              <a:ext uri="{FF2B5EF4-FFF2-40B4-BE49-F238E27FC236}">
                <a16:creationId xmlns:a16="http://schemas.microsoft.com/office/drawing/2014/main" id="{D1A9093E-E677-4AF4-ABEA-CBEAA8BB223C}"/>
              </a:ext>
            </a:extLst>
          </p:cNvPr>
          <p:cNvSpPr>
            <a:spLocks noGrp="1"/>
          </p:cNvSpPr>
          <p:nvPr>
            <p:ph type="sldNum" sz="quarter" idx="12"/>
          </p:nvPr>
        </p:nvSpPr>
        <p:spPr bwMode="gray"/>
        <p:txBody>
          <a:bodyPr/>
          <a:lstStyle>
            <a:lvl1pPr>
              <a:defRPr>
                <a:solidFill>
                  <a:schemeClr val="bg1"/>
                </a:solidFill>
              </a:defRPr>
            </a:lvl1pPr>
          </a:lstStyle>
          <a:p>
            <a:fld id="{FC339C89-E310-41A9-83D5-B796EFAAE5BF}" type="slidenum">
              <a:rPr lang="en-GB" smtClean="0"/>
              <a:pPr/>
              <a:t>‹#›</a:t>
            </a:fld>
            <a:endParaRPr lang="en-GB"/>
          </a:p>
        </p:txBody>
      </p:sp>
      <p:sp>
        <p:nvSpPr>
          <p:cNvPr id="7" name="Title 1">
            <a:extLst>
              <a:ext uri="{FF2B5EF4-FFF2-40B4-BE49-F238E27FC236}">
                <a16:creationId xmlns:a16="http://schemas.microsoft.com/office/drawing/2014/main" id="{394D0186-7F74-4CC6-971D-F078CDD2B8D5}"/>
              </a:ext>
            </a:extLst>
          </p:cNvPr>
          <p:cNvSpPr>
            <a:spLocks noGrp="1"/>
          </p:cNvSpPr>
          <p:nvPr>
            <p:ph type="title"/>
          </p:nvPr>
        </p:nvSpPr>
        <p:spPr bwMode="gray">
          <a:xfrm>
            <a:off x="550864" y="1066038"/>
            <a:ext cx="6228562" cy="518219"/>
          </a:xfrm>
        </p:spPr>
        <p:txBody>
          <a:bodyPr wrap="square" anchor="t" anchorCtr="0">
            <a:spAutoFit/>
          </a:bodyPr>
          <a:lstStyle>
            <a:lvl1pPr>
              <a:lnSpc>
                <a:spcPct val="103000"/>
              </a:lnSpc>
              <a:defRPr sz="3500">
                <a:solidFill>
                  <a:schemeClr val="bg1"/>
                </a:solidFill>
              </a:defRPr>
            </a:lvl1pPr>
          </a:lstStyle>
          <a:p>
            <a:r>
              <a:rPr lang="en-GB"/>
              <a:t>Click to edit Master title style</a:t>
            </a:r>
          </a:p>
        </p:txBody>
      </p:sp>
      <p:sp>
        <p:nvSpPr>
          <p:cNvPr id="9" name="Text Placeholder 7">
            <a:extLst>
              <a:ext uri="{FF2B5EF4-FFF2-40B4-BE49-F238E27FC236}">
                <a16:creationId xmlns:a16="http://schemas.microsoft.com/office/drawing/2014/main" id="{94553C2C-A413-4745-9144-0E55739E5B3B}"/>
              </a:ext>
            </a:extLst>
          </p:cNvPr>
          <p:cNvSpPr>
            <a:spLocks noGrp="1"/>
          </p:cNvSpPr>
          <p:nvPr>
            <p:ph type="body" sz="quarter" idx="13"/>
          </p:nvPr>
        </p:nvSpPr>
        <p:spPr bwMode="gray">
          <a:xfrm>
            <a:off x="550863" y="746960"/>
            <a:ext cx="6228563" cy="246158"/>
          </a:xfrm>
        </p:spPr>
        <p:txBody>
          <a:bodyPr anchor="t" anchorCtr="0">
            <a:noAutofit/>
          </a:bodyPr>
          <a:lstStyle>
            <a:lvl1pPr marL="0" indent="0">
              <a:buNone/>
              <a:defRPr sz="1600" b="1">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361853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2557D-ACBC-4AA6-AE2E-D41CD691C88D}"/>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9E7BB4FB-E3FF-4A69-A959-449387576DEA}"/>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5" name="Slide Number Placeholder 4">
            <a:extLst>
              <a:ext uri="{FF2B5EF4-FFF2-40B4-BE49-F238E27FC236}">
                <a16:creationId xmlns:a16="http://schemas.microsoft.com/office/drawing/2014/main" id="{D1A9093E-E677-4AF4-ABEA-CBEAA8BB223C}"/>
              </a:ext>
            </a:extLst>
          </p:cNvPr>
          <p:cNvSpPr>
            <a:spLocks noGrp="1"/>
          </p:cNvSpPr>
          <p:nvPr>
            <p:ph type="sldNum" sz="quarter" idx="12"/>
          </p:nvPr>
        </p:nvSpPr>
        <p:spPr/>
        <p:txBody>
          <a:bodyPr/>
          <a:lstStyle/>
          <a:p>
            <a:fld id="{033D645C-55D2-4C74-AE59-75C57EDF956F}" type="slidenum">
              <a:rPr lang="en-GB" smtClean="0"/>
              <a:pPr/>
              <a:t>‹#›</a:t>
            </a:fld>
            <a:endParaRPr lang="en-GB"/>
          </a:p>
        </p:txBody>
      </p:sp>
    </p:spTree>
    <p:extLst>
      <p:ext uri="{BB962C8B-B14F-4D97-AF65-F5344CB8AC3E}">
        <p14:creationId xmlns:p14="http://schemas.microsoft.com/office/powerpoint/2010/main" val="3302716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0ED2CA-2803-46FB-94A8-31B4EFE5BA82}"/>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4" name="Slide Number Placeholder 3">
            <a:extLst>
              <a:ext uri="{FF2B5EF4-FFF2-40B4-BE49-F238E27FC236}">
                <a16:creationId xmlns:a16="http://schemas.microsoft.com/office/drawing/2014/main" id="{26B01572-9664-419B-8888-79564ED9EE6D}"/>
              </a:ext>
            </a:extLst>
          </p:cNvPr>
          <p:cNvSpPr>
            <a:spLocks noGrp="1"/>
          </p:cNvSpPr>
          <p:nvPr>
            <p:ph type="sldNum" sz="quarter" idx="12"/>
          </p:nvPr>
        </p:nvSpPr>
        <p:spPr/>
        <p:txBody>
          <a:bodyPr/>
          <a:lstStyle/>
          <a:p>
            <a:fld id="{50938E77-9051-43BE-9FEA-C4D362BBC5CF}" type="slidenum">
              <a:rPr lang="en-GB" smtClean="0"/>
              <a:pPr/>
              <a:t>‹#›</a:t>
            </a:fld>
            <a:endParaRPr lang="en-GB"/>
          </a:p>
        </p:txBody>
      </p:sp>
    </p:spTree>
    <p:extLst>
      <p:ext uri="{BB962C8B-B14F-4D97-AF65-F5344CB8AC3E}">
        <p14:creationId xmlns:p14="http://schemas.microsoft.com/office/powerpoint/2010/main" val="1145251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sclaimer" type="obj" preserve="1">
  <p:cSld name="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93060-99E2-46D8-8882-3575205C6913}"/>
              </a:ext>
            </a:extLst>
          </p:cNvPr>
          <p:cNvSpPr>
            <a:spLocks noGrp="1"/>
          </p:cNvSpPr>
          <p:nvPr>
            <p:ph idx="1"/>
          </p:nvPr>
        </p:nvSpPr>
        <p:spPr>
          <a:xfrm>
            <a:off x="550863" y="1627200"/>
            <a:ext cx="11088686" cy="468152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A7B7A225-E469-49F6-BD77-4B60749D6486}" type="slidenum">
              <a:rPr lang="en-GB" smtClean="0"/>
              <a:pPr/>
              <a:t>‹#›</a:t>
            </a:fld>
            <a:endParaRPr lang="en-GB"/>
          </a:p>
        </p:txBody>
      </p:sp>
    </p:spTree>
    <p:extLst>
      <p:ext uri="{BB962C8B-B14F-4D97-AF65-F5344CB8AC3E}">
        <p14:creationId xmlns:p14="http://schemas.microsoft.com/office/powerpoint/2010/main" val="1095093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ver" type="blank" preserve="1">
  <p:cSld name="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9FAD4-9F3D-43BE-9397-A885014FB5A1}"/>
              </a:ext>
            </a:extLst>
          </p:cNvPr>
          <p:cNvSpPr>
            <a:spLocks/>
          </p:cNvSpPr>
          <p:nvPr userDrawn="1"/>
        </p:nvSpPr>
        <p:spPr>
          <a:xfrm>
            <a:off x="190500" y="188913"/>
            <a:ext cx="11809413" cy="6480175"/>
          </a:xfrm>
          <a:prstGeom prst="rect">
            <a:avLst/>
          </a:prstGeom>
          <a:solidFill>
            <a:srgbClr val="3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Logo" descr="Ein Bild, das Objekt enthält.&#10;&#10;Automatisch generierte Beschreibung">
            <a:extLst>
              <a:ext uri="{FF2B5EF4-FFF2-40B4-BE49-F238E27FC236}">
                <a16:creationId xmlns:a16="http://schemas.microsoft.com/office/drawing/2014/main" id="{A2B46900-8A0A-4A38-95EB-2DEAAA79D9C6}"/>
              </a:ext>
            </a:extLst>
          </p:cNvPr>
          <p:cNvPicPr>
            <a:picLocks noChangeAspect="1"/>
          </p:cNvPicPr>
          <p:nvPr userDrawn="1">
            <p:custDataLst>
              <p:tags r:id="rId2"/>
            </p:custDataLst>
          </p:nvPr>
        </p:nvPicPr>
        <p:blipFill>
          <a:blip r:embed="rId4" cstate="screen">
            <a:extLst>
              <a:ext uri="{28A0092B-C50C-407E-A947-70E740481C1C}">
                <a14:useLocalDpi xmlns:a14="http://schemas.microsoft.com/office/drawing/2010/main"/>
              </a:ext>
            </a:extLst>
          </a:blip>
          <a:stretch>
            <a:fillRect/>
          </a:stretch>
        </p:blipFill>
        <p:spPr>
          <a:xfrm>
            <a:off x="3239431" y="3195836"/>
            <a:ext cx="5713137" cy="515471"/>
          </a:xfrm>
          <a:prstGeom prst="rect">
            <a:avLst/>
          </a:prstGeom>
        </p:spPr>
      </p:pic>
    </p:spTree>
    <p:extLst>
      <p:ext uri="{BB962C8B-B14F-4D97-AF65-F5344CB8AC3E}">
        <p14:creationId xmlns:p14="http://schemas.microsoft.com/office/powerpoint/2010/main" val="4261574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losing" type="blank" preserve="1">
  <p:cSld name="Closing">
    <p:spTree>
      <p:nvGrpSpPr>
        <p:cNvPr id="1" name=""/>
        <p:cNvGrpSpPr/>
        <p:nvPr/>
      </p:nvGrpSpPr>
      <p:grpSpPr>
        <a:xfrm>
          <a:off x="0" y="0"/>
          <a:ext cx="0" cy="0"/>
          <a:chOff x="0" y="0"/>
          <a:chExt cx="0" cy="0"/>
        </a:xfrm>
      </p:grpSpPr>
      <p:pic>
        <p:nvPicPr>
          <p:cNvPr id="7" name="Picture 6" descr="A picture containing sky, outdoor, black, light&#10;&#10;Description automatically generated">
            <a:extLst>
              <a:ext uri="{FF2B5EF4-FFF2-40B4-BE49-F238E27FC236}">
                <a16:creationId xmlns:a16="http://schemas.microsoft.com/office/drawing/2014/main" id="{EBF3FB24-914A-4252-862F-197CDD7394AD}"/>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190501" y="188914"/>
            <a:ext cx="11809413" cy="6480175"/>
          </a:xfrm>
          <a:prstGeom prst="rect">
            <a:avLst/>
          </a:prstGeom>
        </p:spPr>
      </p:pic>
      <p:sp>
        <p:nvSpPr>
          <p:cNvPr id="2" name="TextBox 1">
            <a:extLst>
              <a:ext uri="{FF2B5EF4-FFF2-40B4-BE49-F238E27FC236}">
                <a16:creationId xmlns:a16="http://schemas.microsoft.com/office/drawing/2014/main" id="{0E6D135D-FEBB-4AF5-AD7F-60F1AB6F9324}"/>
              </a:ext>
            </a:extLst>
          </p:cNvPr>
          <p:cNvSpPr txBox="1">
            <a:spLocks/>
          </p:cNvSpPr>
          <p:nvPr userDrawn="1"/>
        </p:nvSpPr>
        <p:spPr bwMode="gray">
          <a:xfrm>
            <a:off x="190500" y="188913"/>
            <a:ext cx="11809413" cy="6480175"/>
          </a:xfrm>
          <a:prstGeom prst="rect">
            <a:avLst/>
          </a:prstGeom>
          <a:noFill/>
        </p:spPr>
        <p:txBody>
          <a:bodyPr wrap="square" lIns="0" tIns="0" rIns="0" bIns="0" rtlCol="0" anchor="ctr" anchorCtr="0">
            <a:noAutofit/>
          </a:bodyPr>
          <a:lstStyle/>
          <a:p>
            <a:pPr algn="ctr"/>
            <a:r>
              <a:rPr lang="en-GB" sz="5000" b="1" noProof="1">
                <a:solidFill>
                  <a:schemeClr val="bg1"/>
                </a:solidFill>
              </a:rPr>
              <a:t>Connecting – today and beyond </a:t>
            </a:r>
          </a:p>
        </p:txBody>
      </p:sp>
    </p:spTree>
    <p:extLst>
      <p:ext uri="{BB962C8B-B14F-4D97-AF65-F5344CB8AC3E}">
        <p14:creationId xmlns:p14="http://schemas.microsoft.com/office/powerpoint/2010/main" val="353066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small" type="obj" preserve="1">
  <p:cSld name="Title and Content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93060-99E2-46D8-8882-3575205C6913}"/>
              </a:ext>
            </a:extLst>
          </p:cNvPr>
          <p:cNvSpPr>
            <a:spLocks noGrp="1"/>
          </p:cNvSpPr>
          <p:nvPr>
            <p:ph idx="1"/>
          </p:nvPr>
        </p:nvSpPr>
        <p:spPr>
          <a:xfrm>
            <a:off x="550863" y="1627200"/>
            <a:ext cx="11088686" cy="4681526"/>
          </a:xfrm>
        </p:spPr>
        <p:txBody>
          <a:bodyPr/>
          <a:lstStyle>
            <a:lvl1pPr>
              <a:defRPr sz="1600"/>
            </a:lvl1pPr>
            <a:lvl2pPr>
              <a:defRPr sz="1400"/>
            </a:lvl2pPr>
            <a:lvl3pPr>
              <a:defRPr sz="12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F4D5CD0E-7089-431A-8802-047277EE4610}" type="slidenum">
              <a:rPr lang="en-GB" smtClean="0"/>
              <a:pPr/>
              <a:t>‹#›</a:t>
            </a:fld>
            <a:endParaRPr lang="en-GB"/>
          </a:p>
        </p:txBody>
      </p:sp>
    </p:spTree>
    <p:extLst>
      <p:ext uri="{BB962C8B-B14F-4D97-AF65-F5344CB8AC3E}">
        <p14:creationId xmlns:p14="http://schemas.microsoft.com/office/powerpoint/2010/main" val="3420069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Agenda"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3F8C92-BD22-491C-92E0-41FDDFB9F20C}"/>
              </a:ext>
            </a:extLst>
          </p:cNvPr>
          <p:cNvSpPr>
            <a:spLocks/>
          </p:cNvSpPr>
          <p:nvPr userDrawn="1"/>
        </p:nvSpPr>
        <p:spPr>
          <a:xfrm>
            <a:off x="190500" y="188913"/>
            <a:ext cx="11809413" cy="6480175"/>
          </a:xfrm>
          <a:prstGeom prst="rect">
            <a:avLst/>
          </a:prstGeom>
          <a:solidFill>
            <a:srgbClr val="EB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bwMode="gray"/>
        <p:txBody>
          <a:bodyPr anchor="t" anchorCtr="0"/>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DAC97209-51F4-4E44-A121-9BEDC5195A5E}" type="slidenum">
              <a:rPr lang="en-GB" smtClean="0"/>
              <a:pPr/>
              <a:t>‹#›</a:t>
            </a:fld>
            <a:endParaRPr lang="en-GB"/>
          </a:p>
        </p:txBody>
      </p:sp>
      <p:grpSp>
        <p:nvGrpSpPr>
          <p:cNvPr id="9" name="Group 8">
            <a:extLst>
              <a:ext uri="{FF2B5EF4-FFF2-40B4-BE49-F238E27FC236}">
                <a16:creationId xmlns:a16="http://schemas.microsoft.com/office/drawing/2014/main" id="{15028FAF-64F2-4307-B310-B39C327D7EB9}"/>
              </a:ext>
            </a:extLst>
          </p:cNvPr>
          <p:cNvGrpSpPr>
            <a:grpSpLocks noChangeAspect="1"/>
          </p:cNvGrpSpPr>
          <p:nvPr userDrawn="1">
            <p:custDataLst>
              <p:tags r:id="rId2"/>
            </p:custDataLst>
          </p:nvPr>
        </p:nvGrpSpPr>
        <p:grpSpPr>
          <a:xfrm>
            <a:off x="9824803" y="371242"/>
            <a:ext cx="1994400" cy="179995"/>
            <a:chOff x="6511594" y="2904064"/>
            <a:chExt cx="4749355" cy="428625"/>
          </a:xfrm>
          <a:solidFill>
            <a:srgbClr val="365888"/>
          </a:solidFill>
        </p:grpSpPr>
        <p:sp>
          <p:nvSpPr>
            <p:cNvPr id="10" name="Freeform: Shape 9">
              <a:extLst>
                <a:ext uri="{FF2B5EF4-FFF2-40B4-BE49-F238E27FC236}">
                  <a16:creationId xmlns:a16="http://schemas.microsoft.com/office/drawing/2014/main" id="{74CDD1DA-297C-4BD3-8AB3-8A6C597260B2}"/>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906666-8ABE-41E9-A387-C8C2ACAD0CC9}"/>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B7FD9EF-AE44-4CE1-8B2A-D9E6E78B1286}"/>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43AAA3C-39F6-4BA2-A752-F9FA545BDDDD}"/>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7E14F7D-21DA-44D6-9BFF-6F16637516F3}"/>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2EA1B3C-FC45-4F7B-8855-18E63B175A0A}"/>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7B8FFCC-A652-4675-8179-B58D0EBDF13B}"/>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6243B0-0593-43D8-BB6D-6FEEF2514536}"/>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F2A6064-1B82-404B-8C46-FECFFD9101A8}"/>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3E3A7FF-24CA-4697-9466-38FE83456ECA}"/>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827D06D-771E-4716-8BBC-ADB444E10782}"/>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BF0E0A4-EE8F-4309-A68A-CB1DFFB4D6BB}"/>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98454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Agenda 2" preserve="1" userDrawn="1">
  <p:cSld name="Agenda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3F8C92-BD22-491C-92E0-41FDDFB9F20C}"/>
              </a:ext>
            </a:extLst>
          </p:cNvPr>
          <p:cNvSpPr>
            <a:spLocks/>
          </p:cNvSpPr>
          <p:nvPr userDrawn="1"/>
        </p:nvSpPr>
        <p:spPr>
          <a:xfrm>
            <a:off x="190500" y="188913"/>
            <a:ext cx="11809413" cy="6480175"/>
          </a:xfrm>
          <a:prstGeom prst="rect">
            <a:avLst/>
          </a:prstGeom>
          <a:solidFill>
            <a:srgbClr val="EB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12462A42-7156-431D-8B3D-2213A8E81870}" type="slidenum">
              <a:rPr lang="en-GB" smtClean="0"/>
              <a:pPr/>
              <a:t>‹#›</a:t>
            </a:fld>
            <a:endParaRPr lang="en-GB"/>
          </a:p>
        </p:txBody>
      </p:sp>
      <p:grpSp>
        <p:nvGrpSpPr>
          <p:cNvPr id="9" name="Group 8">
            <a:extLst>
              <a:ext uri="{FF2B5EF4-FFF2-40B4-BE49-F238E27FC236}">
                <a16:creationId xmlns:a16="http://schemas.microsoft.com/office/drawing/2014/main" id="{15028FAF-64F2-4307-B310-B39C327D7EB9}"/>
              </a:ext>
            </a:extLst>
          </p:cNvPr>
          <p:cNvGrpSpPr>
            <a:grpSpLocks noChangeAspect="1"/>
          </p:cNvGrpSpPr>
          <p:nvPr userDrawn="1">
            <p:custDataLst>
              <p:tags r:id="rId2"/>
            </p:custDataLst>
          </p:nvPr>
        </p:nvGrpSpPr>
        <p:grpSpPr>
          <a:xfrm>
            <a:off x="9824803" y="371242"/>
            <a:ext cx="1994400" cy="179995"/>
            <a:chOff x="6511594" y="2904064"/>
            <a:chExt cx="4749355" cy="428625"/>
          </a:xfrm>
          <a:solidFill>
            <a:srgbClr val="365888"/>
          </a:solidFill>
        </p:grpSpPr>
        <p:sp>
          <p:nvSpPr>
            <p:cNvPr id="10" name="Freeform: Shape 9">
              <a:extLst>
                <a:ext uri="{FF2B5EF4-FFF2-40B4-BE49-F238E27FC236}">
                  <a16:creationId xmlns:a16="http://schemas.microsoft.com/office/drawing/2014/main" id="{74CDD1DA-297C-4BD3-8AB3-8A6C597260B2}"/>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906666-8ABE-41E9-A387-C8C2ACAD0CC9}"/>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B7FD9EF-AE44-4CE1-8B2A-D9E6E78B1286}"/>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43AAA3C-39F6-4BA2-A752-F9FA545BDDDD}"/>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7E14F7D-21DA-44D6-9BFF-6F16637516F3}"/>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2EA1B3C-FC45-4F7B-8855-18E63B175A0A}"/>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7B8FFCC-A652-4675-8179-B58D0EBDF13B}"/>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6243B0-0593-43D8-BB6D-6FEEF2514536}"/>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F2A6064-1B82-404B-8C46-FECFFD9101A8}"/>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3E3A7FF-24CA-4697-9466-38FE83456ECA}"/>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827D06D-771E-4716-8BBC-ADB444E10782}"/>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BF0E0A4-EE8F-4309-A68A-CB1DFFB4D6BB}"/>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sp>
        <p:nvSpPr>
          <p:cNvPr id="4" name="Content Placeholder 3">
            <a:extLst>
              <a:ext uri="{FF2B5EF4-FFF2-40B4-BE49-F238E27FC236}">
                <a16:creationId xmlns:a16="http://schemas.microsoft.com/office/drawing/2014/main" id="{31E92E79-137D-4AC8-92F6-4E34E206A64F}"/>
              </a:ext>
            </a:extLst>
          </p:cNvPr>
          <p:cNvSpPr>
            <a:spLocks noGrp="1"/>
          </p:cNvSpPr>
          <p:nvPr>
            <p:ph sz="quarter" idx="13"/>
          </p:nvPr>
        </p:nvSpPr>
        <p:spPr>
          <a:xfrm>
            <a:off x="550863" y="1627200"/>
            <a:ext cx="11088686"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7">
            <a:extLst>
              <a:ext uri="{FF2B5EF4-FFF2-40B4-BE49-F238E27FC236}">
                <a16:creationId xmlns:a16="http://schemas.microsoft.com/office/drawing/2014/main" id="{F513980D-CA1A-417F-8067-510180277B3C}"/>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61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hapter" preserve="1" userDrawn="1">
  <p:cSld name="Chapt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F23531-9F9C-49D8-87D7-35D45C14B6A8}"/>
              </a:ext>
            </a:extLst>
          </p:cNvPr>
          <p:cNvSpPr>
            <a:spLocks/>
          </p:cNvSpPr>
          <p:nvPr userDrawn="1"/>
        </p:nvSpPr>
        <p:spPr>
          <a:xfrm>
            <a:off x="190500" y="188913"/>
            <a:ext cx="11809413" cy="6480175"/>
          </a:xfrm>
          <a:prstGeom prst="rect">
            <a:avLst/>
          </a:prstGeom>
          <a:solidFill>
            <a:srgbClr val="EB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C14592C-7B24-4F44-BB40-5A4555A2A689}"/>
              </a:ext>
            </a:extLst>
          </p:cNvPr>
          <p:cNvSpPr>
            <a:spLocks noGrp="1"/>
          </p:cNvSpPr>
          <p:nvPr>
            <p:ph type="ctrTitle"/>
          </p:nvPr>
        </p:nvSpPr>
        <p:spPr bwMode="gray">
          <a:xfrm>
            <a:off x="550863" y="549275"/>
            <a:ext cx="11088687" cy="5740980"/>
          </a:xfrm>
        </p:spPr>
        <p:txBody>
          <a:bodyPr anchor="ctr" anchorCtr="0"/>
          <a:lstStyle>
            <a:lvl1pPr algn="l">
              <a:lnSpc>
                <a:spcPct val="83000"/>
              </a:lnSpc>
              <a:defRPr sz="6000">
                <a:solidFill>
                  <a:srgbClr val="365888"/>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BBAE7BF3-B2D9-4662-90A0-C592B02A41B6}"/>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8D47ACFA-B02C-45EC-877E-ADF678F33611}"/>
              </a:ext>
            </a:extLst>
          </p:cNvPr>
          <p:cNvSpPr>
            <a:spLocks noGrp="1"/>
          </p:cNvSpPr>
          <p:nvPr>
            <p:ph type="sldNum" sz="quarter" idx="12"/>
          </p:nvPr>
        </p:nvSpPr>
        <p:spPr/>
        <p:txBody>
          <a:bodyPr/>
          <a:lstStyle/>
          <a:p>
            <a:fld id="{E65C3D22-5FFF-4F0B-97D0-D0374175CAEE}" type="slidenum">
              <a:rPr lang="en-GB" smtClean="0"/>
              <a:pPr/>
              <a:t>‹#›</a:t>
            </a:fld>
            <a:endParaRPr lang="en-GB"/>
          </a:p>
        </p:txBody>
      </p:sp>
      <p:grpSp>
        <p:nvGrpSpPr>
          <p:cNvPr id="7" name="Group 6">
            <a:extLst>
              <a:ext uri="{FF2B5EF4-FFF2-40B4-BE49-F238E27FC236}">
                <a16:creationId xmlns:a16="http://schemas.microsoft.com/office/drawing/2014/main" id="{6D337FB4-B91A-4D36-BD79-556A1377637A}"/>
              </a:ext>
            </a:extLst>
          </p:cNvPr>
          <p:cNvGrpSpPr>
            <a:grpSpLocks noChangeAspect="1"/>
          </p:cNvGrpSpPr>
          <p:nvPr userDrawn="1">
            <p:custDataLst>
              <p:tags r:id="rId2"/>
            </p:custDataLst>
          </p:nvPr>
        </p:nvGrpSpPr>
        <p:grpSpPr>
          <a:xfrm>
            <a:off x="9824803" y="371242"/>
            <a:ext cx="1994400" cy="179995"/>
            <a:chOff x="6511594" y="2904064"/>
            <a:chExt cx="4749355" cy="428625"/>
          </a:xfrm>
          <a:solidFill>
            <a:srgbClr val="365888"/>
          </a:solidFill>
        </p:grpSpPr>
        <p:sp>
          <p:nvSpPr>
            <p:cNvPr id="10" name="Freeform: Shape 9">
              <a:extLst>
                <a:ext uri="{FF2B5EF4-FFF2-40B4-BE49-F238E27FC236}">
                  <a16:creationId xmlns:a16="http://schemas.microsoft.com/office/drawing/2014/main" id="{10C2BC1C-FD18-4D0C-AA67-6963FE639154}"/>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AD7F164-0B37-403C-9003-BC177C31A248}"/>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648D80F-4A59-4303-8590-FDB3F58C2335}"/>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A5F37222-4DE8-4A61-828E-B499FB67947D}"/>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27FBE2B-97DB-4EAB-9B2B-39999274B1FA}"/>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4C9F275-910B-4A83-8565-36C280F6C00D}"/>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4FC1126-F39E-42B4-9A80-0158DC2EC37B}"/>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1D1324C-4B44-41D0-A3D7-B26A8600751D}"/>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1AE90AF-1CC4-48FF-84DA-C1230866B482}"/>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61D8EB2-6AC2-42BA-8B56-87AA8759D242}"/>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D2118AF-95CA-49C9-88B5-69229A8D9C73}"/>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8BCFB34-5136-46CA-BBC6-B877FA043DDD}"/>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70659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93060-99E2-46D8-8882-3575205C6913}"/>
              </a:ext>
            </a:extLst>
          </p:cNvPr>
          <p:cNvSpPr>
            <a:spLocks noGrp="1"/>
          </p:cNvSpPr>
          <p:nvPr>
            <p:ph idx="1"/>
          </p:nvPr>
        </p:nvSpPr>
        <p:spPr>
          <a:xfrm>
            <a:off x="550863" y="1627200"/>
            <a:ext cx="5472113"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9CD9EFE5-A9AF-4E3E-9987-5AF359DFB665}" type="slidenum">
              <a:rPr lang="en-GB" smtClean="0"/>
              <a:pPr/>
              <a:t>‹#›</a:t>
            </a:fld>
            <a:endParaRPr lang="en-GB"/>
          </a:p>
        </p:txBody>
      </p:sp>
      <p:sp>
        <p:nvSpPr>
          <p:cNvPr id="7" name="Content Placeholder 2">
            <a:extLst>
              <a:ext uri="{FF2B5EF4-FFF2-40B4-BE49-F238E27FC236}">
                <a16:creationId xmlns:a16="http://schemas.microsoft.com/office/drawing/2014/main" id="{F5A12F82-BE03-41D0-B38B-93BB1F59E551}"/>
              </a:ext>
            </a:extLst>
          </p:cNvPr>
          <p:cNvSpPr>
            <a:spLocks noGrp="1"/>
          </p:cNvSpPr>
          <p:nvPr>
            <p:ph idx="13"/>
          </p:nvPr>
        </p:nvSpPr>
        <p:spPr>
          <a:xfrm>
            <a:off x="6169026" y="1627200"/>
            <a:ext cx="5472113"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649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small" preserve="1" userDrawn="1">
  <p:cSld name="Two Content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6DCACD29-FDA1-40C8-A532-BF52BB946E07}" type="slidenum">
              <a:rPr lang="en-GB" smtClean="0"/>
              <a:pPr/>
              <a:t>‹#›</a:t>
            </a:fld>
            <a:endParaRPr lang="en-GB"/>
          </a:p>
        </p:txBody>
      </p:sp>
      <p:sp>
        <p:nvSpPr>
          <p:cNvPr id="8" name="Content Placeholder 7">
            <a:extLst>
              <a:ext uri="{FF2B5EF4-FFF2-40B4-BE49-F238E27FC236}">
                <a16:creationId xmlns:a16="http://schemas.microsoft.com/office/drawing/2014/main" id="{9A4D0CE0-6620-4161-BC67-2204FEF71AF1}"/>
              </a:ext>
            </a:extLst>
          </p:cNvPr>
          <p:cNvSpPr>
            <a:spLocks noGrp="1"/>
          </p:cNvSpPr>
          <p:nvPr>
            <p:ph sz="quarter" idx="14"/>
          </p:nvPr>
        </p:nvSpPr>
        <p:spPr>
          <a:xfrm>
            <a:off x="550863" y="1627200"/>
            <a:ext cx="5472113" cy="4681526"/>
          </a:xfrm>
        </p:spPr>
        <p:txBody>
          <a:bodyPr/>
          <a:lstStyle>
            <a:lvl1pPr>
              <a:lnSpc>
                <a:spcPct val="93000"/>
              </a:lnSpc>
              <a:defRPr sz="1600"/>
            </a:lvl1pPr>
            <a:lvl2pPr>
              <a:lnSpc>
                <a:spcPct val="93000"/>
              </a:lnSpc>
              <a:defRPr sz="1400"/>
            </a:lvl2pPr>
            <a:lvl3pPr>
              <a:lnSpc>
                <a:spcPct val="93000"/>
              </a:lnSpc>
              <a:defRPr sz="1200"/>
            </a:lvl3pPr>
            <a:lvl4pPr>
              <a:lnSpc>
                <a:spcPct val="93000"/>
              </a:lnSpc>
              <a:defRPr sz="1000"/>
            </a:lvl4pPr>
            <a:lvl5pPr>
              <a:lnSpc>
                <a:spcPct val="93000"/>
              </a:lnSpc>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9">
            <a:extLst>
              <a:ext uri="{FF2B5EF4-FFF2-40B4-BE49-F238E27FC236}">
                <a16:creationId xmlns:a16="http://schemas.microsoft.com/office/drawing/2014/main" id="{8F5103DF-5416-42EF-B799-4C9869534875}"/>
              </a:ext>
            </a:extLst>
          </p:cNvPr>
          <p:cNvSpPr>
            <a:spLocks noGrp="1"/>
          </p:cNvSpPr>
          <p:nvPr>
            <p:ph sz="quarter" idx="15"/>
          </p:nvPr>
        </p:nvSpPr>
        <p:spPr>
          <a:xfrm>
            <a:off x="6169026" y="1627200"/>
            <a:ext cx="5472113" cy="4681526"/>
          </a:xfrm>
        </p:spPr>
        <p:txBody>
          <a:bodyPr/>
          <a:lstStyle>
            <a:lvl1pPr>
              <a:lnSpc>
                <a:spcPct val="93000"/>
              </a:lnSpc>
              <a:defRPr sz="1600"/>
            </a:lvl1pPr>
            <a:lvl2pPr>
              <a:lnSpc>
                <a:spcPct val="93000"/>
              </a:lnSpc>
              <a:defRPr sz="1400"/>
            </a:lvl2pPr>
            <a:lvl3pPr>
              <a:lnSpc>
                <a:spcPct val="93000"/>
              </a:lnSpc>
              <a:defRPr sz="1200"/>
            </a:lvl3pPr>
            <a:lvl4pPr>
              <a:lnSpc>
                <a:spcPct val="93000"/>
              </a:lnSpc>
              <a:defRPr sz="1000"/>
            </a:lvl4pPr>
            <a:lvl5pPr>
              <a:lnSpc>
                <a:spcPct val="93000"/>
              </a:lnSpc>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1665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ntent" type="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CFD-E9B5-4091-A038-6D5EDA8900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93060-99E2-46D8-8882-3575205C6913}"/>
              </a:ext>
            </a:extLst>
          </p:cNvPr>
          <p:cNvSpPr>
            <a:spLocks noGrp="1"/>
          </p:cNvSpPr>
          <p:nvPr>
            <p:ph idx="1"/>
          </p:nvPr>
        </p:nvSpPr>
        <p:spPr>
          <a:xfrm>
            <a:off x="550863" y="1627200"/>
            <a:ext cx="3556000"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A097966-A00C-4F3F-8394-C4CDA7991138}"/>
              </a:ext>
            </a:extLst>
          </p:cNvPr>
          <p:cNvSpPr>
            <a:spLocks noGrp="1"/>
          </p:cNvSpPr>
          <p:nvPr>
            <p:ph type="ftr" sz="quarter" idx="11"/>
          </p:nvPr>
        </p:nvSpPr>
        <p:spPr/>
        <p:txBody>
          <a:body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5D1654D0-1FB0-4118-A4E4-12C8600EDA14}"/>
              </a:ext>
            </a:extLst>
          </p:cNvPr>
          <p:cNvSpPr>
            <a:spLocks noGrp="1"/>
          </p:cNvSpPr>
          <p:nvPr>
            <p:ph type="sldNum" sz="quarter" idx="12"/>
          </p:nvPr>
        </p:nvSpPr>
        <p:spPr/>
        <p:txBody>
          <a:bodyPr/>
          <a:lstStyle/>
          <a:p>
            <a:fld id="{D54FFC13-07B8-4A81-97F3-704D7F1943D7}" type="slidenum">
              <a:rPr lang="en-GB" smtClean="0"/>
              <a:pPr/>
              <a:t>‹#›</a:t>
            </a:fld>
            <a:endParaRPr lang="en-GB"/>
          </a:p>
        </p:txBody>
      </p:sp>
      <p:sp>
        <p:nvSpPr>
          <p:cNvPr id="7" name="Content Placeholder 2">
            <a:extLst>
              <a:ext uri="{FF2B5EF4-FFF2-40B4-BE49-F238E27FC236}">
                <a16:creationId xmlns:a16="http://schemas.microsoft.com/office/drawing/2014/main" id="{F5A12F82-BE03-41D0-B38B-93BB1F59E551}"/>
              </a:ext>
            </a:extLst>
          </p:cNvPr>
          <p:cNvSpPr>
            <a:spLocks noGrp="1"/>
          </p:cNvSpPr>
          <p:nvPr>
            <p:ph idx="13"/>
          </p:nvPr>
        </p:nvSpPr>
        <p:spPr>
          <a:xfrm>
            <a:off x="8085139" y="1627200"/>
            <a:ext cx="3556000"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0FEA3745-99A3-4ECC-81F4-EF688D6B23B5}"/>
              </a:ext>
            </a:extLst>
          </p:cNvPr>
          <p:cNvSpPr>
            <a:spLocks noGrp="1"/>
          </p:cNvSpPr>
          <p:nvPr>
            <p:ph idx="14"/>
          </p:nvPr>
        </p:nvSpPr>
        <p:spPr>
          <a:xfrm>
            <a:off x="4318001" y="1627200"/>
            <a:ext cx="3556000" cy="46815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0464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359C3069-7D84-471E-A4E4-91B9034BEB7B}"/>
              </a:ext>
            </a:extLst>
          </p:cNvPr>
          <p:cNvGrpSpPr>
            <a:grpSpLocks noChangeAspect="1"/>
          </p:cNvGrpSpPr>
          <p:nvPr userDrawn="1">
            <p:custDataLst>
              <p:tags r:id="rId30"/>
            </p:custDataLst>
          </p:nvPr>
        </p:nvGrpSpPr>
        <p:grpSpPr>
          <a:xfrm>
            <a:off x="9824803" y="371242"/>
            <a:ext cx="1994400" cy="179995"/>
            <a:chOff x="6511594" y="2904064"/>
            <a:chExt cx="4749355" cy="428625"/>
          </a:xfrm>
          <a:solidFill>
            <a:srgbClr val="365888"/>
          </a:solidFill>
        </p:grpSpPr>
        <p:sp>
          <p:nvSpPr>
            <p:cNvPr id="110" name="Freeform: Shape 109">
              <a:extLst>
                <a:ext uri="{FF2B5EF4-FFF2-40B4-BE49-F238E27FC236}">
                  <a16:creationId xmlns:a16="http://schemas.microsoft.com/office/drawing/2014/main" id="{931B545C-6B73-452A-9549-0439239C23DD}"/>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8B2A9007-AEAB-4A00-8D57-418FAA99D7B8}"/>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576D8EF6-ED14-4D89-81FF-E5A93EE16ECD}"/>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60825521-FF89-4873-96A3-D2925D92557F}"/>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70DE5491-3D02-468D-B471-0AAC88153675}"/>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FF6A3743-FB73-48F2-A4EA-E77AA8404E80}"/>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4935E2FB-7665-426F-979B-F773ECB4B1D9}"/>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F624E47E-1EED-4CDA-8333-312574FC9E9A}"/>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94EC391B-6ECD-4FCD-93AE-089196091031}"/>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A6EAEE67-1D0D-4F72-B185-DD1070510A84}"/>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B28F0F95-78A3-4E80-9900-9CE169F13040}"/>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919B2588-6D1C-4B82-84FB-DA2F5E394FE6}"/>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sp>
        <p:nvSpPr>
          <p:cNvPr id="2" name="Title Placeholder 1">
            <a:extLst>
              <a:ext uri="{FF2B5EF4-FFF2-40B4-BE49-F238E27FC236}">
                <a16:creationId xmlns:a16="http://schemas.microsoft.com/office/drawing/2014/main" id="{4F869232-CB5F-4A8E-9B58-FD207E38677E}"/>
              </a:ext>
            </a:extLst>
          </p:cNvPr>
          <p:cNvSpPr>
            <a:spLocks noGrp="1"/>
          </p:cNvSpPr>
          <p:nvPr>
            <p:ph type="title"/>
          </p:nvPr>
        </p:nvSpPr>
        <p:spPr>
          <a:xfrm>
            <a:off x="550863" y="549275"/>
            <a:ext cx="8928100" cy="819904"/>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1E601E72-D487-4E6B-9E4D-913C13E60777}"/>
              </a:ext>
            </a:extLst>
          </p:cNvPr>
          <p:cNvSpPr>
            <a:spLocks noGrp="1"/>
          </p:cNvSpPr>
          <p:nvPr>
            <p:ph type="body" idx="1"/>
          </p:nvPr>
        </p:nvSpPr>
        <p:spPr>
          <a:xfrm>
            <a:off x="550863" y="1627200"/>
            <a:ext cx="11088686" cy="4681526"/>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14A4F45C-9018-4349-8517-5D6C25E342A5}"/>
              </a:ext>
            </a:extLst>
          </p:cNvPr>
          <p:cNvSpPr>
            <a:spLocks noGrp="1"/>
          </p:cNvSpPr>
          <p:nvPr>
            <p:ph type="ftr" sz="quarter" idx="3"/>
          </p:nvPr>
        </p:nvSpPr>
        <p:spPr>
          <a:xfrm>
            <a:off x="550863" y="6368580"/>
            <a:ext cx="8929687" cy="153888"/>
          </a:xfrm>
          <a:prstGeom prst="rect">
            <a:avLst/>
          </a:prstGeom>
        </p:spPr>
        <p:txBody>
          <a:bodyPr vert="horz" lIns="0" tIns="0" rIns="0" bIns="0" rtlCol="0" anchor="b" anchorCtr="0">
            <a:noAutofit/>
          </a:bodyPr>
          <a:lstStyle>
            <a:lvl1pPr algn="l">
              <a:defRPr sz="800">
                <a:solidFill>
                  <a:schemeClr val="tx1"/>
                </a:solidFill>
              </a:defRPr>
            </a:lvl1pPr>
          </a:lstStyle>
          <a:p>
            <a:r>
              <a:rPr lang="en-US"/>
              <a:t>March 2026 | Hollow-core Fiber Connectivity Solutions | Nick Parsons</a:t>
            </a:r>
            <a:endParaRPr lang="en-GB"/>
          </a:p>
        </p:txBody>
      </p:sp>
      <p:sp>
        <p:nvSpPr>
          <p:cNvPr id="6" name="Slide Number Placeholder 5">
            <a:extLst>
              <a:ext uri="{FF2B5EF4-FFF2-40B4-BE49-F238E27FC236}">
                <a16:creationId xmlns:a16="http://schemas.microsoft.com/office/drawing/2014/main" id="{2A8229E5-8650-4EC6-B8C1-6FBD01CBF27B}"/>
              </a:ext>
            </a:extLst>
          </p:cNvPr>
          <p:cNvSpPr>
            <a:spLocks noGrp="1"/>
          </p:cNvSpPr>
          <p:nvPr>
            <p:ph type="sldNum" sz="quarter" idx="4"/>
          </p:nvPr>
        </p:nvSpPr>
        <p:spPr>
          <a:xfrm>
            <a:off x="11244427" y="6399357"/>
            <a:ext cx="576098" cy="123111"/>
          </a:xfrm>
          <a:prstGeom prst="rect">
            <a:avLst/>
          </a:prstGeom>
        </p:spPr>
        <p:txBody>
          <a:bodyPr vert="horz" lIns="0" tIns="0" rIns="0" bIns="0" rtlCol="0" anchor="b" anchorCtr="0">
            <a:spAutoFit/>
          </a:bodyPr>
          <a:lstStyle>
            <a:lvl1pPr algn="r">
              <a:defRPr sz="800">
                <a:solidFill>
                  <a:schemeClr val="tx1"/>
                </a:solidFill>
              </a:defRPr>
            </a:lvl1pPr>
          </a:lstStyle>
          <a:p>
            <a:fld id="{FC9EBB64-7AC7-4CA5-B238-FDB89CBBFC4D}" type="slidenum">
              <a:rPr lang="en-GB" smtClean="0"/>
              <a:pPr/>
              <a:t>‹#›</a:t>
            </a:fld>
            <a:endParaRPr lang="en-GB"/>
          </a:p>
        </p:txBody>
      </p:sp>
      <p:sp>
        <p:nvSpPr>
          <p:cNvPr id="9" name="Classification" hidden="1">
            <a:extLst>
              <a:ext uri="{FF2B5EF4-FFF2-40B4-BE49-F238E27FC236}">
                <a16:creationId xmlns:a16="http://schemas.microsoft.com/office/drawing/2014/main" id="{B598EEDB-76D2-44E5-9C03-58C9BAB46B06}"/>
              </a:ext>
            </a:extLst>
          </p:cNvPr>
          <p:cNvSpPr txBox="1">
            <a:spLocks/>
          </p:cNvSpPr>
          <p:nvPr userDrawn="1">
            <p:custDataLst>
              <p:tags r:id="rId31"/>
            </p:custDataLst>
          </p:nvPr>
        </p:nvSpPr>
        <p:spPr>
          <a:xfrm>
            <a:off x="9864725" y="6368580"/>
            <a:ext cx="1343026" cy="153888"/>
          </a:xfrm>
          <a:prstGeom prst="rect">
            <a:avLst/>
          </a:prstGeom>
          <a:noFill/>
        </p:spPr>
        <p:txBody>
          <a:bodyPr wrap="square" lIns="0" tIns="0" rIns="0" bIns="0" rtlCol="0" anchor="b" anchorCtr="0">
            <a:noAutofit/>
          </a:bodyPr>
          <a:lstStyle/>
          <a:p>
            <a:pPr algn="r"/>
            <a:endParaRPr lang="en-GB" sz="800" b="0" err="1"/>
          </a:p>
        </p:txBody>
      </p:sp>
      <p:sp>
        <p:nvSpPr>
          <p:cNvPr id="10" name="Status" hidden="1">
            <a:extLst>
              <a:ext uri="{FF2B5EF4-FFF2-40B4-BE49-F238E27FC236}">
                <a16:creationId xmlns:a16="http://schemas.microsoft.com/office/drawing/2014/main" id="{98359595-A00A-4276-A4B8-CB09460D29E5}"/>
              </a:ext>
            </a:extLst>
          </p:cNvPr>
          <p:cNvSpPr txBox="1">
            <a:spLocks/>
          </p:cNvSpPr>
          <p:nvPr userDrawn="1">
            <p:custDataLst>
              <p:tags r:id="rId32"/>
            </p:custDataLst>
          </p:nvPr>
        </p:nvSpPr>
        <p:spPr>
          <a:xfrm>
            <a:off x="9864725" y="6590037"/>
            <a:ext cx="1343026" cy="153888"/>
          </a:xfrm>
          <a:prstGeom prst="rect">
            <a:avLst/>
          </a:prstGeom>
          <a:noFill/>
        </p:spPr>
        <p:txBody>
          <a:bodyPr wrap="square" lIns="0" tIns="0" rIns="0" bIns="0" rtlCol="0">
            <a:noAutofit/>
          </a:bodyPr>
          <a:lstStyle/>
          <a:p>
            <a:pPr algn="r"/>
            <a:r>
              <a:rPr lang="en-GB" sz="800" b="0"/>
              <a:t>Status</a:t>
            </a:r>
          </a:p>
        </p:txBody>
      </p:sp>
    </p:spTree>
    <p:extLst>
      <p:ext uri="{BB962C8B-B14F-4D97-AF65-F5344CB8AC3E}">
        <p14:creationId xmlns:p14="http://schemas.microsoft.com/office/powerpoint/2010/main" val="2949552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0" r:id="rId4"/>
    <p:sldLayoutId id="2147483684" r:id="rId5"/>
    <p:sldLayoutId id="2147483661" r:id="rId6"/>
    <p:sldLayoutId id="2147483662" r:id="rId7"/>
    <p:sldLayoutId id="2147483663" r:id="rId8"/>
    <p:sldLayoutId id="2147483665" r:id="rId9"/>
    <p:sldLayoutId id="2147483666" r:id="rId10"/>
    <p:sldLayoutId id="2147483667" r:id="rId11"/>
    <p:sldLayoutId id="2147483668" r:id="rId12"/>
    <p:sldLayoutId id="2147483669" r:id="rId13"/>
    <p:sldLayoutId id="2147483678" r:id="rId14"/>
    <p:sldLayoutId id="2147483670" r:id="rId15"/>
    <p:sldLayoutId id="2147483679" r:id="rId16"/>
    <p:sldLayoutId id="2147483680" r:id="rId17"/>
    <p:sldLayoutId id="2147483682" r:id="rId18"/>
    <p:sldLayoutId id="2147483681" r:id="rId19"/>
    <p:sldLayoutId id="2147483683" r:id="rId20"/>
    <p:sldLayoutId id="2147483675" r:id="rId21"/>
    <p:sldLayoutId id="2147483676" r:id="rId22"/>
    <p:sldLayoutId id="2147483677" r:id="rId23"/>
    <p:sldLayoutId id="2147483654" r:id="rId24"/>
    <p:sldLayoutId id="2147483655" r:id="rId25"/>
    <p:sldLayoutId id="2147483685" r:id="rId26"/>
    <p:sldLayoutId id="2147483672" r:id="rId27"/>
    <p:sldLayoutId id="2147483673" r:id="rId28"/>
  </p:sldLayoutIdLst>
  <p:hf hdr="0" dt="0"/>
  <p:txStyles>
    <p:titleStyle>
      <a:lvl1pPr algn="l" defTabSz="914400" rtl="0" eaLnBrk="1" latinLnBrk="0" hangingPunct="1">
        <a:lnSpc>
          <a:spcPct val="103000"/>
        </a:lnSpc>
        <a:spcBef>
          <a:spcPct val="0"/>
        </a:spcBef>
        <a:buNone/>
        <a:defRPr sz="2400" b="1" kern="1200">
          <a:solidFill>
            <a:schemeClr val="tx1"/>
          </a:solidFill>
          <a:latin typeface="+mj-lt"/>
          <a:ea typeface="+mj-ea"/>
          <a:cs typeface="+mj-cs"/>
        </a:defRPr>
      </a:lvl1pPr>
    </p:titleStyle>
    <p:bodyStyle>
      <a:lvl1pPr marL="180000" indent="-180000" algn="l" defTabSz="914400" rtl="0" eaLnBrk="1" latinLnBrk="0" hangingPunct="1">
        <a:lnSpc>
          <a:spcPct val="108000"/>
        </a:lnSpc>
        <a:spcBef>
          <a:spcPts val="600"/>
        </a:spcBef>
        <a:buFont typeface="Arial" panose="020B0604020202020204" pitchFamily="34" charset="0"/>
        <a:buChar char="•"/>
        <a:defRPr sz="1800" b="0" kern="1200">
          <a:solidFill>
            <a:schemeClr val="tx1"/>
          </a:solidFill>
          <a:latin typeface="+mn-lt"/>
          <a:ea typeface="+mn-ea"/>
          <a:cs typeface="+mn-cs"/>
        </a:defRPr>
      </a:lvl1pPr>
      <a:lvl2pPr marL="360000" indent="-180000" algn="l" defTabSz="914400" rtl="0" eaLnBrk="1" latinLnBrk="0" hangingPunct="1">
        <a:lnSpc>
          <a:spcPct val="108000"/>
        </a:lnSpc>
        <a:spcBef>
          <a:spcPts val="6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8000"/>
        </a:lnSpc>
        <a:spcBef>
          <a:spcPts val="600"/>
        </a:spcBef>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lnSpc>
          <a:spcPct val="108000"/>
        </a:lnSpc>
        <a:spcBef>
          <a:spcPts val="600"/>
        </a:spcBef>
        <a:buFont typeface="Arial" panose="020B0604020202020204" pitchFamily="34" charset="0"/>
        <a:buChar char="•"/>
        <a:defRPr sz="1200" kern="1200">
          <a:solidFill>
            <a:schemeClr val="tx1"/>
          </a:solidFill>
          <a:latin typeface="+mn-lt"/>
          <a:ea typeface="+mn-ea"/>
          <a:cs typeface="+mn-cs"/>
        </a:defRPr>
      </a:lvl4pPr>
      <a:lvl5pPr marL="898525" indent="-179388"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5pPr>
      <a:lvl6pPr marL="108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6pPr>
      <a:lvl7pPr marL="126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7pPr>
      <a:lvl8pPr marL="144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8pPr>
      <a:lvl9pPr marL="162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orient="horz" pos="1025" userDrawn="1">
          <p15:clr>
            <a:srgbClr val="F26B43"/>
          </p15:clr>
        </p15:guide>
        <p15:guide id="4" orient="horz" pos="397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microsoft.com/office/2007/relationships/hdphoto" Target="../media/hdphoto7.wdp"/><Relationship Id="rId5" Type="http://schemas.openxmlformats.org/officeDocument/2006/relationships/image" Target="../media/image3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36.jpe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40.png"/><Relationship Id="rId5" Type="http://schemas.microsoft.com/office/2007/relationships/hdphoto" Target="../media/hdphoto9.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13" Type="http://schemas.microsoft.com/office/2007/relationships/hdphoto" Target="../media/hdphoto12.wdp"/><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6.xml"/><Relationship Id="rId16" Type="http://schemas.openxmlformats.org/officeDocument/2006/relationships/image" Target="../media/image57.jpeg"/><Relationship Id="rId1" Type="http://schemas.openxmlformats.org/officeDocument/2006/relationships/slideLayout" Target="../slideLayouts/slideLayout2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svg"/><Relationship Id="rId1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65.jpeg"/><Relationship Id="rId5" Type="http://schemas.openxmlformats.org/officeDocument/2006/relationships/image" Target="../media/image34.png"/><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linkedin.com/in/kilfrew/"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hyperlink" Target="https://www.linkedin.com/company/cubeoptics/?viewAsMember=true" TargetMode="External"/><Relationship Id="rId4" Type="http://schemas.openxmlformats.org/officeDocument/2006/relationships/hyperlink" Target="http://www.cubeoptics.co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13" Type="http://schemas.microsoft.com/office/2007/relationships/hdphoto" Target="../media/hdphoto4.wdp"/><Relationship Id="rId3" Type="http://schemas.openxmlformats.org/officeDocument/2006/relationships/image" Target="../media/image16.emf"/><Relationship Id="rId7" Type="http://schemas.openxmlformats.org/officeDocument/2006/relationships/image" Target="../media/image20.emf"/><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9.emf"/><Relationship Id="rId11" Type="http://schemas.openxmlformats.org/officeDocument/2006/relationships/image" Target="../media/image23.emf"/><Relationship Id="rId5" Type="http://schemas.openxmlformats.org/officeDocument/2006/relationships/image" Target="../media/image18.emf"/><Relationship Id="rId10" Type="http://schemas.microsoft.com/office/2007/relationships/hdphoto" Target="../media/hdphoto3.wdp"/><Relationship Id="rId4" Type="http://schemas.openxmlformats.org/officeDocument/2006/relationships/image" Target="../media/image17.emf"/><Relationship Id="rId9" Type="http://schemas.openxmlformats.org/officeDocument/2006/relationships/image" Target="../media/image22.png"/><Relationship Id="rId14" Type="http://schemas.openxmlformats.org/officeDocument/2006/relationships/image" Target="../media/image25.em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5.emf"/><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208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8">
            <a:extLst>
              <a:ext uri="{FF2B5EF4-FFF2-40B4-BE49-F238E27FC236}">
                <a16:creationId xmlns:a16="http://schemas.microsoft.com/office/drawing/2014/main" id="{475ABD4A-A815-A5F6-D7E5-063B30D835DB}"/>
              </a:ext>
            </a:extLst>
          </p:cNvPr>
          <p:cNvSpPr txBox="1">
            <a:spLocks/>
          </p:cNvSpPr>
          <p:nvPr/>
        </p:nvSpPr>
        <p:spPr>
          <a:xfrm>
            <a:off x="550800" y="1627188"/>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US" dirty="0"/>
              <a:t>Microsoft acquired </a:t>
            </a:r>
            <a:r>
              <a:rPr lang="en-US" dirty="0" err="1"/>
              <a:t>Lumenisity</a:t>
            </a:r>
            <a:r>
              <a:rPr lang="en-US" dirty="0"/>
              <a:t> in 2022 and is now </a:t>
            </a:r>
            <a:r>
              <a:rPr lang="en-US" b="1" dirty="0"/>
              <a:t>scaling HCF fab capacity </a:t>
            </a:r>
            <a:r>
              <a:rPr lang="en-US" dirty="0"/>
              <a:t>with vendors Corning and Heraeus</a:t>
            </a:r>
          </a:p>
          <a:p>
            <a:pPr marL="0" indent="0">
              <a:buNone/>
            </a:pPr>
            <a:r>
              <a:rPr lang="en-US" dirty="0"/>
              <a:t>Hollow-core fiber can provide long-term </a:t>
            </a:r>
            <a:r>
              <a:rPr lang="en-US" b="1" dirty="0"/>
              <a:t>sustainable differentiation </a:t>
            </a:r>
            <a:r>
              <a:rPr lang="en-US" dirty="0"/>
              <a:t>for datacenter networks</a:t>
            </a:r>
          </a:p>
          <a:p>
            <a:pPr marL="0" indent="0">
              <a:buNone/>
            </a:pPr>
            <a:r>
              <a:rPr lang="en-US" sz="1400" dirty="0"/>
              <a:t>Brings servers, data centers and - ultimately - continents closer together for </a:t>
            </a:r>
            <a:r>
              <a:rPr lang="en-US" sz="1400" b="1" dirty="0"/>
              <a:t>latency-critical services</a:t>
            </a:r>
            <a:endParaRPr lang="en-US" b="1" dirty="0"/>
          </a:p>
          <a:p>
            <a:pPr marL="0" indent="0">
              <a:buNone/>
            </a:pPr>
            <a:r>
              <a:rPr lang="en-US" dirty="0"/>
              <a:t>H+S seen as </a:t>
            </a:r>
            <a:r>
              <a:rPr lang="en-US" b="1" dirty="0"/>
              <a:t>trusted partner </a:t>
            </a:r>
            <a:r>
              <a:rPr lang="en-US" dirty="0"/>
              <a:t>for HCF datacenter interconnect </a:t>
            </a:r>
            <a:r>
              <a:rPr lang="en-US" b="1" dirty="0"/>
              <a:t>cables,</a:t>
            </a:r>
            <a:r>
              <a:rPr lang="en-US" dirty="0"/>
              <a:t> Incl </a:t>
            </a:r>
            <a:r>
              <a:rPr lang="en-US" b="1" dirty="0"/>
              <a:t>Microsoft</a:t>
            </a:r>
          </a:p>
          <a:p>
            <a:pPr marL="0" indent="0">
              <a:buNone/>
            </a:pPr>
            <a:r>
              <a:rPr lang="en-US" dirty="0"/>
              <a:t>Further opportunities for HCF patch cords to reduce latency in high performance </a:t>
            </a:r>
            <a:r>
              <a:rPr lang="en-US" b="1" dirty="0"/>
              <a:t>AI compute clusters</a:t>
            </a:r>
          </a:p>
        </p:txBody>
      </p:sp>
      <p:sp>
        <p:nvSpPr>
          <p:cNvPr id="11" name="Rechteck 10">
            <a:extLst>
              <a:ext uri="{FF2B5EF4-FFF2-40B4-BE49-F238E27FC236}">
                <a16:creationId xmlns:a16="http://schemas.microsoft.com/office/drawing/2014/main" id="{1C464329-D5A1-093D-0EC8-9353743FD38E}"/>
              </a:ext>
            </a:extLst>
          </p:cNvPr>
          <p:cNvSpPr/>
          <p:nvPr/>
        </p:nvSpPr>
        <p:spPr>
          <a:xfrm>
            <a:off x="671001" y="3429000"/>
            <a:ext cx="10859186" cy="2773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sp>
        <p:nvSpPr>
          <p:cNvPr id="2" name="Title 1">
            <a:extLst>
              <a:ext uri="{FF2B5EF4-FFF2-40B4-BE49-F238E27FC236}">
                <a16:creationId xmlns:a16="http://schemas.microsoft.com/office/drawing/2014/main" id="{4D282AEB-2FF2-41D0-ACF0-8A190DF2E8E2}"/>
              </a:ext>
            </a:extLst>
          </p:cNvPr>
          <p:cNvSpPr>
            <a:spLocks noGrp="1"/>
          </p:cNvSpPr>
          <p:nvPr>
            <p:ph type="title"/>
          </p:nvPr>
        </p:nvSpPr>
        <p:spPr/>
        <p:txBody>
          <a:bodyPr/>
          <a:lstStyle/>
          <a:p>
            <a:r>
              <a:rPr lang="en-GB" err="1"/>
              <a:t>Hyperscalers</a:t>
            </a:r>
            <a:r>
              <a:rPr lang="en-GB"/>
              <a:t> accelerating investments in hollow-core fiber</a:t>
            </a:r>
          </a:p>
        </p:txBody>
      </p:sp>
      <p:sp>
        <p:nvSpPr>
          <p:cNvPr id="5" name="Slide Number Placeholder 4">
            <a:extLst>
              <a:ext uri="{FF2B5EF4-FFF2-40B4-BE49-F238E27FC236}">
                <a16:creationId xmlns:a16="http://schemas.microsoft.com/office/drawing/2014/main" id="{6E9C0E6F-291A-1D87-D4A0-5FEC1D1F80B1}"/>
              </a:ext>
            </a:extLst>
          </p:cNvPr>
          <p:cNvSpPr>
            <a:spLocks noGrp="1"/>
          </p:cNvSpPr>
          <p:nvPr>
            <p:ph type="sldNum" sz="quarter" idx="12"/>
          </p:nvPr>
        </p:nvSpPr>
        <p:spPr/>
        <p:txBody>
          <a:bodyPr/>
          <a:lstStyle/>
          <a:p>
            <a:fld id="{A8172B15-8FB6-4CFE-A15E-851003C53A21}" type="slidenum">
              <a:rPr lang="en-GB" smtClean="0"/>
              <a:t>10</a:t>
            </a:fld>
            <a:endParaRPr lang="en-GB"/>
          </a:p>
        </p:txBody>
      </p:sp>
      <p:sp>
        <p:nvSpPr>
          <p:cNvPr id="8" name="AutoShape 4">
            <a:extLst>
              <a:ext uri="{FF2B5EF4-FFF2-40B4-BE49-F238E27FC236}">
                <a16:creationId xmlns:a16="http://schemas.microsoft.com/office/drawing/2014/main" id="{30F1A484-BD1F-47CE-76C3-AC8E366C6E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A51BEE0B-8140-132B-5D5E-2B751F5DAF8D}"/>
              </a:ext>
            </a:extLst>
          </p:cNvPr>
          <p:cNvGrpSpPr/>
          <p:nvPr/>
        </p:nvGrpSpPr>
        <p:grpSpPr>
          <a:xfrm>
            <a:off x="812799" y="3549368"/>
            <a:ext cx="10615229" cy="2537701"/>
            <a:chOff x="550863" y="1316063"/>
            <a:chExt cx="11269662" cy="2694152"/>
          </a:xfrm>
        </p:grpSpPr>
        <p:pic>
          <p:nvPicPr>
            <p:cNvPr id="1026" name="Picture 2" descr="fiber">
              <a:extLst>
                <a:ext uri="{FF2B5EF4-FFF2-40B4-BE49-F238E27FC236}">
                  <a16:creationId xmlns:a16="http://schemas.microsoft.com/office/drawing/2014/main" id="{11AEA860-47A8-0593-4305-EC94B47D08B4}"/>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497522" y="1316064"/>
              <a:ext cx="4061807" cy="269415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444E019-280F-4B40-5712-4182EF0D8387}"/>
                </a:ext>
              </a:extLst>
            </p:cNvPr>
            <p:cNvGrpSpPr/>
            <p:nvPr/>
          </p:nvGrpSpPr>
          <p:grpSpPr>
            <a:xfrm>
              <a:off x="7827876" y="1316063"/>
              <a:ext cx="3992649" cy="2694152"/>
              <a:chOff x="4707837" y="1143234"/>
              <a:chExt cx="3992649" cy="2694152"/>
            </a:xfrm>
          </p:grpSpPr>
          <p:pic>
            <p:nvPicPr>
              <p:cNvPr id="1030" name="Picture 6" descr="Image preview">
                <a:extLst>
                  <a:ext uri="{FF2B5EF4-FFF2-40B4-BE49-F238E27FC236}">
                    <a16:creationId xmlns:a16="http://schemas.microsoft.com/office/drawing/2014/main" id="{3EC61766-7B2F-D701-5DFE-272033723F75}"/>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4707837" y="1143234"/>
                <a:ext cx="3992649" cy="2694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A28274-4A7E-BD4F-F5CC-F8525BAD666E}"/>
                  </a:ext>
                </a:extLst>
              </p:cNvPr>
              <p:cNvSpPr txBox="1"/>
              <p:nvPr/>
            </p:nvSpPr>
            <p:spPr>
              <a:xfrm>
                <a:off x="5479917" y="3619261"/>
                <a:ext cx="3090590" cy="169277"/>
              </a:xfrm>
              <a:prstGeom prst="rect">
                <a:avLst/>
              </a:prstGeom>
              <a:noFill/>
              <a:effectLst>
                <a:outerShdw blurRad="50800" dist="38100" dir="2700000" algn="tl" rotWithShape="0">
                  <a:prstClr val="black">
                    <a:alpha val="40000"/>
                  </a:prstClr>
                </a:outerShdw>
              </a:effectLst>
            </p:spPr>
            <p:txBody>
              <a:bodyPr wrap="none" lIns="0" tIns="0" rIns="0" bIns="0" rtlCol="0">
                <a:spAutoFit/>
              </a:bodyPr>
              <a:lstStyle/>
              <a:p>
                <a:pPr algn="r"/>
                <a:r>
                  <a:rPr lang="en-GB" sz="1100" b="1">
                    <a:solidFill>
                      <a:schemeClr val="bg1"/>
                    </a:solidFill>
                  </a:rPr>
                  <a:t>Satya Nadella keynote at Microsoft Ignite 2023</a:t>
                </a:r>
              </a:p>
            </p:txBody>
          </p:sp>
        </p:grpSp>
        <p:pic>
          <p:nvPicPr>
            <p:cNvPr id="12" name="Picture 11">
              <a:extLst>
                <a:ext uri="{FF2B5EF4-FFF2-40B4-BE49-F238E27FC236}">
                  <a16:creationId xmlns:a16="http://schemas.microsoft.com/office/drawing/2014/main" id="{633CC11B-BA37-B4C3-979D-62289F249E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06" b="506"/>
            <a:stretch/>
          </p:blipFill>
          <p:spPr>
            <a:xfrm>
              <a:off x="550863" y="1324083"/>
              <a:ext cx="2678112" cy="267811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sp>
        <p:nvSpPr>
          <p:cNvPr id="3" name="Espace réservé du pied de page 2">
            <a:extLst>
              <a:ext uri="{FF2B5EF4-FFF2-40B4-BE49-F238E27FC236}">
                <a16:creationId xmlns:a16="http://schemas.microsoft.com/office/drawing/2014/main" id="{EC752EB2-207F-92A1-B9C6-400FDC90F58A}"/>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468475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5DC5-EF61-50E4-3002-C8879D9BE9DA}"/>
              </a:ext>
            </a:extLst>
          </p:cNvPr>
          <p:cNvSpPr>
            <a:spLocks noGrp="1"/>
          </p:cNvSpPr>
          <p:nvPr>
            <p:ph type="title"/>
          </p:nvPr>
        </p:nvSpPr>
        <p:spPr/>
        <p:txBody>
          <a:bodyPr/>
          <a:lstStyle/>
          <a:p>
            <a:r>
              <a:rPr lang="en-GB"/>
              <a:t>Drivers for HCF deployment in </a:t>
            </a:r>
            <a:r>
              <a:rPr lang="en-GB" err="1"/>
              <a:t>datacenter</a:t>
            </a:r>
            <a:r>
              <a:rPr lang="en-GB"/>
              <a:t> networks</a:t>
            </a:r>
          </a:p>
        </p:txBody>
      </p:sp>
      <p:sp>
        <p:nvSpPr>
          <p:cNvPr id="5" name="Slide Number Placeholder 4">
            <a:extLst>
              <a:ext uri="{FF2B5EF4-FFF2-40B4-BE49-F238E27FC236}">
                <a16:creationId xmlns:a16="http://schemas.microsoft.com/office/drawing/2014/main" id="{B3CE813B-20AF-4D00-5A19-4402A0DF32B6}"/>
              </a:ext>
            </a:extLst>
          </p:cNvPr>
          <p:cNvSpPr>
            <a:spLocks noGrp="1"/>
          </p:cNvSpPr>
          <p:nvPr>
            <p:ph type="sldNum" sz="quarter" idx="12"/>
          </p:nvPr>
        </p:nvSpPr>
        <p:spPr/>
        <p:txBody>
          <a:bodyPr/>
          <a:lstStyle/>
          <a:p>
            <a:fld id="{ACCE27B7-1E03-4206-88EA-71BDC52C947A}" type="slidenum">
              <a:rPr lang="en-GB" smtClean="0"/>
              <a:t>11</a:t>
            </a:fld>
            <a:endParaRPr lang="en-GB"/>
          </a:p>
        </p:txBody>
      </p:sp>
      <p:grpSp>
        <p:nvGrpSpPr>
          <p:cNvPr id="7" name="Group 6">
            <a:extLst>
              <a:ext uri="{FF2B5EF4-FFF2-40B4-BE49-F238E27FC236}">
                <a16:creationId xmlns:a16="http://schemas.microsoft.com/office/drawing/2014/main" id="{BEC64342-008C-3118-8368-88188E8417EF}"/>
              </a:ext>
            </a:extLst>
          </p:cNvPr>
          <p:cNvGrpSpPr/>
          <p:nvPr/>
        </p:nvGrpSpPr>
        <p:grpSpPr>
          <a:xfrm>
            <a:off x="550863" y="1242407"/>
            <a:ext cx="11090274" cy="257369"/>
            <a:chOff x="550863" y="1242407"/>
            <a:chExt cx="11090274" cy="257369"/>
          </a:xfrm>
        </p:grpSpPr>
        <p:sp>
          <p:nvSpPr>
            <p:cNvPr id="9" name="TextBox 8">
              <a:extLst>
                <a:ext uri="{FF2B5EF4-FFF2-40B4-BE49-F238E27FC236}">
                  <a16:creationId xmlns:a16="http://schemas.microsoft.com/office/drawing/2014/main" id="{FE5476AC-132D-9856-54B2-F92A080B1FE2}"/>
                </a:ext>
              </a:extLst>
            </p:cNvPr>
            <p:cNvSpPr txBox="1"/>
            <p:nvPr/>
          </p:nvSpPr>
          <p:spPr>
            <a:xfrm>
              <a:off x="3640946" y="1242407"/>
              <a:ext cx="1820026" cy="257369"/>
            </a:xfrm>
            <a:prstGeom prst="rect">
              <a:avLst/>
            </a:prstGeom>
            <a:solidFill>
              <a:srgbClr val="0070C0"/>
            </a:solidFill>
            <a:effectLst>
              <a:softEdge rad="0"/>
            </a:effectLst>
          </p:spPr>
          <p:txBody>
            <a:bodyPr wrap="square" lIns="90000" tIns="36000" rIns="90000" bIns="36000" rtlCol="0" anchor="ctr" anchorCtr="0">
              <a:spAutoFit/>
            </a:bodyPr>
            <a:lstStyle>
              <a:defPPr>
                <a:defRPr lang="en-US"/>
              </a:defPPr>
              <a:lvl1pPr>
                <a:defRPr sz="1200">
                  <a:solidFill>
                    <a:schemeClr val="bg1"/>
                  </a:solidFill>
                </a:defRPr>
              </a:lvl1pPr>
            </a:lstStyle>
            <a:p>
              <a:pPr algn="ctr"/>
              <a:r>
                <a:rPr lang="en-GB"/>
                <a:t>50% lower attenuation</a:t>
              </a:r>
            </a:p>
          </p:txBody>
        </p:sp>
        <p:sp>
          <p:nvSpPr>
            <p:cNvPr id="8" name="TextBox 7">
              <a:extLst>
                <a:ext uri="{FF2B5EF4-FFF2-40B4-BE49-F238E27FC236}">
                  <a16:creationId xmlns:a16="http://schemas.microsoft.com/office/drawing/2014/main" id="{EF28B1D8-25BC-4A83-4F4B-38DADD3D705D}"/>
                </a:ext>
              </a:extLst>
            </p:cNvPr>
            <p:cNvSpPr txBox="1"/>
            <p:nvPr/>
          </p:nvSpPr>
          <p:spPr>
            <a:xfrm>
              <a:off x="6731028" y="1242407"/>
              <a:ext cx="1820026" cy="257369"/>
            </a:xfrm>
            <a:prstGeom prst="rect">
              <a:avLst/>
            </a:prstGeom>
            <a:solidFill>
              <a:srgbClr val="7030A0"/>
            </a:solidFill>
            <a:effectLst>
              <a:softEdge rad="0"/>
            </a:effectLst>
          </p:spPr>
          <p:txBody>
            <a:bodyPr wrap="square" lIns="90000" tIns="36000" rIns="90000" bIns="36000" rtlCol="0" anchor="ctr" anchorCtr="0">
              <a:spAutoFit/>
            </a:bodyPr>
            <a:lstStyle>
              <a:defPPr>
                <a:defRPr lang="en-US"/>
              </a:defPPr>
              <a:lvl1pPr>
                <a:defRPr sz="1200">
                  <a:solidFill>
                    <a:schemeClr val="bg1"/>
                  </a:solidFill>
                </a:defRPr>
              </a:lvl1pPr>
            </a:lstStyle>
            <a:p>
              <a:pPr algn="ctr"/>
              <a:r>
                <a:rPr lang="en-GB"/>
                <a:t>1000x higher power</a:t>
              </a:r>
            </a:p>
          </p:txBody>
        </p:sp>
        <p:sp>
          <p:nvSpPr>
            <p:cNvPr id="4" name="TextBox 3">
              <a:extLst>
                <a:ext uri="{FF2B5EF4-FFF2-40B4-BE49-F238E27FC236}">
                  <a16:creationId xmlns:a16="http://schemas.microsoft.com/office/drawing/2014/main" id="{CC06AA9B-E6AF-97F3-5D1B-9B7E842CA535}"/>
                </a:ext>
              </a:extLst>
            </p:cNvPr>
            <p:cNvSpPr txBox="1"/>
            <p:nvPr/>
          </p:nvSpPr>
          <p:spPr>
            <a:xfrm>
              <a:off x="9821110" y="1242407"/>
              <a:ext cx="1820027" cy="257369"/>
            </a:xfrm>
            <a:prstGeom prst="rect">
              <a:avLst/>
            </a:prstGeom>
            <a:solidFill>
              <a:srgbClr val="92D050"/>
            </a:solidFill>
            <a:effectLst>
              <a:softEdge rad="0"/>
            </a:effectLst>
          </p:spPr>
          <p:txBody>
            <a:bodyPr wrap="square" lIns="90000" tIns="36000" rIns="90000" bIns="36000" rtlCol="0" anchor="ctr" anchorCtr="0">
              <a:spAutoFit/>
            </a:bodyPr>
            <a:lstStyle>
              <a:defPPr>
                <a:defRPr lang="en-US"/>
              </a:defPPr>
              <a:lvl1pPr>
                <a:defRPr sz="1200">
                  <a:solidFill>
                    <a:schemeClr val="bg1"/>
                  </a:solidFill>
                </a:defRPr>
              </a:lvl1pPr>
            </a:lstStyle>
            <a:p>
              <a:pPr algn="ctr"/>
              <a:r>
                <a:rPr lang="en-GB"/>
                <a:t>10,000x more linearity</a:t>
              </a:r>
            </a:p>
          </p:txBody>
        </p:sp>
        <p:sp>
          <p:nvSpPr>
            <p:cNvPr id="6" name="TextBox 5">
              <a:extLst>
                <a:ext uri="{FF2B5EF4-FFF2-40B4-BE49-F238E27FC236}">
                  <a16:creationId xmlns:a16="http://schemas.microsoft.com/office/drawing/2014/main" id="{823BE23D-24B8-64A3-E49F-B0C296EF3085}"/>
                </a:ext>
              </a:extLst>
            </p:cNvPr>
            <p:cNvSpPr txBox="1"/>
            <p:nvPr/>
          </p:nvSpPr>
          <p:spPr>
            <a:xfrm>
              <a:off x="550863" y="1242407"/>
              <a:ext cx="1820027" cy="257369"/>
            </a:xfrm>
            <a:prstGeom prst="rect">
              <a:avLst/>
            </a:prstGeom>
            <a:solidFill>
              <a:srgbClr val="C00000"/>
            </a:solidFill>
            <a:effectLst>
              <a:softEdge rad="0"/>
            </a:effectLst>
          </p:spPr>
          <p:txBody>
            <a:bodyPr wrap="none" lIns="90000" tIns="36000" rIns="90000" bIns="36000" rtlCol="0">
              <a:spAutoFit/>
            </a:bodyPr>
            <a:lstStyle>
              <a:defPPr>
                <a:defRPr lang="en-US"/>
              </a:defPPr>
              <a:lvl1pPr>
                <a:defRPr sz="1200">
                  <a:solidFill>
                    <a:schemeClr val="bg1"/>
                  </a:solidFill>
                </a:defRPr>
              </a:lvl1pPr>
            </a:lstStyle>
            <a:p>
              <a:pPr algn="ctr"/>
              <a:r>
                <a:rPr lang="en-GB"/>
                <a:t>32% faster transmission</a:t>
              </a:r>
            </a:p>
          </p:txBody>
        </p:sp>
      </p:grpSp>
      <p:grpSp>
        <p:nvGrpSpPr>
          <p:cNvPr id="21" name="Group 20">
            <a:extLst>
              <a:ext uri="{FF2B5EF4-FFF2-40B4-BE49-F238E27FC236}">
                <a16:creationId xmlns:a16="http://schemas.microsoft.com/office/drawing/2014/main" id="{64F03156-530A-2878-3D94-85E0ED81B021}"/>
              </a:ext>
            </a:extLst>
          </p:cNvPr>
          <p:cNvGrpSpPr/>
          <p:nvPr/>
        </p:nvGrpSpPr>
        <p:grpSpPr>
          <a:xfrm>
            <a:off x="561905" y="1627188"/>
            <a:ext cx="5468400" cy="4681537"/>
            <a:chOff x="561905" y="1627188"/>
            <a:chExt cx="5468400" cy="4681537"/>
          </a:xfrm>
        </p:grpSpPr>
        <p:grpSp>
          <p:nvGrpSpPr>
            <p:cNvPr id="16" name="Group 15">
              <a:extLst>
                <a:ext uri="{FF2B5EF4-FFF2-40B4-BE49-F238E27FC236}">
                  <a16:creationId xmlns:a16="http://schemas.microsoft.com/office/drawing/2014/main" id="{E7B88583-6060-58AB-A477-1920D38EF65C}"/>
                </a:ext>
              </a:extLst>
            </p:cNvPr>
            <p:cNvGrpSpPr/>
            <p:nvPr/>
          </p:nvGrpSpPr>
          <p:grpSpPr>
            <a:xfrm>
              <a:off x="561905" y="1627188"/>
              <a:ext cx="5468400" cy="4681537"/>
              <a:chOff x="561905" y="1627188"/>
              <a:chExt cx="5468400" cy="4681537"/>
            </a:xfrm>
          </p:grpSpPr>
          <p:grpSp>
            <p:nvGrpSpPr>
              <p:cNvPr id="15" name="Group 14">
                <a:extLst>
                  <a:ext uri="{FF2B5EF4-FFF2-40B4-BE49-F238E27FC236}">
                    <a16:creationId xmlns:a16="http://schemas.microsoft.com/office/drawing/2014/main" id="{EA7C2578-2766-C947-49C0-7AA61217517D}"/>
                  </a:ext>
                </a:extLst>
              </p:cNvPr>
              <p:cNvGrpSpPr/>
              <p:nvPr/>
            </p:nvGrpSpPr>
            <p:grpSpPr>
              <a:xfrm>
                <a:off x="561905" y="1627188"/>
                <a:ext cx="5468400" cy="4681537"/>
                <a:chOff x="561905" y="1627188"/>
                <a:chExt cx="5468400" cy="4681537"/>
              </a:xfrm>
            </p:grpSpPr>
            <p:sp>
              <p:nvSpPr>
                <p:cNvPr id="13" name="Inhaltsplatzhalter 18">
                  <a:extLst>
                    <a:ext uri="{FF2B5EF4-FFF2-40B4-BE49-F238E27FC236}">
                      <a16:creationId xmlns:a16="http://schemas.microsoft.com/office/drawing/2014/main" id="{6B0A31D8-A8A3-431F-44F9-9AF2EA102B76}"/>
                    </a:ext>
                  </a:extLst>
                </p:cNvPr>
                <p:cNvSpPr txBox="1">
                  <a:spLocks/>
                </p:cNvSpPr>
                <p:nvPr/>
              </p:nvSpPr>
              <p:spPr>
                <a:xfrm>
                  <a:off x="561905" y="1627188"/>
                  <a:ext cx="5468400" cy="4681537"/>
                </a:xfrm>
                <a:prstGeom prst="rect">
                  <a:avLst/>
                </a:prstGeom>
                <a:solidFill>
                  <a:schemeClr val="bg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sz="1600" b="1"/>
                    <a:t>Metro/regional data center interconnect</a:t>
                  </a:r>
                </a:p>
                <a:p>
                  <a:pPr marL="180000" lvl="3" indent="0">
                    <a:buNone/>
                  </a:pPr>
                  <a:r>
                    <a:rPr lang="en-GB" sz="1400" b="1"/>
                    <a:t>Low latency </a:t>
                  </a:r>
                  <a:r>
                    <a:rPr lang="en-GB" sz="1400"/>
                    <a:t>improves</a:t>
                  </a:r>
                  <a:r>
                    <a:rPr lang="en-GB" sz="1400" b="1"/>
                    <a:t> </a:t>
                  </a:r>
                  <a:r>
                    <a:rPr lang="en-GB" sz="1400"/>
                    <a:t>service response speeds</a:t>
                  </a:r>
                </a:p>
                <a:p>
                  <a:pPr marL="180000" lvl="3" indent="0">
                    <a:buNone/>
                  </a:pPr>
                  <a:r>
                    <a:rPr lang="en-GB" sz="1400"/>
                    <a:t>Wideband links with </a:t>
                  </a:r>
                  <a:r>
                    <a:rPr lang="en-GB" sz="1400" b="1"/>
                    <a:t>200km </a:t>
                  </a:r>
                  <a:r>
                    <a:rPr lang="en-GB" sz="1400"/>
                    <a:t>reach and </a:t>
                  </a:r>
                  <a:r>
                    <a:rPr lang="en-GB" sz="1400" b="1"/>
                    <a:t>no amplifiers</a:t>
                  </a:r>
                </a:p>
                <a:p>
                  <a:pPr marL="180000" lvl="3" indent="0">
                    <a:buNone/>
                  </a:pPr>
                  <a:r>
                    <a:rPr lang="en-GB" sz="1400" b="1"/>
                    <a:t>Linear transmission </a:t>
                  </a:r>
                  <a:r>
                    <a:rPr lang="en-GB" sz="1400"/>
                    <a:t>properties allow high launch power</a:t>
                  </a:r>
                </a:p>
                <a:p>
                  <a:pPr marL="0" indent="0">
                    <a:buNone/>
                  </a:pPr>
                  <a:endParaRPr lang="en-GB" sz="1800" b="1">
                    <a:solidFill>
                      <a:schemeClr val="tx2"/>
                    </a:solidFill>
                  </a:endParaRPr>
                </a:p>
                <a:p>
                  <a:pPr marL="0" indent="0">
                    <a:buNone/>
                  </a:pPr>
                  <a:r>
                    <a:rPr lang="en-GB" sz="1800" b="1">
                      <a:solidFill>
                        <a:schemeClr val="tx2"/>
                      </a:solidFill>
                    </a:rPr>
                    <a:t>Clear value-add for HCF connectivity solutions</a:t>
                  </a:r>
                  <a:endParaRPr lang="en-GB" sz="2000" b="1">
                    <a:solidFill>
                      <a:schemeClr val="tx2"/>
                    </a:solidFill>
                  </a:endParaRPr>
                </a:p>
              </p:txBody>
            </p:sp>
            <p:sp>
              <p:nvSpPr>
                <p:cNvPr id="14" name="Rechteck 13">
                  <a:extLst>
                    <a:ext uri="{FF2B5EF4-FFF2-40B4-BE49-F238E27FC236}">
                      <a16:creationId xmlns:a16="http://schemas.microsoft.com/office/drawing/2014/main" id="{EE89F1AF-BE45-8CA4-D00B-35C037DEB1EB}"/>
                    </a:ext>
                  </a:extLst>
                </p:cNvPr>
                <p:cNvSpPr/>
                <p:nvPr/>
              </p:nvSpPr>
              <p:spPr>
                <a:xfrm>
                  <a:off x="671001" y="3780909"/>
                  <a:ext cx="5250209" cy="242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marL="0" indent="0">
                    <a:buFont typeface="Arial" panose="020B0604020202020204" pitchFamily="34" charset="0"/>
                    <a:buNone/>
                  </a:pPr>
                  <a:endParaRPr lang="en-US" sz="1200">
                    <a:solidFill>
                      <a:srgbClr val="000000"/>
                    </a:solidFill>
                  </a:endParaRPr>
                </a:p>
              </p:txBody>
            </p:sp>
          </p:grpSp>
          <p:pic>
            <p:nvPicPr>
              <p:cNvPr id="1026" name="Picture 2" descr="Azure Network Availability zones">
                <a:extLst>
                  <a:ext uri="{FF2B5EF4-FFF2-40B4-BE49-F238E27FC236}">
                    <a16:creationId xmlns:a16="http://schemas.microsoft.com/office/drawing/2014/main" id="{0A991DDC-102A-7620-6420-23CC8B5D36F8}"/>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884769" y="3870109"/>
                <a:ext cx="2701903" cy="210079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62844AA0-4810-39A5-6A5B-1E4B4B40126A}"/>
                </a:ext>
              </a:extLst>
            </p:cNvPr>
            <p:cNvSpPr txBox="1"/>
            <p:nvPr/>
          </p:nvSpPr>
          <p:spPr>
            <a:xfrm>
              <a:off x="4836409" y="5793853"/>
              <a:ext cx="769441" cy="307777"/>
            </a:xfrm>
            <a:prstGeom prst="rect">
              <a:avLst/>
            </a:prstGeom>
            <a:noFill/>
          </p:spPr>
          <p:txBody>
            <a:bodyPr wrap="none" lIns="0" tIns="0" rIns="0" bIns="0" rtlCol="0">
              <a:spAutoFit/>
            </a:bodyPr>
            <a:lstStyle/>
            <a:p>
              <a:pPr algn="l"/>
              <a:r>
                <a:rPr lang="en-GB" sz="2000"/>
                <a:t>200km</a:t>
              </a:r>
            </a:p>
          </p:txBody>
        </p:sp>
      </p:grpSp>
      <p:grpSp>
        <p:nvGrpSpPr>
          <p:cNvPr id="24" name="Group 23">
            <a:extLst>
              <a:ext uri="{FF2B5EF4-FFF2-40B4-BE49-F238E27FC236}">
                <a16:creationId xmlns:a16="http://schemas.microsoft.com/office/drawing/2014/main" id="{AF9DB7AE-60F2-3EBC-A27F-273A1C4BC15C}"/>
              </a:ext>
            </a:extLst>
          </p:cNvPr>
          <p:cNvGrpSpPr/>
          <p:nvPr/>
        </p:nvGrpSpPr>
        <p:grpSpPr>
          <a:xfrm>
            <a:off x="6169026" y="1627200"/>
            <a:ext cx="5472113" cy="4906341"/>
            <a:chOff x="6169026" y="1627200"/>
            <a:chExt cx="5472113" cy="4906341"/>
          </a:xfrm>
        </p:grpSpPr>
        <p:grpSp>
          <p:nvGrpSpPr>
            <p:cNvPr id="22" name="Group 21">
              <a:extLst>
                <a:ext uri="{FF2B5EF4-FFF2-40B4-BE49-F238E27FC236}">
                  <a16:creationId xmlns:a16="http://schemas.microsoft.com/office/drawing/2014/main" id="{07144A7E-975E-9F6C-BFC1-9EDB572C207E}"/>
                </a:ext>
              </a:extLst>
            </p:cNvPr>
            <p:cNvGrpSpPr/>
            <p:nvPr/>
          </p:nvGrpSpPr>
          <p:grpSpPr>
            <a:xfrm>
              <a:off x="6169026" y="1627200"/>
              <a:ext cx="5472113" cy="4681526"/>
              <a:chOff x="6169026" y="1627200"/>
              <a:chExt cx="5472113" cy="4681526"/>
            </a:xfrm>
          </p:grpSpPr>
          <p:grpSp>
            <p:nvGrpSpPr>
              <p:cNvPr id="20" name="Gruppieren 19">
                <a:extLst>
                  <a:ext uri="{FF2B5EF4-FFF2-40B4-BE49-F238E27FC236}">
                    <a16:creationId xmlns:a16="http://schemas.microsoft.com/office/drawing/2014/main" id="{36920D1C-6C5F-5FE6-F1F6-6C0D68594B65}"/>
                  </a:ext>
                </a:extLst>
              </p:cNvPr>
              <p:cNvGrpSpPr/>
              <p:nvPr/>
            </p:nvGrpSpPr>
            <p:grpSpPr>
              <a:xfrm>
                <a:off x="6169026" y="1627200"/>
                <a:ext cx="5472113" cy="4681526"/>
                <a:chOff x="6169026" y="1627200"/>
                <a:chExt cx="5472113" cy="4681526"/>
              </a:xfrm>
            </p:grpSpPr>
            <p:sp>
              <p:nvSpPr>
                <p:cNvPr id="10" name="Inhaltsplatzhalter 19">
                  <a:extLst>
                    <a:ext uri="{FF2B5EF4-FFF2-40B4-BE49-F238E27FC236}">
                      <a16:creationId xmlns:a16="http://schemas.microsoft.com/office/drawing/2014/main" id="{FF6C08AB-81A3-E1E9-F2ED-618FF5A2150C}"/>
                    </a:ext>
                  </a:extLst>
                </p:cNvPr>
                <p:cNvSpPr txBox="1">
                  <a:spLocks/>
                </p:cNvSpPr>
                <p:nvPr/>
              </p:nvSpPr>
              <p:spPr>
                <a:xfrm>
                  <a:off x="6169026" y="1627200"/>
                  <a:ext cx="5472113" cy="4681526"/>
                </a:xfrm>
                <a:prstGeom prst="rect">
                  <a:avLst/>
                </a:prstGeom>
                <a:solidFill>
                  <a:schemeClr val="bg2">
                    <a:lumMod val="20000"/>
                    <a:lumOff val="80000"/>
                  </a:schemeClr>
                </a:solidFill>
              </p:spPr>
              <p:txBody>
                <a:bodyPr vert="horz" lIns="144000" tIns="108000" rIns="144000" bIns="108000" rtlCol="0" anchor="t">
                  <a:noAutofit/>
                </a:bodyPr>
                <a:lstStyle>
                  <a:lvl1pPr marL="180000" indent="-180000" algn="l" defTabSz="914400" rtl="0" eaLnBrk="1" latinLnBrk="0" hangingPunct="1">
                    <a:lnSpc>
                      <a:spcPct val="108000"/>
                    </a:lnSpc>
                    <a:spcBef>
                      <a:spcPts val="600"/>
                    </a:spcBef>
                    <a:buFont typeface="Arial" panose="020B0604020202020204" pitchFamily="34" charset="0"/>
                    <a:buChar char="•"/>
                    <a:defRPr sz="1800" b="0" kern="1200">
                      <a:solidFill>
                        <a:schemeClr val="tx1"/>
                      </a:solidFill>
                      <a:latin typeface="+mn-lt"/>
                      <a:ea typeface="+mn-ea"/>
                      <a:cs typeface="+mn-cs"/>
                    </a:defRPr>
                  </a:lvl1pPr>
                  <a:lvl2pPr marL="360000" indent="-180000" algn="l" defTabSz="914400" rtl="0" eaLnBrk="1" latinLnBrk="0" hangingPunct="1">
                    <a:lnSpc>
                      <a:spcPct val="108000"/>
                    </a:lnSpc>
                    <a:spcBef>
                      <a:spcPts val="6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8000"/>
                    </a:lnSpc>
                    <a:spcBef>
                      <a:spcPts val="600"/>
                    </a:spcBef>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lnSpc>
                      <a:spcPct val="108000"/>
                    </a:lnSpc>
                    <a:spcBef>
                      <a:spcPts val="600"/>
                    </a:spcBef>
                    <a:buFont typeface="Arial" panose="020B0604020202020204" pitchFamily="34" charset="0"/>
                    <a:buChar char="•"/>
                    <a:defRPr sz="1200" kern="1200">
                      <a:solidFill>
                        <a:schemeClr val="tx1"/>
                      </a:solidFill>
                      <a:latin typeface="+mn-lt"/>
                      <a:ea typeface="+mn-ea"/>
                      <a:cs typeface="+mn-cs"/>
                    </a:defRPr>
                  </a:lvl4pPr>
                  <a:lvl5pPr marL="898525" indent="-179388"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5pPr>
                  <a:lvl6pPr marL="108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6pPr>
                  <a:lvl7pPr marL="126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7pPr>
                  <a:lvl8pPr marL="144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8pPr>
                  <a:lvl9pPr marL="162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indent="0">
                    <a:buNone/>
                  </a:pPr>
                  <a:r>
                    <a:rPr lang="en-GB" sz="1600" b="1"/>
                    <a:t>High speed connectivity in AI compute clusters</a:t>
                  </a:r>
                </a:p>
                <a:p>
                  <a:pPr marL="180000" lvl="3" indent="0">
                    <a:buNone/>
                  </a:pPr>
                  <a:r>
                    <a:rPr lang="en-GB" sz="1400" b="1"/>
                    <a:t>Low latency </a:t>
                  </a:r>
                  <a:r>
                    <a:rPr lang="en-GB" sz="1400"/>
                    <a:t>interconnect between GPU arrays</a:t>
                  </a:r>
                </a:p>
                <a:p>
                  <a:pPr marL="180000" lvl="3" indent="0">
                    <a:buNone/>
                  </a:pPr>
                  <a:r>
                    <a:rPr lang="en-GB" sz="1400"/>
                    <a:t>Allows </a:t>
                  </a:r>
                  <a:r>
                    <a:rPr lang="en-GB" sz="1400" b="1"/>
                    <a:t>faster completion </a:t>
                  </a:r>
                  <a:r>
                    <a:rPr lang="en-GB" sz="1400"/>
                    <a:t>of LLM algorithms</a:t>
                  </a:r>
                </a:p>
                <a:p>
                  <a:pPr marL="180000" lvl="3" indent="0">
                    <a:buNone/>
                  </a:pPr>
                  <a:r>
                    <a:rPr lang="en-GB" sz="1400" b="1"/>
                    <a:t>Doubles compute capacity </a:t>
                  </a:r>
                  <a:r>
                    <a:rPr lang="en-GB" sz="1400"/>
                    <a:t>within max latency radius</a:t>
                  </a:r>
                </a:p>
                <a:p>
                  <a:pPr marL="0" indent="0">
                    <a:buNone/>
                  </a:pPr>
                  <a:endParaRPr lang="en-GB" b="1">
                    <a:solidFill>
                      <a:schemeClr val="tx2"/>
                    </a:solidFill>
                  </a:endParaRPr>
                </a:p>
                <a:p>
                  <a:pPr marL="0" indent="0">
                    <a:buNone/>
                  </a:pPr>
                  <a:r>
                    <a:rPr lang="en-GB" b="1">
                      <a:solidFill>
                        <a:schemeClr val="tx2"/>
                      </a:solidFill>
                    </a:rPr>
                    <a:t>High volume patchcords at commodity prices</a:t>
                  </a:r>
                </a:p>
                <a:p>
                  <a:pPr marL="180000" lvl="1" indent="0">
                    <a:buNone/>
                  </a:pPr>
                  <a:endParaRPr lang="en-GB"/>
                </a:p>
              </p:txBody>
            </p:sp>
            <p:sp>
              <p:nvSpPr>
                <p:cNvPr id="19" name="Rechteck 18">
                  <a:extLst>
                    <a:ext uri="{FF2B5EF4-FFF2-40B4-BE49-F238E27FC236}">
                      <a16:creationId xmlns:a16="http://schemas.microsoft.com/office/drawing/2014/main" id="{E103AE48-D39A-986C-9AE8-FC9565B7E138}"/>
                    </a:ext>
                  </a:extLst>
                </p:cNvPr>
                <p:cNvSpPr/>
                <p:nvPr/>
              </p:nvSpPr>
              <p:spPr>
                <a:xfrm>
                  <a:off x="6279978" y="3780909"/>
                  <a:ext cx="5250209" cy="242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marL="0" indent="0">
                    <a:buFont typeface="Arial" panose="020B0604020202020204" pitchFamily="34" charset="0"/>
                    <a:buNone/>
                  </a:pPr>
                  <a:endParaRPr lang="en-US" sz="1200">
                    <a:solidFill>
                      <a:srgbClr val="000000"/>
                    </a:solidFill>
                  </a:endParaRPr>
                </a:p>
              </p:txBody>
            </p:sp>
            <p:pic>
              <p:nvPicPr>
                <p:cNvPr id="1030" name="Picture 6" descr="NVIDIA's new DGX H100 SuperPOD 256 GPU clustered system performance compared to DGX A100 SuperPOD">
                  <a:extLst>
                    <a:ext uri="{FF2B5EF4-FFF2-40B4-BE49-F238E27FC236}">
                      <a16:creationId xmlns:a16="http://schemas.microsoft.com/office/drawing/2014/main" id="{8620A14C-260B-43A6-6660-446968FEF63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519337" y="3937030"/>
                  <a:ext cx="2771490" cy="190764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B08ACBD-F1FB-A1F5-10F2-89B242585038}"/>
                  </a:ext>
                </a:extLst>
              </p:cNvPr>
              <p:cNvSpPr txBox="1"/>
              <p:nvPr/>
            </p:nvSpPr>
            <p:spPr>
              <a:xfrm>
                <a:off x="10527659" y="5817012"/>
                <a:ext cx="641201" cy="307777"/>
              </a:xfrm>
              <a:prstGeom prst="rect">
                <a:avLst/>
              </a:prstGeom>
              <a:noFill/>
            </p:spPr>
            <p:txBody>
              <a:bodyPr wrap="none" lIns="0" tIns="0" rIns="0" bIns="0" rtlCol="0">
                <a:spAutoFit/>
              </a:bodyPr>
              <a:lstStyle/>
              <a:p>
                <a:pPr algn="l"/>
                <a:r>
                  <a:rPr lang="en-GB" sz="2000"/>
                  <a:t>200m</a:t>
                </a:r>
              </a:p>
            </p:txBody>
          </p:sp>
        </p:grpSp>
        <p:sp>
          <p:nvSpPr>
            <p:cNvPr id="23" name="TextBox 22">
              <a:extLst>
                <a:ext uri="{FF2B5EF4-FFF2-40B4-BE49-F238E27FC236}">
                  <a16:creationId xmlns:a16="http://schemas.microsoft.com/office/drawing/2014/main" id="{C1AC1052-DF95-B409-6100-450B81012FF1}"/>
                </a:ext>
              </a:extLst>
            </p:cNvPr>
            <p:cNvSpPr txBox="1"/>
            <p:nvPr/>
          </p:nvSpPr>
          <p:spPr>
            <a:xfrm>
              <a:off x="7984978" y="6410430"/>
              <a:ext cx="1280800" cy="123111"/>
            </a:xfrm>
            <a:prstGeom prst="rect">
              <a:avLst/>
            </a:prstGeom>
            <a:noFill/>
          </p:spPr>
          <p:txBody>
            <a:bodyPr wrap="none" lIns="0" tIns="0" rIns="0" bIns="0" rtlCol="0">
              <a:spAutoFit/>
            </a:bodyPr>
            <a:lstStyle/>
            <a:p>
              <a:pPr algn="l"/>
              <a:r>
                <a:rPr lang="en-GB" sz="800"/>
                <a:t> LLM: large language model</a:t>
              </a:r>
            </a:p>
          </p:txBody>
        </p:sp>
      </p:grpSp>
      <p:sp>
        <p:nvSpPr>
          <p:cNvPr id="3" name="Espace réservé du pied de page 2">
            <a:extLst>
              <a:ext uri="{FF2B5EF4-FFF2-40B4-BE49-F238E27FC236}">
                <a16:creationId xmlns:a16="http://schemas.microsoft.com/office/drawing/2014/main" id="{08F1011B-3AC8-6D84-D8DB-41E5C1F14FCF}"/>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309549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5DD50-91EF-0934-6BB3-3CC5C2F5A2B5}"/>
              </a:ext>
            </a:extLst>
          </p:cNvPr>
          <p:cNvSpPr>
            <a:spLocks noGrp="1"/>
          </p:cNvSpPr>
          <p:nvPr>
            <p:ph type="title"/>
          </p:nvPr>
        </p:nvSpPr>
        <p:spPr/>
        <p:txBody>
          <a:bodyPr/>
          <a:lstStyle/>
          <a:p>
            <a:r>
              <a:rPr lang="fr-FR"/>
              <a:t>HCF </a:t>
            </a:r>
            <a:r>
              <a:rPr lang="fr-FR" err="1"/>
              <a:t>Deployment</a:t>
            </a:r>
            <a:r>
              <a:rPr lang="fr-FR"/>
              <a:t> Challenges</a:t>
            </a:r>
          </a:p>
        </p:txBody>
      </p:sp>
      <p:sp>
        <p:nvSpPr>
          <p:cNvPr id="3" name="Espace réservé du contenu 2">
            <a:extLst>
              <a:ext uri="{FF2B5EF4-FFF2-40B4-BE49-F238E27FC236}">
                <a16:creationId xmlns:a16="http://schemas.microsoft.com/office/drawing/2014/main" id="{2E1C814B-CB45-331D-1BE7-A973E5AFD44A}"/>
              </a:ext>
            </a:extLst>
          </p:cNvPr>
          <p:cNvSpPr>
            <a:spLocks noGrp="1"/>
          </p:cNvSpPr>
          <p:nvPr>
            <p:ph idx="1"/>
          </p:nvPr>
        </p:nvSpPr>
        <p:spPr>
          <a:xfrm>
            <a:off x="550863" y="1627200"/>
            <a:ext cx="4157243" cy="4681526"/>
          </a:xfrm>
        </p:spPr>
        <p:txBody>
          <a:bodyPr/>
          <a:lstStyle/>
          <a:p>
            <a:r>
              <a:rPr lang="fr-FR" sz="1800" b="1" dirty="0"/>
              <a:t>Production </a:t>
            </a:r>
            <a:r>
              <a:rPr lang="fr-FR" sz="1800" b="1" dirty="0" err="1"/>
              <a:t>capacity</a:t>
            </a:r>
            <a:r>
              <a:rPr lang="fr-FR" sz="1800" b="1" dirty="0"/>
              <a:t> / </a:t>
            </a:r>
            <a:r>
              <a:rPr lang="fr-FR" sz="1800" b="1" dirty="0" err="1"/>
              <a:t>cost</a:t>
            </a:r>
            <a:endParaRPr lang="fr-FR" sz="1800" b="1" dirty="0"/>
          </a:p>
          <a:p>
            <a:endParaRPr lang="fr-FR" sz="1800" dirty="0"/>
          </a:p>
          <a:p>
            <a:r>
              <a:rPr lang="fr-FR" sz="1800" b="1" dirty="0" err="1"/>
              <a:t>Operational</a:t>
            </a:r>
            <a:r>
              <a:rPr lang="fr-FR" sz="1800" b="1" dirty="0"/>
              <a:t> Practices</a:t>
            </a:r>
          </a:p>
          <a:p>
            <a:pPr lvl="1"/>
            <a:r>
              <a:rPr lang="fr-FR" sz="1600" dirty="0" err="1"/>
              <a:t>Bending</a:t>
            </a:r>
            <a:r>
              <a:rPr lang="fr-FR" sz="1600" dirty="0"/>
              <a:t> radius</a:t>
            </a:r>
          </a:p>
          <a:p>
            <a:pPr lvl="1"/>
            <a:r>
              <a:rPr lang="fr-FR" sz="1600" dirty="0" err="1"/>
              <a:t>Splicing</a:t>
            </a:r>
            <a:endParaRPr lang="fr-FR" sz="1600" dirty="0"/>
          </a:p>
          <a:p>
            <a:pPr lvl="1"/>
            <a:r>
              <a:rPr lang="fr-FR" sz="1600" dirty="0" err="1"/>
              <a:t>Measurements</a:t>
            </a:r>
            <a:endParaRPr lang="fr-FR" sz="1600" dirty="0"/>
          </a:p>
          <a:p>
            <a:endParaRPr lang="fr-FR" sz="1800" b="1" dirty="0"/>
          </a:p>
          <a:p>
            <a:r>
              <a:rPr lang="fr-FR" sz="1800" b="1" dirty="0" err="1"/>
              <a:t>Ecosystem</a:t>
            </a:r>
            <a:r>
              <a:rPr lang="fr-FR" sz="1800" b="1" dirty="0"/>
              <a:t> </a:t>
            </a:r>
            <a:r>
              <a:rPr lang="fr-FR" sz="1800" b="1" dirty="0" err="1"/>
              <a:t>Readiness</a:t>
            </a:r>
            <a:endParaRPr lang="fr-FR" sz="1800" b="1" dirty="0"/>
          </a:p>
          <a:p>
            <a:pPr lvl="1"/>
            <a:r>
              <a:rPr lang="fr-FR" sz="1600" dirty="0"/>
              <a:t>No HCF standard</a:t>
            </a:r>
          </a:p>
          <a:p>
            <a:pPr lvl="1"/>
            <a:r>
              <a:rPr lang="fr-FR" sz="1600" dirty="0"/>
              <a:t>Information on HCF </a:t>
            </a:r>
            <a:r>
              <a:rPr lang="fr-FR" sz="1600" dirty="0" err="1"/>
              <a:t>durability</a:t>
            </a:r>
            <a:endParaRPr lang="fr-FR" sz="1600" dirty="0"/>
          </a:p>
          <a:p>
            <a:pPr lvl="1"/>
            <a:r>
              <a:rPr lang="fr-FR" sz="1600" dirty="0" err="1"/>
              <a:t>Existing</a:t>
            </a:r>
            <a:r>
              <a:rPr lang="fr-FR" sz="1600" dirty="0"/>
              <a:t> SMF </a:t>
            </a:r>
            <a:r>
              <a:rPr lang="fr-FR" sz="1600" dirty="0" err="1"/>
              <a:t>installed</a:t>
            </a:r>
            <a:r>
              <a:rPr lang="fr-FR" sz="1600" dirty="0"/>
              <a:t> base</a:t>
            </a:r>
          </a:p>
          <a:p>
            <a:endParaRPr lang="fr-FR" sz="1800" dirty="0"/>
          </a:p>
          <a:p>
            <a:pPr marL="180000" lvl="1" indent="0">
              <a:buNone/>
            </a:pPr>
            <a:endParaRPr lang="fr-FR" sz="1600" dirty="0"/>
          </a:p>
        </p:txBody>
      </p:sp>
      <p:sp>
        <p:nvSpPr>
          <p:cNvPr id="5" name="Espace réservé du numéro de diapositive 4">
            <a:extLst>
              <a:ext uri="{FF2B5EF4-FFF2-40B4-BE49-F238E27FC236}">
                <a16:creationId xmlns:a16="http://schemas.microsoft.com/office/drawing/2014/main" id="{2FBAA118-AF27-E7E4-13DC-038224FBAB9A}"/>
              </a:ext>
            </a:extLst>
          </p:cNvPr>
          <p:cNvSpPr>
            <a:spLocks noGrp="1"/>
          </p:cNvSpPr>
          <p:nvPr>
            <p:ph type="sldNum" sz="quarter" idx="12"/>
          </p:nvPr>
        </p:nvSpPr>
        <p:spPr/>
        <p:txBody>
          <a:bodyPr/>
          <a:lstStyle/>
          <a:p>
            <a:fld id="{F4D5CD0E-7089-431A-8802-047277EE4610}" type="slidenum">
              <a:rPr lang="en-GB" smtClean="0"/>
              <a:pPr/>
              <a:t>12</a:t>
            </a:fld>
            <a:endParaRPr lang="en-GB"/>
          </a:p>
        </p:txBody>
      </p:sp>
      <p:pic>
        <p:nvPicPr>
          <p:cNvPr id="7" name="Image 6">
            <a:extLst>
              <a:ext uri="{FF2B5EF4-FFF2-40B4-BE49-F238E27FC236}">
                <a16:creationId xmlns:a16="http://schemas.microsoft.com/office/drawing/2014/main" id="{0B0F7E17-610D-5F28-F43E-E9596D1700FD}"/>
              </a:ext>
            </a:extLst>
          </p:cNvPr>
          <p:cNvPicPr>
            <a:picLocks noChangeAspect="1"/>
          </p:cNvPicPr>
          <p:nvPr/>
        </p:nvPicPr>
        <p:blipFill>
          <a:blip r:embed="rId3"/>
          <a:stretch>
            <a:fillRect/>
          </a:stretch>
        </p:blipFill>
        <p:spPr>
          <a:xfrm>
            <a:off x="4708106" y="1539128"/>
            <a:ext cx="7483893" cy="3779744"/>
          </a:xfrm>
          <a:prstGeom prst="rect">
            <a:avLst/>
          </a:prstGeom>
        </p:spPr>
      </p:pic>
      <p:sp>
        <p:nvSpPr>
          <p:cNvPr id="8" name="ZoneTexte 7">
            <a:extLst>
              <a:ext uri="{FF2B5EF4-FFF2-40B4-BE49-F238E27FC236}">
                <a16:creationId xmlns:a16="http://schemas.microsoft.com/office/drawing/2014/main" id="{2DA90FF6-4838-EE30-959E-3984A7FD021E}"/>
              </a:ext>
            </a:extLst>
          </p:cNvPr>
          <p:cNvSpPr txBox="1"/>
          <p:nvPr/>
        </p:nvSpPr>
        <p:spPr>
          <a:xfrm>
            <a:off x="4836459" y="5378726"/>
            <a:ext cx="7355541" cy="336177"/>
          </a:xfrm>
          <a:prstGeom prst="rect">
            <a:avLst/>
          </a:prstGeom>
          <a:noFill/>
        </p:spPr>
        <p:txBody>
          <a:bodyPr wrap="none" lIns="0" tIns="0" rIns="0" bIns="0" rtlCol="0">
            <a:noAutofit/>
          </a:bodyPr>
          <a:lstStyle/>
          <a:p>
            <a:pPr algn="l"/>
            <a:r>
              <a:rPr lang="en-US" sz="1200"/>
              <a:t>Examples of HCF during the manufacturing process (Microsoft)</a:t>
            </a:r>
            <a:endParaRPr lang="fr-FR" sz="1200" err="1"/>
          </a:p>
        </p:txBody>
      </p:sp>
      <p:sp>
        <p:nvSpPr>
          <p:cNvPr id="6" name="Espace réservé du pied de page 2">
            <a:extLst>
              <a:ext uri="{FF2B5EF4-FFF2-40B4-BE49-F238E27FC236}">
                <a16:creationId xmlns:a16="http://schemas.microsoft.com/office/drawing/2014/main" id="{3C84B3F5-0DC3-9168-A68D-1660652475C0}"/>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089717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D8CD-2D56-43AD-8F02-A3BD3D75A699}"/>
              </a:ext>
            </a:extLst>
          </p:cNvPr>
          <p:cNvSpPr>
            <a:spLocks noGrp="1"/>
          </p:cNvSpPr>
          <p:nvPr>
            <p:ph type="title"/>
          </p:nvPr>
        </p:nvSpPr>
        <p:spPr/>
        <p:txBody>
          <a:bodyPr/>
          <a:lstStyle/>
          <a:p>
            <a:r>
              <a:rPr lang="en-US"/>
              <a:t>Hollow-core fiber connectivity challenges </a:t>
            </a:r>
          </a:p>
        </p:txBody>
      </p:sp>
      <p:sp>
        <p:nvSpPr>
          <p:cNvPr id="5" name="Foliennummernplatzhalter 4">
            <a:extLst>
              <a:ext uri="{FF2B5EF4-FFF2-40B4-BE49-F238E27FC236}">
                <a16:creationId xmlns:a16="http://schemas.microsoft.com/office/drawing/2014/main" id="{8C69BAE1-C125-47BB-B31A-ED9FC1919A73}"/>
              </a:ext>
            </a:extLst>
          </p:cNvPr>
          <p:cNvSpPr>
            <a:spLocks noGrp="1"/>
          </p:cNvSpPr>
          <p:nvPr>
            <p:ph type="sldNum" sz="quarter" idx="12"/>
          </p:nvPr>
        </p:nvSpPr>
        <p:spPr/>
        <p:txBody>
          <a:bodyPr/>
          <a:lstStyle/>
          <a:p>
            <a:fld id="{F00E9ED5-0E70-420D-98E6-4C0AEBF51F34}" type="slidenum">
              <a:rPr lang="en-GB" smtClean="0"/>
              <a:t>13</a:t>
            </a:fld>
            <a:endParaRPr lang="en-GB"/>
          </a:p>
        </p:txBody>
      </p:sp>
      <p:grpSp>
        <p:nvGrpSpPr>
          <p:cNvPr id="10" name="Group 9">
            <a:extLst>
              <a:ext uri="{FF2B5EF4-FFF2-40B4-BE49-F238E27FC236}">
                <a16:creationId xmlns:a16="http://schemas.microsoft.com/office/drawing/2014/main" id="{E57D8268-B3CC-710C-95F2-C99451E53DB0}"/>
              </a:ext>
            </a:extLst>
          </p:cNvPr>
          <p:cNvGrpSpPr/>
          <p:nvPr/>
        </p:nvGrpSpPr>
        <p:grpSpPr>
          <a:xfrm>
            <a:off x="6169026" y="1627200"/>
            <a:ext cx="5472113" cy="4681526"/>
            <a:chOff x="6169026" y="1627200"/>
            <a:chExt cx="5472113" cy="4681526"/>
          </a:xfrm>
        </p:grpSpPr>
        <p:sp>
          <p:nvSpPr>
            <p:cNvPr id="15" name="Inhaltsplatzhalter 19">
              <a:extLst>
                <a:ext uri="{FF2B5EF4-FFF2-40B4-BE49-F238E27FC236}">
                  <a16:creationId xmlns:a16="http://schemas.microsoft.com/office/drawing/2014/main" id="{D36BD6D1-FC36-2622-3E33-5B7F804481EB}"/>
                </a:ext>
              </a:extLst>
            </p:cNvPr>
            <p:cNvSpPr txBox="1">
              <a:spLocks/>
            </p:cNvSpPr>
            <p:nvPr/>
          </p:nvSpPr>
          <p:spPr>
            <a:xfrm>
              <a:off x="6169026" y="1627200"/>
              <a:ext cx="5472113" cy="4681526"/>
            </a:xfrm>
            <a:prstGeom prst="rect">
              <a:avLst/>
            </a:prstGeom>
            <a:solidFill>
              <a:schemeClr val="bg2">
                <a:lumMod val="20000"/>
                <a:lumOff val="80000"/>
              </a:schemeClr>
            </a:solidFill>
          </p:spPr>
          <p:txBody>
            <a:bodyPr vert="horz" lIns="144000" tIns="108000" rIns="144000" bIns="108000" rtlCol="0" anchor="t">
              <a:noAutofit/>
            </a:bodyPr>
            <a:lstStyle>
              <a:lvl1pPr marL="180000" indent="-180000" algn="l" defTabSz="914400" rtl="0" eaLnBrk="1" latinLnBrk="0" hangingPunct="1">
                <a:lnSpc>
                  <a:spcPct val="108000"/>
                </a:lnSpc>
                <a:spcBef>
                  <a:spcPts val="600"/>
                </a:spcBef>
                <a:buFont typeface="Arial" panose="020B0604020202020204" pitchFamily="34" charset="0"/>
                <a:buChar char="•"/>
                <a:defRPr sz="1800" b="0" kern="1200">
                  <a:solidFill>
                    <a:schemeClr val="tx1"/>
                  </a:solidFill>
                  <a:latin typeface="+mn-lt"/>
                  <a:ea typeface="+mn-ea"/>
                  <a:cs typeface="+mn-cs"/>
                </a:defRPr>
              </a:lvl1pPr>
              <a:lvl2pPr marL="360000" indent="-180000" algn="l" defTabSz="914400" rtl="0" eaLnBrk="1" latinLnBrk="0" hangingPunct="1">
                <a:lnSpc>
                  <a:spcPct val="108000"/>
                </a:lnSpc>
                <a:spcBef>
                  <a:spcPts val="6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8000"/>
                </a:lnSpc>
                <a:spcBef>
                  <a:spcPts val="600"/>
                </a:spcBef>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lnSpc>
                  <a:spcPct val="108000"/>
                </a:lnSpc>
                <a:spcBef>
                  <a:spcPts val="600"/>
                </a:spcBef>
                <a:buFont typeface="Arial" panose="020B0604020202020204" pitchFamily="34" charset="0"/>
                <a:buChar char="•"/>
                <a:defRPr sz="1200" kern="1200">
                  <a:solidFill>
                    <a:schemeClr val="tx1"/>
                  </a:solidFill>
                  <a:latin typeface="+mn-lt"/>
                  <a:ea typeface="+mn-ea"/>
                  <a:cs typeface="+mn-cs"/>
                </a:defRPr>
              </a:lvl4pPr>
              <a:lvl5pPr marL="898525" indent="-179388"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5pPr>
              <a:lvl6pPr marL="108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6pPr>
              <a:lvl7pPr marL="126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7pPr>
              <a:lvl8pPr marL="144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8pPr>
              <a:lvl9pPr marL="162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lvl="2" indent="0">
                <a:buNone/>
              </a:pPr>
              <a:r>
                <a:rPr lang="en-US" sz="1600" b="1"/>
                <a:t>Need for an element to connect to the world of SMF!</a:t>
              </a:r>
            </a:p>
            <a:p>
              <a:pPr marL="465750" lvl="3" indent="-285750">
                <a:buFont typeface="Wingdings" panose="05000000000000000000" pitchFamily="2" charset="2"/>
                <a:buChar char="Ø"/>
              </a:pPr>
              <a:r>
                <a:rPr lang="en-US" sz="1400">
                  <a:sym typeface="Wingdings" panose="05000000000000000000" pitchFamily="2" charset="2"/>
                </a:rPr>
                <a:t>CUBO </a:t>
              </a:r>
              <a:r>
                <a:rPr lang="en-US" sz="1400"/>
                <a:t>HCF-Lens-Connector </a:t>
              </a:r>
            </a:p>
          </p:txBody>
        </p:sp>
        <p:sp>
          <p:nvSpPr>
            <p:cNvPr id="16" name="Rechteck 15">
              <a:extLst>
                <a:ext uri="{FF2B5EF4-FFF2-40B4-BE49-F238E27FC236}">
                  <a16:creationId xmlns:a16="http://schemas.microsoft.com/office/drawing/2014/main" id="{DC4B82F5-B54F-1F66-0B3B-755110067237}"/>
                </a:ext>
              </a:extLst>
            </p:cNvPr>
            <p:cNvSpPr/>
            <p:nvPr/>
          </p:nvSpPr>
          <p:spPr>
            <a:xfrm>
              <a:off x="6279978" y="2844800"/>
              <a:ext cx="5250209" cy="335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marL="0" indent="0">
                <a:buFont typeface="Arial" panose="020B0604020202020204" pitchFamily="34" charset="0"/>
                <a:buNone/>
              </a:pPr>
              <a:endParaRPr lang="en-US" sz="1200">
                <a:solidFill>
                  <a:srgbClr val="000000"/>
                </a:solidFill>
              </a:endParaRPr>
            </a:p>
          </p:txBody>
        </p:sp>
        <p:pic>
          <p:nvPicPr>
            <p:cNvPr id="22" name="Inhaltsplatzhalter 19">
              <a:extLst>
                <a:ext uri="{FF2B5EF4-FFF2-40B4-BE49-F238E27FC236}">
                  <a16:creationId xmlns:a16="http://schemas.microsoft.com/office/drawing/2014/main" id="{B6CF5977-C573-439C-B8DF-E2FA09A076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66715" y="3285067"/>
              <a:ext cx="5196749" cy="2285109"/>
            </a:xfrm>
            <a:prstGeom prst="rect">
              <a:avLst/>
            </a:prstGeom>
          </p:spPr>
        </p:pic>
      </p:grpSp>
      <p:grpSp>
        <p:nvGrpSpPr>
          <p:cNvPr id="19" name="Group 18">
            <a:extLst>
              <a:ext uri="{FF2B5EF4-FFF2-40B4-BE49-F238E27FC236}">
                <a16:creationId xmlns:a16="http://schemas.microsoft.com/office/drawing/2014/main" id="{AF1A5E7A-06CD-BFDE-6B34-5AB4F5C8DE13}"/>
              </a:ext>
            </a:extLst>
          </p:cNvPr>
          <p:cNvGrpSpPr/>
          <p:nvPr/>
        </p:nvGrpSpPr>
        <p:grpSpPr>
          <a:xfrm>
            <a:off x="561905" y="1627188"/>
            <a:ext cx="5468400" cy="4681537"/>
            <a:chOff x="561905" y="1627188"/>
            <a:chExt cx="5468400" cy="4681537"/>
          </a:xfrm>
        </p:grpSpPr>
        <p:sp>
          <p:nvSpPr>
            <p:cNvPr id="12" name="Inhaltsplatzhalter 18">
              <a:extLst>
                <a:ext uri="{FF2B5EF4-FFF2-40B4-BE49-F238E27FC236}">
                  <a16:creationId xmlns:a16="http://schemas.microsoft.com/office/drawing/2014/main" id="{3392235C-C092-9928-02F3-9892F0CF690D}"/>
                </a:ext>
              </a:extLst>
            </p:cNvPr>
            <p:cNvSpPr txBox="1">
              <a:spLocks/>
            </p:cNvSpPr>
            <p:nvPr/>
          </p:nvSpPr>
          <p:spPr>
            <a:xfrm>
              <a:off x="561905" y="1627188"/>
              <a:ext cx="5468400" cy="4681537"/>
            </a:xfrm>
            <a:prstGeom prst="rect">
              <a:avLst/>
            </a:prstGeom>
            <a:solidFill>
              <a:schemeClr val="bg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sz="1600" b="1"/>
                <a:t>Open fragile core structure</a:t>
              </a:r>
            </a:p>
            <a:p>
              <a:pPr marL="180000" lvl="3" indent="0">
                <a:buNone/>
              </a:pPr>
              <a:r>
                <a:rPr lang="en-GB" sz="1400"/>
                <a:t>Not possible to polish – only cleaving of </a:t>
              </a:r>
              <a:r>
                <a:rPr lang="en-GB" sz="1400" err="1"/>
                <a:t>endface</a:t>
              </a:r>
              <a:endParaRPr lang="en-GB" sz="1400"/>
            </a:p>
            <a:p>
              <a:pPr marL="180000" lvl="3" indent="0">
                <a:buNone/>
              </a:pPr>
              <a:r>
                <a:rPr lang="en-GB" sz="1400"/>
                <a:t>Open end needs sealing against environment</a:t>
              </a:r>
            </a:p>
            <a:p>
              <a:pPr marL="180000" lvl="3" indent="0">
                <a:buNone/>
              </a:pPr>
              <a:r>
                <a:rPr lang="en-GB" sz="1400"/>
                <a:t>Microstructure geometry can vary along fibre length</a:t>
              </a:r>
            </a:p>
            <a:p>
              <a:pPr marL="180000" lvl="3" indent="0">
                <a:buNone/>
              </a:pPr>
              <a:endParaRPr lang="en-GB" sz="1400"/>
            </a:p>
            <a:p>
              <a:pPr marL="0" lvl="2" indent="0">
                <a:buNone/>
              </a:pPr>
              <a:r>
                <a:rPr lang="en-US" sz="1600" b="1"/>
                <a:t>Mode field diameter is &gt;2x the size of standard SMF</a:t>
              </a:r>
            </a:p>
            <a:p>
              <a:pPr marL="180000" lvl="3" indent="0">
                <a:buNone/>
              </a:pPr>
              <a:r>
                <a:rPr lang="en-US" sz="1400"/>
                <a:t>Mode size conversion is necessary</a:t>
              </a:r>
            </a:p>
            <a:p>
              <a:pPr marL="180000" lvl="3" indent="0">
                <a:buNone/>
              </a:pPr>
              <a:r>
                <a:rPr lang="en-US" sz="1400"/>
                <a:t>Back reflections at interface to SMF need to be suppressed</a:t>
              </a:r>
            </a:p>
            <a:p>
              <a:pPr marL="180000" lvl="3" indent="0">
                <a:buNone/>
              </a:pPr>
              <a:r>
                <a:rPr lang="en-US" sz="1400"/>
                <a:t>Large cladding diameter limits min bend radius to ~75mm</a:t>
              </a:r>
              <a:endParaRPr lang="en-GB" sz="1400"/>
            </a:p>
          </p:txBody>
        </p:sp>
        <p:sp>
          <p:nvSpPr>
            <p:cNvPr id="13" name="Rechteck 12">
              <a:extLst>
                <a:ext uri="{FF2B5EF4-FFF2-40B4-BE49-F238E27FC236}">
                  <a16:creationId xmlns:a16="http://schemas.microsoft.com/office/drawing/2014/main" id="{BE3EFC97-30A8-84A5-65C1-7C1583E55B5F}"/>
                </a:ext>
              </a:extLst>
            </p:cNvPr>
            <p:cNvSpPr/>
            <p:nvPr/>
          </p:nvSpPr>
          <p:spPr>
            <a:xfrm>
              <a:off x="671001" y="4618312"/>
              <a:ext cx="5250209" cy="15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marL="0" indent="0">
                <a:buFont typeface="Arial" panose="020B0604020202020204" pitchFamily="34" charset="0"/>
                <a:buNone/>
              </a:pPr>
              <a:endParaRPr lang="en-US" sz="1200">
                <a:solidFill>
                  <a:srgbClr val="000000"/>
                </a:solidFill>
              </a:endParaRPr>
            </a:p>
          </p:txBody>
        </p:sp>
        <p:pic>
          <p:nvPicPr>
            <p:cNvPr id="7" name="Grafik 10">
              <a:extLst>
                <a:ext uri="{FF2B5EF4-FFF2-40B4-BE49-F238E27FC236}">
                  <a16:creationId xmlns:a16="http://schemas.microsoft.com/office/drawing/2014/main" id="{67696DFC-F1D0-C839-D3EE-9D3BAA6F96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2297" r="2297"/>
            <a:stretch/>
          </p:blipFill>
          <p:spPr>
            <a:xfrm>
              <a:off x="4419157" y="4726312"/>
              <a:ext cx="1368000" cy="1368000"/>
            </a:xfrm>
            <a:prstGeom prst="rect">
              <a:avLst/>
            </a:prstGeom>
          </p:spPr>
        </p:pic>
        <p:pic>
          <p:nvPicPr>
            <p:cNvPr id="6" name="Grafik 4">
              <a:extLst>
                <a:ext uri="{FF2B5EF4-FFF2-40B4-BE49-F238E27FC236}">
                  <a16:creationId xmlns:a16="http://schemas.microsoft.com/office/drawing/2014/main" id="{E77A6541-0C50-D204-216F-539C0010402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5140" r="5140"/>
            <a:stretch/>
          </p:blipFill>
          <p:spPr>
            <a:xfrm>
              <a:off x="1895246" y="4726312"/>
              <a:ext cx="1368000" cy="1368000"/>
            </a:xfrm>
            <a:prstGeom prst="rect">
              <a:avLst/>
            </a:prstGeom>
          </p:spPr>
        </p:pic>
        <p:sp>
          <p:nvSpPr>
            <p:cNvPr id="8" name="Textfeld 9">
              <a:extLst>
                <a:ext uri="{FF2B5EF4-FFF2-40B4-BE49-F238E27FC236}">
                  <a16:creationId xmlns:a16="http://schemas.microsoft.com/office/drawing/2014/main" id="{A2F5A093-40B3-A7B3-431D-5C8807230F30}"/>
                </a:ext>
              </a:extLst>
            </p:cNvPr>
            <p:cNvSpPr txBox="1"/>
            <p:nvPr/>
          </p:nvSpPr>
          <p:spPr>
            <a:xfrm>
              <a:off x="739336" y="4726312"/>
              <a:ext cx="1032692" cy="1019509"/>
            </a:xfrm>
            <a:prstGeom prst="rect">
              <a:avLst/>
            </a:prstGeom>
            <a:noFill/>
          </p:spPr>
          <p:txBody>
            <a:bodyPr wrap="none" lIns="0" tIns="0" rIns="0" bIns="0" rtlCol="0">
              <a:noAutofit/>
            </a:bodyPr>
            <a:lstStyle/>
            <a:p>
              <a:pPr>
                <a:lnSpc>
                  <a:spcPct val="108000"/>
                </a:lnSpc>
                <a:spcBef>
                  <a:spcPts val="600"/>
                </a:spcBef>
              </a:pPr>
              <a:r>
                <a:rPr lang="en-US" sz="1000"/>
                <a:t>SMF-28e</a:t>
              </a:r>
            </a:p>
            <a:p>
              <a:pPr algn="r">
                <a:lnSpc>
                  <a:spcPct val="108000"/>
                </a:lnSpc>
                <a:spcBef>
                  <a:spcPts val="600"/>
                </a:spcBef>
              </a:pPr>
              <a:r>
                <a:rPr lang="en-US" sz="1000" err="1"/>
                <a:t>Ø</a:t>
              </a:r>
              <a:r>
                <a:rPr lang="en-US" sz="1000" baseline="-25000" err="1"/>
                <a:t>Cladding</a:t>
              </a:r>
              <a:r>
                <a:rPr lang="en-US" sz="1000"/>
                <a:t> = 125µm</a:t>
              </a:r>
            </a:p>
            <a:p>
              <a:pPr algn="r">
                <a:lnSpc>
                  <a:spcPct val="108000"/>
                </a:lnSpc>
                <a:spcBef>
                  <a:spcPts val="600"/>
                </a:spcBef>
              </a:pPr>
              <a:r>
                <a:rPr lang="en-US" sz="1000"/>
                <a:t>MFD = 9.2µm </a:t>
              </a:r>
              <a:br>
                <a:rPr lang="en-US" sz="1000"/>
              </a:br>
              <a:endParaRPr lang="en-US" sz="1000"/>
            </a:p>
          </p:txBody>
        </p:sp>
        <p:sp>
          <p:nvSpPr>
            <p:cNvPr id="9" name="Textfeld 18">
              <a:extLst>
                <a:ext uri="{FF2B5EF4-FFF2-40B4-BE49-F238E27FC236}">
                  <a16:creationId xmlns:a16="http://schemas.microsoft.com/office/drawing/2014/main" id="{4E73DCAC-002C-4271-0ABB-D62B03ABB68B}"/>
                </a:ext>
              </a:extLst>
            </p:cNvPr>
            <p:cNvSpPr txBox="1"/>
            <p:nvPr/>
          </p:nvSpPr>
          <p:spPr>
            <a:xfrm>
              <a:off x="3401967" y="4726311"/>
              <a:ext cx="906238" cy="695833"/>
            </a:xfrm>
            <a:prstGeom prst="rect">
              <a:avLst/>
            </a:prstGeom>
            <a:noFill/>
          </p:spPr>
          <p:txBody>
            <a:bodyPr wrap="none" lIns="0" tIns="0" rIns="0" bIns="0" rtlCol="0">
              <a:noAutofit/>
            </a:bodyPr>
            <a:lstStyle/>
            <a:p>
              <a:pPr>
                <a:lnSpc>
                  <a:spcPct val="108000"/>
                </a:lnSpc>
                <a:spcBef>
                  <a:spcPts val="600"/>
                </a:spcBef>
              </a:pPr>
              <a:r>
                <a:rPr lang="en-US" sz="1000"/>
                <a:t>NANF-HCF</a:t>
              </a:r>
            </a:p>
            <a:p>
              <a:pPr algn="r">
                <a:lnSpc>
                  <a:spcPct val="108000"/>
                </a:lnSpc>
                <a:spcBef>
                  <a:spcPts val="600"/>
                </a:spcBef>
              </a:pPr>
              <a:r>
                <a:rPr lang="en-US" sz="1000" err="1"/>
                <a:t>Ø</a:t>
              </a:r>
              <a:r>
                <a:rPr lang="en-US" sz="1000" baseline="-25000" err="1"/>
                <a:t>Cladding</a:t>
              </a:r>
              <a:r>
                <a:rPr lang="en-US" sz="1000"/>
                <a:t> = 235µm</a:t>
              </a:r>
            </a:p>
            <a:p>
              <a:pPr algn="r">
                <a:lnSpc>
                  <a:spcPct val="108000"/>
                </a:lnSpc>
                <a:spcBef>
                  <a:spcPts val="600"/>
                </a:spcBef>
              </a:pPr>
              <a:r>
                <a:rPr lang="en-US" sz="1000"/>
                <a:t>MFD = 24µm</a:t>
              </a:r>
            </a:p>
          </p:txBody>
        </p:sp>
        <p:pic>
          <p:nvPicPr>
            <p:cNvPr id="11" name="Grafik 4">
              <a:extLst>
                <a:ext uri="{FF2B5EF4-FFF2-40B4-BE49-F238E27FC236}">
                  <a16:creationId xmlns:a16="http://schemas.microsoft.com/office/drawing/2014/main" id="{C2753332-6B60-18E0-6D94-257072CC013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5140" r="5140"/>
            <a:stretch/>
          </p:blipFill>
          <p:spPr>
            <a:xfrm>
              <a:off x="2010214" y="4841280"/>
              <a:ext cx="1138065" cy="1138065"/>
            </a:xfrm>
            <a:prstGeom prst="rect">
              <a:avLst/>
            </a:prstGeom>
          </p:spPr>
        </p:pic>
      </p:grpSp>
      <p:sp>
        <p:nvSpPr>
          <p:cNvPr id="3" name="Espace réservé du pied de page 2">
            <a:extLst>
              <a:ext uri="{FF2B5EF4-FFF2-40B4-BE49-F238E27FC236}">
                <a16:creationId xmlns:a16="http://schemas.microsoft.com/office/drawing/2014/main" id="{3CC4DB24-B75A-7F75-F539-2CB236BF4D28}"/>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60880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8">
            <a:extLst>
              <a:ext uri="{FF2B5EF4-FFF2-40B4-BE49-F238E27FC236}">
                <a16:creationId xmlns:a16="http://schemas.microsoft.com/office/drawing/2014/main" id="{E85D39E5-2952-962D-37ED-0922BB7ADF81}"/>
              </a:ext>
            </a:extLst>
          </p:cNvPr>
          <p:cNvSpPr txBox="1">
            <a:spLocks/>
          </p:cNvSpPr>
          <p:nvPr/>
        </p:nvSpPr>
        <p:spPr>
          <a:xfrm>
            <a:off x="550800" y="1641799"/>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endParaRPr lang="en-GB"/>
          </a:p>
        </p:txBody>
      </p:sp>
      <p:sp>
        <p:nvSpPr>
          <p:cNvPr id="2" name="Title 1">
            <a:extLst>
              <a:ext uri="{FF2B5EF4-FFF2-40B4-BE49-F238E27FC236}">
                <a16:creationId xmlns:a16="http://schemas.microsoft.com/office/drawing/2014/main" id="{4D282AEB-2FF2-41D0-ACF0-8A190DF2E8E2}"/>
              </a:ext>
            </a:extLst>
          </p:cNvPr>
          <p:cNvSpPr>
            <a:spLocks noGrp="1"/>
          </p:cNvSpPr>
          <p:nvPr>
            <p:ph type="title"/>
          </p:nvPr>
        </p:nvSpPr>
        <p:spPr/>
        <p:txBody>
          <a:bodyPr/>
          <a:lstStyle/>
          <a:p>
            <a:r>
              <a:rPr lang="en-US"/>
              <a:t>Patented Mode Converting HCF-LC-Connector</a:t>
            </a:r>
            <a:endParaRPr lang="en-US">
              <a:solidFill>
                <a:srgbClr val="FF0000"/>
              </a:solidFill>
            </a:endParaRPr>
          </a:p>
        </p:txBody>
      </p:sp>
      <p:sp>
        <p:nvSpPr>
          <p:cNvPr id="6" name="Foliennummernplatzhalter 5"/>
          <p:cNvSpPr>
            <a:spLocks noGrp="1"/>
          </p:cNvSpPr>
          <p:nvPr>
            <p:ph type="sldNum" sz="quarter" idx="12"/>
          </p:nvPr>
        </p:nvSpPr>
        <p:spPr/>
        <p:txBody>
          <a:bodyPr/>
          <a:lstStyle/>
          <a:p>
            <a:fld id="{35F8CD63-ED10-4E78-AFB2-EE57A3B47A2D}" type="slidenum">
              <a:rPr lang="en-GB" smtClean="0"/>
              <a:t>14</a:t>
            </a:fld>
            <a:endParaRPr lang="en-GB"/>
          </a:p>
        </p:txBody>
      </p:sp>
      <p:pic>
        <p:nvPicPr>
          <p:cNvPr id="9" name="Inhaltsplatzhalter 8"/>
          <p:cNvPicPr>
            <a:picLocks noGrp="1" noChangeAspect="1"/>
          </p:cNvPicPr>
          <p:nvPr>
            <p:ph idx="4294967295"/>
          </p:nvPr>
        </p:nvPicPr>
        <p:blipFill>
          <a:blip r:embed="rId3" cstate="screen">
            <a:clrChange>
              <a:clrFrom>
                <a:srgbClr val="FAFBFB"/>
              </a:clrFrom>
              <a:clrTo>
                <a:srgbClr val="FAFBFB">
                  <a:alpha val="0"/>
                </a:srgbClr>
              </a:clrTo>
            </a:clrChange>
            <a:extLst>
              <a:ext uri="{28A0092B-C50C-407E-A947-70E740481C1C}">
                <a14:useLocalDpi xmlns:a14="http://schemas.microsoft.com/office/drawing/2010/main"/>
              </a:ext>
            </a:extLst>
          </a:blip>
          <a:stretch>
            <a:fillRect/>
          </a:stretch>
        </p:blipFill>
        <p:spPr>
          <a:xfrm>
            <a:off x="701917" y="4455334"/>
            <a:ext cx="6334125" cy="1819275"/>
          </a:xfrm>
          <a:prstGeom prst="rect">
            <a:avLst/>
          </a:prstGeom>
        </p:spPr>
      </p:pic>
      <p:pic>
        <p:nvPicPr>
          <p:cNvPr id="10" name="Grafik 9"/>
          <p:cNvPicPr>
            <a:picLocks noChangeAspect="1"/>
          </p:cNvPicPr>
          <p:nvPr/>
        </p:nvPicPr>
        <p:blipFill>
          <a:blip r:embed="rId4" cstate="screen">
            <a:clrChange>
              <a:clrFrom>
                <a:srgbClr val="FAFBFB"/>
              </a:clrFrom>
              <a:clrTo>
                <a:srgbClr val="FAFBFB">
                  <a:alpha val="0"/>
                </a:srgbClr>
              </a:clrTo>
            </a:clrChange>
            <a:extLst>
              <a:ext uri="{28A0092B-C50C-407E-A947-70E740481C1C}">
                <a14:useLocalDpi xmlns:a14="http://schemas.microsoft.com/office/drawing/2010/main"/>
              </a:ext>
            </a:extLst>
          </a:blip>
          <a:stretch>
            <a:fillRect/>
          </a:stretch>
        </p:blipFill>
        <p:spPr>
          <a:xfrm>
            <a:off x="701917" y="1738317"/>
            <a:ext cx="2865031" cy="1819259"/>
          </a:xfrm>
          <a:prstGeom prst="rect">
            <a:avLst/>
          </a:prstGeom>
        </p:spPr>
      </p:pic>
      <p:sp>
        <p:nvSpPr>
          <p:cNvPr id="11" name="Legende mit Linie 1 10"/>
          <p:cNvSpPr/>
          <p:nvPr/>
        </p:nvSpPr>
        <p:spPr>
          <a:xfrm>
            <a:off x="7036042" y="1780625"/>
            <a:ext cx="2908516"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LC Connector</a:t>
            </a:r>
          </a:p>
        </p:txBody>
      </p:sp>
      <p:sp>
        <p:nvSpPr>
          <p:cNvPr id="14" name="Legende mit Linie 1 13"/>
          <p:cNvSpPr/>
          <p:nvPr/>
        </p:nvSpPr>
        <p:spPr>
          <a:xfrm>
            <a:off x="7036042" y="2779438"/>
            <a:ext cx="4606683"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Quasi-hermetic sealing at fiber and lens fixing</a:t>
            </a:r>
          </a:p>
        </p:txBody>
      </p:sp>
      <p:sp>
        <p:nvSpPr>
          <p:cNvPr id="15" name="Legende mit Linie 1 14"/>
          <p:cNvSpPr/>
          <p:nvPr/>
        </p:nvSpPr>
        <p:spPr>
          <a:xfrm>
            <a:off x="7060822" y="3365806"/>
            <a:ext cx="4429250"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HCF actively aligned                                </a:t>
            </a:r>
            <a:r>
              <a:rPr lang="en-US" sz="1200" b="1" i="1">
                <a:solidFill>
                  <a:schemeClr val="tx1"/>
                </a:solidFill>
              </a:rPr>
              <a:t>(MFD = 24µm)</a:t>
            </a:r>
          </a:p>
        </p:txBody>
      </p:sp>
      <p:sp>
        <p:nvSpPr>
          <p:cNvPr id="16" name="Legende mit Linie 1 15"/>
          <p:cNvSpPr/>
          <p:nvPr/>
        </p:nvSpPr>
        <p:spPr>
          <a:xfrm>
            <a:off x="7048518" y="3815426"/>
            <a:ext cx="4374080"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HCF cleaved to air – no back reflection</a:t>
            </a:r>
          </a:p>
        </p:txBody>
      </p:sp>
      <p:sp>
        <p:nvSpPr>
          <p:cNvPr id="17" name="Legende mit Linie 1 16"/>
          <p:cNvSpPr/>
          <p:nvPr/>
        </p:nvSpPr>
        <p:spPr>
          <a:xfrm>
            <a:off x="7074603" y="4251983"/>
            <a:ext cx="3887683"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Anti-reflection coated lens </a:t>
            </a:r>
          </a:p>
        </p:txBody>
      </p:sp>
      <p:sp>
        <p:nvSpPr>
          <p:cNvPr id="18" name="Legende mit Linie 1 17"/>
          <p:cNvSpPr/>
          <p:nvPr/>
        </p:nvSpPr>
        <p:spPr>
          <a:xfrm>
            <a:off x="7060823" y="4688536"/>
            <a:ext cx="4490421"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spAutoFit/>
          </a:bodyPr>
          <a:lstStyle/>
          <a:p>
            <a:r>
              <a:rPr lang="en-US" sz="1400" b="1">
                <a:solidFill>
                  <a:schemeClr val="tx1"/>
                </a:solidFill>
              </a:rPr>
              <a:t>Interface to standard SMF28 fiber        </a:t>
            </a:r>
            <a:r>
              <a:rPr lang="en-US" sz="1200" b="1" i="1">
                <a:solidFill>
                  <a:schemeClr val="tx1"/>
                </a:solidFill>
              </a:rPr>
              <a:t>(MFD = 10,4µm)</a:t>
            </a:r>
            <a:endParaRPr lang="en-US" sz="1400" b="1" i="1">
              <a:solidFill>
                <a:schemeClr val="tx1"/>
              </a:solidFill>
            </a:endParaRPr>
          </a:p>
        </p:txBody>
      </p:sp>
      <p:grpSp>
        <p:nvGrpSpPr>
          <p:cNvPr id="5" name="Gruppieren 4">
            <a:extLst>
              <a:ext uri="{FF2B5EF4-FFF2-40B4-BE49-F238E27FC236}">
                <a16:creationId xmlns:a16="http://schemas.microsoft.com/office/drawing/2014/main" id="{768B534C-3D39-4A99-9C0F-181BB0DD10AF}"/>
              </a:ext>
            </a:extLst>
          </p:cNvPr>
          <p:cNvGrpSpPr/>
          <p:nvPr/>
        </p:nvGrpSpPr>
        <p:grpSpPr>
          <a:xfrm>
            <a:off x="5758265" y="5348481"/>
            <a:ext cx="1163058" cy="153888"/>
            <a:chOff x="7635090" y="5412154"/>
            <a:chExt cx="1843873" cy="259256"/>
          </a:xfrm>
        </p:grpSpPr>
        <p:cxnSp>
          <p:nvCxnSpPr>
            <p:cNvPr id="13" name="Gerader Verbinder 12">
              <a:extLst>
                <a:ext uri="{FF2B5EF4-FFF2-40B4-BE49-F238E27FC236}">
                  <a16:creationId xmlns:a16="http://schemas.microsoft.com/office/drawing/2014/main" id="{4228A2B2-833F-4A0E-AF6C-A51426C2EF16}"/>
                </a:ext>
              </a:extLst>
            </p:cNvPr>
            <p:cNvCxnSpPr>
              <a:cxnSpLocks/>
            </p:cNvCxnSpPr>
            <p:nvPr/>
          </p:nvCxnSpPr>
          <p:spPr>
            <a:xfrm>
              <a:off x="7635090" y="5412154"/>
              <a:ext cx="1843873" cy="125604"/>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22CAFDDB-9B22-4BC6-9A80-97386152F8EF}"/>
                </a:ext>
              </a:extLst>
            </p:cNvPr>
            <p:cNvCxnSpPr>
              <a:cxnSpLocks/>
            </p:cNvCxnSpPr>
            <p:nvPr/>
          </p:nvCxnSpPr>
          <p:spPr>
            <a:xfrm flipV="1">
              <a:off x="7635090" y="5537758"/>
              <a:ext cx="1843873" cy="133652"/>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uppieren 7">
            <a:extLst>
              <a:ext uri="{FF2B5EF4-FFF2-40B4-BE49-F238E27FC236}">
                <a16:creationId xmlns:a16="http://schemas.microsoft.com/office/drawing/2014/main" id="{DB60C19D-C281-58B3-4FE7-ECD32902C714}"/>
              </a:ext>
            </a:extLst>
          </p:cNvPr>
          <p:cNvGrpSpPr/>
          <p:nvPr/>
        </p:nvGrpSpPr>
        <p:grpSpPr>
          <a:xfrm rot="16200000" flipH="1">
            <a:off x="6489650" y="282607"/>
            <a:ext cx="2241482" cy="7844601"/>
            <a:chOff x="9217638" y="2560506"/>
            <a:chExt cx="638622" cy="638622"/>
          </a:xfrm>
        </p:grpSpPr>
        <p:cxnSp>
          <p:nvCxnSpPr>
            <p:cNvPr id="12" name="Gerader Verbinder 50">
              <a:extLst>
                <a:ext uri="{FF2B5EF4-FFF2-40B4-BE49-F238E27FC236}">
                  <a16:creationId xmlns:a16="http://schemas.microsoft.com/office/drawing/2014/main" id="{28B508DC-BF6F-4DEB-8B18-B7A5E73A82A2}"/>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Gerader Verbinder 50">
              <a:extLst>
                <a:ext uri="{FF2B5EF4-FFF2-40B4-BE49-F238E27FC236}">
                  <a16:creationId xmlns:a16="http://schemas.microsoft.com/office/drawing/2014/main" id="{84885451-6F07-3359-403B-D47505D3663C}"/>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1" name="Gruppieren 20">
            <a:extLst>
              <a:ext uri="{FF2B5EF4-FFF2-40B4-BE49-F238E27FC236}">
                <a16:creationId xmlns:a16="http://schemas.microsoft.com/office/drawing/2014/main" id="{6E5909AF-D368-1275-583C-51CB57DDA4A6}"/>
              </a:ext>
            </a:extLst>
          </p:cNvPr>
          <p:cNvGrpSpPr/>
          <p:nvPr/>
        </p:nvGrpSpPr>
        <p:grpSpPr>
          <a:xfrm rot="16200000" flipH="1">
            <a:off x="7002905" y="847974"/>
            <a:ext cx="1648493" cy="7325844"/>
            <a:chOff x="9217638" y="2560506"/>
            <a:chExt cx="638622" cy="638622"/>
          </a:xfrm>
        </p:grpSpPr>
        <p:cxnSp>
          <p:nvCxnSpPr>
            <p:cNvPr id="22" name="Gerader Verbinder 50">
              <a:extLst>
                <a:ext uri="{FF2B5EF4-FFF2-40B4-BE49-F238E27FC236}">
                  <a16:creationId xmlns:a16="http://schemas.microsoft.com/office/drawing/2014/main" id="{38B96CFE-AAD9-7E18-883B-26B104359850}"/>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 name="Gerader Verbinder 50">
              <a:extLst>
                <a:ext uri="{FF2B5EF4-FFF2-40B4-BE49-F238E27FC236}">
                  <a16:creationId xmlns:a16="http://schemas.microsoft.com/office/drawing/2014/main" id="{0002D119-DF25-2D2C-CAED-55EA9C5A83FF}"/>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4" name="Gruppieren 23">
            <a:extLst>
              <a:ext uri="{FF2B5EF4-FFF2-40B4-BE49-F238E27FC236}">
                <a16:creationId xmlns:a16="http://schemas.microsoft.com/office/drawing/2014/main" id="{818C14DC-58E1-85E9-5BEB-957CFDE8C8AD}"/>
              </a:ext>
            </a:extLst>
          </p:cNvPr>
          <p:cNvGrpSpPr/>
          <p:nvPr/>
        </p:nvGrpSpPr>
        <p:grpSpPr>
          <a:xfrm rot="16200000" flipH="1">
            <a:off x="7273767" y="1195512"/>
            <a:ext cx="1288611" cy="7143999"/>
            <a:chOff x="9217638" y="2560506"/>
            <a:chExt cx="638622" cy="638622"/>
          </a:xfrm>
        </p:grpSpPr>
        <p:cxnSp>
          <p:nvCxnSpPr>
            <p:cNvPr id="25" name="Gerader Verbinder 50">
              <a:extLst>
                <a:ext uri="{FF2B5EF4-FFF2-40B4-BE49-F238E27FC236}">
                  <a16:creationId xmlns:a16="http://schemas.microsoft.com/office/drawing/2014/main" id="{0124AA8A-0766-5E1B-4E8C-B222B387F1F4}"/>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 name="Gerader Verbinder 50">
              <a:extLst>
                <a:ext uri="{FF2B5EF4-FFF2-40B4-BE49-F238E27FC236}">
                  <a16:creationId xmlns:a16="http://schemas.microsoft.com/office/drawing/2014/main" id="{54CD2317-06F6-7128-C71D-47C4017B4947}"/>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E11EA547-9EE4-4766-232B-D2B3720D1380}"/>
              </a:ext>
            </a:extLst>
          </p:cNvPr>
          <p:cNvGrpSpPr/>
          <p:nvPr/>
        </p:nvGrpSpPr>
        <p:grpSpPr>
          <a:xfrm rot="16200000" flipH="1">
            <a:off x="8259736" y="2058291"/>
            <a:ext cx="728866" cy="5731808"/>
            <a:chOff x="9217638" y="2560506"/>
            <a:chExt cx="638622" cy="638622"/>
          </a:xfrm>
        </p:grpSpPr>
        <p:cxnSp>
          <p:nvCxnSpPr>
            <p:cNvPr id="28" name="Gerader Verbinder 50">
              <a:extLst>
                <a:ext uri="{FF2B5EF4-FFF2-40B4-BE49-F238E27FC236}">
                  <a16:creationId xmlns:a16="http://schemas.microsoft.com/office/drawing/2014/main" id="{C2C95F64-0434-80FE-35AF-F677C854C55C}"/>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9" name="Gerader Verbinder 50">
              <a:extLst>
                <a:ext uri="{FF2B5EF4-FFF2-40B4-BE49-F238E27FC236}">
                  <a16:creationId xmlns:a16="http://schemas.microsoft.com/office/drawing/2014/main" id="{987E2319-F2E9-1187-FE0E-E161D054CA02}"/>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0" name="Gruppieren 29">
            <a:extLst>
              <a:ext uri="{FF2B5EF4-FFF2-40B4-BE49-F238E27FC236}">
                <a16:creationId xmlns:a16="http://schemas.microsoft.com/office/drawing/2014/main" id="{4B1B4244-D0D3-6E62-1EAB-0BB208B1BEDE}"/>
              </a:ext>
            </a:extLst>
          </p:cNvPr>
          <p:cNvGrpSpPr/>
          <p:nvPr/>
        </p:nvGrpSpPr>
        <p:grpSpPr>
          <a:xfrm rot="16200000" flipH="1">
            <a:off x="8934732" y="2832062"/>
            <a:ext cx="392124" cy="4718579"/>
            <a:chOff x="9217638" y="2560506"/>
            <a:chExt cx="638622" cy="638622"/>
          </a:xfrm>
        </p:grpSpPr>
        <p:cxnSp>
          <p:nvCxnSpPr>
            <p:cNvPr id="31" name="Gerader Verbinder 50">
              <a:extLst>
                <a:ext uri="{FF2B5EF4-FFF2-40B4-BE49-F238E27FC236}">
                  <a16:creationId xmlns:a16="http://schemas.microsoft.com/office/drawing/2014/main" id="{6CA45599-0E5F-5546-275B-86A50DAA6339}"/>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2" name="Gerader Verbinder 50">
              <a:extLst>
                <a:ext uri="{FF2B5EF4-FFF2-40B4-BE49-F238E27FC236}">
                  <a16:creationId xmlns:a16="http://schemas.microsoft.com/office/drawing/2014/main" id="{6971BFB6-2702-C64B-75F0-99EB6AD39B16}"/>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3" name="Gruppieren 32">
            <a:extLst>
              <a:ext uri="{FF2B5EF4-FFF2-40B4-BE49-F238E27FC236}">
                <a16:creationId xmlns:a16="http://schemas.microsoft.com/office/drawing/2014/main" id="{B466A4A1-A30A-BDE5-4F9A-41CCFCDB37AA}"/>
              </a:ext>
            </a:extLst>
          </p:cNvPr>
          <p:cNvGrpSpPr/>
          <p:nvPr/>
        </p:nvGrpSpPr>
        <p:grpSpPr>
          <a:xfrm rot="16200000" flipH="1">
            <a:off x="5578831" y="-72819"/>
            <a:ext cx="708616" cy="4995899"/>
            <a:chOff x="9217638" y="2560506"/>
            <a:chExt cx="638622" cy="638622"/>
          </a:xfrm>
        </p:grpSpPr>
        <p:cxnSp>
          <p:nvCxnSpPr>
            <p:cNvPr id="34" name="Gerader Verbinder 50">
              <a:extLst>
                <a:ext uri="{FF2B5EF4-FFF2-40B4-BE49-F238E27FC236}">
                  <a16:creationId xmlns:a16="http://schemas.microsoft.com/office/drawing/2014/main" id="{A934D057-6B4B-ABBE-78F5-2F7476E0069A}"/>
                </a:ext>
              </a:extLst>
            </p:cNvPr>
            <p:cNvCxnSpPr>
              <a:cxnSpLocks/>
            </p:cNvCxnSpPr>
            <p:nvPr/>
          </p:nvCxnSpPr>
          <p:spPr>
            <a:xfrm>
              <a:off x="9217638" y="2560506"/>
              <a:ext cx="638622" cy="0"/>
            </a:xfrm>
            <a:prstGeom prst="line">
              <a:avLst/>
            </a:prstGeom>
            <a:ln w="12700"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5" name="Gerader Verbinder 50">
              <a:extLst>
                <a:ext uri="{FF2B5EF4-FFF2-40B4-BE49-F238E27FC236}">
                  <a16:creationId xmlns:a16="http://schemas.microsoft.com/office/drawing/2014/main" id="{1BAA1A87-6383-5FA8-A5E9-5A6E371B0A5B}"/>
                </a:ext>
              </a:extLst>
            </p:cNvPr>
            <p:cNvCxnSpPr>
              <a:cxnSpLocks/>
            </p:cNvCxnSpPr>
            <p:nvPr/>
          </p:nvCxnSpPr>
          <p:spPr>
            <a:xfrm rot="5400000">
              <a:off x="8898327" y="2879817"/>
              <a:ext cx="638622" cy="0"/>
            </a:xfrm>
            <a:prstGeom prst="line">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 name="Espace réservé du pied de page 2">
            <a:extLst>
              <a:ext uri="{FF2B5EF4-FFF2-40B4-BE49-F238E27FC236}">
                <a16:creationId xmlns:a16="http://schemas.microsoft.com/office/drawing/2014/main" id="{8DE257C7-7B42-B83D-E3C9-4DE30074203C}"/>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614774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85920-E7EF-B647-70C7-872100331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58C5F-A826-0A9E-28AA-203F54B87311}"/>
              </a:ext>
            </a:extLst>
          </p:cNvPr>
          <p:cNvSpPr>
            <a:spLocks noGrp="1"/>
          </p:cNvSpPr>
          <p:nvPr>
            <p:ph type="title"/>
          </p:nvPr>
        </p:nvSpPr>
        <p:spPr/>
        <p:txBody>
          <a:bodyPr/>
          <a:lstStyle/>
          <a:p>
            <a:r>
              <a:rPr lang="de-DE"/>
              <a:t> </a:t>
            </a:r>
            <a:r>
              <a:rPr lang="de-DE" err="1"/>
              <a:t>Cabled</a:t>
            </a:r>
            <a:r>
              <a:rPr lang="de-DE"/>
              <a:t> HCF </a:t>
            </a:r>
            <a:r>
              <a:rPr lang="de-DE" err="1"/>
              <a:t>patchcords</a:t>
            </a:r>
            <a:r>
              <a:rPr lang="de-DE"/>
              <a:t> </a:t>
            </a:r>
            <a:r>
              <a:rPr lang="de-DE" err="1"/>
              <a:t>with</a:t>
            </a:r>
            <a:r>
              <a:rPr lang="de-DE"/>
              <a:t> LC/UPC Termination</a:t>
            </a:r>
          </a:p>
        </p:txBody>
      </p:sp>
      <p:sp>
        <p:nvSpPr>
          <p:cNvPr id="8" name="Content Placeholder 7">
            <a:extLst>
              <a:ext uri="{FF2B5EF4-FFF2-40B4-BE49-F238E27FC236}">
                <a16:creationId xmlns:a16="http://schemas.microsoft.com/office/drawing/2014/main" id="{AE8EF481-86DD-1DDF-E54D-594CBE92B731}"/>
              </a:ext>
            </a:extLst>
          </p:cNvPr>
          <p:cNvSpPr>
            <a:spLocks noGrp="1"/>
          </p:cNvSpPr>
          <p:nvPr>
            <p:ph idx="1"/>
          </p:nvPr>
        </p:nvSpPr>
        <p:spPr>
          <a:xfrm>
            <a:off x="550863" y="5906193"/>
            <a:ext cx="11088686" cy="402532"/>
          </a:xfrm>
        </p:spPr>
        <p:txBody>
          <a:bodyPr/>
          <a:lstStyle/>
          <a:p>
            <a:pPr marL="0" indent="0">
              <a:buNone/>
            </a:pPr>
            <a:r>
              <a:rPr lang="en-GB"/>
              <a:t>Connectors qualified for high optical power handling up to +34dBm at 1550nm</a:t>
            </a:r>
          </a:p>
        </p:txBody>
      </p:sp>
      <p:sp>
        <p:nvSpPr>
          <p:cNvPr id="5" name="Foliennummernplatzhalter 4">
            <a:extLst>
              <a:ext uri="{FF2B5EF4-FFF2-40B4-BE49-F238E27FC236}">
                <a16:creationId xmlns:a16="http://schemas.microsoft.com/office/drawing/2014/main" id="{B41ABE74-C73C-B673-22FC-60E9FC4BD636}"/>
              </a:ext>
            </a:extLst>
          </p:cNvPr>
          <p:cNvSpPr>
            <a:spLocks noGrp="1"/>
          </p:cNvSpPr>
          <p:nvPr>
            <p:ph type="sldNum" sz="quarter" idx="12"/>
          </p:nvPr>
        </p:nvSpPr>
        <p:spPr/>
        <p:txBody>
          <a:bodyPr/>
          <a:lstStyle/>
          <a:p>
            <a:fld id="{C338CD87-293B-43B9-9EC0-06378F434B9F}" type="slidenum">
              <a:rPr lang="en-GB" smtClean="0"/>
              <a:t>15</a:t>
            </a:fld>
            <a:endParaRPr lang="en-GB"/>
          </a:p>
        </p:txBody>
      </p:sp>
      <p:pic>
        <p:nvPicPr>
          <p:cNvPr id="10" name="Grafik 9" descr="Ein Bild, das Werkzeug, Plastik, Blau, Schraubendreher enthält.&#10;&#10;KI-generierte Inhalte können fehlerhaft sein.">
            <a:extLst>
              <a:ext uri="{FF2B5EF4-FFF2-40B4-BE49-F238E27FC236}">
                <a16:creationId xmlns:a16="http://schemas.microsoft.com/office/drawing/2014/main" id="{3B38F921-5C45-DEE7-FC00-96B4AFE3CC9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8302" t="135" r="31830" b="11263"/>
          <a:stretch/>
        </p:blipFill>
        <p:spPr>
          <a:xfrm rot="16200000">
            <a:off x="2358574" y="-308427"/>
            <a:ext cx="1886082" cy="5588771"/>
          </a:xfrm>
          <a:prstGeom prst="rect">
            <a:avLst/>
          </a:prstGeom>
        </p:spPr>
      </p:pic>
      <p:graphicFrame>
        <p:nvGraphicFramePr>
          <p:cNvPr id="3" name="Tabelle 5">
            <a:extLst>
              <a:ext uri="{FF2B5EF4-FFF2-40B4-BE49-F238E27FC236}">
                <a16:creationId xmlns:a16="http://schemas.microsoft.com/office/drawing/2014/main" id="{B385AF90-296E-0012-3200-A8A2D7B6412A}"/>
              </a:ext>
            </a:extLst>
          </p:cNvPr>
          <p:cNvGraphicFramePr>
            <a:graphicFrameLocks noGrp="1"/>
          </p:cNvGraphicFramePr>
          <p:nvPr>
            <p:extLst>
              <p:ext uri="{D42A27DB-BD31-4B8C-83A1-F6EECF244321}">
                <p14:modId xmlns:p14="http://schemas.microsoft.com/office/powerpoint/2010/main" val="2740561498"/>
              </p:ext>
            </p:extLst>
          </p:nvPr>
        </p:nvGraphicFramePr>
        <p:xfrm>
          <a:off x="507229" y="4119585"/>
          <a:ext cx="5696145" cy="1438730"/>
        </p:xfrm>
        <a:graphic>
          <a:graphicData uri="http://schemas.openxmlformats.org/drawingml/2006/table">
            <a:tbl>
              <a:tblPr firstRow="1" bandRow="1">
                <a:tableStyleId>{ED083AE6-46FA-4A59-8FB0-9F97EB10719F}</a:tableStyleId>
              </a:tblPr>
              <a:tblGrid>
                <a:gridCol w="1139229">
                  <a:extLst>
                    <a:ext uri="{9D8B030D-6E8A-4147-A177-3AD203B41FA5}">
                      <a16:colId xmlns:a16="http://schemas.microsoft.com/office/drawing/2014/main" val="2474245256"/>
                    </a:ext>
                  </a:extLst>
                </a:gridCol>
                <a:gridCol w="1139229">
                  <a:extLst>
                    <a:ext uri="{9D8B030D-6E8A-4147-A177-3AD203B41FA5}">
                      <a16:colId xmlns:a16="http://schemas.microsoft.com/office/drawing/2014/main" val="2579643281"/>
                    </a:ext>
                  </a:extLst>
                </a:gridCol>
                <a:gridCol w="1139229">
                  <a:extLst>
                    <a:ext uri="{9D8B030D-6E8A-4147-A177-3AD203B41FA5}">
                      <a16:colId xmlns:a16="http://schemas.microsoft.com/office/drawing/2014/main" val="554344307"/>
                    </a:ext>
                  </a:extLst>
                </a:gridCol>
                <a:gridCol w="1139229">
                  <a:extLst>
                    <a:ext uri="{9D8B030D-6E8A-4147-A177-3AD203B41FA5}">
                      <a16:colId xmlns:a16="http://schemas.microsoft.com/office/drawing/2014/main" val="4070722905"/>
                    </a:ext>
                  </a:extLst>
                </a:gridCol>
                <a:gridCol w="1139229">
                  <a:extLst>
                    <a:ext uri="{9D8B030D-6E8A-4147-A177-3AD203B41FA5}">
                      <a16:colId xmlns:a16="http://schemas.microsoft.com/office/drawing/2014/main" val="3535238958"/>
                    </a:ext>
                  </a:extLst>
                </a:gridCol>
              </a:tblGrid>
              <a:tr h="287746">
                <a:tc>
                  <a:txBody>
                    <a:bodyPr/>
                    <a:lstStyle/>
                    <a:p>
                      <a:pPr algn="ctr"/>
                      <a:r>
                        <a:rPr lang="de-DE" sz="1200"/>
                        <a:t>Cable-Side</a:t>
                      </a:r>
                    </a:p>
                  </a:txBody>
                  <a:tcPr/>
                </a:tc>
                <a:tc>
                  <a:txBody>
                    <a:bodyPr/>
                    <a:lstStyle/>
                    <a:p>
                      <a:pPr algn="ctr"/>
                      <a:r>
                        <a:rPr lang="de-DE" sz="1200" err="1"/>
                        <a:t>Ferrule</a:t>
                      </a:r>
                      <a:endParaRPr lang="de-DE" sz="1200"/>
                    </a:p>
                  </a:txBody>
                  <a:tcPr/>
                </a:tc>
                <a:tc>
                  <a:txBody>
                    <a:bodyPr/>
                    <a:lstStyle/>
                    <a:p>
                      <a:pPr algn="ctr"/>
                      <a:r>
                        <a:rPr lang="de-DE" sz="1200"/>
                        <a:t>IL Assembly</a:t>
                      </a:r>
                    </a:p>
                  </a:txBody>
                  <a:tcPr/>
                </a:tc>
                <a:tc>
                  <a:txBody>
                    <a:bodyPr/>
                    <a:lstStyle/>
                    <a:p>
                      <a:pPr algn="ctr"/>
                      <a:r>
                        <a:rPr lang="de-DE" sz="1200"/>
                        <a:t>IL QC</a:t>
                      </a:r>
                    </a:p>
                  </a:txBody>
                  <a:tcPr/>
                </a:tc>
                <a:tc>
                  <a:txBody>
                    <a:bodyPr/>
                    <a:lstStyle/>
                    <a:p>
                      <a:pPr algn="ctr"/>
                      <a:r>
                        <a:rPr lang="de-DE" sz="1200"/>
                        <a:t>Return Loss</a:t>
                      </a:r>
                    </a:p>
                  </a:txBody>
                  <a:tcPr/>
                </a:tc>
                <a:extLst>
                  <a:ext uri="{0D108BD9-81ED-4DB2-BD59-A6C34878D82A}">
                    <a16:rowId xmlns:a16="http://schemas.microsoft.com/office/drawing/2014/main" val="4058309250"/>
                  </a:ext>
                </a:extLst>
              </a:tr>
              <a:tr h="287746">
                <a:tc>
                  <a:txBody>
                    <a:bodyPr/>
                    <a:lstStyle/>
                    <a:p>
                      <a:pPr algn="ctr"/>
                      <a:r>
                        <a:rPr lang="de-DE" sz="1200"/>
                        <a:t>H1284-1</a:t>
                      </a:r>
                    </a:p>
                  </a:txBody>
                  <a:tcPr/>
                </a:tc>
                <a:tc>
                  <a:txBody>
                    <a:bodyPr/>
                    <a:lstStyle/>
                    <a:p>
                      <a:pPr algn="ctr"/>
                      <a:r>
                        <a:rPr lang="de-DE" sz="1200"/>
                        <a:t>F006357</a:t>
                      </a:r>
                    </a:p>
                  </a:txBody>
                  <a:tcPr/>
                </a:tc>
                <a:tc>
                  <a:txBody>
                    <a:bodyPr/>
                    <a:lstStyle/>
                    <a:p>
                      <a:pPr algn="ctr"/>
                      <a:r>
                        <a:rPr lang="de-DE" sz="1200"/>
                        <a:t>-0,36 dB</a:t>
                      </a:r>
                    </a:p>
                  </a:txBody>
                  <a:tcPr/>
                </a:tc>
                <a:tc>
                  <a:txBody>
                    <a:bodyPr/>
                    <a:lstStyle/>
                    <a:p>
                      <a:pPr algn="ctr"/>
                      <a:r>
                        <a:rPr lang="de-DE" sz="1200"/>
                        <a:t>-0,28 dB</a:t>
                      </a:r>
                    </a:p>
                  </a:txBody>
                  <a:tcPr/>
                </a:tc>
                <a:tc>
                  <a:txBody>
                    <a:bodyPr/>
                    <a:lstStyle/>
                    <a:p>
                      <a:pPr algn="ctr"/>
                      <a:r>
                        <a:rPr lang="de-DE" sz="1200"/>
                        <a:t>-49,4 dB</a:t>
                      </a:r>
                    </a:p>
                  </a:txBody>
                  <a:tcPr/>
                </a:tc>
                <a:extLst>
                  <a:ext uri="{0D108BD9-81ED-4DB2-BD59-A6C34878D82A}">
                    <a16:rowId xmlns:a16="http://schemas.microsoft.com/office/drawing/2014/main" val="3432887971"/>
                  </a:ext>
                </a:extLst>
              </a:tr>
              <a:tr h="287746">
                <a:tc>
                  <a:txBody>
                    <a:bodyPr/>
                    <a:lstStyle/>
                    <a:p>
                      <a:pPr algn="ctr"/>
                      <a:r>
                        <a:rPr lang="de-DE" sz="1200"/>
                        <a:t>H1284-2</a:t>
                      </a:r>
                    </a:p>
                  </a:txBody>
                  <a:tcPr/>
                </a:tc>
                <a:tc>
                  <a:txBody>
                    <a:bodyPr/>
                    <a:lstStyle/>
                    <a:p>
                      <a:pPr algn="ctr"/>
                      <a:r>
                        <a:rPr lang="de-DE" sz="1200"/>
                        <a:t>F006358</a:t>
                      </a:r>
                    </a:p>
                  </a:txBody>
                  <a:tcPr/>
                </a:tc>
                <a:tc>
                  <a:txBody>
                    <a:bodyPr/>
                    <a:lstStyle/>
                    <a:p>
                      <a:pPr algn="ctr"/>
                      <a:r>
                        <a:rPr lang="de-DE" sz="1200"/>
                        <a:t>-0,29 dB</a:t>
                      </a:r>
                    </a:p>
                  </a:txBody>
                  <a:tcPr/>
                </a:tc>
                <a:tc>
                  <a:txBody>
                    <a:bodyPr/>
                    <a:lstStyle/>
                    <a:p>
                      <a:pPr algn="ctr"/>
                      <a:r>
                        <a:rPr lang="de-DE" sz="1200"/>
                        <a:t>-0,30 dB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-51,0 dB</a:t>
                      </a:r>
                    </a:p>
                  </a:txBody>
                  <a:tcPr/>
                </a:tc>
                <a:extLst>
                  <a:ext uri="{0D108BD9-81ED-4DB2-BD59-A6C34878D82A}">
                    <a16:rowId xmlns:a16="http://schemas.microsoft.com/office/drawing/2014/main" val="481298816"/>
                  </a:ext>
                </a:extLst>
              </a:tr>
              <a:tr h="287746">
                <a:tc>
                  <a:txBody>
                    <a:bodyPr/>
                    <a:lstStyle/>
                    <a:p>
                      <a:pPr algn="ctr"/>
                      <a:r>
                        <a:rPr lang="de-DE" sz="1200"/>
                        <a:t>H1285-1</a:t>
                      </a:r>
                    </a:p>
                  </a:txBody>
                  <a:tcPr/>
                </a:tc>
                <a:tc>
                  <a:txBody>
                    <a:bodyPr/>
                    <a:lstStyle/>
                    <a:p>
                      <a:pPr algn="ctr"/>
                      <a:r>
                        <a:rPr lang="de-DE" sz="1200"/>
                        <a:t>F006359</a:t>
                      </a:r>
                    </a:p>
                  </a:txBody>
                  <a:tcPr/>
                </a:tc>
                <a:tc>
                  <a:txBody>
                    <a:bodyPr/>
                    <a:lstStyle/>
                    <a:p>
                      <a:pPr algn="ctr"/>
                      <a:r>
                        <a:rPr lang="de-DE" sz="1200"/>
                        <a:t>-0,54 dB</a:t>
                      </a:r>
                    </a:p>
                  </a:txBody>
                  <a:tcPr/>
                </a:tc>
                <a:tc>
                  <a:txBody>
                    <a:bodyPr/>
                    <a:lstStyle/>
                    <a:p>
                      <a:pPr algn="ctr"/>
                      <a:r>
                        <a:rPr lang="de-DE" sz="1200"/>
                        <a:t>-0,76 dB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-50,1 dB</a:t>
                      </a:r>
                    </a:p>
                  </a:txBody>
                  <a:tcPr/>
                </a:tc>
                <a:extLst>
                  <a:ext uri="{0D108BD9-81ED-4DB2-BD59-A6C34878D82A}">
                    <a16:rowId xmlns:a16="http://schemas.microsoft.com/office/drawing/2014/main" val="1042833056"/>
                  </a:ext>
                </a:extLst>
              </a:tr>
              <a:tr h="287746">
                <a:tc>
                  <a:txBody>
                    <a:bodyPr/>
                    <a:lstStyle/>
                    <a:p>
                      <a:pPr algn="ctr"/>
                      <a:r>
                        <a:rPr lang="de-DE" sz="1200"/>
                        <a:t>H1285-2</a:t>
                      </a:r>
                    </a:p>
                  </a:txBody>
                  <a:tcPr/>
                </a:tc>
                <a:tc>
                  <a:txBody>
                    <a:bodyPr/>
                    <a:lstStyle/>
                    <a:p>
                      <a:pPr algn="ctr"/>
                      <a:r>
                        <a:rPr lang="de-DE" sz="1200"/>
                        <a:t>F006360</a:t>
                      </a:r>
                    </a:p>
                  </a:txBody>
                  <a:tcPr/>
                </a:tc>
                <a:tc>
                  <a:txBody>
                    <a:bodyPr/>
                    <a:lstStyle/>
                    <a:p>
                      <a:pPr algn="ctr"/>
                      <a:r>
                        <a:rPr lang="de-DE" sz="1200"/>
                        <a:t>-0,24 dB</a:t>
                      </a:r>
                    </a:p>
                  </a:txBody>
                  <a:tcPr/>
                </a:tc>
                <a:tc>
                  <a:txBody>
                    <a:bodyPr/>
                    <a:lstStyle/>
                    <a:p>
                      <a:pPr algn="ctr"/>
                      <a:r>
                        <a:rPr lang="de-DE" sz="1200"/>
                        <a:t>-0,53 dB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-49,9 dB</a:t>
                      </a:r>
                    </a:p>
                  </a:txBody>
                  <a:tcPr/>
                </a:tc>
                <a:extLst>
                  <a:ext uri="{0D108BD9-81ED-4DB2-BD59-A6C34878D82A}">
                    <a16:rowId xmlns:a16="http://schemas.microsoft.com/office/drawing/2014/main" val="1357477360"/>
                  </a:ext>
                </a:extLst>
              </a:tr>
            </a:tbl>
          </a:graphicData>
        </a:graphic>
      </p:graphicFrame>
      <p:pic>
        <p:nvPicPr>
          <p:cNvPr id="6" name="Picture 5">
            <a:extLst>
              <a:ext uri="{FF2B5EF4-FFF2-40B4-BE49-F238E27FC236}">
                <a16:creationId xmlns:a16="http://schemas.microsoft.com/office/drawing/2014/main" id="{6596B3D2-DA20-6982-9438-DD7DD917E7D2}"/>
              </a:ext>
            </a:extLst>
          </p:cNvPr>
          <p:cNvPicPr>
            <a:picLocks noChangeAspect="1"/>
          </p:cNvPicPr>
          <p:nvPr/>
        </p:nvPicPr>
        <p:blipFill>
          <a:blip r:embed="rId5"/>
          <a:srcRect l="4282" t="5159" r="33869" b="32992"/>
          <a:stretch>
            <a:fillRect/>
          </a:stretch>
        </p:blipFill>
        <p:spPr>
          <a:xfrm>
            <a:off x="6466661" y="1542917"/>
            <a:ext cx="5353864" cy="4015398"/>
          </a:xfrm>
          <a:prstGeom prst="rect">
            <a:avLst/>
          </a:prstGeom>
        </p:spPr>
      </p:pic>
      <p:sp>
        <p:nvSpPr>
          <p:cNvPr id="7" name="Espace réservé du pied de page 2">
            <a:extLst>
              <a:ext uri="{FF2B5EF4-FFF2-40B4-BE49-F238E27FC236}">
                <a16:creationId xmlns:a16="http://schemas.microsoft.com/office/drawing/2014/main" id="{41B0FCC1-0C74-FCF4-1AEF-8F8138A90CB1}"/>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2137470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E85D-5B70-48AC-AFA7-F58BB49A160A}"/>
              </a:ext>
            </a:extLst>
          </p:cNvPr>
          <p:cNvSpPr>
            <a:spLocks noGrp="1"/>
          </p:cNvSpPr>
          <p:nvPr>
            <p:ph type="title"/>
          </p:nvPr>
        </p:nvSpPr>
        <p:spPr>
          <a:xfrm>
            <a:off x="550863" y="547687"/>
            <a:ext cx="8928100" cy="819904"/>
          </a:xfrm>
        </p:spPr>
        <p:txBody>
          <a:bodyPr/>
          <a:lstStyle/>
          <a:p>
            <a:r>
              <a:rPr lang="en-GB"/>
              <a:t>H+S HCF connectivity roadmap</a:t>
            </a:r>
          </a:p>
        </p:txBody>
      </p:sp>
      <p:sp>
        <p:nvSpPr>
          <p:cNvPr id="4" name="Slide Number Placeholder 3">
            <a:extLst>
              <a:ext uri="{FF2B5EF4-FFF2-40B4-BE49-F238E27FC236}">
                <a16:creationId xmlns:a16="http://schemas.microsoft.com/office/drawing/2014/main" id="{DCE16C85-C332-4D59-9C26-AE9B1CF21D31}"/>
              </a:ext>
            </a:extLst>
          </p:cNvPr>
          <p:cNvSpPr>
            <a:spLocks noGrp="1"/>
          </p:cNvSpPr>
          <p:nvPr>
            <p:ph type="sldNum" sz="quarter" idx="12"/>
          </p:nvPr>
        </p:nvSpPr>
        <p:spPr>
          <a:xfrm>
            <a:off x="11248249" y="6400945"/>
            <a:ext cx="576098" cy="123111"/>
          </a:xfrm>
        </p:spPr>
        <p:txBody>
          <a:bodyPr/>
          <a:lstStyle/>
          <a:p>
            <a:fld id="{C24217ED-1743-445E-82AF-2A665B3E8E58}" type="slidenum">
              <a:rPr lang="en-GB" smtClean="0"/>
              <a:t>16</a:t>
            </a:fld>
            <a:endParaRPr lang="en-GB"/>
          </a:p>
        </p:txBody>
      </p:sp>
      <p:grpSp>
        <p:nvGrpSpPr>
          <p:cNvPr id="41" name="Group 40">
            <a:extLst>
              <a:ext uri="{FF2B5EF4-FFF2-40B4-BE49-F238E27FC236}">
                <a16:creationId xmlns:a16="http://schemas.microsoft.com/office/drawing/2014/main" id="{5676E225-2079-6BD6-2220-C9CB081A96E9}"/>
              </a:ext>
            </a:extLst>
          </p:cNvPr>
          <p:cNvGrpSpPr/>
          <p:nvPr/>
        </p:nvGrpSpPr>
        <p:grpSpPr>
          <a:xfrm>
            <a:off x="9526823" y="1623851"/>
            <a:ext cx="2124000" cy="4686462"/>
            <a:chOff x="9526823" y="1623851"/>
            <a:chExt cx="2124000" cy="4686462"/>
          </a:xfrm>
        </p:grpSpPr>
        <p:sp>
          <p:nvSpPr>
            <p:cNvPr id="8" name="TextBox 7">
              <a:extLst>
                <a:ext uri="{FF2B5EF4-FFF2-40B4-BE49-F238E27FC236}">
                  <a16:creationId xmlns:a16="http://schemas.microsoft.com/office/drawing/2014/main" id="{24925967-EB68-4AAF-8CEB-B21A2B973E5B}"/>
                </a:ext>
              </a:extLst>
            </p:cNvPr>
            <p:cNvSpPr txBox="1"/>
            <p:nvPr/>
          </p:nvSpPr>
          <p:spPr>
            <a:xfrm>
              <a:off x="9526823" y="1623851"/>
              <a:ext cx="2124000" cy="4686462"/>
            </a:xfrm>
            <a:prstGeom prst="rect">
              <a:avLst/>
            </a:prstGeom>
            <a:solidFill>
              <a:schemeClr val="bg2">
                <a:lumMod val="20000"/>
                <a:lumOff val="80000"/>
              </a:schemeClr>
            </a:solidFill>
          </p:spPr>
          <p:txBody>
            <a:bodyPr wrap="none" lIns="180000" tIns="144000" rIns="180000" bIns="144000" rtlCol="0">
              <a:noAutofit/>
            </a:bodyPr>
            <a:lstStyle/>
            <a:p>
              <a:pPr algn="l"/>
              <a:r>
                <a:rPr lang="en-GB" sz="1600" b="1"/>
                <a:t>Management</a:t>
              </a:r>
            </a:p>
          </p:txBody>
        </p:sp>
        <p:sp>
          <p:nvSpPr>
            <p:cNvPr id="28" name="Rectangle 27">
              <a:extLst>
                <a:ext uri="{FF2B5EF4-FFF2-40B4-BE49-F238E27FC236}">
                  <a16:creationId xmlns:a16="http://schemas.microsoft.com/office/drawing/2014/main" id="{7B6CE118-6151-6196-E64E-F2DEB1E0DDA4}"/>
                </a:ext>
              </a:extLst>
            </p:cNvPr>
            <p:cNvSpPr/>
            <p:nvPr/>
          </p:nvSpPr>
          <p:spPr>
            <a:xfrm>
              <a:off x="9638686" y="2155410"/>
              <a:ext cx="1904137" cy="1701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30" name="Rectangle 29">
              <a:extLst>
                <a:ext uri="{FF2B5EF4-FFF2-40B4-BE49-F238E27FC236}">
                  <a16:creationId xmlns:a16="http://schemas.microsoft.com/office/drawing/2014/main" id="{44511A9D-19A3-FCF6-7265-4A2241251F6D}"/>
                </a:ext>
              </a:extLst>
            </p:cNvPr>
            <p:cNvSpPr/>
            <p:nvPr/>
          </p:nvSpPr>
          <p:spPr>
            <a:xfrm>
              <a:off x="9638686" y="4472310"/>
              <a:ext cx="1904137" cy="1632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pic>
          <p:nvPicPr>
            <p:cNvPr id="46" name="Picture 45">
              <a:extLst>
                <a:ext uri="{FF2B5EF4-FFF2-40B4-BE49-F238E27FC236}">
                  <a16:creationId xmlns:a16="http://schemas.microsoft.com/office/drawing/2014/main" id="{02B2B39F-35CC-4AB8-9F9C-174A2DFF25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463" b="5463"/>
            <a:stretch/>
          </p:blipFill>
          <p:spPr>
            <a:xfrm>
              <a:off x="9634823" y="4433222"/>
              <a:ext cx="1908000" cy="1260000"/>
            </a:xfrm>
            <a:prstGeom prst="rect">
              <a:avLst/>
            </a:prstGeom>
          </p:spPr>
        </p:pic>
        <p:sp>
          <p:nvSpPr>
            <p:cNvPr id="25" name="TextBox 24">
              <a:extLst>
                <a:ext uri="{FF2B5EF4-FFF2-40B4-BE49-F238E27FC236}">
                  <a16:creationId xmlns:a16="http://schemas.microsoft.com/office/drawing/2014/main" id="{A527397F-7447-41A1-9F3A-AEED030205A5}"/>
                </a:ext>
              </a:extLst>
            </p:cNvPr>
            <p:cNvSpPr txBox="1"/>
            <p:nvPr/>
          </p:nvSpPr>
          <p:spPr>
            <a:xfrm>
              <a:off x="9634823" y="5768653"/>
              <a:ext cx="1898314" cy="257369"/>
            </a:xfrm>
            <a:prstGeom prst="rect">
              <a:avLst/>
            </a:prstGeom>
            <a:noFill/>
          </p:spPr>
          <p:txBody>
            <a:bodyPr wrap="square" lIns="72000" tIns="36000" rIns="0" bIns="36000" rtlCol="0">
              <a:spAutoFit/>
            </a:bodyPr>
            <a:lstStyle>
              <a:defPPr>
                <a:defRPr lang="en-US"/>
              </a:defPPr>
              <a:lvl1pPr>
                <a:defRPr sz="1200" b="1">
                  <a:solidFill>
                    <a:schemeClr val="tx2"/>
                  </a:solidFill>
                </a:defRPr>
              </a:lvl1pPr>
            </a:lstStyle>
            <a:p>
              <a:r>
                <a:rPr lang="en-GB"/>
                <a:t>Connectivity automation</a:t>
              </a:r>
            </a:p>
          </p:txBody>
        </p:sp>
        <p:pic>
          <p:nvPicPr>
            <p:cNvPr id="45" name="Picture 44">
              <a:extLst>
                <a:ext uri="{FF2B5EF4-FFF2-40B4-BE49-F238E27FC236}">
                  <a16:creationId xmlns:a16="http://schemas.microsoft.com/office/drawing/2014/main" id="{57326D3F-3F80-498A-94D0-E08C3DFE00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995" b="-1995"/>
            <a:stretch/>
          </p:blipFill>
          <p:spPr>
            <a:xfrm>
              <a:off x="9634823" y="2139523"/>
              <a:ext cx="1908000" cy="1296000"/>
            </a:xfrm>
            <a:prstGeom prst="rect">
              <a:avLst/>
            </a:prstGeom>
          </p:spPr>
        </p:pic>
        <p:sp>
          <p:nvSpPr>
            <p:cNvPr id="24" name="TextBox 23">
              <a:extLst>
                <a:ext uri="{FF2B5EF4-FFF2-40B4-BE49-F238E27FC236}">
                  <a16:creationId xmlns:a16="http://schemas.microsoft.com/office/drawing/2014/main" id="{C1C28C8D-13DA-4E61-8782-F1BEB299DAE7}"/>
                </a:ext>
              </a:extLst>
            </p:cNvPr>
            <p:cNvSpPr txBox="1"/>
            <p:nvPr/>
          </p:nvSpPr>
          <p:spPr>
            <a:xfrm>
              <a:off x="9634823" y="3506849"/>
              <a:ext cx="1898314" cy="257369"/>
            </a:xfrm>
            <a:prstGeom prst="rect">
              <a:avLst/>
            </a:prstGeom>
            <a:noFill/>
          </p:spPr>
          <p:txBody>
            <a:bodyPr wrap="square" lIns="72000" tIns="36000" rIns="0" bIns="36000" rtlCol="0">
              <a:spAutoFit/>
            </a:bodyPr>
            <a:lstStyle>
              <a:defPPr>
                <a:defRPr lang="en-US"/>
              </a:defPPr>
              <a:lvl1pPr>
                <a:defRPr sz="1200" b="1">
                  <a:solidFill>
                    <a:schemeClr val="tx2"/>
                  </a:solidFill>
                </a:defRPr>
              </a:lvl1pPr>
            </a:lstStyle>
            <a:p>
              <a:r>
                <a:rPr lang="en-GB"/>
                <a:t>Fiber </a:t>
              </a:r>
              <a:r>
                <a:rPr lang="en-GB" err="1"/>
                <a:t>Mgmt</a:t>
              </a:r>
              <a:r>
                <a:rPr lang="en-GB"/>
                <a:t> Systems</a:t>
              </a:r>
            </a:p>
          </p:txBody>
        </p:sp>
      </p:grpSp>
      <p:grpSp>
        <p:nvGrpSpPr>
          <p:cNvPr id="34" name="Group 33">
            <a:extLst>
              <a:ext uri="{FF2B5EF4-FFF2-40B4-BE49-F238E27FC236}">
                <a16:creationId xmlns:a16="http://schemas.microsoft.com/office/drawing/2014/main" id="{9BC85B74-DA25-026C-338C-8BB32DD8B102}"/>
              </a:ext>
            </a:extLst>
          </p:cNvPr>
          <p:cNvGrpSpPr/>
          <p:nvPr/>
        </p:nvGrpSpPr>
        <p:grpSpPr>
          <a:xfrm>
            <a:off x="5038843" y="1623851"/>
            <a:ext cx="2124000" cy="4686462"/>
            <a:chOff x="5038843" y="1623851"/>
            <a:chExt cx="2124000" cy="4686462"/>
          </a:xfrm>
        </p:grpSpPr>
        <p:sp>
          <p:nvSpPr>
            <p:cNvPr id="6" name="TextBox 5">
              <a:extLst>
                <a:ext uri="{FF2B5EF4-FFF2-40B4-BE49-F238E27FC236}">
                  <a16:creationId xmlns:a16="http://schemas.microsoft.com/office/drawing/2014/main" id="{9720A207-A0FF-49F0-87FC-06D7C5458312}"/>
                </a:ext>
              </a:extLst>
            </p:cNvPr>
            <p:cNvSpPr txBox="1"/>
            <p:nvPr/>
          </p:nvSpPr>
          <p:spPr>
            <a:xfrm>
              <a:off x="5038843" y="1623851"/>
              <a:ext cx="2124000" cy="4686462"/>
            </a:xfrm>
            <a:prstGeom prst="rect">
              <a:avLst/>
            </a:prstGeom>
            <a:solidFill>
              <a:schemeClr val="bg2">
                <a:lumMod val="20000"/>
                <a:lumOff val="80000"/>
              </a:schemeClr>
            </a:solidFill>
          </p:spPr>
          <p:txBody>
            <a:bodyPr wrap="none" lIns="180000" tIns="144000" rIns="180000" bIns="144000" rtlCol="0">
              <a:noAutofit/>
            </a:bodyPr>
            <a:lstStyle/>
            <a:p>
              <a:pPr algn="l"/>
              <a:r>
                <a:rPr lang="en-GB" sz="1600" b="1"/>
                <a:t>Connector</a:t>
              </a:r>
            </a:p>
          </p:txBody>
        </p:sp>
        <p:pic>
          <p:nvPicPr>
            <p:cNvPr id="35" name="Picture 34">
              <a:extLst>
                <a:ext uri="{FF2B5EF4-FFF2-40B4-BE49-F238E27FC236}">
                  <a16:creationId xmlns:a16="http://schemas.microsoft.com/office/drawing/2014/main" id="{5A4C71CF-79F6-42B7-A214-15E0021EF5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5522" b="9844"/>
            <a:stretch/>
          </p:blipFill>
          <p:spPr>
            <a:xfrm flipH="1">
              <a:off x="5146843" y="4226461"/>
              <a:ext cx="1908000" cy="936000"/>
            </a:xfrm>
            <a:prstGeom prst="rect">
              <a:avLst/>
            </a:prstGeom>
            <a:ln w="63500" cap="rnd">
              <a:noFill/>
            </a:ln>
            <a:effectLst/>
          </p:spPr>
        </p:pic>
        <p:pic>
          <p:nvPicPr>
            <p:cNvPr id="1028" name="Picture 4" descr="FLC-Z/K-A007_100-P">
              <a:extLst>
                <a:ext uri="{FF2B5EF4-FFF2-40B4-BE49-F238E27FC236}">
                  <a16:creationId xmlns:a16="http://schemas.microsoft.com/office/drawing/2014/main" id="{B279A3EF-400C-43A4-8918-52F00864066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949" t="17608" r="11949" b="12210"/>
            <a:stretch/>
          </p:blipFill>
          <p:spPr bwMode="auto">
            <a:xfrm>
              <a:off x="5146843" y="2130009"/>
              <a:ext cx="1908000" cy="936000"/>
            </a:xfrm>
            <a:prstGeom prst="rect">
              <a:avLst/>
            </a:prstGeom>
            <a:solidFill>
              <a:schemeClr val="bg1"/>
            </a:solidFill>
          </p:spPr>
        </p:pic>
        <p:pic>
          <p:nvPicPr>
            <p:cNvPr id="1026" name="Picture 2" descr="Q-ODC-2 Mini">
              <a:extLst>
                <a:ext uri="{FF2B5EF4-FFF2-40B4-BE49-F238E27FC236}">
                  <a16:creationId xmlns:a16="http://schemas.microsoft.com/office/drawing/2014/main" id="{F078FAA4-15D3-4827-9B20-D88A1680E1D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 b="-4568"/>
            <a:stretch/>
          </p:blipFill>
          <p:spPr bwMode="auto">
            <a:xfrm>
              <a:off x="5146843" y="5274688"/>
              <a:ext cx="1908000" cy="936000"/>
            </a:xfrm>
            <a:prstGeom prst="rect">
              <a:avLst/>
            </a:prstGeom>
            <a:solidFill>
              <a:schemeClr val="bg1"/>
            </a:solidFill>
            <a:effectLst/>
          </p:spPr>
        </p:pic>
        <p:pic>
          <p:nvPicPr>
            <p:cNvPr id="1030" name="Picture 6" descr="Hierarchie graphical navigation">
              <a:extLst>
                <a:ext uri="{FF2B5EF4-FFF2-40B4-BE49-F238E27FC236}">
                  <a16:creationId xmlns:a16="http://schemas.microsoft.com/office/drawing/2014/main" id="{E0495B29-9750-44DA-82DB-3D23F8A57FE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3476" r="-13476" b="-8333"/>
            <a:stretch/>
          </p:blipFill>
          <p:spPr bwMode="auto">
            <a:xfrm flipH="1">
              <a:off x="5146843" y="3178235"/>
              <a:ext cx="1908000" cy="936000"/>
            </a:xfrm>
            <a:prstGeom prst="rect">
              <a:avLst/>
            </a:prstGeom>
            <a:solidFill>
              <a:schemeClr val="bg1"/>
            </a:solidFill>
          </p:spPr>
        </p:pic>
        <p:sp>
          <p:nvSpPr>
            <p:cNvPr id="16" name="TextBox 15">
              <a:extLst>
                <a:ext uri="{FF2B5EF4-FFF2-40B4-BE49-F238E27FC236}">
                  <a16:creationId xmlns:a16="http://schemas.microsoft.com/office/drawing/2014/main" id="{DE6EA6B7-6838-449F-AF83-BD084ABFE6E0}"/>
                </a:ext>
              </a:extLst>
            </p:cNvPr>
            <p:cNvSpPr txBox="1"/>
            <p:nvPr/>
          </p:nvSpPr>
          <p:spPr>
            <a:xfrm>
              <a:off x="5146843" y="2808640"/>
              <a:ext cx="1080000" cy="257369"/>
            </a:xfrm>
            <a:prstGeom prst="rect">
              <a:avLst/>
            </a:prstGeom>
            <a:noFill/>
          </p:spPr>
          <p:txBody>
            <a:bodyPr wrap="square" lIns="108000" tIns="36000" rIns="0" bIns="36000" rtlCol="0">
              <a:spAutoFit/>
            </a:bodyPr>
            <a:lstStyle/>
            <a:p>
              <a:pPr algn="l"/>
              <a:r>
                <a:rPr lang="en-GB" sz="1200" b="1">
                  <a:solidFill>
                    <a:schemeClr val="tx2"/>
                  </a:solidFill>
                </a:rPr>
                <a:t>LC</a:t>
              </a:r>
            </a:p>
          </p:txBody>
        </p:sp>
        <p:sp>
          <p:nvSpPr>
            <p:cNvPr id="17" name="TextBox 16">
              <a:extLst>
                <a:ext uri="{FF2B5EF4-FFF2-40B4-BE49-F238E27FC236}">
                  <a16:creationId xmlns:a16="http://schemas.microsoft.com/office/drawing/2014/main" id="{417C5BEA-6DDB-4A58-BACC-CD32297496E5}"/>
                </a:ext>
              </a:extLst>
            </p:cNvPr>
            <p:cNvSpPr txBox="1"/>
            <p:nvPr/>
          </p:nvSpPr>
          <p:spPr>
            <a:xfrm>
              <a:off x="5146843" y="3856866"/>
              <a:ext cx="1080000" cy="257369"/>
            </a:xfrm>
            <a:prstGeom prst="rect">
              <a:avLst/>
            </a:prstGeom>
            <a:noFill/>
          </p:spPr>
          <p:txBody>
            <a:bodyPr wrap="square" lIns="108000" tIns="36000" rIns="0" bIns="36000" rtlCol="0">
              <a:spAutoFit/>
            </a:bodyPr>
            <a:lstStyle/>
            <a:p>
              <a:pPr algn="l"/>
              <a:r>
                <a:rPr lang="en-GB" sz="1200" b="1">
                  <a:solidFill>
                    <a:schemeClr val="tx2"/>
                  </a:solidFill>
                </a:rPr>
                <a:t>LC Duplex</a:t>
              </a:r>
            </a:p>
          </p:txBody>
        </p:sp>
        <p:sp>
          <p:nvSpPr>
            <p:cNvPr id="18" name="TextBox 17">
              <a:extLst>
                <a:ext uri="{FF2B5EF4-FFF2-40B4-BE49-F238E27FC236}">
                  <a16:creationId xmlns:a16="http://schemas.microsoft.com/office/drawing/2014/main" id="{AAFCAA6C-1B6F-4ABF-B2D6-16ABBA989BA4}"/>
                </a:ext>
              </a:extLst>
            </p:cNvPr>
            <p:cNvSpPr txBox="1"/>
            <p:nvPr/>
          </p:nvSpPr>
          <p:spPr>
            <a:xfrm>
              <a:off x="5146843" y="4905092"/>
              <a:ext cx="1080000" cy="257369"/>
            </a:xfrm>
            <a:prstGeom prst="rect">
              <a:avLst/>
            </a:prstGeom>
            <a:noFill/>
          </p:spPr>
          <p:txBody>
            <a:bodyPr wrap="square" lIns="108000" tIns="36000" rIns="0" bIns="36000" rtlCol="0">
              <a:spAutoFit/>
            </a:bodyPr>
            <a:lstStyle/>
            <a:p>
              <a:pPr algn="l"/>
              <a:r>
                <a:rPr lang="en-GB" sz="1200" b="1">
                  <a:solidFill>
                    <a:schemeClr val="tx2"/>
                  </a:solidFill>
                </a:rPr>
                <a:t>VSFF</a:t>
              </a:r>
            </a:p>
          </p:txBody>
        </p:sp>
        <p:sp>
          <p:nvSpPr>
            <p:cNvPr id="19" name="TextBox 18">
              <a:extLst>
                <a:ext uri="{FF2B5EF4-FFF2-40B4-BE49-F238E27FC236}">
                  <a16:creationId xmlns:a16="http://schemas.microsoft.com/office/drawing/2014/main" id="{153F4C34-8272-40AB-AFE8-E237F7EB4150}"/>
                </a:ext>
              </a:extLst>
            </p:cNvPr>
            <p:cNvSpPr txBox="1"/>
            <p:nvPr/>
          </p:nvSpPr>
          <p:spPr>
            <a:xfrm>
              <a:off x="5146843" y="5953319"/>
              <a:ext cx="1080000" cy="257369"/>
            </a:xfrm>
            <a:prstGeom prst="rect">
              <a:avLst/>
            </a:prstGeom>
            <a:noFill/>
          </p:spPr>
          <p:txBody>
            <a:bodyPr wrap="square" lIns="108000" tIns="36000" rIns="0" bIns="36000" rtlCol="0">
              <a:spAutoFit/>
            </a:bodyPr>
            <a:lstStyle/>
            <a:p>
              <a:pPr algn="l"/>
              <a:r>
                <a:rPr lang="en-GB" sz="1200" b="1">
                  <a:solidFill>
                    <a:schemeClr val="tx2"/>
                  </a:solidFill>
                </a:rPr>
                <a:t>Q-ODC Mini</a:t>
              </a:r>
            </a:p>
          </p:txBody>
        </p:sp>
        <p:grpSp>
          <p:nvGrpSpPr>
            <p:cNvPr id="1025" name="Gruppieren 1024">
              <a:extLst>
                <a:ext uri="{FF2B5EF4-FFF2-40B4-BE49-F238E27FC236}">
                  <a16:creationId xmlns:a16="http://schemas.microsoft.com/office/drawing/2014/main" id="{01291AF8-0C60-E2ED-AAE4-4CD669A80162}"/>
                </a:ext>
              </a:extLst>
            </p:cNvPr>
            <p:cNvGrpSpPr/>
            <p:nvPr/>
          </p:nvGrpSpPr>
          <p:grpSpPr>
            <a:xfrm>
              <a:off x="6606445" y="2613504"/>
              <a:ext cx="419327" cy="419327"/>
              <a:chOff x="4922646" y="818106"/>
              <a:chExt cx="419327" cy="419327"/>
            </a:xfrm>
          </p:grpSpPr>
          <p:sp>
            <p:nvSpPr>
              <p:cNvPr id="1027" name="Oval 1026">
                <a:extLst>
                  <a:ext uri="{FF2B5EF4-FFF2-40B4-BE49-F238E27FC236}">
                    <a16:creationId xmlns:a16="http://schemas.microsoft.com/office/drawing/2014/main" id="{A76B26F2-A061-2C46-B576-7D9D037E0C40}"/>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029" name="Grafik 1028" descr="Abzeichen Tick1 mit einfarbiger Füllung">
                <a:extLst>
                  <a:ext uri="{FF2B5EF4-FFF2-40B4-BE49-F238E27FC236}">
                    <a16:creationId xmlns:a16="http://schemas.microsoft.com/office/drawing/2014/main" id="{5B9CFEF3-D754-6B89-46BF-0EBF81B594F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2646" y="818106"/>
                <a:ext cx="419327" cy="419327"/>
              </a:xfrm>
              <a:prstGeom prst="rect">
                <a:avLst/>
              </a:prstGeom>
            </p:spPr>
          </p:pic>
        </p:grpSp>
        <p:grpSp>
          <p:nvGrpSpPr>
            <p:cNvPr id="1031" name="Gruppieren 1030">
              <a:extLst>
                <a:ext uri="{FF2B5EF4-FFF2-40B4-BE49-F238E27FC236}">
                  <a16:creationId xmlns:a16="http://schemas.microsoft.com/office/drawing/2014/main" id="{868A0C7E-F0EC-3CF6-5853-32393FD8BC63}"/>
                </a:ext>
              </a:extLst>
            </p:cNvPr>
            <p:cNvGrpSpPr/>
            <p:nvPr/>
          </p:nvGrpSpPr>
          <p:grpSpPr>
            <a:xfrm>
              <a:off x="6606445" y="3665148"/>
              <a:ext cx="419327" cy="419327"/>
              <a:chOff x="4922646" y="818106"/>
              <a:chExt cx="419327" cy="419327"/>
            </a:xfrm>
          </p:grpSpPr>
          <p:sp>
            <p:nvSpPr>
              <p:cNvPr id="1032" name="Oval 1031">
                <a:extLst>
                  <a:ext uri="{FF2B5EF4-FFF2-40B4-BE49-F238E27FC236}">
                    <a16:creationId xmlns:a16="http://schemas.microsoft.com/office/drawing/2014/main" id="{3E8930FC-8172-FB17-2FA5-E08F0002BD62}"/>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033" name="Grafik 1032" descr="Abzeichen Tick1 mit einfarbiger Füllung">
                <a:extLst>
                  <a:ext uri="{FF2B5EF4-FFF2-40B4-BE49-F238E27FC236}">
                    <a16:creationId xmlns:a16="http://schemas.microsoft.com/office/drawing/2014/main" id="{00A0CC75-724D-29BE-6738-F3637E1BBA7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2646" y="818106"/>
                <a:ext cx="419327" cy="419327"/>
              </a:xfrm>
              <a:prstGeom prst="rect">
                <a:avLst/>
              </a:prstGeom>
            </p:spPr>
          </p:pic>
        </p:grpSp>
      </p:grpSp>
      <p:sp>
        <p:nvSpPr>
          <p:cNvPr id="1034" name="Textfeld 1033">
            <a:extLst>
              <a:ext uri="{FF2B5EF4-FFF2-40B4-BE49-F238E27FC236}">
                <a16:creationId xmlns:a16="http://schemas.microsoft.com/office/drawing/2014/main" id="{4251F295-C741-CA9F-BBDE-4BEF523AC833}"/>
              </a:ext>
            </a:extLst>
          </p:cNvPr>
          <p:cNvSpPr txBox="1"/>
          <p:nvPr/>
        </p:nvSpPr>
        <p:spPr>
          <a:xfrm>
            <a:off x="12542955" y="4006321"/>
            <a:ext cx="0" cy="0"/>
          </a:xfrm>
          <a:prstGeom prst="rect">
            <a:avLst/>
          </a:prstGeom>
          <a:noFill/>
        </p:spPr>
        <p:txBody>
          <a:bodyPr wrap="none" lIns="0" tIns="0" rIns="0" bIns="0" rtlCol="0">
            <a:noAutofit/>
          </a:bodyPr>
          <a:lstStyle/>
          <a:p>
            <a:pPr algn="l"/>
            <a:endParaRPr lang="en-US" sz="2000" err="1"/>
          </a:p>
        </p:txBody>
      </p:sp>
      <p:grpSp>
        <p:nvGrpSpPr>
          <p:cNvPr id="40" name="Group 39">
            <a:extLst>
              <a:ext uri="{FF2B5EF4-FFF2-40B4-BE49-F238E27FC236}">
                <a16:creationId xmlns:a16="http://schemas.microsoft.com/office/drawing/2014/main" id="{6C3BBEE8-2C25-8A4D-028C-0EFB06AE2F64}"/>
              </a:ext>
            </a:extLst>
          </p:cNvPr>
          <p:cNvGrpSpPr/>
          <p:nvPr/>
        </p:nvGrpSpPr>
        <p:grpSpPr>
          <a:xfrm>
            <a:off x="7282833" y="1623851"/>
            <a:ext cx="2196000" cy="4686462"/>
            <a:chOff x="7282833" y="1623851"/>
            <a:chExt cx="2196000" cy="4686462"/>
          </a:xfrm>
        </p:grpSpPr>
        <p:sp>
          <p:nvSpPr>
            <p:cNvPr id="7" name="TextBox 6">
              <a:extLst>
                <a:ext uri="{FF2B5EF4-FFF2-40B4-BE49-F238E27FC236}">
                  <a16:creationId xmlns:a16="http://schemas.microsoft.com/office/drawing/2014/main" id="{D0D18472-81C8-4D4B-BE70-98B489333B19}"/>
                </a:ext>
              </a:extLst>
            </p:cNvPr>
            <p:cNvSpPr txBox="1"/>
            <p:nvPr/>
          </p:nvSpPr>
          <p:spPr>
            <a:xfrm>
              <a:off x="7282833" y="1623851"/>
              <a:ext cx="2124000" cy="4686462"/>
            </a:xfrm>
            <a:prstGeom prst="rect">
              <a:avLst/>
            </a:prstGeom>
            <a:solidFill>
              <a:schemeClr val="bg2">
                <a:lumMod val="20000"/>
                <a:lumOff val="80000"/>
              </a:schemeClr>
            </a:solidFill>
          </p:spPr>
          <p:txBody>
            <a:bodyPr wrap="none" lIns="180000" tIns="144000" rIns="180000" bIns="144000" rtlCol="0">
              <a:noAutofit/>
            </a:bodyPr>
            <a:lstStyle/>
            <a:p>
              <a:pPr algn="l"/>
              <a:r>
                <a:rPr lang="en-GB" sz="1600" b="1"/>
                <a:t>Assembly</a:t>
              </a:r>
            </a:p>
          </p:txBody>
        </p:sp>
        <p:pic>
          <p:nvPicPr>
            <p:cNvPr id="47" name="Picture 46">
              <a:extLst>
                <a:ext uri="{FF2B5EF4-FFF2-40B4-BE49-F238E27FC236}">
                  <a16:creationId xmlns:a16="http://schemas.microsoft.com/office/drawing/2014/main" id="{8F3059A3-E7F1-48D2-A26E-F25E30E54CA6}"/>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60310" b="-82514"/>
            <a:stretch/>
          </p:blipFill>
          <p:spPr bwMode="auto">
            <a:xfrm>
              <a:off x="7390833" y="4950688"/>
              <a:ext cx="1908000" cy="1260000"/>
            </a:xfrm>
            <a:prstGeom prst="rect">
              <a:avLst/>
            </a:prstGeom>
            <a:solidFill>
              <a:schemeClr val="bg1"/>
            </a:solidFill>
            <a:ln>
              <a:noFill/>
            </a:ln>
          </p:spPr>
        </p:pic>
        <p:pic>
          <p:nvPicPr>
            <p:cNvPr id="26" name="Picture 33">
              <a:extLst>
                <a:ext uri="{FF2B5EF4-FFF2-40B4-BE49-F238E27FC236}">
                  <a16:creationId xmlns:a16="http://schemas.microsoft.com/office/drawing/2014/main" id="{CE3FD67A-9D31-E4F7-7313-43BFCA101CC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7533" b="-22732"/>
            <a:stretch/>
          </p:blipFill>
          <p:spPr>
            <a:xfrm>
              <a:off x="7390833" y="3540349"/>
              <a:ext cx="1908000" cy="1296000"/>
            </a:xfrm>
            <a:prstGeom prst="rect">
              <a:avLst/>
            </a:prstGeom>
            <a:solidFill>
              <a:schemeClr val="bg1"/>
            </a:solidFill>
          </p:spPr>
        </p:pic>
        <p:pic>
          <p:nvPicPr>
            <p:cNvPr id="27" name="Grafik 7" descr="Ein Bild, das Verbindungsstück enthält.&#10;&#10;Automatisch generierte Beschreibung">
              <a:extLst>
                <a:ext uri="{FF2B5EF4-FFF2-40B4-BE49-F238E27FC236}">
                  <a16:creationId xmlns:a16="http://schemas.microsoft.com/office/drawing/2014/main" id="{439B4115-966C-AFA8-8913-76399C250B99}"/>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l="2862" r="2862"/>
            <a:stretch/>
          </p:blipFill>
          <p:spPr>
            <a:xfrm>
              <a:off x="7390833" y="2130009"/>
              <a:ext cx="1908000" cy="1296000"/>
            </a:xfrm>
            <a:prstGeom prst="rect">
              <a:avLst/>
            </a:prstGeom>
            <a:solidFill>
              <a:schemeClr val="bg1"/>
            </a:solidFill>
          </p:spPr>
        </p:pic>
        <p:sp>
          <p:nvSpPr>
            <p:cNvPr id="21" name="TextBox 20">
              <a:extLst>
                <a:ext uri="{FF2B5EF4-FFF2-40B4-BE49-F238E27FC236}">
                  <a16:creationId xmlns:a16="http://schemas.microsoft.com/office/drawing/2014/main" id="{C088C24F-0BBC-4555-AA4B-08182A69EA54}"/>
                </a:ext>
              </a:extLst>
            </p:cNvPr>
            <p:cNvSpPr txBox="1"/>
            <p:nvPr/>
          </p:nvSpPr>
          <p:spPr>
            <a:xfrm>
              <a:off x="7390833" y="3168640"/>
              <a:ext cx="1905958" cy="257369"/>
            </a:xfrm>
            <a:prstGeom prst="rect">
              <a:avLst/>
            </a:prstGeom>
            <a:solidFill>
              <a:schemeClr val="bg1"/>
            </a:solidFill>
          </p:spPr>
          <p:txBody>
            <a:bodyPr wrap="square" lIns="72000" tIns="36000" rIns="0" bIns="36000" rtlCol="0">
              <a:spAutoFit/>
            </a:bodyPr>
            <a:lstStyle/>
            <a:p>
              <a:pPr algn="l"/>
              <a:r>
                <a:rPr lang="en-GB" sz="1200" b="1">
                  <a:solidFill>
                    <a:schemeClr val="tx2"/>
                  </a:solidFill>
                </a:rPr>
                <a:t>Patch cords</a:t>
              </a:r>
            </a:p>
          </p:txBody>
        </p:sp>
        <p:sp>
          <p:nvSpPr>
            <p:cNvPr id="22" name="TextBox 21">
              <a:extLst>
                <a:ext uri="{FF2B5EF4-FFF2-40B4-BE49-F238E27FC236}">
                  <a16:creationId xmlns:a16="http://schemas.microsoft.com/office/drawing/2014/main" id="{D9228E00-F3CE-4E67-926F-8687DED83563}"/>
                </a:ext>
              </a:extLst>
            </p:cNvPr>
            <p:cNvSpPr txBox="1"/>
            <p:nvPr/>
          </p:nvSpPr>
          <p:spPr>
            <a:xfrm>
              <a:off x="7390833" y="4578980"/>
              <a:ext cx="2088000" cy="257369"/>
            </a:xfrm>
            <a:prstGeom prst="rect">
              <a:avLst/>
            </a:prstGeom>
            <a:noFill/>
          </p:spPr>
          <p:txBody>
            <a:bodyPr wrap="square" lIns="72000" tIns="36000" rIns="0" bIns="36000" rtlCol="0">
              <a:spAutoFit/>
            </a:bodyPr>
            <a:lstStyle/>
            <a:p>
              <a:pPr algn="l"/>
              <a:r>
                <a:rPr lang="en-GB" sz="1200" b="1">
                  <a:solidFill>
                    <a:schemeClr val="tx2"/>
                  </a:solidFill>
                </a:rPr>
                <a:t>Breakouts</a:t>
              </a:r>
            </a:p>
          </p:txBody>
        </p:sp>
        <p:sp>
          <p:nvSpPr>
            <p:cNvPr id="23" name="TextBox 22">
              <a:extLst>
                <a:ext uri="{FF2B5EF4-FFF2-40B4-BE49-F238E27FC236}">
                  <a16:creationId xmlns:a16="http://schemas.microsoft.com/office/drawing/2014/main" id="{C50616C5-65DE-48BA-AE37-7A180FE5F6EF}"/>
                </a:ext>
              </a:extLst>
            </p:cNvPr>
            <p:cNvSpPr txBox="1"/>
            <p:nvPr/>
          </p:nvSpPr>
          <p:spPr>
            <a:xfrm>
              <a:off x="7390833" y="5953319"/>
              <a:ext cx="2088000" cy="257369"/>
            </a:xfrm>
            <a:prstGeom prst="rect">
              <a:avLst/>
            </a:prstGeom>
            <a:noFill/>
          </p:spPr>
          <p:txBody>
            <a:bodyPr wrap="square" lIns="72000" tIns="36000" rIns="0" bIns="36000" rtlCol="0">
              <a:spAutoFit/>
            </a:bodyPr>
            <a:lstStyle/>
            <a:p>
              <a:pPr algn="l"/>
              <a:r>
                <a:rPr lang="en-GB" sz="1200" b="1">
                  <a:solidFill>
                    <a:schemeClr val="tx2"/>
                  </a:solidFill>
                </a:rPr>
                <a:t>Outdoor terminations</a:t>
              </a:r>
            </a:p>
          </p:txBody>
        </p:sp>
        <p:grpSp>
          <p:nvGrpSpPr>
            <p:cNvPr id="62" name="Gruppieren 61">
              <a:extLst>
                <a:ext uri="{FF2B5EF4-FFF2-40B4-BE49-F238E27FC236}">
                  <a16:creationId xmlns:a16="http://schemas.microsoft.com/office/drawing/2014/main" id="{F4169D89-EF19-D607-E8DE-74739E846B3C}"/>
                </a:ext>
              </a:extLst>
            </p:cNvPr>
            <p:cNvGrpSpPr/>
            <p:nvPr/>
          </p:nvGrpSpPr>
          <p:grpSpPr>
            <a:xfrm>
              <a:off x="8857244" y="4404819"/>
              <a:ext cx="419327" cy="419327"/>
              <a:chOff x="4922646" y="818106"/>
              <a:chExt cx="419327" cy="419327"/>
            </a:xfrm>
          </p:grpSpPr>
          <p:sp>
            <p:nvSpPr>
              <p:cNvPr id="63" name="Oval 62">
                <a:extLst>
                  <a:ext uri="{FF2B5EF4-FFF2-40B4-BE49-F238E27FC236}">
                    <a16:creationId xmlns:a16="http://schemas.microsoft.com/office/drawing/2014/main" id="{8EC7760E-559F-6BFF-6C62-952D74B1C1E8}"/>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024" name="Grafik 1023" descr="Abzeichen Tick1 mit einfarbiger Füllung">
                <a:extLst>
                  <a:ext uri="{FF2B5EF4-FFF2-40B4-BE49-F238E27FC236}">
                    <a16:creationId xmlns:a16="http://schemas.microsoft.com/office/drawing/2014/main" id="{77038588-933A-B913-1F12-F5459326F01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2646" y="818106"/>
                <a:ext cx="419327" cy="419327"/>
              </a:xfrm>
              <a:prstGeom prst="rect">
                <a:avLst/>
              </a:prstGeom>
            </p:spPr>
          </p:pic>
        </p:grpSp>
        <p:grpSp>
          <p:nvGrpSpPr>
            <p:cNvPr id="1035" name="Gruppieren 1034">
              <a:extLst>
                <a:ext uri="{FF2B5EF4-FFF2-40B4-BE49-F238E27FC236}">
                  <a16:creationId xmlns:a16="http://schemas.microsoft.com/office/drawing/2014/main" id="{ACA78A5D-3ABE-7969-53FC-68896BD7B905}"/>
                </a:ext>
              </a:extLst>
            </p:cNvPr>
            <p:cNvGrpSpPr/>
            <p:nvPr/>
          </p:nvGrpSpPr>
          <p:grpSpPr>
            <a:xfrm>
              <a:off x="8857244" y="2968490"/>
              <a:ext cx="419327" cy="419327"/>
              <a:chOff x="4922646" y="818106"/>
              <a:chExt cx="419327" cy="419327"/>
            </a:xfrm>
          </p:grpSpPr>
          <p:sp>
            <p:nvSpPr>
              <p:cNvPr id="1036" name="Oval 1035">
                <a:extLst>
                  <a:ext uri="{FF2B5EF4-FFF2-40B4-BE49-F238E27FC236}">
                    <a16:creationId xmlns:a16="http://schemas.microsoft.com/office/drawing/2014/main" id="{1189E5AD-F439-B5A2-D71B-D80D29F9FFE6}"/>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037" name="Grafik 1036" descr="Abzeichen Tick1 mit einfarbiger Füllung">
                <a:extLst>
                  <a:ext uri="{FF2B5EF4-FFF2-40B4-BE49-F238E27FC236}">
                    <a16:creationId xmlns:a16="http://schemas.microsoft.com/office/drawing/2014/main" id="{086746F0-FC76-3623-EA1F-0E604A764FA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2646" y="818106"/>
                <a:ext cx="419327" cy="419327"/>
              </a:xfrm>
              <a:prstGeom prst="rect">
                <a:avLst/>
              </a:prstGeom>
            </p:spPr>
          </p:pic>
        </p:grpSp>
      </p:grpSp>
      <p:sp>
        <p:nvSpPr>
          <p:cNvPr id="1038" name="Textfeld 1037">
            <a:extLst>
              <a:ext uri="{FF2B5EF4-FFF2-40B4-BE49-F238E27FC236}">
                <a16:creationId xmlns:a16="http://schemas.microsoft.com/office/drawing/2014/main" id="{63B3CA63-3812-148B-785D-2C4D85498B61}"/>
              </a:ext>
            </a:extLst>
          </p:cNvPr>
          <p:cNvSpPr txBox="1"/>
          <p:nvPr/>
        </p:nvSpPr>
        <p:spPr>
          <a:xfrm>
            <a:off x="12847755" y="4353455"/>
            <a:ext cx="0" cy="0"/>
          </a:xfrm>
          <a:prstGeom prst="rect">
            <a:avLst/>
          </a:prstGeom>
          <a:noFill/>
        </p:spPr>
        <p:txBody>
          <a:bodyPr wrap="none" lIns="0" tIns="0" rIns="0" bIns="0" rtlCol="0">
            <a:noAutofit/>
          </a:bodyPr>
          <a:lstStyle/>
          <a:p>
            <a:pPr algn="l"/>
            <a:endParaRPr lang="en-US" sz="2000" err="1"/>
          </a:p>
        </p:txBody>
      </p:sp>
      <p:grpSp>
        <p:nvGrpSpPr>
          <p:cNvPr id="32" name="Group 31">
            <a:extLst>
              <a:ext uri="{FF2B5EF4-FFF2-40B4-BE49-F238E27FC236}">
                <a16:creationId xmlns:a16="http://schemas.microsoft.com/office/drawing/2014/main" id="{109AFC4D-8198-16EF-827A-E7EB3269E044}"/>
              </a:ext>
            </a:extLst>
          </p:cNvPr>
          <p:cNvGrpSpPr/>
          <p:nvPr/>
        </p:nvGrpSpPr>
        <p:grpSpPr>
          <a:xfrm>
            <a:off x="2794853" y="1623851"/>
            <a:ext cx="2124000" cy="4686462"/>
            <a:chOff x="2794853" y="1623851"/>
            <a:chExt cx="2124000" cy="4686462"/>
          </a:xfrm>
        </p:grpSpPr>
        <p:sp>
          <p:nvSpPr>
            <p:cNvPr id="5" name="TextBox 4">
              <a:extLst>
                <a:ext uri="{FF2B5EF4-FFF2-40B4-BE49-F238E27FC236}">
                  <a16:creationId xmlns:a16="http://schemas.microsoft.com/office/drawing/2014/main" id="{FED34D2E-8122-4F2B-B388-A38F49E6D8AD}"/>
                </a:ext>
              </a:extLst>
            </p:cNvPr>
            <p:cNvSpPr txBox="1"/>
            <p:nvPr/>
          </p:nvSpPr>
          <p:spPr>
            <a:xfrm>
              <a:off x="2794853" y="1623851"/>
              <a:ext cx="2124000" cy="4686462"/>
            </a:xfrm>
            <a:prstGeom prst="rect">
              <a:avLst/>
            </a:prstGeom>
            <a:solidFill>
              <a:schemeClr val="bg2">
                <a:lumMod val="20000"/>
                <a:lumOff val="80000"/>
              </a:schemeClr>
            </a:solidFill>
          </p:spPr>
          <p:txBody>
            <a:bodyPr wrap="none" lIns="180000" tIns="144000" rIns="180000" bIns="144000" rtlCol="0">
              <a:noAutofit/>
            </a:bodyPr>
            <a:lstStyle/>
            <a:p>
              <a:pPr algn="l"/>
              <a:r>
                <a:rPr lang="en-GB" sz="1600" b="1"/>
                <a:t>Ferrule</a:t>
              </a:r>
            </a:p>
          </p:txBody>
        </p:sp>
        <p:sp>
          <p:nvSpPr>
            <p:cNvPr id="20" name="Rectangle 19">
              <a:extLst>
                <a:ext uri="{FF2B5EF4-FFF2-40B4-BE49-F238E27FC236}">
                  <a16:creationId xmlns:a16="http://schemas.microsoft.com/office/drawing/2014/main" id="{5A6CC6DF-8982-05FD-FA4D-992C68FE37B4}"/>
                </a:ext>
              </a:extLst>
            </p:cNvPr>
            <p:cNvSpPr/>
            <p:nvPr/>
          </p:nvSpPr>
          <p:spPr>
            <a:xfrm>
              <a:off x="2905916" y="4446909"/>
              <a:ext cx="1904137" cy="1645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12" name="Rectangle 11">
              <a:extLst>
                <a:ext uri="{FF2B5EF4-FFF2-40B4-BE49-F238E27FC236}">
                  <a16:creationId xmlns:a16="http://schemas.microsoft.com/office/drawing/2014/main" id="{2B651481-89D8-BCF3-DEE5-3EFF2DBF267D}"/>
                </a:ext>
              </a:extLst>
            </p:cNvPr>
            <p:cNvSpPr/>
            <p:nvPr/>
          </p:nvSpPr>
          <p:spPr>
            <a:xfrm>
              <a:off x="2907103" y="2130009"/>
              <a:ext cx="1904137" cy="1736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pic>
          <p:nvPicPr>
            <p:cNvPr id="44" name="Picture 43">
              <a:extLst>
                <a:ext uri="{FF2B5EF4-FFF2-40B4-BE49-F238E27FC236}">
                  <a16:creationId xmlns:a16="http://schemas.microsoft.com/office/drawing/2014/main" id="{73C7B821-0482-4EFB-BC39-666825FFA756}"/>
                </a:ext>
              </a:extLst>
            </p:cNvPr>
            <p:cNvPicPr>
              <a:picLocks/>
            </p:cNvPicPr>
            <p:nvPr/>
          </p:nvPicPr>
          <p:blipFill rotWithShape="1">
            <a:blip r:embed="rId14">
              <a:duotone>
                <a:schemeClr val="bg2">
                  <a:shade val="45000"/>
                  <a:satMod val="135000"/>
                </a:schemeClr>
                <a:prstClr val="white"/>
              </a:duotone>
            </a:blip>
            <a:srcRect t="-28211" b="-23864"/>
            <a:stretch/>
          </p:blipFill>
          <p:spPr>
            <a:xfrm>
              <a:off x="2913984" y="4434580"/>
              <a:ext cx="1907200" cy="1260000"/>
            </a:xfrm>
            <a:prstGeom prst="rect">
              <a:avLst/>
            </a:prstGeom>
            <a:gradFill flip="none" rotWithShape="1">
              <a:gsLst>
                <a:gs pos="0">
                  <a:srgbClr val="A0C7BE"/>
                </a:gs>
                <a:gs pos="100000">
                  <a:srgbClr val="AECFC8"/>
                </a:gs>
              </a:gsLst>
              <a:lin ang="18900000" scaled="1"/>
              <a:tileRect/>
            </a:gradFill>
          </p:spPr>
        </p:pic>
        <p:pic>
          <p:nvPicPr>
            <p:cNvPr id="36" name="Picture 35">
              <a:extLst>
                <a:ext uri="{FF2B5EF4-FFF2-40B4-BE49-F238E27FC236}">
                  <a16:creationId xmlns:a16="http://schemas.microsoft.com/office/drawing/2014/main" id="{EE917178-0886-4086-A92F-9D2992069983}"/>
                </a:ext>
              </a:extLst>
            </p:cNvPr>
            <p:cNvPicPr>
              <a:picLocks/>
            </p:cNvPicPr>
            <p:nvPr/>
          </p:nvPicPr>
          <p:blipFill rotWithShape="1">
            <a:blip r:embed="rId14"/>
            <a:srcRect t="-28177" b="-28177"/>
            <a:stretch/>
          </p:blipFill>
          <p:spPr>
            <a:xfrm>
              <a:off x="2902853" y="2126823"/>
              <a:ext cx="1908000" cy="1296000"/>
            </a:xfrm>
            <a:prstGeom prst="rect">
              <a:avLst/>
            </a:prstGeom>
            <a:gradFill>
              <a:gsLst>
                <a:gs pos="0">
                  <a:srgbClr val="7E7D82"/>
                </a:gs>
                <a:gs pos="100000">
                  <a:srgbClr val="989795"/>
                </a:gs>
              </a:gsLst>
              <a:lin ang="18900000" scaled="1"/>
            </a:gradFill>
          </p:spPr>
        </p:pic>
        <p:sp>
          <p:nvSpPr>
            <p:cNvPr id="15" name="TextBox 14">
              <a:extLst>
                <a:ext uri="{FF2B5EF4-FFF2-40B4-BE49-F238E27FC236}">
                  <a16:creationId xmlns:a16="http://schemas.microsoft.com/office/drawing/2014/main" id="{B4FD2714-55DA-4024-B948-E95D06CE2759}"/>
                </a:ext>
              </a:extLst>
            </p:cNvPr>
            <p:cNvSpPr txBox="1"/>
            <p:nvPr/>
          </p:nvSpPr>
          <p:spPr>
            <a:xfrm>
              <a:off x="2900811" y="5771465"/>
              <a:ext cx="1881400" cy="257369"/>
            </a:xfrm>
            <a:prstGeom prst="rect">
              <a:avLst/>
            </a:prstGeom>
            <a:noFill/>
          </p:spPr>
          <p:txBody>
            <a:bodyPr wrap="square" lIns="72000" tIns="36000" rIns="0" bIns="36000" rtlCol="0">
              <a:spAutoFit/>
            </a:bodyPr>
            <a:lstStyle/>
            <a:p>
              <a:pPr algn="l"/>
              <a:r>
                <a:rPr lang="en-GB" sz="1200" b="1">
                  <a:solidFill>
                    <a:schemeClr val="tx2"/>
                  </a:solidFill>
                </a:rPr>
                <a:t>LC/APC</a:t>
              </a:r>
            </a:p>
          </p:txBody>
        </p:sp>
        <p:grpSp>
          <p:nvGrpSpPr>
            <p:cNvPr id="53" name="Gruppieren 52">
              <a:extLst>
                <a:ext uri="{FF2B5EF4-FFF2-40B4-BE49-F238E27FC236}">
                  <a16:creationId xmlns:a16="http://schemas.microsoft.com/office/drawing/2014/main" id="{829A954B-788C-D507-15B2-2CCF4448AC1B}"/>
                </a:ext>
              </a:extLst>
            </p:cNvPr>
            <p:cNvGrpSpPr/>
            <p:nvPr/>
          </p:nvGrpSpPr>
          <p:grpSpPr>
            <a:xfrm>
              <a:off x="4343863" y="3437104"/>
              <a:ext cx="419327" cy="419327"/>
              <a:chOff x="4922646" y="818106"/>
              <a:chExt cx="419327" cy="419327"/>
            </a:xfrm>
          </p:grpSpPr>
          <p:sp>
            <p:nvSpPr>
              <p:cNvPr id="54" name="Oval 53">
                <a:extLst>
                  <a:ext uri="{FF2B5EF4-FFF2-40B4-BE49-F238E27FC236}">
                    <a16:creationId xmlns:a16="http://schemas.microsoft.com/office/drawing/2014/main" id="{8370B438-1CDB-1E9D-B8AE-D707B0B2BE5C}"/>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55" name="Grafik 54" descr="Abzeichen Tick1 mit einfarbiger Füllung">
                <a:extLst>
                  <a:ext uri="{FF2B5EF4-FFF2-40B4-BE49-F238E27FC236}">
                    <a16:creationId xmlns:a16="http://schemas.microsoft.com/office/drawing/2014/main" id="{964D7A70-1220-DA32-F589-0D6B6F01473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2646" y="818106"/>
                <a:ext cx="419327" cy="419327"/>
              </a:xfrm>
              <a:prstGeom prst="rect">
                <a:avLst/>
              </a:prstGeom>
            </p:spPr>
          </p:pic>
        </p:grpSp>
        <p:grpSp>
          <p:nvGrpSpPr>
            <p:cNvPr id="59" name="Gruppieren 58">
              <a:extLst>
                <a:ext uri="{FF2B5EF4-FFF2-40B4-BE49-F238E27FC236}">
                  <a16:creationId xmlns:a16="http://schemas.microsoft.com/office/drawing/2014/main" id="{6D667BF4-2491-579C-FB25-3D5B7203E61E}"/>
                </a:ext>
              </a:extLst>
            </p:cNvPr>
            <p:cNvGrpSpPr/>
            <p:nvPr/>
          </p:nvGrpSpPr>
          <p:grpSpPr>
            <a:xfrm>
              <a:off x="4362884" y="5685704"/>
              <a:ext cx="419327" cy="419327"/>
              <a:chOff x="4922646" y="818106"/>
              <a:chExt cx="419327" cy="419327"/>
            </a:xfrm>
          </p:grpSpPr>
          <p:sp>
            <p:nvSpPr>
              <p:cNvPr id="60" name="Oval 59">
                <a:extLst>
                  <a:ext uri="{FF2B5EF4-FFF2-40B4-BE49-F238E27FC236}">
                    <a16:creationId xmlns:a16="http://schemas.microsoft.com/office/drawing/2014/main" id="{E486F8DC-88E3-C635-F5D8-8B777D236DDC}"/>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61" name="Grafik 60" descr="Abzeichen Tick1 mit einfarbiger Füllung">
                <a:extLst>
                  <a:ext uri="{FF2B5EF4-FFF2-40B4-BE49-F238E27FC236}">
                    <a16:creationId xmlns:a16="http://schemas.microsoft.com/office/drawing/2014/main" id="{C70BAF05-867C-27F2-CBEA-872058A6902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2646" y="818106"/>
                <a:ext cx="419327" cy="419327"/>
              </a:xfrm>
              <a:prstGeom prst="rect">
                <a:avLst/>
              </a:prstGeom>
            </p:spPr>
          </p:pic>
        </p:grpSp>
        <p:sp>
          <p:nvSpPr>
            <p:cNvPr id="9" name="TextBox 8">
              <a:extLst>
                <a:ext uri="{FF2B5EF4-FFF2-40B4-BE49-F238E27FC236}">
                  <a16:creationId xmlns:a16="http://schemas.microsoft.com/office/drawing/2014/main" id="{10331A18-4FFE-C962-F950-48BC7AAD453D}"/>
                </a:ext>
              </a:extLst>
            </p:cNvPr>
            <p:cNvSpPr txBox="1"/>
            <p:nvPr/>
          </p:nvSpPr>
          <p:spPr>
            <a:xfrm>
              <a:off x="2863748" y="3506850"/>
              <a:ext cx="1080000" cy="257369"/>
            </a:xfrm>
            <a:prstGeom prst="rect">
              <a:avLst/>
            </a:prstGeom>
            <a:noFill/>
          </p:spPr>
          <p:txBody>
            <a:bodyPr wrap="square" lIns="108000" tIns="36000" rIns="0" bIns="36000" rtlCol="0">
              <a:spAutoFit/>
            </a:bodyPr>
            <a:lstStyle/>
            <a:p>
              <a:pPr algn="l"/>
              <a:r>
                <a:rPr lang="en-GB" sz="1200" b="1">
                  <a:solidFill>
                    <a:schemeClr val="tx2"/>
                  </a:solidFill>
                </a:rPr>
                <a:t>LC/UPC</a:t>
              </a:r>
            </a:p>
          </p:txBody>
        </p:sp>
      </p:grpSp>
      <p:grpSp>
        <p:nvGrpSpPr>
          <p:cNvPr id="14" name="Group 13">
            <a:extLst>
              <a:ext uri="{FF2B5EF4-FFF2-40B4-BE49-F238E27FC236}">
                <a16:creationId xmlns:a16="http://schemas.microsoft.com/office/drawing/2014/main" id="{DFD58BA5-9BAF-34F5-53BF-D73985020D17}"/>
              </a:ext>
            </a:extLst>
          </p:cNvPr>
          <p:cNvGrpSpPr/>
          <p:nvPr/>
        </p:nvGrpSpPr>
        <p:grpSpPr>
          <a:xfrm>
            <a:off x="550863" y="1623851"/>
            <a:ext cx="2124000" cy="4686462"/>
            <a:chOff x="550863" y="1623851"/>
            <a:chExt cx="2124000" cy="4686462"/>
          </a:xfrm>
        </p:grpSpPr>
        <p:sp>
          <p:nvSpPr>
            <p:cNvPr id="31" name="TextBox 30">
              <a:extLst>
                <a:ext uri="{FF2B5EF4-FFF2-40B4-BE49-F238E27FC236}">
                  <a16:creationId xmlns:a16="http://schemas.microsoft.com/office/drawing/2014/main" id="{4164DEC0-65ED-DCEB-859C-59F352C2ECBB}"/>
                </a:ext>
              </a:extLst>
            </p:cNvPr>
            <p:cNvSpPr txBox="1"/>
            <p:nvPr/>
          </p:nvSpPr>
          <p:spPr>
            <a:xfrm>
              <a:off x="550863" y="1623851"/>
              <a:ext cx="2124000" cy="4686462"/>
            </a:xfrm>
            <a:prstGeom prst="rect">
              <a:avLst/>
            </a:prstGeom>
            <a:solidFill>
              <a:schemeClr val="bg2">
                <a:lumMod val="20000"/>
                <a:lumOff val="80000"/>
              </a:schemeClr>
            </a:solidFill>
          </p:spPr>
          <p:txBody>
            <a:bodyPr wrap="none" lIns="180000" tIns="144000" rIns="180000" bIns="144000" rtlCol="0">
              <a:noAutofit/>
            </a:bodyPr>
            <a:lstStyle/>
            <a:p>
              <a:pPr algn="l"/>
              <a:r>
                <a:rPr lang="en-GB" sz="1600" b="1"/>
                <a:t>Cable</a:t>
              </a:r>
            </a:p>
          </p:txBody>
        </p:sp>
        <p:sp>
          <p:nvSpPr>
            <p:cNvPr id="13" name="Rectangle 12">
              <a:extLst>
                <a:ext uri="{FF2B5EF4-FFF2-40B4-BE49-F238E27FC236}">
                  <a16:creationId xmlns:a16="http://schemas.microsoft.com/office/drawing/2014/main" id="{1A5DF035-5678-1390-917C-C87E12CEC62B}"/>
                </a:ext>
              </a:extLst>
            </p:cNvPr>
            <p:cNvSpPr/>
            <p:nvPr/>
          </p:nvSpPr>
          <p:spPr>
            <a:xfrm>
              <a:off x="658861" y="4446909"/>
              <a:ext cx="1904137" cy="1645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11" name="Rectangle 10">
              <a:extLst>
                <a:ext uri="{FF2B5EF4-FFF2-40B4-BE49-F238E27FC236}">
                  <a16:creationId xmlns:a16="http://schemas.microsoft.com/office/drawing/2014/main" id="{243D9C50-04C9-8B84-B90F-68E071960D1F}"/>
                </a:ext>
              </a:extLst>
            </p:cNvPr>
            <p:cNvSpPr/>
            <p:nvPr/>
          </p:nvSpPr>
          <p:spPr>
            <a:xfrm>
              <a:off x="658861" y="2130009"/>
              <a:ext cx="1904137" cy="1736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pic>
          <p:nvPicPr>
            <p:cNvPr id="37" name="Picture 36">
              <a:extLst>
                <a:ext uri="{FF2B5EF4-FFF2-40B4-BE49-F238E27FC236}">
                  <a16:creationId xmlns:a16="http://schemas.microsoft.com/office/drawing/2014/main" id="{8F468AAB-7B9B-64F6-FB93-453757FD8F50}"/>
                </a:ext>
              </a:extLst>
            </p:cNvPr>
            <p:cNvPicPr>
              <a:picLocks/>
            </p:cNvPicPr>
            <p:nvPr/>
          </p:nvPicPr>
          <p:blipFill rotWithShape="1">
            <a:blip r:embed="rId15" cstate="screen">
              <a:extLst>
                <a:ext uri="{28A0092B-C50C-407E-A947-70E740481C1C}">
                  <a14:useLocalDpi xmlns:a14="http://schemas.microsoft.com/office/drawing/2010/main"/>
                </a:ext>
              </a:extLst>
            </a:blip>
            <a:srcRect l="261" t="1" r="261" b="2779"/>
            <a:stretch/>
          </p:blipFill>
          <p:spPr>
            <a:xfrm>
              <a:off x="658861" y="4434580"/>
              <a:ext cx="1907200" cy="1260000"/>
            </a:xfrm>
            <a:prstGeom prst="rect">
              <a:avLst/>
            </a:prstGeom>
          </p:spPr>
        </p:pic>
        <p:sp>
          <p:nvSpPr>
            <p:cNvPr id="33" name="TextBox 32">
              <a:extLst>
                <a:ext uri="{FF2B5EF4-FFF2-40B4-BE49-F238E27FC236}">
                  <a16:creationId xmlns:a16="http://schemas.microsoft.com/office/drawing/2014/main" id="{C0D39521-307F-6F52-B425-7308A1F78F8C}"/>
                </a:ext>
              </a:extLst>
            </p:cNvPr>
            <p:cNvSpPr txBox="1"/>
            <p:nvPr/>
          </p:nvSpPr>
          <p:spPr>
            <a:xfrm>
              <a:off x="658861" y="5771465"/>
              <a:ext cx="1980001" cy="257369"/>
            </a:xfrm>
            <a:prstGeom prst="rect">
              <a:avLst/>
            </a:prstGeom>
            <a:noFill/>
          </p:spPr>
          <p:txBody>
            <a:bodyPr wrap="square" lIns="72000" tIns="36000" rIns="0" bIns="36000" rtlCol="0">
              <a:spAutoFit/>
            </a:bodyPr>
            <a:lstStyle>
              <a:defPPr>
                <a:defRPr lang="en-US"/>
              </a:defPPr>
              <a:lvl1pPr>
                <a:defRPr sz="1200">
                  <a:solidFill>
                    <a:schemeClr val="tx2"/>
                  </a:solidFill>
                </a:defRPr>
              </a:lvl1pPr>
            </a:lstStyle>
            <a:p>
              <a:r>
                <a:rPr lang="en-GB" b="1"/>
                <a:t>Zip Duplex</a:t>
              </a:r>
            </a:p>
          </p:txBody>
        </p:sp>
        <p:pic>
          <p:nvPicPr>
            <p:cNvPr id="39" name="Picture 38" descr="A close-up of a roll of colorful wires&#10;&#10;Description automatically generated">
              <a:extLst>
                <a:ext uri="{FF2B5EF4-FFF2-40B4-BE49-F238E27FC236}">
                  <a16:creationId xmlns:a16="http://schemas.microsoft.com/office/drawing/2014/main" id="{2A5A5D35-65DB-477C-A0AB-A6357050720A}"/>
                </a:ext>
              </a:extLst>
            </p:cNvPr>
            <p:cNvPicPr>
              <a:picLocks/>
            </p:cNvPicPr>
            <p:nvPr/>
          </p:nvPicPr>
          <p:blipFill rotWithShape="1">
            <a:blip r:embed="rId16" cstate="screen">
              <a:extLst>
                <a:ext uri="{28A0092B-C50C-407E-A947-70E740481C1C}">
                  <a14:useLocalDpi xmlns:a14="http://schemas.microsoft.com/office/drawing/2010/main"/>
                </a:ext>
              </a:extLst>
            </a:blip>
            <a:srcRect l="16038" r="16038"/>
            <a:stretch/>
          </p:blipFill>
          <p:spPr>
            <a:xfrm rot="5400000">
              <a:off x="964862" y="1820823"/>
              <a:ext cx="1296000" cy="1908000"/>
            </a:xfrm>
            <a:prstGeom prst="rect">
              <a:avLst/>
            </a:prstGeom>
          </p:spPr>
        </p:pic>
        <p:grpSp>
          <p:nvGrpSpPr>
            <p:cNvPr id="52" name="Gruppieren 51">
              <a:extLst>
                <a:ext uri="{FF2B5EF4-FFF2-40B4-BE49-F238E27FC236}">
                  <a16:creationId xmlns:a16="http://schemas.microsoft.com/office/drawing/2014/main" id="{1E6CC643-4766-F922-BAB0-2D031FC53F4D}"/>
                </a:ext>
              </a:extLst>
            </p:cNvPr>
            <p:cNvGrpSpPr/>
            <p:nvPr/>
          </p:nvGrpSpPr>
          <p:grpSpPr>
            <a:xfrm>
              <a:off x="2099873" y="3447890"/>
              <a:ext cx="419327" cy="419327"/>
              <a:chOff x="4922646" y="818106"/>
              <a:chExt cx="419327" cy="419327"/>
            </a:xfrm>
          </p:grpSpPr>
          <p:sp>
            <p:nvSpPr>
              <p:cNvPr id="38" name="Oval 37">
                <a:extLst>
                  <a:ext uri="{FF2B5EF4-FFF2-40B4-BE49-F238E27FC236}">
                    <a16:creationId xmlns:a16="http://schemas.microsoft.com/office/drawing/2014/main" id="{1DFBA38F-138B-6EBE-E97C-650A7992AB9A}"/>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29" name="Grafik 28" descr="Abzeichen Tick1 mit einfarbiger Füllung">
                <a:extLst>
                  <a:ext uri="{FF2B5EF4-FFF2-40B4-BE49-F238E27FC236}">
                    <a16:creationId xmlns:a16="http://schemas.microsoft.com/office/drawing/2014/main" id="{2728BFD7-D302-5CEF-8BAA-764680AC60F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2646" y="818106"/>
                <a:ext cx="419327" cy="419327"/>
              </a:xfrm>
              <a:prstGeom prst="rect">
                <a:avLst/>
              </a:prstGeom>
            </p:spPr>
          </p:pic>
        </p:grpSp>
        <p:grpSp>
          <p:nvGrpSpPr>
            <p:cNvPr id="56" name="Gruppieren 55">
              <a:extLst>
                <a:ext uri="{FF2B5EF4-FFF2-40B4-BE49-F238E27FC236}">
                  <a16:creationId xmlns:a16="http://schemas.microsoft.com/office/drawing/2014/main" id="{00D4166B-22CA-5B85-5D5E-F766E1CA36B4}"/>
                </a:ext>
              </a:extLst>
            </p:cNvPr>
            <p:cNvGrpSpPr/>
            <p:nvPr/>
          </p:nvGrpSpPr>
          <p:grpSpPr>
            <a:xfrm>
              <a:off x="2112852" y="5685704"/>
              <a:ext cx="419327" cy="419327"/>
              <a:chOff x="4922646" y="818106"/>
              <a:chExt cx="419327" cy="419327"/>
            </a:xfrm>
          </p:grpSpPr>
          <p:sp>
            <p:nvSpPr>
              <p:cNvPr id="57" name="Oval 56">
                <a:extLst>
                  <a:ext uri="{FF2B5EF4-FFF2-40B4-BE49-F238E27FC236}">
                    <a16:creationId xmlns:a16="http://schemas.microsoft.com/office/drawing/2014/main" id="{9896F6D0-FC7C-007A-0A89-3DF871846F01}"/>
                  </a:ext>
                </a:extLst>
              </p:cNvPr>
              <p:cNvSpPr>
                <a:spLocks noChangeAspect="1"/>
              </p:cNvSpPr>
              <p:nvPr/>
            </p:nvSpPr>
            <p:spPr>
              <a:xfrm>
                <a:off x="4970309" y="86576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58" name="Grafik 57" descr="Abzeichen Tick1 mit einfarbiger Füllung">
                <a:extLst>
                  <a:ext uri="{FF2B5EF4-FFF2-40B4-BE49-F238E27FC236}">
                    <a16:creationId xmlns:a16="http://schemas.microsoft.com/office/drawing/2014/main" id="{F38648CE-FB89-5244-7AF3-54601651354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2646" y="818106"/>
                <a:ext cx="419327" cy="419327"/>
              </a:xfrm>
              <a:prstGeom prst="rect">
                <a:avLst/>
              </a:prstGeom>
            </p:spPr>
          </p:pic>
        </p:grpSp>
        <p:sp>
          <p:nvSpPr>
            <p:cNvPr id="10" name="TextBox 9">
              <a:extLst>
                <a:ext uri="{FF2B5EF4-FFF2-40B4-BE49-F238E27FC236}">
                  <a16:creationId xmlns:a16="http://schemas.microsoft.com/office/drawing/2014/main" id="{28E796C1-E640-E9DE-B585-59094187D490}"/>
                </a:ext>
              </a:extLst>
            </p:cNvPr>
            <p:cNvSpPr txBox="1"/>
            <p:nvPr/>
          </p:nvSpPr>
          <p:spPr>
            <a:xfrm>
              <a:off x="615062" y="3512026"/>
              <a:ext cx="1545453" cy="257369"/>
            </a:xfrm>
            <a:prstGeom prst="rect">
              <a:avLst/>
            </a:prstGeom>
            <a:noFill/>
          </p:spPr>
          <p:txBody>
            <a:bodyPr wrap="square" lIns="108000" tIns="36000" rIns="0" bIns="36000" rtlCol="0">
              <a:spAutoFit/>
            </a:bodyPr>
            <a:lstStyle/>
            <a:p>
              <a:pPr algn="l"/>
              <a:r>
                <a:rPr lang="en-GB" sz="1200" b="1">
                  <a:solidFill>
                    <a:schemeClr val="tx2"/>
                  </a:solidFill>
                </a:rPr>
                <a:t>32/64f MLT</a:t>
              </a:r>
            </a:p>
          </p:txBody>
        </p:sp>
      </p:grpSp>
      <p:sp>
        <p:nvSpPr>
          <p:cNvPr id="3" name="Espace réservé du pied de page 2">
            <a:extLst>
              <a:ext uri="{FF2B5EF4-FFF2-40B4-BE49-F238E27FC236}">
                <a16:creationId xmlns:a16="http://schemas.microsoft.com/office/drawing/2014/main" id="{AE5B04DD-A482-A924-176A-356AF3B6D7D8}"/>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34536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0033-5771-F10A-53B0-45F69C843102}"/>
              </a:ext>
            </a:extLst>
          </p:cNvPr>
          <p:cNvSpPr>
            <a:spLocks noGrp="1"/>
          </p:cNvSpPr>
          <p:nvPr>
            <p:ph type="title"/>
          </p:nvPr>
        </p:nvSpPr>
        <p:spPr>
          <a:xfrm>
            <a:off x="550863" y="549275"/>
            <a:ext cx="9747234" cy="819904"/>
          </a:xfrm>
        </p:spPr>
        <p:txBody>
          <a:bodyPr/>
          <a:lstStyle/>
          <a:p>
            <a:r>
              <a:rPr lang="en-GB"/>
              <a:t>Beyond </a:t>
            </a:r>
            <a:r>
              <a:rPr lang="en-GB" err="1"/>
              <a:t>datacenters</a:t>
            </a:r>
            <a:r>
              <a:rPr lang="en-GB"/>
              <a:t>: broad applications for hollow core fiber</a:t>
            </a:r>
          </a:p>
        </p:txBody>
      </p:sp>
      <p:sp>
        <p:nvSpPr>
          <p:cNvPr id="5" name="Slide Number Placeholder 4">
            <a:extLst>
              <a:ext uri="{FF2B5EF4-FFF2-40B4-BE49-F238E27FC236}">
                <a16:creationId xmlns:a16="http://schemas.microsoft.com/office/drawing/2014/main" id="{6B535A8A-A331-21E0-A203-668D1DC90BAA}"/>
              </a:ext>
            </a:extLst>
          </p:cNvPr>
          <p:cNvSpPr>
            <a:spLocks noGrp="1"/>
          </p:cNvSpPr>
          <p:nvPr>
            <p:ph type="sldNum" sz="quarter" idx="12"/>
          </p:nvPr>
        </p:nvSpPr>
        <p:spPr/>
        <p:txBody>
          <a:bodyPr/>
          <a:lstStyle/>
          <a:p>
            <a:fld id="{53DA99DF-F98C-4503-81FA-6DEC79C7CFAB}" type="slidenum">
              <a:rPr lang="en-GB" smtClean="0"/>
              <a:t>17</a:t>
            </a:fld>
            <a:endParaRPr lang="en-GB"/>
          </a:p>
        </p:txBody>
      </p:sp>
      <p:grpSp>
        <p:nvGrpSpPr>
          <p:cNvPr id="8" name="Group 7">
            <a:extLst>
              <a:ext uri="{FF2B5EF4-FFF2-40B4-BE49-F238E27FC236}">
                <a16:creationId xmlns:a16="http://schemas.microsoft.com/office/drawing/2014/main" id="{8B87AC03-6CD0-E4EA-65AD-AEEA2D76A3E2}"/>
              </a:ext>
            </a:extLst>
          </p:cNvPr>
          <p:cNvGrpSpPr/>
          <p:nvPr/>
        </p:nvGrpSpPr>
        <p:grpSpPr>
          <a:xfrm>
            <a:off x="550800" y="1627189"/>
            <a:ext cx="5468400" cy="2267738"/>
            <a:chOff x="550800" y="1627189"/>
            <a:chExt cx="5468400" cy="2267738"/>
          </a:xfrm>
        </p:grpSpPr>
        <p:sp>
          <p:nvSpPr>
            <p:cNvPr id="6" name="Inhaltsplatzhalter 18">
              <a:extLst>
                <a:ext uri="{FF2B5EF4-FFF2-40B4-BE49-F238E27FC236}">
                  <a16:creationId xmlns:a16="http://schemas.microsoft.com/office/drawing/2014/main" id="{661D8599-37CD-3295-7CAB-01AAEF58D4A2}"/>
                </a:ext>
              </a:extLst>
            </p:cNvPr>
            <p:cNvSpPr txBox="1">
              <a:spLocks/>
            </p:cNvSpPr>
            <p:nvPr/>
          </p:nvSpPr>
          <p:spPr>
            <a:xfrm>
              <a:off x="550800" y="1627189"/>
              <a:ext cx="5468400" cy="2267738"/>
            </a:xfrm>
            <a:prstGeom prst="rect">
              <a:avLst/>
            </a:prstGeom>
            <a:solidFill>
              <a:schemeClr val="bg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sz="1600" b="1"/>
                <a:t> Quantum networks</a:t>
              </a:r>
            </a:p>
          </p:txBody>
        </p:sp>
        <p:sp>
          <p:nvSpPr>
            <p:cNvPr id="33" name="Rechteck 32">
              <a:extLst>
                <a:ext uri="{FF2B5EF4-FFF2-40B4-BE49-F238E27FC236}">
                  <a16:creationId xmlns:a16="http://schemas.microsoft.com/office/drawing/2014/main" id="{8EB9BE93-3C53-B9F3-574F-9A706D7B3FA9}"/>
                </a:ext>
              </a:extLst>
            </p:cNvPr>
            <p:cNvSpPr/>
            <p:nvPr/>
          </p:nvSpPr>
          <p:spPr>
            <a:xfrm>
              <a:off x="640988" y="2025392"/>
              <a:ext cx="5248800" cy="175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pic>
          <p:nvPicPr>
            <p:cNvPr id="29" name="Picture 28">
              <a:extLst>
                <a:ext uri="{FF2B5EF4-FFF2-40B4-BE49-F238E27FC236}">
                  <a16:creationId xmlns:a16="http://schemas.microsoft.com/office/drawing/2014/main" id="{3EE1C809-D4DB-2855-EF3B-339273376430}"/>
                </a:ext>
              </a:extLst>
            </p:cNvPr>
            <p:cNvPicPr>
              <a:picLocks noChangeAspect="1"/>
            </p:cNvPicPr>
            <p:nvPr/>
          </p:nvPicPr>
          <p:blipFill>
            <a:blip r:embed="rId3"/>
            <a:stretch>
              <a:fillRect/>
            </a:stretch>
          </p:blipFill>
          <p:spPr>
            <a:xfrm>
              <a:off x="818424" y="2207363"/>
              <a:ext cx="2033462" cy="1173331"/>
            </a:xfrm>
            <a:prstGeom prst="rect">
              <a:avLst/>
            </a:prstGeom>
          </p:spPr>
        </p:pic>
        <p:pic>
          <p:nvPicPr>
            <p:cNvPr id="22" name="Picture 21">
              <a:extLst>
                <a:ext uri="{FF2B5EF4-FFF2-40B4-BE49-F238E27FC236}">
                  <a16:creationId xmlns:a16="http://schemas.microsoft.com/office/drawing/2014/main" id="{30CADB33-09AF-1989-DCCB-528145C975AA}"/>
                </a:ext>
              </a:extLst>
            </p:cNvPr>
            <p:cNvPicPr>
              <a:picLocks noChangeAspect="1"/>
            </p:cNvPicPr>
            <p:nvPr/>
          </p:nvPicPr>
          <p:blipFill>
            <a:blip r:embed="rId4"/>
            <a:stretch>
              <a:fillRect/>
            </a:stretch>
          </p:blipFill>
          <p:spPr>
            <a:xfrm>
              <a:off x="3029322" y="2131163"/>
              <a:ext cx="2236317" cy="1471432"/>
            </a:xfrm>
            <a:prstGeom prst="rect">
              <a:avLst/>
            </a:prstGeom>
          </p:spPr>
        </p:pic>
        <p:sp>
          <p:nvSpPr>
            <p:cNvPr id="23" name="TextBox 22">
              <a:extLst>
                <a:ext uri="{FF2B5EF4-FFF2-40B4-BE49-F238E27FC236}">
                  <a16:creationId xmlns:a16="http://schemas.microsoft.com/office/drawing/2014/main" id="{D3C6B271-CABA-BD53-AA31-DB9A08D1C858}"/>
                </a:ext>
              </a:extLst>
            </p:cNvPr>
            <p:cNvSpPr txBox="1"/>
            <p:nvPr/>
          </p:nvSpPr>
          <p:spPr>
            <a:xfrm>
              <a:off x="4118042" y="3502087"/>
              <a:ext cx="1655999" cy="257369"/>
            </a:xfrm>
            <a:prstGeom prst="rect">
              <a:avLst/>
            </a:prstGeom>
            <a:solidFill>
              <a:srgbClr val="92D050"/>
            </a:solidFill>
            <a:effectLst/>
          </p:spPr>
          <p:txBody>
            <a:bodyPr wrap="none" lIns="72000" tIns="36000" rIns="72000" bIns="36000" rtlCol="0">
              <a:noAutofit/>
            </a:bodyPr>
            <a:lstStyle>
              <a:defPPr>
                <a:defRPr lang="en-US"/>
              </a:defPPr>
              <a:lvl1pPr algn="r">
                <a:defRPr sz="1200">
                  <a:solidFill>
                    <a:schemeClr val="bg1"/>
                  </a:solidFill>
                </a:defRPr>
              </a:lvl1pPr>
            </a:lstStyle>
            <a:p>
              <a:r>
                <a:rPr lang="en-GB"/>
                <a:t>10,000x more linearity</a:t>
              </a:r>
            </a:p>
          </p:txBody>
        </p:sp>
      </p:grpSp>
      <p:grpSp>
        <p:nvGrpSpPr>
          <p:cNvPr id="9" name="Group 8">
            <a:extLst>
              <a:ext uri="{FF2B5EF4-FFF2-40B4-BE49-F238E27FC236}">
                <a16:creationId xmlns:a16="http://schemas.microsoft.com/office/drawing/2014/main" id="{0108F04F-B912-C362-9DE8-09D57E9FEFDB}"/>
              </a:ext>
            </a:extLst>
          </p:cNvPr>
          <p:cNvGrpSpPr/>
          <p:nvPr/>
        </p:nvGrpSpPr>
        <p:grpSpPr>
          <a:xfrm>
            <a:off x="6169026" y="1627200"/>
            <a:ext cx="5472113" cy="2267733"/>
            <a:chOff x="6169026" y="1627200"/>
            <a:chExt cx="5472113" cy="2267733"/>
          </a:xfrm>
        </p:grpSpPr>
        <p:sp>
          <p:nvSpPr>
            <p:cNvPr id="7" name="Inhaltsplatzhalter 19">
              <a:extLst>
                <a:ext uri="{FF2B5EF4-FFF2-40B4-BE49-F238E27FC236}">
                  <a16:creationId xmlns:a16="http://schemas.microsoft.com/office/drawing/2014/main" id="{7FBB3637-09A2-074C-CC7C-F964E1ED5F47}"/>
                </a:ext>
              </a:extLst>
            </p:cNvPr>
            <p:cNvSpPr txBox="1">
              <a:spLocks/>
            </p:cNvSpPr>
            <p:nvPr/>
          </p:nvSpPr>
          <p:spPr>
            <a:xfrm>
              <a:off x="6169026" y="1627200"/>
              <a:ext cx="5472113" cy="2267733"/>
            </a:xfrm>
            <a:prstGeom prst="rect">
              <a:avLst/>
            </a:prstGeom>
            <a:solidFill>
              <a:schemeClr val="bg2">
                <a:lumMod val="20000"/>
                <a:lumOff val="80000"/>
              </a:schemeClr>
            </a:solidFill>
          </p:spPr>
          <p:txBody>
            <a:bodyPr vert="horz" lIns="144000" tIns="108000" rIns="144000" bIns="108000" rtlCol="0" anchor="t">
              <a:noAutofit/>
            </a:bodyPr>
            <a:lstStyle>
              <a:lvl1pPr marL="180000" indent="-180000" algn="l" defTabSz="914400" rtl="0" eaLnBrk="1" latinLnBrk="0" hangingPunct="1">
                <a:lnSpc>
                  <a:spcPct val="108000"/>
                </a:lnSpc>
                <a:spcBef>
                  <a:spcPts val="600"/>
                </a:spcBef>
                <a:buFont typeface="Arial" panose="020B0604020202020204" pitchFamily="34" charset="0"/>
                <a:buChar char="•"/>
                <a:defRPr sz="1800" b="0" kern="1200">
                  <a:solidFill>
                    <a:schemeClr val="tx1"/>
                  </a:solidFill>
                  <a:latin typeface="+mn-lt"/>
                  <a:ea typeface="+mn-ea"/>
                  <a:cs typeface="+mn-cs"/>
                </a:defRPr>
              </a:lvl1pPr>
              <a:lvl2pPr marL="360000" indent="-180000" algn="l" defTabSz="914400" rtl="0" eaLnBrk="1" latinLnBrk="0" hangingPunct="1">
                <a:lnSpc>
                  <a:spcPct val="108000"/>
                </a:lnSpc>
                <a:spcBef>
                  <a:spcPts val="6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8000"/>
                </a:lnSpc>
                <a:spcBef>
                  <a:spcPts val="600"/>
                </a:spcBef>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lnSpc>
                  <a:spcPct val="108000"/>
                </a:lnSpc>
                <a:spcBef>
                  <a:spcPts val="600"/>
                </a:spcBef>
                <a:buFont typeface="Arial" panose="020B0604020202020204" pitchFamily="34" charset="0"/>
                <a:buChar char="•"/>
                <a:defRPr sz="1200" kern="1200">
                  <a:solidFill>
                    <a:schemeClr val="tx1"/>
                  </a:solidFill>
                  <a:latin typeface="+mn-lt"/>
                  <a:ea typeface="+mn-ea"/>
                  <a:cs typeface="+mn-cs"/>
                </a:defRPr>
              </a:lvl4pPr>
              <a:lvl5pPr marL="898525" indent="-179388"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5pPr>
              <a:lvl6pPr marL="108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6pPr>
              <a:lvl7pPr marL="126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7pPr>
              <a:lvl8pPr marL="144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8pPr>
              <a:lvl9pPr marL="1620000" indent="-180000" algn="l" defTabSz="914400" rtl="0" eaLnBrk="1" latinLnBrk="0" hangingPunct="1">
                <a:lnSpc>
                  <a:spcPct val="108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indent="0">
                <a:buNone/>
              </a:pPr>
              <a:r>
                <a:rPr lang="en-GB" sz="1600" b="1"/>
                <a:t> Time synchronisation</a:t>
              </a:r>
            </a:p>
          </p:txBody>
        </p:sp>
        <p:sp>
          <p:nvSpPr>
            <p:cNvPr id="34" name="Rechteck 33">
              <a:extLst>
                <a:ext uri="{FF2B5EF4-FFF2-40B4-BE49-F238E27FC236}">
                  <a16:creationId xmlns:a16="http://schemas.microsoft.com/office/drawing/2014/main" id="{DF21BF81-4FF7-2855-C1A6-4DA7726DA034}"/>
                </a:ext>
              </a:extLst>
            </p:cNvPr>
            <p:cNvSpPr/>
            <p:nvPr/>
          </p:nvSpPr>
          <p:spPr>
            <a:xfrm>
              <a:off x="6280682" y="2025392"/>
              <a:ext cx="5248800" cy="175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pic>
          <p:nvPicPr>
            <p:cNvPr id="30" name="Picture 29">
              <a:extLst>
                <a:ext uri="{FF2B5EF4-FFF2-40B4-BE49-F238E27FC236}">
                  <a16:creationId xmlns:a16="http://schemas.microsoft.com/office/drawing/2014/main" id="{D3377F42-9E10-9479-1E93-C9338A1C7F2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347534" y="2011003"/>
              <a:ext cx="5157925" cy="1591591"/>
            </a:xfrm>
            <a:prstGeom prst="rect">
              <a:avLst/>
            </a:prstGeom>
          </p:spPr>
        </p:pic>
        <p:sp>
          <p:nvSpPr>
            <p:cNvPr id="24" name="TextBox 23">
              <a:extLst>
                <a:ext uri="{FF2B5EF4-FFF2-40B4-BE49-F238E27FC236}">
                  <a16:creationId xmlns:a16="http://schemas.microsoft.com/office/drawing/2014/main" id="{7C53DF4E-69E2-CA15-E7A5-A219ECC27FCC}"/>
                </a:ext>
              </a:extLst>
            </p:cNvPr>
            <p:cNvSpPr txBox="1"/>
            <p:nvPr/>
          </p:nvSpPr>
          <p:spPr>
            <a:xfrm>
              <a:off x="9898601" y="3502087"/>
              <a:ext cx="1512967" cy="257369"/>
            </a:xfrm>
            <a:prstGeom prst="rect">
              <a:avLst/>
            </a:prstGeom>
            <a:solidFill>
              <a:schemeClr val="bg1">
                <a:lumMod val="85000"/>
              </a:schemeClr>
            </a:solidFill>
            <a:effectLst/>
          </p:spPr>
          <p:txBody>
            <a:bodyPr wrap="none" lIns="72000" tIns="36000" rIns="72000" bIns="36000" rtlCol="0">
              <a:noAutofit/>
            </a:bodyPr>
            <a:lstStyle>
              <a:defPPr>
                <a:defRPr lang="en-US"/>
              </a:defPPr>
              <a:lvl1pPr algn="r">
                <a:defRPr sz="1200">
                  <a:solidFill>
                    <a:schemeClr val="bg1"/>
                  </a:solidFill>
                </a:defRPr>
              </a:lvl1pPr>
            </a:lstStyle>
            <a:p>
              <a:r>
                <a:rPr lang="en-GB">
                  <a:solidFill>
                    <a:schemeClr val="tx1"/>
                  </a:solidFill>
                </a:rPr>
                <a:t>25x delay stability</a:t>
              </a:r>
            </a:p>
          </p:txBody>
        </p:sp>
      </p:grpSp>
      <p:grpSp>
        <p:nvGrpSpPr>
          <p:cNvPr id="10" name="Group 9">
            <a:extLst>
              <a:ext uri="{FF2B5EF4-FFF2-40B4-BE49-F238E27FC236}">
                <a16:creationId xmlns:a16="http://schemas.microsoft.com/office/drawing/2014/main" id="{1D4A4183-AD92-3E22-C5D5-B0B7E62C71D2}"/>
              </a:ext>
            </a:extLst>
          </p:cNvPr>
          <p:cNvGrpSpPr/>
          <p:nvPr/>
        </p:nvGrpSpPr>
        <p:grpSpPr>
          <a:xfrm>
            <a:off x="6174325" y="4039791"/>
            <a:ext cx="5468400" cy="2267738"/>
            <a:chOff x="6174325" y="4039791"/>
            <a:chExt cx="5468400" cy="2267738"/>
          </a:xfrm>
        </p:grpSpPr>
        <p:sp>
          <p:nvSpPr>
            <p:cNvPr id="12" name="Inhaltsplatzhalter 18">
              <a:extLst>
                <a:ext uri="{FF2B5EF4-FFF2-40B4-BE49-F238E27FC236}">
                  <a16:creationId xmlns:a16="http://schemas.microsoft.com/office/drawing/2014/main" id="{EF45FA94-9673-2F37-66B0-08486B0D5907}"/>
                </a:ext>
              </a:extLst>
            </p:cNvPr>
            <p:cNvSpPr txBox="1">
              <a:spLocks/>
            </p:cNvSpPr>
            <p:nvPr/>
          </p:nvSpPr>
          <p:spPr>
            <a:xfrm>
              <a:off x="6174325" y="4039791"/>
              <a:ext cx="5468400" cy="2267738"/>
            </a:xfrm>
            <a:prstGeom prst="rect">
              <a:avLst/>
            </a:prstGeom>
            <a:solidFill>
              <a:schemeClr val="bg2">
                <a:lumMod val="20000"/>
                <a:lumOff val="80000"/>
              </a:schemeClr>
            </a:solidFill>
          </p:spPr>
          <p:txBody>
            <a:bodyPr vert="horz" lIns="144000" tIns="108000" rIns="144000" bIns="108000" rtlCol="0" anchor="t">
              <a:noAutofit/>
            </a:bodyPr>
            <a:lstStyle>
              <a:defPPr>
                <a:defRPr lang="en-US"/>
              </a:defPPr>
              <a:lvl1pPr indent="0">
                <a:lnSpc>
                  <a:spcPct val="108000"/>
                </a:lnSpc>
                <a:spcBef>
                  <a:spcPts val="600"/>
                </a:spcBef>
                <a:buFont typeface="Arial" panose="020B0604020202020204" pitchFamily="34" charset="0"/>
                <a:buNone/>
                <a:defRPr sz="1600" b="1"/>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r>
                <a:rPr lang="en-GB"/>
                <a:t>Space photonics</a:t>
              </a:r>
            </a:p>
          </p:txBody>
        </p:sp>
        <p:sp>
          <p:nvSpPr>
            <p:cNvPr id="14" name="Rechteck 13">
              <a:extLst>
                <a:ext uri="{FF2B5EF4-FFF2-40B4-BE49-F238E27FC236}">
                  <a16:creationId xmlns:a16="http://schemas.microsoft.com/office/drawing/2014/main" id="{6AC7E51D-1B71-B40E-8DAD-9F15B5D3B12C}"/>
                </a:ext>
              </a:extLst>
            </p:cNvPr>
            <p:cNvSpPr/>
            <p:nvPr/>
          </p:nvSpPr>
          <p:spPr>
            <a:xfrm>
              <a:off x="6284125" y="4456531"/>
              <a:ext cx="5248800" cy="175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pic>
          <p:nvPicPr>
            <p:cNvPr id="19" name="Picture 18">
              <a:extLst>
                <a:ext uri="{FF2B5EF4-FFF2-40B4-BE49-F238E27FC236}">
                  <a16:creationId xmlns:a16="http://schemas.microsoft.com/office/drawing/2014/main" id="{BC23E8A8-FFE2-1D75-3067-6574E3580B4E}"/>
                </a:ext>
              </a:extLst>
            </p:cNvPr>
            <p:cNvPicPr>
              <a:picLocks noChangeAspect="1"/>
            </p:cNvPicPr>
            <p:nvPr/>
          </p:nvPicPr>
          <p:blipFill>
            <a:blip r:embed="rId6"/>
            <a:stretch>
              <a:fillRect/>
            </a:stretch>
          </p:blipFill>
          <p:spPr>
            <a:xfrm>
              <a:off x="8190898" y="4475758"/>
              <a:ext cx="2428236" cy="1548000"/>
            </a:xfrm>
            <a:prstGeom prst="rect">
              <a:avLst/>
            </a:prstGeom>
          </p:spPr>
        </p:pic>
        <p:sp>
          <p:nvSpPr>
            <p:cNvPr id="20" name="TextBox 19">
              <a:extLst>
                <a:ext uri="{FF2B5EF4-FFF2-40B4-BE49-F238E27FC236}">
                  <a16:creationId xmlns:a16="http://schemas.microsoft.com/office/drawing/2014/main" id="{FA88D553-9FCA-1771-F9B1-BE09EA17DDDE}"/>
                </a:ext>
              </a:extLst>
            </p:cNvPr>
            <p:cNvSpPr txBox="1"/>
            <p:nvPr/>
          </p:nvSpPr>
          <p:spPr>
            <a:xfrm>
              <a:off x="9898601" y="5939349"/>
              <a:ext cx="1516411" cy="257369"/>
            </a:xfrm>
            <a:prstGeom prst="rect">
              <a:avLst/>
            </a:prstGeom>
            <a:solidFill>
              <a:srgbClr val="00B0F0"/>
            </a:solidFill>
            <a:effectLst/>
          </p:spPr>
          <p:txBody>
            <a:bodyPr wrap="none" lIns="72000" tIns="36000" rIns="72000" bIns="36000" rtlCol="0">
              <a:noAutofit/>
            </a:bodyPr>
            <a:lstStyle/>
            <a:p>
              <a:pPr algn="r"/>
              <a:r>
                <a:rPr lang="en-GB" sz="1200">
                  <a:solidFill>
                    <a:schemeClr val="bg1"/>
                  </a:solidFill>
                </a:rPr>
                <a:t>10</a:t>
              </a:r>
              <a:r>
                <a:rPr lang="en-GB" sz="1200" baseline="30000">
                  <a:solidFill>
                    <a:schemeClr val="bg1"/>
                  </a:solidFill>
                </a:rPr>
                <a:t>4</a:t>
              </a:r>
              <a:r>
                <a:rPr lang="en-GB" sz="1200">
                  <a:solidFill>
                    <a:schemeClr val="bg1"/>
                  </a:solidFill>
                </a:rPr>
                <a:t>x rad-hardness</a:t>
              </a:r>
            </a:p>
          </p:txBody>
        </p:sp>
        <p:pic>
          <p:nvPicPr>
            <p:cNvPr id="31" name="Picture 2" descr="Quantum computers: Encryption technique could stop scammers from faking  their location | New Scientist">
              <a:extLst>
                <a:ext uri="{FF2B5EF4-FFF2-40B4-BE49-F238E27FC236}">
                  <a16:creationId xmlns:a16="http://schemas.microsoft.com/office/drawing/2014/main" id="{7F298C46-1C5E-05D7-592D-92E6E266231E}"/>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1898" t="-381" r="1898"/>
            <a:stretch/>
          </p:blipFill>
          <p:spPr bwMode="auto">
            <a:xfrm>
              <a:off x="6397086" y="4559818"/>
              <a:ext cx="1548000" cy="1548000"/>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506093A0-AA33-D08A-1F80-D482D2EA7AF7}"/>
              </a:ext>
            </a:extLst>
          </p:cNvPr>
          <p:cNvGrpSpPr/>
          <p:nvPr/>
        </p:nvGrpSpPr>
        <p:grpSpPr>
          <a:xfrm>
            <a:off x="550863" y="4039791"/>
            <a:ext cx="5468400" cy="2267738"/>
            <a:chOff x="550863" y="4039791"/>
            <a:chExt cx="5468400" cy="2267738"/>
          </a:xfrm>
        </p:grpSpPr>
        <p:sp>
          <p:nvSpPr>
            <p:cNvPr id="11" name="Inhaltsplatzhalter 18">
              <a:extLst>
                <a:ext uri="{FF2B5EF4-FFF2-40B4-BE49-F238E27FC236}">
                  <a16:creationId xmlns:a16="http://schemas.microsoft.com/office/drawing/2014/main" id="{26932C76-2A37-A55F-7EEB-E4085D0B1328}"/>
                </a:ext>
              </a:extLst>
            </p:cNvPr>
            <p:cNvSpPr txBox="1">
              <a:spLocks/>
            </p:cNvSpPr>
            <p:nvPr/>
          </p:nvSpPr>
          <p:spPr>
            <a:xfrm>
              <a:off x="550863" y="4039791"/>
              <a:ext cx="5468400" cy="2267738"/>
            </a:xfrm>
            <a:prstGeom prst="rect">
              <a:avLst/>
            </a:prstGeom>
            <a:solidFill>
              <a:schemeClr val="bg2">
                <a:lumMod val="20000"/>
                <a:lumOff val="80000"/>
              </a:schemeClr>
            </a:solidFill>
          </p:spPr>
          <p:txBody>
            <a:bodyPr vert="horz" lIns="144000" tIns="108000" rIns="144000" bIns="108000" rtlCol="0" anchor="t">
              <a:noAutofit/>
            </a:bodyPr>
            <a:lstStyle>
              <a:defPPr>
                <a:defRPr lang="en-US"/>
              </a:defPPr>
              <a:lvl1pPr indent="0">
                <a:lnSpc>
                  <a:spcPct val="108000"/>
                </a:lnSpc>
                <a:spcBef>
                  <a:spcPts val="600"/>
                </a:spcBef>
                <a:buFont typeface="Arial" panose="020B0604020202020204" pitchFamily="34" charset="0"/>
                <a:buNone/>
                <a:defRPr sz="1600" b="1"/>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r>
                <a:rPr lang="en-GB"/>
                <a:t> Power delivery</a:t>
              </a:r>
            </a:p>
          </p:txBody>
        </p:sp>
        <p:sp>
          <p:nvSpPr>
            <p:cNvPr id="13" name="Rechteck 12">
              <a:extLst>
                <a:ext uri="{FF2B5EF4-FFF2-40B4-BE49-F238E27FC236}">
                  <a16:creationId xmlns:a16="http://schemas.microsoft.com/office/drawing/2014/main" id="{9373C9F5-B1E4-D512-08EF-2540BA2D7AEF}"/>
                </a:ext>
              </a:extLst>
            </p:cNvPr>
            <p:cNvSpPr/>
            <p:nvPr/>
          </p:nvSpPr>
          <p:spPr>
            <a:xfrm>
              <a:off x="668124" y="4456531"/>
              <a:ext cx="5248800" cy="175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grpSp>
          <p:nvGrpSpPr>
            <p:cNvPr id="32" name="Gruppieren 31">
              <a:extLst>
                <a:ext uri="{FF2B5EF4-FFF2-40B4-BE49-F238E27FC236}">
                  <a16:creationId xmlns:a16="http://schemas.microsoft.com/office/drawing/2014/main" id="{4BBB549A-8D70-3265-E933-67C7B3B868AF}"/>
                </a:ext>
              </a:extLst>
            </p:cNvPr>
            <p:cNvGrpSpPr/>
            <p:nvPr/>
          </p:nvGrpSpPr>
          <p:grpSpPr>
            <a:xfrm>
              <a:off x="805503" y="4559818"/>
              <a:ext cx="4993508" cy="1548000"/>
              <a:chOff x="918569" y="-570991"/>
              <a:chExt cx="4993508" cy="1548000"/>
            </a:xfrm>
          </p:grpSpPr>
          <p:pic>
            <p:nvPicPr>
              <p:cNvPr id="18" name="Picture 26">
                <a:extLst>
                  <a:ext uri="{FF2B5EF4-FFF2-40B4-BE49-F238E27FC236}">
                    <a16:creationId xmlns:a16="http://schemas.microsoft.com/office/drawing/2014/main" id="{8FAA119A-78D7-8AD6-A25F-9BF0D0BD269B}"/>
                  </a:ext>
                </a:extLst>
              </p:cNvPr>
              <p:cNvPicPr>
                <a:picLocks noChangeAspect="1"/>
              </p:cNvPicPr>
              <p:nvPr/>
            </p:nvPicPr>
            <p:blipFill rotWithShape="1">
              <a:blip r:embed="rId8"/>
              <a:srcRect l="34731" t="3142" r="35505" b="8000"/>
              <a:stretch/>
            </p:blipFill>
            <p:spPr>
              <a:xfrm>
                <a:off x="4259970" y="-570991"/>
                <a:ext cx="1652107" cy="1548000"/>
              </a:xfrm>
              <a:prstGeom prst="rect">
                <a:avLst/>
              </a:prstGeom>
            </p:spPr>
          </p:pic>
          <p:pic>
            <p:nvPicPr>
              <p:cNvPr id="21" name="Picture 26">
                <a:extLst>
                  <a:ext uri="{FF2B5EF4-FFF2-40B4-BE49-F238E27FC236}">
                    <a16:creationId xmlns:a16="http://schemas.microsoft.com/office/drawing/2014/main" id="{095176D5-2999-96CA-C96D-A5BA725EA5ED}"/>
                  </a:ext>
                </a:extLst>
              </p:cNvPr>
              <p:cNvPicPr>
                <a:picLocks noChangeAspect="1"/>
              </p:cNvPicPr>
              <p:nvPr/>
            </p:nvPicPr>
            <p:blipFill rotWithShape="1">
              <a:blip r:embed="rId8"/>
              <a:srcRect l="1804" t="3142" r="70307" b="8000"/>
              <a:stretch/>
            </p:blipFill>
            <p:spPr>
              <a:xfrm>
                <a:off x="918569" y="-570991"/>
                <a:ext cx="1548000" cy="1548000"/>
              </a:xfrm>
              <a:prstGeom prst="rect">
                <a:avLst/>
              </a:prstGeom>
            </p:spPr>
          </p:pic>
          <p:pic>
            <p:nvPicPr>
              <p:cNvPr id="28" name="Picture 26">
                <a:extLst>
                  <a:ext uri="{FF2B5EF4-FFF2-40B4-BE49-F238E27FC236}">
                    <a16:creationId xmlns:a16="http://schemas.microsoft.com/office/drawing/2014/main" id="{A51A9AA3-0E2F-3CE0-6090-DE10FD2442CE}"/>
                  </a:ext>
                </a:extLst>
              </p:cNvPr>
              <p:cNvPicPr>
                <a:picLocks noChangeAspect="1"/>
              </p:cNvPicPr>
              <p:nvPr/>
            </p:nvPicPr>
            <p:blipFill rotWithShape="1">
              <a:blip r:embed="rId8"/>
              <a:srcRect l="69868" t="5221" r="2243" b="5921"/>
              <a:stretch/>
            </p:blipFill>
            <p:spPr>
              <a:xfrm>
                <a:off x="2580294" y="-570991"/>
                <a:ext cx="1548000" cy="1548000"/>
              </a:xfrm>
              <a:prstGeom prst="rect">
                <a:avLst/>
              </a:prstGeom>
            </p:spPr>
          </p:pic>
        </p:grpSp>
        <p:sp>
          <p:nvSpPr>
            <p:cNvPr id="25" name="TextBox 24">
              <a:extLst>
                <a:ext uri="{FF2B5EF4-FFF2-40B4-BE49-F238E27FC236}">
                  <a16:creationId xmlns:a16="http://schemas.microsoft.com/office/drawing/2014/main" id="{CC53D85B-9795-FBFA-1DB1-ED1E105E003B}"/>
                </a:ext>
              </a:extLst>
            </p:cNvPr>
            <p:cNvSpPr txBox="1"/>
            <p:nvPr/>
          </p:nvSpPr>
          <p:spPr>
            <a:xfrm>
              <a:off x="4146904" y="5915416"/>
              <a:ext cx="1641289" cy="257369"/>
            </a:xfrm>
            <a:prstGeom prst="rect">
              <a:avLst/>
            </a:prstGeom>
            <a:solidFill>
              <a:srgbClr val="7030A0"/>
            </a:solidFill>
            <a:effectLst/>
          </p:spPr>
          <p:txBody>
            <a:bodyPr wrap="none" lIns="72000" tIns="36000" rIns="72000" bIns="36000" rtlCol="0">
              <a:noAutofit/>
            </a:bodyPr>
            <a:lstStyle>
              <a:defPPr>
                <a:defRPr lang="en-US"/>
              </a:defPPr>
              <a:lvl1pPr algn="r">
                <a:defRPr sz="1200">
                  <a:solidFill>
                    <a:schemeClr val="bg1"/>
                  </a:solidFill>
                </a:defRPr>
              </a:lvl1pPr>
            </a:lstStyle>
            <a:p>
              <a:r>
                <a:rPr lang="en-GB"/>
                <a:t>20x power-distance</a:t>
              </a:r>
            </a:p>
          </p:txBody>
        </p:sp>
      </p:grpSp>
      <p:sp>
        <p:nvSpPr>
          <p:cNvPr id="3" name="Espace réservé du pied de page 2">
            <a:extLst>
              <a:ext uri="{FF2B5EF4-FFF2-40B4-BE49-F238E27FC236}">
                <a16:creationId xmlns:a16="http://schemas.microsoft.com/office/drawing/2014/main" id="{270E1787-4EF8-FCC4-385E-933F8BDD3933}"/>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20145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39">
            <a:extLst>
              <a:ext uri="{FF2B5EF4-FFF2-40B4-BE49-F238E27FC236}">
                <a16:creationId xmlns:a16="http://schemas.microsoft.com/office/drawing/2014/main" id="{0E104388-3DFE-5585-A229-41F0FD3D0BD1}"/>
              </a:ext>
            </a:extLst>
          </p:cNvPr>
          <p:cNvSpPr/>
          <p:nvPr/>
        </p:nvSpPr>
        <p:spPr>
          <a:xfrm>
            <a:off x="9266945" y="1627188"/>
            <a:ext cx="1891630" cy="23004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180000" marR="0" lvl="0" indent="-1800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endParaRPr>
          </a:p>
        </p:txBody>
      </p:sp>
      <p:pic>
        <p:nvPicPr>
          <p:cNvPr id="3" name="Picture 2" descr="Blue cables with connectors on a white surface&#10;&#10;AI-generated content may be incorrect.">
            <a:extLst>
              <a:ext uri="{FF2B5EF4-FFF2-40B4-BE49-F238E27FC236}">
                <a16:creationId xmlns:a16="http://schemas.microsoft.com/office/drawing/2014/main" id="{FEF93FC1-8609-7750-0C1B-C70395CA7E3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230" t="41885" r="24371" b="11478"/>
          <a:stretch>
            <a:fillRect/>
          </a:stretch>
        </p:blipFill>
        <p:spPr>
          <a:xfrm>
            <a:off x="9326880" y="3227610"/>
            <a:ext cx="1792617" cy="649586"/>
          </a:xfrm>
          <a:prstGeom prst="rect">
            <a:avLst/>
          </a:prstGeom>
        </p:spPr>
      </p:pic>
      <p:sp>
        <p:nvSpPr>
          <p:cNvPr id="5" name="Slide Number Placeholder 4">
            <a:extLst>
              <a:ext uri="{FF2B5EF4-FFF2-40B4-BE49-F238E27FC236}">
                <a16:creationId xmlns:a16="http://schemas.microsoft.com/office/drawing/2014/main" id="{261825B4-F8A0-25A2-4881-9CE37CDA8857}"/>
              </a:ext>
            </a:extLst>
          </p:cNvPr>
          <p:cNvSpPr>
            <a:spLocks noGrp="1"/>
          </p:cNvSpPr>
          <p:nvPr>
            <p:ph type="sldNum" sz="quarter" idx="12"/>
          </p:nvPr>
        </p:nvSpPr>
        <p:spPr>
          <a:xfrm>
            <a:off x="11244427" y="6399357"/>
            <a:ext cx="576098" cy="123111"/>
          </a:xfrm>
        </p:spPr>
        <p:txBody>
          <a:bodyPr/>
          <a:lstStyle/>
          <a:p>
            <a:pPr lvl="0"/>
            <a:fld id="{5ECD58EA-192F-4576-A6A1-E510C31B731D}" type="slidenum">
              <a:rPr lang="en-GB" noProof="0" smtClean="0"/>
              <a:t>18</a:t>
            </a:fld>
            <a:endParaRPr lang="en-GB" noProof="0"/>
          </a:p>
        </p:txBody>
      </p:sp>
      <p:sp>
        <p:nvSpPr>
          <p:cNvPr id="19" name="Title 1">
            <a:extLst>
              <a:ext uri="{FF2B5EF4-FFF2-40B4-BE49-F238E27FC236}">
                <a16:creationId xmlns:a16="http://schemas.microsoft.com/office/drawing/2014/main" id="{00823AB9-7CCE-E5E4-0FFA-ECB6D47491CF}"/>
              </a:ext>
            </a:extLst>
          </p:cNvPr>
          <p:cNvSpPr txBox="1">
            <a:spLocks/>
          </p:cNvSpPr>
          <p:nvPr/>
        </p:nvSpPr>
        <p:spPr>
          <a:xfrm>
            <a:off x="2373312" y="795169"/>
            <a:ext cx="7762909" cy="355388"/>
          </a:xfrm>
          <a:prstGeom prst="rect">
            <a:avLst/>
          </a:prstGeom>
        </p:spPr>
        <p:txBody>
          <a:bodyPr vert="horz" lIns="0" tIns="0" rIns="0" bIns="0" rtlCol="0" anchor="t" anchorCtr="0">
            <a:noAutofit/>
          </a:bodyPr>
          <a:lstStyle>
            <a:lvl1pPr algn="l" defTabSz="914400" rtl="0" eaLnBrk="1" latinLnBrk="0" hangingPunct="1">
              <a:lnSpc>
                <a:spcPct val="103000"/>
              </a:lnSpc>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3000"/>
              </a:lnSpc>
              <a:spcBef>
                <a:spcPct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j-ea"/>
              <a:cs typeface="+mj-cs"/>
            </a:endParaRPr>
          </a:p>
        </p:txBody>
      </p:sp>
      <p:sp>
        <p:nvSpPr>
          <p:cNvPr id="38" name="Rectangle: Rounded Corners 37">
            <a:extLst>
              <a:ext uri="{FF2B5EF4-FFF2-40B4-BE49-F238E27FC236}">
                <a16:creationId xmlns:a16="http://schemas.microsoft.com/office/drawing/2014/main" id="{F0265ACA-5F8B-064A-4931-934A7DD188A8}"/>
              </a:ext>
            </a:extLst>
          </p:cNvPr>
          <p:cNvSpPr/>
          <p:nvPr/>
        </p:nvSpPr>
        <p:spPr>
          <a:xfrm>
            <a:off x="1057120" y="4040725"/>
            <a:ext cx="4986000" cy="226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Creating end-to-end low-latency data </a:t>
            </a:r>
            <a:r>
              <a:rPr kumimoji="0" lang="en-GB" sz="1400" b="0" i="0" u="none" strike="noStrike" kern="1200" cap="none" spc="0" normalizeH="0" baseline="0" noProof="0" dirty="0" err="1">
                <a:ln>
                  <a:noFill/>
                </a:ln>
                <a:solidFill>
                  <a:srgbClr val="000000"/>
                </a:solidFill>
                <a:effectLst/>
                <a:uLnTx/>
                <a:uFillTx/>
                <a:latin typeface="Arial" panose="020B0604020202020204"/>
                <a:ea typeface="+mn-ea"/>
                <a:cs typeface="+mn-cs"/>
              </a:rPr>
              <a:t>center</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networks enables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sustainable differentiation</a:t>
            </a:r>
            <a:endParaRPr lang="en-US" b="1" dirty="0">
              <a:ea typeface="+mn-ea"/>
              <a:cs typeface="+mn-cs"/>
            </a:endParaRPr>
          </a:p>
          <a:p>
            <a:pPr marL="179705" indent="-179705">
              <a:spcBef>
                <a:spcPts val="500"/>
              </a:spcBef>
              <a:buFont typeface="Arial" panose="020B0604020202020204" pitchFamily="34" charset="0"/>
              <a:buChar char="•"/>
              <a:defRPr/>
            </a:pPr>
            <a:r>
              <a:rPr lang="en-GB" sz="1400" dirty="0">
                <a:solidFill>
                  <a:srgbClr val="000000"/>
                </a:solidFill>
              </a:rPr>
              <a:t>Enables </a:t>
            </a:r>
            <a:r>
              <a:rPr lang="en-GB" sz="1400" b="1" dirty="0">
                <a:solidFill>
                  <a:srgbClr val="000000"/>
                </a:solidFill>
              </a:rPr>
              <a:t>amplifier-free</a:t>
            </a:r>
            <a:r>
              <a:rPr lang="en-GB" sz="1400" dirty="0">
                <a:solidFill>
                  <a:srgbClr val="000000"/>
                </a:solidFill>
              </a:rPr>
              <a:t> metro links</a:t>
            </a:r>
            <a:endParaRPr lang="en-GB" sz="1400" dirty="0">
              <a:solidFill>
                <a:srgbClr val="000000"/>
              </a:solidFill>
              <a:cs typeface="Arial"/>
            </a:endParaRPr>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First applications deployed in DC interconnect networks </a:t>
            </a:r>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GB" sz="1400" dirty="0">
                <a:solidFill>
                  <a:srgbClr val="000000"/>
                </a:solidFill>
                <a:latin typeface="Arial" panose="020B0604020202020204"/>
              </a:rPr>
              <a:t>Potential for efficiency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benefits in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AI supercomputing</a:t>
            </a:r>
            <a:endParaRPr lang="en-GB" sz="1400" b="1" dirty="0">
              <a:solidFill>
                <a:srgbClr val="000000"/>
              </a:solidFill>
              <a:latin typeface="Arial" panose="020B0604020202020204"/>
            </a:endParaRPr>
          </a:p>
          <a:p>
            <a:pPr marL="179705" indent="-179705">
              <a:spcBef>
                <a:spcPts val="500"/>
              </a:spcBef>
              <a:buFont typeface="Arial" panose="020B0604020202020204" pitchFamily="34" charset="0"/>
              <a:buChar char="•"/>
              <a:defRPr/>
            </a:pPr>
            <a:r>
              <a:rPr lang="en-GB" sz="1400" b="1" i="0" u="none" strike="noStrike" kern="1200" cap="none" spc="0" normalizeH="0" baseline="0" noProof="0" dirty="0">
                <a:ln>
                  <a:noFill/>
                </a:ln>
                <a:solidFill>
                  <a:srgbClr val="000000"/>
                </a:solidFill>
                <a:effectLst/>
                <a:uLnTx/>
                <a:uFillTx/>
                <a:latin typeface="Arial" panose="020B0604020202020204"/>
                <a:cs typeface="Arial"/>
              </a:rPr>
              <a:t>Exploitation beyond DC </a:t>
            </a:r>
            <a:r>
              <a:rPr lang="en-GB" sz="1400" i="0" u="none" strike="noStrike" kern="1200" cap="none" spc="0" normalizeH="0" baseline="0" noProof="0" dirty="0">
                <a:ln>
                  <a:noFill/>
                </a:ln>
                <a:solidFill>
                  <a:srgbClr val="000000"/>
                </a:solidFill>
                <a:effectLst/>
                <a:uLnTx/>
                <a:uFillTx/>
                <a:latin typeface="Arial" panose="020B0604020202020204"/>
                <a:cs typeface="Arial"/>
              </a:rPr>
              <a:t>in timing, sensors</a:t>
            </a:r>
            <a:r>
              <a:rPr lang="en-GB" sz="1400" dirty="0">
                <a:solidFill>
                  <a:srgbClr val="000000"/>
                </a:solidFill>
                <a:latin typeface="Arial" panose="020B0604020202020204"/>
                <a:cs typeface="Arial"/>
              </a:rPr>
              <a:t>, A&amp;D…</a:t>
            </a:r>
            <a:endParaRPr lang="en-GB" sz="140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6" name="Rectangle: Rounded Corners 45">
            <a:extLst>
              <a:ext uri="{FF2B5EF4-FFF2-40B4-BE49-F238E27FC236}">
                <a16:creationId xmlns:a16="http://schemas.microsoft.com/office/drawing/2014/main" id="{C4BCB451-AA27-E065-4901-30E6B93F3839}"/>
              </a:ext>
            </a:extLst>
          </p:cNvPr>
          <p:cNvSpPr/>
          <p:nvPr/>
        </p:nvSpPr>
        <p:spPr>
          <a:xfrm>
            <a:off x="1057120" y="1627188"/>
            <a:ext cx="4986000" cy="229999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179705" indent="-179705">
              <a:spcBef>
                <a:spcPts val="500"/>
              </a:spcBef>
              <a:buFont typeface="Arial" panose="020B0604020202020204" pitchFamily="34" charset="0"/>
              <a:buChar char="•"/>
              <a:defRPr/>
            </a:pPr>
            <a:r>
              <a:rPr lang="en-GB" sz="1400" b="1">
                <a:solidFill>
                  <a:srgbClr val="000000"/>
                </a:solidFill>
                <a:latin typeface="Arial" panose="020B0604020202020204"/>
              </a:rPr>
              <a:t>Low-loss</a:t>
            </a:r>
            <a:r>
              <a:rPr lang="en-GB" sz="1400">
                <a:solidFill>
                  <a:srgbClr val="000000"/>
                </a:solidFill>
                <a:latin typeface="Arial" panose="020B0604020202020204"/>
              </a:rPr>
              <a:t>, </a:t>
            </a:r>
            <a:r>
              <a:rPr lang="en-GB" sz="1400" b="1">
                <a:solidFill>
                  <a:srgbClr val="000000"/>
                </a:solidFill>
                <a:latin typeface="Arial" panose="020B0604020202020204"/>
              </a:rPr>
              <a:t>low-latency</a:t>
            </a:r>
            <a:r>
              <a:rPr lang="en-GB" sz="1400">
                <a:solidFill>
                  <a:srgbClr val="000000"/>
                </a:solidFill>
                <a:latin typeface="Arial" panose="020B0604020202020204"/>
              </a:rPr>
              <a:t> fiber for ultrafast transmission</a:t>
            </a:r>
            <a:endParaRPr lang="en-US"/>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Focus on </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AI-data center</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metro</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and future </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6G</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networks</a:t>
            </a:r>
            <a:endParaRPr lang="en-GB" sz="1400" b="0" i="0" u="none" strike="noStrike" kern="1200" cap="none" spc="0" normalizeH="0" baseline="0" noProof="0">
              <a:ln>
                <a:noFill/>
              </a:ln>
              <a:solidFill>
                <a:srgbClr val="000000"/>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Record low loss </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HCF extends transmission lengths</a:t>
            </a:r>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GB" sz="1400" b="1">
                <a:solidFill>
                  <a:srgbClr val="000000"/>
                </a:solidFill>
                <a:latin typeface="Arial" panose="020B0604020202020204"/>
              </a:rPr>
              <a:t>M</a:t>
            </a:r>
            <a:r>
              <a:rPr kumimoji="0" lang="en-GB" sz="1400" b="1" i="0" u="none" strike="noStrike" kern="1200" cap="none" spc="0" normalizeH="0" baseline="0" noProof="0" err="1">
                <a:ln>
                  <a:noFill/>
                </a:ln>
                <a:solidFill>
                  <a:srgbClr val="000000"/>
                </a:solidFill>
                <a:effectLst/>
                <a:uLnTx/>
                <a:uFillTx/>
                <a:latin typeface="Arial" panose="020B0604020202020204"/>
                <a:ea typeface="+mn-ea"/>
                <a:cs typeface="+mn-cs"/>
              </a:rPr>
              <a:t>ultiple</a:t>
            </a: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 vendors </a:t>
            </a:r>
            <a:r>
              <a:rPr kumimoji="0" lang="en-GB" sz="1400" i="0" u="none" strike="noStrike" kern="1200" cap="none" spc="0" normalizeH="0" baseline="0" noProof="0">
                <a:ln>
                  <a:noFill/>
                </a:ln>
                <a:solidFill>
                  <a:srgbClr val="000000"/>
                </a:solidFill>
                <a:effectLst/>
                <a:uLnTx/>
                <a:uFillTx/>
                <a:latin typeface="Arial" panose="020B0604020202020204"/>
                <a:ea typeface="+mn-ea"/>
                <a:cs typeface="+mn-cs"/>
              </a:rPr>
              <a:t>exploring novel HCF designs</a:t>
            </a:r>
            <a:endParaRPr lang="en-GB" sz="1400" i="0" u="none" strike="noStrike" kern="1200" cap="none" spc="0" normalizeH="0" baseline="0" noProof="0">
              <a:ln>
                <a:noFill/>
              </a:ln>
              <a:solidFill>
                <a:srgbClr val="000000"/>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Patented H+S HCF-SMF connector</a:t>
            </a:r>
            <a:r>
              <a:rPr kumimoji="0" lang="en-GB" sz="1400" i="0" u="none" strike="noStrike" kern="1200" cap="none" spc="0" normalizeH="0" baseline="0" noProof="0">
                <a:ln>
                  <a:noFill/>
                </a:ln>
                <a:solidFill>
                  <a:srgbClr val="000000"/>
                </a:solidFill>
                <a:effectLst/>
                <a:uLnTx/>
                <a:uFillTx/>
                <a:latin typeface="Arial" panose="020B0604020202020204"/>
                <a:ea typeface="+mn-ea"/>
                <a:cs typeface="+mn-cs"/>
              </a:rPr>
              <a:t> enables robust connectivity solutions portfolio</a:t>
            </a:r>
            <a:endParaRPr lang="en-GB" sz="1400" i="0" u="none" strike="noStrike" kern="1200" cap="none" spc="0" normalizeH="0" baseline="0" noProof="0">
              <a:ln>
                <a:noFill/>
              </a:ln>
              <a:solidFill>
                <a:srgbClr val="000000"/>
              </a:solidFill>
              <a:effectLst/>
              <a:uLnTx/>
              <a:uFillTx/>
              <a:latin typeface="Arial" panose="020B0604020202020204"/>
              <a:cs typeface="Arial"/>
            </a:endParaRPr>
          </a:p>
        </p:txBody>
      </p:sp>
      <p:sp>
        <p:nvSpPr>
          <p:cNvPr id="50" name="Rectangle: Rounded Corners 49">
            <a:extLst>
              <a:ext uri="{FF2B5EF4-FFF2-40B4-BE49-F238E27FC236}">
                <a16:creationId xmlns:a16="http://schemas.microsoft.com/office/drawing/2014/main" id="{12D9C106-373E-8BAE-8EE5-F9E7C868B19C}"/>
              </a:ext>
            </a:extLst>
          </p:cNvPr>
          <p:cNvSpPr/>
          <p:nvPr/>
        </p:nvSpPr>
        <p:spPr>
          <a:xfrm>
            <a:off x="6172575" y="4040725"/>
            <a:ext cx="4986000" cy="226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179705" marR="0" lvl="0" indent="-17970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Free-space</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transmission speed with the flexibility of </a:t>
            </a:r>
            <a:r>
              <a:rPr kumimoji="0" lang="en-GB" sz="1400" b="0" i="0" u="none" strike="noStrike" kern="1200" cap="none" spc="0" normalizeH="0" baseline="0" noProof="0" dirty="0" err="1">
                <a:ln>
                  <a:noFill/>
                </a:ln>
                <a:solidFill>
                  <a:srgbClr val="000000"/>
                </a:solidFill>
                <a:effectLst/>
                <a:uLnTx/>
                <a:uFillTx/>
                <a:latin typeface="Arial" panose="020B0604020202020204"/>
                <a:ea typeface="+mn-ea"/>
                <a:cs typeface="+mn-cs"/>
              </a:rPr>
              <a:t>fiber</a:t>
            </a:r>
            <a:endParaRPr lang="en-GB" sz="1400" b="0" i="0" u="none" strike="noStrike" kern="1200" cap="none" spc="0" normalizeH="0" baseline="0" noProof="0" dirty="0">
              <a:ln>
                <a:noFill/>
              </a:ln>
              <a:solidFill>
                <a:srgbClr val="000000"/>
              </a:solidFill>
              <a:effectLst/>
              <a:uLnTx/>
              <a:uFillTx/>
              <a:latin typeface="Arial" panose="020B0604020202020204"/>
              <a:cs typeface="Arial" panose="020B0604020202020204"/>
            </a:endParaRPr>
          </a:p>
          <a:p>
            <a:pPr marL="179705" indent="-179705">
              <a:spcBef>
                <a:spcPts val="500"/>
              </a:spcBef>
              <a:buFont typeface="Arial" panose="020B0604020202020204" pitchFamily="34" charset="0"/>
              <a:buChar char="•"/>
              <a:defRPr/>
            </a:pPr>
            <a:r>
              <a:rPr lang="en-GB" sz="1400" b="1" dirty="0">
                <a:solidFill>
                  <a:srgbClr val="000000"/>
                </a:solidFill>
              </a:rPr>
              <a:t>Standards-compatible</a:t>
            </a:r>
            <a:r>
              <a:rPr lang="en-GB" sz="1400" dirty="0">
                <a:solidFill>
                  <a:srgbClr val="000000"/>
                </a:solidFill>
              </a:rPr>
              <a:t> HCF connector allows simple integration with existing </a:t>
            </a:r>
            <a:r>
              <a:rPr lang="en-GB" sz="1400" dirty="0" err="1">
                <a:solidFill>
                  <a:srgbClr val="000000"/>
                </a:solidFill>
              </a:rPr>
              <a:t>singlemode</a:t>
            </a:r>
            <a:r>
              <a:rPr lang="en-GB" sz="1400" dirty="0">
                <a:solidFill>
                  <a:srgbClr val="000000"/>
                </a:solidFill>
              </a:rPr>
              <a:t> </a:t>
            </a:r>
            <a:r>
              <a:rPr lang="en-GB" sz="1400" dirty="0" err="1">
                <a:solidFill>
                  <a:srgbClr val="000000"/>
                </a:solidFill>
              </a:rPr>
              <a:t>fiber</a:t>
            </a:r>
            <a:r>
              <a:rPr lang="en-GB" sz="1400" dirty="0">
                <a:solidFill>
                  <a:srgbClr val="000000"/>
                </a:solidFill>
              </a:rPr>
              <a:t> systems</a:t>
            </a:r>
            <a:endParaRPr lang="en-GB" sz="1400" dirty="0">
              <a:solidFill>
                <a:srgbClr val="000000"/>
              </a:solidFill>
              <a:cs typeface="Arial"/>
            </a:endParaRPr>
          </a:p>
          <a:p>
            <a:pPr marL="179705" indent="-179705">
              <a:spcBef>
                <a:spcPts val="500"/>
              </a:spcBef>
              <a:buFont typeface="Arial" panose="020B0604020202020204" pitchFamily="34" charset="0"/>
              <a:buChar char="•"/>
              <a:defRPr/>
            </a:pPr>
            <a:r>
              <a:rPr lang="en-GB" sz="1400" b="1" dirty="0">
                <a:solidFill>
                  <a:srgbClr val="000000"/>
                </a:solidFill>
              </a:rPr>
              <a:t>Removes</a:t>
            </a:r>
            <a:r>
              <a:rPr lang="en-GB" sz="1400" dirty="0">
                <a:solidFill>
                  <a:srgbClr val="000000"/>
                </a:solidFill>
              </a:rPr>
              <a:t> glass </a:t>
            </a:r>
            <a:r>
              <a:rPr lang="en-GB" sz="1400" b="1" dirty="0">
                <a:solidFill>
                  <a:srgbClr val="000000"/>
                </a:solidFill>
              </a:rPr>
              <a:t>nonlinearities</a:t>
            </a:r>
            <a:r>
              <a:rPr lang="en-GB" sz="1400" dirty="0">
                <a:solidFill>
                  <a:srgbClr val="000000"/>
                </a:solidFill>
              </a:rPr>
              <a:t> to create high power links</a:t>
            </a:r>
            <a:endParaRPr lang="en-GB" sz="1400" dirty="0">
              <a:solidFill>
                <a:srgbClr val="000000"/>
              </a:solidFill>
              <a:cs typeface="Arial"/>
            </a:endParaRPr>
          </a:p>
          <a:p>
            <a:pPr marL="179705" indent="-179705">
              <a:spcBef>
                <a:spcPts val="500"/>
              </a:spcBef>
              <a:buFont typeface="Arial" panose="020B0604020202020204" pitchFamily="34" charset="0"/>
              <a:buChar char="•"/>
              <a:defRPr/>
            </a:pPr>
            <a:r>
              <a:rPr lang="en-GB" sz="1400" dirty="0">
                <a:solidFill>
                  <a:srgbClr val="000000"/>
                </a:solidFill>
              </a:rPr>
              <a:t>Highly stable delay for </a:t>
            </a:r>
            <a:r>
              <a:rPr lang="en-GB" sz="1400" b="1" dirty="0">
                <a:solidFill>
                  <a:srgbClr val="000000"/>
                </a:solidFill>
              </a:rPr>
              <a:t>precision time</a:t>
            </a:r>
            <a:r>
              <a:rPr lang="en-GB" sz="1400" dirty="0">
                <a:solidFill>
                  <a:srgbClr val="000000"/>
                </a:solidFill>
              </a:rPr>
              <a:t> distribution</a:t>
            </a:r>
            <a:endParaRPr lang="en-GB" sz="1400" dirty="0">
              <a:solidFill>
                <a:srgbClr val="000000"/>
              </a:solidFill>
              <a:cs typeface="Arial"/>
            </a:endParaRPr>
          </a:p>
          <a:p>
            <a:pPr marL="179705" lvl="0" indent="-179705">
              <a:spcBef>
                <a:spcPts val="500"/>
              </a:spcBef>
              <a:buFont typeface="Arial" panose="020B0604020202020204" pitchFamily="34" charset="0"/>
              <a:buChar char="•"/>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Enables </a:t>
            </a:r>
            <a:r>
              <a:rPr lang="en-GB" sz="1400" b="1" dirty="0">
                <a:solidFill>
                  <a:srgbClr val="000000"/>
                </a:solidFill>
              </a:rPr>
              <a:t>quantum</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coexistence</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with classical comms</a:t>
            </a:r>
            <a:endParaRPr lang="en-GB" sz="14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Rectangle: Rounded Corners 41">
            <a:extLst>
              <a:ext uri="{FF2B5EF4-FFF2-40B4-BE49-F238E27FC236}">
                <a16:creationId xmlns:a16="http://schemas.microsoft.com/office/drawing/2014/main" id="{9325EA6D-205E-B3BA-6421-193FB1B747B5}"/>
              </a:ext>
            </a:extLst>
          </p:cNvPr>
          <p:cNvSpPr/>
          <p:nvPr/>
        </p:nvSpPr>
        <p:spPr>
          <a:xfrm>
            <a:off x="550863" y="1627188"/>
            <a:ext cx="506256" cy="2299999"/>
          </a:xfrm>
          <a:prstGeom prst="rect">
            <a:avLst/>
          </a:prstGeom>
          <a:solidFill>
            <a:schemeClr val="tx2"/>
          </a:solidFill>
        </p:spPr>
        <p:txBody>
          <a:bodyPr vert="vert270" wrap="square" lIns="144000" tIns="108000" rIns="144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Technology Description</a:t>
            </a:r>
          </a:p>
        </p:txBody>
      </p:sp>
      <p:sp>
        <p:nvSpPr>
          <p:cNvPr id="12" name="Rectangle: Rounded Corners 41">
            <a:extLst>
              <a:ext uri="{FF2B5EF4-FFF2-40B4-BE49-F238E27FC236}">
                <a16:creationId xmlns:a16="http://schemas.microsoft.com/office/drawing/2014/main" id="{E615BED9-648D-C4D3-0C84-3DDF69C07E7C}"/>
              </a:ext>
            </a:extLst>
          </p:cNvPr>
          <p:cNvSpPr/>
          <p:nvPr/>
        </p:nvSpPr>
        <p:spPr>
          <a:xfrm>
            <a:off x="550863" y="4040725"/>
            <a:ext cx="506256" cy="2268000"/>
          </a:xfrm>
          <a:prstGeom prst="rect">
            <a:avLst/>
          </a:prstGeom>
          <a:solidFill>
            <a:schemeClr val="tx2"/>
          </a:solidFill>
        </p:spPr>
        <p:txBody>
          <a:bodyPr vert="vert270" wrap="square" lIns="144000" tIns="108000" rIns="144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Use case / Customer</a:t>
            </a:r>
          </a:p>
        </p:txBody>
      </p:sp>
      <p:sp>
        <p:nvSpPr>
          <p:cNvPr id="15" name="Rectangle: Rounded Corners 41">
            <a:extLst>
              <a:ext uri="{FF2B5EF4-FFF2-40B4-BE49-F238E27FC236}">
                <a16:creationId xmlns:a16="http://schemas.microsoft.com/office/drawing/2014/main" id="{783487F2-3C2A-2A72-661B-73C9B6CB8AB4}"/>
              </a:ext>
            </a:extLst>
          </p:cNvPr>
          <p:cNvSpPr/>
          <p:nvPr/>
        </p:nvSpPr>
        <p:spPr>
          <a:xfrm>
            <a:off x="11151376" y="4040725"/>
            <a:ext cx="506256" cy="2268000"/>
          </a:xfrm>
          <a:prstGeom prst="rect">
            <a:avLst/>
          </a:prstGeom>
          <a:solidFill>
            <a:schemeClr val="tx2"/>
          </a:solidFill>
        </p:spPr>
        <p:txBody>
          <a:bodyPr vert="vert270" wrap="square" lIns="144000" tIns="108000" rIns="144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USPs</a:t>
            </a:r>
          </a:p>
        </p:txBody>
      </p:sp>
      <p:sp>
        <p:nvSpPr>
          <p:cNvPr id="14" name="Rectangle: Rounded Corners 41">
            <a:extLst>
              <a:ext uri="{FF2B5EF4-FFF2-40B4-BE49-F238E27FC236}">
                <a16:creationId xmlns:a16="http://schemas.microsoft.com/office/drawing/2014/main" id="{9E67836A-9BB5-7A98-B660-A48BF73A8B91}"/>
              </a:ext>
            </a:extLst>
          </p:cNvPr>
          <p:cNvSpPr/>
          <p:nvPr/>
        </p:nvSpPr>
        <p:spPr>
          <a:xfrm>
            <a:off x="11151376" y="1627188"/>
            <a:ext cx="506256" cy="2299999"/>
          </a:xfrm>
          <a:prstGeom prst="rect">
            <a:avLst/>
          </a:prstGeom>
          <a:solidFill>
            <a:schemeClr val="tx2"/>
          </a:solidFill>
        </p:spPr>
        <p:txBody>
          <a:bodyPr vert="vert270" wrap="square" lIns="144000" tIns="108000" rIns="144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Illustration</a:t>
            </a:r>
          </a:p>
        </p:txBody>
      </p:sp>
      <p:pic>
        <p:nvPicPr>
          <p:cNvPr id="6" name="Picture 5">
            <a:extLst>
              <a:ext uri="{FF2B5EF4-FFF2-40B4-BE49-F238E27FC236}">
                <a16:creationId xmlns:a16="http://schemas.microsoft.com/office/drawing/2014/main" id="{5B31F5AE-2D97-55B4-35B0-18DB9DDEC0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84763" y="1668254"/>
            <a:ext cx="1502915" cy="151829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itle 9">
            <a:extLst>
              <a:ext uri="{FF2B5EF4-FFF2-40B4-BE49-F238E27FC236}">
                <a16:creationId xmlns:a16="http://schemas.microsoft.com/office/drawing/2014/main" id="{35B0FE51-12AE-DB7F-1A0A-36E5FF9B79CC}"/>
              </a:ext>
            </a:extLst>
          </p:cNvPr>
          <p:cNvSpPr>
            <a:spLocks noGrp="1"/>
          </p:cNvSpPr>
          <p:nvPr>
            <p:ph type="title"/>
          </p:nvPr>
        </p:nvSpPr>
        <p:spPr/>
        <p:txBody>
          <a:bodyPr/>
          <a:lstStyle/>
          <a:p>
            <a:r>
              <a:rPr lang="en-GB" dirty="0"/>
              <a:t>Summary: Hollow Core Fiber Connectivity Solutions</a:t>
            </a:r>
            <a:br>
              <a:rPr lang="en-GB" dirty="0"/>
            </a:br>
            <a:endParaRPr lang="en-GB" dirty="0"/>
          </a:p>
        </p:txBody>
      </p:sp>
      <p:pic>
        <p:nvPicPr>
          <p:cNvPr id="2" name="Picture 2">
            <a:extLst>
              <a:ext uri="{FF2B5EF4-FFF2-40B4-BE49-F238E27FC236}">
                <a16:creationId xmlns:a16="http://schemas.microsoft.com/office/drawing/2014/main" id="{2507984C-274F-6395-6DC5-70D7E3DD1F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 t="9803" r="10595" b="38886"/>
          <a:stretch>
            <a:fillRect/>
          </a:stretch>
        </p:blipFill>
        <p:spPr bwMode="auto">
          <a:xfrm>
            <a:off x="6148882" y="1627188"/>
            <a:ext cx="3000257" cy="2299999"/>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2">
            <a:extLst>
              <a:ext uri="{FF2B5EF4-FFF2-40B4-BE49-F238E27FC236}">
                <a16:creationId xmlns:a16="http://schemas.microsoft.com/office/drawing/2014/main" id="{AC523F69-4B62-8F58-B677-DAFC8FC53338}"/>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9814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B0955-53C1-DD11-BE62-4706B3F4BD8E}"/>
              </a:ext>
            </a:extLst>
          </p:cNvPr>
          <p:cNvSpPr>
            <a:spLocks noGrp="1"/>
          </p:cNvSpPr>
          <p:nvPr>
            <p:ph type="title"/>
          </p:nvPr>
        </p:nvSpPr>
        <p:spPr>
          <a:xfrm>
            <a:off x="550862" y="524783"/>
            <a:ext cx="8928100" cy="819904"/>
          </a:xfrm>
        </p:spPr>
        <p:txBody>
          <a:bodyPr/>
          <a:lstStyle/>
          <a:p>
            <a:r>
              <a:rPr lang="en-GB" dirty="0"/>
              <a:t>What about Multi-Core Fiber?</a:t>
            </a:r>
          </a:p>
        </p:txBody>
      </p:sp>
      <p:sp>
        <p:nvSpPr>
          <p:cNvPr id="4" name="Slide Number Placeholder 3">
            <a:extLst>
              <a:ext uri="{FF2B5EF4-FFF2-40B4-BE49-F238E27FC236}">
                <a16:creationId xmlns:a16="http://schemas.microsoft.com/office/drawing/2014/main" id="{F03885AE-8215-D757-04DD-858FD76F1515}"/>
              </a:ext>
            </a:extLst>
          </p:cNvPr>
          <p:cNvSpPr>
            <a:spLocks noGrp="1"/>
          </p:cNvSpPr>
          <p:nvPr>
            <p:ph type="sldNum" sz="quarter" idx="12"/>
          </p:nvPr>
        </p:nvSpPr>
        <p:spPr/>
        <p:txBody>
          <a:bodyPr/>
          <a:lstStyle/>
          <a:p>
            <a:fld id="{033D645C-55D2-4C74-AE59-75C57EDF956F}" type="slidenum">
              <a:rPr lang="en-GB" smtClean="0"/>
              <a:pPr/>
              <a:t>19</a:t>
            </a:fld>
            <a:endParaRPr lang="en-GB"/>
          </a:p>
        </p:txBody>
      </p:sp>
      <p:pic>
        <p:nvPicPr>
          <p:cNvPr id="7" name="Picture 6">
            <a:extLst>
              <a:ext uri="{FF2B5EF4-FFF2-40B4-BE49-F238E27FC236}">
                <a16:creationId xmlns:a16="http://schemas.microsoft.com/office/drawing/2014/main" id="{700A04D3-4EE1-0B35-C475-41DCAE95E6D7}"/>
              </a:ext>
            </a:extLst>
          </p:cNvPr>
          <p:cNvPicPr>
            <a:picLocks noChangeAspect="1"/>
          </p:cNvPicPr>
          <p:nvPr/>
        </p:nvPicPr>
        <p:blipFill>
          <a:blip r:embed="rId2"/>
          <a:stretch>
            <a:fillRect/>
          </a:stretch>
        </p:blipFill>
        <p:spPr>
          <a:xfrm>
            <a:off x="550862" y="1211035"/>
            <a:ext cx="3327174" cy="3327174"/>
          </a:xfrm>
          <a:prstGeom prst="rect">
            <a:avLst/>
          </a:prstGeom>
        </p:spPr>
      </p:pic>
      <p:sp>
        <p:nvSpPr>
          <p:cNvPr id="10" name="TextBox 9">
            <a:extLst>
              <a:ext uri="{FF2B5EF4-FFF2-40B4-BE49-F238E27FC236}">
                <a16:creationId xmlns:a16="http://schemas.microsoft.com/office/drawing/2014/main" id="{8FC20384-719C-FC66-EA6C-B2EC4386D894}"/>
              </a:ext>
            </a:extLst>
          </p:cNvPr>
          <p:cNvSpPr txBox="1"/>
          <p:nvPr/>
        </p:nvSpPr>
        <p:spPr>
          <a:xfrm>
            <a:off x="4074281" y="1023916"/>
            <a:ext cx="7626048" cy="5193696"/>
          </a:xfrm>
          <a:prstGeom prst="rect">
            <a:avLst/>
          </a:prstGeom>
          <a:noFill/>
        </p:spPr>
        <p:txBody>
          <a:bodyPr wrap="none" lIns="0" tIns="0" rIns="0" bIns="0" rtlCol="0">
            <a:noAutofit/>
          </a:bodyPr>
          <a:lstStyle/>
          <a:p>
            <a:r>
              <a:rPr lang="en-US" sz="1400" b="1" dirty="0"/>
              <a:t>Why Multi‑Core Fiber is useful</a:t>
            </a:r>
          </a:p>
          <a:p>
            <a:endParaRPr lang="en-GB" sz="1400" dirty="0"/>
          </a:p>
          <a:p>
            <a:pPr lvl="0">
              <a:spcAft>
                <a:spcPts val="600"/>
              </a:spcAft>
            </a:pPr>
            <a:r>
              <a:rPr lang="en-US" sz="1400" b="1" dirty="0"/>
              <a:t>Massive capacity increase</a:t>
            </a:r>
            <a:br>
              <a:rPr lang="en-US" sz="1400" dirty="0"/>
            </a:br>
            <a:r>
              <a:rPr lang="en-US" sz="1400" dirty="0"/>
              <a:t>Instead of pulling separate </a:t>
            </a:r>
            <a:r>
              <a:rPr lang="en-US" sz="1400" dirty="0" err="1"/>
              <a:t>fibres</a:t>
            </a:r>
            <a:r>
              <a:rPr lang="en-US" sz="1400" dirty="0"/>
              <a:t>, one Multi-core </a:t>
            </a:r>
            <a:r>
              <a:rPr lang="en-US" sz="1400" dirty="0" err="1"/>
              <a:t>fibre</a:t>
            </a:r>
            <a:r>
              <a:rPr lang="en-US" sz="1400" dirty="0"/>
              <a:t> can deliver similar capacity.</a:t>
            </a:r>
            <a:endParaRPr lang="en-GB" sz="1400" dirty="0"/>
          </a:p>
          <a:p>
            <a:pPr lvl="0">
              <a:spcAft>
                <a:spcPts val="600"/>
              </a:spcAft>
            </a:pPr>
            <a:r>
              <a:rPr lang="en-US" sz="1400" b="1" dirty="0"/>
              <a:t>Better space efficiency</a:t>
            </a:r>
            <a:br>
              <a:rPr lang="en-US" sz="1400" dirty="0"/>
            </a:br>
            <a:r>
              <a:rPr lang="en-US" sz="1400" dirty="0"/>
              <a:t>Ideal where ducts, conduits, or subsea cables are space‑limited.</a:t>
            </a:r>
            <a:endParaRPr lang="en-GB" sz="1400" dirty="0"/>
          </a:p>
          <a:p>
            <a:pPr lvl="0">
              <a:spcAft>
                <a:spcPts val="600"/>
              </a:spcAft>
            </a:pPr>
            <a:r>
              <a:rPr lang="en-US" sz="1400" b="1" dirty="0"/>
              <a:t>Lower cost per bit (long term)</a:t>
            </a:r>
            <a:br>
              <a:rPr lang="en-US" sz="1400" dirty="0"/>
            </a:br>
            <a:r>
              <a:rPr lang="en-US" sz="1400" dirty="0"/>
              <a:t>Shared cladding and installation reduce physical infrastructure overhead.</a:t>
            </a:r>
            <a:endParaRPr lang="en-GB" sz="1400" dirty="0"/>
          </a:p>
          <a:p>
            <a:pPr lvl="0">
              <a:spcAft>
                <a:spcPts val="600"/>
              </a:spcAft>
            </a:pPr>
            <a:r>
              <a:rPr lang="en-US" sz="1400" b="1" dirty="0"/>
              <a:t>Energy efficiency</a:t>
            </a:r>
            <a:br>
              <a:rPr lang="en-US" sz="1400" dirty="0"/>
            </a:br>
            <a:r>
              <a:rPr lang="en-US" sz="1400" dirty="0"/>
              <a:t>Fewer </a:t>
            </a:r>
            <a:r>
              <a:rPr lang="en-US" sz="1400" dirty="0" err="1"/>
              <a:t>fibres</a:t>
            </a:r>
            <a:r>
              <a:rPr lang="en-US" sz="1400" dirty="0"/>
              <a:t> → smaller cables → reduced amplification and cooling needs.</a:t>
            </a:r>
          </a:p>
          <a:p>
            <a:pPr lvl="0">
              <a:spcAft>
                <a:spcPts val="600"/>
              </a:spcAft>
            </a:pPr>
            <a:endParaRPr lang="en-GB" sz="1400" dirty="0"/>
          </a:p>
          <a:p>
            <a:pPr>
              <a:spcAft>
                <a:spcPts val="600"/>
              </a:spcAft>
            </a:pPr>
            <a:r>
              <a:rPr lang="en-US" sz="1400" b="1" dirty="0"/>
              <a:t>Key technical challenges</a:t>
            </a:r>
            <a:endParaRPr lang="en-GB" sz="1400" dirty="0"/>
          </a:p>
          <a:p>
            <a:pPr lvl="0">
              <a:spcAft>
                <a:spcPts val="600"/>
              </a:spcAft>
            </a:pPr>
            <a:r>
              <a:rPr lang="en-US" sz="1400" b="1" dirty="0"/>
              <a:t>Inter‑core crosstalk</a:t>
            </a:r>
            <a:br>
              <a:rPr lang="en-US" sz="1400" dirty="0"/>
            </a:br>
            <a:r>
              <a:rPr lang="en-US" sz="1400" dirty="0"/>
              <a:t>Light leaking between cores must be </a:t>
            </a:r>
            <a:r>
              <a:rPr lang="en-US" sz="1400" dirty="0" err="1"/>
              <a:t>minimised</a:t>
            </a:r>
            <a:r>
              <a:rPr lang="en-US" sz="1400" dirty="0"/>
              <a:t> using core spacing and trench designs.</a:t>
            </a:r>
            <a:endParaRPr lang="en-GB" sz="1400" dirty="0"/>
          </a:p>
          <a:p>
            <a:pPr lvl="0">
              <a:spcAft>
                <a:spcPts val="600"/>
              </a:spcAft>
            </a:pPr>
            <a:r>
              <a:rPr lang="en-US" sz="1400" b="1" dirty="0"/>
              <a:t>Fan‑in / Fan‑out devices</a:t>
            </a:r>
            <a:br>
              <a:rPr lang="en-US" sz="1400" dirty="0"/>
            </a:br>
            <a:r>
              <a:rPr lang="en-US" sz="1400" dirty="0"/>
              <a:t>Special components are needed to connect MCF to standard single‑core equipment.</a:t>
            </a:r>
            <a:endParaRPr lang="en-GB" sz="1400" dirty="0"/>
          </a:p>
          <a:p>
            <a:pPr lvl="0">
              <a:spcAft>
                <a:spcPts val="600"/>
              </a:spcAft>
            </a:pPr>
            <a:r>
              <a:rPr lang="en-US" sz="1400" b="1" dirty="0"/>
              <a:t>Ecosystem maturity</a:t>
            </a:r>
            <a:br>
              <a:rPr lang="en-US" sz="1400" dirty="0"/>
            </a:br>
            <a:r>
              <a:rPr lang="en-US" sz="1400" dirty="0"/>
              <a:t>Transceivers, splicing, and monitoring tools are still evolving.</a:t>
            </a:r>
            <a:endParaRPr lang="en-GB" sz="1400" dirty="0"/>
          </a:p>
          <a:p>
            <a:pPr algn="l"/>
            <a:endParaRPr lang="en-GB" sz="2000" dirty="0" err="1"/>
          </a:p>
        </p:txBody>
      </p:sp>
      <p:sp>
        <p:nvSpPr>
          <p:cNvPr id="11" name="TextBox 10">
            <a:extLst>
              <a:ext uri="{FF2B5EF4-FFF2-40B4-BE49-F238E27FC236}">
                <a16:creationId xmlns:a16="http://schemas.microsoft.com/office/drawing/2014/main" id="{68E2A67C-12B6-4766-BA3C-B3242043C094}"/>
              </a:ext>
            </a:extLst>
          </p:cNvPr>
          <p:cNvSpPr txBox="1"/>
          <p:nvPr/>
        </p:nvSpPr>
        <p:spPr>
          <a:xfrm>
            <a:off x="1445078" y="5896841"/>
            <a:ext cx="9070522" cy="914400"/>
          </a:xfrm>
          <a:prstGeom prst="rect">
            <a:avLst/>
          </a:prstGeom>
          <a:noFill/>
        </p:spPr>
        <p:txBody>
          <a:bodyPr wrap="none" lIns="0" tIns="0" rIns="0" bIns="0" rtlCol="0">
            <a:noAutofit/>
          </a:bodyPr>
          <a:lstStyle/>
          <a:p>
            <a:pPr algn="l"/>
            <a:r>
              <a:rPr lang="en-GB" sz="2000" dirty="0"/>
              <a:t>Still need </a:t>
            </a:r>
            <a:r>
              <a:rPr lang="en-GB" sz="2000" i="1" dirty="0"/>
              <a:t>‘adaptor</a:t>
            </a:r>
            <a:r>
              <a:rPr lang="en-GB" sz="2000" dirty="0"/>
              <a:t>’ to connect to high speed 400G, 800G, Terabit transceivers</a:t>
            </a:r>
          </a:p>
        </p:txBody>
      </p:sp>
    </p:spTree>
    <p:extLst>
      <p:ext uri="{BB962C8B-B14F-4D97-AF65-F5344CB8AC3E}">
        <p14:creationId xmlns:p14="http://schemas.microsoft.com/office/powerpoint/2010/main" val="3507450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330364-B934-00F7-A304-911E330A1FAD}"/>
              </a:ext>
            </a:extLst>
          </p:cNvPr>
          <p:cNvSpPr>
            <a:spLocks noGrp="1"/>
          </p:cNvSpPr>
          <p:nvPr>
            <p:ph type="ctrTitle"/>
          </p:nvPr>
        </p:nvSpPr>
        <p:spPr/>
        <p:txBody>
          <a:bodyPr/>
          <a:lstStyle/>
          <a:p>
            <a:r>
              <a:rPr lang="fr-FR" dirty="0" err="1"/>
              <a:t>Hollow-Core</a:t>
            </a:r>
            <a:r>
              <a:rPr lang="fr-FR" dirty="0"/>
              <a:t> </a:t>
            </a:r>
            <a:r>
              <a:rPr lang="fr-FR" dirty="0" err="1"/>
              <a:t>Fiber</a:t>
            </a:r>
            <a:r>
              <a:rPr lang="fr-FR" dirty="0"/>
              <a:t>:</a:t>
            </a:r>
            <a:br>
              <a:rPr lang="fr-FR" dirty="0"/>
            </a:br>
            <a:r>
              <a:rPr lang="fr-FR" i="1" dirty="0"/>
              <a:t>Nothing</a:t>
            </a:r>
            <a:r>
              <a:rPr lang="fr-FR" dirty="0"/>
              <a:t> </a:t>
            </a:r>
            <a:r>
              <a:rPr lang="fr-FR" dirty="0" err="1"/>
              <a:t>is</a:t>
            </a:r>
            <a:r>
              <a:rPr lang="fr-FR" dirty="0"/>
              <a:t> </a:t>
            </a:r>
            <a:r>
              <a:rPr lang="fr-FR" dirty="0" err="1"/>
              <a:t>Better</a:t>
            </a:r>
            <a:r>
              <a:rPr lang="fr-FR" dirty="0"/>
              <a:t> </a:t>
            </a:r>
            <a:r>
              <a:rPr lang="fr-FR" dirty="0" err="1"/>
              <a:t>Than</a:t>
            </a:r>
            <a:r>
              <a:rPr lang="fr-FR" dirty="0"/>
              <a:t> Glass?</a:t>
            </a:r>
          </a:p>
        </p:txBody>
      </p:sp>
      <p:sp>
        <p:nvSpPr>
          <p:cNvPr id="3" name="Espace réservé du pied de page 2">
            <a:extLst>
              <a:ext uri="{FF2B5EF4-FFF2-40B4-BE49-F238E27FC236}">
                <a16:creationId xmlns:a16="http://schemas.microsoft.com/office/drawing/2014/main" id="{F93F9AB7-0ED5-C7A3-B59D-9A531B38092E}"/>
              </a:ext>
            </a:extLst>
          </p:cNvPr>
          <p:cNvSpPr>
            <a:spLocks noGrp="1"/>
          </p:cNvSpPr>
          <p:nvPr>
            <p:ph type="ftr" sz="quarter" idx="11"/>
          </p:nvPr>
        </p:nvSpPr>
        <p:spPr/>
        <p:txBody>
          <a:bodyPr/>
          <a:lstStyle/>
          <a:p>
            <a:r>
              <a:rPr lang="en-US" dirty="0"/>
              <a:t>March 2026 | Hollow-core Fiber Connectivity Solutions | Steve Jones</a:t>
            </a:r>
            <a:endParaRPr lang="en-GB" dirty="0"/>
          </a:p>
        </p:txBody>
      </p:sp>
      <p:sp>
        <p:nvSpPr>
          <p:cNvPr id="4" name="Espace réservé du numéro de diapositive 3">
            <a:extLst>
              <a:ext uri="{FF2B5EF4-FFF2-40B4-BE49-F238E27FC236}">
                <a16:creationId xmlns:a16="http://schemas.microsoft.com/office/drawing/2014/main" id="{DE556EC7-C740-8DF4-B515-D5921BAF6AB4}"/>
              </a:ext>
            </a:extLst>
          </p:cNvPr>
          <p:cNvSpPr>
            <a:spLocks noGrp="1"/>
          </p:cNvSpPr>
          <p:nvPr>
            <p:ph type="sldNum" sz="quarter" idx="12"/>
          </p:nvPr>
        </p:nvSpPr>
        <p:spPr/>
        <p:txBody>
          <a:bodyPr/>
          <a:lstStyle/>
          <a:p>
            <a:fld id="{4A3B274C-AFA5-4719-9815-54D5B656F5E1}" type="slidenum">
              <a:rPr lang="en-GB" smtClean="0"/>
              <a:pPr/>
              <a:t>2</a:t>
            </a:fld>
            <a:endParaRPr lang="en-GB"/>
          </a:p>
        </p:txBody>
      </p:sp>
    </p:spTree>
    <p:extLst>
      <p:ext uri="{BB962C8B-B14F-4D97-AF65-F5344CB8AC3E}">
        <p14:creationId xmlns:p14="http://schemas.microsoft.com/office/powerpoint/2010/main" val="2071520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99BFF44D-FA85-C680-C2B5-B564803998D9}"/>
              </a:ext>
            </a:extLst>
          </p:cNvPr>
          <p:cNvSpPr txBox="1">
            <a:spLocks/>
          </p:cNvSpPr>
          <p:nvPr/>
        </p:nvSpPr>
        <p:spPr>
          <a:xfrm>
            <a:off x="550863" y="549275"/>
            <a:ext cx="8928100" cy="819904"/>
          </a:xfrm>
          <a:prstGeom prst="rect">
            <a:avLst/>
          </a:prstGeom>
        </p:spPr>
        <p:txBody>
          <a:bodyPr vert="horz" lIns="0" tIns="0" rIns="0" bIns="0" rtlCol="0" anchor="t" anchorCtr="0">
            <a:norm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3000"/>
              </a:lnSpc>
              <a:spcBef>
                <a:spcPct val="0"/>
              </a:spcBef>
              <a:spcAft>
                <a:spcPts val="600"/>
              </a:spcAft>
            </a:pPr>
            <a:r>
              <a:rPr lang="en-GB" sz="2400" b="1" kern="1200">
                <a:latin typeface="+mj-lt"/>
                <a:ea typeface="+mj-ea"/>
                <a:cs typeface="+mj-cs"/>
              </a:rPr>
              <a:t>March 2026 | Hollow-core Fiber Connectivity Solutions | Steve Jones</a:t>
            </a:r>
          </a:p>
        </p:txBody>
      </p:sp>
      <p:sp>
        <p:nvSpPr>
          <p:cNvPr id="3" name="Content Placeholder 2">
            <a:extLst>
              <a:ext uri="{FF2B5EF4-FFF2-40B4-BE49-F238E27FC236}">
                <a16:creationId xmlns:a16="http://schemas.microsoft.com/office/drawing/2014/main" id="{3DB265E6-8D28-9218-54D8-B578FDC5FB87}"/>
              </a:ext>
            </a:extLst>
          </p:cNvPr>
          <p:cNvSpPr>
            <a:spLocks noGrp="1"/>
          </p:cNvSpPr>
          <p:nvPr>
            <p:ph idx="1"/>
          </p:nvPr>
        </p:nvSpPr>
        <p:spPr>
          <a:xfrm>
            <a:off x="550863" y="1627200"/>
            <a:ext cx="5472113" cy="4681526"/>
          </a:xfrm>
        </p:spPr>
        <p:txBody>
          <a:bodyPr vert="horz" lIns="0" tIns="0" rIns="0" bIns="0" rtlCol="0">
            <a:normAutofit/>
          </a:bodyPr>
          <a:lstStyle/>
          <a:p>
            <a:endParaRPr lang="en-GB">
              <a:hlinkClick r:id="" action="ppaction://noaction"/>
            </a:endParaRPr>
          </a:p>
          <a:p>
            <a:pPr marL="0" indent="0"/>
            <a:r>
              <a:rPr lang="en-GB">
                <a:hlinkClick r:id="" action="ppaction://noaction"/>
              </a:rPr>
              <a:t>steve.jones@hubersuhner.com</a:t>
            </a:r>
            <a:endParaRPr lang="en-GB"/>
          </a:p>
          <a:p>
            <a:pPr marL="0" indent="0"/>
            <a:r>
              <a:rPr lang="en-GB"/>
              <a:t>+44 7900 881729</a:t>
            </a:r>
          </a:p>
          <a:p>
            <a:pPr marL="0" indent="0"/>
            <a:r>
              <a:rPr lang="en-GB">
                <a:hlinkClick r:id="rId3"/>
              </a:rPr>
              <a:t>Steve Jones | LinkedIn</a:t>
            </a:r>
            <a:endParaRPr lang="en-GB"/>
          </a:p>
          <a:p>
            <a:pPr marL="0" indent="0"/>
            <a:r>
              <a:rPr lang="en-GB" i="1"/>
              <a:t>Or look for Unicorn Farmer</a:t>
            </a:r>
            <a:endParaRPr lang="en-GB"/>
          </a:p>
          <a:p>
            <a:endParaRPr lang="en-GB"/>
          </a:p>
          <a:p>
            <a:endParaRPr lang="en-GB"/>
          </a:p>
          <a:p>
            <a:r>
              <a:rPr lang="en-GB">
                <a:hlinkClick r:id="rId4"/>
              </a:rPr>
              <a:t>Follow our #Brainsnack videos:</a:t>
            </a:r>
            <a:endParaRPr lang="en-GB"/>
          </a:p>
          <a:p>
            <a:r>
              <a:rPr lang="en-GB">
                <a:hlinkClick r:id="rId5"/>
              </a:rPr>
              <a:t>HUBER+SUHNER Cube Optics AG: Overview | LinkedIn</a:t>
            </a:r>
            <a:endParaRPr lang="en-GB"/>
          </a:p>
          <a:p>
            <a:endParaRPr lang="en-GB" dirty="0"/>
          </a:p>
          <a:p>
            <a:endParaRPr lang="en-GB" dirty="0"/>
          </a:p>
        </p:txBody>
      </p:sp>
      <p:sp>
        <p:nvSpPr>
          <p:cNvPr id="1031" name="Footer Placeholder 3">
            <a:extLst>
              <a:ext uri="{FF2B5EF4-FFF2-40B4-BE49-F238E27FC236}">
                <a16:creationId xmlns:a16="http://schemas.microsoft.com/office/drawing/2014/main" id="{3AB195C2-83A7-24ED-4CBC-221DC4E77EBA}"/>
              </a:ext>
            </a:extLst>
          </p:cNvPr>
          <p:cNvSpPr>
            <a:spLocks noGrp="1"/>
          </p:cNvSpPr>
          <p:nvPr>
            <p:ph type="ftr" sz="quarter" idx="11"/>
          </p:nvPr>
        </p:nvSpPr>
        <p:spPr>
          <a:xfrm>
            <a:off x="550863" y="6368580"/>
            <a:ext cx="8929687" cy="153888"/>
          </a:xfrm>
        </p:spPr>
        <p:txBody>
          <a:bodyPr/>
          <a:lstStyle/>
          <a:p>
            <a:pPr>
              <a:spcAft>
                <a:spcPts val="600"/>
              </a:spcAft>
            </a:pPr>
            <a:r>
              <a:rPr lang="en-US"/>
              <a:t>March 2026 | Hollow-core Fiber Connectivity Solutions | Nick Parsons</a:t>
            </a:r>
            <a:endParaRPr lang="en-GB"/>
          </a:p>
        </p:txBody>
      </p:sp>
      <p:sp>
        <p:nvSpPr>
          <p:cNvPr id="5" name="Slide Number Placeholder 4">
            <a:extLst>
              <a:ext uri="{FF2B5EF4-FFF2-40B4-BE49-F238E27FC236}">
                <a16:creationId xmlns:a16="http://schemas.microsoft.com/office/drawing/2014/main" id="{49655FA6-4FEC-D5D4-EED8-A578652C3BA5}"/>
              </a:ext>
            </a:extLst>
          </p:cNvPr>
          <p:cNvSpPr>
            <a:spLocks noGrp="1"/>
          </p:cNvSpPr>
          <p:nvPr>
            <p:ph type="sldNum" sz="quarter" idx="12"/>
          </p:nvPr>
        </p:nvSpPr>
        <p:spPr>
          <a:xfrm>
            <a:off x="11244427" y="6399357"/>
            <a:ext cx="576098" cy="123111"/>
          </a:xfrm>
        </p:spPr>
        <p:txBody>
          <a:bodyPr vert="horz" lIns="0" tIns="0" rIns="0" bIns="0" rtlCol="0" anchor="b" anchorCtr="0">
            <a:normAutofit/>
          </a:bodyPr>
          <a:lstStyle/>
          <a:p>
            <a:pPr>
              <a:spcAft>
                <a:spcPts val="600"/>
              </a:spcAft>
            </a:pPr>
            <a:fld id="{7FFDA6F2-2958-4D6A-939F-72B554246270}" type="slidenum">
              <a:rPr lang="en-GB" smtClean="0"/>
              <a:pPr>
                <a:spcAft>
                  <a:spcPts val="600"/>
                </a:spcAft>
              </a:pPr>
              <a:t>20</a:t>
            </a:fld>
            <a:endParaRPr lang="en-GB"/>
          </a:p>
        </p:txBody>
      </p:sp>
      <p:pic>
        <p:nvPicPr>
          <p:cNvPr id="1026" name="Picture 2">
            <a:extLst>
              <a:ext uri="{FF2B5EF4-FFF2-40B4-BE49-F238E27FC236}">
                <a16:creationId xmlns:a16="http://schemas.microsoft.com/office/drawing/2014/main" id="{50D8D574-6460-E47A-529A-0171FA2DAC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249" r="3" b="8201"/>
          <a:stretch>
            <a:fillRect/>
          </a:stretch>
        </p:blipFill>
        <p:spPr bwMode="auto">
          <a:xfrm>
            <a:off x="6169026" y="1627200"/>
            <a:ext cx="5472113" cy="4681526"/>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45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054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7">
            <a:extLst>
              <a:ext uri="{FF2B5EF4-FFF2-40B4-BE49-F238E27FC236}">
                <a16:creationId xmlns:a16="http://schemas.microsoft.com/office/drawing/2014/main" id="{7E0A274F-6D53-1188-1FAD-F122D1A2FD18}"/>
              </a:ext>
            </a:extLst>
          </p:cNvPr>
          <p:cNvSpPr>
            <a:spLocks/>
          </p:cNvSpPr>
          <p:nvPr/>
        </p:nvSpPr>
        <p:spPr bwMode="gray">
          <a:xfrm>
            <a:off x="190500" y="188913"/>
            <a:ext cx="11809413" cy="648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FB2DEF-FC29-4D86-CF3F-8ED0CA2F69C3}"/>
              </a:ext>
            </a:extLst>
          </p:cNvPr>
          <p:cNvSpPr/>
          <p:nvPr/>
        </p:nvSpPr>
        <p:spPr>
          <a:xfrm>
            <a:off x="9640781" y="218254"/>
            <a:ext cx="2288851" cy="4438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2" name="Title 1">
            <a:extLst>
              <a:ext uri="{FF2B5EF4-FFF2-40B4-BE49-F238E27FC236}">
                <a16:creationId xmlns:a16="http://schemas.microsoft.com/office/drawing/2014/main" id="{5628AF8D-9C6A-238D-2BF5-1934A4AB8AA7}"/>
              </a:ext>
            </a:extLst>
          </p:cNvPr>
          <p:cNvSpPr>
            <a:spLocks noGrp="1"/>
          </p:cNvSpPr>
          <p:nvPr>
            <p:ph type="title"/>
          </p:nvPr>
        </p:nvSpPr>
        <p:spPr>
          <a:xfrm>
            <a:off x="550863" y="973345"/>
            <a:ext cx="8928100" cy="819904"/>
          </a:xfrm>
        </p:spPr>
        <p:txBody>
          <a:bodyPr/>
          <a:lstStyle/>
          <a:p>
            <a:r>
              <a:rPr lang="en-GB" sz="4800">
                <a:solidFill>
                  <a:srgbClr val="FFFFFF"/>
                </a:solidFill>
              </a:rPr>
              <a:t>Hollow Core Fiber</a:t>
            </a:r>
            <a:br>
              <a:rPr lang="en-GB" sz="4800">
                <a:solidFill>
                  <a:srgbClr val="FFFFFF"/>
                </a:solidFill>
              </a:rPr>
            </a:br>
            <a:br>
              <a:rPr lang="en-GB" sz="4800">
                <a:solidFill>
                  <a:srgbClr val="FFFFFF"/>
                </a:solidFill>
              </a:rPr>
            </a:br>
            <a:br>
              <a:rPr lang="en-GB" sz="4800">
                <a:solidFill>
                  <a:srgbClr val="FFFFFF"/>
                </a:solidFill>
              </a:rPr>
            </a:br>
            <a:br>
              <a:rPr lang="en-GB" sz="4800">
                <a:solidFill>
                  <a:srgbClr val="FFFFFF"/>
                </a:solidFill>
              </a:rPr>
            </a:br>
            <a:br>
              <a:rPr lang="en-GB" sz="4800">
                <a:solidFill>
                  <a:srgbClr val="FFFFFF"/>
                </a:solidFill>
              </a:rPr>
            </a:br>
            <a:endParaRPr lang="en-GB" sz="4800">
              <a:solidFill>
                <a:srgbClr val="FFFFFF"/>
              </a:solidFill>
            </a:endParaRPr>
          </a:p>
        </p:txBody>
      </p:sp>
      <p:sp>
        <p:nvSpPr>
          <p:cNvPr id="4" name="Slide Number Placeholder 3">
            <a:extLst>
              <a:ext uri="{FF2B5EF4-FFF2-40B4-BE49-F238E27FC236}">
                <a16:creationId xmlns:a16="http://schemas.microsoft.com/office/drawing/2014/main" id="{669FC9AE-9FFA-AEAC-245E-4EE557A99D63}"/>
              </a:ext>
            </a:extLst>
          </p:cNvPr>
          <p:cNvSpPr>
            <a:spLocks noGrp="1"/>
          </p:cNvSpPr>
          <p:nvPr>
            <p:ph type="sldNum" sz="quarter" idx="12"/>
          </p:nvPr>
        </p:nvSpPr>
        <p:spPr/>
        <p:txBody>
          <a:bodyPr/>
          <a:lstStyle/>
          <a:p>
            <a:fld id="{E7882339-6117-468B-9699-5B3396D6274D}" type="slidenum">
              <a:rPr lang="en-GB" smtClean="0"/>
              <a:t>3</a:t>
            </a:fld>
            <a:endParaRPr lang="en-GB"/>
          </a:p>
        </p:txBody>
      </p:sp>
      <p:grpSp>
        <p:nvGrpSpPr>
          <p:cNvPr id="29" name="Group 28">
            <a:extLst>
              <a:ext uri="{FF2B5EF4-FFF2-40B4-BE49-F238E27FC236}">
                <a16:creationId xmlns:a16="http://schemas.microsoft.com/office/drawing/2014/main" id="{A7BF895C-BBA8-96C9-B29F-43B6E8E10606}"/>
              </a:ext>
            </a:extLst>
          </p:cNvPr>
          <p:cNvGrpSpPr/>
          <p:nvPr/>
        </p:nvGrpSpPr>
        <p:grpSpPr>
          <a:xfrm>
            <a:off x="1287172" y="2563534"/>
            <a:ext cx="9617657" cy="2123517"/>
            <a:chOff x="207146" y="2086610"/>
            <a:chExt cx="11777708" cy="2600442"/>
          </a:xfrm>
        </p:grpSpPr>
        <p:sp>
          <p:nvSpPr>
            <p:cNvPr id="10" name="Rectangle 9">
              <a:extLst>
                <a:ext uri="{FF2B5EF4-FFF2-40B4-BE49-F238E27FC236}">
                  <a16:creationId xmlns:a16="http://schemas.microsoft.com/office/drawing/2014/main" id="{223ABA6B-1B29-1D1F-62BE-9E2313F6F2B7}"/>
                </a:ext>
              </a:extLst>
            </p:cNvPr>
            <p:cNvSpPr/>
            <p:nvPr/>
          </p:nvSpPr>
          <p:spPr>
            <a:xfrm>
              <a:off x="207146" y="2086610"/>
              <a:ext cx="11777708" cy="26004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pic>
          <p:nvPicPr>
            <p:cNvPr id="7" name="Picture 6">
              <a:extLst>
                <a:ext uri="{FF2B5EF4-FFF2-40B4-BE49-F238E27FC236}">
                  <a16:creationId xmlns:a16="http://schemas.microsoft.com/office/drawing/2014/main" id="{F22F3C66-45C2-BAB9-71DD-112731DD5230}"/>
                </a:ext>
              </a:extLst>
            </p:cNvPr>
            <p:cNvPicPr>
              <a:picLocks noChangeAspect="1"/>
            </p:cNvPicPr>
            <p:nvPr/>
          </p:nvPicPr>
          <p:blipFill>
            <a:blip r:embed="rId4"/>
            <a:stretch>
              <a:fillRect/>
            </a:stretch>
          </p:blipFill>
          <p:spPr>
            <a:xfrm>
              <a:off x="207146" y="2342024"/>
              <a:ext cx="3799136" cy="2089614"/>
            </a:xfrm>
            <a:prstGeom prst="rect">
              <a:avLst/>
            </a:prstGeom>
          </p:spPr>
        </p:pic>
        <p:pic>
          <p:nvPicPr>
            <p:cNvPr id="9" name="Picture 8">
              <a:extLst>
                <a:ext uri="{FF2B5EF4-FFF2-40B4-BE49-F238E27FC236}">
                  <a16:creationId xmlns:a16="http://schemas.microsoft.com/office/drawing/2014/main" id="{988B9A01-FD6D-6AB0-FF93-4937015BCCCB}"/>
                </a:ext>
              </a:extLst>
            </p:cNvPr>
            <p:cNvPicPr>
              <a:picLocks noChangeAspect="1"/>
            </p:cNvPicPr>
            <p:nvPr/>
          </p:nvPicPr>
          <p:blipFill>
            <a:blip r:embed="rId5"/>
            <a:stretch>
              <a:fillRect/>
            </a:stretch>
          </p:blipFill>
          <p:spPr>
            <a:xfrm>
              <a:off x="4028780" y="2149789"/>
              <a:ext cx="7858420" cy="2474084"/>
            </a:xfrm>
            <a:prstGeom prst="rect">
              <a:avLst/>
            </a:prstGeom>
          </p:spPr>
        </p:pic>
      </p:grpSp>
      <p:grpSp>
        <p:nvGrpSpPr>
          <p:cNvPr id="13" name="Group 12">
            <a:extLst>
              <a:ext uri="{FF2B5EF4-FFF2-40B4-BE49-F238E27FC236}">
                <a16:creationId xmlns:a16="http://schemas.microsoft.com/office/drawing/2014/main" id="{660B06E5-5797-7C8B-9936-D9624ED393EC}"/>
              </a:ext>
            </a:extLst>
          </p:cNvPr>
          <p:cNvGrpSpPr>
            <a:grpSpLocks noChangeAspect="1"/>
          </p:cNvGrpSpPr>
          <p:nvPr>
            <p:custDataLst>
              <p:tags r:id="rId1"/>
            </p:custDataLst>
          </p:nvPr>
        </p:nvGrpSpPr>
        <p:grpSpPr>
          <a:xfrm>
            <a:off x="9824803" y="371242"/>
            <a:ext cx="1994400" cy="179995"/>
            <a:chOff x="6511594" y="2904064"/>
            <a:chExt cx="4749355" cy="428625"/>
          </a:xfrm>
          <a:solidFill>
            <a:srgbClr val="365888"/>
          </a:solidFill>
        </p:grpSpPr>
        <p:sp>
          <p:nvSpPr>
            <p:cNvPr id="14" name="Freeform: Shape 13">
              <a:extLst>
                <a:ext uri="{FF2B5EF4-FFF2-40B4-BE49-F238E27FC236}">
                  <a16:creationId xmlns:a16="http://schemas.microsoft.com/office/drawing/2014/main" id="{B9D7A977-BF9C-CA8A-7D0F-FAC53A69F397}"/>
                </a:ext>
              </a:extLst>
            </p:cNvPr>
            <p:cNvSpPr/>
            <p:nvPr/>
          </p:nvSpPr>
          <p:spPr>
            <a:xfrm>
              <a:off x="6511594" y="2910269"/>
              <a:ext cx="381000" cy="409575"/>
            </a:xfrm>
            <a:custGeom>
              <a:avLst/>
              <a:gdLst>
                <a:gd name="connsiteX0" fmla="*/ 0 w 381000"/>
                <a:gd name="connsiteY0" fmla="*/ 0 h 409575"/>
                <a:gd name="connsiteX1" fmla="*/ 146113 w 381000"/>
                <a:gd name="connsiteY1" fmla="*/ 0 h 409575"/>
                <a:gd name="connsiteX2" fmla="*/ 146113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1939 h 409575"/>
                <a:gd name="connsiteX9" fmla="*/ 146113 w 381000"/>
                <a:gd name="connsiteY9" fmla="*/ 271939 h 409575"/>
                <a:gd name="connsiteX10" fmla="*/ 146113 w 381000"/>
                <a:gd name="connsiteY10" fmla="*/ 416909 h 409575"/>
                <a:gd name="connsiteX11" fmla="*/ 0 w 381000"/>
                <a:gd name="connsiteY11" fmla="*/ 41690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3" y="0"/>
                  </a:lnTo>
                  <a:lnTo>
                    <a:pt x="146113" y="140589"/>
                  </a:lnTo>
                  <a:lnTo>
                    <a:pt x="239078" y="140589"/>
                  </a:lnTo>
                  <a:lnTo>
                    <a:pt x="239078" y="0"/>
                  </a:lnTo>
                  <a:lnTo>
                    <a:pt x="385191" y="0"/>
                  </a:lnTo>
                  <a:lnTo>
                    <a:pt x="385191" y="417290"/>
                  </a:lnTo>
                  <a:lnTo>
                    <a:pt x="239078" y="417290"/>
                  </a:lnTo>
                  <a:lnTo>
                    <a:pt x="239078" y="271939"/>
                  </a:lnTo>
                  <a:lnTo>
                    <a:pt x="146113" y="271939"/>
                  </a:lnTo>
                  <a:lnTo>
                    <a:pt x="146113" y="416909"/>
                  </a:lnTo>
                  <a:lnTo>
                    <a:pt x="0" y="416909"/>
                  </a:ln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592875A-C5E8-2834-CA6D-15D7E805EB62}"/>
                </a:ext>
              </a:extLst>
            </p:cNvPr>
            <p:cNvSpPr/>
            <p:nvPr/>
          </p:nvSpPr>
          <p:spPr>
            <a:xfrm>
              <a:off x="6950410" y="2910840"/>
              <a:ext cx="381000" cy="419100"/>
            </a:xfrm>
            <a:custGeom>
              <a:avLst/>
              <a:gdLst>
                <a:gd name="connsiteX0" fmla="*/ 386334 w 381000"/>
                <a:gd name="connsiteY0" fmla="*/ 0 h 419100"/>
                <a:gd name="connsiteX1" fmla="*/ 386334 w 381000"/>
                <a:gd name="connsiteY1" fmla="*/ 246793 h 419100"/>
                <a:gd name="connsiteX2" fmla="*/ 193167 w 381000"/>
                <a:gd name="connsiteY2" fmla="*/ 423863 h 419100"/>
                <a:gd name="connsiteX3" fmla="*/ 0 w 381000"/>
                <a:gd name="connsiteY3" fmla="*/ 246793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793"/>
                  </a:lnTo>
                  <a:cubicBezTo>
                    <a:pt x="386334" y="368522"/>
                    <a:pt x="310134" y="423863"/>
                    <a:pt x="193167" y="423863"/>
                  </a:cubicBezTo>
                  <a:cubicBezTo>
                    <a:pt x="76200" y="423863"/>
                    <a:pt x="0" y="368522"/>
                    <a:pt x="0" y="246793"/>
                  </a:cubicBezTo>
                  <a:lnTo>
                    <a:pt x="0" y="0"/>
                  </a:lnTo>
                  <a:lnTo>
                    <a:pt x="151638" y="0"/>
                  </a:lnTo>
                  <a:lnTo>
                    <a:pt x="151638" y="232410"/>
                  </a:lnTo>
                  <a:cubicBezTo>
                    <a:pt x="151638" y="265081"/>
                    <a:pt x="152686" y="293846"/>
                    <a:pt x="193167" y="293846"/>
                  </a:cubicBezTo>
                  <a:cubicBezTo>
                    <a:pt x="233648"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EFF3320-AE09-A9E6-619F-F00356431AF1}"/>
                </a:ext>
              </a:extLst>
            </p:cNvPr>
            <p:cNvSpPr/>
            <p:nvPr/>
          </p:nvSpPr>
          <p:spPr>
            <a:xfrm>
              <a:off x="7389894" y="2910269"/>
              <a:ext cx="352425" cy="409575"/>
            </a:xfrm>
            <a:custGeom>
              <a:avLst/>
              <a:gdLst>
                <a:gd name="connsiteX0" fmla="*/ 0 w 352425"/>
                <a:gd name="connsiteY0" fmla="*/ 0 h 409575"/>
                <a:gd name="connsiteX1" fmla="*/ 176498 w 352425"/>
                <a:gd name="connsiteY1" fmla="*/ 0 h 409575"/>
                <a:gd name="connsiteX2" fmla="*/ 339757 w 352425"/>
                <a:gd name="connsiteY2" fmla="*/ 115633 h 409575"/>
                <a:gd name="connsiteX3" fmla="*/ 284988 w 352425"/>
                <a:gd name="connsiteY3" fmla="*/ 199739 h 409575"/>
                <a:gd name="connsiteX4" fmla="*/ 284988 w 352425"/>
                <a:gd name="connsiteY4" fmla="*/ 203073 h 409575"/>
                <a:gd name="connsiteX5" fmla="*/ 359093 w 352425"/>
                <a:gd name="connsiteY5" fmla="*/ 302133 h 409575"/>
                <a:gd name="connsiteX6" fmla="*/ 206693 w 352425"/>
                <a:gd name="connsiteY6" fmla="*/ 417290 h 409575"/>
                <a:gd name="connsiteX7" fmla="*/ 0 w 352425"/>
                <a:gd name="connsiteY7" fmla="*/ 417290 h 409575"/>
                <a:gd name="connsiteX8" fmla="*/ 154400 w 352425"/>
                <a:gd name="connsiteY8" fmla="*/ 160496 h 409575"/>
                <a:gd name="connsiteX9" fmla="*/ 201454 w 352425"/>
                <a:gd name="connsiteY9" fmla="*/ 129540 h 409575"/>
                <a:gd name="connsiteX10" fmla="*/ 151067 w 352425"/>
                <a:gd name="connsiteY10" fmla="*/ 100965 h 409575"/>
                <a:gd name="connsiteX11" fmla="*/ 140589 w 352425"/>
                <a:gd name="connsiteY11" fmla="*/ 100965 h 409575"/>
                <a:gd name="connsiteX12" fmla="*/ 140589 w 352425"/>
                <a:gd name="connsiteY12" fmla="*/ 160687 h 409575"/>
                <a:gd name="connsiteX13" fmla="*/ 140589 w 352425"/>
                <a:gd name="connsiteY13" fmla="*/ 317659 h 409575"/>
                <a:gd name="connsiteX14" fmla="*/ 157734 w 352425"/>
                <a:gd name="connsiteY14" fmla="*/ 317659 h 409575"/>
                <a:gd name="connsiteX15" fmla="*/ 218599 w 352425"/>
                <a:gd name="connsiteY15" fmla="*/ 282797 h 409575"/>
                <a:gd name="connsiteX16" fmla="*/ 155543 w 352425"/>
                <a:gd name="connsiteY16" fmla="*/ 248507 h 409575"/>
                <a:gd name="connsiteX17" fmla="*/ 140589 w 352425"/>
                <a:gd name="connsiteY17" fmla="*/ 24850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409575">
                  <a:moveTo>
                    <a:pt x="0" y="0"/>
                  </a:moveTo>
                  <a:lnTo>
                    <a:pt x="176498" y="0"/>
                  </a:lnTo>
                  <a:cubicBezTo>
                    <a:pt x="257366" y="0"/>
                    <a:pt x="339757" y="19050"/>
                    <a:pt x="339757" y="115633"/>
                  </a:cubicBezTo>
                  <a:cubicBezTo>
                    <a:pt x="339757" y="152114"/>
                    <a:pt x="321469" y="188119"/>
                    <a:pt x="284988" y="199739"/>
                  </a:cubicBezTo>
                  <a:lnTo>
                    <a:pt x="284988" y="203073"/>
                  </a:lnTo>
                  <a:cubicBezTo>
                    <a:pt x="330327" y="219170"/>
                    <a:pt x="359093" y="252317"/>
                    <a:pt x="359093" y="302133"/>
                  </a:cubicBezTo>
                  <a:cubicBezTo>
                    <a:pt x="359093" y="387858"/>
                    <a:pt x="279368" y="417290"/>
                    <a:pt x="206693" y="417290"/>
                  </a:cubicBezTo>
                  <a:lnTo>
                    <a:pt x="0" y="417290"/>
                  </a:lnTo>
                  <a:close/>
                  <a:moveTo>
                    <a:pt x="154400" y="160496"/>
                  </a:moveTo>
                  <a:cubicBezTo>
                    <a:pt x="176498" y="160496"/>
                    <a:pt x="201454" y="158305"/>
                    <a:pt x="201454" y="129540"/>
                  </a:cubicBezTo>
                  <a:cubicBezTo>
                    <a:pt x="201454" y="98584"/>
                    <a:pt x="172879" y="100965"/>
                    <a:pt x="151067" y="100965"/>
                  </a:cubicBezTo>
                  <a:lnTo>
                    <a:pt x="140589" y="100965"/>
                  </a:lnTo>
                  <a:lnTo>
                    <a:pt x="140589" y="160687"/>
                  </a:lnTo>
                  <a:close/>
                  <a:moveTo>
                    <a:pt x="140589" y="317659"/>
                  </a:moveTo>
                  <a:lnTo>
                    <a:pt x="157734" y="317659"/>
                  </a:lnTo>
                  <a:cubicBezTo>
                    <a:pt x="182594" y="317659"/>
                    <a:pt x="218599" y="317087"/>
                    <a:pt x="218599" y="282797"/>
                  </a:cubicBezTo>
                  <a:cubicBezTo>
                    <a:pt x="218599" y="248507"/>
                    <a:pt x="179832" y="248507"/>
                    <a:pt x="155543" y="248507"/>
                  </a:cubicBezTo>
                  <a:lnTo>
                    <a:pt x="140589" y="248507"/>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40FA2F9-A13E-8E75-76B2-FD99F197E934}"/>
                </a:ext>
              </a:extLst>
            </p:cNvPr>
            <p:cNvSpPr/>
            <p:nvPr/>
          </p:nvSpPr>
          <p:spPr>
            <a:xfrm>
              <a:off x="7791753" y="2910269"/>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686 w 276225"/>
                <a:gd name="connsiteY3" fmla="*/ 114300 h 409575"/>
                <a:gd name="connsiteX4" fmla="*/ 152686 w 276225"/>
                <a:gd name="connsiteY4" fmla="*/ 154210 h 409575"/>
                <a:gd name="connsiteX5" fmla="*/ 269462 w 276225"/>
                <a:gd name="connsiteY5" fmla="*/ 154210 h 409575"/>
                <a:gd name="connsiteX6" fmla="*/ 269462 w 276225"/>
                <a:gd name="connsiteY6" fmla="*/ 262414 h 409575"/>
                <a:gd name="connsiteX7" fmla="*/ 152686 w 276225"/>
                <a:gd name="connsiteY7" fmla="*/ 262414 h 409575"/>
                <a:gd name="connsiteX8" fmla="*/ 152686 w 276225"/>
                <a:gd name="connsiteY8" fmla="*/ 303371 h 409575"/>
                <a:gd name="connsiteX9" fmla="*/ 284607 w 276225"/>
                <a:gd name="connsiteY9" fmla="*/ 303371 h 409575"/>
                <a:gd name="connsiteX10" fmla="*/ 284607 w 276225"/>
                <a:gd name="connsiteY10" fmla="*/ 417671 h 409575"/>
                <a:gd name="connsiteX11" fmla="*/ 0 w 276225"/>
                <a:gd name="connsiteY11" fmla="*/ 417671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686" y="114300"/>
                  </a:lnTo>
                  <a:lnTo>
                    <a:pt x="152686" y="154210"/>
                  </a:lnTo>
                  <a:lnTo>
                    <a:pt x="269462" y="154210"/>
                  </a:lnTo>
                  <a:lnTo>
                    <a:pt x="269462" y="262414"/>
                  </a:lnTo>
                  <a:lnTo>
                    <a:pt x="152686" y="262414"/>
                  </a:lnTo>
                  <a:lnTo>
                    <a:pt x="152686" y="303371"/>
                  </a:lnTo>
                  <a:lnTo>
                    <a:pt x="284607" y="303371"/>
                  </a:lnTo>
                  <a:lnTo>
                    <a:pt x="284607" y="417671"/>
                  </a:lnTo>
                  <a:lnTo>
                    <a:pt x="0" y="417671"/>
                  </a:ln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0C2C7AA-F628-4BEB-E06C-E9F9116EA98D}"/>
                </a:ext>
              </a:extLst>
            </p:cNvPr>
            <p:cNvSpPr/>
            <p:nvPr/>
          </p:nvSpPr>
          <p:spPr>
            <a:xfrm>
              <a:off x="8131510" y="2910269"/>
              <a:ext cx="390525" cy="409575"/>
            </a:xfrm>
            <a:custGeom>
              <a:avLst/>
              <a:gdLst>
                <a:gd name="connsiteX0" fmla="*/ 0 w 390525"/>
                <a:gd name="connsiteY0" fmla="*/ 0 h 409575"/>
                <a:gd name="connsiteX1" fmla="*/ 182975 w 390525"/>
                <a:gd name="connsiteY1" fmla="*/ 0 h 409575"/>
                <a:gd name="connsiteX2" fmla="*/ 356711 w 390525"/>
                <a:gd name="connsiteY2" fmla="*/ 145066 h 409575"/>
                <a:gd name="connsiteX3" fmla="*/ 275939 w 390525"/>
                <a:gd name="connsiteY3" fmla="*/ 253460 h 409575"/>
                <a:gd name="connsiteX4" fmla="*/ 275939 w 390525"/>
                <a:gd name="connsiteY4" fmla="*/ 256794 h 409575"/>
                <a:gd name="connsiteX5" fmla="*/ 301371 w 390525"/>
                <a:gd name="connsiteY5" fmla="*/ 281749 h 409575"/>
                <a:gd name="connsiteX6" fmla="*/ 392525 w 390525"/>
                <a:gd name="connsiteY6" fmla="*/ 417290 h 409575"/>
                <a:gd name="connsiteX7" fmla="*/ 217551 w 390525"/>
                <a:gd name="connsiteY7" fmla="*/ 417290 h 409575"/>
                <a:gd name="connsiteX8" fmla="*/ 150876 w 390525"/>
                <a:gd name="connsiteY8" fmla="*/ 283369 h 409575"/>
                <a:gd name="connsiteX9" fmla="*/ 148114 w 390525"/>
                <a:gd name="connsiteY9" fmla="*/ 283369 h 409575"/>
                <a:gd name="connsiteX10" fmla="*/ 148114 w 390525"/>
                <a:gd name="connsiteY10" fmla="*/ 417290 h 409575"/>
                <a:gd name="connsiteX11" fmla="*/ 0 w 390525"/>
                <a:gd name="connsiteY11" fmla="*/ 417290 h 409575"/>
                <a:gd name="connsiteX12" fmla="*/ 148304 w 390525"/>
                <a:gd name="connsiteY12" fmla="*/ 184880 h 409575"/>
                <a:gd name="connsiteX13" fmla="*/ 158782 w 390525"/>
                <a:gd name="connsiteY13" fmla="*/ 184880 h 409575"/>
                <a:gd name="connsiteX14" fmla="*/ 208597 w 390525"/>
                <a:gd name="connsiteY14" fmla="*/ 150019 h 409575"/>
                <a:gd name="connsiteX15" fmla="*/ 159925 w 390525"/>
                <a:gd name="connsiteY15" fmla="*/ 114014 h 409575"/>
                <a:gd name="connsiteX16" fmla="*/ 148304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2975" y="0"/>
                  </a:lnTo>
                  <a:cubicBezTo>
                    <a:pt x="276987" y="0"/>
                    <a:pt x="356711" y="39814"/>
                    <a:pt x="356711" y="145066"/>
                  </a:cubicBezTo>
                  <a:cubicBezTo>
                    <a:pt x="356711" y="208121"/>
                    <a:pt x="332422" y="234696"/>
                    <a:pt x="275939" y="253460"/>
                  </a:cubicBezTo>
                  <a:lnTo>
                    <a:pt x="275939" y="256794"/>
                  </a:lnTo>
                  <a:cubicBezTo>
                    <a:pt x="285745" y="263640"/>
                    <a:pt x="294340" y="272075"/>
                    <a:pt x="301371" y="281749"/>
                  </a:cubicBezTo>
                  <a:lnTo>
                    <a:pt x="392525" y="417290"/>
                  </a:lnTo>
                  <a:lnTo>
                    <a:pt x="217551" y="417290"/>
                  </a:lnTo>
                  <a:lnTo>
                    <a:pt x="150876" y="283369"/>
                  </a:lnTo>
                  <a:lnTo>
                    <a:pt x="148114" y="283369"/>
                  </a:lnTo>
                  <a:lnTo>
                    <a:pt x="148114" y="417290"/>
                  </a:lnTo>
                  <a:lnTo>
                    <a:pt x="0" y="417290"/>
                  </a:lnTo>
                  <a:close/>
                  <a:moveTo>
                    <a:pt x="148304" y="184880"/>
                  </a:moveTo>
                  <a:lnTo>
                    <a:pt x="158782" y="184880"/>
                  </a:lnTo>
                  <a:cubicBezTo>
                    <a:pt x="183737" y="184880"/>
                    <a:pt x="208597" y="180975"/>
                    <a:pt x="208597" y="150019"/>
                  </a:cubicBezTo>
                  <a:cubicBezTo>
                    <a:pt x="208597" y="119063"/>
                    <a:pt x="185928" y="114014"/>
                    <a:pt x="159925" y="114014"/>
                  </a:cubicBezTo>
                  <a:lnTo>
                    <a:pt x="148304" y="114014"/>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37559F-8955-AE26-3007-078195944105}"/>
                </a:ext>
              </a:extLst>
            </p:cNvPr>
            <p:cNvSpPr/>
            <p:nvPr/>
          </p:nvSpPr>
          <p:spPr>
            <a:xfrm>
              <a:off x="8784163" y="2904064"/>
              <a:ext cx="333375" cy="428625"/>
            </a:xfrm>
            <a:custGeom>
              <a:avLst/>
              <a:gdLst>
                <a:gd name="connsiteX0" fmla="*/ 46578 w 333375"/>
                <a:gd name="connsiteY0" fmla="*/ 274523 h 428625"/>
                <a:gd name="connsiteX1" fmla="*/ 54293 w 333375"/>
                <a:gd name="connsiteY1" fmla="*/ 280619 h 428625"/>
                <a:gd name="connsiteX2" fmla="*/ 148876 w 333375"/>
                <a:gd name="connsiteY2" fmla="*/ 318719 h 428625"/>
                <a:gd name="connsiteX3" fmla="*/ 187643 w 333375"/>
                <a:gd name="connsiteY3" fmla="*/ 293859 h 428625"/>
                <a:gd name="connsiteX4" fmla="*/ 153829 w 333375"/>
                <a:gd name="connsiteY4" fmla="*/ 270618 h 428625"/>
                <a:gd name="connsiteX5" fmla="*/ 123444 w 333375"/>
                <a:gd name="connsiteY5" fmla="*/ 265094 h 428625"/>
                <a:gd name="connsiteX6" fmla="*/ 14383 w 333375"/>
                <a:gd name="connsiteY6" fmla="*/ 154413 h 428625"/>
                <a:gd name="connsiteX7" fmla="*/ 195358 w 333375"/>
                <a:gd name="connsiteY7" fmla="*/ 13 h 428625"/>
                <a:gd name="connsiteX8" fmla="*/ 327661 w 333375"/>
                <a:gd name="connsiteY8" fmla="*/ 36589 h 428625"/>
                <a:gd name="connsiteX9" fmla="*/ 286703 w 333375"/>
                <a:gd name="connsiteY9" fmla="*/ 143364 h 428625"/>
                <a:gd name="connsiteX10" fmla="*/ 198692 w 333375"/>
                <a:gd name="connsiteY10" fmla="*/ 111836 h 428625"/>
                <a:gd name="connsiteX11" fmla="*/ 166021 w 333375"/>
                <a:gd name="connsiteY11" fmla="*/ 133934 h 428625"/>
                <a:gd name="connsiteX12" fmla="*/ 196501 w 333375"/>
                <a:gd name="connsiteY12" fmla="*/ 154413 h 428625"/>
                <a:gd name="connsiteX13" fmla="*/ 230791 w 333375"/>
                <a:gd name="connsiteY13" fmla="*/ 162128 h 428625"/>
                <a:gd name="connsiteX14" fmla="*/ 341471 w 333375"/>
                <a:gd name="connsiteY14" fmla="*/ 281667 h 428625"/>
                <a:gd name="connsiteX15" fmla="*/ 160496 w 333375"/>
                <a:gd name="connsiteY15" fmla="*/ 430543 h 428625"/>
                <a:gd name="connsiteX16" fmla="*/ 0 w 333375"/>
                <a:gd name="connsiteY16" fmla="*/ 3924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428625">
                  <a:moveTo>
                    <a:pt x="46578" y="274523"/>
                  </a:moveTo>
                  <a:lnTo>
                    <a:pt x="54293" y="280619"/>
                  </a:lnTo>
                  <a:cubicBezTo>
                    <a:pt x="81439" y="301670"/>
                    <a:pt x="114110" y="318719"/>
                    <a:pt x="148876" y="318719"/>
                  </a:cubicBezTo>
                  <a:cubicBezTo>
                    <a:pt x="163830" y="318719"/>
                    <a:pt x="187643" y="312623"/>
                    <a:pt x="187643" y="293859"/>
                  </a:cubicBezTo>
                  <a:cubicBezTo>
                    <a:pt x="187643" y="275095"/>
                    <a:pt x="167735" y="273380"/>
                    <a:pt x="153829" y="270618"/>
                  </a:cubicBezTo>
                  <a:lnTo>
                    <a:pt x="123444" y="265094"/>
                  </a:lnTo>
                  <a:cubicBezTo>
                    <a:pt x="64199" y="254521"/>
                    <a:pt x="14383" y="219755"/>
                    <a:pt x="14383" y="154413"/>
                  </a:cubicBezTo>
                  <a:cubicBezTo>
                    <a:pt x="14383" y="55353"/>
                    <a:pt x="104585" y="13"/>
                    <a:pt x="195358" y="13"/>
                  </a:cubicBezTo>
                  <a:cubicBezTo>
                    <a:pt x="242018" y="-459"/>
                    <a:pt x="287868" y="12217"/>
                    <a:pt x="327661" y="36589"/>
                  </a:cubicBezTo>
                  <a:lnTo>
                    <a:pt x="286703" y="143364"/>
                  </a:lnTo>
                  <a:cubicBezTo>
                    <a:pt x="261234" y="124187"/>
                    <a:pt x="230544" y="113193"/>
                    <a:pt x="198692" y="111836"/>
                  </a:cubicBezTo>
                  <a:cubicBezTo>
                    <a:pt x="185452" y="111836"/>
                    <a:pt x="166021" y="116789"/>
                    <a:pt x="166021" y="133934"/>
                  </a:cubicBezTo>
                  <a:cubicBezTo>
                    <a:pt x="166021" y="149365"/>
                    <a:pt x="185071" y="151651"/>
                    <a:pt x="196501" y="154413"/>
                  </a:cubicBezTo>
                  <a:lnTo>
                    <a:pt x="230791" y="162128"/>
                  </a:lnTo>
                  <a:cubicBezTo>
                    <a:pt x="294990" y="176511"/>
                    <a:pt x="341471" y="210896"/>
                    <a:pt x="341471" y="281667"/>
                  </a:cubicBezTo>
                  <a:cubicBezTo>
                    <a:pt x="341471" y="381298"/>
                    <a:pt x="250698" y="430543"/>
                    <a:pt x="160496" y="430543"/>
                  </a:cubicBezTo>
                  <a:cubicBezTo>
                    <a:pt x="104837" y="429878"/>
                    <a:pt x="50020" y="416865"/>
                    <a:pt x="0" y="392443"/>
                  </a:cubicBez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C25530-B6D2-3120-27B9-7227511F2DAF}"/>
                </a:ext>
              </a:extLst>
            </p:cNvPr>
            <p:cNvSpPr/>
            <p:nvPr/>
          </p:nvSpPr>
          <p:spPr>
            <a:xfrm>
              <a:off x="9170307" y="2910745"/>
              <a:ext cx="381000" cy="419100"/>
            </a:xfrm>
            <a:custGeom>
              <a:avLst/>
              <a:gdLst>
                <a:gd name="connsiteX0" fmla="*/ 386334 w 381000"/>
                <a:gd name="connsiteY0" fmla="*/ 0 h 419100"/>
                <a:gd name="connsiteX1" fmla="*/ 386334 w 381000"/>
                <a:gd name="connsiteY1" fmla="*/ 246888 h 419100"/>
                <a:gd name="connsiteX2" fmla="*/ 193167 w 381000"/>
                <a:gd name="connsiteY2" fmla="*/ 423958 h 419100"/>
                <a:gd name="connsiteX3" fmla="*/ 0 w 381000"/>
                <a:gd name="connsiteY3" fmla="*/ 246888 h 419100"/>
                <a:gd name="connsiteX4" fmla="*/ 0 w 381000"/>
                <a:gd name="connsiteY4" fmla="*/ 0 h 419100"/>
                <a:gd name="connsiteX5" fmla="*/ 151638 w 381000"/>
                <a:gd name="connsiteY5" fmla="*/ 0 h 419100"/>
                <a:gd name="connsiteX6" fmla="*/ 151638 w 381000"/>
                <a:gd name="connsiteY6" fmla="*/ 232410 h 419100"/>
                <a:gd name="connsiteX7" fmla="*/ 193167 w 381000"/>
                <a:gd name="connsiteY7" fmla="*/ 293846 h 419100"/>
                <a:gd name="connsiteX8" fmla="*/ 234696 w 381000"/>
                <a:gd name="connsiteY8" fmla="*/ 232410 h 419100"/>
                <a:gd name="connsiteX9" fmla="*/ 234696 w 381000"/>
                <a:gd name="connsiteY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419100">
                  <a:moveTo>
                    <a:pt x="386334" y="0"/>
                  </a:moveTo>
                  <a:lnTo>
                    <a:pt x="386334" y="246888"/>
                  </a:lnTo>
                  <a:cubicBezTo>
                    <a:pt x="386334" y="368618"/>
                    <a:pt x="310134" y="423958"/>
                    <a:pt x="193167" y="423958"/>
                  </a:cubicBezTo>
                  <a:cubicBezTo>
                    <a:pt x="76200" y="423958"/>
                    <a:pt x="0" y="368618"/>
                    <a:pt x="0" y="246888"/>
                  </a:cubicBezTo>
                  <a:lnTo>
                    <a:pt x="0" y="0"/>
                  </a:lnTo>
                  <a:lnTo>
                    <a:pt x="151638" y="0"/>
                  </a:lnTo>
                  <a:lnTo>
                    <a:pt x="151638" y="232410"/>
                  </a:lnTo>
                  <a:cubicBezTo>
                    <a:pt x="151638" y="265081"/>
                    <a:pt x="152781" y="293846"/>
                    <a:pt x="193167" y="293846"/>
                  </a:cubicBezTo>
                  <a:cubicBezTo>
                    <a:pt x="233553" y="293846"/>
                    <a:pt x="234696" y="265271"/>
                    <a:pt x="234696" y="232410"/>
                  </a:cubicBezTo>
                  <a:lnTo>
                    <a:pt x="234696" y="0"/>
                  </a:ln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1BB8AA-1375-EE42-26BC-3D3DEAE36EF3}"/>
                </a:ext>
              </a:extLst>
            </p:cNvPr>
            <p:cNvSpPr/>
            <p:nvPr/>
          </p:nvSpPr>
          <p:spPr>
            <a:xfrm>
              <a:off x="9611981" y="2910745"/>
              <a:ext cx="381000" cy="409575"/>
            </a:xfrm>
            <a:custGeom>
              <a:avLst/>
              <a:gdLst>
                <a:gd name="connsiteX0" fmla="*/ 0 w 381000"/>
                <a:gd name="connsiteY0" fmla="*/ 0 h 409575"/>
                <a:gd name="connsiteX1" fmla="*/ 146114 w 381000"/>
                <a:gd name="connsiteY1" fmla="*/ 0 h 409575"/>
                <a:gd name="connsiteX2" fmla="*/ 146114 w 381000"/>
                <a:gd name="connsiteY2" fmla="*/ 140589 h 409575"/>
                <a:gd name="connsiteX3" fmla="*/ 239078 w 381000"/>
                <a:gd name="connsiteY3" fmla="*/ 140589 h 409575"/>
                <a:gd name="connsiteX4" fmla="*/ 239078 w 381000"/>
                <a:gd name="connsiteY4" fmla="*/ 0 h 409575"/>
                <a:gd name="connsiteX5" fmla="*/ 385191 w 381000"/>
                <a:gd name="connsiteY5" fmla="*/ 0 h 409575"/>
                <a:gd name="connsiteX6" fmla="*/ 385191 w 381000"/>
                <a:gd name="connsiteY6" fmla="*/ 417290 h 409575"/>
                <a:gd name="connsiteX7" fmla="*/ 239078 w 381000"/>
                <a:gd name="connsiteY7" fmla="*/ 417290 h 409575"/>
                <a:gd name="connsiteX8" fmla="*/ 239078 w 381000"/>
                <a:gd name="connsiteY8" fmla="*/ 272224 h 409575"/>
                <a:gd name="connsiteX9" fmla="*/ 146114 w 381000"/>
                <a:gd name="connsiteY9" fmla="*/ 272224 h 409575"/>
                <a:gd name="connsiteX10" fmla="*/ 146114 w 381000"/>
                <a:gd name="connsiteY10" fmla="*/ 417195 h 409575"/>
                <a:gd name="connsiteX11" fmla="*/ 0 w 381000"/>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9575">
                  <a:moveTo>
                    <a:pt x="0" y="0"/>
                  </a:moveTo>
                  <a:lnTo>
                    <a:pt x="146114" y="0"/>
                  </a:lnTo>
                  <a:lnTo>
                    <a:pt x="146114" y="140589"/>
                  </a:lnTo>
                  <a:lnTo>
                    <a:pt x="239078" y="140589"/>
                  </a:lnTo>
                  <a:lnTo>
                    <a:pt x="239078" y="0"/>
                  </a:lnTo>
                  <a:lnTo>
                    <a:pt x="385191" y="0"/>
                  </a:lnTo>
                  <a:lnTo>
                    <a:pt x="385191" y="417290"/>
                  </a:lnTo>
                  <a:lnTo>
                    <a:pt x="239078" y="417290"/>
                  </a:lnTo>
                  <a:lnTo>
                    <a:pt x="239078" y="272224"/>
                  </a:lnTo>
                  <a:lnTo>
                    <a:pt x="146114" y="272224"/>
                  </a:lnTo>
                  <a:lnTo>
                    <a:pt x="146114" y="417195"/>
                  </a:lnTo>
                  <a:lnTo>
                    <a:pt x="0" y="417195"/>
                  </a:ln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46E1FC4-DA52-1729-7E8E-E2B1F3852E65}"/>
                </a:ext>
              </a:extLst>
            </p:cNvPr>
            <p:cNvSpPr/>
            <p:nvPr/>
          </p:nvSpPr>
          <p:spPr>
            <a:xfrm>
              <a:off x="10057561" y="2910745"/>
              <a:ext cx="409575" cy="409575"/>
            </a:xfrm>
            <a:custGeom>
              <a:avLst/>
              <a:gdLst>
                <a:gd name="connsiteX0" fmla="*/ 0 w 409575"/>
                <a:gd name="connsiteY0" fmla="*/ 0 h 409575"/>
                <a:gd name="connsiteX1" fmla="*/ 145542 w 409575"/>
                <a:gd name="connsiteY1" fmla="*/ 0 h 409575"/>
                <a:gd name="connsiteX2" fmla="*/ 281654 w 409575"/>
                <a:gd name="connsiteY2" fmla="*/ 231362 h 409575"/>
                <a:gd name="connsiteX3" fmla="*/ 285750 w 409575"/>
                <a:gd name="connsiteY3" fmla="*/ 231362 h 409575"/>
                <a:gd name="connsiteX4" fmla="*/ 272986 w 409575"/>
                <a:gd name="connsiteY4" fmla="*/ 125063 h 409575"/>
                <a:gd name="connsiteX5" fmla="*/ 272986 w 409575"/>
                <a:gd name="connsiteY5" fmla="*/ 0 h 409575"/>
                <a:gd name="connsiteX6" fmla="*/ 417957 w 409575"/>
                <a:gd name="connsiteY6" fmla="*/ 0 h 409575"/>
                <a:gd name="connsiteX7" fmla="*/ 417957 w 409575"/>
                <a:gd name="connsiteY7" fmla="*/ 417290 h 409575"/>
                <a:gd name="connsiteX8" fmla="*/ 273368 w 409575"/>
                <a:gd name="connsiteY8" fmla="*/ 417290 h 409575"/>
                <a:gd name="connsiteX9" fmla="*/ 140018 w 409575"/>
                <a:gd name="connsiteY9" fmla="*/ 198215 h 409575"/>
                <a:gd name="connsiteX10" fmla="*/ 135636 w 409575"/>
                <a:gd name="connsiteY10" fmla="*/ 198215 h 409575"/>
                <a:gd name="connsiteX11" fmla="*/ 145161 w 409575"/>
                <a:gd name="connsiteY11" fmla="*/ 281749 h 409575"/>
                <a:gd name="connsiteX12" fmla="*/ 145161 w 409575"/>
                <a:gd name="connsiteY12" fmla="*/ 417386 h 409575"/>
                <a:gd name="connsiteX13" fmla="*/ 0 w 409575"/>
                <a:gd name="connsiteY13" fmla="*/ 41738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5" h="409575">
                  <a:moveTo>
                    <a:pt x="0" y="0"/>
                  </a:moveTo>
                  <a:lnTo>
                    <a:pt x="145542" y="0"/>
                  </a:lnTo>
                  <a:lnTo>
                    <a:pt x="281654" y="231362"/>
                  </a:lnTo>
                  <a:lnTo>
                    <a:pt x="285750" y="231362"/>
                  </a:lnTo>
                  <a:cubicBezTo>
                    <a:pt x="278462" y="196360"/>
                    <a:pt x="274191" y="160796"/>
                    <a:pt x="272986" y="125063"/>
                  </a:cubicBezTo>
                  <a:lnTo>
                    <a:pt x="272986" y="0"/>
                  </a:lnTo>
                  <a:lnTo>
                    <a:pt x="417957" y="0"/>
                  </a:lnTo>
                  <a:lnTo>
                    <a:pt x="417957" y="417290"/>
                  </a:lnTo>
                  <a:lnTo>
                    <a:pt x="273368" y="417290"/>
                  </a:lnTo>
                  <a:lnTo>
                    <a:pt x="140018" y="198215"/>
                  </a:lnTo>
                  <a:lnTo>
                    <a:pt x="135636" y="198215"/>
                  </a:lnTo>
                  <a:cubicBezTo>
                    <a:pt x="141195" y="225736"/>
                    <a:pt x="144382" y="253683"/>
                    <a:pt x="145161" y="281749"/>
                  </a:cubicBezTo>
                  <a:lnTo>
                    <a:pt x="145161" y="417386"/>
                  </a:lnTo>
                  <a:lnTo>
                    <a:pt x="0" y="417386"/>
                  </a:ln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D73297C-0FCC-F3B4-5862-021A6FE04641}"/>
                </a:ext>
              </a:extLst>
            </p:cNvPr>
            <p:cNvSpPr/>
            <p:nvPr/>
          </p:nvSpPr>
          <p:spPr>
            <a:xfrm>
              <a:off x="10536287" y="2910745"/>
              <a:ext cx="276225" cy="409575"/>
            </a:xfrm>
            <a:custGeom>
              <a:avLst/>
              <a:gdLst>
                <a:gd name="connsiteX0" fmla="*/ 0 w 276225"/>
                <a:gd name="connsiteY0" fmla="*/ 0 h 409575"/>
                <a:gd name="connsiteX1" fmla="*/ 280606 w 276225"/>
                <a:gd name="connsiteY1" fmla="*/ 0 h 409575"/>
                <a:gd name="connsiteX2" fmla="*/ 280606 w 276225"/>
                <a:gd name="connsiteY2" fmla="*/ 114300 h 409575"/>
                <a:gd name="connsiteX3" fmla="*/ 152781 w 276225"/>
                <a:gd name="connsiteY3" fmla="*/ 114300 h 409575"/>
                <a:gd name="connsiteX4" fmla="*/ 152781 w 276225"/>
                <a:gd name="connsiteY4" fmla="*/ 154114 h 409575"/>
                <a:gd name="connsiteX5" fmla="*/ 269557 w 276225"/>
                <a:gd name="connsiteY5" fmla="*/ 154114 h 409575"/>
                <a:gd name="connsiteX6" fmla="*/ 269557 w 276225"/>
                <a:gd name="connsiteY6" fmla="*/ 261938 h 409575"/>
                <a:gd name="connsiteX7" fmla="*/ 152781 w 276225"/>
                <a:gd name="connsiteY7" fmla="*/ 261938 h 409575"/>
                <a:gd name="connsiteX8" fmla="*/ 152781 w 276225"/>
                <a:gd name="connsiteY8" fmla="*/ 302895 h 409575"/>
                <a:gd name="connsiteX9" fmla="*/ 285083 w 276225"/>
                <a:gd name="connsiteY9" fmla="*/ 302895 h 409575"/>
                <a:gd name="connsiteX10" fmla="*/ 285083 w 276225"/>
                <a:gd name="connsiteY10" fmla="*/ 417195 h 409575"/>
                <a:gd name="connsiteX11" fmla="*/ 0 w 276225"/>
                <a:gd name="connsiteY11" fmla="*/ 4171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409575">
                  <a:moveTo>
                    <a:pt x="0" y="0"/>
                  </a:moveTo>
                  <a:lnTo>
                    <a:pt x="280606" y="0"/>
                  </a:lnTo>
                  <a:lnTo>
                    <a:pt x="280606" y="114300"/>
                  </a:lnTo>
                  <a:lnTo>
                    <a:pt x="152781" y="114300"/>
                  </a:lnTo>
                  <a:lnTo>
                    <a:pt x="152781" y="154114"/>
                  </a:lnTo>
                  <a:lnTo>
                    <a:pt x="269557" y="154114"/>
                  </a:lnTo>
                  <a:lnTo>
                    <a:pt x="269557" y="261938"/>
                  </a:lnTo>
                  <a:lnTo>
                    <a:pt x="152781" y="261938"/>
                  </a:lnTo>
                  <a:lnTo>
                    <a:pt x="152781" y="302895"/>
                  </a:lnTo>
                  <a:lnTo>
                    <a:pt x="285083" y="302895"/>
                  </a:lnTo>
                  <a:lnTo>
                    <a:pt x="285083" y="417195"/>
                  </a:lnTo>
                  <a:lnTo>
                    <a:pt x="0" y="417195"/>
                  </a:lnTo>
                  <a:close/>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958EA24-48C3-AFDD-9ABE-16FDF1BBA4A5}"/>
                </a:ext>
              </a:extLst>
            </p:cNvPr>
            <p:cNvSpPr/>
            <p:nvPr/>
          </p:nvSpPr>
          <p:spPr>
            <a:xfrm>
              <a:off x="10870424" y="2910745"/>
              <a:ext cx="390525" cy="409575"/>
            </a:xfrm>
            <a:custGeom>
              <a:avLst/>
              <a:gdLst>
                <a:gd name="connsiteX0" fmla="*/ 0 w 390525"/>
                <a:gd name="connsiteY0" fmla="*/ 0 h 409575"/>
                <a:gd name="connsiteX1" fmla="*/ 183166 w 390525"/>
                <a:gd name="connsiteY1" fmla="*/ 0 h 409575"/>
                <a:gd name="connsiteX2" fmla="*/ 356901 w 390525"/>
                <a:gd name="connsiteY2" fmla="*/ 144971 h 409575"/>
                <a:gd name="connsiteX3" fmla="*/ 276130 w 390525"/>
                <a:gd name="connsiteY3" fmla="*/ 253460 h 409575"/>
                <a:gd name="connsiteX4" fmla="*/ 276130 w 390525"/>
                <a:gd name="connsiteY4" fmla="*/ 256794 h 409575"/>
                <a:gd name="connsiteX5" fmla="*/ 301561 w 390525"/>
                <a:gd name="connsiteY5" fmla="*/ 281749 h 409575"/>
                <a:gd name="connsiteX6" fmla="*/ 392335 w 390525"/>
                <a:gd name="connsiteY6" fmla="*/ 417386 h 409575"/>
                <a:gd name="connsiteX7" fmla="*/ 217551 w 390525"/>
                <a:gd name="connsiteY7" fmla="*/ 417386 h 409575"/>
                <a:gd name="connsiteX8" fmla="*/ 150876 w 390525"/>
                <a:gd name="connsiteY8" fmla="*/ 283464 h 409575"/>
                <a:gd name="connsiteX9" fmla="*/ 148114 w 390525"/>
                <a:gd name="connsiteY9" fmla="*/ 283464 h 409575"/>
                <a:gd name="connsiteX10" fmla="*/ 148114 w 390525"/>
                <a:gd name="connsiteY10" fmla="*/ 417386 h 409575"/>
                <a:gd name="connsiteX11" fmla="*/ 0 w 390525"/>
                <a:gd name="connsiteY11" fmla="*/ 417386 h 409575"/>
                <a:gd name="connsiteX12" fmla="*/ 148304 w 390525"/>
                <a:gd name="connsiteY12" fmla="*/ 184880 h 409575"/>
                <a:gd name="connsiteX13" fmla="*/ 158686 w 390525"/>
                <a:gd name="connsiteY13" fmla="*/ 184880 h 409575"/>
                <a:gd name="connsiteX14" fmla="*/ 208502 w 390525"/>
                <a:gd name="connsiteY14" fmla="*/ 150019 h 409575"/>
                <a:gd name="connsiteX15" fmla="*/ 159829 w 390525"/>
                <a:gd name="connsiteY15" fmla="*/ 114014 h 409575"/>
                <a:gd name="connsiteX16" fmla="*/ 148209 w 390525"/>
                <a:gd name="connsiteY16" fmla="*/ 11401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09575">
                  <a:moveTo>
                    <a:pt x="0" y="0"/>
                  </a:moveTo>
                  <a:lnTo>
                    <a:pt x="183166" y="0"/>
                  </a:lnTo>
                  <a:cubicBezTo>
                    <a:pt x="277273" y="0"/>
                    <a:pt x="356901" y="39814"/>
                    <a:pt x="356901" y="144971"/>
                  </a:cubicBezTo>
                  <a:cubicBezTo>
                    <a:pt x="356901" y="208026"/>
                    <a:pt x="332518" y="234601"/>
                    <a:pt x="276130" y="253460"/>
                  </a:cubicBezTo>
                  <a:lnTo>
                    <a:pt x="276130" y="256794"/>
                  </a:lnTo>
                  <a:cubicBezTo>
                    <a:pt x="285947" y="263627"/>
                    <a:pt x="294544" y="272063"/>
                    <a:pt x="301561" y="281749"/>
                  </a:cubicBezTo>
                  <a:lnTo>
                    <a:pt x="392335" y="417386"/>
                  </a:lnTo>
                  <a:lnTo>
                    <a:pt x="217551" y="417386"/>
                  </a:lnTo>
                  <a:lnTo>
                    <a:pt x="150876" y="283464"/>
                  </a:lnTo>
                  <a:lnTo>
                    <a:pt x="148114" y="283464"/>
                  </a:lnTo>
                  <a:lnTo>
                    <a:pt x="148114" y="417386"/>
                  </a:lnTo>
                  <a:lnTo>
                    <a:pt x="0" y="417386"/>
                  </a:lnTo>
                  <a:close/>
                  <a:moveTo>
                    <a:pt x="148304" y="184880"/>
                  </a:moveTo>
                  <a:lnTo>
                    <a:pt x="158686" y="184880"/>
                  </a:lnTo>
                  <a:cubicBezTo>
                    <a:pt x="183642" y="184880"/>
                    <a:pt x="208502" y="180975"/>
                    <a:pt x="208502" y="150019"/>
                  </a:cubicBezTo>
                  <a:cubicBezTo>
                    <a:pt x="208502" y="119063"/>
                    <a:pt x="185832" y="114014"/>
                    <a:pt x="159829" y="114014"/>
                  </a:cubicBezTo>
                  <a:lnTo>
                    <a:pt x="148209" y="114014"/>
                  </a:lnTo>
                  <a:close/>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979A6E0-71B0-9CFB-7807-B301FF100E65}"/>
                </a:ext>
              </a:extLst>
            </p:cNvPr>
            <p:cNvSpPr/>
            <p:nvPr/>
          </p:nvSpPr>
          <p:spPr>
            <a:xfrm>
              <a:off x="8535085" y="3013043"/>
              <a:ext cx="219075" cy="219075"/>
            </a:xfrm>
            <a:custGeom>
              <a:avLst/>
              <a:gdLst>
                <a:gd name="connsiteX0" fmla="*/ 79534 w 219075"/>
                <a:gd name="connsiteY0" fmla="*/ 0 h 219075"/>
                <a:gd name="connsiteX1" fmla="*/ 145447 w 219075"/>
                <a:gd name="connsiteY1" fmla="*/ 0 h 219075"/>
                <a:gd name="connsiteX2" fmla="*/ 145447 w 219075"/>
                <a:gd name="connsiteY2" fmla="*/ 79534 h 219075"/>
                <a:gd name="connsiteX3" fmla="*/ 224980 w 219075"/>
                <a:gd name="connsiteY3" fmla="*/ 79534 h 219075"/>
                <a:gd name="connsiteX4" fmla="*/ 224980 w 219075"/>
                <a:gd name="connsiteY4" fmla="*/ 145447 h 219075"/>
                <a:gd name="connsiteX5" fmla="*/ 145447 w 219075"/>
                <a:gd name="connsiteY5" fmla="*/ 145447 h 219075"/>
                <a:gd name="connsiteX6" fmla="*/ 145447 w 219075"/>
                <a:gd name="connsiteY6" fmla="*/ 225457 h 219075"/>
                <a:gd name="connsiteX7" fmla="*/ 79534 w 219075"/>
                <a:gd name="connsiteY7" fmla="*/ 225457 h 219075"/>
                <a:gd name="connsiteX8" fmla="*/ 79534 w 219075"/>
                <a:gd name="connsiteY8" fmla="*/ 145447 h 219075"/>
                <a:gd name="connsiteX9" fmla="*/ 0 w 219075"/>
                <a:gd name="connsiteY9" fmla="*/ 145447 h 219075"/>
                <a:gd name="connsiteX10" fmla="*/ 0 w 219075"/>
                <a:gd name="connsiteY10" fmla="*/ 79534 h 219075"/>
                <a:gd name="connsiteX11" fmla="*/ 79534 w 219075"/>
                <a:gd name="connsiteY11" fmla="*/ 7953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5" h="219075">
                  <a:moveTo>
                    <a:pt x="79534" y="0"/>
                  </a:moveTo>
                  <a:lnTo>
                    <a:pt x="145447" y="0"/>
                  </a:lnTo>
                  <a:lnTo>
                    <a:pt x="145447" y="79534"/>
                  </a:lnTo>
                  <a:lnTo>
                    <a:pt x="224980" y="79534"/>
                  </a:lnTo>
                  <a:lnTo>
                    <a:pt x="224980" y="145447"/>
                  </a:lnTo>
                  <a:lnTo>
                    <a:pt x="145447" y="145447"/>
                  </a:lnTo>
                  <a:lnTo>
                    <a:pt x="145447" y="225457"/>
                  </a:lnTo>
                  <a:lnTo>
                    <a:pt x="79534" y="225457"/>
                  </a:lnTo>
                  <a:lnTo>
                    <a:pt x="79534" y="145447"/>
                  </a:lnTo>
                  <a:lnTo>
                    <a:pt x="0" y="145447"/>
                  </a:lnTo>
                  <a:lnTo>
                    <a:pt x="0" y="79534"/>
                  </a:lnTo>
                  <a:lnTo>
                    <a:pt x="79534" y="79534"/>
                  </a:lnTo>
                  <a:close/>
                </a:path>
              </a:pathLst>
            </a:custGeom>
            <a:grpFill/>
            <a:ln w="9525" cap="flat">
              <a:noFill/>
              <a:prstDash val="solid"/>
              <a:miter/>
            </a:ln>
          </p:spPr>
          <p:txBody>
            <a:bodyPr rtlCol="0" anchor="ctr"/>
            <a:lstStyle/>
            <a:p>
              <a:endParaRPr lang="en-GB"/>
            </a:p>
          </p:txBody>
        </p:sp>
      </p:grpSp>
      <p:grpSp>
        <p:nvGrpSpPr>
          <p:cNvPr id="28" name="Group 27">
            <a:extLst>
              <a:ext uri="{FF2B5EF4-FFF2-40B4-BE49-F238E27FC236}">
                <a16:creationId xmlns:a16="http://schemas.microsoft.com/office/drawing/2014/main" id="{4677312B-F4F3-BC40-F7FD-D90EF1C934BD}"/>
              </a:ext>
            </a:extLst>
          </p:cNvPr>
          <p:cNvGrpSpPr/>
          <p:nvPr/>
        </p:nvGrpSpPr>
        <p:grpSpPr>
          <a:xfrm>
            <a:off x="1363936" y="5050993"/>
            <a:ext cx="9643666" cy="917940"/>
            <a:chOff x="1363936" y="5050993"/>
            <a:chExt cx="9643666" cy="917940"/>
          </a:xfrm>
        </p:grpSpPr>
        <p:sp>
          <p:nvSpPr>
            <p:cNvPr id="12" name="TextBox 11">
              <a:extLst>
                <a:ext uri="{FF2B5EF4-FFF2-40B4-BE49-F238E27FC236}">
                  <a16:creationId xmlns:a16="http://schemas.microsoft.com/office/drawing/2014/main" id="{A1F9C746-7315-13C7-61D2-F2B1A03F1BBD}"/>
                </a:ext>
              </a:extLst>
            </p:cNvPr>
            <p:cNvSpPr txBox="1"/>
            <p:nvPr/>
          </p:nvSpPr>
          <p:spPr>
            <a:xfrm>
              <a:off x="1363936" y="5050993"/>
              <a:ext cx="9643666" cy="553998"/>
            </a:xfrm>
            <a:prstGeom prst="rect">
              <a:avLst/>
            </a:prstGeom>
            <a:noFill/>
          </p:spPr>
          <p:txBody>
            <a:bodyPr wrap="none" lIns="0" tIns="0" rIns="0" bIns="0" rtlCol="0">
              <a:spAutoFit/>
            </a:bodyPr>
            <a:lstStyle/>
            <a:p>
              <a:pPr algn="l"/>
              <a:r>
                <a:rPr lang="en-GB" sz="3600" b="1" dirty="0">
                  <a:solidFill>
                    <a:schemeClr val="bg1"/>
                  </a:solidFill>
                </a:rPr>
                <a:t>“Nothing is</a:t>
              </a:r>
              <a:r>
                <a:rPr lang="en-GB" sz="3600" dirty="0">
                  <a:solidFill>
                    <a:schemeClr val="bg1"/>
                  </a:solidFill>
                </a:rPr>
                <a:t> better than glass for guiding light</a:t>
              </a:r>
              <a:r>
                <a:rPr lang="en-GB" sz="3600" b="1" dirty="0">
                  <a:solidFill>
                    <a:schemeClr val="bg1"/>
                  </a:solidFill>
                </a:rPr>
                <a:t>”</a:t>
              </a:r>
            </a:p>
          </p:txBody>
        </p:sp>
        <p:sp>
          <p:nvSpPr>
            <p:cNvPr id="26" name="TextBox 25">
              <a:extLst>
                <a:ext uri="{FF2B5EF4-FFF2-40B4-BE49-F238E27FC236}">
                  <a16:creationId xmlns:a16="http://schemas.microsoft.com/office/drawing/2014/main" id="{99795A09-31FD-6114-FF16-F970634BA38B}"/>
                </a:ext>
              </a:extLst>
            </p:cNvPr>
            <p:cNvSpPr txBox="1"/>
            <p:nvPr/>
          </p:nvSpPr>
          <p:spPr>
            <a:xfrm>
              <a:off x="1363936" y="5753489"/>
              <a:ext cx="1881925" cy="215444"/>
            </a:xfrm>
            <a:prstGeom prst="rect">
              <a:avLst/>
            </a:prstGeom>
            <a:noFill/>
          </p:spPr>
          <p:txBody>
            <a:bodyPr wrap="none" lIns="0" tIns="0" rIns="0" bIns="0" rtlCol="0">
              <a:spAutoFit/>
            </a:bodyPr>
            <a:lstStyle/>
            <a:p>
              <a:pPr algn="l"/>
              <a:r>
                <a:rPr lang="en-GB" sz="1400" i="1">
                  <a:solidFill>
                    <a:schemeClr val="bg1"/>
                  </a:solidFill>
                </a:rPr>
                <a:t>Francesco Poletti, ORC</a:t>
              </a:r>
            </a:p>
          </p:txBody>
        </p:sp>
      </p:grpSp>
      <p:pic>
        <p:nvPicPr>
          <p:cNvPr id="6" name="Picture 5" descr="A white text on a black background&#10;&#10;Description automatically generated">
            <a:extLst>
              <a:ext uri="{FF2B5EF4-FFF2-40B4-BE49-F238E27FC236}">
                <a16:creationId xmlns:a16="http://schemas.microsoft.com/office/drawing/2014/main" id="{9ADC0025-D518-B8CB-487C-35FEA5DE948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640781" y="196399"/>
            <a:ext cx="2342486" cy="527719"/>
          </a:xfrm>
          <a:prstGeom prst="rect">
            <a:avLst/>
          </a:prstGeom>
        </p:spPr>
      </p:pic>
      <p:sp>
        <p:nvSpPr>
          <p:cNvPr id="5" name="Footer Placeholder 4">
            <a:extLst>
              <a:ext uri="{FF2B5EF4-FFF2-40B4-BE49-F238E27FC236}">
                <a16:creationId xmlns:a16="http://schemas.microsoft.com/office/drawing/2014/main" id="{2B213165-616E-4F43-FBD1-97EE4DFC9C76}"/>
              </a:ext>
            </a:extLst>
          </p:cNvPr>
          <p:cNvSpPr>
            <a:spLocks noGrp="1"/>
          </p:cNvSpPr>
          <p:nvPr>
            <p:ph type="ftr" sz="quarter" idx="11"/>
          </p:nvPr>
        </p:nvSpPr>
        <p:spPr/>
        <p:txBody>
          <a:bodyPr/>
          <a:lstStyle/>
          <a:p>
            <a:r>
              <a:rPr lang="en-US"/>
              <a:t>March 2026 | Hollow-core Fiber Connectivity Solutions | Nick Parsons</a:t>
            </a:r>
            <a:endParaRPr lang="en-GB"/>
          </a:p>
        </p:txBody>
      </p:sp>
    </p:spTree>
    <p:extLst>
      <p:ext uri="{BB962C8B-B14F-4D97-AF65-F5344CB8AC3E}">
        <p14:creationId xmlns:p14="http://schemas.microsoft.com/office/powerpoint/2010/main" val="198283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8">
            <a:extLst>
              <a:ext uri="{FF2B5EF4-FFF2-40B4-BE49-F238E27FC236}">
                <a16:creationId xmlns:a16="http://schemas.microsoft.com/office/drawing/2014/main" id="{3D78B48F-4E7D-73BD-D151-1D4F9CDB50FA}"/>
              </a:ext>
            </a:extLst>
          </p:cNvPr>
          <p:cNvSpPr txBox="1">
            <a:spLocks/>
          </p:cNvSpPr>
          <p:nvPr/>
        </p:nvSpPr>
        <p:spPr>
          <a:xfrm>
            <a:off x="550800" y="1627188"/>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b="1"/>
              <a:t>6 billion kilometres </a:t>
            </a:r>
            <a:r>
              <a:rPr lang="en-GB"/>
              <a:t>of telecom-grade single mode fiber installed worldwide</a:t>
            </a:r>
          </a:p>
          <a:p>
            <a:pPr marL="0" indent="0">
              <a:buNone/>
            </a:pPr>
            <a:r>
              <a:rPr lang="en-GB" b="1"/>
              <a:t>Fundamental limitations </a:t>
            </a:r>
            <a:r>
              <a:rPr lang="en-GB"/>
              <a:t>of solid glass fiber now reached: loss, nonlinearity, latency, capacity…</a:t>
            </a:r>
          </a:p>
          <a:p>
            <a:pPr marL="0" indent="0">
              <a:buNone/>
            </a:pPr>
            <a:endParaRPr lang="en-GB"/>
          </a:p>
        </p:txBody>
      </p:sp>
      <p:sp>
        <p:nvSpPr>
          <p:cNvPr id="20" name="Rechteck 19">
            <a:extLst>
              <a:ext uri="{FF2B5EF4-FFF2-40B4-BE49-F238E27FC236}">
                <a16:creationId xmlns:a16="http://schemas.microsoft.com/office/drawing/2014/main" id="{7A106E11-4668-A3BB-D651-622EA3358E61}"/>
              </a:ext>
            </a:extLst>
          </p:cNvPr>
          <p:cNvSpPr/>
          <p:nvPr/>
        </p:nvSpPr>
        <p:spPr>
          <a:xfrm>
            <a:off x="671001" y="2449002"/>
            <a:ext cx="10859186" cy="375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dirty="0">
              <a:solidFill>
                <a:schemeClr val="tx1"/>
              </a:solidFill>
              <a:latin typeface="Arial" panose="020B0604020202020204" pitchFamily="34" charset="0"/>
            </a:endParaRPr>
          </a:p>
        </p:txBody>
      </p:sp>
      <p:sp>
        <p:nvSpPr>
          <p:cNvPr id="2" name="Title 1">
            <a:extLst>
              <a:ext uri="{FF2B5EF4-FFF2-40B4-BE49-F238E27FC236}">
                <a16:creationId xmlns:a16="http://schemas.microsoft.com/office/drawing/2014/main" id="{346C6C8F-0470-203C-6983-6B7ABAFF36D0}"/>
              </a:ext>
            </a:extLst>
          </p:cNvPr>
          <p:cNvSpPr>
            <a:spLocks noGrp="1"/>
          </p:cNvSpPr>
          <p:nvPr>
            <p:ph type="title"/>
          </p:nvPr>
        </p:nvSpPr>
        <p:spPr>
          <a:xfrm>
            <a:off x="550863" y="549275"/>
            <a:ext cx="8928100" cy="819904"/>
          </a:xfrm>
        </p:spPr>
        <p:txBody>
          <a:bodyPr/>
          <a:lstStyle/>
          <a:p>
            <a:r>
              <a:rPr lang="en-GB"/>
              <a:t>50 years of single mode optical fiber deployment</a:t>
            </a:r>
          </a:p>
        </p:txBody>
      </p:sp>
      <p:sp>
        <p:nvSpPr>
          <p:cNvPr id="5" name="Slide Number Placeholder 4">
            <a:extLst>
              <a:ext uri="{FF2B5EF4-FFF2-40B4-BE49-F238E27FC236}">
                <a16:creationId xmlns:a16="http://schemas.microsoft.com/office/drawing/2014/main" id="{116D3923-B842-940C-BED4-874C38561D01}"/>
              </a:ext>
            </a:extLst>
          </p:cNvPr>
          <p:cNvSpPr>
            <a:spLocks noGrp="1"/>
          </p:cNvSpPr>
          <p:nvPr>
            <p:ph type="sldNum" sz="quarter" idx="12"/>
          </p:nvPr>
        </p:nvSpPr>
        <p:spPr>
          <a:xfrm>
            <a:off x="11244427" y="6399357"/>
            <a:ext cx="576098" cy="123111"/>
          </a:xfrm>
        </p:spPr>
        <p:txBody>
          <a:bodyPr/>
          <a:lstStyle/>
          <a:p>
            <a:fld id="{1B461856-BC4E-45B9-9A30-A5A7C87EA579}" type="slidenum">
              <a:rPr lang="en-GB" smtClean="0"/>
              <a:t>4</a:t>
            </a:fld>
            <a:endParaRPr lang="en-GB"/>
          </a:p>
        </p:txBody>
      </p:sp>
      <p:grpSp>
        <p:nvGrpSpPr>
          <p:cNvPr id="16" name="Group 15">
            <a:extLst>
              <a:ext uri="{FF2B5EF4-FFF2-40B4-BE49-F238E27FC236}">
                <a16:creationId xmlns:a16="http://schemas.microsoft.com/office/drawing/2014/main" id="{6BCC9CEB-EA41-3396-D0A5-EC6FB08BB686}"/>
              </a:ext>
            </a:extLst>
          </p:cNvPr>
          <p:cNvGrpSpPr/>
          <p:nvPr/>
        </p:nvGrpSpPr>
        <p:grpSpPr>
          <a:xfrm>
            <a:off x="909922" y="2449002"/>
            <a:ext cx="8472001" cy="3660864"/>
            <a:chOff x="550863" y="1188888"/>
            <a:chExt cx="10287000" cy="4445149"/>
          </a:xfrm>
        </p:grpSpPr>
        <p:pic>
          <p:nvPicPr>
            <p:cNvPr id="6" name="Picture 5">
              <a:extLst>
                <a:ext uri="{FF2B5EF4-FFF2-40B4-BE49-F238E27FC236}">
                  <a16:creationId xmlns:a16="http://schemas.microsoft.com/office/drawing/2014/main" id="{4E83AAB8-5445-4A3C-18FB-299C7C80E3BB}"/>
                </a:ext>
              </a:extLst>
            </p:cNvPr>
            <p:cNvPicPr>
              <a:picLocks noChangeAspect="1"/>
            </p:cNvPicPr>
            <p:nvPr/>
          </p:nvPicPr>
          <p:blipFill rotWithShape="1">
            <a:blip r:embed="rId3" cstate="hqprint">
              <a:clrChange>
                <a:clrFrom>
                  <a:srgbClr val="FFFDFF"/>
                </a:clrFrom>
                <a:clrTo>
                  <a:srgbClr val="FFFDFF">
                    <a:alpha val="0"/>
                  </a:srgbClr>
                </a:clrTo>
              </a:clrChange>
              <a:extLst>
                <a:ext uri="{28A0092B-C50C-407E-A947-70E740481C1C}">
                  <a14:useLocalDpi xmlns:a14="http://schemas.microsoft.com/office/drawing/2010/main"/>
                </a:ext>
              </a:extLst>
            </a:blip>
            <a:srcRect/>
            <a:stretch/>
          </p:blipFill>
          <p:spPr>
            <a:xfrm>
              <a:off x="550863" y="1223962"/>
              <a:ext cx="10287000" cy="4410075"/>
            </a:xfrm>
            <a:prstGeom prst="rect">
              <a:avLst/>
            </a:prstGeom>
          </p:spPr>
        </p:pic>
        <p:pic>
          <p:nvPicPr>
            <p:cNvPr id="10" name="Picture 9">
              <a:extLst>
                <a:ext uri="{FF2B5EF4-FFF2-40B4-BE49-F238E27FC236}">
                  <a16:creationId xmlns:a16="http://schemas.microsoft.com/office/drawing/2014/main" id="{DBB60DD2-E546-3406-2178-3A3B2C4F2199}"/>
                </a:ext>
              </a:extLst>
            </p:cNvPr>
            <p:cNvPicPr>
              <a:picLocks noChangeAspect="1"/>
            </p:cNvPicPr>
            <p:nvPr/>
          </p:nvPicPr>
          <p:blipFill>
            <a:blip r:embed="rId4"/>
            <a:stretch>
              <a:fillRect/>
            </a:stretch>
          </p:blipFill>
          <p:spPr>
            <a:xfrm>
              <a:off x="4442460" y="2439536"/>
              <a:ext cx="2030730" cy="1383029"/>
            </a:xfrm>
            <a:prstGeom prst="rect">
              <a:avLst/>
            </a:prstGeom>
          </p:spPr>
        </p:pic>
        <p:pic>
          <p:nvPicPr>
            <p:cNvPr id="11" name="Picture 10">
              <a:extLst>
                <a:ext uri="{FF2B5EF4-FFF2-40B4-BE49-F238E27FC236}">
                  <a16:creationId xmlns:a16="http://schemas.microsoft.com/office/drawing/2014/main" id="{65933055-8257-36F4-FF73-4A7BAEDBC8A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88970" y="3049137"/>
              <a:ext cx="1432560" cy="1042804"/>
            </a:xfrm>
            <a:prstGeom prst="rect">
              <a:avLst/>
            </a:prstGeom>
          </p:spPr>
        </p:pic>
        <p:pic>
          <p:nvPicPr>
            <p:cNvPr id="12" name="Picture 11">
              <a:extLst>
                <a:ext uri="{FF2B5EF4-FFF2-40B4-BE49-F238E27FC236}">
                  <a16:creationId xmlns:a16="http://schemas.microsoft.com/office/drawing/2014/main" id="{FEDBA42F-3B6B-A667-710F-7D76CD9A7B3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63981" y="1834212"/>
              <a:ext cx="1635025" cy="1383029"/>
            </a:xfrm>
            <a:prstGeom prst="rect">
              <a:avLst/>
            </a:prstGeom>
          </p:spPr>
        </p:pic>
        <p:pic>
          <p:nvPicPr>
            <p:cNvPr id="13" name="Picture 12">
              <a:extLst>
                <a:ext uri="{FF2B5EF4-FFF2-40B4-BE49-F238E27FC236}">
                  <a16:creationId xmlns:a16="http://schemas.microsoft.com/office/drawing/2014/main" id="{0C7184B3-00DB-759C-04BC-139A743715E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0175"/>
            <a:stretch/>
          </p:blipFill>
          <p:spPr>
            <a:xfrm>
              <a:off x="3514183" y="1498272"/>
              <a:ext cx="2030730" cy="1103998"/>
            </a:xfrm>
            <a:prstGeom prst="rect">
              <a:avLst/>
            </a:prstGeom>
          </p:spPr>
        </p:pic>
        <p:sp>
          <p:nvSpPr>
            <p:cNvPr id="14" name="Rectangle 13">
              <a:extLst>
                <a:ext uri="{FF2B5EF4-FFF2-40B4-BE49-F238E27FC236}">
                  <a16:creationId xmlns:a16="http://schemas.microsoft.com/office/drawing/2014/main" id="{7CAE3D8F-8B92-65C8-51F2-D57D79C4368E}"/>
                </a:ext>
              </a:extLst>
            </p:cNvPr>
            <p:cNvSpPr/>
            <p:nvPr/>
          </p:nvSpPr>
          <p:spPr>
            <a:xfrm>
              <a:off x="6999006" y="1188888"/>
              <a:ext cx="3733447" cy="1785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15" name="Rectangle 14">
              <a:extLst>
                <a:ext uri="{FF2B5EF4-FFF2-40B4-BE49-F238E27FC236}">
                  <a16:creationId xmlns:a16="http://schemas.microsoft.com/office/drawing/2014/main" id="{758B9FC1-693B-9182-6CBC-EC54EF49D385}"/>
                </a:ext>
              </a:extLst>
            </p:cNvPr>
            <p:cNvSpPr/>
            <p:nvPr/>
          </p:nvSpPr>
          <p:spPr>
            <a:xfrm>
              <a:off x="4587564" y="1188888"/>
              <a:ext cx="2571330" cy="1413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grpSp>
      <p:grpSp>
        <p:nvGrpSpPr>
          <p:cNvPr id="30" name="Gruppieren 29">
            <a:extLst>
              <a:ext uri="{FF2B5EF4-FFF2-40B4-BE49-F238E27FC236}">
                <a16:creationId xmlns:a16="http://schemas.microsoft.com/office/drawing/2014/main" id="{24031FC6-6D0A-D032-498F-E7F3063B4732}"/>
              </a:ext>
            </a:extLst>
          </p:cNvPr>
          <p:cNvGrpSpPr/>
          <p:nvPr/>
        </p:nvGrpSpPr>
        <p:grpSpPr>
          <a:xfrm>
            <a:off x="4589641" y="2558403"/>
            <a:ext cx="6589575" cy="1331278"/>
            <a:chOff x="3282954" y="2228421"/>
            <a:chExt cx="8018697" cy="1620000"/>
          </a:xfrm>
        </p:grpSpPr>
        <p:sp>
          <p:nvSpPr>
            <p:cNvPr id="17" name="Arrow: Right 16">
              <a:extLst>
                <a:ext uri="{FF2B5EF4-FFF2-40B4-BE49-F238E27FC236}">
                  <a16:creationId xmlns:a16="http://schemas.microsoft.com/office/drawing/2014/main" id="{B20B5850-183F-AA09-24DA-866B610FDFEF}"/>
                </a:ext>
              </a:extLst>
            </p:cNvPr>
            <p:cNvSpPr/>
            <p:nvPr/>
          </p:nvSpPr>
          <p:spPr>
            <a:xfrm>
              <a:off x="3282954" y="2759219"/>
              <a:ext cx="4464333" cy="558404"/>
            </a:xfrm>
            <a:prstGeom prst="rightArrow">
              <a:avLst>
                <a:gd name="adj1" fmla="val 50000"/>
                <a:gd name="adj2" fmla="val 524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6 billion kilometres of SMF</a:t>
              </a:r>
            </a:p>
          </p:txBody>
        </p:sp>
        <p:pic>
          <p:nvPicPr>
            <p:cNvPr id="19" name="Picture 18">
              <a:extLst>
                <a:ext uri="{FF2B5EF4-FFF2-40B4-BE49-F238E27FC236}">
                  <a16:creationId xmlns:a16="http://schemas.microsoft.com/office/drawing/2014/main" id="{C88F5006-CB0F-D511-D098-084DF13CC084}"/>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l="9148" t="3630" r="8642" b="5220"/>
            <a:stretch/>
          </p:blipFill>
          <p:spPr>
            <a:xfrm>
              <a:off x="7926848" y="2228421"/>
              <a:ext cx="1620000" cy="1620000"/>
            </a:xfrm>
            <a:prstGeom prst="ellipse">
              <a:avLst/>
            </a:prstGeom>
            <a:ln w="63500" cap="rnd" cmpd="sng">
              <a:no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CEC72755-3514-AFB1-D55D-E985E73A9DB0}"/>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rcRect l="283" t="1375" r="2170" b="2334"/>
            <a:stretch/>
          </p:blipFill>
          <p:spPr>
            <a:xfrm>
              <a:off x="9681651" y="2228421"/>
              <a:ext cx="1620000" cy="162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8" name="Arrow: Left-Right 17">
              <a:extLst>
                <a:ext uri="{FF2B5EF4-FFF2-40B4-BE49-F238E27FC236}">
                  <a16:creationId xmlns:a16="http://schemas.microsoft.com/office/drawing/2014/main" id="{F16C8EDC-6797-7C94-E09B-A62CBB9CB112}"/>
                </a:ext>
              </a:extLst>
            </p:cNvPr>
            <p:cNvSpPr/>
            <p:nvPr/>
          </p:nvSpPr>
          <p:spPr>
            <a:xfrm>
              <a:off x="9681650" y="3068017"/>
              <a:ext cx="1620001" cy="280646"/>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a:p>
              <a:pPr algn="ctr"/>
              <a:r>
                <a:rPr lang="en-GB" sz="1050"/>
                <a:t>125</a:t>
              </a:r>
              <a:r>
                <a:rPr lang="en-GB" sz="1050">
                  <a:latin typeface="Symbol" panose="05050102010706020507" pitchFamily="18" charset="2"/>
                </a:rPr>
                <a:t>m</a:t>
              </a:r>
              <a:r>
                <a:rPr lang="en-GB" sz="1050"/>
                <a:t>m</a:t>
              </a:r>
            </a:p>
          </p:txBody>
        </p:sp>
      </p:grpSp>
      <p:pic>
        <p:nvPicPr>
          <p:cNvPr id="3" name="Picture 2">
            <a:extLst>
              <a:ext uri="{FF2B5EF4-FFF2-40B4-BE49-F238E27FC236}">
                <a16:creationId xmlns:a16="http://schemas.microsoft.com/office/drawing/2014/main" id="{786D0C19-FC7E-5533-F82D-48AEAC6AAF4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463834" y="2834393"/>
            <a:ext cx="2125807" cy="1413626"/>
          </a:xfrm>
          <a:prstGeom prst="rect">
            <a:avLst/>
          </a:prstGeom>
          <a:solidFill>
            <a:schemeClr val="bg1"/>
          </a:solidFill>
          <a:ln>
            <a:solidFill>
              <a:schemeClr val="bg1">
                <a:lumMod val="65000"/>
              </a:schemeClr>
            </a:solidFill>
          </a:ln>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74EDF6D4-CED2-C9A1-290F-60C5B7A546FB}"/>
              </a:ext>
            </a:extLst>
          </p:cNvPr>
          <p:cNvSpPr/>
          <p:nvPr/>
        </p:nvSpPr>
        <p:spPr>
          <a:xfrm>
            <a:off x="1506583" y="26822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22" name="Rectangle 21">
            <a:extLst>
              <a:ext uri="{FF2B5EF4-FFF2-40B4-BE49-F238E27FC236}">
                <a16:creationId xmlns:a16="http://schemas.microsoft.com/office/drawing/2014/main" id="{2F419201-785E-352F-0E68-1ABE08842CA3}"/>
              </a:ext>
            </a:extLst>
          </p:cNvPr>
          <p:cNvSpPr/>
          <p:nvPr/>
        </p:nvSpPr>
        <p:spPr>
          <a:xfrm>
            <a:off x="1658983" y="28346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4" name="Espace réservé du pied de page 2">
            <a:extLst>
              <a:ext uri="{FF2B5EF4-FFF2-40B4-BE49-F238E27FC236}">
                <a16:creationId xmlns:a16="http://schemas.microsoft.com/office/drawing/2014/main" id="{5AAF883F-ACE1-6C4B-76FC-DD86BE14636D}"/>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pic>
        <p:nvPicPr>
          <p:cNvPr id="23" name="Picture 22">
            <a:extLst>
              <a:ext uri="{FF2B5EF4-FFF2-40B4-BE49-F238E27FC236}">
                <a16:creationId xmlns:a16="http://schemas.microsoft.com/office/drawing/2014/main" id="{3329ECB6-E2E2-472D-2724-FC260E7CF73C}"/>
              </a:ext>
            </a:extLst>
          </p:cNvPr>
          <p:cNvPicPr>
            <a:picLocks noChangeAspect="1"/>
          </p:cNvPicPr>
          <p:nvPr/>
        </p:nvPicPr>
        <p:blipFill>
          <a:blip r:embed="rId12"/>
          <a:stretch>
            <a:fillRect/>
          </a:stretch>
        </p:blipFill>
        <p:spPr>
          <a:xfrm>
            <a:off x="9737161" y="4555097"/>
            <a:ext cx="1462768" cy="1041147"/>
          </a:xfrm>
          <a:prstGeom prst="rect">
            <a:avLst/>
          </a:prstGeom>
        </p:spPr>
      </p:pic>
      <p:sp>
        <p:nvSpPr>
          <p:cNvPr id="24" name="TextBox 23">
            <a:extLst>
              <a:ext uri="{FF2B5EF4-FFF2-40B4-BE49-F238E27FC236}">
                <a16:creationId xmlns:a16="http://schemas.microsoft.com/office/drawing/2014/main" id="{6587B729-95CA-E0EE-77A1-F6858603B212}"/>
              </a:ext>
            </a:extLst>
          </p:cNvPr>
          <p:cNvSpPr txBox="1"/>
          <p:nvPr/>
        </p:nvSpPr>
        <p:spPr>
          <a:xfrm>
            <a:off x="9823566" y="5624113"/>
            <a:ext cx="1289957" cy="275165"/>
          </a:xfrm>
          <a:prstGeom prst="rect">
            <a:avLst/>
          </a:prstGeom>
          <a:noFill/>
        </p:spPr>
        <p:txBody>
          <a:bodyPr wrap="none" lIns="0" tIns="0" rIns="0" bIns="0" rtlCol="0">
            <a:noAutofit/>
          </a:bodyPr>
          <a:lstStyle/>
          <a:p>
            <a:pPr algn="ctr"/>
            <a:r>
              <a:rPr lang="en-GB" sz="1100" dirty="0"/>
              <a:t>Charles Kuen Kao</a:t>
            </a:r>
          </a:p>
          <a:p>
            <a:pPr algn="ctr"/>
            <a:r>
              <a:rPr lang="en-GB" sz="1100" dirty="0"/>
              <a:t>1966</a:t>
            </a:r>
          </a:p>
        </p:txBody>
      </p:sp>
    </p:spTree>
    <p:extLst>
      <p:ext uri="{BB962C8B-B14F-4D97-AF65-F5344CB8AC3E}">
        <p14:creationId xmlns:p14="http://schemas.microsoft.com/office/powerpoint/2010/main" val="1378013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EE515F5-A40E-A843-AF7F-C959D8E30C5D}"/>
              </a:ext>
            </a:extLst>
          </p:cNvPr>
          <p:cNvPicPr>
            <a:picLocks noChangeAspect="1"/>
          </p:cNvPicPr>
          <p:nvPr/>
        </p:nvPicPr>
        <p:blipFill>
          <a:blip r:embed="rId3"/>
          <a:stretch>
            <a:fillRect/>
          </a:stretch>
        </p:blipFill>
        <p:spPr>
          <a:xfrm>
            <a:off x="6556374" y="806638"/>
            <a:ext cx="5635626" cy="5133376"/>
          </a:xfrm>
          <a:prstGeom prst="rect">
            <a:avLst/>
          </a:prstGeom>
        </p:spPr>
      </p:pic>
      <p:sp>
        <p:nvSpPr>
          <p:cNvPr id="2" name="Titre 1">
            <a:extLst>
              <a:ext uri="{FF2B5EF4-FFF2-40B4-BE49-F238E27FC236}">
                <a16:creationId xmlns:a16="http://schemas.microsoft.com/office/drawing/2014/main" id="{BC2E6F6C-57A8-E01C-2B36-AA0EF485481A}"/>
              </a:ext>
            </a:extLst>
          </p:cNvPr>
          <p:cNvSpPr>
            <a:spLocks noGrp="1"/>
          </p:cNvSpPr>
          <p:nvPr>
            <p:ph type="title"/>
          </p:nvPr>
        </p:nvSpPr>
        <p:spPr>
          <a:xfrm>
            <a:off x="361676" y="199273"/>
            <a:ext cx="8928100" cy="819904"/>
          </a:xfrm>
        </p:spPr>
        <p:txBody>
          <a:bodyPr/>
          <a:lstStyle/>
          <a:p>
            <a:r>
              <a:rPr lang="fr-FR" dirty="0" err="1"/>
              <a:t>Hollow</a:t>
            </a:r>
            <a:r>
              <a:rPr lang="fr-FR" dirty="0"/>
              <a:t> </a:t>
            </a:r>
            <a:r>
              <a:rPr lang="fr-FR" dirty="0" err="1"/>
              <a:t>Core</a:t>
            </a:r>
            <a:r>
              <a:rPr lang="fr-FR" dirty="0"/>
              <a:t> </a:t>
            </a:r>
            <a:r>
              <a:rPr lang="fr-FR" dirty="0" err="1"/>
              <a:t>Fiber</a:t>
            </a:r>
            <a:r>
              <a:rPr lang="fr-FR" dirty="0"/>
              <a:t> </a:t>
            </a:r>
            <a:r>
              <a:rPr lang="fr-FR" dirty="0" err="1"/>
              <a:t>History</a:t>
            </a:r>
            <a:endParaRPr lang="fr-FR" dirty="0"/>
          </a:p>
        </p:txBody>
      </p:sp>
      <p:sp>
        <p:nvSpPr>
          <p:cNvPr id="3" name="Espace réservé du contenu 2">
            <a:extLst>
              <a:ext uri="{FF2B5EF4-FFF2-40B4-BE49-F238E27FC236}">
                <a16:creationId xmlns:a16="http://schemas.microsoft.com/office/drawing/2014/main" id="{6A50BE7B-9480-D67A-D584-57E8C063ADCA}"/>
              </a:ext>
            </a:extLst>
          </p:cNvPr>
          <p:cNvSpPr>
            <a:spLocks noGrp="1"/>
          </p:cNvSpPr>
          <p:nvPr>
            <p:ph idx="1"/>
          </p:nvPr>
        </p:nvSpPr>
        <p:spPr>
          <a:xfrm>
            <a:off x="371475" y="1019177"/>
            <a:ext cx="6343923" cy="5133375"/>
          </a:xfrm>
        </p:spPr>
        <p:txBody>
          <a:bodyPr/>
          <a:lstStyle/>
          <a:p>
            <a:r>
              <a:rPr lang="en-US" dirty="0"/>
              <a:t>HC-PBFs: Hollow-Core photonic-bandgap fibers</a:t>
            </a:r>
          </a:p>
          <a:p>
            <a:pPr lvl="1"/>
            <a:r>
              <a:rPr lang="en-US" sz="1200" dirty="0"/>
              <a:t>Medium Loss, Narrow Bandwidth</a:t>
            </a:r>
          </a:p>
          <a:p>
            <a:r>
              <a:rPr lang="en-US" dirty="0"/>
              <a:t>HC-ARF: Hollow-Core </a:t>
            </a:r>
            <a:r>
              <a:rPr lang="en-US" dirty="0" err="1"/>
              <a:t>Antiresonant</a:t>
            </a:r>
            <a:r>
              <a:rPr lang="en-US" dirty="0"/>
              <a:t> Fibers</a:t>
            </a:r>
          </a:p>
          <a:p>
            <a:pPr lvl="1"/>
            <a:r>
              <a:rPr lang="en-US" sz="1200" dirty="0"/>
              <a:t>Medium Loss, Wide Bandwidth</a:t>
            </a:r>
          </a:p>
          <a:p>
            <a:r>
              <a:rPr lang="en-US" dirty="0"/>
              <a:t>HC-NANF: Hollow-Core Nested </a:t>
            </a:r>
            <a:r>
              <a:rPr lang="en-US" dirty="0" err="1"/>
              <a:t>Antiresonant</a:t>
            </a:r>
            <a:r>
              <a:rPr lang="en-US" dirty="0"/>
              <a:t> </a:t>
            </a:r>
            <a:r>
              <a:rPr lang="en-US" dirty="0" err="1"/>
              <a:t>Nodeless</a:t>
            </a:r>
            <a:r>
              <a:rPr lang="en-US" dirty="0"/>
              <a:t> Fiber</a:t>
            </a:r>
          </a:p>
          <a:p>
            <a:r>
              <a:rPr lang="en-US" sz="1200" dirty="0"/>
              <a:t>Low Loss, Very Wide Bandwidth</a:t>
            </a:r>
          </a:p>
          <a:p>
            <a:pPr lvl="2"/>
            <a:r>
              <a:rPr lang="en-US" dirty="0"/>
              <a:t>With Semi-Circular Tubes</a:t>
            </a:r>
          </a:p>
          <a:p>
            <a:r>
              <a:rPr lang="en-US" dirty="0"/>
              <a:t>DNANF: Double Nested </a:t>
            </a:r>
            <a:r>
              <a:rPr lang="en-US" dirty="0" err="1"/>
              <a:t>Antiresonant</a:t>
            </a:r>
            <a:r>
              <a:rPr lang="en-US" dirty="0"/>
              <a:t> </a:t>
            </a:r>
            <a:r>
              <a:rPr lang="en-US" dirty="0" err="1"/>
              <a:t>Nodeless</a:t>
            </a:r>
            <a:r>
              <a:rPr lang="en-US" dirty="0"/>
              <a:t> </a:t>
            </a:r>
            <a:r>
              <a:rPr lang="en-US" dirty="0" err="1"/>
              <a:t>Fibre</a:t>
            </a:r>
            <a:endParaRPr lang="fr-FR" dirty="0"/>
          </a:p>
        </p:txBody>
      </p:sp>
      <p:sp>
        <p:nvSpPr>
          <p:cNvPr id="5" name="Espace réservé du numéro de diapositive 4">
            <a:extLst>
              <a:ext uri="{FF2B5EF4-FFF2-40B4-BE49-F238E27FC236}">
                <a16:creationId xmlns:a16="http://schemas.microsoft.com/office/drawing/2014/main" id="{9F8ACD74-EF7E-EF75-BE7C-ED864DFC4763}"/>
              </a:ext>
            </a:extLst>
          </p:cNvPr>
          <p:cNvSpPr>
            <a:spLocks noGrp="1"/>
          </p:cNvSpPr>
          <p:nvPr>
            <p:ph type="sldNum" sz="quarter" idx="12"/>
          </p:nvPr>
        </p:nvSpPr>
        <p:spPr/>
        <p:txBody>
          <a:bodyPr/>
          <a:lstStyle/>
          <a:p>
            <a:fld id="{2B753C92-8C52-4121-BCFD-9DAFB11E8FBC}" type="slidenum">
              <a:rPr lang="en-GB" smtClean="0"/>
              <a:pPr/>
              <a:t>5</a:t>
            </a:fld>
            <a:endParaRPr lang="en-GB"/>
          </a:p>
        </p:txBody>
      </p:sp>
      <p:sp>
        <p:nvSpPr>
          <p:cNvPr id="8" name="Espace réservé du pied de page 3">
            <a:extLst>
              <a:ext uri="{FF2B5EF4-FFF2-40B4-BE49-F238E27FC236}">
                <a16:creationId xmlns:a16="http://schemas.microsoft.com/office/drawing/2014/main" id="{4553F7C4-F146-476E-6611-4C7194885B1C}"/>
              </a:ext>
            </a:extLst>
          </p:cNvPr>
          <p:cNvSpPr txBox="1">
            <a:spLocks/>
          </p:cNvSpPr>
          <p:nvPr/>
        </p:nvSpPr>
        <p:spPr>
          <a:xfrm>
            <a:off x="7112001" y="6111744"/>
            <a:ext cx="4529136" cy="461526"/>
          </a:xfrm>
          <a:prstGeom prst="rect">
            <a:avLst/>
          </a:prstGeom>
        </p:spPr>
        <p:txBody>
          <a:bodyPr vert="horz" lIns="0" tIns="0" rIns="0" bIns="0" rtlCol="0" anchor="ctr" anchorCtr="0">
            <a:no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Yunhao et al.,</a:t>
            </a:r>
            <a:r>
              <a:rPr lang="en-US"/>
              <a:t> “Small-core hollow-core nested </a:t>
            </a:r>
            <a:r>
              <a:rPr lang="en-US" err="1"/>
              <a:t>antiresonant</a:t>
            </a:r>
            <a:r>
              <a:rPr lang="en-US"/>
              <a:t> </a:t>
            </a:r>
            <a:r>
              <a:rPr lang="en-US" err="1"/>
              <a:t>nodeless</a:t>
            </a:r>
            <a:r>
              <a:rPr lang="en-US"/>
              <a:t> fiber with semi-circular tubes</a:t>
            </a:r>
            <a:r>
              <a:rPr lang="en-GB"/>
              <a:t>“, in </a:t>
            </a:r>
            <a:r>
              <a:rPr lang="en-GB" i="1"/>
              <a:t>Optics Express</a:t>
            </a:r>
            <a:r>
              <a:rPr lang="en-GB"/>
              <a:t>, vol. 30 no. 12, June 2022</a:t>
            </a:r>
          </a:p>
        </p:txBody>
      </p:sp>
      <p:pic>
        <p:nvPicPr>
          <p:cNvPr id="12" name="Image 11">
            <a:extLst>
              <a:ext uri="{FF2B5EF4-FFF2-40B4-BE49-F238E27FC236}">
                <a16:creationId xmlns:a16="http://schemas.microsoft.com/office/drawing/2014/main" id="{D26708B0-3522-28B6-F5D6-768B8291CB1F}"/>
              </a:ext>
            </a:extLst>
          </p:cNvPr>
          <p:cNvPicPr>
            <a:picLocks noChangeAspect="1"/>
          </p:cNvPicPr>
          <p:nvPr/>
        </p:nvPicPr>
        <p:blipFill>
          <a:blip r:embed="rId4"/>
          <a:stretch>
            <a:fillRect/>
          </a:stretch>
        </p:blipFill>
        <p:spPr>
          <a:xfrm>
            <a:off x="475693" y="3862369"/>
            <a:ext cx="6249504" cy="2239127"/>
          </a:xfrm>
          <a:prstGeom prst="rect">
            <a:avLst/>
          </a:prstGeom>
        </p:spPr>
      </p:pic>
      <p:sp>
        <p:nvSpPr>
          <p:cNvPr id="6" name="Espace réservé du pied de page 2">
            <a:extLst>
              <a:ext uri="{FF2B5EF4-FFF2-40B4-BE49-F238E27FC236}">
                <a16:creationId xmlns:a16="http://schemas.microsoft.com/office/drawing/2014/main" id="{A8DF24A2-CDB0-6C35-AEE8-B903B70B0BE6}"/>
              </a:ext>
            </a:extLst>
          </p:cNvPr>
          <p:cNvSpPr txBox="1">
            <a:spLocks/>
          </p:cNvSpPr>
          <p:nvPr/>
        </p:nvSpPr>
        <p:spPr>
          <a:xfrm>
            <a:off x="703263" y="6520980"/>
            <a:ext cx="8929687" cy="153888"/>
          </a:xfrm>
          <a:prstGeom prst="rect">
            <a:avLst/>
          </a:prstGeom>
        </p:spPr>
        <p:txBody>
          <a:bodyPr vert="horz" lIns="0" tIns="0" rIns="0" bIns="0" rtlCol="0" anchor="b" anchorCtr="0">
            <a:no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March 2026 | Hollow-core Fiber Connectivity Solutions | Steve Jones</a:t>
            </a:r>
            <a:endParaRPr lang="en-GB" dirty="0"/>
          </a:p>
        </p:txBody>
      </p:sp>
    </p:spTree>
    <p:extLst>
      <p:ext uri="{BB962C8B-B14F-4D97-AF65-F5344CB8AC3E}">
        <p14:creationId xmlns:p14="http://schemas.microsoft.com/office/powerpoint/2010/main" val="1722948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nhaltsplatzhalter 18">
            <a:extLst>
              <a:ext uri="{FF2B5EF4-FFF2-40B4-BE49-F238E27FC236}">
                <a16:creationId xmlns:a16="http://schemas.microsoft.com/office/drawing/2014/main" id="{09D1D8E2-D0F4-8CD2-15FF-F2127A43286C}"/>
              </a:ext>
            </a:extLst>
          </p:cNvPr>
          <p:cNvSpPr txBox="1">
            <a:spLocks/>
          </p:cNvSpPr>
          <p:nvPr/>
        </p:nvSpPr>
        <p:spPr>
          <a:xfrm>
            <a:off x="550800" y="1627188"/>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b="1" dirty="0"/>
              <a:t>Micro-structured</a:t>
            </a:r>
            <a:r>
              <a:rPr lang="en-GB" dirty="0"/>
              <a:t> glass </a:t>
            </a:r>
            <a:r>
              <a:rPr lang="en-GB" dirty="0" err="1"/>
              <a:t>fibers</a:t>
            </a:r>
            <a:r>
              <a:rPr lang="en-GB" dirty="0"/>
              <a:t> confine light to a hollow air core</a:t>
            </a:r>
          </a:p>
          <a:p>
            <a:pPr marL="0" indent="0">
              <a:buNone/>
            </a:pPr>
            <a:r>
              <a:rPr lang="en-GB" b="1" dirty="0"/>
              <a:t>Loss below silica glass </a:t>
            </a:r>
            <a:r>
              <a:rPr lang="en-GB" dirty="0"/>
              <a:t>in optical </a:t>
            </a:r>
            <a:r>
              <a:rPr lang="en-GB" dirty="0" err="1"/>
              <a:t>fiber</a:t>
            </a:r>
            <a:r>
              <a:rPr lang="en-GB" dirty="0"/>
              <a:t> first achieved by Microsoft and Southampton University in 2023. HC-NANF</a:t>
            </a:r>
          </a:p>
        </p:txBody>
      </p:sp>
      <p:sp>
        <p:nvSpPr>
          <p:cNvPr id="30" name="Rechteck 29">
            <a:extLst>
              <a:ext uri="{FF2B5EF4-FFF2-40B4-BE49-F238E27FC236}">
                <a16:creationId xmlns:a16="http://schemas.microsoft.com/office/drawing/2014/main" id="{74F2DC92-5C66-E97A-84A2-66AE26D9422C}"/>
              </a:ext>
            </a:extLst>
          </p:cNvPr>
          <p:cNvSpPr/>
          <p:nvPr/>
        </p:nvSpPr>
        <p:spPr>
          <a:xfrm>
            <a:off x="671001" y="2449002"/>
            <a:ext cx="10859186" cy="375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sp>
        <p:nvSpPr>
          <p:cNvPr id="2" name="Title 1">
            <a:extLst>
              <a:ext uri="{FF2B5EF4-FFF2-40B4-BE49-F238E27FC236}">
                <a16:creationId xmlns:a16="http://schemas.microsoft.com/office/drawing/2014/main" id="{346C6C8F-0470-203C-6983-6B7ABAFF36D0}"/>
              </a:ext>
            </a:extLst>
          </p:cNvPr>
          <p:cNvSpPr>
            <a:spLocks noGrp="1"/>
          </p:cNvSpPr>
          <p:nvPr>
            <p:ph type="title"/>
          </p:nvPr>
        </p:nvSpPr>
        <p:spPr/>
        <p:txBody>
          <a:bodyPr/>
          <a:lstStyle/>
          <a:p>
            <a:r>
              <a:rPr lang="en-GB"/>
              <a:t>Rapid advances in hollow-core fiber development</a:t>
            </a:r>
          </a:p>
        </p:txBody>
      </p:sp>
      <p:sp>
        <p:nvSpPr>
          <p:cNvPr id="5" name="Slide Number Placeholder 4">
            <a:extLst>
              <a:ext uri="{FF2B5EF4-FFF2-40B4-BE49-F238E27FC236}">
                <a16:creationId xmlns:a16="http://schemas.microsoft.com/office/drawing/2014/main" id="{116D3923-B842-940C-BED4-874C38561D01}"/>
              </a:ext>
            </a:extLst>
          </p:cNvPr>
          <p:cNvSpPr>
            <a:spLocks noGrp="1"/>
          </p:cNvSpPr>
          <p:nvPr>
            <p:ph type="sldNum" sz="quarter" idx="12"/>
          </p:nvPr>
        </p:nvSpPr>
        <p:spPr/>
        <p:txBody>
          <a:bodyPr/>
          <a:lstStyle/>
          <a:p>
            <a:fld id="{17CF9F89-F1ED-4DB8-9FDF-3B27D8374621}" type="slidenum">
              <a:rPr lang="en-GB" smtClean="0"/>
              <a:t>6</a:t>
            </a:fld>
            <a:endParaRPr lang="en-GB"/>
          </a:p>
        </p:txBody>
      </p:sp>
      <p:grpSp>
        <p:nvGrpSpPr>
          <p:cNvPr id="41" name="Group 40">
            <a:extLst>
              <a:ext uri="{FF2B5EF4-FFF2-40B4-BE49-F238E27FC236}">
                <a16:creationId xmlns:a16="http://schemas.microsoft.com/office/drawing/2014/main" id="{186B3B0A-4E40-D40B-7639-C72A3632AB8F}"/>
              </a:ext>
            </a:extLst>
          </p:cNvPr>
          <p:cNvGrpSpPr/>
          <p:nvPr/>
        </p:nvGrpSpPr>
        <p:grpSpPr>
          <a:xfrm>
            <a:off x="10945327" y="2576223"/>
            <a:ext cx="498520" cy="3457937"/>
            <a:chOff x="11148805" y="702992"/>
            <a:chExt cx="820162" cy="5688976"/>
          </a:xfrm>
        </p:grpSpPr>
        <p:pic>
          <p:nvPicPr>
            <p:cNvPr id="17" name="Picture 16">
              <a:extLst>
                <a:ext uri="{FF2B5EF4-FFF2-40B4-BE49-F238E27FC236}">
                  <a16:creationId xmlns:a16="http://schemas.microsoft.com/office/drawing/2014/main" id="{71BB332B-07E3-8394-E2A3-E9EBBB761A24}"/>
                </a:ext>
              </a:extLst>
            </p:cNvPr>
            <p:cNvPicPr>
              <a:picLocks noChangeAspect="1"/>
            </p:cNvPicPr>
            <p:nvPr/>
          </p:nvPicPr>
          <p:blipFill rotWithShape="1">
            <a:blip r:embed="rId3">
              <a:clrChange>
                <a:clrFrom>
                  <a:srgbClr val="E6E6E6"/>
                </a:clrFrom>
                <a:clrTo>
                  <a:srgbClr val="E6E6E6">
                    <a:alpha val="0"/>
                  </a:srgbClr>
                </a:clrTo>
              </a:clrChange>
              <a:lum contrast="40000"/>
            </a:blip>
            <a:srcRect l="32904" t="32904" r="32904" b="32904"/>
            <a:stretch/>
          </p:blipFill>
          <p:spPr>
            <a:xfrm>
              <a:off x="11200983" y="702992"/>
              <a:ext cx="715806" cy="676480"/>
            </a:xfrm>
            <a:prstGeom prst="rect">
              <a:avLst/>
            </a:prstGeom>
          </p:spPr>
        </p:pic>
        <p:pic>
          <p:nvPicPr>
            <p:cNvPr id="19" name="Picture 18">
              <a:extLst>
                <a:ext uri="{FF2B5EF4-FFF2-40B4-BE49-F238E27FC236}">
                  <a16:creationId xmlns:a16="http://schemas.microsoft.com/office/drawing/2014/main" id="{710927E0-7590-AE81-4AD4-DABA4FFB3AC2}"/>
                </a:ext>
              </a:extLst>
            </p:cNvPr>
            <p:cNvPicPr>
              <a:picLocks noChangeAspect="1"/>
            </p:cNvPicPr>
            <p:nvPr/>
          </p:nvPicPr>
          <p:blipFill rotWithShape="1">
            <a:blip r:embed="rId4">
              <a:clrChange>
                <a:clrFrom>
                  <a:srgbClr val="FFFFFF"/>
                </a:clrFrom>
                <a:clrTo>
                  <a:srgbClr val="FFFFFF">
                    <a:alpha val="0"/>
                  </a:srgbClr>
                </a:clrTo>
              </a:clrChange>
            </a:blip>
            <a:srcRect l="20599" t="20599" r="20599" b="20599"/>
            <a:stretch/>
          </p:blipFill>
          <p:spPr>
            <a:xfrm>
              <a:off x="11205822" y="1341721"/>
              <a:ext cx="706128" cy="705200"/>
            </a:xfrm>
            <a:prstGeom prst="rect">
              <a:avLst/>
            </a:prstGeom>
          </p:spPr>
        </p:pic>
        <p:pic>
          <p:nvPicPr>
            <p:cNvPr id="21" name="Picture 20">
              <a:extLst>
                <a:ext uri="{FF2B5EF4-FFF2-40B4-BE49-F238E27FC236}">
                  <a16:creationId xmlns:a16="http://schemas.microsoft.com/office/drawing/2014/main" id="{740B0026-6BA1-C999-CB05-92A2FD19B43E}"/>
                </a:ext>
              </a:extLst>
            </p:cNvPr>
            <p:cNvPicPr>
              <a:picLocks noChangeAspect="1"/>
            </p:cNvPicPr>
            <p:nvPr/>
          </p:nvPicPr>
          <p:blipFill rotWithShape="1">
            <a:blip r:embed="rId5">
              <a:clrChange>
                <a:clrFrom>
                  <a:srgbClr val="FFFFFF"/>
                </a:clrFrom>
                <a:clrTo>
                  <a:srgbClr val="FFFFFF">
                    <a:alpha val="0"/>
                  </a:srgbClr>
                </a:clrTo>
              </a:clrChange>
            </a:blip>
            <a:srcRect l="25531" t="25531" r="25531" b="25531"/>
            <a:stretch/>
          </p:blipFill>
          <p:spPr>
            <a:xfrm>
              <a:off x="11180555" y="2009170"/>
              <a:ext cx="756662" cy="768336"/>
            </a:xfrm>
            <a:prstGeom prst="rect">
              <a:avLst/>
            </a:prstGeom>
          </p:spPr>
        </p:pic>
        <p:pic>
          <p:nvPicPr>
            <p:cNvPr id="25" name="Picture 24">
              <a:extLst>
                <a:ext uri="{FF2B5EF4-FFF2-40B4-BE49-F238E27FC236}">
                  <a16:creationId xmlns:a16="http://schemas.microsoft.com/office/drawing/2014/main" id="{78CFE1FE-FE84-AA03-AD33-9CEA702558C4}"/>
                </a:ext>
              </a:extLst>
            </p:cNvPr>
            <p:cNvPicPr>
              <a:picLocks noChangeAspect="1"/>
            </p:cNvPicPr>
            <p:nvPr/>
          </p:nvPicPr>
          <p:blipFill rotWithShape="1">
            <a:blip r:embed="rId6">
              <a:clrChange>
                <a:clrFrom>
                  <a:srgbClr val="F1F1F1"/>
                </a:clrFrom>
                <a:clrTo>
                  <a:srgbClr val="F1F1F1">
                    <a:alpha val="0"/>
                  </a:srgbClr>
                </a:clrTo>
              </a:clrChange>
              <a:lum contrast="40000"/>
            </a:blip>
            <a:srcRect l="21936" t="21936" r="21936" b="21936"/>
            <a:stretch/>
          </p:blipFill>
          <p:spPr>
            <a:xfrm>
              <a:off x="11148805" y="3408946"/>
              <a:ext cx="820162" cy="819474"/>
            </a:xfrm>
            <a:prstGeom prst="rect">
              <a:avLst/>
            </a:prstGeom>
          </p:spPr>
        </p:pic>
        <p:pic>
          <p:nvPicPr>
            <p:cNvPr id="27" name="Picture 26">
              <a:extLst>
                <a:ext uri="{FF2B5EF4-FFF2-40B4-BE49-F238E27FC236}">
                  <a16:creationId xmlns:a16="http://schemas.microsoft.com/office/drawing/2014/main" id="{8E0E278A-AB6A-2103-0227-DDE0AAE97081}"/>
                </a:ext>
              </a:extLst>
            </p:cNvPr>
            <p:cNvPicPr>
              <a:picLocks noChangeAspect="1"/>
            </p:cNvPicPr>
            <p:nvPr/>
          </p:nvPicPr>
          <p:blipFill rotWithShape="1">
            <a:blip r:embed="rId7">
              <a:clrChange>
                <a:clrFrom>
                  <a:srgbClr val="FFFFFF"/>
                </a:clrFrom>
                <a:clrTo>
                  <a:srgbClr val="FFFFFF">
                    <a:alpha val="0"/>
                  </a:srgbClr>
                </a:clrTo>
              </a:clrChange>
            </a:blip>
            <a:srcRect l="24335" t="24335" r="24335" b="24335"/>
            <a:stretch/>
          </p:blipFill>
          <p:spPr>
            <a:xfrm>
              <a:off x="11170790" y="4190669"/>
              <a:ext cx="776192" cy="751572"/>
            </a:xfrm>
            <a:prstGeom prst="rect">
              <a:avLst/>
            </a:prstGeom>
          </p:spPr>
        </p:pic>
        <p:pic>
          <p:nvPicPr>
            <p:cNvPr id="29" name="Picture 28">
              <a:extLst>
                <a:ext uri="{FF2B5EF4-FFF2-40B4-BE49-F238E27FC236}">
                  <a16:creationId xmlns:a16="http://schemas.microsoft.com/office/drawing/2014/main" id="{2C27BC08-A56B-5A1F-08D5-C3108F3AAD69}"/>
                </a:ext>
              </a:extLst>
            </p:cNvPr>
            <p:cNvPicPr>
              <a:picLocks noChangeAspect="1"/>
            </p:cNvPicPr>
            <p:nvPr/>
          </p:nvPicPr>
          <p:blipFill rotWithShape="1">
            <a:blip r:embed="rId8">
              <a:clrChange>
                <a:clrFrom>
                  <a:srgbClr val="FFFFFF"/>
                </a:clrFrom>
                <a:clrTo>
                  <a:srgbClr val="FFFFFF">
                    <a:alpha val="0"/>
                  </a:srgbClr>
                </a:clrTo>
              </a:clrChange>
            </a:blip>
            <a:srcRect l="25659" t="25659" r="25659" b="25659"/>
            <a:stretch/>
          </p:blipFill>
          <p:spPr>
            <a:xfrm>
              <a:off x="11178395" y="4904490"/>
              <a:ext cx="760982" cy="756082"/>
            </a:xfrm>
            <a:prstGeom prst="rect">
              <a:avLst/>
            </a:prstGeom>
          </p:spPr>
        </p:pic>
        <p:pic>
          <p:nvPicPr>
            <p:cNvPr id="36" name="Picture 35">
              <a:extLst>
                <a:ext uri="{FF2B5EF4-FFF2-40B4-BE49-F238E27FC236}">
                  <a16:creationId xmlns:a16="http://schemas.microsoft.com/office/drawing/2014/main" id="{D4D4DE67-5FE2-DE4D-618B-52579954ECA3}"/>
                </a:ext>
              </a:extLst>
            </p:cNvPr>
            <p:cNvPicPr>
              <a:picLocks noChangeAspect="1"/>
            </p:cNvPicPr>
            <p:nvPr/>
          </p:nvPicPr>
          <p:blipFill rotWithShape="1">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l="10018" t="9169" r="11431" b="11277"/>
            <a:stretch/>
          </p:blipFill>
          <p:spPr>
            <a:xfrm>
              <a:off x="11181952" y="5622820"/>
              <a:ext cx="753868" cy="769148"/>
            </a:xfrm>
            <a:prstGeom prst="rect">
              <a:avLst/>
            </a:prstGeom>
          </p:spPr>
        </p:pic>
        <p:pic>
          <p:nvPicPr>
            <p:cNvPr id="23" name="Picture 22">
              <a:extLst>
                <a:ext uri="{FF2B5EF4-FFF2-40B4-BE49-F238E27FC236}">
                  <a16:creationId xmlns:a16="http://schemas.microsoft.com/office/drawing/2014/main" id="{478EAFEC-2CF4-2FF2-C584-6772E0FEF0A3}"/>
                </a:ext>
              </a:extLst>
            </p:cNvPr>
            <p:cNvPicPr>
              <a:picLocks noChangeAspect="1"/>
            </p:cNvPicPr>
            <p:nvPr/>
          </p:nvPicPr>
          <p:blipFill rotWithShape="1">
            <a:blip r:embed="rId11">
              <a:clrChange>
                <a:clrFrom>
                  <a:srgbClr val="FFFFFF"/>
                </a:clrFrom>
                <a:clrTo>
                  <a:srgbClr val="FFFFFF">
                    <a:alpha val="0"/>
                  </a:srgbClr>
                </a:clrTo>
              </a:clrChange>
            </a:blip>
            <a:srcRect l="24542" t="24542" r="24542" b="24542"/>
            <a:stretch/>
          </p:blipFill>
          <p:spPr>
            <a:xfrm>
              <a:off x="11205988" y="2739755"/>
              <a:ext cx="705796" cy="706942"/>
            </a:xfrm>
            <a:prstGeom prst="rect">
              <a:avLst/>
            </a:prstGeom>
          </p:spPr>
        </p:pic>
      </p:grpSp>
      <p:pic>
        <p:nvPicPr>
          <p:cNvPr id="28" name="Picture 6">
            <a:extLst>
              <a:ext uri="{FF2B5EF4-FFF2-40B4-BE49-F238E27FC236}">
                <a16:creationId xmlns:a16="http://schemas.microsoft.com/office/drawing/2014/main" id="{A1CF1351-015C-CBDC-16BD-ADED825A3987}"/>
              </a:ext>
            </a:extLst>
          </p:cNvPr>
          <p:cNvPicPr>
            <a:picLocks noChangeAspect="1"/>
          </p:cNvPicPr>
          <p:nvPr/>
        </p:nvPicPr>
        <p:blipFill>
          <a:blip r:embed="rId12">
            <a:clrChange>
              <a:clrFrom>
                <a:srgbClr val="FFFDFF"/>
              </a:clrFrom>
              <a:clrTo>
                <a:srgbClr val="FFFDFF">
                  <a:alpha val="0"/>
                </a:srgbClr>
              </a:clrTo>
            </a:clrChange>
            <a:alphaModFix amt="71000"/>
            <a:extLst>
              <a:ext uri="{BEBA8EAE-BF5A-486C-A8C5-ECC9F3942E4B}">
                <a14:imgProps xmlns:a14="http://schemas.microsoft.com/office/drawing/2010/main">
                  <a14:imgLayer r:embed="rId13">
                    <a14:imgEffect>
                      <a14:sharpenSoften amount="50000"/>
                    </a14:imgEffect>
                    <a14:imgEffect>
                      <a14:brightnessContrast contrast="25000"/>
                    </a14:imgEffect>
                  </a14:imgLayer>
                </a14:imgProps>
              </a:ext>
            </a:extLst>
          </a:blip>
          <a:stretch>
            <a:fillRect/>
          </a:stretch>
        </p:blipFill>
        <p:spPr>
          <a:xfrm>
            <a:off x="905142" y="2569029"/>
            <a:ext cx="8473989" cy="3579386"/>
          </a:xfrm>
          <a:prstGeom prst="rect">
            <a:avLst/>
          </a:prstGeom>
        </p:spPr>
      </p:pic>
      <p:sp>
        <p:nvSpPr>
          <p:cNvPr id="31" name="Arrow: Right 16">
            <a:extLst>
              <a:ext uri="{FF2B5EF4-FFF2-40B4-BE49-F238E27FC236}">
                <a16:creationId xmlns:a16="http://schemas.microsoft.com/office/drawing/2014/main" id="{31DBB1C3-A9EB-7000-BE4A-FAF5DD1B4AB0}"/>
              </a:ext>
            </a:extLst>
          </p:cNvPr>
          <p:cNvSpPr/>
          <p:nvPr/>
        </p:nvSpPr>
        <p:spPr>
          <a:xfrm>
            <a:off x="1779657" y="2966831"/>
            <a:ext cx="3306150" cy="409918"/>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t>45 years</a:t>
            </a:r>
          </a:p>
        </p:txBody>
      </p:sp>
      <p:pic>
        <p:nvPicPr>
          <p:cNvPr id="38" name="Picture 37">
            <a:extLst>
              <a:ext uri="{FF2B5EF4-FFF2-40B4-BE49-F238E27FC236}">
                <a16:creationId xmlns:a16="http://schemas.microsoft.com/office/drawing/2014/main" id="{D165E367-F22F-4CCB-D7D7-AF25A5CF1BC4}"/>
              </a:ext>
            </a:extLst>
          </p:cNvPr>
          <p:cNvPicPr>
            <a:picLocks noChangeAspect="1"/>
          </p:cNvPicPr>
          <p:nvPr/>
        </p:nvPicPr>
        <p:blipFill>
          <a:blip r:embed="rId14">
            <a:clrChange>
              <a:clrFrom>
                <a:srgbClr val="000000"/>
              </a:clrFrom>
              <a:clrTo>
                <a:srgbClr val="000000">
                  <a:alpha val="0"/>
                </a:srgbClr>
              </a:clrTo>
            </a:clrChange>
          </a:blip>
          <a:stretch>
            <a:fillRect/>
          </a:stretch>
        </p:blipFill>
        <p:spPr>
          <a:xfrm>
            <a:off x="9478963" y="4352338"/>
            <a:ext cx="1288041" cy="1279893"/>
          </a:xfrm>
          <a:prstGeom prst="ellipse">
            <a:avLst/>
          </a:prstGeom>
        </p:spPr>
      </p:pic>
      <p:sp>
        <p:nvSpPr>
          <p:cNvPr id="7" name="Rectangle 6">
            <a:extLst>
              <a:ext uri="{FF2B5EF4-FFF2-40B4-BE49-F238E27FC236}">
                <a16:creationId xmlns:a16="http://schemas.microsoft.com/office/drawing/2014/main" id="{34E84BED-DDAD-62F2-AD93-EA71D624BF96}"/>
              </a:ext>
            </a:extLst>
          </p:cNvPr>
          <p:cNvSpPr/>
          <p:nvPr/>
        </p:nvSpPr>
        <p:spPr>
          <a:xfrm>
            <a:off x="1506583" y="26822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6" name="Rectangle 5">
            <a:extLst>
              <a:ext uri="{FF2B5EF4-FFF2-40B4-BE49-F238E27FC236}">
                <a16:creationId xmlns:a16="http://schemas.microsoft.com/office/drawing/2014/main" id="{703C059F-885F-284A-5F0D-4B8E895181A2}"/>
              </a:ext>
            </a:extLst>
          </p:cNvPr>
          <p:cNvSpPr/>
          <p:nvPr/>
        </p:nvSpPr>
        <p:spPr>
          <a:xfrm>
            <a:off x="1658983" y="28346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3" name="Espace réservé du pied de page 2">
            <a:extLst>
              <a:ext uri="{FF2B5EF4-FFF2-40B4-BE49-F238E27FC236}">
                <a16:creationId xmlns:a16="http://schemas.microsoft.com/office/drawing/2014/main" id="{4A3F3E45-0FC2-06E0-1B57-351798B5A7F9}"/>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66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1000"/>
                                        <p:tgtEl>
                                          <p:spTgt spid="4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43768-2C13-F519-23CF-89F514F8897D}"/>
            </a:ext>
          </a:extLst>
        </p:cNvPr>
        <p:cNvGrpSpPr/>
        <p:nvPr/>
      </p:nvGrpSpPr>
      <p:grpSpPr>
        <a:xfrm>
          <a:off x="0" y="0"/>
          <a:ext cx="0" cy="0"/>
          <a:chOff x="0" y="0"/>
          <a:chExt cx="0" cy="0"/>
        </a:xfrm>
      </p:grpSpPr>
      <p:sp>
        <p:nvSpPr>
          <p:cNvPr id="20" name="Inhaltsplatzhalter 18">
            <a:extLst>
              <a:ext uri="{FF2B5EF4-FFF2-40B4-BE49-F238E27FC236}">
                <a16:creationId xmlns:a16="http://schemas.microsoft.com/office/drawing/2014/main" id="{2658BB2A-7EDE-864A-6CAB-370EAE967435}"/>
              </a:ext>
            </a:extLst>
          </p:cNvPr>
          <p:cNvSpPr txBox="1">
            <a:spLocks/>
          </p:cNvSpPr>
          <p:nvPr/>
        </p:nvSpPr>
        <p:spPr>
          <a:xfrm>
            <a:off x="550800" y="1478904"/>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b="1" dirty="0"/>
              <a:t>Micro-structured</a:t>
            </a:r>
            <a:r>
              <a:rPr lang="en-GB" dirty="0"/>
              <a:t> glass </a:t>
            </a:r>
            <a:r>
              <a:rPr lang="en-GB" dirty="0" err="1"/>
              <a:t>fibers</a:t>
            </a:r>
            <a:r>
              <a:rPr lang="en-GB" dirty="0"/>
              <a:t> confine light to a hollow air core</a:t>
            </a:r>
          </a:p>
          <a:p>
            <a:pPr marL="0" indent="0">
              <a:buNone/>
            </a:pPr>
            <a:r>
              <a:rPr lang="en-GB" b="1" dirty="0"/>
              <a:t>Lowest ever loss </a:t>
            </a:r>
            <a:r>
              <a:rPr lang="en-GB" dirty="0"/>
              <a:t>in any waveguide recently reported by </a:t>
            </a:r>
            <a:r>
              <a:rPr lang="en-GB" dirty="0" err="1"/>
              <a:t>Linfiber</a:t>
            </a:r>
            <a:r>
              <a:rPr lang="en-GB" dirty="0"/>
              <a:t> at ECOC 2025: </a:t>
            </a:r>
            <a:r>
              <a:rPr lang="en-GB" b="1" dirty="0"/>
              <a:t>0.05dB/km </a:t>
            </a:r>
            <a:r>
              <a:rPr lang="en-GB" dirty="0"/>
              <a:t>over 40km of HCF. </a:t>
            </a:r>
          </a:p>
          <a:p>
            <a:pPr marL="0" indent="0">
              <a:buNone/>
            </a:pPr>
            <a:r>
              <a:rPr lang="en-GB" dirty="0"/>
              <a:t> </a:t>
            </a:r>
          </a:p>
        </p:txBody>
      </p:sp>
      <p:sp>
        <p:nvSpPr>
          <p:cNvPr id="30" name="Rechteck 29">
            <a:extLst>
              <a:ext uri="{FF2B5EF4-FFF2-40B4-BE49-F238E27FC236}">
                <a16:creationId xmlns:a16="http://schemas.microsoft.com/office/drawing/2014/main" id="{75A86D7C-6244-413B-AFF3-CC760E97BD43}"/>
              </a:ext>
            </a:extLst>
          </p:cNvPr>
          <p:cNvSpPr/>
          <p:nvPr/>
        </p:nvSpPr>
        <p:spPr>
          <a:xfrm>
            <a:off x="671001" y="2449002"/>
            <a:ext cx="10859186" cy="375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sp>
        <p:nvSpPr>
          <p:cNvPr id="2" name="Title 1">
            <a:extLst>
              <a:ext uri="{FF2B5EF4-FFF2-40B4-BE49-F238E27FC236}">
                <a16:creationId xmlns:a16="http://schemas.microsoft.com/office/drawing/2014/main" id="{33704859-0330-79C7-FADA-3109D2ED1BE9}"/>
              </a:ext>
            </a:extLst>
          </p:cNvPr>
          <p:cNvSpPr>
            <a:spLocks noGrp="1"/>
          </p:cNvSpPr>
          <p:nvPr>
            <p:ph type="title"/>
          </p:nvPr>
        </p:nvSpPr>
        <p:spPr/>
        <p:txBody>
          <a:bodyPr/>
          <a:lstStyle/>
          <a:p>
            <a:r>
              <a:rPr lang="en-GB"/>
              <a:t>Rapid advances in hollow-core fiber development</a:t>
            </a:r>
          </a:p>
        </p:txBody>
      </p:sp>
      <p:sp>
        <p:nvSpPr>
          <p:cNvPr id="5" name="Slide Number Placeholder 4">
            <a:extLst>
              <a:ext uri="{FF2B5EF4-FFF2-40B4-BE49-F238E27FC236}">
                <a16:creationId xmlns:a16="http://schemas.microsoft.com/office/drawing/2014/main" id="{CC49D8D8-CBE0-5DBA-8FE9-C6CBFE87D4AF}"/>
              </a:ext>
            </a:extLst>
          </p:cNvPr>
          <p:cNvSpPr>
            <a:spLocks noGrp="1"/>
          </p:cNvSpPr>
          <p:nvPr>
            <p:ph type="sldNum" sz="quarter" idx="12"/>
          </p:nvPr>
        </p:nvSpPr>
        <p:spPr/>
        <p:txBody>
          <a:bodyPr/>
          <a:lstStyle/>
          <a:p>
            <a:fld id="{F2869A24-C004-4BDE-B008-46F7F74616CE}" type="slidenum">
              <a:rPr lang="en-GB" smtClean="0"/>
              <a:t>7</a:t>
            </a:fld>
            <a:endParaRPr lang="en-GB"/>
          </a:p>
        </p:txBody>
      </p:sp>
      <p:pic>
        <p:nvPicPr>
          <p:cNvPr id="28" name="Picture 6">
            <a:extLst>
              <a:ext uri="{FF2B5EF4-FFF2-40B4-BE49-F238E27FC236}">
                <a16:creationId xmlns:a16="http://schemas.microsoft.com/office/drawing/2014/main" id="{48F841CD-8F12-995B-DCE5-4FA9C5FA803F}"/>
              </a:ext>
            </a:extLst>
          </p:cNvPr>
          <p:cNvPicPr>
            <a:picLocks noChangeAspect="1"/>
          </p:cNvPicPr>
          <p:nvPr/>
        </p:nvPicPr>
        <p:blipFill>
          <a:blip r:embed="rId3">
            <a:clrChange>
              <a:clrFrom>
                <a:srgbClr val="FFFDFF"/>
              </a:clrFrom>
              <a:clrTo>
                <a:srgbClr val="FFFDFF">
                  <a:alpha val="0"/>
                </a:srgbClr>
              </a:clrTo>
            </a:clrChange>
            <a:alphaModFix amt="71000"/>
            <a:extLst>
              <a:ext uri="{BEBA8EAE-BF5A-486C-A8C5-ECC9F3942E4B}">
                <a14:imgProps xmlns:a14="http://schemas.microsoft.com/office/drawing/2010/main">
                  <a14:imgLayer r:embed="rId4">
                    <a14:imgEffect>
                      <a14:sharpenSoften amount="50000"/>
                    </a14:imgEffect>
                    <a14:imgEffect>
                      <a14:brightnessContrast contrast="25000"/>
                    </a14:imgEffect>
                  </a14:imgLayer>
                </a14:imgProps>
              </a:ext>
            </a:extLst>
          </a:blip>
          <a:srcRect r="36320"/>
          <a:stretch>
            <a:fillRect/>
          </a:stretch>
        </p:blipFill>
        <p:spPr>
          <a:xfrm>
            <a:off x="905142" y="2606100"/>
            <a:ext cx="5396267" cy="3579386"/>
          </a:xfrm>
          <a:prstGeom prst="rect">
            <a:avLst/>
          </a:prstGeom>
        </p:spPr>
      </p:pic>
      <p:sp>
        <p:nvSpPr>
          <p:cNvPr id="31" name="Arrow: Right 16">
            <a:extLst>
              <a:ext uri="{FF2B5EF4-FFF2-40B4-BE49-F238E27FC236}">
                <a16:creationId xmlns:a16="http://schemas.microsoft.com/office/drawing/2014/main" id="{98E66386-3415-9AF3-D515-F38C4A28890A}"/>
              </a:ext>
            </a:extLst>
          </p:cNvPr>
          <p:cNvSpPr/>
          <p:nvPr/>
        </p:nvSpPr>
        <p:spPr>
          <a:xfrm>
            <a:off x="1779657" y="2966831"/>
            <a:ext cx="3306150" cy="409918"/>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t>45 years</a:t>
            </a:r>
          </a:p>
        </p:txBody>
      </p:sp>
      <p:sp>
        <p:nvSpPr>
          <p:cNvPr id="7" name="Rectangle 6">
            <a:extLst>
              <a:ext uri="{FF2B5EF4-FFF2-40B4-BE49-F238E27FC236}">
                <a16:creationId xmlns:a16="http://schemas.microsoft.com/office/drawing/2014/main" id="{41C96DA9-7EEC-8489-0B71-79643ADCC0AA}"/>
              </a:ext>
            </a:extLst>
          </p:cNvPr>
          <p:cNvSpPr/>
          <p:nvPr/>
        </p:nvSpPr>
        <p:spPr>
          <a:xfrm>
            <a:off x="1506583" y="26822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6" name="Rectangle 5">
            <a:extLst>
              <a:ext uri="{FF2B5EF4-FFF2-40B4-BE49-F238E27FC236}">
                <a16:creationId xmlns:a16="http://schemas.microsoft.com/office/drawing/2014/main" id="{AF13DF6B-E5D4-807E-487F-BE54A4608166}"/>
              </a:ext>
            </a:extLst>
          </p:cNvPr>
          <p:cNvSpPr/>
          <p:nvPr/>
        </p:nvSpPr>
        <p:spPr>
          <a:xfrm>
            <a:off x="1658983" y="2834641"/>
            <a:ext cx="7802880" cy="316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pic>
        <p:nvPicPr>
          <p:cNvPr id="12" name="Picture 11">
            <a:extLst>
              <a:ext uri="{FF2B5EF4-FFF2-40B4-BE49-F238E27FC236}">
                <a16:creationId xmlns:a16="http://schemas.microsoft.com/office/drawing/2014/main" id="{DBFFC111-3A7D-F609-CE7D-FCC1A8A21B6F}"/>
              </a:ext>
            </a:extLst>
          </p:cNvPr>
          <p:cNvPicPr>
            <a:picLocks noChangeAspect="1"/>
          </p:cNvPicPr>
          <p:nvPr/>
        </p:nvPicPr>
        <p:blipFill>
          <a:blip r:embed="rId5"/>
          <a:srcRect l="42704" t="17813" r="6421" b="4807"/>
          <a:stretch>
            <a:fillRect/>
          </a:stretch>
        </p:blipFill>
        <p:spPr>
          <a:xfrm>
            <a:off x="6400313" y="2407251"/>
            <a:ext cx="4232566" cy="3614386"/>
          </a:xfrm>
          <a:prstGeom prst="rect">
            <a:avLst/>
          </a:prstGeom>
        </p:spPr>
      </p:pic>
      <p:pic>
        <p:nvPicPr>
          <p:cNvPr id="14" name="Picture 13">
            <a:extLst>
              <a:ext uri="{FF2B5EF4-FFF2-40B4-BE49-F238E27FC236}">
                <a16:creationId xmlns:a16="http://schemas.microsoft.com/office/drawing/2014/main" id="{AE7BA9C6-BACD-09D8-43F9-7473BF06E7E9}"/>
              </a:ext>
            </a:extLst>
          </p:cNvPr>
          <p:cNvPicPr>
            <a:picLocks noChangeAspect="1"/>
          </p:cNvPicPr>
          <p:nvPr/>
        </p:nvPicPr>
        <p:blipFill>
          <a:blip r:embed="rId6">
            <a:clrChange>
              <a:clrFrom>
                <a:srgbClr val="FDFDFD"/>
              </a:clrFrom>
              <a:clrTo>
                <a:srgbClr val="FDFDFD">
                  <a:alpha val="0"/>
                </a:srgbClr>
              </a:clrTo>
            </a:clrChange>
          </a:blip>
          <a:stretch>
            <a:fillRect/>
          </a:stretch>
        </p:blipFill>
        <p:spPr>
          <a:xfrm>
            <a:off x="10034015" y="4031747"/>
            <a:ext cx="1439410" cy="1346545"/>
          </a:xfrm>
          <a:prstGeom prst="rect">
            <a:avLst/>
          </a:prstGeom>
        </p:spPr>
      </p:pic>
      <p:pic>
        <p:nvPicPr>
          <p:cNvPr id="16" name="Picture 15">
            <a:extLst>
              <a:ext uri="{FF2B5EF4-FFF2-40B4-BE49-F238E27FC236}">
                <a16:creationId xmlns:a16="http://schemas.microsoft.com/office/drawing/2014/main" id="{20ABA624-556A-77D8-551F-C9CB548A905C}"/>
              </a:ext>
            </a:extLst>
          </p:cNvPr>
          <p:cNvPicPr>
            <a:picLocks noChangeAspect="1"/>
          </p:cNvPicPr>
          <p:nvPr/>
        </p:nvPicPr>
        <p:blipFill>
          <a:blip r:embed="rId7"/>
          <a:stretch>
            <a:fillRect/>
          </a:stretch>
        </p:blipFill>
        <p:spPr>
          <a:xfrm>
            <a:off x="9273210" y="2553744"/>
            <a:ext cx="2151080" cy="321785"/>
          </a:xfrm>
          <a:prstGeom prst="rect">
            <a:avLst/>
          </a:prstGeom>
        </p:spPr>
      </p:pic>
      <p:sp>
        <p:nvSpPr>
          <p:cNvPr id="3" name="Espace réservé du pied de page 2">
            <a:extLst>
              <a:ext uri="{FF2B5EF4-FFF2-40B4-BE49-F238E27FC236}">
                <a16:creationId xmlns:a16="http://schemas.microsoft.com/office/drawing/2014/main" id="{870E228D-D563-80B1-0FC4-A2EF78E2C887}"/>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
        <p:nvSpPr>
          <p:cNvPr id="8" name="TextBox 7">
            <a:extLst>
              <a:ext uri="{FF2B5EF4-FFF2-40B4-BE49-F238E27FC236}">
                <a16:creationId xmlns:a16="http://schemas.microsoft.com/office/drawing/2014/main" id="{0ABA4C1F-131D-1196-FA7B-8C6CC179F11E}"/>
              </a:ext>
            </a:extLst>
          </p:cNvPr>
          <p:cNvSpPr txBox="1"/>
          <p:nvPr/>
        </p:nvSpPr>
        <p:spPr>
          <a:xfrm>
            <a:off x="2045061" y="5543271"/>
            <a:ext cx="2860992" cy="646331"/>
          </a:xfrm>
          <a:prstGeom prst="rect">
            <a:avLst/>
          </a:prstGeom>
          <a:noFill/>
        </p:spPr>
        <p:txBody>
          <a:bodyPr wrap="square">
            <a:spAutoFit/>
          </a:bodyPr>
          <a:lstStyle/>
          <a:p>
            <a:pPr algn="ctr"/>
            <a:r>
              <a:rPr lang="en-GB" sz="1200" b="0" i="0" kern="1200" dirty="0">
                <a:solidFill>
                  <a:schemeClr val="tx1"/>
                </a:solidFill>
                <a:effectLst/>
                <a:latin typeface="+mn-lt"/>
                <a:ea typeface="+mn-ea"/>
                <a:cs typeface="+mn-cs"/>
              </a:rPr>
              <a:t>DNANF </a:t>
            </a:r>
          </a:p>
          <a:p>
            <a:pPr algn="ctr"/>
            <a:r>
              <a:rPr lang="en-GB" sz="1200" b="0" i="0" kern="1200" dirty="0">
                <a:solidFill>
                  <a:schemeClr val="tx1"/>
                </a:solidFill>
                <a:effectLst/>
                <a:latin typeface="+mn-lt"/>
                <a:ea typeface="+mn-ea"/>
                <a:cs typeface="+mn-cs"/>
              </a:rPr>
              <a:t>0.11 dB/km @ 1550 nm</a:t>
            </a:r>
            <a:br>
              <a:rPr lang="en-GB" sz="1200" dirty="0"/>
            </a:br>
            <a:r>
              <a:rPr lang="en-GB" sz="1200" b="0" i="0" kern="1200" dirty="0">
                <a:solidFill>
                  <a:schemeClr val="tx1"/>
                </a:solidFill>
                <a:effectLst/>
                <a:latin typeface="+mn-lt"/>
                <a:ea typeface="+mn-ea"/>
                <a:cs typeface="+mn-cs"/>
              </a:rPr>
              <a:t>0.13 dB/km @ 1020 nm</a:t>
            </a:r>
          </a:p>
        </p:txBody>
      </p:sp>
      <p:pic>
        <p:nvPicPr>
          <p:cNvPr id="10" name="Picture 9">
            <a:extLst>
              <a:ext uri="{FF2B5EF4-FFF2-40B4-BE49-F238E27FC236}">
                <a16:creationId xmlns:a16="http://schemas.microsoft.com/office/drawing/2014/main" id="{A5BBADDA-5453-7B2B-82D4-37498CBE3F78}"/>
              </a:ext>
            </a:extLst>
          </p:cNvPr>
          <p:cNvPicPr>
            <a:picLocks noChangeAspect="1"/>
          </p:cNvPicPr>
          <p:nvPr/>
        </p:nvPicPr>
        <p:blipFill>
          <a:blip r:embed="rId8"/>
          <a:stretch>
            <a:fillRect/>
          </a:stretch>
        </p:blipFill>
        <p:spPr>
          <a:xfrm>
            <a:off x="1086831" y="5854812"/>
            <a:ext cx="1238314" cy="292115"/>
          </a:xfrm>
          <a:prstGeom prst="rect">
            <a:avLst/>
          </a:prstGeom>
        </p:spPr>
      </p:pic>
    </p:spTree>
    <p:extLst>
      <p:ext uri="{BB962C8B-B14F-4D97-AF65-F5344CB8AC3E}">
        <p14:creationId xmlns:p14="http://schemas.microsoft.com/office/powerpoint/2010/main" val="53912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fik 53">
            <a:extLst>
              <a:ext uri="{FF2B5EF4-FFF2-40B4-BE49-F238E27FC236}">
                <a16:creationId xmlns:a16="http://schemas.microsoft.com/office/drawing/2014/main" id="{D6CF3E96-8698-1032-8667-E97558DC4BD8}"/>
              </a:ext>
            </a:extLst>
          </p:cNvPr>
          <p:cNvPicPr>
            <a:picLocks noChangeAspect="1"/>
          </p:cNvPicPr>
          <p:nvPr/>
        </p:nvPicPr>
        <p:blipFill>
          <a:blip r:embed="rId3"/>
          <a:stretch>
            <a:fillRect/>
          </a:stretch>
        </p:blipFill>
        <p:spPr>
          <a:xfrm>
            <a:off x="2073275" y="1723986"/>
            <a:ext cx="8045450" cy="4013200"/>
          </a:xfrm>
          <a:prstGeom prst="rect">
            <a:avLst/>
          </a:prstGeom>
        </p:spPr>
      </p:pic>
      <p:sp>
        <p:nvSpPr>
          <p:cNvPr id="2" name="Title 1">
            <a:extLst>
              <a:ext uri="{FF2B5EF4-FFF2-40B4-BE49-F238E27FC236}">
                <a16:creationId xmlns:a16="http://schemas.microsoft.com/office/drawing/2014/main" id="{072AFFA5-51FF-CE0C-A6D5-ABB1B99B3B5B}"/>
              </a:ext>
            </a:extLst>
          </p:cNvPr>
          <p:cNvSpPr>
            <a:spLocks noGrp="1"/>
          </p:cNvSpPr>
          <p:nvPr>
            <p:ph type="title"/>
          </p:nvPr>
        </p:nvSpPr>
        <p:spPr/>
        <p:txBody>
          <a:bodyPr/>
          <a:lstStyle/>
          <a:p>
            <a:r>
              <a:rPr lang="en-GB"/>
              <a:t>Performance benefits of hollow-core fiber</a:t>
            </a:r>
          </a:p>
        </p:txBody>
      </p:sp>
      <p:sp>
        <p:nvSpPr>
          <p:cNvPr id="5" name="Slide Number Placeholder 4">
            <a:extLst>
              <a:ext uri="{FF2B5EF4-FFF2-40B4-BE49-F238E27FC236}">
                <a16:creationId xmlns:a16="http://schemas.microsoft.com/office/drawing/2014/main" id="{6A3F48C1-7DAD-18D1-FC08-D6DEDF45163D}"/>
              </a:ext>
            </a:extLst>
          </p:cNvPr>
          <p:cNvSpPr>
            <a:spLocks noGrp="1"/>
          </p:cNvSpPr>
          <p:nvPr>
            <p:ph type="sldNum" sz="quarter" idx="12"/>
          </p:nvPr>
        </p:nvSpPr>
        <p:spPr/>
        <p:txBody>
          <a:bodyPr/>
          <a:lstStyle/>
          <a:p>
            <a:fld id="{F9E36A3D-B621-46FA-A604-2B2D1112BA6F}" type="slidenum">
              <a:rPr lang="en-GB" smtClean="0"/>
              <a:t>8</a:t>
            </a:fld>
            <a:endParaRPr lang="en-GB"/>
          </a:p>
        </p:txBody>
      </p:sp>
      <p:sp>
        <p:nvSpPr>
          <p:cNvPr id="40" name="Rectangle 39">
            <a:extLst>
              <a:ext uri="{FF2B5EF4-FFF2-40B4-BE49-F238E27FC236}">
                <a16:creationId xmlns:a16="http://schemas.microsoft.com/office/drawing/2014/main" id="{ED7F68B5-A0D8-8519-2712-E61C39F0A647}"/>
              </a:ext>
            </a:extLst>
          </p:cNvPr>
          <p:cNvSpPr/>
          <p:nvPr/>
        </p:nvSpPr>
        <p:spPr>
          <a:xfrm>
            <a:off x="9973559" y="5134014"/>
            <a:ext cx="933253" cy="659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err="1"/>
          </a:p>
        </p:txBody>
      </p:sp>
      <p:sp>
        <p:nvSpPr>
          <p:cNvPr id="18" name="Oval 17">
            <a:extLst>
              <a:ext uri="{FF2B5EF4-FFF2-40B4-BE49-F238E27FC236}">
                <a16:creationId xmlns:a16="http://schemas.microsoft.com/office/drawing/2014/main" id="{6999260A-32EA-9938-A7CF-D1C3014C3E81}"/>
              </a:ext>
            </a:extLst>
          </p:cNvPr>
          <p:cNvSpPr>
            <a:spLocks noChangeAspect="1"/>
          </p:cNvSpPr>
          <p:nvPr/>
        </p:nvSpPr>
        <p:spPr>
          <a:xfrm>
            <a:off x="5525536" y="1673110"/>
            <a:ext cx="900000" cy="90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t>Low </a:t>
            </a:r>
            <a:br>
              <a:rPr lang="en-US" sz="1000" b="1"/>
            </a:br>
            <a:r>
              <a:rPr lang="en-US" sz="1000" b="1"/>
              <a:t>latency</a:t>
            </a:r>
          </a:p>
        </p:txBody>
      </p:sp>
      <p:sp>
        <p:nvSpPr>
          <p:cNvPr id="24" name="Oval 23">
            <a:extLst>
              <a:ext uri="{FF2B5EF4-FFF2-40B4-BE49-F238E27FC236}">
                <a16:creationId xmlns:a16="http://schemas.microsoft.com/office/drawing/2014/main" id="{08E815D1-48AF-0FA6-2A3B-850E534E4FBA}"/>
              </a:ext>
            </a:extLst>
          </p:cNvPr>
          <p:cNvSpPr>
            <a:spLocks noChangeAspect="1"/>
          </p:cNvSpPr>
          <p:nvPr/>
        </p:nvSpPr>
        <p:spPr>
          <a:xfrm>
            <a:off x="6921760" y="2385852"/>
            <a:ext cx="900000" cy="90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t>Low </a:t>
            </a:r>
            <a:br>
              <a:rPr lang="en-US" sz="1000" b="1"/>
            </a:br>
            <a:r>
              <a:rPr lang="en-US" sz="1000" b="1"/>
              <a:t>nonlinearity</a:t>
            </a:r>
          </a:p>
        </p:txBody>
      </p:sp>
      <p:sp>
        <p:nvSpPr>
          <p:cNvPr id="31" name="Oval 30">
            <a:extLst>
              <a:ext uri="{FF2B5EF4-FFF2-40B4-BE49-F238E27FC236}">
                <a16:creationId xmlns:a16="http://schemas.microsoft.com/office/drawing/2014/main" id="{B2B1E904-FCED-FDE9-030A-CCDDCD404D98}"/>
              </a:ext>
            </a:extLst>
          </p:cNvPr>
          <p:cNvSpPr>
            <a:spLocks noChangeAspect="1"/>
          </p:cNvSpPr>
          <p:nvPr/>
        </p:nvSpPr>
        <p:spPr>
          <a:xfrm>
            <a:off x="6252289" y="4948984"/>
            <a:ext cx="900000" cy="900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solidFill>
                  <a:schemeClr val="bg1"/>
                </a:solidFill>
              </a:rPr>
              <a:t>Radiation</a:t>
            </a:r>
            <a:br>
              <a:rPr lang="en-US" sz="1000" b="1">
                <a:solidFill>
                  <a:schemeClr val="bg1"/>
                </a:solidFill>
              </a:rPr>
            </a:br>
            <a:r>
              <a:rPr lang="en-US" sz="1000" b="1">
                <a:solidFill>
                  <a:schemeClr val="bg1"/>
                </a:solidFill>
              </a:rPr>
              <a:t>hardness</a:t>
            </a:r>
          </a:p>
        </p:txBody>
      </p:sp>
      <p:sp>
        <p:nvSpPr>
          <p:cNvPr id="35" name="Oval 34">
            <a:extLst>
              <a:ext uri="{FF2B5EF4-FFF2-40B4-BE49-F238E27FC236}">
                <a16:creationId xmlns:a16="http://schemas.microsoft.com/office/drawing/2014/main" id="{E1CAEEFE-168A-AA90-70FA-B5FEA08F2F37}"/>
              </a:ext>
            </a:extLst>
          </p:cNvPr>
          <p:cNvSpPr>
            <a:spLocks noChangeAspect="1"/>
          </p:cNvSpPr>
          <p:nvPr/>
        </p:nvSpPr>
        <p:spPr>
          <a:xfrm>
            <a:off x="4787521" y="4948984"/>
            <a:ext cx="900000" cy="90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solidFill>
                  <a:schemeClr val="bg1"/>
                </a:solidFill>
              </a:rPr>
              <a:t>High damage</a:t>
            </a:r>
          </a:p>
          <a:p>
            <a:pPr algn="ctr"/>
            <a:r>
              <a:rPr lang="en-US" sz="1000" b="1">
                <a:solidFill>
                  <a:schemeClr val="bg1"/>
                </a:solidFill>
              </a:rPr>
              <a:t>threshold</a:t>
            </a:r>
          </a:p>
        </p:txBody>
      </p:sp>
      <p:sp>
        <p:nvSpPr>
          <p:cNvPr id="28" name="Oval 27">
            <a:extLst>
              <a:ext uri="{FF2B5EF4-FFF2-40B4-BE49-F238E27FC236}">
                <a16:creationId xmlns:a16="http://schemas.microsoft.com/office/drawing/2014/main" id="{94E9AFA0-41C5-DC5E-04E0-A2DFFA45C6A8}"/>
              </a:ext>
            </a:extLst>
          </p:cNvPr>
          <p:cNvSpPr>
            <a:spLocks noChangeAspect="1"/>
          </p:cNvSpPr>
          <p:nvPr/>
        </p:nvSpPr>
        <p:spPr>
          <a:xfrm>
            <a:off x="6921760" y="3967113"/>
            <a:ext cx="900000" cy="90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algn="ctr"/>
            <a:r>
              <a:rPr lang="en-US" sz="1000" b="1">
                <a:solidFill>
                  <a:schemeClr val="tx1"/>
                </a:solidFill>
              </a:rPr>
              <a:t>Low </a:t>
            </a:r>
            <a:br>
              <a:rPr lang="en-US" sz="1000" b="1">
                <a:solidFill>
                  <a:schemeClr val="tx1"/>
                </a:solidFill>
              </a:rPr>
            </a:br>
            <a:r>
              <a:rPr lang="en-US" sz="1000" b="1">
                <a:solidFill>
                  <a:schemeClr val="tx1"/>
                </a:solidFill>
              </a:rPr>
              <a:t>thermal</a:t>
            </a:r>
            <a:br>
              <a:rPr lang="en-US" sz="1000" b="1">
                <a:solidFill>
                  <a:schemeClr val="tx1"/>
                </a:solidFill>
              </a:rPr>
            </a:br>
            <a:r>
              <a:rPr lang="en-US" sz="1000" b="1">
                <a:solidFill>
                  <a:schemeClr val="tx1"/>
                </a:solidFill>
              </a:rPr>
              <a:t>sensitivity</a:t>
            </a:r>
          </a:p>
        </p:txBody>
      </p:sp>
      <p:sp>
        <p:nvSpPr>
          <p:cNvPr id="39" name="Oval 38">
            <a:extLst>
              <a:ext uri="{FF2B5EF4-FFF2-40B4-BE49-F238E27FC236}">
                <a16:creationId xmlns:a16="http://schemas.microsoft.com/office/drawing/2014/main" id="{72FD938E-4F8F-4EF2-22BC-9E6D8563DFE7}"/>
              </a:ext>
            </a:extLst>
          </p:cNvPr>
          <p:cNvSpPr>
            <a:spLocks noChangeAspect="1"/>
          </p:cNvSpPr>
          <p:nvPr/>
        </p:nvSpPr>
        <p:spPr>
          <a:xfrm>
            <a:off x="3990025" y="3967113"/>
            <a:ext cx="900000" cy="90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solidFill>
                  <a:schemeClr val="tx1"/>
                </a:solidFill>
              </a:rPr>
              <a:t>Wide</a:t>
            </a:r>
          </a:p>
          <a:p>
            <a:pPr algn="ctr"/>
            <a:r>
              <a:rPr lang="en-US" sz="1000" b="1">
                <a:solidFill>
                  <a:schemeClr val="tx1"/>
                </a:solidFill>
              </a:rPr>
              <a:t>bandwidth</a:t>
            </a:r>
          </a:p>
        </p:txBody>
      </p:sp>
      <p:sp>
        <p:nvSpPr>
          <p:cNvPr id="50" name="Oval 49">
            <a:extLst>
              <a:ext uri="{FF2B5EF4-FFF2-40B4-BE49-F238E27FC236}">
                <a16:creationId xmlns:a16="http://schemas.microsoft.com/office/drawing/2014/main" id="{775D24DD-5CD3-5048-A06E-56A16ECD83FB}"/>
              </a:ext>
            </a:extLst>
          </p:cNvPr>
          <p:cNvSpPr>
            <a:spLocks noChangeAspect="1"/>
          </p:cNvSpPr>
          <p:nvPr/>
        </p:nvSpPr>
        <p:spPr>
          <a:xfrm>
            <a:off x="3990025" y="2385852"/>
            <a:ext cx="900000" cy="90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en-US" sz="1000" b="1">
                <a:solidFill>
                  <a:schemeClr val="bg1"/>
                </a:solidFill>
              </a:rPr>
              <a:t>Ultimate </a:t>
            </a:r>
            <a:br>
              <a:rPr lang="en-US" sz="1000" b="1">
                <a:solidFill>
                  <a:schemeClr val="bg1"/>
                </a:solidFill>
              </a:rPr>
            </a:br>
            <a:r>
              <a:rPr lang="en-US" sz="1000" b="1">
                <a:solidFill>
                  <a:schemeClr val="bg1"/>
                </a:solidFill>
              </a:rPr>
              <a:t>low loss</a:t>
            </a:r>
          </a:p>
        </p:txBody>
      </p:sp>
      <p:sp>
        <p:nvSpPr>
          <p:cNvPr id="55" name="Textfeld 54">
            <a:extLst>
              <a:ext uri="{FF2B5EF4-FFF2-40B4-BE49-F238E27FC236}">
                <a16:creationId xmlns:a16="http://schemas.microsoft.com/office/drawing/2014/main" id="{CE78C915-E0B7-ED70-D7CE-4FB5B75D2244}"/>
              </a:ext>
            </a:extLst>
          </p:cNvPr>
          <p:cNvSpPr txBox="1"/>
          <p:nvPr/>
        </p:nvSpPr>
        <p:spPr>
          <a:xfrm>
            <a:off x="2290611" y="3494245"/>
            <a:ext cx="1320874" cy="492443"/>
          </a:xfrm>
          <a:prstGeom prst="rect">
            <a:avLst/>
          </a:prstGeom>
          <a:noFill/>
        </p:spPr>
        <p:txBody>
          <a:bodyPr wrap="none" lIns="0" tIns="0" rIns="0" bIns="0" rtlCol="0" anchor="ctr">
            <a:spAutoFit/>
          </a:bodyPr>
          <a:lstStyle/>
          <a:p>
            <a:pPr algn="l"/>
            <a:r>
              <a:rPr lang="en-US" sz="1600">
                <a:solidFill>
                  <a:schemeClr val="bg1"/>
                </a:solidFill>
              </a:rPr>
              <a:t>Light is guided</a:t>
            </a:r>
          </a:p>
          <a:p>
            <a:pPr algn="l"/>
            <a:r>
              <a:rPr lang="en-US" sz="1600">
                <a:solidFill>
                  <a:schemeClr val="bg1"/>
                </a:solidFill>
              </a:rPr>
              <a:t>&gt;99.99% in air</a:t>
            </a:r>
          </a:p>
        </p:txBody>
      </p:sp>
      <p:sp>
        <p:nvSpPr>
          <p:cNvPr id="56" name="Textfeld 55">
            <a:extLst>
              <a:ext uri="{FF2B5EF4-FFF2-40B4-BE49-F238E27FC236}">
                <a16:creationId xmlns:a16="http://schemas.microsoft.com/office/drawing/2014/main" id="{39A72AD8-B17B-6631-A760-85DB443E74C9}"/>
              </a:ext>
            </a:extLst>
          </p:cNvPr>
          <p:cNvSpPr txBox="1"/>
          <p:nvPr/>
        </p:nvSpPr>
        <p:spPr>
          <a:xfrm>
            <a:off x="8104994" y="3494245"/>
            <a:ext cx="1518044" cy="492443"/>
          </a:xfrm>
          <a:prstGeom prst="rect">
            <a:avLst/>
          </a:prstGeom>
          <a:noFill/>
        </p:spPr>
        <p:txBody>
          <a:bodyPr wrap="none" lIns="0" tIns="0" rIns="0" bIns="0" rtlCol="0" anchor="ctr">
            <a:spAutoFit/>
          </a:bodyPr>
          <a:lstStyle>
            <a:defPPr>
              <a:defRPr lang="en-US"/>
            </a:defPPr>
            <a:lvl1pPr>
              <a:defRPr sz="1600">
                <a:solidFill>
                  <a:schemeClr val="bg1"/>
                </a:solidFill>
              </a:defRPr>
            </a:lvl1pPr>
          </a:lstStyle>
          <a:p>
            <a:r>
              <a:rPr lang="en-US"/>
              <a:t>Nothing </a:t>
            </a:r>
            <a:r>
              <a:rPr lang="en-US" b="1" i="1"/>
              <a:t>is</a:t>
            </a:r>
            <a:r>
              <a:rPr lang="en-US"/>
              <a:t> better</a:t>
            </a:r>
            <a:br>
              <a:rPr lang="en-US"/>
            </a:br>
            <a:r>
              <a:rPr lang="en-US"/>
              <a:t>than glass!!!</a:t>
            </a:r>
          </a:p>
        </p:txBody>
      </p:sp>
      <p:grpSp>
        <p:nvGrpSpPr>
          <p:cNvPr id="95" name="Gruppieren 94">
            <a:extLst>
              <a:ext uri="{FF2B5EF4-FFF2-40B4-BE49-F238E27FC236}">
                <a16:creationId xmlns:a16="http://schemas.microsoft.com/office/drawing/2014/main" id="{FBC0D1F7-8004-FAA0-215E-23E4388ECACE}"/>
              </a:ext>
            </a:extLst>
          </p:cNvPr>
          <p:cNvGrpSpPr/>
          <p:nvPr/>
        </p:nvGrpSpPr>
        <p:grpSpPr>
          <a:xfrm>
            <a:off x="818607" y="1965619"/>
            <a:ext cx="3621418" cy="540000"/>
            <a:chOff x="2754590" y="2053565"/>
            <a:chExt cx="1928370" cy="540000"/>
          </a:xfrm>
        </p:grpSpPr>
        <p:sp>
          <p:nvSpPr>
            <p:cNvPr id="8" name="TextBox 7">
              <a:extLst>
                <a:ext uri="{FF2B5EF4-FFF2-40B4-BE49-F238E27FC236}">
                  <a16:creationId xmlns:a16="http://schemas.microsoft.com/office/drawing/2014/main" id="{1CE2F6AB-AF1B-1BCA-B50F-0E14E89E5E67}"/>
                </a:ext>
              </a:extLst>
            </p:cNvPr>
            <p:cNvSpPr txBox="1"/>
            <p:nvPr/>
          </p:nvSpPr>
          <p:spPr>
            <a:xfrm>
              <a:off x="2754590" y="2053565"/>
              <a:ext cx="1260000" cy="540000"/>
            </a:xfrm>
            <a:prstGeom prst="rect">
              <a:avLst/>
            </a:prstGeom>
            <a:solidFill>
              <a:srgbClr val="0070C0"/>
            </a:solidFill>
            <a:effectLst>
              <a:softEdge rad="0"/>
            </a:effectLst>
          </p:spPr>
          <p:txBody>
            <a:bodyPr wrap="square" lIns="90000" tIns="36000" rIns="90000" bIns="36000" rtlCol="0" anchor="ctr" anchorCtr="0">
              <a:noAutofit/>
            </a:bodyPr>
            <a:lstStyle/>
            <a:p>
              <a:pPr algn="r"/>
              <a:r>
                <a:rPr lang="en-GB" sz="1200">
                  <a:solidFill>
                    <a:schemeClr val="bg1"/>
                  </a:solidFill>
                </a:rPr>
                <a:t>50% lower attenuation</a:t>
              </a:r>
            </a:p>
          </p:txBody>
        </p:sp>
        <p:cxnSp>
          <p:nvCxnSpPr>
            <p:cNvPr id="63" name="Gewinkelte Verbindung 62">
              <a:extLst>
                <a:ext uri="{FF2B5EF4-FFF2-40B4-BE49-F238E27FC236}">
                  <a16:creationId xmlns:a16="http://schemas.microsoft.com/office/drawing/2014/main" id="{4E3FBE8E-47CE-512D-B58B-9B4B35090180}"/>
                </a:ext>
              </a:extLst>
            </p:cNvPr>
            <p:cNvCxnSpPr>
              <a:cxnSpLocks/>
              <a:stCxn id="8" idx="3"/>
              <a:endCxn id="50" idx="0"/>
            </p:cNvCxnSpPr>
            <p:nvPr/>
          </p:nvCxnSpPr>
          <p:spPr>
            <a:xfrm>
              <a:off x="4014590" y="2323565"/>
              <a:ext cx="668370" cy="15023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uppieren 95">
            <a:extLst>
              <a:ext uri="{FF2B5EF4-FFF2-40B4-BE49-F238E27FC236}">
                <a16:creationId xmlns:a16="http://schemas.microsoft.com/office/drawing/2014/main" id="{C5BD80F1-89B5-643A-F23D-B4ACCD6FE645}"/>
              </a:ext>
            </a:extLst>
          </p:cNvPr>
          <p:cNvGrpSpPr/>
          <p:nvPr/>
        </p:nvGrpSpPr>
        <p:grpSpPr>
          <a:xfrm>
            <a:off x="5975537" y="1081540"/>
            <a:ext cx="5151089" cy="591570"/>
            <a:chOff x="4937441" y="1194188"/>
            <a:chExt cx="2753606" cy="591570"/>
          </a:xfrm>
        </p:grpSpPr>
        <p:sp>
          <p:nvSpPr>
            <p:cNvPr id="9" name="TextBox 8">
              <a:extLst>
                <a:ext uri="{FF2B5EF4-FFF2-40B4-BE49-F238E27FC236}">
                  <a16:creationId xmlns:a16="http://schemas.microsoft.com/office/drawing/2014/main" id="{8965689F-0FA8-97F5-167E-76D20DC2EFDC}"/>
                </a:ext>
              </a:extLst>
            </p:cNvPr>
            <p:cNvSpPr txBox="1"/>
            <p:nvPr/>
          </p:nvSpPr>
          <p:spPr>
            <a:xfrm>
              <a:off x="6431047" y="1194188"/>
              <a:ext cx="1260000" cy="540000"/>
            </a:xfrm>
            <a:prstGeom prst="rect">
              <a:avLst/>
            </a:prstGeom>
            <a:solidFill>
              <a:srgbClr val="C00000"/>
            </a:solidFill>
            <a:effectLst>
              <a:softEdge rad="0"/>
            </a:effectLst>
          </p:spPr>
          <p:txBody>
            <a:bodyPr wrap="square" lIns="90000" tIns="36000" rIns="90000" bIns="36000" rtlCol="0" anchor="ctr">
              <a:noAutofit/>
            </a:bodyPr>
            <a:lstStyle/>
            <a:p>
              <a:r>
                <a:rPr lang="en-GB" sz="1200">
                  <a:solidFill>
                    <a:schemeClr val="bg1"/>
                  </a:solidFill>
                </a:rPr>
                <a:t>32% less delay</a:t>
              </a:r>
            </a:p>
          </p:txBody>
        </p:sp>
        <p:cxnSp>
          <p:nvCxnSpPr>
            <p:cNvPr id="65" name="Gewinkelte Verbindung 64">
              <a:extLst>
                <a:ext uri="{FF2B5EF4-FFF2-40B4-BE49-F238E27FC236}">
                  <a16:creationId xmlns:a16="http://schemas.microsoft.com/office/drawing/2014/main" id="{BE0C4290-BF63-95C3-5BA6-19CDF898E5DB}"/>
                </a:ext>
              </a:extLst>
            </p:cNvPr>
            <p:cNvCxnSpPr>
              <a:cxnSpLocks/>
              <a:stCxn id="9" idx="1"/>
              <a:endCxn id="18" idx="0"/>
            </p:cNvCxnSpPr>
            <p:nvPr/>
          </p:nvCxnSpPr>
          <p:spPr>
            <a:xfrm rot="10800000" flipV="1">
              <a:off x="4937441" y="1464188"/>
              <a:ext cx="1493606" cy="32157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uppieren 96">
            <a:extLst>
              <a:ext uri="{FF2B5EF4-FFF2-40B4-BE49-F238E27FC236}">
                <a16:creationId xmlns:a16="http://schemas.microsoft.com/office/drawing/2014/main" id="{19608CFD-CF28-4616-C04B-346F8F638E1F}"/>
              </a:ext>
            </a:extLst>
          </p:cNvPr>
          <p:cNvGrpSpPr/>
          <p:nvPr/>
        </p:nvGrpSpPr>
        <p:grpSpPr>
          <a:xfrm>
            <a:off x="7371761" y="1965620"/>
            <a:ext cx="3754865" cy="540000"/>
            <a:chOff x="7131205" y="2053565"/>
            <a:chExt cx="2007229" cy="540000"/>
          </a:xfrm>
        </p:grpSpPr>
        <p:sp>
          <p:nvSpPr>
            <p:cNvPr id="10" name="TextBox 9">
              <a:extLst>
                <a:ext uri="{FF2B5EF4-FFF2-40B4-BE49-F238E27FC236}">
                  <a16:creationId xmlns:a16="http://schemas.microsoft.com/office/drawing/2014/main" id="{C5B0BCDB-A245-4C32-F49B-256C830C43EA}"/>
                </a:ext>
              </a:extLst>
            </p:cNvPr>
            <p:cNvSpPr txBox="1"/>
            <p:nvPr/>
          </p:nvSpPr>
          <p:spPr>
            <a:xfrm>
              <a:off x="7878434" y="2053565"/>
              <a:ext cx="1260000" cy="540000"/>
            </a:xfrm>
            <a:prstGeom prst="rect">
              <a:avLst/>
            </a:prstGeom>
            <a:solidFill>
              <a:srgbClr val="92D050"/>
            </a:solidFill>
            <a:effectLst>
              <a:softEdge rad="0"/>
            </a:effectLst>
          </p:spPr>
          <p:txBody>
            <a:bodyPr wrap="square" lIns="90000" tIns="36000" rIns="90000" bIns="36000" rtlCol="0" anchor="ctr" anchorCtr="0">
              <a:noAutofit/>
            </a:bodyPr>
            <a:lstStyle/>
            <a:p>
              <a:r>
                <a:rPr lang="en-GB" sz="1200">
                  <a:solidFill>
                    <a:schemeClr val="bg1"/>
                  </a:solidFill>
                </a:rPr>
                <a:t>10,000x more linearity</a:t>
              </a:r>
            </a:p>
          </p:txBody>
        </p:sp>
        <p:cxnSp>
          <p:nvCxnSpPr>
            <p:cNvPr id="68" name="Gewinkelte Verbindung 67">
              <a:extLst>
                <a:ext uri="{FF2B5EF4-FFF2-40B4-BE49-F238E27FC236}">
                  <a16:creationId xmlns:a16="http://schemas.microsoft.com/office/drawing/2014/main" id="{8BB9D848-A632-7F68-EF8C-64A4066182A6}"/>
                </a:ext>
              </a:extLst>
            </p:cNvPr>
            <p:cNvCxnSpPr>
              <a:cxnSpLocks/>
              <a:stCxn id="10" idx="1"/>
              <a:endCxn id="24" idx="0"/>
            </p:cNvCxnSpPr>
            <p:nvPr/>
          </p:nvCxnSpPr>
          <p:spPr>
            <a:xfrm rot="10800000" flipV="1">
              <a:off x="7131205" y="2323565"/>
              <a:ext cx="747230" cy="15023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8" name="Gruppieren 97">
            <a:extLst>
              <a:ext uri="{FF2B5EF4-FFF2-40B4-BE49-F238E27FC236}">
                <a16:creationId xmlns:a16="http://schemas.microsoft.com/office/drawing/2014/main" id="{910EAAE8-ACE6-23EA-80B9-7E659900836C}"/>
              </a:ext>
            </a:extLst>
          </p:cNvPr>
          <p:cNvGrpSpPr/>
          <p:nvPr/>
        </p:nvGrpSpPr>
        <p:grpSpPr>
          <a:xfrm>
            <a:off x="7371760" y="4765032"/>
            <a:ext cx="3754865" cy="540000"/>
            <a:chOff x="7131205" y="4765031"/>
            <a:chExt cx="2007229" cy="540000"/>
          </a:xfrm>
        </p:grpSpPr>
        <p:sp>
          <p:nvSpPr>
            <p:cNvPr id="11" name="TextBox 10">
              <a:extLst>
                <a:ext uri="{FF2B5EF4-FFF2-40B4-BE49-F238E27FC236}">
                  <a16:creationId xmlns:a16="http://schemas.microsoft.com/office/drawing/2014/main" id="{73BFBE30-E63A-2A50-3E4F-8CCB85AE7F39}"/>
                </a:ext>
              </a:extLst>
            </p:cNvPr>
            <p:cNvSpPr txBox="1"/>
            <p:nvPr/>
          </p:nvSpPr>
          <p:spPr>
            <a:xfrm>
              <a:off x="7878434" y="4765031"/>
              <a:ext cx="1260000" cy="540000"/>
            </a:xfrm>
            <a:prstGeom prst="rect">
              <a:avLst/>
            </a:prstGeom>
            <a:solidFill>
              <a:schemeClr val="accent2">
                <a:lumMod val="20000"/>
                <a:lumOff val="80000"/>
              </a:schemeClr>
            </a:solidFill>
            <a:effectLst>
              <a:softEdge rad="0"/>
            </a:effectLst>
          </p:spPr>
          <p:txBody>
            <a:bodyPr wrap="square" lIns="90000" tIns="36000" rIns="90000" bIns="36000" rtlCol="0" anchor="ctr" anchorCtr="0">
              <a:noAutofit/>
            </a:bodyPr>
            <a:lstStyle/>
            <a:p>
              <a:r>
                <a:rPr lang="en-GB" sz="1200"/>
                <a:t>25x better delay stability</a:t>
              </a:r>
            </a:p>
          </p:txBody>
        </p:sp>
        <p:cxnSp>
          <p:nvCxnSpPr>
            <p:cNvPr id="71" name="Gewinkelte Verbindung 70">
              <a:extLst>
                <a:ext uri="{FF2B5EF4-FFF2-40B4-BE49-F238E27FC236}">
                  <a16:creationId xmlns:a16="http://schemas.microsoft.com/office/drawing/2014/main" id="{D3E98F18-2039-EBFA-1E1B-E8B0FC067254}"/>
                </a:ext>
              </a:extLst>
            </p:cNvPr>
            <p:cNvCxnSpPr>
              <a:cxnSpLocks/>
              <a:stCxn id="11" idx="1"/>
              <a:endCxn id="28" idx="4"/>
            </p:cNvCxnSpPr>
            <p:nvPr/>
          </p:nvCxnSpPr>
          <p:spPr>
            <a:xfrm rot="10800000">
              <a:off x="7131205" y="4867113"/>
              <a:ext cx="747229" cy="16791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uppieren 98">
            <a:extLst>
              <a:ext uri="{FF2B5EF4-FFF2-40B4-BE49-F238E27FC236}">
                <a16:creationId xmlns:a16="http://schemas.microsoft.com/office/drawing/2014/main" id="{6D99D696-840B-8B8F-B850-996E0954C5A4}"/>
              </a:ext>
            </a:extLst>
          </p:cNvPr>
          <p:cNvGrpSpPr/>
          <p:nvPr/>
        </p:nvGrpSpPr>
        <p:grpSpPr>
          <a:xfrm>
            <a:off x="6702288" y="5645457"/>
            <a:ext cx="4424337" cy="540000"/>
            <a:chOff x="6252307" y="5645456"/>
            <a:chExt cx="2365107" cy="540000"/>
          </a:xfrm>
        </p:grpSpPr>
        <p:sp>
          <p:nvSpPr>
            <p:cNvPr id="12" name="TextBox 11">
              <a:extLst>
                <a:ext uri="{FF2B5EF4-FFF2-40B4-BE49-F238E27FC236}">
                  <a16:creationId xmlns:a16="http://schemas.microsoft.com/office/drawing/2014/main" id="{54252627-8BBA-669A-B9CB-34464009DDEB}"/>
                </a:ext>
              </a:extLst>
            </p:cNvPr>
            <p:cNvSpPr txBox="1"/>
            <p:nvPr/>
          </p:nvSpPr>
          <p:spPr>
            <a:xfrm>
              <a:off x="7357414" y="5645456"/>
              <a:ext cx="1260000" cy="540000"/>
            </a:xfrm>
            <a:prstGeom prst="rect">
              <a:avLst/>
            </a:prstGeom>
            <a:solidFill>
              <a:srgbClr val="00B0F0"/>
            </a:solidFill>
            <a:effectLst>
              <a:softEdge rad="0"/>
            </a:effectLst>
          </p:spPr>
          <p:txBody>
            <a:bodyPr wrap="square" lIns="90000" tIns="36000" rIns="90000" bIns="36000" rtlCol="0" anchor="ctr" anchorCtr="0">
              <a:noAutofit/>
            </a:bodyPr>
            <a:lstStyle/>
            <a:p>
              <a:r>
                <a:rPr lang="en-GB" sz="1200">
                  <a:solidFill>
                    <a:schemeClr val="bg1"/>
                  </a:solidFill>
                </a:rPr>
                <a:t>10</a:t>
              </a:r>
              <a:r>
                <a:rPr lang="en-GB" sz="1200" baseline="30000">
                  <a:solidFill>
                    <a:schemeClr val="bg1"/>
                  </a:solidFill>
                </a:rPr>
                <a:t>4</a:t>
              </a:r>
              <a:r>
                <a:rPr lang="en-GB" sz="1200">
                  <a:solidFill>
                    <a:schemeClr val="bg1"/>
                  </a:solidFill>
                </a:rPr>
                <a:t>x more rad-hard</a:t>
              </a:r>
            </a:p>
          </p:txBody>
        </p:sp>
        <p:cxnSp>
          <p:nvCxnSpPr>
            <p:cNvPr id="76" name="Gewinkelte Verbindung 75">
              <a:extLst>
                <a:ext uri="{FF2B5EF4-FFF2-40B4-BE49-F238E27FC236}">
                  <a16:creationId xmlns:a16="http://schemas.microsoft.com/office/drawing/2014/main" id="{40555AEB-871D-BE2F-896B-56BB06F4F361}"/>
                </a:ext>
              </a:extLst>
            </p:cNvPr>
            <p:cNvCxnSpPr>
              <a:cxnSpLocks/>
              <a:stCxn id="12" idx="1"/>
              <a:endCxn id="31" idx="4"/>
            </p:cNvCxnSpPr>
            <p:nvPr/>
          </p:nvCxnSpPr>
          <p:spPr>
            <a:xfrm rot="10800000">
              <a:off x="6252307" y="5848984"/>
              <a:ext cx="1105107" cy="6647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 name="Gruppieren 99">
            <a:extLst>
              <a:ext uri="{FF2B5EF4-FFF2-40B4-BE49-F238E27FC236}">
                <a16:creationId xmlns:a16="http://schemas.microsoft.com/office/drawing/2014/main" id="{81C7FE71-AA7E-CA64-5F0B-9459BA5F60DB}"/>
              </a:ext>
            </a:extLst>
          </p:cNvPr>
          <p:cNvGrpSpPr/>
          <p:nvPr/>
        </p:nvGrpSpPr>
        <p:grpSpPr>
          <a:xfrm>
            <a:off x="818607" y="5645456"/>
            <a:ext cx="4418915" cy="540000"/>
            <a:chOff x="3265722" y="5645456"/>
            <a:chExt cx="2353030" cy="540000"/>
          </a:xfrm>
        </p:grpSpPr>
        <p:sp>
          <p:nvSpPr>
            <p:cNvPr id="13" name="TextBox 12">
              <a:extLst>
                <a:ext uri="{FF2B5EF4-FFF2-40B4-BE49-F238E27FC236}">
                  <a16:creationId xmlns:a16="http://schemas.microsoft.com/office/drawing/2014/main" id="{8FD1931D-41A0-7E2C-F3AD-24953D4B6318}"/>
                </a:ext>
              </a:extLst>
            </p:cNvPr>
            <p:cNvSpPr txBox="1"/>
            <p:nvPr/>
          </p:nvSpPr>
          <p:spPr>
            <a:xfrm>
              <a:off x="3265722" y="5645456"/>
              <a:ext cx="1260000" cy="540000"/>
            </a:xfrm>
            <a:prstGeom prst="rect">
              <a:avLst/>
            </a:prstGeom>
            <a:solidFill>
              <a:srgbClr val="7030A0"/>
            </a:solidFill>
            <a:effectLst>
              <a:softEdge rad="0"/>
            </a:effectLst>
          </p:spPr>
          <p:txBody>
            <a:bodyPr wrap="square" lIns="90000" tIns="36000" rIns="90000" bIns="36000" rtlCol="0" anchor="ctr" anchorCtr="0">
              <a:noAutofit/>
            </a:bodyPr>
            <a:lstStyle/>
            <a:p>
              <a:pPr algn="r"/>
              <a:r>
                <a:rPr lang="en-GB" sz="1200">
                  <a:solidFill>
                    <a:schemeClr val="bg1"/>
                  </a:solidFill>
                </a:rPr>
                <a:t>1000x higher power handling</a:t>
              </a:r>
            </a:p>
          </p:txBody>
        </p:sp>
        <p:cxnSp>
          <p:nvCxnSpPr>
            <p:cNvPr id="83" name="Gewinkelte Verbindung 82">
              <a:extLst>
                <a:ext uri="{FF2B5EF4-FFF2-40B4-BE49-F238E27FC236}">
                  <a16:creationId xmlns:a16="http://schemas.microsoft.com/office/drawing/2014/main" id="{DE6BF865-9E16-B7D6-DDD2-1F0D5A48809F}"/>
                </a:ext>
              </a:extLst>
            </p:cNvPr>
            <p:cNvCxnSpPr>
              <a:cxnSpLocks/>
              <a:stCxn id="13" idx="3"/>
              <a:endCxn id="35" idx="4"/>
            </p:cNvCxnSpPr>
            <p:nvPr/>
          </p:nvCxnSpPr>
          <p:spPr>
            <a:xfrm flipV="1">
              <a:off x="4525722" y="5848984"/>
              <a:ext cx="1093030" cy="6647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4A5CB653-E15D-6F6C-6118-3008BE064283}"/>
              </a:ext>
            </a:extLst>
          </p:cNvPr>
          <p:cNvGrpSpPr/>
          <p:nvPr/>
        </p:nvGrpSpPr>
        <p:grpSpPr>
          <a:xfrm>
            <a:off x="818606" y="4765031"/>
            <a:ext cx="3621419" cy="540000"/>
            <a:chOff x="2511654" y="4765031"/>
            <a:chExt cx="1928371" cy="540000"/>
          </a:xfrm>
        </p:grpSpPr>
        <p:sp>
          <p:nvSpPr>
            <p:cNvPr id="14" name="TextBox 13">
              <a:extLst>
                <a:ext uri="{FF2B5EF4-FFF2-40B4-BE49-F238E27FC236}">
                  <a16:creationId xmlns:a16="http://schemas.microsoft.com/office/drawing/2014/main" id="{E0577AEB-AB2D-7D64-D27A-BEE8FA2ED79E}"/>
                </a:ext>
              </a:extLst>
            </p:cNvPr>
            <p:cNvSpPr txBox="1"/>
            <p:nvPr/>
          </p:nvSpPr>
          <p:spPr>
            <a:xfrm>
              <a:off x="2511654" y="4765031"/>
              <a:ext cx="1260000" cy="540000"/>
            </a:xfrm>
            <a:prstGeom prst="rect">
              <a:avLst/>
            </a:prstGeom>
            <a:solidFill>
              <a:srgbClr val="FFC000"/>
            </a:solidFill>
            <a:effectLst>
              <a:softEdge rad="0"/>
            </a:effectLst>
          </p:spPr>
          <p:txBody>
            <a:bodyPr wrap="square" lIns="90000" tIns="36000" rIns="90000" bIns="36000" rtlCol="0" anchor="ctr" anchorCtr="0">
              <a:noAutofit/>
            </a:bodyPr>
            <a:lstStyle/>
            <a:p>
              <a:pPr algn="r"/>
              <a:r>
                <a:rPr lang="en-GB" sz="1200"/>
                <a:t>Geometry-defined transmission</a:t>
              </a:r>
            </a:p>
          </p:txBody>
        </p:sp>
        <p:cxnSp>
          <p:nvCxnSpPr>
            <p:cNvPr id="88" name="Gewinkelte Verbindung 87">
              <a:extLst>
                <a:ext uri="{FF2B5EF4-FFF2-40B4-BE49-F238E27FC236}">
                  <a16:creationId xmlns:a16="http://schemas.microsoft.com/office/drawing/2014/main" id="{82E162E9-619E-6123-5126-CA216010B79F}"/>
                </a:ext>
              </a:extLst>
            </p:cNvPr>
            <p:cNvCxnSpPr>
              <a:cxnSpLocks/>
              <a:stCxn id="14" idx="3"/>
              <a:endCxn id="39" idx="4"/>
            </p:cNvCxnSpPr>
            <p:nvPr/>
          </p:nvCxnSpPr>
          <p:spPr>
            <a:xfrm flipV="1">
              <a:off x="3771654" y="4867113"/>
              <a:ext cx="668371" cy="167918"/>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Espace réservé du pied de page 2">
            <a:extLst>
              <a:ext uri="{FF2B5EF4-FFF2-40B4-BE49-F238E27FC236}">
                <a16:creationId xmlns:a16="http://schemas.microsoft.com/office/drawing/2014/main" id="{CF727AA4-4772-8DE9-04DA-9139DAF18233}"/>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194155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5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18">
            <a:extLst>
              <a:ext uri="{FF2B5EF4-FFF2-40B4-BE49-F238E27FC236}">
                <a16:creationId xmlns:a16="http://schemas.microsoft.com/office/drawing/2014/main" id="{7CE28800-E61F-C595-D267-CDF6E5B6B3D4}"/>
              </a:ext>
            </a:extLst>
          </p:cNvPr>
          <p:cNvSpPr txBox="1">
            <a:spLocks/>
          </p:cNvSpPr>
          <p:nvPr/>
        </p:nvSpPr>
        <p:spPr>
          <a:xfrm>
            <a:off x="550800" y="1627188"/>
            <a:ext cx="11088000" cy="4681537"/>
          </a:xfrm>
          <a:prstGeom prst="rect">
            <a:avLst/>
          </a:prstGeom>
          <a:solidFill>
            <a:schemeClr val="accent2">
              <a:lumMod val="20000"/>
              <a:lumOff val="80000"/>
            </a:schemeClr>
          </a:solidFill>
        </p:spPr>
        <p:txBody>
          <a:bodyPr vert="horz" lIns="144000" tIns="108000" rIns="144000" bIns="108000" rtlCol="0" anchor="t">
            <a:noAutofit/>
          </a:bodyPr>
          <a:lstStyle>
            <a:defPPr>
              <a:defRPr lang="en-US"/>
            </a:defPPr>
            <a:lvl1pPr marL="180000" indent="-180000">
              <a:lnSpc>
                <a:spcPct val="108000"/>
              </a:lnSpc>
              <a:spcBef>
                <a:spcPts val="600"/>
              </a:spcBef>
              <a:buFont typeface="Arial" panose="020B0604020202020204" pitchFamily="34" charset="0"/>
              <a:buChar char="•"/>
              <a:defRPr sz="1400" b="0"/>
            </a:lvl1pPr>
            <a:lvl2pPr marL="360000" indent="-180000">
              <a:lnSpc>
                <a:spcPct val="108000"/>
              </a:lnSpc>
              <a:spcBef>
                <a:spcPts val="600"/>
              </a:spcBef>
              <a:buFont typeface="Arial" panose="020B0604020202020204" pitchFamily="34" charset="0"/>
              <a:buChar char="•"/>
              <a:defRPr sz="1600"/>
            </a:lvl2pPr>
            <a:lvl3pPr marL="540000" indent="-180000">
              <a:lnSpc>
                <a:spcPct val="108000"/>
              </a:lnSpc>
              <a:spcBef>
                <a:spcPts val="600"/>
              </a:spcBef>
              <a:buFont typeface="Arial" panose="020B0604020202020204" pitchFamily="34" charset="0"/>
              <a:buChar char="•"/>
              <a:defRPr sz="1400"/>
            </a:lvl3pPr>
            <a:lvl4pPr marL="720000" indent="-180000">
              <a:lnSpc>
                <a:spcPct val="108000"/>
              </a:lnSpc>
              <a:spcBef>
                <a:spcPts val="600"/>
              </a:spcBef>
              <a:buFont typeface="Arial" panose="020B0604020202020204" pitchFamily="34" charset="0"/>
              <a:buChar char="•"/>
              <a:defRPr sz="1200"/>
            </a:lvl4pPr>
            <a:lvl5pPr marL="898525" indent="-179388">
              <a:lnSpc>
                <a:spcPct val="108000"/>
              </a:lnSpc>
              <a:spcBef>
                <a:spcPts val="600"/>
              </a:spcBef>
              <a:buFont typeface="Arial" panose="020B0604020202020204" pitchFamily="34" charset="0"/>
              <a:buChar char="•"/>
              <a:defRPr sz="1000"/>
            </a:lvl5pPr>
            <a:lvl6pPr marL="1080000" indent="-180000">
              <a:lnSpc>
                <a:spcPct val="108000"/>
              </a:lnSpc>
              <a:spcBef>
                <a:spcPts val="600"/>
              </a:spcBef>
              <a:buFont typeface="Arial" panose="020B0604020202020204" pitchFamily="34" charset="0"/>
              <a:buChar char="•"/>
              <a:defRPr sz="1000"/>
            </a:lvl6pPr>
            <a:lvl7pPr marL="1260000" indent="-180000">
              <a:lnSpc>
                <a:spcPct val="108000"/>
              </a:lnSpc>
              <a:spcBef>
                <a:spcPts val="600"/>
              </a:spcBef>
              <a:buFont typeface="Arial" panose="020B0604020202020204" pitchFamily="34" charset="0"/>
              <a:buChar char="•"/>
              <a:defRPr sz="1000"/>
            </a:lvl7pPr>
            <a:lvl8pPr marL="1440000" indent="-180000">
              <a:lnSpc>
                <a:spcPct val="108000"/>
              </a:lnSpc>
              <a:spcBef>
                <a:spcPts val="600"/>
              </a:spcBef>
              <a:buFont typeface="Arial" panose="020B0604020202020204" pitchFamily="34" charset="0"/>
              <a:buChar char="•"/>
              <a:defRPr sz="1000"/>
            </a:lvl8pPr>
            <a:lvl9pPr marL="1620000" indent="-180000">
              <a:lnSpc>
                <a:spcPct val="108000"/>
              </a:lnSpc>
              <a:spcBef>
                <a:spcPts val="600"/>
              </a:spcBef>
              <a:buFont typeface="Arial" panose="020B0604020202020204" pitchFamily="34" charset="0"/>
              <a:buChar char="•"/>
              <a:defRPr sz="1000"/>
            </a:lvl9pPr>
          </a:lstStyle>
          <a:p>
            <a:pPr marL="0" indent="0">
              <a:buNone/>
            </a:pPr>
            <a:r>
              <a:rPr lang="en-GB"/>
              <a:t>HCF transmission windows defined by </a:t>
            </a:r>
            <a:r>
              <a:rPr lang="en-GB" b="1"/>
              <a:t>microstructure geometry</a:t>
            </a:r>
            <a:r>
              <a:rPr lang="en-GB"/>
              <a:t>, not material properties</a:t>
            </a:r>
          </a:p>
          <a:p>
            <a:pPr marL="0" indent="0">
              <a:buNone/>
            </a:pPr>
            <a:r>
              <a:rPr lang="en-GB"/>
              <a:t>DNANF fibres fabricated with </a:t>
            </a:r>
            <a:r>
              <a:rPr lang="en-GB" b="1"/>
              <a:t>loss below silica </a:t>
            </a:r>
            <a:r>
              <a:rPr lang="en-GB"/>
              <a:t>across the visible and mid-infrared bands</a:t>
            </a:r>
          </a:p>
          <a:p>
            <a:pPr marL="0" indent="0">
              <a:buNone/>
            </a:pPr>
            <a:r>
              <a:rPr lang="en-GB"/>
              <a:t>Even </a:t>
            </a:r>
            <a:r>
              <a:rPr lang="en-GB" b="1"/>
              <a:t>lower attenuation </a:t>
            </a:r>
            <a:r>
              <a:rPr lang="en-GB"/>
              <a:t>possible at longer telecom wavelengths</a:t>
            </a:r>
          </a:p>
          <a:p>
            <a:pPr marL="0" indent="0">
              <a:buNone/>
            </a:pPr>
            <a:endParaRPr lang="en-GB"/>
          </a:p>
        </p:txBody>
      </p:sp>
      <p:sp>
        <p:nvSpPr>
          <p:cNvPr id="16" name="Rechteck 15">
            <a:extLst>
              <a:ext uri="{FF2B5EF4-FFF2-40B4-BE49-F238E27FC236}">
                <a16:creationId xmlns:a16="http://schemas.microsoft.com/office/drawing/2014/main" id="{6AFD0FF5-D8EB-4275-DDEC-658DC5C2B925}"/>
              </a:ext>
            </a:extLst>
          </p:cNvPr>
          <p:cNvSpPr/>
          <p:nvPr/>
        </p:nvSpPr>
        <p:spPr>
          <a:xfrm>
            <a:off x="671001" y="2743200"/>
            <a:ext cx="10859186" cy="345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indent="0">
              <a:lnSpc>
                <a:spcPct val="108000"/>
              </a:lnSpc>
              <a:spcBef>
                <a:spcPts val="600"/>
              </a:spcBef>
              <a:buNone/>
            </a:pPr>
            <a:endParaRPr lang="en-US" sz="1600" b="1">
              <a:solidFill>
                <a:schemeClr val="tx1"/>
              </a:solidFill>
              <a:latin typeface="Arial" panose="020B0604020202020204" pitchFamily="34" charset="0"/>
            </a:endParaRPr>
          </a:p>
        </p:txBody>
      </p:sp>
      <p:sp>
        <p:nvSpPr>
          <p:cNvPr id="2" name="Title 1">
            <a:extLst>
              <a:ext uri="{FF2B5EF4-FFF2-40B4-BE49-F238E27FC236}">
                <a16:creationId xmlns:a16="http://schemas.microsoft.com/office/drawing/2014/main" id="{C8D28516-8166-2FD5-9F48-101D6B06378D}"/>
              </a:ext>
            </a:extLst>
          </p:cNvPr>
          <p:cNvSpPr>
            <a:spLocks noGrp="1"/>
          </p:cNvSpPr>
          <p:nvPr>
            <p:ph type="title"/>
          </p:nvPr>
        </p:nvSpPr>
        <p:spPr/>
        <p:txBody>
          <a:bodyPr/>
          <a:lstStyle/>
          <a:p>
            <a:r>
              <a:rPr lang="en-US"/>
              <a:t>Hollow-core fibers can work at any wavelength</a:t>
            </a:r>
          </a:p>
        </p:txBody>
      </p:sp>
      <p:sp>
        <p:nvSpPr>
          <p:cNvPr id="5" name="Slide Number Placeholder 4">
            <a:extLst>
              <a:ext uri="{FF2B5EF4-FFF2-40B4-BE49-F238E27FC236}">
                <a16:creationId xmlns:a16="http://schemas.microsoft.com/office/drawing/2014/main" id="{D83A17AE-1622-DB89-D402-2C82E2396561}"/>
              </a:ext>
            </a:extLst>
          </p:cNvPr>
          <p:cNvSpPr>
            <a:spLocks noGrp="1"/>
          </p:cNvSpPr>
          <p:nvPr>
            <p:ph type="sldNum" sz="quarter" idx="12"/>
          </p:nvPr>
        </p:nvSpPr>
        <p:spPr/>
        <p:txBody>
          <a:bodyPr/>
          <a:lstStyle/>
          <a:p>
            <a:fld id="{127BBD1D-2E37-4910-BBCD-7D26411F7133}" type="slidenum">
              <a:rPr lang="en-GB" smtClean="0"/>
              <a:t>9</a:t>
            </a:fld>
            <a:endParaRPr lang="en-GB"/>
          </a:p>
        </p:txBody>
      </p:sp>
      <p:grpSp>
        <p:nvGrpSpPr>
          <p:cNvPr id="17" name="Gruppieren 16">
            <a:extLst>
              <a:ext uri="{FF2B5EF4-FFF2-40B4-BE49-F238E27FC236}">
                <a16:creationId xmlns:a16="http://schemas.microsoft.com/office/drawing/2014/main" id="{7B8B8EFC-66FE-CEE2-15EC-77A2263A60CC}"/>
              </a:ext>
            </a:extLst>
          </p:cNvPr>
          <p:cNvGrpSpPr/>
          <p:nvPr/>
        </p:nvGrpSpPr>
        <p:grpSpPr>
          <a:xfrm>
            <a:off x="753533" y="2895600"/>
            <a:ext cx="10576788" cy="3306713"/>
            <a:chOff x="757145" y="2819351"/>
            <a:chExt cx="10993353" cy="3436947"/>
          </a:xfrm>
        </p:grpSpPr>
        <p:pic>
          <p:nvPicPr>
            <p:cNvPr id="6" name="Picture 5">
              <a:extLst>
                <a:ext uri="{FF2B5EF4-FFF2-40B4-BE49-F238E27FC236}">
                  <a16:creationId xmlns:a16="http://schemas.microsoft.com/office/drawing/2014/main" id="{85B2384D-0675-6C00-42F8-443B90B2B40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860"/>
            <a:stretch/>
          </p:blipFill>
          <p:spPr>
            <a:xfrm>
              <a:off x="757145" y="2953284"/>
              <a:ext cx="10993353" cy="3303014"/>
            </a:xfrm>
            <a:prstGeom prst="rect">
              <a:avLst/>
            </a:prstGeom>
          </p:spPr>
        </p:pic>
        <p:sp>
          <p:nvSpPr>
            <p:cNvPr id="7" name="Arrow: Left-Right 6">
              <a:extLst>
                <a:ext uri="{FF2B5EF4-FFF2-40B4-BE49-F238E27FC236}">
                  <a16:creationId xmlns:a16="http://schemas.microsoft.com/office/drawing/2014/main" id="{229747BC-AE19-2EFD-DD16-A943C0C146B8}"/>
                </a:ext>
              </a:extLst>
            </p:cNvPr>
            <p:cNvSpPr/>
            <p:nvPr/>
          </p:nvSpPr>
          <p:spPr>
            <a:xfrm>
              <a:off x="1131883" y="2819351"/>
              <a:ext cx="710213" cy="3373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900"/>
                <a:t>Visible</a:t>
              </a:r>
            </a:p>
          </p:txBody>
        </p:sp>
        <p:sp>
          <p:nvSpPr>
            <p:cNvPr id="8" name="Arrow: Left-Right 7">
              <a:extLst>
                <a:ext uri="{FF2B5EF4-FFF2-40B4-BE49-F238E27FC236}">
                  <a16:creationId xmlns:a16="http://schemas.microsoft.com/office/drawing/2014/main" id="{CD7ED303-2BF0-803C-6B04-4106C5C3CB1F}"/>
                </a:ext>
              </a:extLst>
            </p:cNvPr>
            <p:cNvSpPr/>
            <p:nvPr/>
          </p:nvSpPr>
          <p:spPr>
            <a:xfrm>
              <a:off x="1857068" y="2819351"/>
              <a:ext cx="2302100" cy="3373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Near-infrared</a:t>
              </a:r>
            </a:p>
          </p:txBody>
        </p:sp>
        <p:sp>
          <p:nvSpPr>
            <p:cNvPr id="9" name="Arrow: Left-Right 8">
              <a:extLst>
                <a:ext uri="{FF2B5EF4-FFF2-40B4-BE49-F238E27FC236}">
                  <a16:creationId xmlns:a16="http://schemas.microsoft.com/office/drawing/2014/main" id="{274E2857-072A-AB50-2B80-2B9B05F05D15}"/>
                </a:ext>
              </a:extLst>
            </p:cNvPr>
            <p:cNvSpPr/>
            <p:nvPr/>
          </p:nvSpPr>
          <p:spPr>
            <a:xfrm>
              <a:off x="4174140" y="2819351"/>
              <a:ext cx="2222201" cy="3373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Telecom bands</a:t>
              </a:r>
            </a:p>
          </p:txBody>
        </p:sp>
        <p:sp>
          <p:nvSpPr>
            <p:cNvPr id="10" name="Arrow: Left-Right 9">
              <a:extLst>
                <a:ext uri="{FF2B5EF4-FFF2-40B4-BE49-F238E27FC236}">
                  <a16:creationId xmlns:a16="http://schemas.microsoft.com/office/drawing/2014/main" id="{0B6639D1-F3AD-4B3A-426F-F6772164F62B}"/>
                </a:ext>
              </a:extLst>
            </p:cNvPr>
            <p:cNvSpPr/>
            <p:nvPr/>
          </p:nvSpPr>
          <p:spPr>
            <a:xfrm>
              <a:off x="6396341" y="2819351"/>
              <a:ext cx="2707689" cy="3373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Mid-infrared</a:t>
              </a:r>
            </a:p>
          </p:txBody>
        </p:sp>
        <p:sp>
          <p:nvSpPr>
            <p:cNvPr id="11" name="TextBox 10">
              <a:extLst>
                <a:ext uri="{FF2B5EF4-FFF2-40B4-BE49-F238E27FC236}">
                  <a16:creationId xmlns:a16="http://schemas.microsoft.com/office/drawing/2014/main" id="{E08DF3CE-0604-89B6-9788-9CB824DB0BFF}"/>
                </a:ext>
              </a:extLst>
            </p:cNvPr>
            <p:cNvSpPr txBox="1"/>
            <p:nvPr/>
          </p:nvSpPr>
          <p:spPr>
            <a:xfrm>
              <a:off x="4832773" y="3244929"/>
              <a:ext cx="2150317" cy="246221"/>
            </a:xfrm>
            <a:prstGeom prst="rect">
              <a:avLst/>
            </a:prstGeom>
            <a:solidFill>
              <a:schemeClr val="bg1"/>
            </a:solidFill>
          </p:spPr>
          <p:txBody>
            <a:bodyPr wrap="square" lIns="0" tIns="0" rIns="0" bIns="0" rtlCol="0">
              <a:spAutoFit/>
            </a:bodyPr>
            <a:lstStyle/>
            <a:p>
              <a:pPr algn="r"/>
              <a:r>
                <a:rPr lang="en-GB" sz="1600"/>
                <a:t>Silica glass</a:t>
              </a:r>
            </a:p>
          </p:txBody>
        </p:sp>
        <p:pic>
          <p:nvPicPr>
            <p:cNvPr id="12" name="Picture 11">
              <a:extLst>
                <a:ext uri="{FF2B5EF4-FFF2-40B4-BE49-F238E27FC236}">
                  <a16:creationId xmlns:a16="http://schemas.microsoft.com/office/drawing/2014/main" id="{DAC83D16-560F-53C9-EB71-1F970CDFC83A}"/>
                </a:ext>
              </a:extLst>
            </p:cNvPr>
            <p:cNvPicPr>
              <a:picLocks noChangeAspect="1"/>
            </p:cNvPicPr>
            <p:nvPr/>
          </p:nvPicPr>
          <p:blipFill rotWithShape="1">
            <a:blip r:embed="rId5">
              <a:clrChange>
                <a:clrFrom>
                  <a:srgbClr val="000000"/>
                </a:clrFrom>
                <a:clrTo>
                  <a:srgbClr val="000000">
                    <a:alpha val="0"/>
                  </a:srgbClr>
                </a:clrTo>
              </a:clrChange>
            </a:blip>
            <a:srcRect l="316" r="316"/>
            <a:stretch/>
          </p:blipFill>
          <p:spPr>
            <a:xfrm>
              <a:off x="7581543" y="4053113"/>
              <a:ext cx="1306773" cy="1306773"/>
            </a:xfrm>
            <a:prstGeom prst="ellipse">
              <a:avLst/>
            </a:prstGeom>
          </p:spPr>
        </p:pic>
      </p:grpSp>
      <p:sp>
        <p:nvSpPr>
          <p:cNvPr id="3" name="TextBox 2">
            <a:extLst>
              <a:ext uri="{FF2B5EF4-FFF2-40B4-BE49-F238E27FC236}">
                <a16:creationId xmlns:a16="http://schemas.microsoft.com/office/drawing/2014/main" id="{6F6A4A76-486A-B8D9-9E57-7802C814EA19}"/>
              </a:ext>
            </a:extLst>
          </p:cNvPr>
          <p:cNvSpPr txBox="1"/>
          <p:nvPr/>
        </p:nvSpPr>
        <p:spPr>
          <a:xfrm>
            <a:off x="8978611" y="5792913"/>
            <a:ext cx="2434242" cy="303144"/>
          </a:xfrm>
          <a:prstGeom prst="rect">
            <a:avLst/>
          </a:prstGeom>
          <a:solidFill>
            <a:srgbClr val="FFC000"/>
          </a:solidFill>
          <a:effectLst>
            <a:softEdge rad="0"/>
          </a:effectLst>
        </p:spPr>
        <p:txBody>
          <a:bodyPr wrap="square" lIns="90000" tIns="36000" rIns="90000" bIns="36000" rtlCol="0" anchor="ctr" anchorCtr="0">
            <a:noAutofit/>
          </a:bodyPr>
          <a:lstStyle>
            <a:defPPr>
              <a:defRPr lang="en-US"/>
            </a:defPPr>
            <a:lvl1pPr>
              <a:defRPr sz="1200"/>
            </a:lvl1pPr>
          </a:lstStyle>
          <a:p>
            <a:r>
              <a:rPr lang="en-GB"/>
              <a:t>Geometry-defined transmission</a:t>
            </a:r>
          </a:p>
        </p:txBody>
      </p:sp>
      <p:sp>
        <p:nvSpPr>
          <p:cNvPr id="4" name="Espace réservé du pied de page 2">
            <a:extLst>
              <a:ext uri="{FF2B5EF4-FFF2-40B4-BE49-F238E27FC236}">
                <a16:creationId xmlns:a16="http://schemas.microsoft.com/office/drawing/2014/main" id="{B462E127-FBC5-7698-500E-EE82C8172DF0}"/>
              </a:ext>
            </a:extLst>
          </p:cNvPr>
          <p:cNvSpPr>
            <a:spLocks noGrp="1"/>
          </p:cNvSpPr>
          <p:nvPr>
            <p:ph type="ftr" sz="quarter" idx="11"/>
          </p:nvPr>
        </p:nvSpPr>
        <p:spPr>
          <a:xfrm>
            <a:off x="550863" y="6368580"/>
            <a:ext cx="8929687" cy="153888"/>
          </a:xfrm>
        </p:spPr>
        <p:txBody>
          <a:bodyPr/>
          <a:lstStyle/>
          <a:p>
            <a:r>
              <a:rPr lang="en-US" dirty="0"/>
              <a:t>March 2026 | Hollow-core Fiber Connectivity Solutions | Steve Jones</a:t>
            </a:r>
            <a:endParaRPr lang="en-GB" dirty="0"/>
          </a:p>
        </p:txBody>
      </p:sp>
    </p:spTree>
    <p:extLst>
      <p:ext uri="{BB962C8B-B14F-4D97-AF65-F5344CB8AC3E}">
        <p14:creationId xmlns:p14="http://schemas.microsoft.com/office/powerpoint/2010/main" val="41587832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RANDID" val="10"/>
  <p:tag name="CLASSIFICATION" val="0"/>
  <p:tag name="CLIENT" val="HUS"/>
  <p:tag name="COLORTHEMEID" val="1"/>
  <p:tag name="DATE" val="March 2026"/>
  <p:tag name="FOOTER1" val="PROPRIETARY &amp; CONFIDENTIAL"/>
  <p:tag name="FOOTER2" val="Nick Parsons"/>
  <p:tag name="LANGUAGEID" val="2057"/>
  <p:tag name="REFERENCEDATE" val="45000"/>
  <p:tag name="TEMPLATEID" val="HuberSuhner"/>
  <p:tag name="VERSINFO" val="HUS1003"/>
  <p:tag name="VERSION" val="1004"/>
</p:tagLst>
</file>

<file path=ppt/tags/tag10.xml><?xml version="1.0" encoding="utf-8"?>
<p:tagLst xmlns:a="http://schemas.openxmlformats.org/drawingml/2006/main" xmlns:r="http://schemas.openxmlformats.org/officeDocument/2006/relationships" xmlns:p="http://schemas.openxmlformats.org/presentationml/2006/main">
  <p:tag name="SHAPETYPE" val="Logo"/>
</p:tagLst>
</file>

<file path=ppt/tags/tag2.xml><?xml version="1.0" encoding="utf-8"?>
<p:tagLst xmlns:a="http://schemas.openxmlformats.org/drawingml/2006/main" xmlns:r="http://schemas.openxmlformats.org/officeDocument/2006/relationships" xmlns:p="http://schemas.openxmlformats.org/presentationml/2006/main">
  <p:tag name="SHAPETYPE" val="Logo"/>
</p:tagLst>
</file>

<file path=ppt/tags/tag3.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4.xml><?xml version="1.0" encoding="utf-8"?>
<p:tagLst xmlns:a="http://schemas.openxmlformats.org/drawingml/2006/main" xmlns:r="http://schemas.openxmlformats.org/officeDocument/2006/relationships" xmlns:p="http://schemas.openxmlformats.org/presentationml/2006/main">
  <p:tag name="SHAPETYPE" val="Status"/>
</p:tagLst>
</file>

<file path=ppt/tags/tag5.xml><?xml version="1.0" encoding="utf-8"?>
<p:tagLst xmlns:a="http://schemas.openxmlformats.org/drawingml/2006/main" xmlns:r="http://schemas.openxmlformats.org/officeDocument/2006/relationships" xmlns:p="http://schemas.openxmlformats.org/presentationml/2006/main">
  <p:tag name="SHAPETYPE" val="Logo"/>
</p:tagLst>
</file>

<file path=ppt/tags/tag6.xml><?xml version="1.0" encoding="utf-8"?>
<p:tagLst xmlns:a="http://schemas.openxmlformats.org/drawingml/2006/main" xmlns:r="http://schemas.openxmlformats.org/officeDocument/2006/relationships" xmlns:p="http://schemas.openxmlformats.org/presentationml/2006/main">
  <p:tag name="SHAPETYPE" val="Logo"/>
</p:tagLst>
</file>

<file path=ppt/tags/tag7.xml><?xml version="1.0" encoding="utf-8"?>
<p:tagLst xmlns:a="http://schemas.openxmlformats.org/drawingml/2006/main" xmlns:r="http://schemas.openxmlformats.org/officeDocument/2006/relationships" xmlns:p="http://schemas.openxmlformats.org/presentationml/2006/main">
  <p:tag name="SHAPETYPE" val="Logo"/>
</p:tagLst>
</file>

<file path=ppt/tags/tag8.xml><?xml version="1.0" encoding="utf-8"?>
<p:tagLst xmlns:a="http://schemas.openxmlformats.org/drawingml/2006/main" xmlns:r="http://schemas.openxmlformats.org/officeDocument/2006/relationships" xmlns:p="http://schemas.openxmlformats.org/presentationml/2006/main">
  <p:tag name="SHAPETYPE" val="Logo"/>
</p:tagLst>
</file>

<file path=ppt/tags/tag9.xml><?xml version="1.0" encoding="utf-8"?>
<p:tagLst xmlns:a="http://schemas.openxmlformats.org/drawingml/2006/main" xmlns:r="http://schemas.openxmlformats.org/officeDocument/2006/relationships" xmlns:p="http://schemas.openxmlformats.org/presentationml/2006/main">
  <p:tag name="SHAPETYPE" val="Logo"/>
</p:tagLst>
</file>

<file path=ppt/theme/theme1.xml><?xml version="1.0" encoding="utf-8"?>
<a:theme xmlns:a="http://schemas.openxmlformats.org/drawingml/2006/main" name="Huber+Suhner">
  <a:themeElements>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2000" dirty="0" err="1" smtClean="0"/>
        </a:defPPr>
      </a:lstStyle>
    </a:txDef>
  </a:objectDefaults>
  <a:extraClrSchemeLst/>
  <a:extLst>
    <a:ext uri="{05A4C25C-085E-4340-85A3-A5531E510DB2}">
      <thm15:themeFamily xmlns:thm15="http://schemas.microsoft.com/office/thememl/2012/main" name="Huber+Suhner.potx" id="{BF0528FC-65C4-400B-8F15-2EC5E8DD2D16}" vid="{363E0D7D-A4C8-4980-BD8B-06AD29653D11}"/>
    </a:ext>
  </a:extLst>
</a:theme>
</file>

<file path=ppt/theme/theme2.xml><?xml version="1.0" encoding="utf-8"?>
<a:theme xmlns:a="http://schemas.openxmlformats.org/drawingml/2006/main" name="Office Theme">
  <a:themeElements>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0.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1.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2.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3.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4.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5.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6.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7.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8.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19.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0.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1.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2.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3.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4.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5.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6.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7.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28.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3.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4.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5.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6.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7.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8.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ppt/theme/themeOverride9.xml><?xml version="1.0" encoding="utf-8"?>
<a:themeOverride xmlns:a="http://schemas.openxmlformats.org/drawingml/2006/main">
  <a:clrScheme name="Huber+Suhner">
    <a:dk1>
      <a:srgbClr val="000000"/>
    </a:dk1>
    <a:lt1>
      <a:srgbClr val="FFFFFF"/>
    </a:lt1>
    <a:dk2>
      <a:srgbClr val="009A82"/>
    </a:dk2>
    <a:lt2>
      <a:srgbClr val="65B8A5"/>
    </a:lt2>
    <a:accent1>
      <a:srgbClr val="82655C"/>
    </a:accent1>
    <a:accent2>
      <a:srgbClr val="A79189"/>
    </a:accent2>
    <a:accent3>
      <a:srgbClr val="CCBEBA"/>
    </a:accent3>
    <a:accent4>
      <a:srgbClr val="000000"/>
    </a:accent4>
    <a:accent5>
      <a:srgbClr val="706F6F"/>
    </a:accent5>
    <a:accent6>
      <a:srgbClr val="B2B2B2"/>
    </a:accent6>
    <a:hlink>
      <a:srgbClr val="365888"/>
    </a:hlink>
    <a:folHlink>
      <a:srgbClr val="706F6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7dcbc54-04ec-485e-b8cc-4414a3a91bf3" xsi:nil="true"/>
    <lcf76f155ced4ddcb4097134ff3c332f xmlns="e15e5335-5aa4-4320-93db-8a8f4d45c75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8106D3AE0F16042B3C2B627DDD41264" ma:contentTypeVersion="10" ma:contentTypeDescription="Ein neues Dokument erstellen." ma:contentTypeScope="" ma:versionID="812f2f54d05f4aee15f7b65b33c6c5fb">
  <xsd:schema xmlns:xsd="http://www.w3.org/2001/XMLSchema" xmlns:xs="http://www.w3.org/2001/XMLSchema" xmlns:p="http://schemas.microsoft.com/office/2006/metadata/properties" xmlns:ns2="e15e5335-5aa4-4320-93db-8a8f4d45c755" xmlns:ns3="57dcbc54-04ec-485e-b8cc-4414a3a91bf3" targetNamespace="http://schemas.microsoft.com/office/2006/metadata/properties" ma:root="true" ma:fieldsID="c76af912a7631390f87942b4b9fca2d5" ns2:_="" ns3:_="">
    <xsd:import namespace="e15e5335-5aa4-4320-93db-8a8f4d45c755"/>
    <xsd:import namespace="57dcbc54-04ec-485e-b8cc-4414a3a91bf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5e5335-5aa4-4320-93db-8a8f4d45c7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53d48416-b9a2-41ca-aef0-d824a7a1f63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dcbc54-04ec-485e-b8cc-4414a3a91bf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13f79a0-bf82-418c-ae8f-82a5834cdcfd}" ma:internalName="TaxCatchAll" ma:showField="CatchAllData" ma:web="57dcbc54-04ec-485e-b8cc-4414a3a91b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427BBC-EBB3-4B24-AD0C-C295488D91CD}">
  <ds:schemaRefs>
    <ds:schemaRef ds:uri="http://purl.org/dc/elements/1.1/"/>
    <ds:schemaRef ds:uri="http://schemas.microsoft.com/office/infopath/2007/PartnerControls"/>
    <ds:schemaRef ds:uri="http://schemas.openxmlformats.org/package/2006/metadata/core-properties"/>
    <ds:schemaRef ds:uri="http://purl.org/dc/terms/"/>
    <ds:schemaRef ds:uri="http://purl.org/dc/dcmitype/"/>
    <ds:schemaRef ds:uri="http://schemas.microsoft.com/office/2006/metadata/properties"/>
    <ds:schemaRef ds:uri="http://schemas.microsoft.com/office/2006/documentManagement/types"/>
    <ds:schemaRef ds:uri="57dcbc54-04ec-485e-b8cc-4414a3a91bf3"/>
    <ds:schemaRef ds:uri="e15e5335-5aa4-4320-93db-8a8f4d45c755"/>
    <ds:schemaRef ds:uri="http://www.w3.org/XML/1998/namespace"/>
  </ds:schemaRefs>
</ds:datastoreItem>
</file>

<file path=customXml/itemProps2.xml><?xml version="1.0" encoding="utf-8"?>
<ds:datastoreItem xmlns:ds="http://schemas.openxmlformats.org/officeDocument/2006/customXml" ds:itemID="{6868DBB2-E6BC-4F0E-830D-36485BF0E0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5e5335-5aa4-4320-93db-8a8f4d45c755"/>
    <ds:schemaRef ds:uri="57dcbc54-04ec-485e-b8cc-4414a3a91b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4501E1-D428-4D88-BBEA-91113EF6037E}">
  <ds:schemaRefs>
    <ds:schemaRef ds:uri="http://schemas.microsoft.com/sharepoint/v3/contenttype/forms"/>
  </ds:schemaRefs>
</ds:datastoreItem>
</file>

<file path=docMetadata/LabelInfo.xml><?xml version="1.0" encoding="utf-8"?>
<clbl:labelList xmlns:clbl="http://schemas.microsoft.com/office/2020/mipLabelMetadata">
  <clbl:label id="{9262a305-b572-4f21-afe8-03e19b77277d}" enabled="1" method="Privileged" siteId="{c6d8fe08-f565-4534-965a-95698574938a}" removed="0"/>
</clbl:labelList>
</file>

<file path=docProps/app.xml><?xml version="1.0" encoding="utf-8"?>
<Properties xmlns="http://schemas.openxmlformats.org/officeDocument/2006/extended-properties" xmlns:vt="http://schemas.openxmlformats.org/officeDocument/2006/docPropsVTypes">
  <Template>Huber+Suhner</Template>
  <TotalTime>0</TotalTime>
  <Words>3094</Words>
  <Application>Microsoft Office PowerPoint</Application>
  <PresentationFormat>Widescreen</PresentationFormat>
  <Paragraphs>343</Paragraphs>
  <Slides>21</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Symbol</vt:lpstr>
      <vt:lpstr>Wingdings</vt:lpstr>
      <vt:lpstr>Huber+Suhner</vt:lpstr>
      <vt:lpstr>PowerPoint Presentation</vt:lpstr>
      <vt:lpstr>Hollow-Core Fiber: Nothing is Better Than Glass?</vt:lpstr>
      <vt:lpstr>Hollow Core Fiber     </vt:lpstr>
      <vt:lpstr>50 years of single mode optical fiber deployment</vt:lpstr>
      <vt:lpstr>Hollow Core Fiber History</vt:lpstr>
      <vt:lpstr>Rapid advances in hollow-core fiber development</vt:lpstr>
      <vt:lpstr>Rapid advances in hollow-core fiber development</vt:lpstr>
      <vt:lpstr>Performance benefits of hollow-core fiber</vt:lpstr>
      <vt:lpstr>Hollow-core fibers can work at any wavelength</vt:lpstr>
      <vt:lpstr>Hyperscalers accelerating investments in hollow-core fiber</vt:lpstr>
      <vt:lpstr>Drivers for HCF deployment in datacenter networks</vt:lpstr>
      <vt:lpstr>HCF Deployment Challenges</vt:lpstr>
      <vt:lpstr>Hollow-core fiber connectivity challenges </vt:lpstr>
      <vt:lpstr>Patented Mode Converting HCF-LC-Connector</vt:lpstr>
      <vt:lpstr> Cabled HCF patchcords with LC/UPC Termination</vt:lpstr>
      <vt:lpstr>H+S HCF connectivity roadmap</vt:lpstr>
      <vt:lpstr>Beyond datacenters: broad applications for hollow core fiber</vt:lpstr>
      <vt:lpstr>Summary: Hollow Core Fiber Connectivity Solutions </vt:lpstr>
      <vt:lpstr>What about Multi-Core Fiber?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Hollow-core Fiber Connectivity Solutions</dc:title>
  <dc:creator>Nick Parsons</dc:creator>
  <cp:lastModifiedBy>Steve Jones</cp:lastModifiedBy>
  <cp:revision>5</cp:revision>
  <cp:lastPrinted>2026-03-25T05:32:17Z</cp:lastPrinted>
  <dcterms:created xsi:type="dcterms:W3CDTF">2023-03-15T08:56:58Z</dcterms:created>
  <dcterms:modified xsi:type="dcterms:W3CDTF">2026-06-29T15:27:06Z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0x01010058106D3AE0F16042B3C2B627DDD41264</vt:lpwstr>
  </property>
  <property fmtid="{D5CDD505-2E9C-101B-9397-08002B2CF9AE}" pid="3" name="MediaServiceImageTags">
    <vt:lpwstr/>
  </property>
</Properties>
</file>