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0"/>
  </p:notesMasterIdLst>
  <p:sldIdLst>
    <p:sldId id="256" r:id="rId2"/>
    <p:sldId id="258" r:id="rId3"/>
    <p:sldId id="257" r:id="rId4"/>
    <p:sldId id="259" r:id="rId5"/>
    <p:sldId id="277" r:id="rId6"/>
    <p:sldId id="262" r:id="rId7"/>
    <p:sldId id="268" r:id="rId8"/>
    <p:sldId id="276" r:id="rId9"/>
  </p:sldIdLst>
  <p:sldSz cx="9144000" cy="5143500" type="screen16x9"/>
  <p:notesSz cx="6858000" cy="9144000"/>
  <p:embeddedFontLst>
    <p:embeddedFont>
      <p:font typeface="Geist Mono" panose="02010009000000000000" pitchFamily="49" charset="77"/>
      <p:regular r:id="rId11"/>
      <p:bold r:id="rId12"/>
    </p:embeddedFont>
    <p:embeddedFont>
      <p:font typeface="Montserrat" pitchFamily="2" charset="77"/>
      <p:regular r:id="rId13"/>
      <p:bold r:id="rId14"/>
      <p:italic r:id="rId15"/>
      <p:boldItalic r:id="rId16"/>
    </p:embeddedFont>
    <p:embeddedFont>
      <p:font typeface="Montserrat Medium" panose="020F0502020204030204" pitchFamily="34" charset="0"/>
      <p:regular r:id="rId17"/>
      <p:bold r:id="rId18"/>
      <p:italic r:id="rId19"/>
      <p:boldItalic r:id="rId20"/>
    </p:embeddedFont>
    <p:embeddedFont>
      <p:font typeface="Montserrat SemiBold"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747775"/>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8"/>
    <p:restoredTop sz="94720"/>
  </p:normalViewPr>
  <p:slideViewPr>
    <p:cSldViewPr snapToGrid="0">
      <p:cViewPr varScale="1">
        <p:scale>
          <a:sx n="140" d="100"/>
          <a:sy n="140" d="100"/>
        </p:scale>
        <p:origin x="944" y="192"/>
      </p:cViewPr>
      <p:guideLst>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Good Afternoon everyone.</a:t>
            </a:r>
            <a:br>
              <a:rPr lang="en-GB"/>
            </a:br>
            <a:br>
              <a:rPr lang="en-GB"/>
            </a:br>
            <a:r>
              <a:rPr lang="en-GB"/>
              <a:t>Welcome to NetUK 1, the inaugural event. Thanks to everyone for coming, I’m glad we’re all here and honestly I’m just as surprised as everyone that we managed to pull this off. </a:t>
            </a:r>
            <a:br>
              <a:rPr lang="en-GB"/>
            </a:br>
            <a:br>
              <a:rPr lang="en-GB"/>
            </a:br>
            <a:r>
              <a:rPr lang="en-GB"/>
              <a:t>Anyway, for those that don’t know me I’m Dave Pumford, the NetUK Management Committee Chair. </a:t>
            </a:r>
            <a:br>
              <a:rPr lang="en-GB"/>
            </a:br>
            <a:br>
              <a:rPr lang="en-GB"/>
            </a:br>
            <a:r>
              <a:rPr lang="en-GB"/>
              <a:t>I’ve got a few introductory slides to go through before I hand you over for the conference content, don’t worry I’ll be quick so you don’t have to listen to my accent for too long. </a:t>
            </a:r>
            <a:br>
              <a:rPr lang="en-GB"/>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d29864ba0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d29864ba0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2ea23923c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ea23923c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ea4eaf42a7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ea4eaf42a7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a:extLst>
            <a:ext uri="{FF2B5EF4-FFF2-40B4-BE49-F238E27FC236}">
              <a16:creationId xmlns:a16="http://schemas.microsoft.com/office/drawing/2014/main" id="{4983B141-320E-E9DC-6892-5EE2DA039C70}"/>
            </a:ext>
          </a:extLst>
        </p:cNvPr>
        <p:cNvGrpSpPr/>
        <p:nvPr/>
      </p:nvGrpSpPr>
      <p:grpSpPr>
        <a:xfrm>
          <a:off x="0" y="0"/>
          <a:ext cx="0" cy="0"/>
          <a:chOff x="0" y="0"/>
          <a:chExt cx="0" cy="0"/>
        </a:xfrm>
      </p:grpSpPr>
      <p:sp>
        <p:nvSpPr>
          <p:cNvPr id="47" name="Google Shape;47;g2ea23923caf_0_0:notes">
            <a:extLst>
              <a:ext uri="{FF2B5EF4-FFF2-40B4-BE49-F238E27FC236}">
                <a16:creationId xmlns:a16="http://schemas.microsoft.com/office/drawing/2014/main" id="{96041F20-31E7-34F8-913B-21D61990FB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2ea23923caf_0_0:notes">
            <a:extLst>
              <a:ext uri="{FF2B5EF4-FFF2-40B4-BE49-F238E27FC236}">
                <a16:creationId xmlns:a16="http://schemas.microsoft.com/office/drawing/2014/main" id="{40999CC1-8241-C564-78AD-628A5164DB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958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ea4eaf42a7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ea4eaf42a7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6d29864ba0_3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6d29864ba0_3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a:extLst>
            <a:ext uri="{FF2B5EF4-FFF2-40B4-BE49-F238E27FC236}">
              <a16:creationId xmlns:a16="http://schemas.microsoft.com/office/drawing/2014/main" id="{6169D9E4-E9C4-41A3-FE02-22CEE39000A6}"/>
            </a:ext>
          </a:extLst>
        </p:cNvPr>
        <p:cNvGrpSpPr/>
        <p:nvPr/>
      </p:nvGrpSpPr>
      <p:grpSpPr>
        <a:xfrm>
          <a:off x="0" y="0"/>
          <a:ext cx="0" cy="0"/>
          <a:chOff x="0" y="0"/>
          <a:chExt cx="0" cy="0"/>
        </a:xfrm>
      </p:grpSpPr>
      <p:sp>
        <p:nvSpPr>
          <p:cNvPr id="259" name="Google Shape;259;g2ea4eaf42a7_0_17:notes">
            <a:extLst>
              <a:ext uri="{FF2B5EF4-FFF2-40B4-BE49-F238E27FC236}">
                <a16:creationId xmlns:a16="http://schemas.microsoft.com/office/drawing/2014/main" id="{B7B0A60C-A974-BAA5-57F8-0314F7A9D1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ea4eaf42a7_0_17:notes">
            <a:extLst>
              <a:ext uri="{FF2B5EF4-FFF2-40B4-BE49-F238E27FC236}">
                <a16:creationId xmlns:a16="http://schemas.microsoft.com/office/drawing/2014/main" id="{73B891D7-BE64-2821-7A35-7CB89AB4EF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8519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linkedin.com/feed/hashtag/?keywords=eventcountdown&amp;highlightedUpdateUrns=urn%3Ali%3Aactivity%3A7214953677910929409"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linkedin.com/feed/hashtag/?keywords=eventcountdown&amp;highlightedUpdateUrns=urn%3Ali%3Aactivity%3A7214953677910929409"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_1">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1">
  <p:cSld name="TITLE_1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3" name="Google Shape;13;p3"/>
          <p:cNvSpPr txBox="1"/>
          <p:nvPr/>
        </p:nvSpPr>
        <p:spPr>
          <a:xfrm>
            <a:off x="2681550" y="4403225"/>
            <a:ext cx="3780900" cy="34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a:solidFill>
                  <a:srgbClr val="EFEFEF"/>
                </a:solidFill>
                <a:latin typeface="Montserrat"/>
                <a:ea typeface="Montserrat"/>
                <a:cs typeface="Montserrat"/>
                <a:sym typeface="Montserrat"/>
              </a:rPr>
              <a:t>www.netuk.org    #NetUK3</a:t>
            </a:r>
            <a:endParaRPr sz="800" b="1">
              <a:solidFill>
                <a:srgbClr val="EFEFEF"/>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807900" y="722700"/>
            <a:ext cx="7528200" cy="5727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F3F3F3"/>
              </a:buClr>
              <a:buSzPts val="2800"/>
              <a:buNone/>
              <a:defRPr>
                <a:solidFill>
                  <a:srgbClr val="F3F3F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1">
  <p:cSld name="CUSTOM_1">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807900" y="684000"/>
            <a:ext cx="752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3F3F3"/>
              </a:buClr>
              <a:buSzPts val="2800"/>
              <a:buNone/>
              <a:defRPr>
                <a:solidFill>
                  <a:srgbClr val="F3F3F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5"/>
          <p:cNvSpPr txBox="1"/>
          <p:nvPr/>
        </p:nvSpPr>
        <p:spPr>
          <a:xfrm>
            <a:off x="2681550" y="4403225"/>
            <a:ext cx="3780900" cy="34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a:solidFill>
                  <a:srgbClr val="EFEFEF"/>
                </a:solidFill>
                <a:latin typeface="Montserrat"/>
                <a:ea typeface="Montserrat"/>
                <a:cs typeface="Montserrat"/>
                <a:sym typeface="Montserrat"/>
              </a:rPr>
              <a:t>www.netuk.org    #NetUK3</a:t>
            </a:r>
            <a:endParaRPr sz="800" b="1">
              <a:solidFill>
                <a:srgbClr val="EFEFEF"/>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1 1 1">
  <p:cSld name="CUSTOM_1_1">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807900" y="684000"/>
            <a:ext cx="752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035E5C"/>
              </a:buClr>
              <a:buSzPts val="2800"/>
              <a:buNone/>
              <a:defRPr>
                <a:solidFill>
                  <a:srgbClr val="035E5C"/>
                </a:solidFill>
              </a:defRPr>
            </a:lvl1pPr>
            <a:lvl2pPr lvl="1" rtl="0">
              <a:spcBef>
                <a:spcPts val="0"/>
              </a:spcBef>
              <a:spcAft>
                <a:spcPts val="0"/>
              </a:spcAft>
              <a:buClr>
                <a:srgbClr val="035E5C"/>
              </a:buClr>
              <a:buSzPts val="2800"/>
              <a:buNone/>
              <a:defRPr>
                <a:solidFill>
                  <a:srgbClr val="035E5C"/>
                </a:solidFill>
              </a:defRPr>
            </a:lvl2pPr>
            <a:lvl3pPr lvl="2" rtl="0">
              <a:spcBef>
                <a:spcPts val="0"/>
              </a:spcBef>
              <a:spcAft>
                <a:spcPts val="0"/>
              </a:spcAft>
              <a:buClr>
                <a:srgbClr val="035E5C"/>
              </a:buClr>
              <a:buSzPts val="2800"/>
              <a:buNone/>
              <a:defRPr>
                <a:solidFill>
                  <a:srgbClr val="035E5C"/>
                </a:solidFill>
              </a:defRPr>
            </a:lvl3pPr>
            <a:lvl4pPr lvl="3" rtl="0">
              <a:spcBef>
                <a:spcPts val="0"/>
              </a:spcBef>
              <a:spcAft>
                <a:spcPts val="0"/>
              </a:spcAft>
              <a:buClr>
                <a:srgbClr val="035E5C"/>
              </a:buClr>
              <a:buSzPts val="2800"/>
              <a:buNone/>
              <a:defRPr>
                <a:solidFill>
                  <a:srgbClr val="035E5C"/>
                </a:solidFill>
              </a:defRPr>
            </a:lvl4pPr>
            <a:lvl5pPr lvl="4" rtl="0">
              <a:spcBef>
                <a:spcPts val="0"/>
              </a:spcBef>
              <a:spcAft>
                <a:spcPts val="0"/>
              </a:spcAft>
              <a:buClr>
                <a:srgbClr val="035E5C"/>
              </a:buClr>
              <a:buSzPts val="2800"/>
              <a:buNone/>
              <a:defRPr>
                <a:solidFill>
                  <a:srgbClr val="035E5C"/>
                </a:solidFill>
              </a:defRPr>
            </a:lvl5pPr>
            <a:lvl6pPr lvl="5" rtl="0">
              <a:spcBef>
                <a:spcPts val="0"/>
              </a:spcBef>
              <a:spcAft>
                <a:spcPts val="0"/>
              </a:spcAft>
              <a:buClr>
                <a:srgbClr val="035E5C"/>
              </a:buClr>
              <a:buSzPts val="2800"/>
              <a:buNone/>
              <a:defRPr>
                <a:solidFill>
                  <a:srgbClr val="035E5C"/>
                </a:solidFill>
              </a:defRPr>
            </a:lvl6pPr>
            <a:lvl7pPr lvl="6" rtl="0">
              <a:spcBef>
                <a:spcPts val="0"/>
              </a:spcBef>
              <a:spcAft>
                <a:spcPts val="0"/>
              </a:spcAft>
              <a:buClr>
                <a:srgbClr val="035E5C"/>
              </a:buClr>
              <a:buSzPts val="2800"/>
              <a:buNone/>
              <a:defRPr>
                <a:solidFill>
                  <a:srgbClr val="035E5C"/>
                </a:solidFill>
              </a:defRPr>
            </a:lvl7pPr>
            <a:lvl8pPr lvl="7" rtl="0">
              <a:spcBef>
                <a:spcPts val="0"/>
              </a:spcBef>
              <a:spcAft>
                <a:spcPts val="0"/>
              </a:spcAft>
              <a:buClr>
                <a:srgbClr val="035E5C"/>
              </a:buClr>
              <a:buSzPts val="2800"/>
              <a:buNone/>
              <a:defRPr>
                <a:solidFill>
                  <a:srgbClr val="035E5C"/>
                </a:solidFill>
              </a:defRPr>
            </a:lvl8pPr>
            <a:lvl9pPr lvl="8" rtl="0">
              <a:spcBef>
                <a:spcPts val="0"/>
              </a:spcBef>
              <a:spcAft>
                <a:spcPts val="0"/>
              </a:spcAft>
              <a:buClr>
                <a:srgbClr val="035E5C"/>
              </a:buClr>
              <a:buSzPts val="2800"/>
              <a:buNone/>
              <a:defRPr>
                <a:solidFill>
                  <a:srgbClr val="035E5C"/>
                </a:solidFill>
              </a:defRPr>
            </a:lvl9pPr>
          </a:lstStyle>
          <a:p>
            <a:endParaRPr/>
          </a:p>
        </p:txBody>
      </p:sp>
      <p:sp>
        <p:nvSpPr>
          <p:cNvPr id="21" name="Google Shape;21;p6"/>
          <p:cNvSpPr txBox="1"/>
          <p:nvPr/>
        </p:nvSpPr>
        <p:spPr>
          <a:xfrm>
            <a:off x="2141550" y="4419600"/>
            <a:ext cx="4860900" cy="34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a:solidFill>
                  <a:srgbClr val="035E5C"/>
                </a:solidFill>
                <a:latin typeface="Montserrat"/>
                <a:ea typeface="Montserrat"/>
                <a:cs typeface="Montserrat"/>
                <a:sym typeface="Montserrat"/>
              </a:rPr>
              <a:t>www.netuk.org     </a:t>
            </a:r>
            <a:r>
              <a:rPr lang="en-GB" sz="800" b="1">
                <a:solidFill>
                  <a:srgbClr val="035E5C"/>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a:t>
            </a:r>
            <a:r>
              <a:rPr lang="en-GB" sz="800" b="1">
                <a:solidFill>
                  <a:srgbClr val="035E5C"/>
                </a:solidFill>
                <a:latin typeface="Montserrat"/>
                <a:ea typeface="Montserrat"/>
                <a:cs typeface="Montserrat"/>
                <a:sym typeface="Montserrat"/>
              </a:rPr>
              <a:t>NetUK3</a:t>
            </a:r>
            <a:endParaRPr sz="800" b="1">
              <a:solidFill>
                <a:srgbClr val="035E5C"/>
              </a:solidFill>
              <a:latin typeface="Montserrat"/>
              <a:ea typeface="Montserrat"/>
              <a:cs typeface="Montserrat"/>
              <a:sym typeface="Montserrat"/>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24" name="Google Shape;24;p7"/>
          <p:cNvSpPr txBox="1"/>
          <p:nvPr/>
        </p:nvSpPr>
        <p:spPr>
          <a:xfrm>
            <a:off x="701700" y="4419600"/>
            <a:ext cx="1431900" cy="34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b="1">
                <a:solidFill>
                  <a:srgbClr val="035E5C"/>
                </a:solidFill>
                <a:latin typeface="Montserrat"/>
                <a:ea typeface="Montserrat"/>
                <a:cs typeface="Montserrat"/>
                <a:sym typeface="Montserrat"/>
              </a:rPr>
              <a:t>www.netuk.org</a:t>
            </a:r>
            <a:endParaRPr sz="800" b="1">
              <a:solidFill>
                <a:srgbClr val="035E5C"/>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27" name="Google Shape;27;p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28" name="Google Shape;2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9" name="Google Shape;29;p8"/>
          <p:cNvSpPr txBox="1"/>
          <p:nvPr/>
        </p:nvSpPr>
        <p:spPr>
          <a:xfrm>
            <a:off x="2681550" y="4403225"/>
            <a:ext cx="3780900" cy="34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a:solidFill>
                  <a:srgbClr val="EFEFEF"/>
                </a:solidFill>
                <a:latin typeface="Montserrat"/>
                <a:ea typeface="Montserrat"/>
                <a:cs typeface="Montserrat"/>
                <a:sym typeface="Montserrat"/>
              </a:rPr>
              <a:t>www.netuk.org    #NetUK3</a:t>
            </a:r>
            <a:endParaRPr sz="800" b="1">
              <a:solidFill>
                <a:srgbClr val="EFEFEF"/>
              </a:solidFill>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2">
  <p:cSld name="TITLE_AND_BODY_1_2">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685800" y="445025"/>
            <a:ext cx="81465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2" name="Google Shape;3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33" name="Google Shape;33;p9"/>
          <p:cNvSpPr txBox="1"/>
          <p:nvPr/>
        </p:nvSpPr>
        <p:spPr>
          <a:xfrm>
            <a:off x="701700" y="4419600"/>
            <a:ext cx="1431900" cy="34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b="1">
                <a:solidFill>
                  <a:srgbClr val="035E5C"/>
                </a:solidFill>
                <a:latin typeface="Montserrat"/>
                <a:ea typeface="Montserrat"/>
                <a:cs typeface="Montserrat"/>
                <a:sym typeface="Montserrat"/>
              </a:rPr>
              <a:t>www.netuk.org</a:t>
            </a:r>
            <a:endParaRPr sz="800" b="1">
              <a:solidFill>
                <a:srgbClr val="035E5C"/>
              </a:solidFill>
              <a:latin typeface="Montserrat"/>
              <a:ea typeface="Montserrat"/>
              <a:cs typeface="Montserrat"/>
              <a:sym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41" name="Google Shape;41;p11"/>
          <p:cNvSpPr txBox="1"/>
          <p:nvPr/>
        </p:nvSpPr>
        <p:spPr>
          <a:xfrm>
            <a:off x="2141550" y="4419600"/>
            <a:ext cx="4860900" cy="34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a:solidFill>
                  <a:srgbClr val="035E5C"/>
                </a:solidFill>
                <a:latin typeface="Montserrat"/>
                <a:ea typeface="Montserrat"/>
                <a:cs typeface="Montserrat"/>
                <a:sym typeface="Montserrat"/>
              </a:rPr>
              <a:t>www.netuk.org     </a:t>
            </a:r>
            <a:r>
              <a:rPr lang="en-GB" sz="800" b="1">
                <a:solidFill>
                  <a:srgbClr val="035E5C"/>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a:t>
            </a:r>
            <a:r>
              <a:rPr lang="en-GB" sz="800" b="1">
                <a:solidFill>
                  <a:srgbClr val="035E5C"/>
                </a:solidFill>
                <a:latin typeface="Montserrat"/>
                <a:ea typeface="Montserrat"/>
                <a:cs typeface="Montserrat"/>
                <a:sym typeface="Montserrat"/>
              </a:rPr>
              <a:t>NetUK3</a:t>
            </a:r>
            <a:endParaRPr sz="800" b="1">
              <a:solidFill>
                <a:srgbClr val="035E5C"/>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27">
          <p15:clr>
            <a:srgbClr val="E46962"/>
          </p15:clr>
        </p15:guide>
        <p15:guide id="2" pos="227">
          <p15:clr>
            <a:srgbClr val="E46962"/>
          </p15:clr>
        </p15:guide>
        <p15:guide id="3" pos="454">
          <p15:clr>
            <a:srgbClr val="E46962"/>
          </p15:clr>
        </p15:guide>
        <p15:guide id="4" pos="680">
          <p15:clr>
            <a:srgbClr val="E46962"/>
          </p15:clr>
        </p15:guide>
        <p15:guide id="5" pos="907">
          <p15:clr>
            <a:srgbClr val="E46962"/>
          </p15:clr>
        </p15:guide>
        <p15:guide id="6" pos="1134">
          <p15:clr>
            <a:srgbClr val="E46962"/>
          </p15:clr>
        </p15:guide>
        <p15:guide id="7" pos="1361">
          <p15:clr>
            <a:srgbClr val="E46962"/>
          </p15:clr>
        </p15:guide>
        <p15:guide id="8" pos="1587">
          <p15:clr>
            <a:srgbClr val="E46962"/>
          </p15:clr>
        </p15:guide>
        <p15:guide id="9" pos="1814">
          <p15:clr>
            <a:srgbClr val="E46962"/>
          </p15:clr>
        </p15:guide>
        <p15:guide id="10" pos="2041">
          <p15:clr>
            <a:srgbClr val="E46962"/>
          </p15:clr>
        </p15:guide>
        <p15:guide id="11" pos="2268">
          <p15:clr>
            <a:srgbClr val="E46962"/>
          </p15:clr>
        </p15:guide>
        <p15:guide id="12" pos="2494">
          <p15:clr>
            <a:srgbClr val="E46962"/>
          </p15:clr>
        </p15:guide>
        <p15:guide id="13" pos="2721">
          <p15:clr>
            <a:srgbClr val="E46962"/>
          </p15:clr>
        </p15:guide>
        <p15:guide id="14" pos="2948">
          <p15:clr>
            <a:srgbClr val="E46962"/>
          </p15:clr>
        </p15:guide>
        <p15:guide id="15" pos="3175">
          <p15:clr>
            <a:srgbClr val="E46962"/>
          </p15:clr>
        </p15:guide>
        <p15:guide id="16" pos="3402">
          <p15:clr>
            <a:srgbClr val="E46962"/>
          </p15:clr>
        </p15:guide>
        <p15:guide id="17" pos="3628">
          <p15:clr>
            <a:srgbClr val="E46962"/>
          </p15:clr>
        </p15:guide>
        <p15:guide id="18" pos="3855">
          <p15:clr>
            <a:srgbClr val="E46962"/>
          </p15:clr>
        </p15:guide>
        <p15:guide id="19" pos="4082">
          <p15:clr>
            <a:srgbClr val="E46962"/>
          </p15:clr>
        </p15:guide>
        <p15:guide id="20" pos="4309">
          <p15:clr>
            <a:srgbClr val="E46962"/>
          </p15:clr>
        </p15:guide>
        <p15:guide id="21" pos="4535">
          <p15:clr>
            <a:srgbClr val="E46962"/>
          </p15:clr>
        </p15:guide>
        <p15:guide id="22" pos="4762">
          <p15:clr>
            <a:srgbClr val="E46962"/>
          </p15:clr>
        </p15:guide>
        <p15:guide id="23" pos="4989">
          <p15:clr>
            <a:srgbClr val="E46962"/>
          </p15:clr>
        </p15:guide>
        <p15:guide id="24" pos="5216">
          <p15:clr>
            <a:srgbClr val="E46962"/>
          </p15:clr>
        </p15:guide>
        <p15:guide id="25" pos="5443">
          <p15:clr>
            <a:srgbClr val="E46962"/>
          </p15:clr>
        </p15:guide>
        <p15:guide id="26" pos="2880">
          <p15:clr>
            <a:srgbClr val="E46962"/>
          </p15:clr>
        </p15:guide>
        <p15:guide id="27" orient="horz" pos="454">
          <p15:clr>
            <a:srgbClr val="E46962"/>
          </p15:clr>
        </p15:guide>
        <p15:guide id="28" orient="horz" pos="3016">
          <p15:clr>
            <a:srgbClr val="E46962"/>
          </p15:clr>
        </p15:guide>
        <p15:guide id="29" orient="horz" pos="2789">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pn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8.xml"/><Relationship Id="rId16"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852750" y="839850"/>
            <a:ext cx="7528200" cy="6156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GB" b="1" dirty="0"/>
              <a:t>Management Committee Update</a:t>
            </a:r>
            <a:endParaRPr sz="1800" b="1" dirty="0"/>
          </a:p>
        </p:txBody>
      </p:sp>
      <p:sp>
        <p:nvSpPr>
          <p:cNvPr id="64" name="Google Shape;64;p14"/>
          <p:cNvSpPr txBox="1">
            <a:spLocks noGrp="1"/>
          </p:cNvSpPr>
          <p:nvPr>
            <p:ph type="body" idx="4294967295"/>
          </p:nvPr>
        </p:nvSpPr>
        <p:spPr>
          <a:xfrm>
            <a:off x="841248" y="3438125"/>
            <a:ext cx="1837155" cy="609367"/>
          </a:xfrm>
          <a:prstGeom prst="rect">
            <a:avLst/>
          </a:prstGeom>
          <a:solidFill>
            <a:srgbClr val="174A48"/>
          </a:solidFill>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200" dirty="0">
                <a:solidFill>
                  <a:srgbClr val="F3F3F3"/>
                </a:solidFill>
                <a:latin typeface="Montserrat SemiBold"/>
                <a:ea typeface="Montserrat SemiBold"/>
                <a:cs typeface="Montserrat SemiBold"/>
                <a:sym typeface="Montserrat SemiBold"/>
              </a:rPr>
              <a:t>Nick </a:t>
            </a:r>
            <a:r>
              <a:rPr lang="en-GB" sz="1200" dirty="0" err="1">
                <a:solidFill>
                  <a:srgbClr val="F3F3F3"/>
                </a:solidFill>
                <a:latin typeface="Montserrat SemiBold"/>
                <a:ea typeface="Montserrat SemiBold"/>
                <a:cs typeface="Montserrat SemiBold"/>
                <a:sym typeface="Montserrat SemiBold"/>
              </a:rPr>
              <a:t>Wenban</a:t>
            </a:r>
            <a:r>
              <a:rPr lang="en-GB" sz="1200" dirty="0">
                <a:solidFill>
                  <a:srgbClr val="F3F3F3"/>
                </a:solidFill>
                <a:latin typeface="Montserrat SemiBold"/>
                <a:ea typeface="Montserrat SemiBold"/>
                <a:cs typeface="Montserrat SemiBold"/>
                <a:sym typeface="Montserrat SemiBold"/>
              </a:rPr>
              <a:t>-Smith</a:t>
            </a:r>
          </a:p>
          <a:p>
            <a:pPr marL="0" lvl="0" indent="0" algn="ctr" rtl="0">
              <a:lnSpc>
                <a:spcPct val="115000"/>
              </a:lnSpc>
              <a:spcBef>
                <a:spcPts val="0"/>
              </a:spcBef>
              <a:spcAft>
                <a:spcPts val="0"/>
              </a:spcAft>
              <a:buNone/>
            </a:pPr>
            <a:r>
              <a:rPr lang="en-GB" sz="1200" dirty="0">
                <a:solidFill>
                  <a:srgbClr val="F3F3F3"/>
                </a:solidFill>
                <a:latin typeface="Montserrat"/>
                <a:ea typeface="Montserrat"/>
                <a:cs typeface="Montserrat"/>
                <a:sym typeface="Montserrat"/>
              </a:rPr>
              <a:t>Nominet</a:t>
            </a:r>
            <a:endParaRPr sz="1000" dirty="0">
              <a:solidFill>
                <a:schemeClr val="lt1"/>
              </a:solidFill>
              <a:latin typeface="Montserrat Medium"/>
              <a:ea typeface="Montserrat Medium"/>
              <a:cs typeface="Montserrat Medium"/>
              <a:sym typeface="Montserrat Medium"/>
            </a:endParaRPr>
          </a:p>
        </p:txBody>
      </p:sp>
      <p:sp>
        <p:nvSpPr>
          <p:cNvPr id="65" name="Google Shape;65;p14"/>
          <p:cNvSpPr txBox="1">
            <a:spLocks noGrp="1"/>
          </p:cNvSpPr>
          <p:nvPr>
            <p:ph type="title"/>
          </p:nvPr>
        </p:nvSpPr>
        <p:spPr>
          <a:xfrm>
            <a:off x="2948913" y="1659412"/>
            <a:ext cx="4992600" cy="1671196"/>
          </a:xfrm>
          <a:prstGeom prst="rect">
            <a:avLst/>
          </a:prstGeom>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lang="en-GB" sz="1400" dirty="0"/>
          </a:p>
          <a:p>
            <a:pPr marL="457200" lvl="0" indent="-317500" algn="l" rtl="0">
              <a:lnSpc>
                <a:spcPct val="115000"/>
              </a:lnSpc>
              <a:spcBef>
                <a:spcPts val="0"/>
              </a:spcBef>
              <a:spcAft>
                <a:spcPts val="0"/>
              </a:spcAft>
              <a:buSzPts val="1400"/>
              <a:buChar char="■"/>
            </a:pPr>
            <a:r>
              <a:rPr lang="en-GB" sz="1400" dirty="0"/>
              <a:t>Community Update</a:t>
            </a:r>
          </a:p>
          <a:p>
            <a:pPr marL="457200" lvl="0" indent="0" algn="l" rtl="0">
              <a:lnSpc>
                <a:spcPct val="115000"/>
              </a:lnSpc>
              <a:spcBef>
                <a:spcPts val="0"/>
              </a:spcBef>
              <a:spcAft>
                <a:spcPts val="0"/>
              </a:spcAft>
              <a:buNone/>
            </a:pPr>
            <a:endParaRPr sz="1400" dirty="0"/>
          </a:p>
          <a:p>
            <a:pPr marL="457200" lvl="0" indent="-317500" algn="l" rtl="0">
              <a:lnSpc>
                <a:spcPct val="115000"/>
              </a:lnSpc>
              <a:spcBef>
                <a:spcPts val="0"/>
              </a:spcBef>
              <a:spcAft>
                <a:spcPts val="0"/>
              </a:spcAft>
              <a:buSzPts val="1400"/>
              <a:buChar char="■"/>
            </a:pPr>
            <a:r>
              <a:rPr lang="en-GB" sz="1400" dirty="0"/>
              <a:t>Financial Breakdown</a:t>
            </a:r>
            <a:br>
              <a:rPr lang="en-GB" sz="1400" dirty="0"/>
            </a:br>
            <a:br>
              <a:rPr lang="en-GB" sz="1400" dirty="0"/>
            </a:br>
            <a:endParaRPr sz="1400" dirty="0"/>
          </a:p>
        </p:txBody>
      </p:sp>
      <p:pic>
        <p:nvPicPr>
          <p:cNvPr id="2" name="Graphic 1">
            <a:extLst>
              <a:ext uri="{FF2B5EF4-FFF2-40B4-BE49-F238E27FC236}">
                <a16:creationId xmlns:a16="http://schemas.microsoft.com/office/drawing/2014/main" id="{732DA243-908B-096F-E6E2-0A056871DE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2187" y="370489"/>
            <a:ext cx="1723026" cy="294366"/>
          </a:xfrm>
          <a:prstGeom prst="rect">
            <a:avLst/>
          </a:prstGeom>
        </p:spPr>
      </p:pic>
      <p:pic>
        <p:nvPicPr>
          <p:cNvPr id="3" name="pic506">
            <a:extLst>
              <a:ext uri="{FF2B5EF4-FFF2-40B4-BE49-F238E27FC236}">
                <a16:creationId xmlns:a16="http://schemas.microsoft.com/office/drawing/2014/main" id="{D0E6C345-73B1-06B7-8184-91BF5D4EE3B0}"/>
              </a:ext>
            </a:extLst>
          </p:cNvPr>
          <p:cNvPicPr preferRelativeResize="0"/>
          <p:nvPr/>
        </p:nvPicPr>
        <p:blipFill>
          <a:blip r:embed="rId5">
            <a:alphaModFix/>
          </a:blip>
          <a:srcRect t="5756" b="5756"/>
          <a:stretch>
            <a:fillRect/>
          </a:stretch>
        </p:blipFill>
        <p:spPr>
          <a:xfrm>
            <a:off x="954037" y="1785874"/>
            <a:ext cx="1604475" cy="1652251"/>
          </a:xfrm>
          <a:prstGeom prst="rect">
            <a:avLst/>
          </a:prstGeom>
        </p:spPr>
      </p:pic>
      <p:sp>
        <p:nvSpPr>
          <p:cNvPr id="9" name="Google Shape;65;p14">
            <a:extLst>
              <a:ext uri="{FF2B5EF4-FFF2-40B4-BE49-F238E27FC236}">
                <a16:creationId xmlns:a16="http://schemas.microsoft.com/office/drawing/2014/main" id="{2CE70B6C-F5CF-26C5-8C93-0C3B814BB2BE}"/>
              </a:ext>
            </a:extLst>
          </p:cNvPr>
          <p:cNvSpPr txBox="1">
            <a:spLocks/>
          </p:cNvSpPr>
          <p:nvPr/>
        </p:nvSpPr>
        <p:spPr>
          <a:xfrm>
            <a:off x="2948913" y="2671348"/>
            <a:ext cx="4992600" cy="167119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3F3F3"/>
              </a:buClr>
              <a:buSzPts val="2800"/>
              <a:buFont typeface="Montserrat"/>
              <a:buNone/>
              <a:defRPr sz="2800" b="0" i="0" u="none" strike="noStrike" cap="none">
                <a:solidFill>
                  <a:srgbClr val="F3F3F3"/>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marL="457200" algn="l">
              <a:lnSpc>
                <a:spcPct val="115000"/>
              </a:lnSpc>
            </a:pPr>
            <a:endParaRPr lang="en-GB" sz="1400" dirty="0"/>
          </a:p>
          <a:p>
            <a:pPr marL="457200" indent="-317500" algn="l">
              <a:lnSpc>
                <a:spcPct val="115000"/>
              </a:lnSpc>
              <a:buSzPts val="1400"/>
              <a:buFont typeface="Montserrat"/>
              <a:buChar char="■"/>
            </a:pPr>
            <a:r>
              <a:rPr lang="en-GB" sz="1400" dirty="0"/>
              <a:t>What’s next?</a:t>
            </a:r>
          </a:p>
          <a:p>
            <a:pPr marL="457200" algn="l">
              <a:lnSpc>
                <a:spcPct val="115000"/>
              </a:lnSpc>
            </a:pPr>
            <a:endParaRPr lang="en-GB" sz="1400" dirty="0"/>
          </a:p>
          <a:p>
            <a:pPr marL="457200" indent="-317500" algn="l">
              <a:lnSpc>
                <a:spcPct val="115000"/>
              </a:lnSpc>
              <a:buSzPts val="1400"/>
              <a:buFont typeface="Montserrat"/>
              <a:buChar char="■"/>
            </a:pPr>
            <a:r>
              <a:rPr lang="en-GB" sz="1400" dirty="0"/>
              <a:t>Q&amp;A</a:t>
            </a:r>
            <a:br>
              <a:rPr lang="en-GB" sz="1400" dirty="0"/>
            </a:br>
            <a:br>
              <a:rPr lang="en-GB" sz="1400" dirty="0"/>
            </a:br>
            <a:endParaRPr lang="en-GB"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3" name="Google Shape;53;p13"/>
          <p:cNvSpPr txBox="1">
            <a:spLocks noGrp="1"/>
          </p:cNvSpPr>
          <p:nvPr>
            <p:ph type="title"/>
          </p:nvPr>
        </p:nvSpPr>
        <p:spPr>
          <a:xfrm>
            <a:off x="498750" y="411513"/>
            <a:ext cx="81465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dirty="0"/>
              <a:t>NetUK Community Update</a:t>
            </a:r>
            <a:endParaRPr dirty="0"/>
          </a:p>
        </p:txBody>
      </p:sp>
      <p:sp>
        <p:nvSpPr>
          <p:cNvPr id="10" name="Google Shape;175;p21">
            <a:extLst>
              <a:ext uri="{FF2B5EF4-FFF2-40B4-BE49-F238E27FC236}">
                <a16:creationId xmlns:a16="http://schemas.microsoft.com/office/drawing/2014/main" id="{4FF4994A-A161-380F-5F79-4C09F631D7E3}"/>
              </a:ext>
            </a:extLst>
          </p:cNvPr>
          <p:cNvSpPr txBox="1">
            <a:spLocks/>
          </p:cNvSpPr>
          <p:nvPr/>
        </p:nvSpPr>
        <p:spPr>
          <a:xfrm>
            <a:off x="498750" y="1402214"/>
            <a:ext cx="8261067" cy="276995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1pPr>
            <a:lvl2pPr marR="0" lvl="1"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2pPr>
            <a:lvl3pPr marR="0" lvl="2"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3pPr>
            <a:lvl4pPr marR="0" lvl="3"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4pPr>
            <a:lvl5pPr marR="0" lvl="4"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5pPr>
            <a:lvl6pPr marR="0" lvl="5"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6pPr>
            <a:lvl7pPr marR="0" lvl="6"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7pPr>
            <a:lvl8pPr marR="0" lvl="7"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8pPr>
            <a:lvl9pPr marR="0" lvl="8"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9pPr>
          </a:lstStyle>
          <a:p>
            <a:pPr marL="457200" indent="-317500" algn="l">
              <a:lnSpc>
                <a:spcPct val="200000"/>
              </a:lnSpc>
              <a:buSzPts val="1400"/>
              <a:buFont typeface="Montserrat"/>
              <a:buChar char="■"/>
            </a:pPr>
            <a:r>
              <a:rPr lang="en-GB" sz="1400" dirty="0"/>
              <a:t>NetUK has successfully grown year after year with attendance and funding.</a:t>
            </a:r>
          </a:p>
          <a:p>
            <a:pPr marL="457200" indent="-317500" algn="l">
              <a:lnSpc>
                <a:spcPct val="200000"/>
              </a:lnSpc>
              <a:buSzPts val="1400"/>
              <a:buFont typeface="Montserrat"/>
              <a:buChar char="■"/>
            </a:pPr>
            <a:r>
              <a:rPr lang="en-GB" sz="1400" dirty="0"/>
              <a:t>All 3 committees (MC, OC and PC) are now established and running well together.</a:t>
            </a:r>
          </a:p>
          <a:p>
            <a:pPr marL="457200" indent="-317500" algn="l">
              <a:lnSpc>
                <a:spcPct val="200000"/>
              </a:lnSpc>
              <a:buSzPts val="1400"/>
              <a:buFont typeface="Montserrat"/>
              <a:buChar char="■"/>
            </a:pPr>
            <a:r>
              <a:rPr lang="en-GB" sz="1400" dirty="0"/>
              <a:t>The MC guardianship model with the 3 non-profits and PTX seems to be working very well to ensure the event continues to grow and remain financially viable.</a:t>
            </a:r>
          </a:p>
          <a:p>
            <a:pPr marL="457200" indent="-317500" algn="l">
              <a:lnSpc>
                <a:spcPct val="200000"/>
              </a:lnSpc>
              <a:buSzPts val="1400"/>
              <a:buFont typeface="Montserrat"/>
              <a:buChar char="■"/>
            </a:pPr>
            <a:r>
              <a:rPr lang="en-GB" sz="1400" dirty="0"/>
              <a:t>NetUK supported RIPE in Edinburgh this year with a £11,300 sponsorship to promote the new UK network infrastructure community.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E7E385FA-99F6-C4E8-8BC0-3179398B2AF9}"/>
              </a:ext>
            </a:extLst>
          </p:cNvPr>
          <p:cNvGraphicFramePr>
            <a:graphicFrameLocks noGrp="1"/>
          </p:cNvGraphicFramePr>
          <p:nvPr>
            <p:extLst>
              <p:ext uri="{D42A27DB-BD31-4B8C-83A1-F6EECF244321}">
                <p14:modId xmlns:p14="http://schemas.microsoft.com/office/powerpoint/2010/main" val="3858310586"/>
              </p:ext>
            </p:extLst>
          </p:nvPr>
        </p:nvGraphicFramePr>
        <p:xfrm>
          <a:off x="1156716" y="784223"/>
          <a:ext cx="6830568" cy="3648205"/>
        </p:xfrm>
        <a:graphic>
          <a:graphicData uri="http://schemas.openxmlformats.org/drawingml/2006/table">
            <a:tbl>
              <a:tblPr firstRow="1" bandRow="1">
                <a:effectLst/>
                <a:tableStyleId>{93296810-A885-4BE3-A3E7-6D5BEEA58F35}</a:tableStyleId>
              </a:tblPr>
              <a:tblGrid>
                <a:gridCol w="1707642">
                  <a:extLst>
                    <a:ext uri="{9D8B030D-6E8A-4147-A177-3AD203B41FA5}">
                      <a16:colId xmlns:a16="http://schemas.microsoft.com/office/drawing/2014/main" val="1902681386"/>
                    </a:ext>
                  </a:extLst>
                </a:gridCol>
                <a:gridCol w="1707642">
                  <a:extLst>
                    <a:ext uri="{9D8B030D-6E8A-4147-A177-3AD203B41FA5}">
                      <a16:colId xmlns:a16="http://schemas.microsoft.com/office/drawing/2014/main" val="1702605645"/>
                    </a:ext>
                  </a:extLst>
                </a:gridCol>
                <a:gridCol w="1707642">
                  <a:extLst>
                    <a:ext uri="{9D8B030D-6E8A-4147-A177-3AD203B41FA5}">
                      <a16:colId xmlns:a16="http://schemas.microsoft.com/office/drawing/2014/main" val="3710037929"/>
                    </a:ext>
                  </a:extLst>
                </a:gridCol>
                <a:gridCol w="1707642">
                  <a:extLst>
                    <a:ext uri="{9D8B030D-6E8A-4147-A177-3AD203B41FA5}">
                      <a16:colId xmlns:a16="http://schemas.microsoft.com/office/drawing/2014/main" val="2335453350"/>
                    </a:ext>
                  </a:extLst>
                </a:gridCol>
              </a:tblGrid>
              <a:tr h="331655">
                <a:tc>
                  <a:txBody>
                    <a:bodyPr/>
                    <a:lstStyle/>
                    <a:p>
                      <a:pPr algn="ctr"/>
                      <a:endParaRPr lang="en-GB" sz="12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1" i="1" dirty="0"/>
                        <a:t>#NetUK3*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1" dirty="0"/>
                        <a:t>#NetUK2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1" dirty="0"/>
                        <a:t>#NetUK1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7300739"/>
                  </a:ext>
                </a:extLst>
              </a:tr>
              <a:tr h="331655">
                <a:tc>
                  <a:txBody>
                    <a:bodyPr/>
                    <a:lstStyle/>
                    <a:p>
                      <a:r>
                        <a:rPr lang="en-GB" sz="1200" dirty="0">
                          <a:solidFill>
                            <a:schemeClr val="bg1"/>
                          </a:solidFill>
                        </a:rPr>
                        <a:t>Event &amp; Social</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i="1" dirty="0">
                          <a:solidFill>
                            <a:schemeClr val="bg1"/>
                          </a:solidFill>
                        </a:rPr>
                        <a:t>£121,935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£123,862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£75,169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2794773"/>
                  </a:ext>
                </a:extLst>
              </a:tr>
              <a:tr h="331655">
                <a:tc>
                  <a:txBody>
                    <a:bodyPr/>
                    <a:lstStyle/>
                    <a:p>
                      <a:r>
                        <a:rPr lang="en-GB" sz="1200" b="0" dirty="0">
                          <a:solidFill>
                            <a:schemeClr val="bg1"/>
                          </a:solidFill>
                        </a:rPr>
                        <a:t>Marketing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i="1" dirty="0">
                          <a:solidFill>
                            <a:schemeClr val="bg1"/>
                          </a:solidFill>
                        </a:rPr>
                        <a:t>£22,445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£3,995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£4,272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6752678"/>
                  </a:ext>
                </a:extLst>
              </a:tr>
              <a:tr h="331655">
                <a:tc>
                  <a:txBody>
                    <a:bodyPr/>
                    <a:lstStyle/>
                    <a:p>
                      <a:r>
                        <a:rPr lang="en-GB" sz="1200" b="0" i="0" u="none" strike="noStrike" cap="none" dirty="0">
                          <a:solidFill>
                            <a:schemeClr val="bg1"/>
                          </a:solidFill>
                          <a:effectLst/>
                          <a:latin typeface="+mn-lt"/>
                          <a:ea typeface="+mn-ea"/>
                          <a:cs typeface="+mn-cs"/>
                          <a:sym typeface="Arial"/>
                        </a:rPr>
                        <a:t>Merchandise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i="1" dirty="0">
                          <a:solidFill>
                            <a:schemeClr val="bg1"/>
                          </a:solidFill>
                        </a:rPr>
                        <a:t>£2,883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£2,972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£3,392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813087"/>
                  </a:ext>
                </a:extLst>
              </a:tr>
              <a:tr h="33165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1" i="0" u="none" strike="noStrike" cap="none" dirty="0">
                          <a:solidFill>
                            <a:schemeClr val="bg1"/>
                          </a:solidFill>
                          <a:effectLst/>
                          <a:latin typeface="+mn-lt"/>
                          <a:ea typeface="+mn-ea"/>
                          <a:cs typeface="+mn-cs"/>
                          <a:sym typeface="Arial"/>
                        </a:rPr>
                        <a:t>Total Expenditure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i="1" dirty="0">
                          <a:solidFill>
                            <a:schemeClr val="bg1"/>
                          </a:solidFill>
                        </a:rPr>
                        <a:t>£147,263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bg1"/>
                          </a:solidFill>
                        </a:rPr>
                        <a:t>£116,096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bg1"/>
                          </a:solidFill>
                        </a:rPr>
                        <a:t>£82,833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9497162"/>
                  </a:ext>
                </a:extLst>
              </a:tr>
              <a:tr h="331655">
                <a:tc>
                  <a:txBody>
                    <a:bodyPr/>
                    <a:lstStyle/>
                    <a:p>
                      <a:endParaRPr lang="en-GB" sz="120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i="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7952973"/>
                  </a:ext>
                </a:extLst>
              </a:tr>
              <a:tr h="331655">
                <a:tc>
                  <a:txBody>
                    <a:bodyPr/>
                    <a:lstStyle/>
                    <a:p>
                      <a:r>
                        <a:rPr lang="en-GB" sz="1200" dirty="0">
                          <a:solidFill>
                            <a:schemeClr val="bg1"/>
                          </a:solidFill>
                        </a:rPr>
                        <a:t>Sponsorship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i="1" dirty="0">
                          <a:solidFill>
                            <a:schemeClr val="bg1"/>
                          </a:solidFill>
                        </a:rPr>
                        <a:t>£151,750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£149,379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£112,059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312369"/>
                  </a:ext>
                </a:extLst>
              </a:tr>
              <a:tr h="331655">
                <a:tc>
                  <a:txBody>
                    <a:bodyPr/>
                    <a:lstStyle/>
                    <a:p>
                      <a:r>
                        <a:rPr lang="en-GB" sz="1200" b="0" dirty="0">
                          <a:solidFill>
                            <a:schemeClr val="bg1"/>
                          </a:solidFill>
                        </a:rPr>
                        <a:t>Tickets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i="1" dirty="0">
                          <a:solidFill>
                            <a:schemeClr val="bg1"/>
                          </a:solidFill>
                        </a:rPr>
                        <a:t>£11,011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£9,905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bg1"/>
                          </a:solidFill>
                        </a:rPr>
                        <a:t>£4,379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8786403"/>
                  </a:ext>
                </a:extLst>
              </a:tr>
              <a:tr h="331655">
                <a:tc>
                  <a:txBody>
                    <a:bodyPr/>
                    <a:lstStyle/>
                    <a:p>
                      <a:r>
                        <a:rPr lang="en-GB" sz="1200" b="1" dirty="0">
                          <a:solidFill>
                            <a:schemeClr val="bg1"/>
                          </a:solidFill>
                        </a:rPr>
                        <a:t>Total Income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i="1" dirty="0">
                          <a:solidFill>
                            <a:schemeClr val="bg1"/>
                          </a:solidFill>
                        </a:rPr>
                        <a:t>£162,761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bg1"/>
                          </a:solidFill>
                        </a:rPr>
                        <a:t>£159,238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bg1"/>
                          </a:solidFill>
                        </a:rPr>
                        <a:t>£116,439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0891056"/>
                  </a:ext>
                </a:extLst>
              </a:tr>
              <a:tr h="331655">
                <a:tc>
                  <a:txBody>
                    <a:bodyPr/>
                    <a:lstStyle/>
                    <a:p>
                      <a:endParaRPr lang="en-GB" sz="12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i="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761129"/>
                  </a:ext>
                </a:extLst>
              </a:tr>
              <a:tr h="331655">
                <a:tc>
                  <a:txBody>
                    <a:bodyPr/>
                    <a:lstStyle/>
                    <a:p>
                      <a:r>
                        <a:rPr lang="en-GB" sz="1200" b="1" dirty="0">
                          <a:solidFill>
                            <a:schemeClr val="bg1"/>
                          </a:solidFill>
                        </a:rPr>
                        <a:t>Balance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i="1" dirty="0">
                          <a:solidFill>
                            <a:schemeClr val="bg1"/>
                          </a:solidFill>
                        </a:rPr>
                        <a:t>£92,291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bg1"/>
                          </a:solidFill>
                        </a:rPr>
                        <a:t>£76,792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bg1"/>
                          </a:solidFill>
                        </a:rPr>
                        <a:t>£33,605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475562"/>
                  </a:ext>
                </a:extLst>
              </a:tr>
            </a:tbl>
          </a:graphicData>
        </a:graphic>
      </p:graphicFrame>
      <p:pic>
        <p:nvPicPr>
          <p:cNvPr id="14" name="Graphic 13">
            <a:extLst>
              <a:ext uri="{FF2B5EF4-FFF2-40B4-BE49-F238E27FC236}">
                <a16:creationId xmlns:a16="http://schemas.microsoft.com/office/drawing/2014/main" id="{170E065F-3EE2-E7E8-B320-82A4F01B9F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2187" y="370489"/>
            <a:ext cx="1723026" cy="294366"/>
          </a:xfrm>
          <a:prstGeom prst="rect">
            <a:avLst/>
          </a:prstGeom>
        </p:spPr>
      </p:pic>
      <p:sp>
        <p:nvSpPr>
          <p:cNvPr id="15" name="TextBox 14">
            <a:extLst>
              <a:ext uri="{FF2B5EF4-FFF2-40B4-BE49-F238E27FC236}">
                <a16:creationId xmlns:a16="http://schemas.microsoft.com/office/drawing/2014/main" id="{D46F6F87-CB93-7CC2-6DA3-DF3F40AE25B6}"/>
              </a:ext>
            </a:extLst>
          </p:cNvPr>
          <p:cNvSpPr txBox="1"/>
          <p:nvPr/>
        </p:nvSpPr>
        <p:spPr>
          <a:xfrm>
            <a:off x="7351776" y="4626864"/>
            <a:ext cx="1490472" cy="246221"/>
          </a:xfrm>
          <a:prstGeom prst="rect">
            <a:avLst/>
          </a:prstGeom>
          <a:noFill/>
        </p:spPr>
        <p:txBody>
          <a:bodyPr wrap="square" rtlCol="0">
            <a:spAutoFit/>
          </a:bodyPr>
          <a:lstStyle/>
          <a:p>
            <a:r>
              <a:rPr lang="en-GB" sz="1000" b="1" i="1" dirty="0">
                <a:solidFill>
                  <a:schemeClr val="bg1"/>
                </a:solidFill>
              </a:rPr>
              <a:t>*TBC after the event.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3963A2C4-A727-436D-65AC-5A64F7B3734B}"/>
            </a:ext>
          </a:extLst>
        </p:cNvPr>
        <p:cNvGrpSpPr/>
        <p:nvPr/>
      </p:nvGrpSpPr>
      <p:grpSpPr>
        <a:xfrm>
          <a:off x="0" y="0"/>
          <a:ext cx="0" cy="0"/>
          <a:chOff x="0" y="0"/>
          <a:chExt cx="0" cy="0"/>
        </a:xfrm>
      </p:grpSpPr>
      <p:sp>
        <p:nvSpPr>
          <p:cNvPr id="53" name="Google Shape;53;p13">
            <a:extLst>
              <a:ext uri="{FF2B5EF4-FFF2-40B4-BE49-F238E27FC236}">
                <a16:creationId xmlns:a16="http://schemas.microsoft.com/office/drawing/2014/main" id="{DFEF9B48-4297-44D6-7817-8D7078EBF52F}"/>
              </a:ext>
            </a:extLst>
          </p:cNvPr>
          <p:cNvSpPr txBox="1">
            <a:spLocks noGrp="1"/>
          </p:cNvSpPr>
          <p:nvPr>
            <p:ph type="title"/>
          </p:nvPr>
        </p:nvSpPr>
        <p:spPr>
          <a:xfrm>
            <a:off x="498750" y="411513"/>
            <a:ext cx="81465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dirty="0"/>
              <a:t>NetUK, what’s next?</a:t>
            </a:r>
            <a:endParaRPr dirty="0"/>
          </a:p>
        </p:txBody>
      </p:sp>
      <p:sp>
        <p:nvSpPr>
          <p:cNvPr id="10" name="Google Shape;175;p21">
            <a:extLst>
              <a:ext uri="{FF2B5EF4-FFF2-40B4-BE49-F238E27FC236}">
                <a16:creationId xmlns:a16="http://schemas.microsoft.com/office/drawing/2014/main" id="{B6044681-112C-0B04-5E64-789FA6E232B8}"/>
              </a:ext>
            </a:extLst>
          </p:cNvPr>
          <p:cNvSpPr txBox="1">
            <a:spLocks/>
          </p:cNvSpPr>
          <p:nvPr/>
        </p:nvSpPr>
        <p:spPr>
          <a:xfrm>
            <a:off x="498750" y="883629"/>
            <a:ext cx="8261067" cy="372406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1pPr>
            <a:lvl2pPr marR="0" lvl="1"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2pPr>
            <a:lvl3pPr marR="0" lvl="2"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3pPr>
            <a:lvl4pPr marR="0" lvl="3"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4pPr>
            <a:lvl5pPr marR="0" lvl="4"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5pPr>
            <a:lvl6pPr marR="0" lvl="5"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6pPr>
            <a:lvl7pPr marR="0" lvl="6"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7pPr>
            <a:lvl8pPr marR="0" lvl="7"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8pPr>
            <a:lvl9pPr marR="0" lvl="8" algn="l" rtl="0">
              <a:lnSpc>
                <a:spcPct val="100000"/>
              </a:lnSpc>
              <a:spcBef>
                <a:spcPts val="0"/>
              </a:spcBef>
              <a:spcAft>
                <a:spcPts val="0"/>
              </a:spcAft>
              <a:buClr>
                <a:srgbClr val="035E5C"/>
              </a:buClr>
              <a:buSzPts val="2800"/>
              <a:buFont typeface="Montserrat"/>
              <a:buNone/>
              <a:defRPr sz="2800" b="0" i="0" u="none" strike="noStrike" cap="none">
                <a:solidFill>
                  <a:srgbClr val="035E5C"/>
                </a:solidFill>
                <a:latin typeface="Montserrat"/>
                <a:ea typeface="Montserrat"/>
                <a:cs typeface="Montserrat"/>
                <a:sym typeface="Montserrat"/>
              </a:defRPr>
            </a:lvl9pPr>
          </a:lstStyle>
          <a:p>
            <a:pPr marL="457200" indent="-317500" algn="l">
              <a:lnSpc>
                <a:spcPct val="200000"/>
              </a:lnSpc>
              <a:buSzPts val="1400"/>
              <a:buFont typeface="Montserrat"/>
              <a:buChar char="■"/>
            </a:pPr>
            <a:r>
              <a:rPr lang="en-GB" sz="1150" dirty="0"/>
              <a:t>NetUK is now looking to support more regional meet-ups across the UK with funding to get them off the ground – we hope this will feed into content for the main NetUK event in July. If you’re interested, please contact the MC. </a:t>
            </a:r>
          </a:p>
          <a:p>
            <a:pPr marL="457200" indent="-317500" algn="l">
              <a:lnSpc>
                <a:spcPct val="200000"/>
              </a:lnSpc>
              <a:buSzPts val="1400"/>
              <a:buFont typeface="Montserrat"/>
              <a:buChar char="■"/>
            </a:pPr>
            <a:r>
              <a:rPr lang="en-GB" sz="1150" dirty="0"/>
              <a:t>NetUK will be hiring a contractor for #NetUK4 to support the event’s marketing efforts. This is a massive effort that needs a strong, dedicated focus to support the OC and community development. More information to follow in the next few months. </a:t>
            </a:r>
          </a:p>
          <a:p>
            <a:pPr marL="457200" indent="-317500" algn="l">
              <a:lnSpc>
                <a:spcPct val="200000"/>
              </a:lnSpc>
              <a:buSzPts val="1400"/>
              <a:buFont typeface="Montserrat"/>
              <a:buChar char="■"/>
            </a:pPr>
            <a:r>
              <a:rPr lang="en-GB" sz="1150" dirty="0"/>
              <a:t>NetUK has committed to The Brewery for the next 2 events; the feedback has been extremely positive, and we expect attendance numbers to continue to grow. </a:t>
            </a:r>
          </a:p>
          <a:p>
            <a:pPr marL="457200" indent="-317500" algn="l">
              <a:lnSpc>
                <a:spcPct val="200000"/>
              </a:lnSpc>
              <a:buSzPts val="1400"/>
              <a:buFont typeface="Montserrat"/>
              <a:buChar char="■"/>
            </a:pPr>
            <a:r>
              <a:rPr lang="en-GB" sz="1150" dirty="0"/>
              <a:t>We believe we have found the right balance between commercial and technical for the event and will continue to push this ethos over the long term. </a:t>
            </a:r>
          </a:p>
        </p:txBody>
      </p:sp>
    </p:spTree>
    <p:extLst>
      <p:ext uri="{BB962C8B-B14F-4D97-AF65-F5344CB8AC3E}">
        <p14:creationId xmlns:p14="http://schemas.microsoft.com/office/powerpoint/2010/main" val="202859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p:nvPr/>
        </p:nvSpPr>
        <p:spPr>
          <a:xfrm>
            <a:off x="3469700" y="1382200"/>
            <a:ext cx="4471200" cy="2376000"/>
          </a:xfrm>
          <a:prstGeom prst="rect">
            <a:avLst/>
          </a:prstGeom>
          <a:solidFill>
            <a:srgbClr val="035E5C"/>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40" name="Google Shape;140;p18"/>
          <p:cNvSpPr txBox="1"/>
          <p:nvPr/>
        </p:nvSpPr>
        <p:spPr>
          <a:xfrm>
            <a:off x="3790100" y="2053150"/>
            <a:ext cx="3830400" cy="103409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600" b="1" dirty="0">
                <a:solidFill>
                  <a:schemeClr val="lt1"/>
                </a:solidFill>
                <a:latin typeface="Geist Mono"/>
                <a:ea typeface="Geist Mono"/>
                <a:cs typeface="Geist Mono"/>
                <a:sym typeface="Geist Mono"/>
              </a:rPr>
              <a:t>Management Committee</a:t>
            </a:r>
            <a:br>
              <a:rPr lang="en-GB" sz="1600" b="1" dirty="0">
                <a:solidFill>
                  <a:schemeClr val="lt1"/>
                </a:solidFill>
                <a:latin typeface="Geist Mono"/>
                <a:ea typeface="Geist Mono"/>
                <a:cs typeface="Geist Mono"/>
                <a:sym typeface="Geist Mono"/>
              </a:rPr>
            </a:br>
            <a:br>
              <a:rPr lang="en-GB" sz="1600" b="1" dirty="0">
                <a:solidFill>
                  <a:schemeClr val="lt1"/>
                </a:solidFill>
                <a:latin typeface="Geist Mono"/>
                <a:ea typeface="Geist Mono"/>
                <a:cs typeface="Geist Mono"/>
                <a:sym typeface="Geist Mono"/>
              </a:rPr>
            </a:br>
            <a:r>
              <a:rPr lang="en-GB" sz="1600" b="1" dirty="0">
                <a:solidFill>
                  <a:schemeClr val="lt1"/>
                </a:solidFill>
                <a:latin typeface="Geist Mono"/>
                <a:ea typeface="Geist Mono"/>
                <a:cs typeface="Geist Mono"/>
                <a:sym typeface="Geist Mono"/>
              </a:rPr>
              <a:t>Ask us anything?</a:t>
            </a:r>
            <a:endParaRPr sz="1600" b="1" dirty="0">
              <a:solidFill>
                <a:schemeClr val="lt1"/>
              </a:solidFill>
              <a:latin typeface="Geist Mono"/>
              <a:ea typeface="Geist Mono"/>
              <a:cs typeface="Geist Mono"/>
              <a:sym typeface="Geist Mono"/>
            </a:endParaRPr>
          </a:p>
        </p:txBody>
      </p:sp>
      <p:pic>
        <p:nvPicPr>
          <p:cNvPr id="141" name="Google Shape;141;p18"/>
          <p:cNvPicPr preferRelativeResize="0"/>
          <p:nvPr/>
        </p:nvPicPr>
        <p:blipFill>
          <a:blip r:embed="rId3">
            <a:alphaModFix/>
          </a:blip>
          <a:stretch>
            <a:fillRect/>
          </a:stretch>
        </p:blipFill>
        <p:spPr>
          <a:xfrm>
            <a:off x="1094700" y="1383674"/>
            <a:ext cx="2371851" cy="23760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MC"/>
        <p:cNvGrpSpPr/>
        <p:nvPr/>
      </p:nvGrpSpPr>
      <p:grpSpPr>
        <a:xfrm>
          <a:off x="0" y="0"/>
          <a:ext cx="0" cy="0"/>
          <a:chOff x="0" y="0"/>
          <a:chExt cx="0" cy="0"/>
        </a:xfrm>
      </p:grpSpPr>
      <p:sp>
        <p:nvSpPr>
          <p:cNvPr id="189" name="Title"/>
          <p:cNvSpPr txBox="1">
            <a:spLocks noGrp="1"/>
          </p:cNvSpPr>
          <p:nvPr>
            <p:ph type="title"/>
          </p:nvPr>
        </p:nvSpPr>
        <p:spPr>
          <a:xfrm>
            <a:off x="498750" y="379376"/>
            <a:ext cx="8146500" cy="6156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GB" b="1"/>
              <a:t>Management Committee</a:t>
            </a:r>
            <a:endParaRPr/>
          </a:p>
        </p:txBody>
      </p:sp>
      <p:pic>
        <p:nvPicPr>
          <p:cNvPr id="500" name="pic500"/>
          <p:cNvPicPr preferRelativeResize="0"/>
          <p:nvPr/>
        </p:nvPicPr>
        <p:blipFill>
          <a:blip r:embed="rId3">
            <a:alphaModFix/>
          </a:blip>
          <a:srcRect t="5756" b="5756"/>
          <a:stretch>
            <a:fillRect/>
          </a:stretch>
        </p:blipFill>
        <p:spPr>
          <a:xfrm>
            <a:off x="849871" y="1834240"/>
            <a:ext cx="1080000" cy="1080000"/>
          </a:xfrm>
          <a:prstGeom prst="rect">
            <a:avLst/>
          </a:prstGeom>
        </p:spPr>
      </p:pic>
      <p:sp>
        <p:nvSpPr>
          <p:cNvPr id="501" name="name501"/>
          <p:cNvSpPr txBox="1"/>
          <p:nvPr/>
        </p:nvSpPr>
        <p:spPr>
          <a:xfrm>
            <a:off x="768096" y="2914240"/>
            <a:ext cx="1244071" cy="640000"/>
          </a:xfrm>
          <a:prstGeom prst="rect">
            <a:avLst/>
          </a:prstGeom>
          <a:solidFill>
            <a:srgbClr val="174A48"/>
          </a:solidFill>
          <a:ln>
            <a:noFill/>
          </a:ln>
        </p:spPr>
        <p:txBody>
          <a:bodyPr spcFirstLastPara="1" wrap="square" lIns="45700" tIns="45700" rIns="45700" bIns="45700" anchor="ctr" anchorCtr="0">
            <a:noAutofit/>
          </a:bodyPr>
          <a:lstStyle/>
          <a:p>
            <a:pPr marL="0" lvl="0" indent="0" algn="ctr" rtl="0">
              <a:lnSpc>
                <a:spcPct val="115000"/>
              </a:lnSpc>
              <a:spcBef>
                <a:spcPts val="0"/>
              </a:spcBef>
              <a:spcAft>
                <a:spcPts val="0"/>
              </a:spcAft>
              <a:buNone/>
            </a:pPr>
            <a:r>
              <a:rPr lang="en-GB" sz="1000" dirty="0">
                <a:solidFill>
                  <a:srgbClr val="F3F3F3"/>
                </a:solidFill>
                <a:latin typeface="Montserrat SemiBold"/>
                <a:ea typeface="Montserrat SemiBold"/>
                <a:cs typeface="Montserrat SemiBold"/>
                <a:sym typeface="Montserrat SemiBold"/>
              </a:rPr>
              <a:t>Dave Pumford</a:t>
            </a:r>
            <a:endParaRPr sz="1000" dirty="0">
              <a:solidFill>
                <a:srgbClr val="F3F3F3"/>
              </a:solidFill>
              <a:latin typeface="Montserrat SemiBold"/>
              <a:ea typeface="Montserrat SemiBold"/>
              <a:cs typeface="Montserrat SemiBold"/>
              <a:sym typeface="Montserrat SemiBold"/>
            </a:endParaRPr>
          </a:p>
          <a:p>
            <a:pPr marL="0" lvl="0" indent="0" algn="ctr" rtl="0">
              <a:lnSpc>
                <a:spcPct val="115000"/>
              </a:lnSpc>
              <a:spcBef>
                <a:spcPts val="0"/>
              </a:spcBef>
              <a:spcAft>
                <a:spcPts val="0"/>
              </a:spcAft>
              <a:buNone/>
            </a:pPr>
            <a:r>
              <a:rPr lang="en-GB" sz="1000" dirty="0">
                <a:solidFill>
                  <a:srgbClr val="F3F3F3"/>
                </a:solidFill>
                <a:latin typeface="Montserrat"/>
                <a:ea typeface="Montserrat"/>
                <a:cs typeface="Montserrat"/>
                <a:sym typeface="Montserrat"/>
              </a:rPr>
              <a:t>PTX Technologies</a:t>
            </a:r>
            <a:endParaRPr sz="1000" dirty="0">
              <a:solidFill>
                <a:srgbClr val="F3F3F3"/>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GB" sz="1000" dirty="0">
                <a:solidFill>
                  <a:srgbClr val="F3F3F3"/>
                </a:solidFill>
                <a:latin typeface="Geist Mono"/>
                <a:ea typeface="Geist Mono"/>
                <a:cs typeface="Geist Mono"/>
                <a:sym typeface="Geist Mono"/>
              </a:rPr>
              <a:t>[ MC Chair ]</a:t>
            </a:r>
            <a:endParaRPr sz="1000" dirty="0">
              <a:solidFill>
                <a:srgbClr val="F3F3F3"/>
              </a:solidFill>
              <a:latin typeface="Geist Mono"/>
              <a:ea typeface="Geist Mono"/>
              <a:cs typeface="Geist Mono"/>
              <a:sym typeface="Geist Mono"/>
            </a:endParaRPr>
          </a:p>
        </p:txBody>
      </p:sp>
      <p:pic>
        <p:nvPicPr>
          <p:cNvPr id="502" name="pic502"/>
          <p:cNvPicPr preferRelativeResize="0"/>
          <p:nvPr/>
        </p:nvPicPr>
        <p:blipFill>
          <a:blip r:embed="rId4">
            <a:alphaModFix/>
          </a:blip>
          <a:srcRect t="5756" b="5756"/>
          <a:stretch>
            <a:fillRect/>
          </a:stretch>
        </p:blipFill>
        <p:spPr>
          <a:xfrm>
            <a:off x="2108092" y="1834240"/>
            <a:ext cx="1080000" cy="1080000"/>
          </a:xfrm>
          <a:prstGeom prst="rect">
            <a:avLst/>
          </a:prstGeom>
        </p:spPr>
      </p:pic>
      <p:sp>
        <p:nvSpPr>
          <p:cNvPr id="503" name="name503"/>
          <p:cNvSpPr txBox="1"/>
          <p:nvPr/>
        </p:nvSpPr>
        <p:spPr>
          <a:xfrm>
            <a:off x="2108092" y="2914240"/>
            <a:ext cx="1080000" cy="640000"/>
          </a:xfrm>
          <a:prstGeom prst="rect">
            <a:avLst/>
          </a:prstGeom>
          <a:solidFill>
            <a:srgbClr val="174A48"/>
          </a:solidFill>
          <a:ln>
            <a:noFill/>
          </a:ln>
        </p:spPr>
        <p:txBody>
          <a:bodyPr spcFirstLastPara="1" wrap="square" lIns="45700" tIns="45700" rIns="45700" bIns="45700" anchor="ctr" anchorCtr="0">
            <a:noAutofit/>
          </a:bodyPr>
          <a:lstStyle/>
          <a:p>
            <a:pPr marL="0" lvl="0" indent="0" algn="ctr" rtl="0">
              <a:lnSpc>
                <a:spcPct val="115000"/>
              </a:lnSpc>
              <a:spcBef>
                <a:spcPts val="0"/>
              </a:spcBef>
              <a:spcAft>
                <a:spcPts val="0"/>
              </a:spcAft>
              <a:buNone/>
            </a:pPr>
            <a:r>
              <a:rPr lang="en-GB" sz="1000">
                <a:solidFill>
                  <a:srgbClr val="F3F3F3"/>
                </a:solidFill>
                <a:latin typeface="Montserrat SemiBold"/>
                <a:ea typeface="Montserrat SemiBold"/>
                <a:cs typeface="Montserrat SemiBold"/>
                <a:sym typeface="Montserrat SemiBold"/>
              </a:rPr>
              <a:t>Richard Irving</a:t>
            </a:r>
            <a:endParaRPr sz="1000">
              <a:solidFill>
                <a:srgbClr val="F3F3F3"/>
              </a:solidFill>
              <a:latin typeface="Montserrat SemiBold"/>
              <a:ea typeface="Montserrat SemiBold"/>
              <a:cs typeface="Montserrat SemiBold"/>
              <a:sym typeface="Montserrat SemiBold"/>
            </a:endParaRPr>
          </a:p>
          <a:p>
            <a:pPr marL="0" lvl="0" indent="0" algn="ctr" rtl="0">
              <a:lnSpc>
                <a:spcPct val="115000"/>
              </a:lnSpc>
              <a:spcBef>
                <a:spcPts val="0"/>
              </a:spcBef>
              <a:spcAft>
                <a:spcPts val="0"/>
              </a:spcAft>
              <a:buNone/>
            </a:pPr>
            <a:r>
              <a:rPr lang="en-GB" sz="1000">
                <a:solidFill>
                  <a:srgbClr val="F3F3F3"/>
                </a:solidFill>
                <a:latin typeface="Montserrat"/>
                <a:ea typeface="Montserrat"/>
                <a:cs typeface="Montserrat"/>
                <a:sym typeface="Montserrat"/>
              </a:rPr>
              <a:t>LONAP</a:t>
            </a:r>
            <a:endParaRPr sz="1000">
              <a:solidFill>
                <a:srgbClr val="F3F3F3"/>
              </a:solidFill>
              <a:latin typeface="Montserrat"/>
              <a:ea typeface="Montserrat"/>
              <a:cs typeface="Montserrat"/>
              <a:sym typeface="Montserrat"/>
            </a:endParaRPr>
          </a:p>
        </p:txBody>
      </p:sp>
      <p:sp>
        <p:nvSpPr>
          <p:cNvPr id="505" name="name505"/>
          <p:cNvSpPr txBox="1"/>
          <p:nvPr/>
        </p:nvSpPr>
        <p:spPr>
          <a:xfrm>
            <a:off x="3366313" y="2914240"/>
            <a:ext cx="1080000" cy="640000"/>
          </a:xfrm>
          <a:prstGeom prst="rect">
            <a:avLst/>
          </a:prstGeom>
          <a:solidFill>
            <a:srgbClr val="174A48"/>
          </a:solidFill>
          <a:ln>
            <a:noFill/>
          </a:ln>
        </p:spPr>
        <p:txBody>
          <a:bodyPr spcFirstLastPara="1" wrap="square" lIns="45700" tIns="45700" rIns="45700" bIns="45700" anchor="ctr" anchorCtr="0">
            <a:noAutofit/>
          </a:bodyPr>
          <a:lstStyle/>
          <a:p>
            <a:pPr marL="0" lvl="0" indent="0" algn="ctr" rtl="0">
              <a:lnSpc>
                <a:spcPct val="115000"/>
              </a:lnSpc>
              <a:spcBef>
                <a:spcPts val="0"/>
              </a:spcBef>
              <a:spcAft>
                <a:spcPts val="0"/>
              </a:spcAft>
              <a:buNone/>
            </a:pPr>
            <a:r>
              <a:rPr lang="en-GB" sz="1000">
                <a:solidFill>
                  <a:srgbClr val="F3F3F3"/>
                </a:solidFill>
                <a:latin typeface="Montserrat SemiBold"/>
                <a:ea typeface="Montserrat SemiBold"/>
                <a:cs typeface="Montserrat SemiBold"/>
                <a:sym typeface="Montserrat SemiBold"/>
              </a:rPr>
              <a:t>Megan Atkins</a:t>
            </a:r>
            <a:endParaRPr sz="1000">
              <a:solidFill>
                <a:srgbClr val="F3F3F3"/>
              </a:solidFill>
              <a:latin typeface="Montserrat SemiBold"/>
              <a:ea typeface="Montserrat SemiBold"/>
              <a:cs typeface="Montserrat SemiBold"/>
              <a:sym typeface="Montserrat SemiBold"/>
            </a:endParaRPr>
          </a:p>
          <a:p>
            <a:pPr marL="0" lvl="0" indent="0" algn="ctr" rtl="0">
              <a:lnSpc>
                <a:spcPct val="115000"/>
              </a:lnSpc>
              <a:spcBef>
                <a:spcPts val="0"/>
              </a:spcBef>
              <a:spcAft>
                <a:spcPts val="0"/>
              </a:spcAft>
              <a:buNone/>
            </a:pPr>
            <a:r>
              <a:rPr lang="en-GB" sz="1000">
                <a:solidFill>
                  <a:srgbClr val="F3F3F3"/>
                </a:solidFill>
                <a:latin typeface="Montserrat"/>
                <a:ea typeface="Montserrat"/>
                <a:cs typeface="Montserrat"/>
                <a:sym typeface="Montserrat"/>
              </a:rPr>
              <a:t>LINX</a:t>
            </a:r>
            <a:endParaRPr sz="1000">
              <a:solidFill>
                <a:srgbClr val="F3F3F3"/>
              </a:solidFill>
              <a:latin typeface="Montserrat"/>
              <a:ea typeface="Montserrat"/>
              <a:cs typeface="Montserrat"/>
              <a:sym typeface="Montserrat"/>
            </a:endParaRPr>
          </a:p>
        </p:txBody>
      </p:sp>
      <p:pic>
        <p:nvPicPr>
          <p:cNvPr id="506" name="pic506"/>
          <p:cNvPicPr preferRelativeResize="0"/>
          <p:nvPr/>
        </p:nvPicPr>
        <p:blipFill>
          <a:blip r:embed="rId5">
            <a:alphaModFix/>
          </a:blip>
          <a:srcRect t="5756" b="5756"/>
          <a:stretch>
            <a:fillRect/>
          </a:stretch>
        </p:blipFill>
        <p:spPr>
          <a:xfrm>
            <a:off x="4624534" y="1834240"/>
            <a:ext cx="1080000" cy="1080000"/>
          </a:xfrm>
          <a:prstGeom prst="rect">
            <a:avLst/>
          </a:prstGeom>
        </p:spPr>
      </p:pic>
      <p:sp>
        <p:nvSpPr>
          <p:cNvPr id="507" name="name507"/>
          <p:cNvSpPr txBox="1"/>
          <p:nvPr/>
        </p:nvSpPr>
        <p:spPr>
          <a:xfrm>
            <a:off x="4624534" y="2914240"/>
            <a:ext cx="1080000" cy="640000"/>
          </a:xfrm>
          <a:prstGeom prst="rect">
            <a:avLst/>
          </a:prstGeom>
          <a:solidFill>
            <a:srgbClr val="174A48"/>
          </a:solidFill>
          <a:ln>
            <a:noFill/>
          </a:ln>
        </p:spPr>
        <p:txBody>
          <a:bodyPr spcFirstLastPara="1" wrap="square" lIns="45700" tIns="45700" rIns="45700" bIns="45700" anchor="ctr" anchorCtr="0">
            <a:noAutofit/>
          </a:bodyPr>
          <a:lstStyle/>
          <a:p>
            <a:pPr marL="0" lvl="0" indent="0" algn="ctr" rtl="0">
              <a:lnSpc>
                <a:spcPct val="115000"/>
              </a:lnSpc>
              <a:spcBef>
                <a:spcPts val="0"/>
              </a:spcBef>
              <a:spcAft>
                <a:spcPts val="0"/>
              </a:spcAft>
              <a:buNone/>
            </a:pPr>
            <a:r>
              <a:rPr lang="en-GB" sz="1000" dirty="0">
                <a:solidFill>
                  <a:srgbClr val="F3F3F3"/>
                </a:solidFill>
                <a:latin typeface="Montserrat SemiBold"/>
                <a:ea typeface="Montserrat SemiBold"/>
                <a:cs typeface="Montserrat SemiBold"/>
                <a:sym typeface="Montserrat SemiBold"/>
              </a:rPr>
              <a:t>Nick </a:t>
            </a:r>
            <a:r>
              <a:rPr lang="en-GB" sz="1000" dirty="0" err="1">
                <a:solidFill>
                  <a:srgbClr val="F3F3F3"/>
                </a:solidFill>
                <a:latin typeface="Montserrat SemiBold"/>
                <a:ea typeface="Montserrat SemiBold"/>
                <a:cs typeface="Montserrat SemiBold"/>
                <a:sym typeface="Montserrat SemiBold"/>
              </a:rPr>
              <a:t>Wenban</a:t>
            </a:r>
            <a:r>
              <a:rPr lang="en-GB" sz="1000" dirty="0">
                <a:solidFill>
                  <a:srgbClr val="F3F3F3"/>
                </a:solidFill>
                <a:latin typeface="Montserrat SemiBold"/>
                <a:ea typeface="Montserrat SemiBold"/>
                <a:cs typeface="Montserrat SemiBold"/>
                <a:sym typeface="Montserrat SemiBold"/>
              </a:rPr>
              <a:t>-Smith</a:t>
            </a:r>
            <a:endParaRPr sz="1000" dirty="0">
              <a:solidFill>
                <a:srgbClr val="F3F3F3"/>
              </a:solidFill>
              <a:latin typeface="Montserrat SemiBold"/>
              <a:ea typeface="Montserrat SemiBold"/>
              <a:cs typeface="Montserrat SemiBold"/>
              <a:sym typeface="Montserrat SemiBold"/>
            </a:endParaRPr>
          </a:p>
          <a:p>
            <a:pPr marL="0" lvl="0" indent="0" algn="ctr" rtl="0">
              <a:lnSpc>
                <a:spcPct val="115000"/>
              </a:lnSpc>
              <a:spcBef>
                <a:spcPts val="0"/>
              </a:spcBef>
              <a:spcAft>
                <a:spcPts val="0"/>
              </a:spcAft>
              <a:buNone/>
            </a:pPr>
            <a:r>
              <a:rPr lang="en-GB" sz="1000" dirty="0">
                <a:solidFill>
                  <a:srgbClr val="F3F3F3"/>
                </a:solidFill>
                <a:latin typeface="Montserrat"/>
                <a:ea typeface="Montserrat"/>
                <a:cs typeface="Montserrat"/>
                <a:sym typeface="Montserrat"/>
              </a:rPr>
              <a:t>Nominet</a:t>
            </a:r>
            <a:endParaRPr sz="1000" dirty="0">
              <a:solidFill>
                <a:srgbClr val="F3F3F3"/>
              </a:solidFill>
              <a:latin typeface="Montserrat"/>
              <a:ea typeface="Montserrat"/>
              <a:cs typeface="Montserrat"/>
              <a:sym typeface="Montserrat"/>
            </a:endParaRPr>
          </a:p>
        </p:txBody>
      </p:sp>
      <p:pic>
        <p:nvPicPr>
          <p:cNvPr id="508" name="pic508"/>
          <p:cNvPicPr preferRelativeResize="0"/>
          <p:nvPr/>
        </p:nvPicPr>
        <p:blipFill>
          <a:blip r:embed="rId6">
            <a:alphaModFix/>
          </a:blip>
          <a:srcRect t="5670" b="5670"/>
          <a:stretch>
            <a:fillRect/>
          </a:stretch>
        </p:blipFill>
        <p:spPr>
          <a:xfrm>
            <a:off x="5882755" y="1834240"/>
            <a:ext cx="1080000" cy="1080000"/>
          </a:xfrm>
          <a:prstGeom prst="rect">
            <a:avLst/>
          </a:prstGeom>
        </p:spPr>
      </p:pic>
      <p:sp>
        <p:nvSpPr>
          <p:cNvPr id="509" name="name509"/>
          <p:cNvSpPr txBox="1"/>
          <p:nvPr/>
        </p:nvSpPr>
        <p:spPr>
          <a:xfrm>
            <a:off x="5882755" y="2914240"/>
            <a:ext cx="1080000" cy="640000"/>
          </a:xfrm>
          <a:prstGeom prst="rect">
            <a:avLst/>
          </a:prstGeom>
          <a:solidFill>
            <a:srgbClr val="174A48"/>
          </a:solidFill>
          <a:ln>
            <a:noFill/>
          </a:ln>
        </p:spPr>
        <p:txBody>
          <a:bodyPr spcFirstLastPara="1" wrap="square" lIns="45700" tIns="45700" rIns="45700" bIns="45700" anchor="ctr" anchorCtr="0">
            <a:noAutofit/>
          </a:bodyPr>
          <a:lstStyle/>
          <a:p>
            <a:pPr marL="0" lvl="0" indent="0" algn="ctr" rtl="0">
              <a:lnSpc>
                <a:spcPct val="115000"/>
              </a:lnSpc>
              <a:spcBef>
                <a:spcPts val="0"/>
              </a:spcBef>
              <a:spcAft>
                <a:spcPts val="0"/>
              </a:spcAft>
              <a:buNone/>
            </a:pPr>
            <a:r>
              <a:rPr lang="en-GB" sz="1000">
                <a:solidFill>
                  <a:srgbClr val="F3F3F3"/>
                </a:solidFill>
                <a:latin typeface="Montserrat SemiBold"/>
                <a:ea typeface="Montserrat SemiBold"/>
                <a:cs typeface="Montserrat SemiBold"/>
                <a:sym typeface="Montserrat SemiBold"/>
              </a:rPr>
              <a:t>Matt Jepp</a:t>
            </a:r>
            <a:endParaRPr sz="1000">
              <a:solidFill>
                <a:srgbClr val="F3F3F3"/>
              </a:solidFill>
              <a:latin typeface="Montserrat SemiBold"/>
              <a:ea typeface="Montserrat SemiBold"/>
              <a:cs typeface="Montserrat SemiBold"/>
              <a:sym typeface="Montserrat SemiBold"/>
            </a:endParaRPr>
          </a:p>
          <a:p>
            <a:pPr marL="0" lvl="0" indent="0" algn="ctr" rtl="0">
              <a:lnSpc>
                <a:spcPct val="115000"/>
              </a:lnSpc>
              <a:spcBef>
                <a:spcPts val="0"/>
              </a:spcBef>
              <a:spcAft>
                <a:spcPts val="0"/>
              </a:spcAft>
              <a:buNone/>
            </a:pPr>
            <a:r>
              <a:rPr lang="en-GB" sz="1000">
                <a:solidFill>
                  <a:srgbClr val="F3F3F3"/>
                </a:solidFill>
                <a:latin typeface="Montserrat"/>
                <a:ea typeface="Montserrat"/>
                <a:cs typeface="Montserrat"/>
                <a:sym typeface="Montserrat"/>
              </a:rPr>
              <a:t>SG.GS</a:t>
            </a:r>
            <a:endParaRPr sz="1000">
              <a:solidFill>
                <a:srgbClr val="F3F3F3"/>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GB" sz="1000">
                <a:solidFill>
                  <a:srgbClr val="F3F3F3"/>
                </a:solidFill>
                <a:latin typeface="Geist Mono"/>
                <a:ea typeface="Geist Mono"/>
                <a:cs typeface="Geist Mono"/>
                <a:sym typeface="Geist Mono"/>
              </a:rPr>
              <a:t>[ PC Chair ]</a:t>
            </a:r>
            <a:endParaRPr sz="1000">
              <a:solidFill>
                <a:srgbClr val="F3F3F3"/>
              </a:solidFill>
              <a:latin typeface="Geist Mono"/>
              <a:ea typeface="Geist Mono"/>
              <a:cs typeface="Geist Mono"/>
              <a:sym typeface="Geist Mono"/>
            </a:endParaRPr>
          </a:p>
        </p:txBody>
      </p:sp>
      <p:pic>
        <p:nvPicPr>
          <p:cNvPr id="510" name="pic510"/>
          <p:cNvPicPr preferRelativeResize="0"/>
          <p:nvPr/>
        </p:nvPicPr>
        <p:blipFill>
          <a:blip r:embed="rId7">
            <a:alphaModFix/>
          </a:blip>
          <a:stretch>
            <a:fillRect/>
          </a:stretch>
        </p:blipFill>
        <p:spPr>
          <a:xfrm>
            <a:off x="7140976" y="1834240"/>
            <a:ext cx="1080000" cy="1080000"/>
          </a:xfrm>
          <a:prstGeom prst="rect">
            <a:avLst/>
          </a:prstGeom>
        </p:spPr>
      </p:pic>
      <p:sp>
        <p:nvSpPr>
          <p:cNvPr id="511" name="name511"/>
          <p:cNvSpPr txBox="1"/>
          <p:nvPr/>
        </p:nvSpPr>
        <p:spPr>
          <a:xfrm>
            <a:off x="7140976" y="2914240"/>
            <a:ext cx="1080000" cy="640000"/>
          </a:xfrm>
          <a:prstGeom prst="rect">
            <a:avLst/>
          </a:prstGeom>
          <a:solidFill>
            <a:srgbClr val="174A48"/>
          </a:solidFill>
          <a:ln>
            <a:noFill/>
          </a:ln>
        </p:spPr>
        <p:txBody>
          <a:bodyPr spcFirstLastPara="1" wrap="square" lIns="45700" tIns="45700" rIns="45700" bIns="45700" anchor="ctr" anchorCtr="0">
            <a:noAutofit/>
          </a:bodyPr>
          <a:lstStyle/>
          <a:p>
            <a:pPr marL="0" lvl="0" indent="0" algn="ctr" rtl="0">
              <a:lnSpc>
                <a:spcPct val="115000"/>
              </a:lnSpc>
              <a:spcBef>
                <a:spcPts val="0"/>
              </a:spcBef>
              <a:spcAft>
                <a:spcPts val="0"/>
              </a:spcAft>
              <a:buNone/>
            </a:pPr>
            <a:r>
              <a:rPr lang="en-GB" sz="1000">
                <a:solidFill>
                  <a:srgbClr val="F3F3F3"/>
                </a:solidFill>
                <a:latin typeface="Montserrat SemiBold"/>
                <a:ea typeface="Montserrat SemiBold"/>
                <a:cs typeface="Montserrat SemiBold"/>
                <a:sym typeface="Montserrat SemiBold"/>
              </a:rPr>
              <a:t>Holly Ruff</a:t>
            </a:r>
            <a:endParaRPr sz="1000">
              <a:solidFill>
                <a:srgbClr val="F3F3F3"/>
              </a:solidFill>
              <a:latin typeface="Montserrat SemiBold"/>
              <a:ea typeface="Montserrat SemiBold"/>
              <a:cs typeface="Montserrat SemiBold"/>
              <a:sym typeface="Montserrat SemiBold"/>
            </a:endParaRPr>
          </a:p>
          <a:p>
            <a:pPr marL="0" lvl="0" indent="0" algn="ctr" rtl="0">
              <a:lnSpc>
                <a:spcPct val="115000"/>
              </a:lnSpc>
              <a:spcBef>
                <a:spcPts val="0"/>
              </a:spcBef>
              <a:spcAft>
                <a:spcPts val="0"/>
              </a:spcAft>
              <a:buNone/>
            </a:pPr>
            <a:r>
              <a:rPr lang="en-GB" sz="1000">
                <a:solidFill>
                  <a:srgbClr val="F3F3F3"/>
                </a:solidFill>
                <a:latin typeface="Montserrat"/>
                <a:ea typeface="Montserrat"/>
                <a:cs typeface="Montserrat"/>
                <a:sym typeface="Montserrat"/>
              </a:rPr>
              <a:t>LINX</a:t>
            </a:r>
            <a:endParaRPr sz="1000">
              <a:solidFill>
                <a:srgbClr val="F3F3F3"/>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GB" sz="1000">
                <a:solidFill>
                  <a:srgbClr val="F3F3F3"/>
                </a:solidFill>
                <a:latin typeface="Geist Mono"/>
                <a:ea typeface="Geist Mono"/>
                <a:cs typeface="Geist Mono"/>
                <a:sym typeface="Geist Mono"/>
              </a:rPr>
              <a:t>[ OC Chair ]</a:t>
            </a:r>
            <a:endParaRPr sz="1000">
              <a:solidFill>
                <a:srgbClr val="F3F3F3"/>
              </a:solidFill>
              <a:latin typeface="Geist Mono"/>
              <a:ea typeface="Geist Mono"/>
              <a:cs typeface="Geist Mono"/>
              <a:sym typeface="Geist Mono"/>
            </a:endParaRPr>
          </a:p>
        </p:txBody>
      </p:sp>
      <p:pic>
        <p:nvPicPr>
          <p:cNvPr id="2" name="pic504">
            <a:extLst>
              <a:ext uri="{FF2B5EF4-FFF2-40B4-BE49-F238E27FC236}">
                <a16:creationId xmlns:a16="http://schemas.microsoft.com/office/drawing/2014/main" id="{B9B20843-9435-CF1D-563E-47853362EA1F}"/>
              </a:ext>
            </a:extLst>
          </p:cNvPr>
          <p:cNvPicPr preferRelativeResize="0"/>
          <p:nvPr/>
        </p:nvPicPr>
        <p:blipFill>
          <a:blip r:embed="rId8">
            <a:alphaModFix/>
          </a:blip>
          <a:stretch>
            <a:fillRect/>
          </a:stretch>
        </p:blipFill>
        <p:spPr>
          <a:xfrm>
            <a:off x="3366313" y="1834240"/>
            <a:ext cx="1080000" cy="108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a:extLst>
            <a:ext uri="{FF2B5EF4-FFF2-40B4-BE49-F238E27FC236}">
              <a16:creationId xmlns:a16="http://schemas.microsoft.com/office/drawing/2014/main" id="{340533E6-25D8-E54B-7006-B608141A2313}"/>
            </a:ext>
          </a:extLst>
        </p:cNvPr>
        <p:cNvGrpSpPr/>
        <p:nvPr/>
      </p:nvGrpSpPr>
      <p:grpSpPr>
        <a:xfrm>
          <a:off x="0" y="0"/>
          <a:ext cx="0" cy="0"/>
          <a:chOff x="0" y="0"/>
          <a:chExt cx="0" cy="0"/>
        </a:xfrm>
      </p:grpSpPr>
      <p:sp>
        <p:nvSpPr>
          <p:cNvPr id="264" name="Google Shape;264;p26">
            <a:extLst>
              <a:ext uri="{FF2B5EF4-FFF2-40B4-BE49-F238E27FC236}">
                <a16:creationId xmlns:a16="http://schemas.microsoft.com/office/drawing/2014/main" id="{284B522F-DF77-33A8-136E-8D56A678C716}"/>
              </a:ext>
            </a:extLst>
          </p:cNvPr>
          <p:cNvSpPr txBox="1">
            <a:spLocks noGrp="1"/>
          </p:cNvSpPr>
          <p:nvPr>
            <p:ph type="title"/>
          </p:nvPr>
        </p:nvSpPr>
        <p:spPr>
          <a:xfrm>
            <a:off x="807900" y="662250"/>
            <a:ext cx="7528200" cy="9234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GB" sz="4800">
                <a:latin typeface="Montserrat SemiBold"/>
                <a:ea typeface="Montserrat SemiBold"/>
                <a:cs typeface="Montserrat SemiBold"/>
                <a:sym typeface="Montserrat SemiBold"/>
              </a:rPr>
              <a:t>Thank you</a:t>
            </a:r>
            <a:endParaRPr sz="4800">
              <a:latin typeface="Montserrat SemiBold"/>
              <a:ea typeface="Montserrat SemiBold"/>
              <a:cs typeface="Montserrat SemiBold"/>
              <a:sym typeface="Montserrat SemiBold"/>
            </a:endParaRPr>
          </a:p>
        </p:txBody>
      </p:sp>
      <p:pic>
        <p:nvPicPr>
          <p:cNvPr id="430" name="logo430">
            <a:extLst>
              <a:ext uri="{FF2B5EF4-FFF2-40B4-BE49-F238E27FC236}">
                <a16:creationId xmlns:a16="http://schemas.microsoft.com/office/drawing/2014/main" id="{70D7E504-09E9-EC2F-B40F-7E31FEE2EA9B}"/>
              </a:ext>
            </a:extLst>
          </p:cNvPr>
          <p:cNvPicPr preferRelativeResize="0"/>
          <p:nvPr/>
        </p:nvPicPr>
        <p:blipFill>
          <a:blip r:embed="rId3">
            <a:alphaModFix/>
          </a:blip>
          <a:stretch>
            <a:fillRect/>
          </a:stretch>
        </p:blipFill>
        <p:spPr>
          <a:xfrm>
            <a:off x="626619" y="1585650"/>
            <a:ext cx="1010762" cy="448000"/>
          </a:xfrm>
          <a:prstGeom prst="rect">
            <a:avLst/>
          </a:prstGeom>
        </p:spPr>
      </p:pic>
      <p:pic>
        <p:nvPicPr>
          <p:cNvPr id="431" name="logo431">
            <a:extLst>
              <a:ext uri="{FF2B5EF4-FFF2-40B4-BE49-F238E27FC236}">
                <a16:creationId xmlns:a16="http://schemas.microsoft.com/office/drawing/2014/main" id="{944EF386-6001-F74D-3CEC-31B7A950FA87}"/>
              </a:ext>
            </a:extLst>
          </p:cNvPr>
          <p:cNvPicPr preferRelativeResize="0"/>
          <p:nvPr/>
        </p:nvPicPr>
        <p:blipFill>
          <a:blip r:embed="rId4">
            <a:alphaModFix/>
          </a:blip>
          <a:stretch>
            <a:fillRect/>
          </a:stretch>
        </p:blipFill>
        <p:spPr>
          <a:xfrm>
            <a:off x="2172085" y="1585650"/>
            <a:ext cx="1359830" cy="448000"/>
          </a:xfrm>
          <a:prstGeom prst="rect">
            <a:avLst/>
          </a:prstGeom>
        </p:spPr>
      </p:pic>
      <p:pic>
        <p:nvPicPr>
          <p:cNvPr id="432" name="logo432">
            <a:extLst>
              <a:ext uri="{FF2B5EF4-FFF2-40B4-BE49-F238E27FC236}">
                <a16:creationId xmlns:a16="http://schemas.microsoft.com/office/drawing/2014/main" id="{B4A46393-146A-A03D-AE79-A60FB9152E85}"/>
              </a:ext>
            </a:extLst>
          </p:cNvPr>
          <p:cNvPicPr preferRelativeResize="0"/>
          <p:nvPr/>
        </p:nvPicPr>
        <p:blipFill>
          <a:blip r:embed="rId5">
            <a:alphaModFix/>
          </a:blip>
          <a:stretch>
            <a:fillRect/>
          </a:stretch>
        </p:blipFill>
        <p:spPr>
          <a:xfrm>
            <a:off x="4181018" y="1585650"/>
            <a:ext cx="781963" cy="448000"/>
          </a:xfrm>
          <a:prstGeom prst="rect">
            <a:avLst/>
          </a:prstGeom>
        </p:spPr>
      </p:pic>
      <p:pic>
        <p:nvPicPr>
          <p:cNvPr id="433" name="logo433">
            <a:extLst>
              <a:ext uri="{FF2B5EF4-FFF2-40B4-BE49-F238E27FC236}">
                <a16:creationId xmlns:a16="http://schemas.microsoft.com/office/drawing/2014/main" id="{3F712CDF-2B9F-2F93-4FF4-1A7BE450A960}"/>
              </a:ext>
            </a:extLst>
          </p:cNvPr>
          <p:cNvPicPr preferRelativeResize="0"/>
          <p:nvPr/>
        </p:nvPicPr>
        <p:blipFill>
          <a:blip r:embed="rId6">
            <a:alphaModFix/>
          </a:blip>
          <a:stretch>
            <a:fillRect/>
          </a:stretch>
        </p:blipFill>
        <p:spPr>
          <a:xfrm>
            <a:off x="5901806" y="1585650"/>
            <a:ext cx="780387" cy="448000"/>
          </a:xfrm>
          <a:prstGeom prst="rect">
            <a:avLst/>
          </a:prstGeom>
        </p:spPr>
      </p:pic>
      <p:pic>
        <p:nvPicPr>
          <p:cNvPr id="434" name="logo434">
            <a:extLst>
              <a:ext uri="{FF2B5EF4-FFF2-40B4-BE49-F238E27FC236}">
                <a16:creationId xmlns:a16="http://schemas.microsoft.com/office/drawing/2014/main" id="{D77CB6D2-BACB-B93A-2CB3-C518F9995896}"/>
              </a:ext>
            </a:extLst>
          </p:cNvPr>
          <p:cNvPicPr preferRelativeResize="0"/>
          <p:nvPr/>
        </p:nvPicPr>
        <p:blipFill>
          <a:blip r:embed="rId7">
            <a:alphaModFix/>
          </a:blip>
          <a:stretch>
            <a:fillRect/>
          </a:stretch>
        </p:blipFill>
        <p:spPr>
          <a:xfrm>
            <a:off x="7566992" y="1585650"/>
            <a:ext cx="890016" cy="448000"/>
          </a:xfrm>
          <a:prstGeom prst="rect">
            <a:avLst/>
          </a:prstGeom>
        </p:spPr>
      </p:pic>
      <p:pic>
        <p:nvPicPr>
          <p:cNvPr id="435" name="logo435">
            <a:extLst>
              <a:ext uri="{FF2B5EF4-FFF2-40B4-BE49-F238E27FC236}">
                <a16:creationId xmlns:a16="http://schemas.microsoft.com/office/drawing/2014/main" id="{B37FC5A8-3EA0-BDDB-36BF-8AE59ADC0F51}"/>
              </a:ext>
            </a:extLst>
          </p:cNvPr>
          <p:cNvPicPr preferRelativeResize="0"/>
          <p:nvPr/>
        </p:nvPicPr>
        <p:blipFill>
          <a:blip r:embed="rId8">
            <a:alphaModFix/>
          </a:blip>
          <a:stretch>
            <a:fillRect/>
          </a:stretch>
        </p:blipFill>
        <p:spPr>
          <a:xfrm>
            <a:off x="687371" y="2295650"/>
            <a:ext cx="889257" cy="448000"/>
          </a:xfrm>
          <a:prstGeom prst="rect">
            <a:avLst/>
          </a:prstGeom>
        </p:spPr>
      </p:pic>
      <p:pic>
        <p:nvPicPr>
          <p:cNvPr id="436" name="logo436">
            <a:extLst>
              <a:ext uri="{FF2B5EF4-FFF2-40B4-BE49-F238E27FC236}">
                <a16:creationId xmlns:a16="http://schemas.microsoft.com/office/drawing/2014/main" id="{1B66CA45-2EE4-C615-D1B6-307BDDFFAA29}"/>
              </a:ext>
            </a:extLst>
          </p:cNvPr>
          <p:cNvPicPr preferRelativeResize="0"/>
          <p:nvPr/>
        </p:nvPicPr>
        <p:blipFill>
          <a:blip r:embed="rId9">
            <a:alphaModFix/>
          </a:blip>
          <a:stretch>
            <a:fillRect/>
          </a:stretch>
        </p:blipFill>
        <p:spPr>
          <a:xfrm>
            <a:off x="2171689" y="2295650"/>
            <a:ext cx="1360621" cy="448000"/>
          </a:xfrm>
          <a:prstGeom prst="rect">
            <a:avLst/>
          </a:prstGeom>
        </p:spPr>
      </p:pic>
      <p:pic>
        <p:nvPicPr>
          <p:cNvPr id="437" name="logo437">
            <a:extLst>
              <a:ext uri="{FF2B5EF4-FFF2-40B4-BE49-F238E27FC236}">
                <a16:creationId xmlns:a16="http://schemas.microsoft.com/office/drawing/2014/main" id="{CF3EBCA8-6ED5-615C-6377-C6F79E51E3EA}"/>
              </a:ext>
            </a:extLst>
          </p:cNvPr>
          <p:cNvPicPr preferRelativeResize="0"/>
          <p:nvPr/>
        </p:nvPicPr>
        <p:blipFill>
          <a:blip r:embed="rId10">
            <a:alphaModFix/>
          </a:blip>
          <a:stretch>
            <a:fillRect/>
          </a:stretch>
        </p:blipFill>
        <p:spPr>
          <a:xfrm>
            <a:off x="4181018" y="2295650"/>
            <a:ext cx="781963" cy="448000"/>
          </a:xfrm>
          <a:prstGeom prst="rect">
            <a:avLst/>
          </a:prstGeom>
        </p:spPr>
      </p:pic>
      <p:pic>
        <p:nvPicPr>
          <p:cNvPr id="438" name="logo438">
            <a:extLst>
              <a:ext uri="{FF2B5EF4-FFF2-40B4-BE49-F238E27FC236}">
                <a16:creationId xmlns:a16="http://schemas.microsoft.com/office/drawing/2014/main" id="{FE64D629-E602-076C-65F2-9A8023FB02DA}"/>
              </a:ext>
            </a:extLst>
          </p:cNvPr>
          <p:cNvPicPr preferRelativeResize="0"/>
          <p:nvPr/>
        </p:nvPicPr>
        <p:blipFill>
          <a:blip r:embed="rId11">
            <a:alphaModFix/>
          </a:blip>
          <a:stretch>
            <a:fillRect/>
          </a:stretch>
        </p:blipFill>
        <p:spPr>
          <a:xfrm>
            <a:off x="5846622" y="2295650"/>
            <a:ext cx="890755" cy="448000"/>
          </a:xfrm>
          <a:prstGeom prst="rect">
            <a:avLst/>
          </a:prstGeom>
        </p:spPr>
      </p:pic>
      <p:pic>
        <p:nvPicPr>
          <p:cNvPr id="439" name="logo439">
            <a:extLst>
              <a:ext uri="{FF2B5EF4-FFF2-40B4-BE49-F238E27FC236}">
                <a16:creationId xmlns:a16="http://schemas.microsoft.com/office/drawing/2014/main" id="{01128BDD-64AD-2650-4E9B-D3F950421B23}"/>
              </a:ext>
            </a:extLst>
          </p:cNvPr>
          <p:cNvPicPr preferRelativeResize="0"/>
          <p:nvPr/>
        </p:nvPicPr>
        <p:blipFill>
          <a:blip r:embed="rId12">
            <a:alphaModFix/>
          </a:blip>
          <a:stretch>
            <a:fillRect/>
          </a:stretch>
        </p:blipFill>
        <p:spPr>
          <a:xfrm>
            <a:off x="7413958" y="2295650"/>
            <a:ext cx="1196083" cy="448000"/>
          </a:xfrm>
          <a:prstGeom prst="rect">
            <a:avLst/>
          </a:prstGeom>
        </p:spPr>
      </p:pic>
      <p:pic>
        <p:nvPicPr>
          <p:cNvPr id="440" name="logo440">
            <a:extLst>
              <a:ext uri="{FF2B5EF4-FFF2-40B4-BE49-F238E27FC236}">
                <a16:creationId xmlns:a16="http://schemas.microsoft.com/office/drawing/2014/main" id="{69D08EB0-244B-3BC6-CBE5-095AEB2EF4C4}"/>
              </a:ext>
            </a:extLst>
          </p:cNvPr>
          <p:cNvPicPr preferRelativeResize="0"/>
          <p:nvPr/>
        </p:nvPicPr>
        <p:blipFill>
          <a:blip r:embed="rId13">
            <a:alphaModFix/>
          </a:blip>
          <a:stretch>
            <a:fillRect/>
          </a:stretch>
        </p:blipFill>
        <p:spPr>
          <a:xfrm>
            <a:off x="1599432" y="3005650"/>
            <a:ext cx="785135" cy="448000"/>
          </a:xfrm>
          <a:prstGeom prst="rect">
            <a:avLst/>
          </a:prstGeom>
        </p:spPr>
      </p:pic>
      <p:pic>
        <p:nvPicPr>
          <p:cNvPr id="441" name="logo441">
            <a:extLst>
              <a:ext uri="{FF2B5EF4-FFF2-40B4-BE49-F238E27FC236}">
                <a16:creationId xmlns:a16="http://schemas.microsoft.com/office/drawing/2014/main" id="{E71364CE-C0E0-F511-2D86-F10D40CF4F7B}"/>
              </a:ext>
            </a:extLst>
          </p:cNvPr>
          <p:cNvPicPr preferRelativeResize="0"/>
          <p:nvPr/>
        </p:nvPicPr>
        <p:blipFill>
          <a:blip r:embed="rId14">
            <a:alphaModFix/>
          </a:blip>
          <a:stretch>
            <a:fillRect/>
          </a:stretch>
        </p:blipFill>
        <p:spPr>
          <a:xfrm>
            <a:off x="3206727" y="3005650"/>
            <a:ext cx="1010545" cy="448000"/>
          </a:xfrm>
          <a:prstGeom prst="rect">
            <a:avLst/>
          </a:prstGeom>
        </p:spPr>
      </p:pic>
      <p:pic>
        <p:nvPicPr>
          <p:cNvPr id="442" name="logo442">
            <a:extLst>
              <a:ext uri="{FF2B5EF4-FFF2-40B4-BE49-F238E27FC236}">
                <a16:creationId xmlns:a16="http://schemas.microsoft.com/office/drawing/2014/main" id="{E918CAE5-8A19-28F1-D05F-EB7E20077A44}"/>
              </a:ext>
            </a:extLst>
          </p:cNvPr>
          <p:cNvPicPr preferRelativeResize="0"/>
          <p:nvPr/>
        </p:nvPicPr>
        <p:blipFill>
          <a:blip r:embed="rId15">
            <a:alphaModFix/>
          </a:blip>
          <a:stretch>
            <a:fillRect/>
          </a:stretch>
        </p:blipFill>
        <p:spPr>
          <a:xfrm>
            <a:off x="4835515" y="3005650"/>
            <a:ext cx="1192969" cy="448000"/>
          </a:xfrm>
          <a:prstGeom prst="rect">
            <a:avLst/>
          </a:prstGeom>
        </p:spPr>
      </p:pic>
      <p:pic>
        <p:nvPicPr>
          <p:cNvPr id="443" name="logo443">
            <a:extLst>
              <a:ext uri="{FF2B5EF4-FFF2-40B4-BE49-F238E27FC236}">
                <a16:creationId xmlns:a16="http://schemas.microsoft.com/office/drawing/2014/main" id="{FA14CC28-D4AE-CBBC-7F26-A18E6BE844F0}"/>
              </a:ext>
            </a:extLst>
          </p:cNvPr>
          <p:cNvPicPr preferRelativeResize="0"/>
          <p:nvPr/>
        </p:nvPicPr>
        <p:blipFill>
          <a:blip r:embed="rId16">
            <a:alphaModFix/>
          </a:blip>
          <a:stretch>
            <a:fillRect/>
          </a:stretch>
        </p:blipFill>
        <p:spPr>
          <a:xfrm>
            <a:off x="6647469" y="3005650"/>
            <a:ext cx="1009062" cy="448000"/>
          </a:xfrm>
          <a:prstGeom prst="rect">
            <a:avLst/>
          </a:prstGeom>
        </p:spPr>
      </p:pic>
      <p:sp>
        <p:nvSpPr>
          <p:cNvPr id="480" name="enjoy">
            <a:extLst>
              <a:ext uri="{FF2B5EF4-FFF2-40B4-BE49-F238E27FC236}">
                <a16:creationId xmlns:a16="http://schemas.microsoft.com/office/drawing/2014/main" id="{AC2CE2C9-6055-4959-D7E8-4B71F42BB9F0}"/>
              </a:ext>
            </a:extLst>
          </p:cNvPr>
          <p:cNvSpPr txBox="1"/>
          <p:nvPr/>
        </p:nvSpPr>
        <p:spPr>
          <a:xfrm>
            <a:off x="1572000" y="3600000"/>
            <a:ext cx="6000000" cy="500000"/>
          </a:xfrm>
          <a:prstGeom prst="rect">
            <a:avLst/>
          </a:prstGeom>
          <a:noFill/>
          <a:ln>
            <a:noFill/>
          </a:ln>
        </p:spPr>
        <p:txBody>
          <a:bodyPr lIns="0" tIns="0" rIns="0" bIns="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A5251"/>
                </a:solidFill>
                <a:effectLst/>
                <a:uLnTx/>
                <a:uFillTx/>
                <a:latin typeface="Montserrat SemiBold"/>
                <a:ea typeface="Montserrat SemiBold"/>
                <a:cs typeface="Montserrat SemiBold"/>
                <a:sym typeface="Montserrat SemiBold"/>
              </a:rPr>
              <a:t>Enjoy NetUK3!</a:t>
            </a:r>
          </a:p>
        </p:txBody>
      </p:sp>
    </p:spTree>
    <p:extLst>
      <p:ext uri="{BB962C8B-B14F-4D97-AF65-F5344CB8AC3E}">
        <p14:creationId xmlns:p14="http://schemas.microsoft.com/office/powerpoint/2010/main" val="1270840941"/>
      </p:ext>
    </p:extLst>
  </p:cSld>
  <p:clrMapOvr>
    <a:masterClrMapping/>
  </p:clrMapOvr>
</p:sld>
</file>

<file path=ppt/theme/theme1.xml><?xml version="1.0" encoding="utf-8"?>
<a:theme xmlns:a="http://schemas.openxmlformats.org/drawingml/2006/main" name="NetUK 1 Inaugural Event Slid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477</Words>
  <Application>Microsoft Macintosh PowerPoint</Application>
  <PresentationFormat>On-screen Show (16:9)</PresentationFormat>
  <Paragraphs>77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Montserrat SemiBold</vt:lpstr>
      <vt:lpstr>Arial</vt:lpstr>
      <vt:lpstr>Montserrat Medium</vt:lpstr>
      <vt:lpstr>Montserrat</vt:lpstr>
      <vt:lpstr>Geist Mono</vt:lpstr>
      <vt:lpstr>NetUK 1 Inaugural Event Slides</vt:lpstr>
      <vt:lpstr>PowerPoint Presentation</vt:lpstr>
      <vt:lpstr>Management Committee Update</vt:lpstr>
      <vt:lpstr>NetUK Community Update</vt:lpstr>
      <vt:lpstr>PowerPoint Presentation</vt:lpstr>
      <vt:lpstr>NetUK, what’s next?</vt:lpstr>
      <vt:lpstr>PowerPoint Presentation</vt:lpstr>
      <vt:lpstr>Management Committee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Dave Pumford</cp:lastModifiedBy>
  <cp:revision>12</cp:revision>
  <dcterms:modified xsi:type="dcterms:W3CDTF">2026-07-07T11:03:06Z</dcterms:modified>
</cp:coreProperties>
</file>