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22"/>
  </p:notesMasterIdLst>
  <p:sldIdLst>
    <p:sldId id="256" r:id="rId2"/>
    <p:sldId id="258" r:id="rId3"/>
    <p:sldId id="257" r:id="rId4"/>
    <p:sldId id="259" r:id="rId5"/>
    <p:sldId id="260" r:id="rId6"/>
    <p:sldId id="261" r:id="rId7"/>
    <p:sldId id="268" r:id="rId8"/>
    <p:sldId id="274" r:id="rId9"/>
    <p:sldId id="269" r:id="rId10"/>
    <p:sldId id="275" r:id="rId11"/>
    <p:sldId id="262" r:id="rId12"/>
    <p:sldId id="263" r:id="rId13"/>
    <p:sldId id="271" r:id="rId14"/>
    <p:sldId id="272" r:id="rId15"/>
    <p:sldId id="273" r:id="rId16"/>
    <p:sldId id="266" r:id="rId17"/>
    <p:sldId id="265" r:id="rId18"/>
    <p:sldId id="264" r:id="rId19"/>
    <p:sldId id="267" r:id="rId20"/>
    <p:sldId id="276" r:id="rId21"/>
  </p:sldIdLst>
  <p:sldSz cx="9144000" cy="5143500" type="screen16x9"/>
  <p:notesSz cx="6858000" cy="9144000"/>
  <p:embeddedFontLst>
    <p:embeddedFont>
      <p:font typeface="Geist Mono" panose="02010009000000000000" pitchFamily="49" charset="77"/>
      <p:regular r:id="rId23"/>
      <p:bold r:id="rId24"/>
    </p:embeddedFont>
    <p:embeddedFont>
      <p:font typeface="Geist Mono Medium" panose="02010009000000000000" pitchFamily="49" charset="77"/>
      <p:regular r:id="rId25"/>
      <p:bold r:id="rId26"/>
    </p:embeddedFont>
    <p:embeddedFont>
      <p:font typeface="Geist Mono SemiBold" panose="02010009000000000000" pitchFamily="49" charset="77"/>
      <p:regular r:id="rId27"/>
      <p:bold r:id="rId28"/>
    </p:embeddedFont>
    <p:embeddedFont>
      <p:font typeface="Montserrat" pitchFamily="2" charset="77"/>
      <p:regular r:id="rId29"/>
      <p:bold r:id="rId30"/>
      <p:italic r:id="rId31"/>
      <p:boldItalic r:id="rId32"/>
    </p:embeddedFont>
    <p:embeddedFont>
      <p:font typeface="Montserrat Medium" panose="020F0502020204030204" pitchFamily="34" charset="0"/>
      <p:regular r:id="rId33"/>
      <p:bold r:id="rId34"/>
      <p:italic r:id="rId35"/>
      <p:boldItalic r:id="rId36"/>
    </p:embeddedFont>
    <p:embeddedFont>
      <p:font typeface="Montserrat SemiBold" panose="020F050202020403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747775"/>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68"/>
    <p:restoredTop sz="94720"/>
  </p:normalViewPr>
  <p:slideViewPr>
    <p:cSldViewPr snapToGrid="0">
      <p:cViewPr varScale="1">
        <p:scale>
          <a:sx n="140" d="100"/>
          <a:sy n="140" d="100"/>
        </p:scale>
        <p:origin x="944" y="192"/>
      </p:cViewPr>
      <p:guideLst>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Good Afternoon everyone.</a:t>
            </a:r>
            <a:br>
              <a:rPr lang="en-GB"/>
            </a:br>
            <a:br>
              <a:rPr lang="en-GB"/>
            </a:br>
            <a:r>
              <a:rPr lang="en-GB"/>
              <a:t>Welcome to NetUK 1, the inaugural event. Thanks to everyone for coming, I’m glad we’re all here and honestly I’m just as surprised as everyone that we managed to pull this off. </a:t>
            </a:r>
            <a:br>
              <a:rPr lang="en-GB"/>
            </a:br>
            <a:br>
              <a:rPr lang="en-GB"/>
            </a:br>
            <a:r>
              <a:rPr lang="en-GB"/>
              <a:t>Anyway, for those that don’t know me I’m Dave Pumford, the NetUK Management Committee Chair. </a:t>
            </a:r>
            <a:br>
              <a:rPr lang="en-GB"/>
            </a:br>
            <a:br>
              <a:rPr lang="en-GB"/>
            </a:br>
            <a:r>
              <a:rPr lang="en-GB"/>
              <a:t>I’ve got a few introductory slides to go through before I hand you over for the conference content, don’t worry I’ll be quick so you don’t have to listen to my accent for too long. </a:t>
            </a:r>
            <a:br>
              <a:rPr lang="en-GB"/>
            </a:b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ea827b5831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ea827b5831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 believe we can build this community up by focusing on the following core objectives. </a:t>
            </a:r>
            <a:br>
              <a:rPr lang="en-GB"/>
            </a:br>
            <a:br>
              <a:rPr lang="en-GB"/>
            </a:br>
            <a:r>
              <a:rPr lang="en-GB"/>
              <a:t>Knowledge Sharing - </a:t>
            </a:r>
            <a:r>
              <a:rPr lang="en-GB" sz="1350" i="1">
                <a:solidFill>
                  <a:schemeClr val="dk1"/>
                </a:solidFill>
              </a:rPr>
              <a:t>Facilitate the exchange of ideas, insights and experience through events and conferences,</a:t>
            </a:r>
            <a:endParaRPr sz="1350" i="1">
              <a:solidFill>
                <a:schemeClr val="dk1"/>
              </a:solidFill>
            </a:endParaRPr>
          </a:p>
          <a:p>
            <a:pPr marL="0" lvl="0" indent="0" algn="l" rtl="0">
              <a:lnSpc>
                <a:spcPct val="115000"/>
              </a:lnSpc>
              <a:spcBef>
                <a:spcPts val="0"/>
              </a:spcBef>
              <a:spcAft>
                <a:spcPts val="0"/>
              </a:spcAft>
              <a:buNone/>
            </a:pPr>
            <a:r>
              <a:rPr lang="en-GB" sz="1350" i="1">
                <a:solidFill>
                  <a:schemeClr val="dk1"/>
                </a:solidFill>
              </a:rPr>
              <a:t>ensuring members stay at the forefront of the evolving internet infrastructure landscape.</a:t>
            </a:r>
            <a:br>
              <a:rPr lang="en-GB"/>
            </a:br>
            <a:br>
              <a:rPr lang="en-GB"/>
            </a:br>
            <a:r>
              <a:rPr lang="en-GB"/>
              <a:t>Community Development - </a:t>
            </a:r>
            <a:r>
              <a:rPr lang="en-GB" sz="1350" i="1">
                <a:solidFill>
                  <a:schemeClr val="dk1"/>
                </a:solidFill>
              </a:rPr>
              <a:t>Foster a collaborative spirit that thrives on a shared passion for regional achievements</a:t>
            </a:r>
            <a:endParaRPr sz="1350" i="1">
              <a:solidFill>
                <a:schemeClr val="dk1"/>
              </a:solidFill>
            </a:endParaRPr>
          </a:p>
          <a:p>
            <a:pPr marL="0" lvl="0" indent="0" algn="l" rtl="0">
              <a:lnSpc>
                <a:spcPct val="115000"/>
              </a:lnSpc>
              <a:spcBef>
                <a:spcPts val="0"/>
              </a:spcBef>
              <a:spcAft>
                <a:spcPts val="0"/>
              </a:spcAft>
              <a:buNone/>
            </a:pPr>
            <a:r>
              <a:rPr lang="en-GB" sz="1350" i="1">
                <a:solidFill>
                  <a:schemeClr val="dk1"/>
                </a:solidFill>
              </a:rPr>
              <a:t>within grassroots communities such as NetLdn, NetMcr and NetDiff, while supporting the establishment of new regional</a:t>
            </a:r>
            <a:endParaRPr sz="1350" i="1">
              <a:solidFill>
                <a:schemeClr val="dk1"/>
              </a:solidFill>
            </a:endParaRPr>
          </a:p>
          <a:p>
            <a:pPr marL="0" lvl="0" indent="0" algn="l" rtl="0">
              <a:lnSpc>
                <a:spcPct val="115000"/>
              </a:lnSpc>
              <a:spcBef>
                <a:spcPts val="0"/>
              </a:spcBef>
              <a:spcAft>
                <a:spcPts val="0"/>
              </a:spcAft>
              <a:buNone/>
            </a:pPr>
            <a:r>
              <a:rPr lang="en-GB" sz="1350" i="1">
                <a:solidFill>
                  <a:schemeClr val="dk1"/>
                </a:solidFill>
              </a:rPr>
              <a:t>communities.</a:t>
            </a:r>
            <a:br>
              <a:rPr lang="en-GB"/>
            </a:br>
            <a:br>
              <a:rPr lang="en-GB"/>
            </a:br>
            <a:r>
              <a:rPr lang="en-GB"/>
              <a:t>Professional Exposure - </a:t>
            </a:r>
            <a:r>
              <a:rPr lang="en-GB" sz="1350" i="1">
                <a:solidFill>
                  <a:schemeClr val="dk1"/>
                </a:solidFill>
              </a:rPr>
              <a:t>Provide valuable opportunities for individuals and sponsors to build industry connections, find</a:t>
            </a:r>
            <a:endParaRPr sz="1350" i="1">
              <a:solidFill>
                <a:schemeClr val="dk1"/>
              </a:solidFill>
            </a:endParaRPr>
          </a:p>
          <a:p>
            <a:pPr marL="0" lvl="0" indent="0" algn="l" rtl="0">
              <a:lnSpc>
                <a:spcPct val="115000"/>
              </a:lnSpc>
              <a:spcBef>
                <a:spcPts val="0"/>
              </a:spcBef>
              <a:spcAft>
                <a:spcPts val="0"/>
              </a:spcAft>
              <a:buNone/>
            </a:pPr>
            <a:r>
              <a:rPr lang="en-GB" sz="1350" i="1">
                <a:solidFill>
                  <a:schemeClr val="dk1"/>
                </a:solidFill>
              </a:rPr>
              <a:t>collaborators, and advance their careers within the internet industry.</a:t>
            </a:r>
            <a:endParaRPr sz="1350" i="1">
              <a:solidFill>
                <a:schemeClr val="dk1"/>
              </a:solidFill>
            </a:endParaRPr>
          </a:p>
          <a:p>
            <a:pPr marL="0" lvl="0" indent="0" algn="l" rtl="0">
              <a:lnSpc>
                <a:spcPct val="115000"/>
              </a:lnSpc>
              <a:spcBef>
                <a:spcPts val="0"/>
              </a:spcBef>
              <a:spcAft>
                <a:spcPts val="0"/>
              </a:spcAft>
              <a:buNone/>
            </a:pPr>
            <a:br>
              <a:rPr lang="en-GB"/>
            </a:br>
            <a:r>
              <a:rPr lang="en-GB"/>
              <a:t>Inclusivity &amp; Diversity - </a:t>
            </a:r>
            <a:r>
              <a:rPr lang="en-GB" sz="1350" i="1">
                <a:solidFill>
                  <a:schemeClr val="dk1"/>
                </a:solidFill>
              </a:rPr>
              <a:t>Promote participation from all corners of the community, regardless of background or</a:t>
            </a:r>
            <a:endParaRPr sz="1350" i="1">
              <a:solidFill>
                <a:schemeClr val="dk1"/>
              </a:solidFill>
            </a:endParaRPr>
          </a:p>
          <a:p>
            <a:pPr marL="0" lvl="0" indent="0" algn="l" rtl="0">
              <a:lnSpc>
                <a:spcPct val="115000"/>
              </a:lnSpc>
              <a:spcBef>
                <a:spcPts val="0"/>
              </a:spcBef>
              <a:spcAft>
                <a:spcPts val="0"/>
              </a:spcAft>
              <a:buNone/>
            </a:pPr>
            <a:r>
              <a:rPr lang="en-GB" sz="1350" i="1">
                <a:solidFill>
                  <a:schemeClr val="dk1"/>
                </a:solidFill>
              </a:rPr>
              <a:t>experience, believing everyone deserves a voice in shaping the future of the internet.</a:t>
            </a:r>
            <a:endParaRPr sz="1350" i="1">
              <a:solidFill>
                <a:schemeClr val="dk1"/>
              </a:solidFill>
            </a:endParaRPr>
          </a:p>
          <a:p>
            <a:pPr marL="0" lvl="0" indent="0" algn="l" rtl="0">
              <a:lnSpc>
                <a:spcPct val="115000"/>
              </a:lnSpc>
              <a:spcBef>
                <a:spcPts val="0"/>
              </a:spcBef>
              <a:spcAft>
                <a:spcPts val="0"/>
              </a:spcAft>
              <a:buNone/>
            </a:pPr>
            <a:br>
              <a:rPr lang="en-GB" sz="1350" i="1">
                <a:solidFill>
                  <a:schemeClr val="dk1"/>
                </a:solidFill>
              </a:rPr>
            </a:br>
            <a:r>
              <a:rPr lang="en-GB">
                <a:solidFill>
                  <a:schemeClr val="dk1"/>
                </a:solidFill>
              </a:rPr>
              <a:t>Collectively, the MC and PC both believe remaining focused on these objectives will help us achieve our overall mission.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ea23923ca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ea23923ca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ea83d22a1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ea83d22a1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GB"/>
            </a:br>
            <a:br>
              <a:rPr lang="en-GB"/>
            </a:br>
            <a:br>
              <a:rPr lang="en-GB"/>
            </a:b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ea4eaf42a7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ea4eaf42a7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ea83d22a1c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ea83d22a1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a:extLst>
            <a:ext uri="{FF2B5EF4-FFF2-40B4-BE49-F238E27FC236}">
              <a16:creationId xmlns:a16="http://schemas.microsoft.com/office/drawing/2014/main" id="{6169D9E4-E9C4-41A3-FE02-22CEE39000A6}"/>
            </a:ext>
          </a:extLst>
        </p:cNvPr>
        <p:cNvGrpSpPr/>
        <p:nvPr/>
      </p:nvGrpSpPr>
      <p:grpSpPr>
        <a:xfrm>
          <a:off x="0" y="0"/>
          <a:ext cx="0" cy="0"/>
          <a:chOff x="0" y="0"/>
          <a:chExt cx="0" cy="0"/>
        </a:xfrm>
      </p:grpSpPr>
      <p:sp>
        <p:nvSpPr>
          <p:cNvPr id="259" name="Google Shape;259;g2ea4eaf42a7_0_17:notes">
            <a:extLst>
              <a:ext uri="{FF2B5EF4-FFF2-40B4-BE49-F238E27FC236}">
                <a16:creationId xmlns:a16="http://schemas.microsoft.com/office/drawing/2014/main" id="{B7B0A60C-A974-BAA5-57F8-0314F7A9D1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ea4eaf42a7_0_17:notes">
            <a:extLst>
              <a:ext uri="{FF2B5EF4-FFF2-40B4-BE49-F238E27FC236}">
                <a16:creationId xmlns:a16="http://schemas.microsoft.com/office/drawing/2014/main" id="{73B891D7-BE64-2821-7A35-7CB89AB4EF6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519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6d29864ba0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6d29864ba0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g2ea23923c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 name="Google Shape;48;g2ea23923c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ea4eaf42a7_4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ea4eaf42a7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d next year for tickets / agenda now the heavy lifting is complete.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6d29864ba0_3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6d29864ba0_3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6d29864ba0_5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6d29864ba0_5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6d29864ba0_3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6d29864ba0_3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ea4eaf42a7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ea4eaf42a7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ea4eaf42a7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ea4eaf42a7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linkedin.com/feed/hashtag/?keywords=eventcountdown&amp;highlightedUpdateUrns=urn%3Ali%3Aactivity%3A7214953677910929409"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www.linkedin.com/feed/hashtag/?keywords=eventcountdown&amp;highlightedUpdateUrns=urn%3Ali%3Aactivity%3A7214953677910929409"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_1">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1">
  <p:cSld name="TITLE_1_1">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3" name="Google Shape;13;p3"/>
          <p:cNvSpPr txBox="1"/>
          <p:nvPr/>
        </p:nvSpPr>
        <p:spPr>
          <a:xfrm>
            <a:off x="2681550" y="4403225"/>
            <a:ext cx="3780900" cy="34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EFEFEF"/>
                </a:solidFill>
                <a:latin typeface="Montserrat"/>
                <a:ea typeface="Montserrat"/>
                <a:cs typeface="Montserrat"/>
                <a:sym typeface="Montserrat"/>
              </a:rPr>
              <a:t>www.netuk.org    #NetUK3</a:t>
            </a:r>
            <a:endParaRPr sz="800" b="1">
              <a:solidFill>
                <a:srgbClr val="EFEFEF"/>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cSld name="CUSTOM">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807900" y="722700"/>
            <a:ext cx="7528200" cy="5727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F3F3F3"/>
              </a:buClr>
              <a:buSzPts val="2800"/>
              <a:buNone/>
              <a:defRPr>
                <a:solidFill>
                  <a:srgbClr val="F3F3F3"/>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1">
  <p:cSld name="CUSTOM_1">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807900" y="684000"/>
            <a:ext cx="75282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F3F3F3"/>
              </a:buClr>
              <a:buSzPts val="2800"/>
              <a:buNone/>
              <a:defRPr>
                <a:solidFill>
                  <a:srgbClr val="F3F3F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5"/>
          <p:cNvSpPr txBox="1"/>
          <p:nvPr/>
        </p:nvSpPr>
        <p:spPr>
          <a:xfrm>
            <a:off x="2681550" y="4403225"/>
            <a:ext cx="3780900" cy="34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EFEFEF"/>
                </a:solidFill>
                <a:latin typeface="Montserrat"/>
                <a:ea typeface="Montserrat"/>
                <a:cs typeface="Montserrat"/>
                <a:sym typeface="Montserrat"/>
              </a:rPr>
              <a:t>www.netuk.org    #NetUK3</a:t>
            </a:r>
            <a:endParaRPr sz="800" b="1">
              <a:solidFill>
                <a:srgbClr val="EFEFEF"/>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1 1 1">
  <p:cSld name="CUSTOM_1_1">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6"/>
          <p:cNvSpPr txBox="1">
            <a:spLocks noGrp="1"/>
          </p:cNvSpPr>
          <p:nvPr>
            <p:ph type="title"/>
          </p:nvPr>
        </p:nvSpPr>
        <p:spPr>
          <a:xfrm>
            <a:off x="807900" y="684000"/>
            <a:ext cx="75282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035E5C"/>
              </a:buClr>
              <a:buSzPts val="2800"/>
              <a:buNone/>
              <a:defRPr>
                <a:solidFill>
                  <a:srgbClr val="035E5C"/>
                </a:solidFill>
              </a:defRPr>
            </a:lvl1pPr>
            <a:lvl2pPr lvl="1" rtl="0">
              <a:spcBef>
                <a:spcPts val="0"/>
              </a:spcBef>
              <a:spcAft>
                <a:spcPts val="0"/>
              </a:spcAft>
              <a:buClr>
                <a:srgbClr val="035E5C"/>
              </a:buClr>
              <a:buSzPts val="2800"/>
              <a:buNone/>
              <a:defRPr>
                <a:solidFill>
                  <a:srgbClr val="035E5C"/>
                </a:solidFill>
              </a:defRPr>
            </a:lvl2pPr>
            <a:lvl3pPr lvl="2" rtl="0">
              <a:spcBef>
                <a:spcPts val="0"/>
              </a:spcBef>
              <a:spcAft>
                <a:spcPts val="0"/>
              </a:spcAft>
              <a:buClr>
                <a:srgbClr val="035E5C"/>
              </a:buClr>
              <a:buSzPts val="2800"/>
              <a:buNone/>
              <a:defRPr>
                <a:solidFill>
                  <a:srgbClr val="035E5C"/>
                </a:solidFill>
              </a:defRPr>
            </a:lvl3pPr>
            <a:lvl4pPr lvl="3" rtl="0">
              <a:spcBef>
                <a:spcPts val="0"/>
              </a:spcBef>
              <a:spcAft>
                <a:spcPts val="0"/>
              </a:spcAft>
              <a:buClr>
                <a:srgbClr val="035E5C"/>
              </a:buClr>
              <a:buSzPts val="2800"/>
              <a:buNone/>
              <a:defRPr>
                <a:solidFill>
                  <a:srgbClr val="035E5C"/>
                </a:solidFill>
              </a:defRPr>
            </a:lvl4pPr>
            <a:lvl5pPr lvl="4" rtl="0">
              <a:spcBef>
                <a:spcPts val="0"/>
              </a:spcBef>
              <a:spcAft>
                <a:spcPts val="0"/>
              </a:spcAft>
              <a:buClr>
                <a:srgbClr val="035E5C"/>
              </a:buClr>
              <a:buSzPts val="2800"/>
              <a:buNone/>
              <a:defRPr>
                <a:solidFill>
                  <a:srgbClr val="035E5C"/>
                </a:solidFill>
              </a:defRPr>
            </a:lvl5pPr>
            <a:lvl6pPr lvl="5" rtl="0">
              <a:spcBef>
                <a:spcPts val="0"/>
              </a:spcBef>
              <a:spcAft>
                <a:spcPts val="0"/>
              </a:spcAft>
              <a:buClr>
                <a:srgbClr val="035E5C"/>
              </a:buClr>
              <a:buSzPts val="2800"/>
              <a:buNone/>
              <a:defRPr>
                <a:solidFill>
                  <a:srgbClr val="035E5C"/>
                </a:solidFill>
              </a:defRPr>
            </a:lvl6pPr>
            <a:lvl7pPr lvl="6" rtl="0">
              <a:spcBef>
                <a:spcPts val="0"/>
              </a:spcBef>
              <a:spcAft>
                <a:spcPts val="0"/>
              </a:spcAft>
              <a:buClr>
                <a:srgbClr val="035E5C"/>
              </a:buClr>
              <a:buSzPts val="2800"/>
              <a:buNone/>
              <a:defRPr>
                <a:solidFill>
                  <a:srgbClr val="035E5C"/>
                </a:solidFill>
              </a:defRPr>
            </a:lvl7pPr>
            <a:lvl8pPr lvl="7" rtl="0">
              <a:spcBef>
                <a:spcPts val="0"/>
              </a:spcBef>
              <a:spcAft>
                <a:spcPts val="0"/>
              </a:spcAft>
              <a:buClr>
                <a:srgbClr val="035E5C"/>
              </a:buClr>
              <a:buSzPts val="2800"/>
              <a:buNone/>
              <a:defRPr>
                <a:solidFill>
                  <a:srgbClr val="035E5C"/>
                </a:solidFill>
              </a:defRPr>
            </a:lvl8pPr>
            <a:lvl9pPr lvl="8" rtl="0">
              <a:spcBef>
                <a:spcPts val="0"/>
              </a:spcBef>
              <a:spcAft>
                <a:spcPts val="0"/>
              </a:spcAft>
              <a:buClr>
                <a:srgbClr val="035E5C"/>
              </a:buClr>
              <a:buSzPts val="2800"/>
              <a:buNone/>
              <a:defRPr>
                <a:solidFill>
                  <a:srgbClr val="035E5C"/>
                </a:solidFill>
              </a:defRPr>
            </a:lvl9pPr>
          </a:lstStyle>
          <a:p>
            <a:endParaRPr/>
          </a:p>
        </p:txBody>
      </p:sp>
      <p:sp>
        <p:nvSpPr>
          <p:cNvPr id="21" name="Google Shape;21;p6"/>
          <p:cNvSpPr txBox="1"/>
          <p:nvPr/>
        </p:nvSpPr>
        <p:spPr>
          <a:xfrm>
            <a:off x="2141550" y="4419600"/>
            <a:ext cx="4860900" cy="34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035E5C"/>
                </a:solidFill>
                <a:latin typeface="Montserrat"/>
                <a:ea typeface="Montserrat"/>
                <a:cs typeface="Montserrat"/>
                <a:sym typeface="Montserrat"/>
              </a:rPr>
              <a:t>www.netuk.org     </a:t>
            </a:r>
            <a:r>
              <a:rPr lang="en-GB" sz="800" b="1">
                <a:solidFill>
                  <a:srgbClr val="035E5C"/>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a:t>
            </a:r>
            <a:r>
              <a:rPr lang="en-GB" sz="800" b="1">
                <a:solidFill>
                  <a:srgbClr val="035E5C"/>
                </a:solidFill>
                <a:latin typeface="Montserrat"/>
                <a:ea typeface="Montserrat"/>
                <a:cs typeface="Montserrat"/>
                <a:sym typeface="Montserrat"/>
              </a:rPr>
              <a:t>NetUK3</a:t>
            </a:r>
            <a:endParaRPr sz="800" b="1">
              <a:solidFill>
                <a:srgbClr val="035E5C"/>
              </a:solidFill>
              <a:latin typeface="Montserrat"/>
              <a:ea typeface="Montserrat"/>
              <a:cs typeface="Montserrat"/>
              <a:sym typeface="Montserrat"/>
            </a:endParaRPr>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4" name="Google Shape;24;p7"/>
          <p:cNvSpPr txBox="1"/>
          <p:nvPr/>
        </p:nvSpPr>
        <p:spPr>
          <a:xfrm>
            <a:off x="701700" y="4419600"/>
            <a:ext cx="1431900" cy="34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1">
                <a:solidFill>
                  <a:srgbClr val="035E5C"/>
                </a:solidFill>
                <a:latin typeface="Montserrat"/>
                <a:ea typeface="Montserrat"/>
                <a:cs typeface="Montserrat"/>
                <a:sym typeface="Montserrat"/>
              </a:rPr>
              <a:t>www.netuk.org</a:t>
            </a:r>
            <a:endParaRPr sz="800" b="1">
              <a:solidFill>
                <a:srgbClr val="035E5C"/>
              </a:solidFill>
              <a:latin typeface="Montserrat"/>
              <a:ea typeface="Montserrat"/>
              <a:cs typeface="Montserrat"/>
              <a:sym typeface="Montserra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1">
  <p:cSld name="TITLE_AND_BODY_1">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sp>
        <p:nvSpPr>
          <p:cNvPr id="27" name="Google Shape;27;p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28" name="Google Shape;2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9" name="Google Shape;29;p8"/>
          <p:cNvSpPr txBox="1"/>
          <p:nvPr/>
        </p:nvSpPr>
        <p:spPr>
          <a:xfrm>
            <a:off x="2681550" y="4403225"/>
            <a:ext cx="3780900" cy="34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EFEFEF"/>
                </a:solidFill>
                <a:latin typeface="Montserrat"/>
                <a:ea typeface="Montserrat"/>
                <a:cs typeface="Montserrat"/>
                <a:sym typeface="Montserrat"/>
              </a:rPr>
              <a:t>www.netuk.org    #NetUK3</a:t>
            </a:r>
            <a:endParaRPr sz="800" b="1">
              <a:solidFill>
                <a:srgbClr val="EFEFEF"/>
              </a:solidFill>
              <a:latin typeface="Montserrat"/>
              <a:ea typeface="Montserrat"/>
              <a:cs typeface="Montserrat"/>
              <a:sym typeface="Montserra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1 2">
  <p:cSld name="TITLE_AND_BODY_1_2">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9"/>
          <p:cNvSpPr txBox="1">
            <a:spLocks noGrp="1"/>
          </p:cNvSpPr>
          <p:nvPr>
            <p:ph type="title"/>
          </p:nvPr>
        </p:nvSpPr>
        <p:spPr>
          <a:xfrm>
            <a:off x="685800" y="445025"/>
            <a:ext cx="81465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2" name="Google Shape;3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3" name="Google Shape;33;p9"/>
          <p:cNvSpPr txBox="1"/>
          <p:nvPr/>
        </p:nvSpPr>
        <p:spPr>
          <a:xfrm>
            <a:off x="701700" y="4419600"/>
            <a:ext cx="1431900" cy="34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1">
                <a:solidFill>
                  <a:srgbClr val="035E5C"/>
                </a:solidFill>
                <a:latin typeface="Montserrat"/>
                <a:ea typeface="Montserrat"/>
                <a:cs typeface="Montserrat"/>
                <a:sym typeface="Montserrat"/>
              </a:rPr>
              <a:t>www.netuk.org</a:t>
            </a:r>
            <a:endParaRPr sz="800" b="1">
              <a:solidFill>
                <a:srgbClr val="035E5C"/>
              </a:solidFill>
              <a:latin typeface="Montserrat"/>
              <a:ea typeface="Montserrat"/>
              <a:cs typeface="Montserrat"/>
              <a:sym typeface="Montserra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41" name="Google Shape;41;p11"/>
          <p:cNvSpPr txBox="1"/>
          <p:nvPr/>
        </p:nvSpPr>
        <p:spPr>
          <a:xfrm>
            <a:off x="2141550" y="4419600"/>
            <a:ext cx="4860900" cy="34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035E5C"/>
                </a:solidFill>
                <a:latin typeface="Montserrat"/>
                <a:ea typeface="Montserrat"/>
                <a:cs typeface="Montserrat"/>
                <a:sym typeface="Montserrat"/>
              </a:rPr>
              <a:t>www.netuk.org     </a:t>
            </a:r>
            <a:r>
              <a:rPr lang="en-GB" sz="800" b="1">
                <a:solidFill>
                  <a:srgbClr val="035E5C"/>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a:t>
            </a:r>
            <a:r>
              <a:rPr lang="en-GB" sz="800" b="1">
                <a:solidFill>
                  <a:srgbClr val="035E5C"/>
                </a:solidFill>
                <a:latin typeface="Montserrat"/>
                <a:ea typeface="Montserrat"/>
                <a:cs typeface="Montserrat"/>
                <a:sym typeface="Montserrat"/>
              </a:rPr>
              <a:t>NetUK3</a:t>
            </a:r>
            <a:endParaRPr sz="800" b="1">
              <a:solidFill>
                <a:srgbClr val="035E5C"/>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27">
          <p15:clr>
            <a:srgbClr val="E46962"/>
          </p15:clr>
        </p15:guide>
        <p15:guide id="2" pos="227">
          <p15:clr>
            <a:srgbClr val="E46962"/>
          </p15:clr>
        </p15:guide>
        <p15:guide id="3" pos="454">
          <p15:clr>
            <a:srgbClr val="E46962"/>
          </p15:clr>
        </p15:guide>
        <p15:guide id="4" pos="680">
          <p15:clr>
            <a:srgbClr val="E46962"/>
          </p15:clr>
        </p15:guide>
        <p15:guide id="5" pos="907">
          <p15:clr>
            <a:srgbClr val="E46962"/>
          </p15:clr>
        </p15:guide>
        <p15:guide id="6" pos="1134">
          <p15:clr>
            <a:srgbClr val="E46962"/>
          </p15:clr>
        </p15:guide>
        <p15:guide id="7" pos="1361">
          <p15:clr>
            <a:srgbClr val="E46962"/>
          </p15:clr>
        </p15:guide>
        <p15:guide id="8" pos="1587">
          <p15:clr>
            <a:srgbClr val="E46962"/>
          </p15:clr>
        </p15:guide>
        <p15:guide id="9" pos="1814">
          <p15:clr>
            <a:srgbClr val="E46962"/>
          </p15:clr>
        </p15:guide>
        <p15:guide id="10" pos="2041">
          <p15:clr>
            <a:srgbClr val="E46962"/>
          </p15:clr>
        </p15:guide>
        <p15:guide id="11" pos="2268">
          <p15:clr>
            <a:srgbClr val="E46962"/>
          </p15:clr>
        </p15:guide>
        <p15:guide id="12" pos="2494">
          <p15:clr>
            <a:srgbClr val="E46962"/>
          </p15:clr>
        </p15:guide>
        <p15:guide id="13" pos="2721">
          <p15:clr>
            <a:srgbClr val="E46962"/>
          </p15:clr>
        </p15:guide>
        <p15:guide id="14" pos="2948">
          <p15:clr>
            <a:srgbClr val="E46962"/>
          </p15:clr>
        </p15:guide>
        <p15:guide id="15" pos="3175">
          <p15:clr>
            <a:srgbClr val="E46962"/>
          </p15:clr>
        </p15:guide>
        <p15:guide id="16" pos="3402">
          <p15:clr>
            <a:srgbClr val="E46962"/>
          </p15:clr>
        </p15:guide>
        <p15:guide id="17" pos="3628">
          <p15:clr>
            <a:srgbClr val="E46962"/>
          </p15:clr>
        </p15:guide>
        <p15:guide id="18" pos="3855">
          <p15:clr>
            <a:srgbClr val="E46962"/>
          </p15:clr>
        </p15:guide>
        <p15:guide id="19" pos="4082">
          <p15:clr>
            <a:srgbClr val="E46962"/>
          </p15:clr>
        </p15:guide>
        <p15:guide id="20" pos="4309">
          <p15:clr>
            <a:srgbClr val="E46962"/>
          </p15:clr>
        </p15:guide>
        <p15:guide id="21" pos="4535">
          <p15:clr>
            <a:srgbClr val="E46962"/>
          </p15:clr>
        </p15:guide>
        <p15:guide id="22" pos="4762">
          <p15:clr>
            <a:srgbClr val="E46962"/>
          </p15:clr>
        </p15:guide>
        <p15:guide id="23" pos="4989">
          <p15:clr>
            <a:srgbClr val="E46962"/>
          </p15:clr>
        </p15:guide>
        <p15:guide id="24" pos="5216">
          <p15:clr>
            <a:srgbClr val="E46962"/>
          </p15:clr>
        </p15:guide>
        <p15:guide id="25" pos="5443">
          <p15:clr>
            <a:srgbClr val="E46962"/>
          </p15:clr>
        </p15:guide>
        <p15:guide id="26" pos="2880">
          <p15:clr>
            <a:srgbClr val="E46962"/>
          </p15:clr>
        </p15:guide>
        <p15:guide id="27" orient="horz" pos="454">
          <p15:clr>
            <a:srgbClr val="E46962"/>
          </p15:clr>
        </p15:guide>
        <p15:guide id="28" orient="horz" pos="3016">
          <p15:clr>
            <a:srgbClr val="E46962"/>
          </p15:clr>
        </p15:guide>
        <p15:guide id="29" orient="horz" pos="2789">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1.sv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1.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26.png"/><Relationship Id="rId7" Type="http://schemas.openxmlformats.org/officeDocument/2006/relationships/image" Target="../media/image15.png"/><Relationship Id="rId12" Type="http://schemas.openxmlformats.org/officeDocument/2006/relationships/image" Target="../media/image28.png"/><Relationship Id="rId2" Type="http://schemas.openxmlformats.org/officeDocument/2006/relationships/notesSlide" Target="../notesSlides/notesSlide15.xml"/><Relationship Id="rId16"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17.png"/><Relationship Id="rId5" Type="http://schemas.openxmlformats.org/officeDocument/2006/relationships/image" Target="../media/image22.png"/><Relationship Id="rId15" Type="http://schemas.openxmlformats.org/officeDocument/2006/relationships/image" Target="../media/image27.png"/><Relationship Id="rId10"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8.pn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9.png"/><Relationship Id="rId7"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2.jpg"/><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8.png"/><Relationship Id="rId7" Type="http://schemas.openxmlformats.org/officeDocument/2006/relationships/image" Target="../media/image34.jpg"/><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5.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png"/><Relationship Id="rId1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8"/>
          <p:cNvSpPr/>
          <p:nvPr/>
        </p:nvSpPr>
        <p:spPr>
          <a:xfrm>
            <a:off x="3469700" y="1382200"/>
            <a:ext cx="4471200" cy="2376000"/>
          </a:xfrm>
          <a:prstGeom prst="rect">
            <a:avLst/>
          </a:prstGeom>
          <a:solidFill>
            <a:srgbClr val="035E5C"/>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40" name="Google Shape;140;p18"/>
          <p:cNvSpPr txBox="1"/>
          <p:nvPr/>
        </p:nvSpPr>
        <p:spPr>
          <a:xfrm>
            <a:off x="3757325" y="1767550"/>
            <a:ext cx="3830400" cy="169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600" b="1">
                <a:solidFill>
                  <a:schemeClr val="lt1"/>
                </a:solidFill>
                <a:latin typeface="Geist Mono"/>
                <a:ea typeface="Geist Mono"/>
                <a:cs typeface="Geist Mono"/>
                <a:sym typeface="Geist Mono"/>
              </a:rPr>
              <a:t>[ IN MEMORIAM ]</a:t>
            </a:r>
            <a:endParaRPr sz="1600" b="1">
              <a:solidFill>
                <a:schemeClr val="lt1"/>
              </a:solidFill>
              <a:latin typeface="Geist Mono"/>
              <a:ea typeface="Geist Mono"/>
              <a:cs typeface="Geist Mono"/>
              <a:sym typeface="Geist Mono"/>
            </a:endParaRPr>
          </a:p>
          <a:p>
            <a:pPr marL="0" lvl="0" indent="0" algn="l" rtl="0">
              <a:spcBef>
                <a:spcPts val="0"/>
              </a:spcBef>
              <a:spcAft>
                <a:spcPts val="0"/>
              </a:spcAft>
              <a:buNone/>
            </a:pPr>
            <a:r>
              <a:rPr lang="en-GB" sz="2400" b="1">
                <a:solidFill>
                  <a:schemeClr val="lt1"/>
                </a:solidFill>
                <a:latin typeface="Montserrat"/>
                <a:ea typeface="Montserrat"/>
                <a:cs typeface="Montserrat"/>
                <a:sym typeface="Montserrat"/>
              </a:rPr>
              <a:t>Fearghas McKay</a:t>
            </a:r>
            <a:endParaRPr sz="1600">
              <a:solidFill>
                <a:schemeClr val="lt1"/>
              </a:solidFill>
              <a:latin typeface="Montserrat"/>
              <a:ea typeface="Montserrat"/>
              <a:cs typeface="Montserrat"/>
              <a:sym typeface="Montserrat"/>
            </a:endParaRPr>
          </a:p>
          <a:p>
            <a:pPr marL="0" lvl="0" indent="0" algn="l" rtl="0">
              <a:spcBef>
                <a:spcPts val="800"/>
              </a:spcBef>
              <a:spcAft>
                <a:spcPts val="0"/>
              </a:spcAft>
              <a:buNone/>
            </a:pPr>
            <a:r>
              <a:rPr lang="en-GB" sz="1200" b="1">
                <a:solidFill>
                  <a:srgbClr val="9BC5C3"/>
                </a:solidFill>
                <a:latin typeface="Geist Mono"/>
                <a:ea typeface="Geist Mono"/>
                <a:cs typeface="Geist Mono"/>
                <a:sym typeface="Geist Mono"/>
              </a:rPr>
              <a:t>A FRIEND OF NETUK FROM THE VERY BEGINNING</a:t>
            </a:r>
            <a:endParaRPr sz="1200" b="1">
              <a:solidFill>
                <a:srgbClr val="9BC5C3"/>
              </a:solidFill>
              <a:latin typeface="Geist Mono"/>
              <a:ea typeface="Geist Mono"/>
              <a:cs typeface="Geist Mono"/>
              <a:sym typeface="Geist Mono"/>
            </a:endParaRPr>
          </a:p>
        </p:txBody>
      </p:sp>
      <p:pic>
        <p:nvPicPr>
          <p:cNvPr id="141" name="Google Shape;141;p18"/>
          <p:cNvPicPr preferRelativeResize="0"/>
          <p:nvPr/>
        </p:nvPicPr>
        <p:blipFill>
          <a:blip r:embed="rId2">
            <a:alphaModFix/>
          </a:blip>
          <a:srcRect t="12434" b="12434"/>
          <a:stretch>
            <a:fillRect/>
          </a:stretch>
        </p:blipFill>
        <p:spPr>
          <a:xfrm>
            <a:off x="1094700" y="1383674"/>
            <a:ext cx="2371851" cy="23760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8"/>
          <p:cNvSpPr/>
          <p:nvPr/>
        </p:nvSpPr>
        <p:spPr>
          <a:xfrm>
            <a:off x="3469700" y="1382200"/>
            <a:ext cx="4471200" cy="2376000"/>
          </a:xfrm>
          <a:prstGeom prst="rect">
            <a:avLst/>
          </a:prstGeom>
          <a:solidFill>
            <a:srgbClr val="035E5C"/>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40" name="Google Shape;140;p18"/>
          <p:cNvSpPr txBox="1"/>
          <p:nvPr/>
        </p:nvSpPr>
        <p:spPr>
          <a:xfrm>
            <a:off x="3757325" y="1767550"/>
            <a:ext cx="3830400" cy="169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600" b="1">
                <a:solidFill>
                  <a:schemeClr val="lt1"/>
                </a:solidFill>
                <a:latin typeface="Geist Mono"/>
                <a:ea typeface="Geist Mono"/>
                <a:cs typeface="Geist Mono"/>
                <a:sym typeface="Geist Mono"/>
              </a:rPr>
              <a:t>Our Mission</a:t>
            </a:r>
            <a:endParaRPr sz="1600" b="1">
              <a:solidFill>
                <a:schemeClr val="lt1"/>
              </a:solidFill>
              <a:latin typeface="Geist Mono"/>
              <a:ea typeface="Geist Mono"/>
              <a:cs typeface="Geist Mono"/>
              <a:sym typeface="Geist Mono"/>
            </a:endParaRPr>
          </a:p>
          <a:p>
            <a:pPr marL="0" lvl="0" indent="0" algn="l" rtl="0">
              <a:spcBef>
                <a:spcPts val="0"/>
              </a:spcBef>
              <a:spcAft>
                <a:spcPts val="0"/>
              </a:spcAft>
              <a:buNone/>
            </a:pPr>
            <a:r>
              <a:rPr lang="en-GB" sz="1600">
                <a:solidFill>
                  <a:schemeClr val="lt1"/>
                </a:solidFill>
                <a:latin typeface="Montserrat"/>
                <a:ea typeface="Montserrat"/>
                <a:cs typeface="Montserrat"/>
                <a:sym typeface="Montserrat"/>
              </a:rPr>
              <a:t>NetUK aims to foster a vibrant community of individuals and organisations that are passionate about the United Kingdom’s network infrastructure industry. </a:t>
            </a:r>
            <a:endParaRPr sz="1600">
              <a:solidFill>
                <a:schemeClr val="lt1"/>
              </a:solidFill>
              <a:latin typeface="Montserrat"/>
              <a:ea typeface="Montserrat"/>
              <a:cs typeface="Montserrat"/>
              <a:sym typeface="Montserrat"/>
            </a:endParaRPr>
          </a:p>
        </p:txBody>
      </p:sp>
      <p:pic>
        <p:nvPicPr>
          <p:cNvPr id="141" name="Google Shape;141;p18"/>
          <p:cNvPicPr preferRelativeResize="0"/>
          <p:nvPr/>
        </p:nvPicPr>
        <p:blipFill>
          <a:blip r:embed="rId3">
            <a:alphaModFix/>
          </a:blip>
          <a:stretch>
            <a:fillRect/>
          </a:stretch>
        </p:blipFill>
        <p:spPr>
          <a:xfrm>
            <a:off x="1094700" y="1383674"/>
            <a:ext cx="2371851" cy="23760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19"/>
          <p:cNvPicPr preferRelativeResize="0"/>
          <p:nvPr/>
        </p:nvPicPr>
        <p:blipFill rotWithShape="1">
          <a:blip r:embed="rId3">
            <a:alphaModFix/>
          </a:blip>
          <a:srcRect l="18138" t="11070" r="12867" b="10355"/>
          <a:stretch/>
        </p:blipFill>
        <p:spPr>
          <a:xfrm>
            <a:off x="4416600" y="1863225"/>
            <a:ext cx="899999" cy="838199"/>
          </a:xfrm>
          <a:prstGeom prst="rect">
            <a:avLst/>
          </a:prstGeom>
          <a:noFill/>
          <a:ln>
            <a:noFill/>
          </a:ln>
        </p:spPr>
      </p:pic>
      <p:pic>
        <p:nvPicPr>
          <p:cNvPr id="147" name="Google Shape;147;p19"/>
          <p:cNvPicPr preferRelativeResize="0"/>
          <p:nvPr/>
        </p:nvPicPr>
        <p:blipFill rotWithShape="1">
          <a:blip r:embed="rId4">
            <a:alphaModFix/>
          </a:blip>
          <a:srcRect l="14285" t="4062" r="14285" b="7994"/>
          <a:stretch/>
        </p:blipFill>
        <p:spPr>
          <a:xfrm>
            <a:off x="4447490" y="3085200"/>
            <a:ext cx="838200" cy="838200"/>
          </a:xfrm>
          <a:prstGeom prst="ellipse">
            <a:avLst/>
          </a:prstGeom>
          <a:noFill/>
          <a:ln>
            <a:noFill/>
          </a:ln>
        </p:spPr>
      </p:pic>
      <p:pic>
        <p:nvPicPr>
          <p:cNvPr id="148" name="Google Shape;148;p19"/>
          <p:cNvPicPr preferRelativeResize="0"/>
          <p:nvPr/>
        </p:nvPicPr>
        <p:blipFill>
          <a:blip r:embed="rId5">
            <a:alphaModFix/>
          </a:blip>
          <a:stretch>
            <a:fillRect/>
          </a:stretch>
        </p:blipFill>
        <p:spPr>
          <a:xfrm>
            <a:off x="643800" y="1776975"/>
            <a:ext cx="1295400" cy="990600"/>
          </a:xfrm>
          <a:prstGeom prst="rect">
            <a:avLst/>
          </a:prstGeom>
          <a:noFill/>
          <a:ln>
            <a:noFill/>
          </a:ln>
        </p:spPr>
      </p:pic>
      <p:pic>
        <p:nvPicPr>
          <p:cNvPr id="149" name="Google Shape;149;p19"/>
          <p:cNvPicPr preferRelativeResize="0"/>
          <p:nvPr/>
        </p:nvPicPr>
        <p:blipFill rotWithShape="1">
          <a:blip r:embed="rId6">
            <a:alphaModFix/>
          </a:blip>
          <a:srcRect l="30739" t="31113" r="30739" b="30365"/>
          <a:stretch/>
        </p:blipFill>
        <p:spPr>
          <a:xfrm>
            <a:off x="893939" y="3130121"/>
            <a:ext cx="838200" cy="838200"/>
          </a:xfrm>
          <a:prstGeom prst="ellipse">
            <a:avLst/>
          </a:prstGeom>
          <a:noFill/>
          <a:ln>
            <a:noFill/>
          </a:ln>
        </p:spPr>
      </p:pic>
      <p:sp>
        <p:nvSpPr>
          <p:cNvPr id="150" name="Google Shape;150;p19"/>
          <p:cNvSpPr txBox="1">
            <a:spLocks noGrp="1"/>
          </p:cNvSpPr>
          <p:nvPr>
            <p:ph type="title"/>
          </p:nvPr>
        </p:nvSpPr>
        <p:spPr>
          <a:xfrm>
            <a:off x="498750" y="679575"/>
            <a:ext cx="81465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Our Objectives</a:t>
            </a:r>
            <a:endParaRPr/>
          </a:p>
        </p:txBody>
      </p:sp>
      <p:sp>
        <p:nvSpPr>
          <p:cNvPr id="151" name="Google Shape;151;p19"/>
          <p:cNvSpPr txBox="1"/>
          <p:nvPr/>
        </p:nvSpPr>
        <p:spPr>
          <a:xfrm>
            <a:off x="2574450" y="1210700"/>
            <a:ext cx="3995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rgbClr val="035E5C"/>
                </a:solidFill>
                <a:latin typeface="Geist Mono Medium"/>
                <a:ea typeface="Geist Mono Medium"/>
                <a:cs typeface="Geist Mono Medium"/>
                <a:sym typeface="Geist Mono Medium"/>
              </a:rPr>
              <a:t>We aim to promote:</a:t>
            </a:r>
            <a:endParaRPr>
              <a:solidFill>
                <a:srgbClr val="035E5C"/>
              </a:solidFill>
              <a:latin typeface="Geist Mono Medium"/>
              <a:ea typeface="Geist Mono Medium"/>
              <a:cs typeface="Geist Mono Medium"/>
              <a:sym typeface="Geist Mono Medium"/>
            </a:endParaRPr>
          </a:p>
        </p:txBody>
      </p:sp>
      <p:sp>
        <p:nvSpPr>
          <p:cNvPr id="152" name="Google Shape;152;p19"/>
          <p:cNvSpPr txBox="1"/>
          <p:nvPr/>
        </p:nvSpPr>
        <p:spPr>
          <a:xfrm>
            <a:off x="1915711" y="3054771"/>
            <a:ext cx="2339400" cy="107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rgbClr val="035E5C"/>
                </a:solidFill>
                <a:latin typeface="Geist Mono"/>
                <a:ea typeface="Geist Mono"/>
                <a:cs typeface="Geist Mono"/>
                <a:sym typeface="Geist Mono"/>
              </a:rPr>
              <a:t>Community Development</a:t>
            </a:r>
            <a:endParaRPr sz="1200" b="1">
              <a:solidFill>
                <a:srgbClr val="035E5C"/>
              </a:solidFill>
              <a:latin typeface="Geist Mono"/>
              <a:ea typeface="Geist Mono"/>
              <a:cs typeface="Geist Mono"/>
              <a:sym typeface="Geist Mono"/>
            </a:endParaRPr>
          </a:p>
          <a:p>
            <a:pPr marL="0" lvl="0" indent="0" algn="l" rtl="0">
              <a:spcBef>
                <a:spcPts val="0"/>
              </a:spcBef>
              <a:spcAft>
                <a:spcPts val="0"/>
              </a:spcAft>
              <a:buNone/>
            </a:pPr>
            <a:r>
              <a:rPr lang="en-GB" sz="1100">
                <a:latin typeface="Montserrat"/>
                <a:ea typeface="Montserrat"/>
                <a:cs typeface="Montserrat"/>
                <a:sym typeface="Montserrat"/>
              </a:rPr>
              <a:t>Foster a collaborative spirit that thrives on a shared passion for technological achievements.</a:t>
            </a:r>
            <a:endParaRPr sz="1100">
              <a:latin typeface="Montserrat"/>
              <a:ea typeface="Montserrat"/>
              <a:cs typeface="Montserrat"/>
              <a:sym typeface="Montserrat"/>
            </a:endParaRPr>
          </a:p>
        </p:txBody>
      </p:sp>
      <p:sp>
        <p:nvSpPr>
          <p:cNvPr id="153" name="Google Shape;153;p19"/>
          <p:cNvSpPr txBox="1"/>
          <p:nvPr/>
        </p:nvSpPr>
        <p:spPr>
          <a:xfrm>
            <a:off x="5506500" y="1792950"/>
            <a:ext cx="2703600" cy="107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rgbClr val="035E5C"/>
                </a:solidFill>
                <a:latin typeface="Geist Mono"/>
                <a:ea typeface="Geist Mono"/>
                <a:cs typeface="Geist Mono"/>
                <a:sym typeface="Geist Mono"/>
              </a:rPr>
              <a:t>Professional Exposure</a:t>
            </a:r>
            <a:endParaRPr sz="1200" b="1">
              <a:solidFill>
                <a:srgbClr val="035E5C"/>
              </a:solidFill>
              <a:latin typeface="Geist Mono"/>
              <a:ea typeface="Geist Mono"/>
              <a:cs typeface="Geist Mono"/>
              <a:sym typeface="Geist Mono"/>
            </a:endParaRPr>
          </a:p>
          <a:p>
            <a:pPr marL="0" lvl="0" indent="0" algn="l" rtl="0">
              <a:spcBef>
                <a:spcPts val="0"/>
              </a:spcBef>
              <a:spcAft>
                <a:spcPts val="0"/>
              </a:spcAft>
              <a:buNone/>
            </a:pPr>
            <a:r>
              <a:rPr lang="en-GB" sz="1100">
                <a:latin typeface="Montserrat"/>
                <a:ea typeface="Montserrat"/>
                <a:cs typeface="Montserrat"/>
                <a:sym typeface="Montserrat"/>
              </a:rPr>
              <a:t>Provide valuable opportunities </a:t>
            </a:r>
            <a:br>
              <a:rPr lang="en-GB" sz="1100">
                <a:latin typeface="Montserrat"/>
                <a:ea typeface="Montserrat"/>
                <a:cs typeface="Montserrat"/>
                <a:sym typeface="Montserrat"/>
              </a:rPr>
            </a:br>
            <a:r>
              <a:rPr lang="en-GB" sz="1100">
                <a:latin typeface="Montserrat"/>
                <a:ea typeface="Montserrat"/>
                <a:cs typeface="Montserrat"/>
                <a:sym typeface="Montserrat"/>
              </a:rPr>
              <a:t>for both individuals and sponsors </a:t>
            </a:r>
            <a:br>
              <a:rPr lang="en-GB" sz="1100">
                <a:latin typeface="Montserrat"/>
                <a:ea typeface="Montserrat"/>
                <a:cs typeface="Montserrat"/>
                <a:sym typeface="Montserrat"/>
              </a:rPr>
            </a:br>
            <a:r>
              <a:rPr lang="en-GB" sz="1100">
                <a:latin typeface="Montserrat"/>
                <a:ea typeface="Montserrat"/>
                <a:cs typeface="Montserrat"/>
                <a:sym typeface="Montserrat"/>
              </a:rPr>
              <a:t>to collaborate and advance </a:t>
            </a:r>
            <a:br>
              <a:rPr lang="en-GB" sz="1100">
                <a:latin typeface="Montserrat"/>
                <a:ea typeface="Montserrat"/>
                <a:cs typeface="Montserrat"/>
                <a:sym typeface="Montserrat"/>
              </a:rPr>
            </a:br>
            <a:r>
              <a:rPr lang="en-GB" sz="1100">
                <a:latin typeface="Montserrat"/>
                <a:ea typeface="Montserrat"/>
                <a:cs typeface="Montserrat"/>
                <a:sym typeface="Montserrat"/>
              </a:rPr>
              <a:t>within the industry.</a:t>
            </a:r>
            <a:endParaRPr sz="1100">
              <a:latin typeface="Montserrat"/>
              <a:ea typeface="Montserrat"/>
              <a:cs typeface="Montserrat"/>
              <a:sym typeface="Montserrat"/>
            </a:endParaRPr>
          </a:p>
        </p:txBody>
      </p:sp>
      <p:sp>
        <p:nvSpPr>
          <p:cNvPr id="154" name="Google Shape;154;p19"/>
          <p:cNvSpPr txBox="1"/>
          <p:nvPr/>
        </p:nvSpPr>
        <p:spPr>
          <a:xfrm>
            <a:off x="5506500" y="3049300"/>
            <a:ext cx="2838600" cy="90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rgbClr val="035E5C"/>
                </a:solidFill>
                <a:latin typeface="Geist Mono"/>
                <a:ea typeface="Geist Mono"/>
                <a:cs typeface="Geist Mono"/>
                <a:sym typeface="Geist Mono"/>
              </a:rPr>
              <a:t>Inclusivity &amp; Diversity</a:t>
            </a:r>
            <a:endParaRPr sz="1200" b="1">
              <a:solidFill>
                <a:srgbClr val="035E5C"/>
              </a:solidFill>
              <a:latin typeface="Geist Mono"/>
              <a:ea typeface="Geist Mono"/>
              <a:cs typeface="Geist Mono"/>
              <a:sym typeface="Geist Mono"/>
            </a:endParaRPr>
          </a:p>
          <a:p>
            <a:pPr marL="0" lvl="0" indent="0" algn="l" rtl="0">
              <a:spcBef>
                <a:spcPts val="0"/>
              </a:spcBef>
              <a:spcAft>
                <a:spcPts val="0"/>
              </a:spcAft>
              <a:buNone/>
            </a:pPr>
            <a:r>
              <a:rPr lang="en-GB" sz="1100">
                <a:latin typeface="Montserrat"/>
                <a:ea typeface="Montserrat"/>
                <a:cs typeface="Montserrat"/>
                <a:sym typeface="Montserrat"/>
              </a:rPr>
              <a:t>Promote participation from all corners of the community, regardless of background or experience. </a:t>
            </a:r>
            <a:endParaRPr sz="1100">
              <a:latin typeface="Montserrat"/>
              <a:ea typeface="Montserrat"/>
              <a:cs typeface="Montserrat"/>
              <a:sym typeface="Montserrat"/>
            </a:endParaRPr>
          </a:p>
        </p:txBody>
      </p:sp>
      <p:sp>
        <p:nvSpPr>
          <p:cNvPr id="155" name="Google Shape;155;p19"/>
          <p:cNvSpPr txBox="1"/>
          <p:nvPr/>
        </p:nvSpPr>
        <p:spPr>
          <a:xfrm>
            <a:off x="1915700" y="1787025"/>
            <a:ext cx="2220900" cy="107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rgbClr val="035E5C"/>
                </a:solidFill>
                <a:latin typeface="Geist Mono"/>
                <a:ea typeface="Geist Mono"/>
                <a:cs typeface="Geist Mono"/>
                <a:sym typeface="Geist Mono"/>
              </a:rPr>
              <a:t>Knowledge Sharing</a:t>
            </a:r>
            <a:endParaRPr sz="1100">
              <a:latin typeface="Geist Mono"/>
              <a:ea typeface="Geist Mono"/>
              <a:cs typeface="Geist Mono"/>
              <a:sym typeface="Geist Mono"/>
            </a:endParaRPr>
          </a:p>
          <a:p>
            <a:pPr marL="0" lvl="0" indent="0" algn="l" rtl="0">
              <a:spcBef>
                <a:spcPts val="0"/>
              </a:spcBef>
              <a:spcAft>
                <a:spcPts val="0"/>
              </a:spcAft>
              <a:buNone/>
            </a:pPr>
            <a:r>
              <a:rPr lang="en-GB" sz="1100">
                <a:latin typeface="Montserrat"/>
                <a:ea typeface="Montserrat"/>
                <a:cs typeface="Montserrat"/>
                <a:sym typeface="Montserrat"/>
              </a:rPr>
              <a:t>Facilitate the exchange </a:t>
            </a:r>
            <a:endParaRPr sz="1100">
              <a:latin typeface="Montserrat"/>
              <a:ea typeface="Montserrat"/>
              <a:cs typeface="Montserrat"/>
              <a:sym typeface="Montserrat"/>
            </a:endParaRPr>
          </a:p>
          <a:p>
            <a:pPr marL="0" lvl="0" indent="0" algn="l" rtl="0">
              <a:spcBef>
                <a:spcPts val="0"/>
              </a:spcBef>
              <a:spcAft>
                <a:spcPts val="0"/>
              </a:spcAft>
              <a:buNone/>
            </a:pPr>
            <a:r>
              <a:rPr lang="en-GB" sz="1100">
                <a:latin typeface="Montserrat"/>
                <a:ea typeface="Montserrat"/>
                <a:cs typeface="Montserrat"/>
                <a:sym typeface="Montserrat"/>
              </a:rPr>
              <a:t>of ideas and insights through conferences </a:t>
            </a:r>
            <a:endParaRPr sz="1100">
              <a:latin typeface="Montserrat"/>
              <a:ea typeface="Montserrat"/>
              <a:cs typeface="Montserrat"/>
              <a:sym typeface="Montserrat"/>
            </a:endParaRPr>
          </a:p>
          <a:p>
            <a:pPr marL="0" lvl="0" indent="0" algn="l" rtl="0">
              <a:spcBef>
                <a:spcPts val="0"/>
              </a:spcBef>
              <a:spcAft>
                <a:spcPts val="0"/>
              </a:spcAft>
              <a:buNone/>
            </a:pPr>
            <a:r>
              <a:rPr lang="en-GB" sz="1100">
                <a:latin typeface="Montserrat"/>
                <a:ea typeface="Montserrat"/>
                <a:cs typeface="Montserrat"/>
                <a:sym typeface="Montserrat"/>
              </a:rPr>
              <a:t>and workshops.</a:t>
            </a:r>
            <a:endParaRPr sz="1100">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Title"/>
          <p:cNvSpPr txBox="1">
            <a:spLocks noGrp="1"/>
          </p:cNvSpPr>
          <p:nvPr>
            <p:ph type="title"/>
          </p:nvPr>
        </p:nvSpPr>
        <p:spPr>
          <a:xfrm>
            <a:off x="498750" y="365000"/>
            <a:ext cx="81465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Day One | This Afternoon</a:t>
            </a:r>
            <a:endParaRPr/>
          </a:p>
        </p:txBody>
      </p:sp>
      <p:sp>
        <p:nvSpPr>
          <p:cNvPr id="200" name="Col200"/>
          <p:cNvSpPr txBox="1">
            <a:spLocks noGrp="1"/>
          </p:cNvSpPr>
          <p:nvPr>
            <p:ph type="title"/>
          </p:nvPr>
        </p:nvSpPr>
        <p:spPr>
          <a:xfrm>
            <a:off x="498750" y="1150000"/>
            <a:ext cx="4000000" cy="3700000"/>
          </a:xfrm>
          <a:prstGeom prst="rect">
            <a:avLst/>
          </a:prstGeom>
        </p:spPr>
        <p:txBody>
          <a:bodyPr spcFirstLastPara="1" wrap="square" lIns="91425" tIns="91425" rIns="91425" bIns="91425" anchor="t" anchorCtr="0">
            <a:normAutofit/>
          </a:bodyPr>
          <a:lstStyle/>
          <a:p>
            <a:pPr marL="0" lvl="0" indent="0" algn="l" rtl="0">
              <a:lnSpc>
                <a:spcPct val="130000"/>
              </a:lnSpc>
              <a:spcBef>
                <a:spcPts val="500"/>
              </a:spcBef>
              <a:spcAft>
                <a:spcPts val="0"/>
              </a:spcAft>
              <a:buNone/>
            </a:pPr>
            <a:r>
              <a:rPr lang="en-GB" sz="1200" b="1" dirty="0"/>
              <a:t>13:00  NetUK3 Welcome</a:t>
            </a:r>
            <a:r>
              <a:rPr lang="en-GB" sz="1200" i="1" dirty="0"/>
              <a:t>  — Dave Pumford, NetUK</a:t>
            </a:r>
            <a:endParaRPr sz="1200" dirty="0"/>
          </a:p>
          <a:p>
            <a:pPr marL="0" lvl="0" indent="0" algn="l" rtl="0">
              <a:lnSpc>
                <a:spcPct val="130000"/>
              </a:lnSpc>
              <a:spcBef>
                <a:spcPts val="500"/>
              </a:spcBef>
              <a:spcAft>
                <a:spcPts val="0"/>
              </a:spcAft>
              <a:buNone/>
            </a:pPr>
            <a:r>
              <a:rPr lang="en-GB" sz="1200" b="1" dirty="0"/>
              <a:t>13:15  </a:t>
            </a:r>
            <a:r>
              <a:rPr lang="en-GB" sz="1200" b="0" dirty="0"/>
              <a:t>When UK Traffic Takes an Unplanned Detour</a:t>
            </a:r>
            <a:r>
              <a:rPr lang="en-GB" sz="1200" i="1" dirty="0"/>
              <a:t>  — Ritesh Mukherjee, Nokia</a:t>
            </a:r>
            <a:endParaRPr sz="1200" dirty="0"/>
          </a:p>
          <a:p>
            <a:pPr marL="0" lvl="0" indent="0" algn="l" rtl="0">
              <a:lnSpc>
                <a:spcPct val="130000"/>
              </a:lnSpc>
              <a:spcBef>
                <a:spcPts val="500"/>
              </a:spcBef>
              <a:spcAft>
                <a:spcPts val="0"/>
              </a:spcAft>
              <a:buNone/>
            </a:pPr>
            <a:r>
              <a:rPr lang="en-GB" sz="1200" b="1" dirty="0"/>
              <a:t>13:45  </a:t>
            </a:r>
            <a:r>
              <a:rPr lang="en-GB" sz="1200" b="0" dirty="0"/>
              <a:t>Optimising Transceiver Efficiency</a:t>
            </a:r>
            <a:r>
              <a:rPr lang="en-GB" sz="1200" i="1" dirty="0"/>
              <a:t>  — Gerhard Stein, </a:t>
            </a:r>
            <a:r>
              <a:rPr lang="en-GB" sz="1200" i="1" dirty="0" err="1"/>
              <a:t>Flexoptix</a:t>
            </a:r>
            <a:endParaRPr sz="1200" dirty="0"/>
          </a:p>
          <a:p>
            <a:pPr marL="0" lvl="0" indent="0" algn="l" rtl="0">
              <a:lnSpc>
                <a:spcPct val="130000"/>
              </a:lnSpc>
              <a:spcBef>
                <a:spcPts val="500"/>
              </a:spcBef>
              <a:spcAft>
                <a:spcPts val="0"/>
              </a:spcAft>
              <a:buNone/>
            </a:pPr>
            <a:r>
              <a:rPr lang="en-GB" sz="1200" b="1" dirty="0"/>
              <a:t>14:15  </a:t>
            </a:r>
            <a:r>
              <a:rPr lang="en-GB" sz="1200" b="0" dirty="0"/>
              <a:t>Distributed Fibre Optic Sensing</a:t>
            </a:r>
            <a:r>
              <a:rPr lang="en-GB" sz="1200" i="1" dirty="0"/>
              <a:t>  — Jasmine Parkes, </a:t>
            </a:r>
            <a:r>
              <a:rPr lang="en-GB" sz="1200" i="1" dirty="0" err="1"/>
              <a:t>Comtek</a:t>
            </a:r>
            <a:r>
              <a:rPr lang="en-GB" sz="1200" i="1" dirty="0"/>
              <a:t> / Bangor University</a:t>
            </a:r>
            <a:endParaRPr sz="1200" dirty="0"/>
          </a:p>
          <a:p>
            <a:pPr marL="0" lvl="0" indent="0" algn="l" rtl="0">
              <a:lnSpc>
                <a:spcPct val="130000"/>
              </a:lnSpc>
              <a:spcBef>
                <a:spcPts val="500"/>
              </a:spcBef>
              <a:spcAft>
                <a:spcPts val="0"/>
              </a:spcAft>
              <a:buNone/>
            </a:pPr>
            <a:r>
              <a:rPr lang="en-GB" sz="1200" b="1" dirty="0"/>
              <a:t>14:30  Agentic AI Network Automation</a:t>
            </a:r>
            <a:r>
              <a:rPr lang="en-GB" sz="1200" b="1" i="1" dirty="0"/>
              <a:t>  </a:t>
            </a:r>
            <a:r>
              <a:rPr lang="en-GB" sz="1200" i="1" dirty="0"/>
              <a:t>— Gary Taylor, Megaport • Sponsor</a:t>
            </a:r>
            <a:endParaRPr sz="1200" dirty="0"/>
          </a:p>
          <a:p>
            <a:pPr marL="0" lvl="0" indent="0" algn="l" rtl="0">
              <a:lnSpc>
                <a:spcPct val="130000"/>
              </a:lnSpc>
              <a:spcBef>
                <a:spcPts val="500"/>
              </a:spcBef>
              <a:spcAft>
                <a:spcPts val="0"/>
              </a:spcAft>
              <a:buNone/>
            </a:pPr>
            <a:r>
              <a:rPr lang="en-GB" sz="1200" b="1" dirty="0"/>
              <a:t>14:50  </a:t>
            </a:r>
            <a:r>
              <a:rPr lang="en-GB" sz="1200" b="0" dirty="0"/>
              <a:t>Hollow Core Fibre</a:t>
            </a:r>
            <a:r>
              <a:rPr lang="en-GB" sz="1200" i="1" dirty="0"/>
              <a:t>  — Steve Jones, </a:t>
            </a:r>
            <a:r>
              <a:rPr lang="en-GB" sz="1200" i="1" dirty="0" err="1"/>
              <a:t>Huber+Suhner</a:t>
            </a:r>
            <a:endParaRPr sz="1200" dirty="0"/>
          </a:p>
        </p:txBody>
      </p:sp>
      <p:sp>
        <p:nvSpPr>
          <p:cNvPr id="201" name="Col201"/>
          <p:cNvSpPr txBox="1">
            <a:spLocks noGrp="1"/>
          </p:cNvSpPr>
          <p:nvPr>
            <p:ph type="title"/>
          </p:nvPr>
        </p:nvSpPr>
        <p:spPr>
          <a:xfrm>
            <a:off x="4645000" y="1150000"/>
            <a:ext cx="4000000" cy="3700000"/>
          </a:xfrm>
          <a:prstGeom prst="rect">
            <a:avLst/>
          </a:prstGeom>
        </p:spPr>
        <p:txBody>
          <a:bodyPr spcFirstLastPara="1" wrap="square" lIns="91425" tIns="91425" rIns="91425" bIns="91425" anchor="t" anchorCtr="0">
            <a:normAutofit/>
          </a:bodyPr>
          <a:lstStyle/>
          <a:p>
            <a:pPr marL="0" lvl="0" indent="0" algn="l" rtl="0">
              <a:lnSpc>
                <a:spcPct val="130000"/>
              </a:lnSpc>
              <a:spcBef>
                <a:spcPts val="500"/>
              </a:spcBef>
              <a:spcAft>
                <a:spcPts val="0"/>
              </a:spcAft>
              <a:buNone/>
            </a:pPr>
            <a:r>
              <a:rPr lang="en-GB" sz="1200" b="1" dirty="0"/>
              <a:t>15:20  </a:t>
            </a:r>
            <a:r>
              <a:rPr lang="en-GB" sz="1200" b="0" dirty="0"/>
              <a:t>Break, King George III (30 min)</a:t>
            </a:r>
            <a:endParaRPr sz="1200" dirty="0"/>
          </a:p>
          <a:p>
            <a:pPr marL="0" lvl="0" indent="0" algn="l" rtl="0">
              <a:lnSpc>
                <a:spcPct val="130000"/>
              </a:lnSpc>
              <a:spcBef>
                <a:spcPts val="500"/>
              </a:spcBef>
              <a:spcAft>
                <a:spcPts val="0"/>
              </a:spcAft>
              <a:buNone/>
            </a:pPr>
            <a:r>
              <a:rPr lang="en-GB" sz="1200" b="1" dirty="0"/>
              <a:t>15:50  </a:t>
            </a:r>
            <a:r>
              <a:rPr lang="en-GB" sz="1200" b="0" dirty="0"/>
              <a:t>Data Centers in Space</a:t>
            </a:r>
            <a:r>
              <a:rPr lang="en-GB" sz="1200" i="1" dirty="0"/>
              <a:t>  — Geoff Bennett, Nokia</a:t>
            </a:r>
            <a:endParaRPr sz="1200" dirty="0"/>
          </a:p>
          <a:p>
            <a:pPr marL="0" lvl="0" indent="0" algn="l" rtl="0">
              <a:lnSpc>
                <a:spcPct val="130000"/>
              </a:lnSpc>
              <a:spcBef>
                <a:spcPts val="500"/>
              </a:spcBef>
              <a:spcAft>
                <a:spcPts val="0"/>
              </a:spcAft>
              <a:buNone/>
            </a:pPr>
            <a:r>
              <a:rPr lang="en-GB" sz="1200" b="1" dirty="0"/>
              <a:t>16:20  </a:t>
            </a:r>
            <a:r>
              <a:rPr lang="en-GB" sz="1200" b="0" dirty="0"/>
              <a:t>Telecoms Inventory for GPON</a:t>
            </a:r>
            <a:r>
              <a:rPr lang="en-GB" sz="1200" i="1" dirty="0"/>
              <a:t>  — Craig Gallen, </a:t>
            </a:r>
            <a:r>
              <a:rPr lang="en-GB" sz="1200" i="1" dirty="0" err="1"/>
              <a:t>Entimoss</a:t>
            </a:r>
            <a:r>
              <a:rPr lang="en-GB" sz="1200" i="1" dirty="0"/>
              <a:t> / Solent Uni &amp; Corey Maltby, Solent Uni</a:t>
            </a:r>
            <a:endParaRPr sz="1200" dirty="0"/>
          </a:p>
          <a:p>
            <a:pPr marL="0" lvl="0" indent="0" algn="l" rtl="0">
              <a:lnSpc>
                <a:spcPct val="130000"/>
              </a:lnSpc>
              <a:spcBef>
                <a:spcPts val="500"/>
              </a:spcBef>
              <a:spcAft>
                <a:spcPts val="0"/>
              </a:spcAft>
              <a:buNone/>
            </a:pPr>
            <a:r>
              <a:rPr lang="en-GB" sz="1200" b="1" dirty="0"/>
              <a:t>16:35  </a:t>
            </a:r>
            <a:r>
              <a:rPr lang="en-GB" sz="1200" b="0" dirty="0"/>
              <a:t>Edge Network Evolution</a:t>
            </a:r>
            <a:r>
              <a:rPr lang="en-GB" sz="1200" i="1" dirty="0"/>
              <a:t>  — Ben Ryall, Meta</a:t>
            </a:r>
            <a:endParaRPr sz="1200" dirty="0"/>
          </a:p>
          <a:p>
            <a:pPr marL="0" lvl="0" indent="0" algn="l" rtl="0">
              <a:lnSpc>
                <a:spcPct val="130000"/>
              </a:lnSpc>
              <a:spcBef>
                <a:spcPts val="500"/>
              </a:spcBef>
              <a:spcAft>
                <a:spcPts val="0"/>
              </a:spcAft>
              <a:buNone/>
            </a:pPr>
            <a:r>
              <a:rPr lang="en-GB" sz="1200" b="1" dirty="0"/>
              <a:t>17:05  </a:t>
            </a:r>
            <a:r>
              <a:rPr lang="en-GB" sz="1200" b="0" dirty="0"/>
              <a:t>Which in My Switch? LPO, CPO &amp; XPO</a:t>
            </a:r>
            <a:r>
              <a:rPr lang="en-GB" sz="1200" i="1" dirty="0"/>
              <a:t>  — Robert </a:t>
            </a:r>
            <a:r>
              <a:rPr lang="en-GB" sz="1200" i="1" dirty="0" err="1"/>
              <a:t>Friskney</a:t>
            </a:r>
            <a:r>
              <a:rPr lang="en-GB" sz="1200" i="1" dirty="0"/>
              <a:t>, Arista</a:t>
            </a:r>
            <a:endParaRPr sz="1200" dirty="0"/>
          </a:p>
          <a:p>
            <a:pPr marL="0" lvl="0" indent="0" algn="l" rtl="0">
              <a:lnSpc>
                <a:spcPct val="130000"/>
              </a:lnSpc>
              <a:spcBef>
                <a:spcPts val="500"/>
              </a:spcBef>
              <a:spcAft>
                <a:spcPts val="0"/>
              </a:spcAft>
              <a:buNone/>
            </a:pPr>
            <a:r>
              <a:rPr lang="en-GB" sz="1200" b="1" dirty="0"/>
              <a:t>17:35  Social, Brewery Courtyard</a:t>
            </a:r>
            <a:r>
              <a:rPr lang="en-GB" sz="1200" i="1" dirty="0"/>
              <a:t>  — Sponsored by PTX Technologies</a:t>
            </a:r>
            <a:endParaRPr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Title"/>
          <p:cNvSpPr txBox="1">
            <a:spLocks noGrp="1"/>
          </p:cNvSpPr>
          <p:nvPr>
            <p:ph type="title"/>
          </p:nvPr>
        </p:nvSpPr>
        <p:spPr>
          <a:xfrm>
            <a:off x="498750" y="365000"/>
            <a:ext cx="81465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Day Two | Tuesday 7 July</a:t>
            </a:r>
            <a:endParaRPr/>
          </a:p>
        </p:txBody>
      </p:sp>
      <p:sp>
        <p:nvSpPr>
          <p:cNvPr id="200" name="Col200"/>
          <p:cNvSpPr txBox="1">
            <a:spLocks noGrp="1"/>
          </p:cNvSpPr>
          <p:nvPr>
            <p:ph type="title"/>
          </p:nvPr>
        </p:nvSpPr>
        <p:spPr>
          <a:xfrm>
            <a:off x="498750" y="1150000"/>
            <a:ext cx="4000000" cy="3700000"/>
          </a:xfrm>
          <a:prstGeom prst="rect">
            <a:avLst/>
          </a:prstGeom>
        </p:spPr>
        <p:txBody>
          <a:bodyPr spcFirstLastPara="1" wrap="square" lIns="91425" tIns="91425" rIns="91425" bIns="91425" anchor="t" anchorCtr="0">
            <a:normAutofit fontScale="90000"/>
          </a:bodyPr>
          <a:lstStyle/>
          <a:p>
            <a:pPr marL="0" lvl="0" indent="0" algn="l" rtl="0">
              <a:lnSpc>
                <a:spcPct val="130000"/>
              </a:lnSpc>
              <a:spcBef>
                <a:spcPts val="500"/>
              </a:spcBef>
              <a:spcAft>
                <a:spcPts val="0"/>
              </a:spcAft>
              <a:buNone/>
            </a:pPr>
            <a:r>
              <a:rPr lang="en-GB" sz="1200" b="1" dirty="0"/>
              <a:t>09:00  </a:t>
            </a:r>
            <a:r>
              <a:rPr lang="en-GB" sz="1200" b="0" dirty="0"/>
              <a:t>Doors Open &amp; Registration</a:t>
            </a:r>
            <a:endParaRPr lang="en-GB" sz="1200" dirty="0"/>
          </a:p>
          <a:p>
            <a:pPr marL="0" lvl="0" indent="0" algn="l" rtl="0">
              <a:lnSpc>
                <a:spcPct val="130000"/>
              </a:lnSpc>
              <a:spcBef>
                <a:spcPts val="500"/>
              </a:spcBef>
              <a:spcAft>
                <a:spcPts val="0"/>
              </a:spcAft>
              <a:buNone/>
            </a:pPr>
            <a:r>
              <a:rPr lang="en-GB" sz="1200" b="1" dirty="0"/>
              <a:t>10:00  </a:t>
            </a:r>
            <a:r>
              <a:rPr lang="en-GB" sz="1200" b="0" dirty="0"/>
              <a:t>LON2 Network Refresh</a:t>
            </a:r>
            <a:r>
              <a:rPr lang="en-GB" sz="1200" i="1" dirty="0"/>
              <a:t>  — Jan Kayser, LINX</a:t>
            </a:r>
            <a:br>
              <a:rPr lang="en-GB" sz="1200" i="1" dirty="0"/>
            </a:br>
            <a:r>
              <a:rPr lang="en-GB" sz="1200" b="1" dirty="0"/>
              <a:t>10:15  </a:t>
            </a:r>
            <a:r>
              <a:rPr lang="en-GB" sz="1200" b="0" dirty="0"/>
              <a:t>Everything is fine and our automation works perfectly </a:t>
            </a:r>
            <a:r>
              <a:rPr lang="en-GB" sz="1200" i="1" dirty="0"/>
              <a:t>— Stefan Funke, </a:t>
            </a:r>
            <a:r>
              <a:rPr lang="en-GB" sz="1200" i="1" dirty="0" err="1"/>
              <a:t>inter.link</a:t>
            </a:r>
            <a:endParaRPr lang="en-GB" sz="1200" dirty="0"/>
          </a:p>
          <a:p>
            <a:pPr marL="0" lvl="0" indent="0" algn="l" rtl="0">
              <a:lnSpc>
                <a:spcPct val="130000"/>
              </a:lnSpc>
              <a:spcBef>
                <a:spcPts val="500"/>
              </a:spcBef>
              <a:spcAft>
                <a:spcPts val="0"/>
              </a:spcAft>
              <a:buNone/>
            </a:pPr>
            <a:r>
              <a:rPr lang="en-GB" sz="1200" b="1" dirty="0"/>
              <a:t>10:30  </a:t>
            </a:r>
            <a:r>
              <a:rPr lang="en-GB" sz="1200" b="0" dirty="0"/>
              <a:t>SCION: Secure Path-Aware Routing</a:t>
            </a:r>
            <a:r>
              <a:rPr lang="en-GB" sz="1200" i="1" dirty="0"/>
              <a:t>  — Kevin Meynell, SCION Association</a:t>
            </a:r>
            <a:endParaRPr lang="en-GB" sz="1200" dirty="0"/>
          </a:p>
          <a:p>
            <a:pPr marL="0" lvl="0" indent="0" algn="l" rtl="0">
              <a:lnSpc>
                <a:spcPct val="130000"/>
              </a:lnSpc>
              <a:spcBef>
                <a:spcPts val="500"/>
              </a:spcBef>
              <a:spcAft>
                <a:spcPts val="0"/>
              </a:spcAft>
              <a:buNone/>
            </a:pPr>
            <a:r>
              <a:rPr lang="en-GB" sz="1200" b="1" dirty="0"/>
              <a:t>11:00  </a:t>
            </a:r>
            <a:r>
              <a:rPr lang="en-GB" sz="1200" b="0" dirty="0" err="1"/>
              <a:t>PeeringDB</a:t>
            </a:r>
            <a:r>
              <a:rPr lang="en-GB" sz="1200" b="0" dirty="0"/>
              <a:t> Product Committee</a:t>
            </a:r>
            <a:r>
              <a:rPr lang="en-GB" sz="1200" i="1" dirty="0"/>
              <a:t>  — Leo </a:t>
            </a:r>
            <a:r>
              <a:rPr lang="en-GB" sz="1200" i="1" dirty="0" err="1"/>
              <a:t>Vegoda</a:t>
            </a:r>
            <a:r>
              <a:rPr lang="en-GB" sz="1200" i="1" dirty="0"/>
              <a:t>, </a:t>
            </a:r>
            <a:r>
              <a:rPr lang="en-GB" sz="1200" i="1" dirty="0" err="1"/>
              <a:t>PeeringDB</a:t>
            </a:r>
            <a:endParaRPr lang="en-GB" sz="1200" dirty="0"/>
          </a:p>
          <a:p>
            <a:pPr marL="0" lvl="0" indent="0" algn="l" rtl="0">
              <a:lnSpc>
                <a:spcPct val="130000"/>
              </a:lnSpc>
              <a:spcBef>
                <a:spcPts val="500"/>
              </a:spcBef>
              <a:spcAft>
                <a:spcPts val="0"/>
              </a:spcAft>
              <a:buNone/>
            </a:pPr>
            <a:r>
              <a:rPr lang="en-GB" sz="1200" b="1" dirty="0"/>
              <a:t>11:15  </a:t>
            </a:r>
            <a:r>
              <a:rPr lang="en-GB" sz="1200" b="0" dirty="0"/>
              <a:t>Break, King George III (30 min)</a:t>
            </a:r>
            <a:endParaRPr lang="en-GB" sz="1200" dirty="0"/>
          </a:p>
          <a:p>
            <a:pPr marL="0" lvl="0" indent="0" algn="l" rtl="0">
              <a:lnSpc>
                <a:spcPct val="130000"/>
              </a:lnSpc>
              <a:spcBef>
                <a:spcPts val="500"/>
              </a:spcBef>
              <a:spcAft>
                <a:spcPts val="0"/>
              </a:spcAft>
              <a:buNone/>
            </a:pPr>
            <a:r>
              <a:rPr lang="en-GB" sz="1200" b="1" dirty="0"/>
              <a:t>11:45  </a:t>
            </a:r>
            <a:r>
              <a:rPr lang="en-GB" sz="1200" b="0" dirty="0"/>
              <a:t>Rethinking Network Monitoring</a:t>
            </a:r>
            <a:r>
              <a:rPr lang="en-GB" sz="1200" i="1" dirty="0"/>
              <a:t>  — David Flores</a:t>
            </a:r>
            <a:endParaRPr lang="en-GB" sz="1200" dirty="0"/>
          </a:p>
          <a:p>
            <a:pPr marL="0" lvl="0" indent="0" algn="l" rtl="0">
              <a:lnSpc>
                <a:spcPct val="130000"/>
              </a:lnSpc>
              <a:spcBef>
                <a:spcPts val="500"/>
              </a:spcBef>
              <a:spcAft>
                <a:spcPts val="0"/>
              </a:spcAft>
              <a:buNone/>
            </a:pPr>
            <a:r>
              <a:rPr lang="en-GB" sz="1200" b="1" dirty="0"/>
              <a:t>12:15  </a:t>
            </a:r>
            <a:r>
              <a:rPr lang="en-GB" sz="1200" b="0" dirty="0"/>
              <a:t>Autonomous System Provider Authorisation</a:t>
            </a:r>
            <a:r>
              <a:rPr lang="en-GB" sz="1200" i="1" dirty="0"/>
              <a:t>  — Ralph Smit, RIPE NCC</a:t>
            </a:r>
            <a:endParaRPr lang="en-GB" sz="1200" dirty="0"/>
          </a:p>
        </p:txBody>
      </p:sp>
      <p:sp>
        <p:nvSpPr>
          <p:cNvPr id="201" name="Col201"/>
          <p:cNvSpPr txBox="1">
            <a:spLocks noGrp="1"/>
          </p:cNvSpPr>
          <p:nvPr>
            <p:ph type="title"/>
          </p:nvPr>
        </p:nvSpPr>
        <p:spPr>
          <a:xfrm>
            <a:off x="4645000" y="1150000"/>
            <a:ext cx="4000000" cy="3700000"/>
          </a:xfrm>
          <a:prstGeom prst="rect">
            <a:avLst/>
          </a:prstGeom>
        </p:spPr>
        <p:txBody>
          <a:bodyPr spcFirstLastPara="1" wrap="square" lIns="91425" tIns="91425" rIns="91425" bIns="91425" anchor="t" anchorCtr="0">
            <a:normAutofit/>
          </a:bodyPr>
          <a:lstStyle/>
          <a:p>
            <a:pPr marL="0" lvl="0" indent="0" algn="l" rtl="0">
              <a:lnSpc>
                <a:spcPct val="130000"/>
              </a:lnSpc>
              <a:spcBef>
                <a:spcPts val="500"/>
              </a:spcBef>
              <a:spcAft>
                <a:spcPts val="0"/>
              </a:spcAft>
              <a:buNone/>
            </a:pPr>
            <a:r>
              <a:rPr lang="en-GB" sz="1200" b="1" dirty="0"/>
              <a:t>12:45  </a:t>
            </a:r>
            <a:r>
              <a:rPr lang="en-GB" sz="1200" b="0" dirty="0"/>
              <a:t>The Network Automation Forum Framework</a:t>
            </a:r>
            <a:r>
              <a:rPr lang="en-GB" sz="1200" i="1" dirty="0"/>
              <a:t>  — Pete Crocker, </a:t>
            </a:r>
            <a:r>
              <a:rPr lang="en-GB" sz="1200" i="1" dirty="0" err="1"/>
              <a:t>OpsMill</a:t>
            </a:r>
            <a:endParaRPr sz="1200" dirty="0"/>
          </a:p>
          <a:p>
            <a:pPr marL="0" lvl="0" indent="0" algn="l" rtl="0">
              <a:lnSpc>
                <a:spcPct val="130000"/>
              </a:lnSpc>
              <a:spcBef>
                <a:spcPts val="500"/>
              </a:spcBef>
              <a:spcAft>
                <a:spcPts val="0"/>
              </a:spcAft>
              <a:buNone/>
            </a:pPr>
            <a:r>
              <a:rPr lang="en-GB" sz="1200" b="1" dirty="0"/>
              <a:t>13:15  </a:t>
            </a:r>
            <a:r>
              <a:rPr lang="en-GB" sz="1200" b="0" dirty="0"/>
              <a:t>Lunch, provided by Smartoptics (60 min)</a:t>
            </a:r>
            <a:endParaRPr sz="1200" dirty="0"/>
          </a:p>
          <a:p>
            <a:pPr marL="0" lvl="0" indent="0" algn="l" rtl="0">
              <a:lnSpc>
                <a:spcPct val="130000"/>
              </a:lnSpc>
              <a:spcBef>
                <a:spcPts val="500"/>
              </a:spcBef>
              <a:spcAft>
                <a:spcPts val="0"/>
              </a:spcAft>
              <a:buNone/>
            </a:pPr>
            <a:r>
              <a:rPr lang="en-GB" sz="1200" b="1" dirty="0"/>
              <a:t>14:15  The Great Escape from On-Prem</a:t>
            </a:r>
            <a:r>
              <a:rPr lang="en-GB" sz="1200" b="1" i="1" dirty="0"/>
              <a:t>  </a:t>
            </a:r>
            <a:r>
              <a:rPr lang="en-GB" sz="1200" i="1" dirty="0"/>
              <a:t>— Nico </a:t>
            </a:r>
            <a:r>
              <a:rPr lang="en-GB" sz="1200" i="1" dirty="0" err="1"/>
              <a:t>Cartron</a:t>
            </a:r>
            <a:r>
              <a:rPr lang="en-GB" sz="1200" i="1" dirty="0"/>
              <a:t> &amp; Ed Daniel, Infoblox • Sponsor</a:t>
            </a:r>
            <a:endParaRPr sz="1200" dirty="0"/>
          </a:p>
          <a:p>
            <a:pPr marL="0" lvl="0" indent="0" algn="l" rtl="0">
              <a:lnSpc>
                <a:spcPct val="130000"/>
              </a:lnSpc>
              <a:spcBef>
                <a:spcPts val="500"/>
              </a:spcBef>
              <a:spcAft>
                <a:spcPts val="0"/>
              </a:spcAft>
              <a:buNone/>
            </a:pPr>
            <a:r>
              <a:rPr lang="en-GB" sz="1200" b="1" dirty="0"/>
              <a:t>14:35  </a:t>
            </a:r>
            <a:r>
              <a:rPr lang="en-GB" sz="1200" b="0" dirty="0"/>
              <a:t>Building a National NOG Community</a:t>
            </a:r>
            <a:r>
              <a:rPr lang="en-GB" sz="1200" i="1" dirty="0"/>
              <a:t>  — Keith Mitchell</a:t>
            </a:r>
            <a:endParaRPr sz="1200" dirty="0"/>
          </a:p>
          <a:p>
            <a:pPr marL="0" lvl="0" indent="0" algn="l" rtl="0">
              <a:lnSpc>
                <a:spcPct val="130000"/>
              </a:lnSpc>
              <a:spcBef>
                <a:spcPts val="500"/>
              </a:spcBef>
              <a:spcAft>
                <a:spcPts val="0"/>
              </a:spcAft>
              <a:buNone/>
            </a:pPr>
            <a:r>
              <a:rPr lang="en-GB" sz="1200" b="1" dirty="0"/>
              <a:t>15:05  </a:t>
            </a:r>
            <a:r>
              <a:rPr lang="en-GB" sz="1200" b="0" dirty="0"/>
              <a:t>Operators’ Checklist: DNSSEC KSK Rollover</a:t>
            </a:r>
            <a:r>
              <a:rPr lang="en-GB" sz="1200" i="1" dirty="0"/>
              <a:t>  — David Groves, Nominet</a:t>
            </a:r>
            <a:endParaRPr sz="1200" dirty="0"/>
          </a:p>
          <a:p>
            <a:pPr marL="0" lvl="0" indent="0" algn="l" rtl="0">
              <a:lnSpc>
                <a:spcPct val="130000"/>
              </a:lnSpc>
              <a:spcBef>
                <a:spcPts val="500"/>
              </a:spcBef>
              <a:spcAft>
                <a:spcPts val="0"/>
              </a:spcAft>
              <a:buNone/>
            </a:pPr>
            <a:r>
              <a:rPr lang="en-GB" sz="1200" b="1" dirty="0"/>
              <a:t>15:45  NetUK Update</a:t>
            </a:r>
            <a:endParaRPr sz="1200" dirty="0"/>
          </a:p>
          <a:p>
            <a:pPr marL="0" lvl="0" indent="0" algn="l" rtl="0">
              <a:lnSpc>
                <a:spcPct val="130000"/>
              </a:lnSpc>
              <a:spcBef>
                <a:spcPts val="500"/>
              </a:spcBef>
              <a:spcAft>
                <a:spcPts val="0"/>
              </a:spcAft>
              <a:buNone/>
            </a:pPr>
            <a:r>
              <a:rPr lang="en-GB" sz="1200" b="1" dirty="0"/>
              <a:t>16:00  </a:t>
            </a:r>
            <a:r>
              <a:rPr lang="en-GB" sz="1200" b="0" dirty="0"/>
              <a:t>Evaluating BGP Roles (RFC 9234) with AI</a:t>
            </a:r>
            <a:r>
              <a:rPr lang="en-GB" sz="1200" i="1" dirty="0"/>
              <a:t>  — Julian </a:t>
            </a:r>
            <a:r>
              <a:rPr lang="en-GB" sz="1200" i="1" dirty="0" err="1"/>
              <a:t>Lucek</a:t>
            </a:r>
            <a:r>
              <a:rPr lang="en-GB" sz="1200" i="1" dirty="0"/>
              <a:t>, HPE</a:t>
            </a:r>
            <a:endParaRPr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8"/>
          <p:cNvSpPr/>
          <p:nvPr/>
        </p:nvSpPr>
        <p:spPr>
          <a:xfrm>
            <a:off x="3469700" y="1382200"/>
            <a:ext cx="4471200" cy="2376000"/>
          </a:xfrm>
          <a:prstGeom prst="rect">
            <a:avLst/>
          </a:prstGeom>
          <a:solidFill>
            <a:srgbClr val="035E5C"/>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40" name="Google Shape;140;p18"/>
          <p:cNvSpPr txBox="1"/>
          <p:nvPr/>
        </p:nvSpPr>
        <p:spPr>
          <a:xfrm>
            <a:off x="3757325" y="1767550"/>
            <a:ext cx="3830400" cy="169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600" b="1" dirty="0">
                <a:solidFill>
                  <a:schemeClr val="lt1"/>
                </a:solidFill>
                <a:latin typeface="Geist Mono"/>
                <a:ea typeface="Geist Mono"/>
                <a:cs typeface="Geist Mono"/>
                <a:sym typeface="Geist Mono"/>
              </a:rPr>
              <a:t>[ SOCIAL EVENT ]</a:t>
            </a:r>
            <a:endParaRPr sz="1600" b="1" dirty="0">
              <a:solidFill>
                <a:schemeClr val="lt1"/>
              </a:solidFill>
              <a:latin typeface="Geist Mono"/>
              <a:ea typeface="Geist Mono"/>
              <a:cs typeface="Geist Mono"/>
              <a:sym typeface="Geist Mono"/>
            </a:endParaRPr>
          </a:p>
          <a:p>
            <a:pPr marL="0" lvl="0" indent="0" algn="l" rtl="0">
              <a:spcBef>
                <a:spcPts val="0"/>
              </a:spcBef>
              <a:spcAft>
                <a:spcPts val="0"/>
              </a:spcAft>
              <a:buNone/>
            </a:pPr>
            <a:r>
              <a:rPr lang="en-GB" sz="1600" dirty="0">
                <a:solidFill>
                  <a:schemeClr val="lt1"/>
                </a:solidFill>
                <a:latin typeface="Montserrat"/>
                <a:ea typeface="Montserrat"/>
                <a:cs typeface="Montserrat"/>
                <a:sym typeface="Montserrat"/>
              </a:rPr>
              <a:t>Brewery Courtyard, tonight from 17:35. Stay for a drink, catch up with colleagues and meet someone new.</a:t>
            </a:r>
            <a:endParaRPr sz="1600" dirty="0">
              <a:solidFill>
                <a:schemeClr val="lt1"/>
              </a:solidFill>
              <a:latin typeface="Montserrat"/>
              <a:ea typeface="Montserrat"/>
              <a:cs typeface="Montserrat"/>
              <a:sym typeface="Montserrat"/>
            </a:endParaRPr>
          </a:p>
          <a:p>
            <a:pPr marL="0" lvl="0" indent="0" algn="l" rtl="0">
              <a:spcBef>
                <a:spcPts val="800"/>
              </a:spcBef>
              <a:spcAft>
                <a:spcPts val="0"/>
              </a:spcAft>
              <a:buNone/>
            </a:pPr>
            <a:r>
              <a:rPr lang="en-GB" sz="1200" b="1" dirty="0">
                <a:solidFill>
                  <a:srgbClr val="9BC5C3"/>
                </a:solidFill>
                <a:latin typeface="Geist Mono"/>
                <a:ea typeface="Geist Mono"/>
                <a:cs typeface="Geist Mono"/>
                <a:sym typeface="Geist Mono"/>
              </a:rPr>
              <a:t>SPONSORED BY PTX TECHNOLOGIES</a:t>
            </a:r>
            <a:endParaRPr sz="1200" b="1" dirty="0">
              <a:solidFill>
                <a:srgbClr val="9BC5C3"/>
              </a:solidFill>
              <a:latin typeface="Geist Mono"/>
              <a:ea typeface="Geist Mono"/>
              <a:cs typeface="Geist Mono"/>
              <a:sym typeface="Geist Mono"/>
            </a:endParaRPr>
          </a:p>
        </p:txBody>
      </p:sp>
      <p:pic>
        <p:nvPicPr>
          <p:cNvPr id="141" name="Google Shape;141;p18"/>
          <p:cNvPicPr preferRelativeResize="0"/>
          <p:nvPr/>
        </p:nvPicPr>
        <p:blipFill>
          <a:blip r:embed="rId2">
            <a:alphaModFix/>
          </a:blip>
          <a:stretch>
            <a:fillRect/>
          </a:stretch>
        </p:blipFill>
        <p:spPr>
          <a:xfrm>
            <a:off x="1094700" y="1383674"/>
            <a:ext cx="2371851" cy="23760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2"/>
          <p:cNvSpPr/>
          <p:nvPr/>
        </p:nvSpPr>
        <p:spPr>
          <a:xfrm>
            <a:off x="1501623" y="1905000"/>
            <a:ext cx="2133600" cy="2133600"/>
          </a:xfrm>
          <a:prstGeom prst="rect">
            <a:avLst/>
          </a:prstGeom>
          <a:solidFill>
            <a:srgbClr val="376866"/>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81" name="Google Shape;181;p22"/>
          <p:cNvSpPr txBox="1">
            <a:spLocks noGrp="1"/>
          </p:cNvSpPr>
          <p:nvPr>
            <p:ph type="body" idx="4294967295"/>
          </p:nvPr>
        </p:nvSpPr>
        <p:spPr>
          <a:xfrm>
            <a:off x="3964500" y="2076450"/>
            <a:ext cx="3791100" cy="1727700"/>
          </a:xfrm>
          <a:prstGeom prst="rect">
            <a:avLst/>
          </a:prstGeom>
        </p:spPr>
        <p:txBody>
          <a:bodyPr spcFirstLastPara="1" wrap="square" lIns="91425" tIns="91425" rIns="91425" bIns="91425" anchor="t" anchorCtr="0">
            <a:spAutoFit/>
          </a:bodyPr>
          <a:lstStyle/>
          <a:p>
            <a:pPr marL="0" lvl="0" indent="0" algn="l" rtl="0">
              <a:spcBef>
                <a:spcPts val="0"/>
              </a:spcBef>
              <a:spcAft>
                <a:spcPts val="1200"/>
              </a:spcAft>
              <a:buNone/>
            </a:pPr>
            <a:r>
              <a:rPr lang="en-GB" sz="1100">
                <a:solidFill>
                  <a:schemeClr val="lt1"/>
                </a:solidFill>
                <a:latin typeface="Geist Mono"/>
                <a:ea typeface="Geist Mono"/>
                <a:cs typeface="Geist Mono"/>
                <a:sym typeface="Geist Mono"/>
              </a:rPr>
              <a:t>[ FREE MERCH ]</a:t>
            </a:r>
            <a:br>
              <a:rPr lang="en-GB" sz="1100">
                <a:solidFill>
                  <a:schemeClr val="lt1"/>
                </a:solidFill>
              </a:rPr>
            </a:br>
            <a:r>
              <a:rPr lang="en-GB">
                <a:solidFill>
                  <a:schemeClr val="lt1"/>
                </a:solidFill>
                <a:latin typeface="Montserrat SemiBold"/>
                <a:ea typeface="Montserrat SemiBold"/>
                <a:cs typeface="Montserrat SemiBold"/>
                <a:sym typeface="Montserrat SemiBold"/>
              </a:rPr>
              <a:t>Please ensure you collect </a:t>
            </a:r>
            <a:br>
              <a:rPr lang="en-GB">
                <a:solidFill>
                  <a:schemeClr val="lt1"/>
                </a:solidFill>
                <a:latin typeface="Montserrat SemiBold"/>
                <a:ea typeface="Montserrat SemiBold"/>
                <a:cs typeface="Montserrat SemiBold"/>
                <a:sym typeface="Montserrat SemiBold"/>
              </a:rPr>
            </a:br>
            <a:r>
              <a:rPr lang="en-GB">
                <a:solidFill>
                  <a:schemeClr val="lt1"/>
                </a:solidFill>
                <a:latin typeface="Montserrat SemiBold"/>
                <a:ea typeface="Montserrat SemiBold"/>
                <a:cs typeface="Montserrat SemiBold"/>
                <a:sym typeface="Montserrat SemiBold"/>
              </a:rPr>
              <a:t>your free #NetUK3 Hoodie! </a:t>
            </a:r>
            <a:br>
              <a:rPr lang="en-GB" sz="1400">
                <a:solidFill>
                  <a:schemeClr val="lt1"/>
                </a:solidFill>
                <a:latin typeface="Montserrat SemiBold"/>
                <a:ea typeface="Montserrat SemiBold"/>
                <a:cs typeface="Montserrat SemiBold"/>
                <a:sym typeface="Montserrat SemiBold"/>
              </a:rPr>
            </a:br>
            <a:br>
              <a:rPr lang="en-GB" sz="1400">
                <a:solidFill>
                  <a:schemeClr val="lt1"/>
                </a:solidFill>
                <a:latin typeface="Montserrat SemiBold"/>
                <a:ea typeface="Montserrat SemiBold"/>
                <a:cs typeface="Montserrat SemiBold"/>
                <a:sym typeface="Montserrat SemiBold"/>
              </a:rPr>
            </a:br>
            <a:r>
              <a:rPr lang="en-GB" sz="1400">
                <a:solidFill>
                  <a:schemeClr val="lt1"/>
                </a:solidFill>
                <a:latin typeface="Montserrat SemiBold"/>
                <a:ea typeface="Montserrat SemiBold"/>
                <a:cs typeface="Montserrat SemiBold"/>
                <a:sym typeface="Montserrat SemiBold"/>
              </a:rPr>
              <a:t>+ </a:t>
            </a:r>
            <a:r>
              <a:rPr lang="en-GB" sz="1400">
                <a:solidFill>
                  <a:schemeClr val="lt1"/>
                </a:solidFill>
              </a:rPr>
              <a:t>It’s 30° outside — you’ll be needing it.</a:t>
            </a:r>
            <a:br>
              <a:rPr lang="en-GB" sz="1400">
                <a:solidFill>
                  <a:schemeClr val="lt1"/>
                </a:solidFill>
                <a:latin typeface="Montserrat SemiBold"/>
                <a:ea typeface="Montserrat SemiBold"/>
                <a:cs typeface="Montserrat SemiBold"/>
                <a:sym typeface="Montserrat SemiBold"/>
              </a:rPr>
            </a:br>
            <a:endParaRPr sz="1400">
              <a:solidFill>
                <a:schemeClr val="lt1"/>
              </a:solidFill>
            </a:endParaRPr>
          </a:p>
        </p:txBody>
      </p:sp>
      <p:sp>
        <p:nvSpPr>
          <p:cNvPr id="182" name="Google Shape;182;p22"/>
          <p:cNvSpPr txBox="1">
            <a:spLocks noGrp="1"/>
          </p:cNvSpPr>
          <p:nvPr>
            <p:ph type="title"/>
          </p:nvPr>
        </p:nvSpPr>
        <p:spPr>
          <a:xfrm>
            <a:off x="498750" y="831975"/>
            <a:ext cx="81465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#NetUK3 Event Hoodie</a:t>
            </a:r>
            <a:endParaRPr/>
          </a:p>
        </p:txBody>
      </p:sp>
      <p:sp>
        <p:nvSpPr>
          <p:cNvPr id="420" name="hoodie_ph"/>
          <p:cNvSpPr/>
          <p:nvPr/>
        </p:nvSpPr>
        <p:spPr>
          <a:xfrm>
            <a:off x="1688300" y="2073575"/>
            <a:ext cx="1760248" cy="1796449"/>
          </a:xfrm>
          <a:prstGeom prst="rect">
            <a:avLst/>
          </a:prstGeom>
          <a:noFill/>
          <a:ln w="9525" cap="flat" cmpd="sng">
            <a:solidFill>
              <a:schemeClr val="lt1"/>
            </a:solidFill>
            <a:prstDash val="dash"/>
            <a:round/>
            <a:headEnd type="none" w="sm" len="sm"/>
            <a:tailEnd type="none" w="sm" len="sm"/>
          </a:ln>
        </p:spPr>
        <p:txBody>
          <a:bodyPr anchor="ctr"/>
          <a:lstStyle/>
          <a:p>
            <a:pPr marL="0" indent="0" algn="ctr" rtl="0">
              <a:buNone/>
            </a:pPr>
            <a:r>
              <a:rPr lang="en-GB" sz="1100" b="1" dirty="0">
                <a:solidFill>
                  <a:srgbClr val="9BC5C3"/>
                </a:solidFill>
                <a:latin typeface="Geist Mono"/>
                <a:ea typeface="Geist Mono"/>
                <a:cs typeface="Geist Mono"/>
                <a:sym typeface="Geist Mono"/>
              </a:rPr>
              <a:t>[ HOODIE PHOTO ]</a:t>
            </a:r>
          </a:p>
        </p:txBody>
      </p:sp>
      <p:pic>
        <p:nvPicPr>
          <p:cNvPr id="3" name="Picture 2" descr="A group of people standing in front of a table&#10;&#10;AI-generated content may be incorrect.">
            <a:extLst>
              <a:ext uri="{FF2B5EF4-FFF2-40B4-BE49-F238E27FC236}">
                <a16:creationId xmlns:a16="http://schemas.microsoft.com/office/drawing/2014/main" id="{17FF2899-8369-E66E-FCA6-8923279F676B}"/>
              </a:ext>
            </a:extLst>
          </p:cNvPr>
          <p:cNvPicPr>
            <a:picLocks noChangeAspect="1"/>
          </p:cNvPicPr>
          <p:nvPr/>
        </p:nvPicPr>
        <p:blipFill>
          <a:blip r:embed="rId3"/>
          <a:stretch>
            <a:fillRect/>
          </a:stretch>
        </p:blipFill>
        <p:spPr>
          <a:xfrm>
            <a:off x="1671527" y="1935972"/>
            <a:ext cx="1835164" cy="2071654"/>
          </a:xfrm>
          <a:prstGeom prst="rect">
            <a:avLst/>
          </a:prstGeom>
        </p:spPr>
      </p:pic>
      <p:pic>
        <p:nvPicPr>
          <p:cNvPr id="4" name="Graphic 3">
            <a:extLst>
              <a:ext uri="{FF2B5EF4-FFF2-40B4-BE49-F238E27FC236}">
                <a16:creationId xmlns:a16="http://schemas.microsoft.com/office/drawing/2014/main" id="{42E5BA2E-51C4-DF3B-3733-665E2886BC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22187" y="370489"/>
            <a:ext cx="1723026" cy="29436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1"/>
          <p:cNvSpPr txBox="1">
            <a:spLocks noGrp="1"/>
          </p:cNvSpPr>
          <p:nvPr>
            <p:ph type="title"/>
          </p:nvPr>
        </p:nvSpPr>
        <p:spPr>
          <a:xfrm>
            <a:off x="498750" y="679575"/>
            <a:ext cx="81465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Hybrid Event &amp; Questions</a:t>
            </a:r>
            <a:endParaRPr/>
          </a:p>
        </p:txBody>
      </p:sp>
      <p:sp>
        <p:nvSpPr>
          <p:cNvPr id="175" name="Google Shape;175;p21"/>
          <p:cNvSpPr txBox="1">
            <a:spLocks noGrp="1"/>
          </p:cNvSpPr>
          <p:nvPr>
            <p:ph type="title"/>
          </p:nvPr>
        </p:nvSpPr>
        <p:spPr>
          <a:xfrm>
            <a:off x="952050" y="1432107"/>
            <a:ext cx="7239900" cy="2662800"/>
          </a:xfrm>
          <a:prstGeom prst="rect">
            <a:avLst/>
          </a:prstGeom>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SzPts val="1400"/>
              <a:buChar char="■"/>
            </a:pPr>
            <a:r>
              <a:rPr lang="en-GB" sz="1400" dirty="0"/>
              <a:t>NetUK 3 webcast is live on YouTube.</a:t>
            </a:r>
            <a:endParaRPr sz="1400" dirty="0"/>
          </a:p>
          <a:p>
            <a:pPr marL="457200" lvl="0" indent="-317500" algn="l" rtl="0">
              <a:lnSpc>
                <a:spcPct val="150000"/>
              </a:lnSpc>
              <a:spcBef>
                <a:spcPts val="0"/>
              </a:spcBef>
              <a:spcAft>
                <a:spcPts val="0"/>
              </a:spcAft>
              <a:buSzPts val="1400"/>
              <a:buChar char="■"/>
            </a:pPr>
            <a:r>
              <a:rPr lang="en-GB" sz="1400" dirty="0"/>
              <a:t>Please join our Slack and the channel </a:t>
            </a:r>
            <a:r>
              <a:rPr lang="en-GB" sz="1400" b="1" dirty="0"/>
              <a:t>#NetUK3</a:t>
            </a:r>
            <a:r>
              <a:rPr lang="en-GB" sz="1400" dirty="0"/>
              <a:t> to engage with all conference attendees. </a:t>
            </a:r>
            <a:endParaRPr sz="1400" dirty="0"/>
          </a:p>
          <a:p>
            <a:pPr marL="457200" lvl="0" indent="-317500" algn="l" rtl="0">
              <a:lnSpc>
                <a:spcPct val="150000"/>
              </a:lnSpc>
              <a:spcBef>
                <a:spcPts val="0"/>
              </a:spcBef>
              <a:spcAft>
                <a:spcPts val="0"/>
              </a:spcAft>
              <a:buSzPts val="1400"/>
              <a:buChar char="■"/>
            </a:pPr>
            <a:r>
              <a:rPr lang="en-GB" sz="1400" dirty="0"/>
              <a:t>If you have any questions for our speakers at the end of their talk:</a:t>
            </a:r>
            <a:endParaRPr sz="1400" dirty="0"/>
          </a:p>
          <a:p>
            <a:pPr marL="914400" lvl="1" indent="-317500" algn="l" rtl="0">
              <a:lnSpc>
                <a:spcPct val="150000"/>
              </a:lnSpc>
              <a:spcBef>
                <a:spcPts val="0"/>
              </a:spcBef>
              <a:spcAft>
                <a:spcPts val="0"/>
              </a:spcAft>
              <a:buSzPts val="1400"/>
              <a:buChar char="○"/>
            </a:pPr>
            <a:r>
              <a:rPr lang="en-GB" sz="1400" b="1" dirty="0"/>
              <a:t>In Person:</a:t>
            </a:r>
            <a:r>
              <a:rPr lang="en-GB" sz="1400" dirty="0"/>
              <a:t> Please line up to the </a:t>
            </a:r>
            <a:r>
              <a:rPr lang="en-GB" sz="1400" b="1" dirty="0"/>
              <a:t>microphone stand</a:t>
            </a:r>
            <a:r>
              <a:rPr lang="en-GB" sz="1400" dirty="0"/>
              <a:t>, identify yourself and ask your question when the session chair confirms.</a:t>
            </a:r>
            <a:endParaRPr sz="1400" dirty="0"/>
          </a:p>
          <a:p>
            <a:pPr marL="914400" lvl="1" indent="-317500" algn="l" rtl="0">
              <a:lnSpc>
                <a:spcPct val="150000"/>
              </a:lnSpc>
              <a:spcBef>
                <a:spcPts val="0"/>
              </a:spcBef>
              <a:spcAft>
                <a:spcPts val="0"/>
              </a:spcAft>
              <a:buSzPts val="1400"/>
              <a:buChar char="○"/>
            </a:pPr>
            <a:r>
              <a:rPr lang="en-GB" sz="1400" b="1" dirty="0"/>
              <a:t>Virtual:</a:t>
            </a:r>
            <a:r>
              <a:rPr lang="en-GB" sz="1400" dirty="0"/>
              <a:t> Please ask in the Slack channel </a:t>
            </a:r>
            <a:r>
              <a:rPr lang="en-GB" sz="1400" b="1" dirty="0"/>
              <a:t>#NetUK3</a:t>
            </a:r>
            <a:r>
              <a:rPr lang="en-GB" sz="1400" dirty="0"/>
              <a:t>  with </a:t>
            </a:r>
            <a:r>
              <a:rPr lang="en-GB" sz="1400" b="1" dirty="0"/>
              <a:t>#question</a:t>
            </a:r>
            <a:r>
              <a:rPr lang="en-GB" sz="1400" dirty="0"/>
              <a:t> added to the end, it will then be asked by one of our session chairs.</a:t>
            </a:r>
            <a:endParaRPr sz="1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20"/>
          <p:cNvGrpSpPr/>
          <p:nvPr/>
        </p:nvGrpSpPr>
        <p:grpSpPr>
          <a:xfrm>
            <a:off x="1905000" y="1800444"/>
            <a:ext cx="1371600" cy="1676401"/>
            <a:chOff x="1066800" y="1828799"/>
            <a:chExt cx="1371600" cy="1676401"/>
          </a:xfrm>
        </p:grpSpPr>
        <p:sp>
          <p:nvSpPr>
            <p:cNvPr id="161" name="Google Shape;161;p20"/>
            <p:cNvSpPr txBox="1"/>
            <p:nvPr/>
          </p:nvSpPr>
          <p:spPr>
            <a:xfrm>
              <a:off x="1066800" y="2667000"/>
              <a:ext cx="1371600" cy="83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a:solidFill>
                    <a:schemeClr val="dk2"/>
                  </a:solidFill>
                  <a:latin typeface="Montserrat"/>
                  <a:ea typeface="Montserrat"/>
                  <a:cs typeface="Montserrat"/>
                  <a:sym typeface="Montserrat"/>
                </a:rPr>
                <a:t>LINKEDIN</a:t>
              </a:r>
              <a:endParaRPr sz="1100">
                <a:solidFill>
                  <a:schemeClr val="dk2"/>
                </a:solidFill>
                <a:latin typeface="Montserrat"/>
                <a:ea typeface="Montserrat"/>
                <a:cs typeface="Montserrat"/>
                <a:sym typeface="Montserrat"/>
              </a:endParaRPr>
            </a:p>
            <a:p>
              <a:pPr marL="0" lvl="0" indent="0" algn="ctr" rtl="0">
                <a:spcBef>
                  <a:spcPts val="0"/>
                </a:spcBef>
                <a:spcAft>
                  <a:spcPts val="0"/>
                </a:spcAft>
                <a:buNone/>
              </a:pPr>
              <a:r>
                <a:rPr lang="en-GB" sz="1800">
                  <a:solidFill>
                    <a:schemeClr val="dk2"/>
                  </a:solidFill>
                  <a:latin typeface="Montserrat"/>
                  <a:ea typeface="Montserrat"/>
                  <a:cs typeface="Montserrat"/>
                  <a:sym typeface="Montserrat"/>
                </a:rPr>
                <a:t>NetUK</a:t>
              </a:r>
              <a:endParaRPr sz="1800">
                <a:solidFill>
                  <a:schemeClr val="dk2"/>
                </a:solidFill>
                <a:latin typeface="Montserrat"/>
                <a:ea typeface="Montserrat"/>
                <a:cs typeface="Montserrat"/>
                <a:sym typeface="Montserrat"/>
              </a:endParaRPr>
            </a:p>
          </p:txBody>
        </p:sp>
        <p:pic>
          <p:nvPicPr>
            <p:cNvPr id="162" name="Google Shape;162;p20"/>
            <p:cNvPicPr preferRelativeResize="0"/>
            <p:nvPr/>
          </p:nvPicPr>
          <p:blipFill>
            <a:blip r:embed="rId3">
              <a:alphaModFix/>
            </a:blip>
            <a:stretch>
              <a:fillRect/>
            </a:stretch>
          </p:blipFill>
          <p:spPr>
            <a:xfrm>
              <a:off x="1409700" y="1828799"/>
              <a:ext cx="685801" cy="685801"/>
            </a:xfrm>
            <a:prstGeom prst="rect">
              <a:avLst/>
            </a:prstGeom>
            <a:noFill/>
            <a:ln>
              <a:noFill/>
            </a:ln>
          </p:spPr>
        </p:pic>
      </p:grpSp>
      <p:sp>
        <p:nvSpPr>
          <p:cNvPr id="163" name="Google Shape;163;p20"/>
          <p:cNvSpPr txBox="1"/>
          <p:nvPr/>
        </p:nvSpPr>
        <p:spPr>
          <a:xfrm>
            <a:off x="5791200" y="2638644"/>
            <a:ext cx="1828800" cy="6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a:solidFill>
                  <a:schemeClr val="dk2"/>
                </a:solidFill>
                <a:latin typeface="Montserrat"/>
                <a:ea typeface="Montserrat"/>
                <a:cs typeface="Montserrat"/>
                <a:sym typeface="Montserrat"/>
              </a:rPr>
              <a:t>SLACK</a:t>
            </a:r>
            <a:endParaRPr sz="1100">
              <a:solidFill>
                <a:schemeClr val="dk2"/>
              </a:solidFill>
              <a:latin typeface="Montserrat"/>
              <a:ea typeface="Montserrat"/>
              <a:cs typeface="Montserrat"/>
              <a:sym typeface="Montserrat"/>
            </a:endParaRPr>
          </a:p>
          <a:p>
            <a:pPr marL="0" lvl="0" indent="0" algn="ctr" rtl="0">
              <a:spcBef>
                <a:spcPts val="0"/>
              </a:spcBef>
              <a:spcAft>
                <a:spcPts val="0"/>
              </a:spcAft>
              <a:buNone/>
            </a:pPr>
            <a:r>
              <a:rPr lang="en-GB" sz="1800">
                <a:solidFill>
                  <a:schemeClr val="dk2"/>
                </a:solidFill>
                <a:latin typeface="Montserrat"/>
                <a:ea typeface="Montserrat"/>
                <a:cs typeface="Montserrat"/>
                <a:sym typeface="Montserrat"/>
              </a:rPr>
              <a:t>netukorg</a:t>
            </a:r>
            <a:endParaRPr sz="1800">
              <a:solidFill>
                <a:schemeClr val="dk2"/>
              </a:solidFill>
              <a:latin typeface="Montserrat"/>
              <a:ea typeface="Montserrat"/>
              <a:cs typeface="Montserrat"/>
              <a:sym typeface="Montserrat"/>
            </a:endParaRPr>
          </a:p>
        </p:txBody>
      </p:sp>
      <p:pic>
        <p:nvPicPr>
          <p:cNvPr id="164" name="Google Shape;164;p20"/>
          <p:cNvPicPr preferRelativeResize="0"/>
          <p:nvPr/>
        </p:nvPicPr>
        <p:blipFill>
          <a:blip r:embed="rId4">
            <a:alphaModFix/>
          </a:blip>
          <a:stretch>
            <a:fillRect/>
          </a:stretch>
        </p:blipFill>
        <p:spPr>
          <a:xfrm>
            <a:off x="6362701" y="1800444"/>
            <a:ext cx="685798" cy="685798"/>
          </a:xfrm>
          <a:prstGeom prst="rect">
            <a:avLst/>
          </a:prstGeom>
          <a:noFill/>
          <a:ln>
            <a:noFill/>
          </a:ln>
        </p:spPr>
      </p:pic>
      <p:grpSp>
        <p:nvGrpSpPr>
          <p:cNvPr id="165" name="Google Shape;165;p20"/>
          <p:cNvGrpSpPr/>
          <p:nvPr/>
        </p:nvGrpSpPr>
        <p:grpSpPr>
          <a:xfrm>
            <a:off x="3657600" y="1778033"/>
            <a:ext cx="1828800" cy="1546412"/>
            <a:chOff x="2743200" y="1806388"/>
            <a:chExt cx="1828800" cy="1546412"/>
          </a:xfrm>
        </p:grpSpPr>
        <p:sp>
          <p:nvSpPr>
            <p:cNvPr id="166" name="Google Shape;166;p20"/>
            <p:cNvSpPr txBox="1"/>
            <p:nvPr/>
          </p:nvSpPr>
          <p:spPr>
            <a:xfrm>
              <a:off x="2743200" y="2667000"/>
              <a:ext cx="1828800" cy="6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a:solidFill>
                    <a:schemeClr val="dk2"/>
                  </a:solidFill>
                  <a:latin typeface="Montserrat"/>
                  <a:ea typeface="Montserrat"/>
                  <a:cs typeface="Montserrat"/>
                  <a:sym typeface="Montserrat"/>
                </a:rPr>
                <a:t>YOUTUBE</a:t>
              </a:r>
              <a:endParaRPr sz="1100">
                <a:solidFill>
                  <a:schemeClr val="dk2"/>
                </a:solidFill>
                <a:latin typeface="Montserrat"/>
                <a:ea typeface="Montserrat"/>
                <a:cs typeface="Montserrat"/>
                <a:sym typeface="Montserrat"/>
              </a:endParaRPr>
            </a:p>
            <a:p>
              <a:pPr marL="0" lvl="0" indent="0" algn="ctr" rtl="0">
                <a:spcBef>
                  <a:spcPts val="0"/>
                </a:spcBef>
                <a:spcAft>
                  <a:spcPts val="0"/>
                </a:spcAft>
                <a:buNone/>
              </a:pPr>
              <a:r>
                <a:rPr lang="en-GB" sz="1800">
                  <a:solidFill>
                    <a:schemeClr val="dk2"/>
                  </a:solidFill>
                  <a:latin typeface="Montserrat"/>
                  <a:ea typeface="Montserrat"/>
                  <a:cs typeface="Montserrat"/>
                  <a:sym typeface="Montserrat"/>
                </a:rPr>
                <a:t>NetUKorg</a:t>
              </a:r>
              <a:endParaRPr sz="1800">
                <a:solidFill>
                  <a:schemeClr val="dk2"/>
                </a:solidFill>
                <a:latin typeface="Montserrat"/>
                <a:ea typeface="Montserrat"/>
                <a:cs typeface="Montserrat"/>
                <a:sym typeface="Montserrat"/>
              </a:endParaRPr>
            </a:p>
          </p:txBody>
        </p:sp>
        <p:pic>
          <p:nvPicPr>
            <p:cNvPr id="167" name="Google Shape;167;p20"/>
            <p:cNvPicPr preferRelativeResize="0"/>
            <p:nvPr/>
          </p:nvPicPr>
          <p:blipFill>
            <a:blip r:embed="rId5">
              <a:alphaModFix/>
            </a:blip>
            <a:stretch>
              <a:fillRect/>
            </a:stretch>
          </p:blipFill>
          <p:spPr>
            <a:xfrm>
              <a:off x="3162300" y="1806388"/>
              <a:ext cx="990600" cy="685800"/>
            </a:xfrm>
            <a:prstGeom prst="rect">
              <a:avLst/>
            </a:prstGeom>
            <a:noFill/>
            <a:ln>
              <a:noFill/>
            </a:ln>
          </p:spPr>
        </p:pic>
      </p:grpSp>
      <p:sp>
        <p:nvSpPr>
          <p:cNvPr id="168" name="Google Shape;168;p20"/>
          <p:cNvSpPr txBox="1">
            <a:spLocks noGrp="1"/>
          </p:cNvSpPr>
          <p:nvPr>
            <p:ph type="title"/>
          </p:nvPr>
        </p:nvSpPr>
        <p:spPr>
          <a:xfrm>
            <a:off x="498750" y="679575"/>
            <a:ext cx="80766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Social Links</a:t>
            </a:r>
            <a:endParaRPr/>
          </a:p>
        </p:txBody>
      </p:sp>
      <p:sp>
        <p:nvSpPr>
          <p:cNvPr id="169" name="Google Shape;169;p20"/>
          <p:cNvSpPr txBox="1">
            <a:spLocks noGrp="1"/>
          </p:cNvSpPr>
          <p:nvPr>
            <p:ph type="title"/>
          </p:nvPr>
        </p:nvSpPr>
        <p:spPr>
          <a:xfrm>
            <a:off x="2520000" y="3415294"/>
            <a:ext cx="3726000" cy="646500"/>
          </a:xfrm>
          <a:prstGeom prst="rect">
            <a:avLst/>
          </a:prstGeom>
        </p:spPr>
        <p:txBody>
          <a:bodyPr spcFirstLastPara="1" wrap="square" lIns="91425" tIns="91425" rIns="91425" bIns="91425" anchor="t" anchorCtr="0">
            <a:spAutoFit/>
          </a:bodyPr>
          <a:lstStyle/>
          <a:p>
            <a:pPr marL="0" lvl="0" indent="0" algn="ctr" rtl="0">
              <a:lnSpc>
                <a:spcPct val="150000"/>
              </a:lnSpc>
              <a:spcBef>
                <a:spcPts val="0"/>
              </a:spcBef>
              <a:spcAft>
                <a:spcPts val="0"/>
              </a:spcAft>
              <a:buClr>
                <a:schemeClr val="dk1"/>
              </a:buClr>
              <a:buSzPts val="1100"/>
              <a:buFont typeface="Arial"/>
              <a:buNone/>
            </a:pPr>
            <a:r>
              <a:rPr lang="en-GB" sz="1200" i="1">
                <a:solidFill>
                  <a:srgbClr val="035E5C"/>
                </a:solidFill>
              </a:rPr>
              <a:t>members-subscribe@lists.netuk.org</a:t>
            </a:r>
            <a:endParaRPr sz="1200" i="1">
              <a:solidFill>
                <a:srgbClr val="035E5C"/>
              </a:solidFill>
            </a:endParaRPr>
          </a:p>
          <a:p>
            <a:pPr marL="0" lvl="0" indent="0" algn="ctr" rtl="0">
              <a:lnSpc>
                <a:spcPct val="150000"/>
              </a:lnSpc>
              <a:spcBef>
                <a:spcPts val="0"/>
              </a:spcBef>
              <a:spcAft>
                <a:spcPts val="0"/>
              </a:spcAft>
              <a:buNone/>
            </a:pPr>
            <a:r>
              <a:rPr lang="en-GB" sz="1200" i="1">
                <a:solidFill>
                  <a:srgbClr val="376866"/>
                </a:solidFill>
              </a:rPr>
              <a:t>members-unsubscribe@lists.netuk.org</a:t>
            </a:r>
            <a:endParaRPr sz="1200">
              <a:solidFill>
                <a:srgbClr val="376866"/>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3"/>
          <p:cNvSpPr txBox="1">
            <a:spLocks noGrp="1"/>
          </p:cNvSpPr>
          <p:nvPr>
            <p:ph type="title"/>
          </p:nvPr>
        </p:nvSpPr>
        <p:spPr>
          <a:xfrm>
            <a:off x="498750" y="679575"/>
            <a:ext cx="81465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Respect + Code of Conduct</a:t>
            </a:r>
            <a:endParaRPr/>
          </a:p>
        </p:txBody>
      </p:sp>
      <p:sp>
        <p:nvSpPr>
          <p:cNvPr id="190" name="Google Shape;190;p23"/>
          <p:cNvSpPr txBox="1">
            <a:spLocks noGrp="1"/>
          </p:cNvSpPr>
          <p:nvPr>
            <p:ph type="title"/>
          </p:nvPr>
        </p:nvSpPr>
        <p:spPr>
          <a:xfrm>
            <a:off x="665850" y="1725150"/>
            <a:ext cx="7812300" cy="1369800"/>
          </a:xfrm>
          <a:prstGeom prst="rect">
            <a:avLst/>
          </a:prstGeom>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SzPts val="1400"/>
              <a:buChar char="■"/>
            </a:pPr>
            <a:r>
              <a:rPr lang="en-GB" sz="1400"/>
              <a:t>Everyone agreed to NetUK/LONAP’s Code of Conduct when purchasing a ticket. </a:t>
            </a:r>
            <a:endParaRPr sz="1400"/>
          </a:p>
          <a:p>
            <a:pPr marL="457200" lvl="0" indent="-317500" algn="l" rtl="0">
              <a:lnSpc>
                <a:spcPct val="150000"/>
              </a:lnSpc>
              <a:spcBef>
                <a:spcPts val="0"/>
              </a:spcBef>
              <a:spcAft>
                <a:spcPts val="0"/>
              </a:spcAft>
              <a:buSzPts val="1400"/>
              <a:buChar char="■"/>
            </a:pPr>
            <a:r>
              <a:rPr lang="en-GB" sz="1400"/>
              <a:t>Our Code of Conduct can be found here: </a:t>
            </a:r>
            <a:r>
              <a:rPr lang="en-GB" sz="1400" b="1"/>
              <a:t>[ www.lonap.net/code-of-conduct ]</a:t>
            </a:r>
            <a:endParaRPr sz="1400" b="1"/>
          </a:p>
          <a:p>
            <a:pPr marL="457200" lvl="0" indent="-317500" algn="l" rtl="0">
              <a:lnSpc>
                <a:spcPct val="150000"/>
              </a:lnSpc>
              <a:spcBef>
                <a:spcPts val="0"/>
              </a:spcBef>
              <a:spcAft>
                <a:spcPts val="0"/>
              </a:spcAft>
              <a:buSzPts val="1400"/>
              <a:buChar char="■"/>
            </a:pPr>
            <a:r>
              <a:rPr lang="en-GB" sz="1400"/>
              <a:t>Please follow this during the event both in person and virtually.</a:t>
            </a:r>
            <a:endParaRPr sz="1400"/>
          </a:p>
          <a:p>
            <a:pPr marL="457200" lvl="0" indent="-317500" algn="l" rtl="0">
              <a:lnSpc>
                <a:spcPct val="150000"/>
              </a:lnSpc>
              <a:spcBef>
                <a:spcPts val="0"/>
              </a:spcBef>
              <a:spcAft>
                <a:spcPts val="0"/>
              </a:spcAft>
              <a:buSzPts val="1400"/>
              <a:buChar char="■"/>
            </a:pPr>
            <a:r>
              <a:rPr lang="en-GB" sz="1400"/>
              <a:t>If you wish to raise an issue please find a MC or PC member.</a:t>
            </a:r>
            <a:endParaRPr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852750" y="839850"/>
            <a:ext cx="75282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Welcome to #NetUK3!</a:t>
            </a:r>
            <a:endParaRPr sz="1800" b="1"/>
          </a:p>
        </p:txBody>
      </p:sp>
      <p:pic>
        <p:nvPicPr>
          <p:cNvPr id="63" name="Google Shape;63;p14" title="DavePumford-netuk.png"/>
          <p:cNvPicPr preferRelativeResize="0"/>
          <p:nvPr/>
        </p:nvPicPr>
        <p:blipFill>
          <a:blip r:embed="rId3">
            <a:alphaModFix amt="90000"/>
          </a:blip>
          <a:stretch>
            <a:fillRect/>
          </a:stretch>
        </p:blipFill>
        <p:spPr>
          <a:xfrm>
            <a:off x="943876" y="1591550"/>
            <a:ext cx="1624671" cy="1836075"/>
          </a:xfrm>
          <a:prstGeom prst="rect">
            <a:avLst/>
          </a:prstGeom>
          <a:noFill/>
          <a:ln>
            <a:noFill/>
          </a:ln>
        </p:spPr>
      </p:pic>
      <p:sp>
        <p:nvSpPr>
          <p:cNvPr id="64" name="Google Shape;64;p14"/>
          <p:cNvSpPr txBox="1">
            <a:spLocks noGrp="1"/>
          </p:cNvSpPr>
          <p:nvPr>
            <p:ph type="body" idx="4294967295"/>
          </p:nvPr>
        </p:nvSpPr>
        <p:spPr>
          <a:xfrm>
            <a:off x="943875" y="3438125"/>
            <a:ext cx="1624800" cy="677100"/>
          </a:xfrm>
          <a:prstGeom prst="rect">
            <a:avLst/>
          </a:prstGeom>
          <a:solidFill>
            <a:srgbClr val="174A48"/>
          </a:solidFill>
        </p:spPr>
        <p:txBody>
          <a:bodyPr spcFirstLastPara="1" wrap="square" lIns="91425" tIns="91425" rIns="91425" bIns="91425" anchor="t" anchorCtr="0">
            <a:spAutoFit/>
          </a:bodyPr>
          <a:lstStyle/>
          <a:p>
            <a:pPr marL="0" lvl="0" indent="0" algn="l" rtl="0">
              <a:lnSpc>
                <a:spcPct val="100000"/>
              </a:lnSpc>
              <a:spcBef>
                <a:spcPts val="0"/>
              </a:spcBef>
              <a:spcAft>
                <a:spcPts val="1200"/>
              </a:spcAft>
              <a:buClr>
                <a:schemeClr val="dk1"/>
              </a:buClr>
              <a:buSzPts val="1100"/>
              <a:buFont typeface="Arial"/>
              <a:buNone/>
            </a:pPr>
            <a:r>
              <a:rPr lang="en-GB" sz="1200">
                <a:solidFill>
                  <a:schemeClr val="lt1"/>
                </a:solidFill>
                <a:latin typeface="Montserrat SemiBold"/>
                <a:ea typeface="Montserrat SemiBold"/>
                <a:cs typeface="Montserrat SemiBold"/>
                <a:sym typeface="Montserrat SemiBold"/>
              </a:rPr>
              <a:t>Dave Pumford</a:t>
            </a:r>
            <a:br>
              <a:rPr lang="en-GB" sz="1200">
                <a:solidFill>
                  <a:schemeClr val="lt1"/>
                </a:solidFill>
                <a:latin typeface="Montserrat SemiBold"/>
                <a:ea typeface="Montserrat SemiBold"/>
                <a:cs typeface="Montserrat SemiBold"/>
                <a:sym typeface="Montserrat SemiBold"/>
              </a:rPr>
            </a:br>
            <a:r>
              <a:rPr lang="en-GB" sz="1000">
                <a:solidFill>
                  <a:schemeClr val="lt1"/>
                </a:solidFill>
                <a:latin typeface="Montserrat Medium"/>
                <a:ea typeface="Montserrat Medium"/>
                <a:cs typeface="Montserrat Medium"/>
                <a:sym typeface="Montserrat Medium"/>
              </a:rPr>
              <a:t>Chair, Management Committee at NetUK</a:t>
            </a:r>
            <a:endParaRPr sz="1000">
              <a:solidFill>
                <a:schemeClr val="lt1"/>
              </a:solidFill>
              <a:latin typeface="Montserrat Medium"/>
              <a:ea typeface="Montserrat Medium"/>
              <a:cs typeface="Montserrat Medium"/>
              <a:sym typeface="Montserrat Medium"/>
            </a:endParaRPr>
          </a:p>
        </p:txBody>
      </p:sp>
      <p:sp>
        <p:nvSpPr>
          <p:cNvPr id="65" name="Google Shape;65;p14"/>
          <p:cNvSpPr txBox="1">
            <a:spLocks noGrp="1"/>
          </p:cNvSpPr>
          <p:nvPr>
            <p:ph type="title"/>
          </p:nvPr>
        </p:nvSpPr>
        <p:spPr>
          <a:xfrm>
            <a:off x="2548350" y="1515350"/>
            <a:ext cx="4992600" cy="2878200"/>
          </a:xfrm>
          <a:prstGeom prst="rect">
            <a:avLst/>
          </a:prstGeom>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Char char="■"/>
            </a:pPr>
            <a:r>
              <a:rPr lang="en-GB" sz="1400"/>
              <a:t>On behalf of the Management, Programme and Organising Committees, </a:t>
            </a:r>
            <a:r>
              <a:rPr lang="en-GB" sz="1400" b="1"/>
              <a:t>I would like to welcome you all to #NetUK3</a:t>
            </a:r>
            <a:r>
              <a:rPr lang="en-GB" sz="1400"/>
              <a:t>.</a:t>
            </a:r>
            <a:r>
              <a:rPr lang="en-GB" sz="1400" b="1"/>
              <a:t> </a:t>
            </a:r>
            <a:endParaRPr sz="1400" b="1"/>
          </a:p>
          <a:p>
            <a:pPr marL="457200" lvl="0" indent="0" algn="l" rtl="0">
              <a:lnSpc>
                <a:spcPct val="115000"/>
              </a:lnSpc>
              <a:spcBef>
                <a:spcPts val="0"/>
              </a:spcBef>
              <a:spcAft>
                <a:spcPts val="0"/>
              </a:spcAft>
              <a:buNone/>
            </a:pPr>
            <a:endParaRPr sz="1400"/>
          </a:p>
          <a:p>
            <a:pPr marL="457200" lvl="0" indent="-317500" algn="l" rtl="0">
              <a:lnSpc>
                <a:spcPct val="115000"/>
              </a:lnSpc>
              <a:spcBef>
                <a:spcPts val="0"/>
              </a:spcBef>
              <a:spcAft>
                <a:spcPts val="0"/>
              </a:spcAft>
              <a:buSzPts val="1400"/>
              <a:buChar char="■"/>
            </a:pPr>
            <a:r>
              <a:rPr lang="en-GB" sz="1400"/>
              <a:t>Two packed days ahead, from data centre networks to data centres in space, </a:t>
            </a:r>
            <a:r>
              <a:rPr lang="en-GB" sz="1400" b="1"/>
              <a:t>with the courtyard social this evening</a:t>
            </a:r>
            <a:r>
              <a:rPr lang="en-GB" sz="1400"/>
              <a:t>. </a:t>
            </a:r>
            <a:endParaRPr sz="1400"/>
          </a:p>
          <a:p>
            <a:pPr marL="457200" lvl="0" indent="0" algn="l" rtl="0">
              <a:lnSpc>
                <a:spcPct val="115000"/>
              </a:lnSpc>
              <a:spcBef>
                <a:spcPts val="0"/>
              </a:spcBef>
              <a:spcAft>
                <a:spcPts val="0"/>
              </a:spcAft>
              <a:buNone/>
            </a:pPr>
            <a:endParaRPr sz="1400"/>
          </a:p>
          <a:p>
            <a:pPr marL="457200" lvl="0" indent="-317500" algn="l" rtl="0">
              <a:lnSpc>
                <a:spcPct val="115000"/>
              </a:lnSpc>
              <a:spcBef>
                <a:spcPts val="0"/>
              </a:spcBef>
              <a:spcAft>
                <a:spcPts val="0"/>
              </a:spcAft>
              <a:buSzPts val="1400"/>
              <a:buChar char="■"/>
            </a:pPr>
            <a:r>
              <a:rPr lang="en-GB" sz="1400"/>
              <a:t>Welcome back to The Brewery. If you need </a:t>
            </a:r>
            <a:r>
              <a:rPr lang="en-GB" sz="1400" b="1"/>
              <a:t>any assistance reach out to anyone wearing a NetUK polo</a:t>
            </a:r>
            <a:r>
              <a:rPr lang="en-GB" sz="1400"/>
              <a:t>. </a:t>
            </a:r>
            <a:endParaRPr sz="1400"/>
          </a:p>
        </p:txBody>
      </p:sp>
      <p:pic>
        <p:nvPicPr>
          <p:cNvPr id="2" name="Graphic 1">
            <a:extLst>
              <a:ext uri="{FF2B5EF4-FFF2-40B4-BE49-F238E27FC236}">
                <a16:creationId xmlns:a16="http://schemas.microsoft.com/office/drawing/2014/main" id="{732DA243-908B-096F-E6E2-0A056871DE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22187" y="370489"/>
            <a:ext cx="1723026" cy="29436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
          <a:extLst>
            <a:ext uri="{FF2B5EF4-FFF2-40B4-BE49-F238E27FC236}">
              <a16:creationId xmlns:a16="http://schemas.microsoft.com/office/drawing/2014/main" id="{340533E6-25D8-E54B-7006-B608141A2313}"/>
            </a:ext>
          </a:extLst>
        </p:cNvPr>
        <p:cNvGrpSpPr/>
        <p:nvPr/>
      </p:nvGrpSpPr>
      <p:grpSpPr>
        <a:xfrm>
          <a:off x="0" y="0"/>
          <a:ext cx="0" cy="0"/>
          <a:chOff x="0" y="0"/>
          <a:chExt cx="0" cy="0"/>
        </a:xfrm>
      </p:grpSpPr>
      <p:sp>
        <p:nvSpPr>
          <p:cNvPr id="264" name="Google Shape;264;p26">
            <a:extLst>
              <a:ext uri="{FF2B5EF4-FFF2-40B4-BE49-F238E27FC236}">
                <a16:creationId xmlns:a16="http://schemas.microsoft.com/office/drawing/2014/main" id="{284B522F-DF77-33A8-136E-8D56A678C716}"/>
              </a:ext>
            </a:extLst>
          </p:cNvPr>
          <p:cNvSpPr txBox="1">
            <a:spLocks noGrp="1"/>
          </p:cNvSpPr>
          <p:nvPr>
            <p:ph type="title"/>
          </p:nvPr>
        </p:nvSpPr>
        <p:spPr>
          <a:xfrm>
            <a:off x="807900" y="662250"/>
            <a:ext cx="7528200" cy="9234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sz="4800">
                <a:latin typeface="Montserrat SemiBold"/>
                <a:ea typeface="Montserrat SemiBold"/>
                <a:cs typeface="Montserrat SemiBold"/>
                <a:sym typeface="Montserrat SemiBold"/>
              </a:rPr>
              <a:t>Thank you</a:t>
            </a:r>
            <a:endParaRPr sz="4800">
              <a:latin typeface="Montserrat SemiBold"/>
              <a:ea typeface="Montserrat SemiBold"/>
              <a:cs typeface="Montserrat SemiBold"/>
              <a:sym typeface="Montserrat SemiBold"/>
            </a:endParaRPr>
          </a:p>
        </p:txBody>
      </p:sp>
      <p:pic>
        <p:nvPicPr>
          <p:cNvPr id="430" name="logo430">
            <a:extLst>
              <a:ext uri="{FF2B5EF4-FFF2-40B4-BE49-F238E27FC236}">
                <a16:creationId xmlns:a16="http://schemas.microsoft.com/office/drawing/2014/main" id="{70D7E504-09E9-EC2F-B40F-7E31FEE2EA9B}"/>
              </a:ext>
            </a:extLst>
          </p:cNvPr>
          <p:cNvPicPr preferRelativeResize="0"/>
          <p:nvPr/>
        </p:nvPicPr>
        <p:blipFill>
          <a:blip r:embed="rId3">
            <a:alphaModFix/>
          </a:blip>
          <a:stretch>
            <a:fillRect/>
          </a:stretch>
        </p:blipFill>
        <p:spPr>
          <a:xfrm>
            <a:off x="626619" y="1585650"/>
            <a:ext cx="1010762" cy="448000"/>
          </a:xfrm>
          <a:prstGeom prst="rect">
            <a:avLst/>
          </a:prstGeom>
        </p:spPr>
      </p:pic>
      <p:pic>
        <p:nvPicPr>
          <p:cNvPr id="431" name="logo431">
            <a:extLst>
              <a:ext uri="{FF2B5EF4-FFF2-40B4-BE49-F238E27FC236}">
                <a16:creationId xmlns:a16="http://schemas.microsoft.com/office/drawing/2014/main" id="{944EF386-6001-F74D-3CEC-31B7A950FA87}"/>
              </a:ext>
            </a:extLst>
          </p:cNvPr>
          <p:cNvPicPr preferRelativeResize="0"/>
          <p:nvPr/>
        </p:nvPicPr>
        <p:blipFill>
          <a:blip r:embed="rId4">
            <a:alphaModFix/>
          </a:blip>
          <a:stretch>
            <a:fillRect/>
          </a:stretch>
        </p:blipFill>
        <p:spPr>
          <a:xfrm>
            <a:off x="2172085" y="1585650"/>
            <a:ext cx="1359830" cy="448000"/>
          </a:xfrm>
          <a:prstGeom prst="rect">
            <a:avLst/>
          </a:prstGeom>
        </p:spPr>
      </p:pic>
      <p:pic>
        <p:nvPicPr>
          <p:cNvPr id="432" name="logo432">
            <a:extLst>
              <a:ext uri="{FF2B5EF4-FFF2-40B4-BE49-F238E27FC236}">
                <a16:creationId xmlns:a16="http://schemas.microsoft.com/office/drawing/2014/main" id="{B4A46393-146A-A03D-AE79-A60FB9152E85}"/>
              </a:ext>
            </a:extLst>
          </p:cNvPr>
          <p:cNvPicPr preferRelativeResize="0"/>
          <p:nvPr/>
        </p:nvPicPr>
        <p:blipFill>
          <a:blip r:embed="rId5">
            <a:alphaModFix/>
          </a:blip>
          <a:stretch>
            <a:fillRect/>
          </a:stretch>
        </p:blipFill>
        <p:spPr>
          <a:xfrm>
            <a:off x="4181018" y="1585650"/>
            <a:ext cx="781963" cy="448000"/>
          </a:xfrm>
          <a:prstGeom prst="rect">
            <a:avLst/>
          </a:prstGeom>
        </p:spPr>
      </p:pic>
      <p:pic>
        <p:nvPicPr>
          <p:cNvPr id="433" name="logo433">
            <a:extLst>
              <a:ext uri="{FF2B5EF4-FFF2-40B4-BE49-F238E27FC236}">
                <a16:creationId xmlns:a16="http://schemas.microsoft.com/office/drawing/2014/main" id="{3F712CDF-2B9F-2F93-4FF4-1A7BE450A960}"/>
              </a:ext>
            </a:extLst>
          </p:cNvPr>
          <p:cNvPicPr preferRelativeResize="0"/>
          <p:nvPr/>
        </p:nvPicPr>
        <p:blipFill>
          <a:blip r:embed="rId6">
            <a:alphaModFix/>
          </a:blip>
          <a:stretch>
            <a:fillRect/>
          </a:stretch>
        </p:blipFill>
        <p:spPr>
          <a:xfrm>
            <a:off x="5901806" y="1585650"/>
            <a:ext cx="780387" cy="448000"/>
          </a:xfrm>
          <a:prstGeom prst="rect">
            <a:avLst/>
          </a:prstGeom>
        </p:spPr>
      </p:pic>
      <p:pic>
        <p:nvPicPr>
          <p:cNvPr id="434" name="logo434">
            <a:extLst>
              <a:ext uri="{FF2B5EF4-FFF2-40B4-BE49-F238E27FC236}">
                <a16:creationId xmlns:a16="http://schemas.microsoft.com/office/drawing/2014/main" id="{D77CB6D2-BACB-B93A-2CB3-C518F9995896}"/>
              </a:ext>
            </a:extLst>
          </p:cNvPr>
          <p:cNvPicPr preferRelativeResize="0"/>
          <p:nvPr/>
        </p:nvPicPr>
        <p:blipFill>
          <a:blip r:embed="rId7">
            <a:alphaModFix/>
          </a:blip>
          <a:stretch>
            <a:fillRect/>
          </a:stretch>
        </p:blipFill>
        <p:spPr>
          <a:xfrm>
            <a:off x="7566992" y="1585650"/>
            <a:ext cx="890016" cy="448000"/>
          </a:xfrm>
          <a:prstGeom prst="rect">
            <a:avLst/>
          </a:prstGeom>
        </p:spPr>
      </p:pic>
      <p:pic>
        <p:nvPicPr>
          <p:cNvPr id="435" name="logo435">
            <a:extLst>
              <a:ext uri="{FF2B5EF4-FFF2-40B4-BE49-F238E27FC236}">
                <a16:creationId xmlns:a16="http://schemas.microsoft.com/office/drawing/2014/main" id="{B37FC5A8-3EA0-BDDB-36BF-8AE59ADC0F51}"/>
              </a:ext>
            </a:extLst>
          </p:cNvPr>
          <p:cNvPicPr preferRelativeResize="0"/>
          <p:nvPr/>
        </p:nvPicPr>
        <p:blipFill>
          <a:blip r:embed="rId8">
            <a:alphaModFix/>
          </a:blip>
          <a:stretch>
            <a:fillRect/>
          </a:stretch>
        </p:blipFill>
        <p:spPr>
          <a:xfrm>
            <a:off x="687371" y="2295650"/>
            <a:ext cx="889257" cy="448000"/>
          </a:xfrm>
          <a:prstGeom prst="rect">
            <a:avLst/>
          </a:prstGeom>
        </p:spPr>
      </p:pic>
      <p:pic>
        <p:nvPicPr>
          <p:cNvPr id="436" name="logo436">
            <a:extLst>
              <a:ext uri="{FF2B5EF4-FFF2-40B4-BE49-F238E27FC236}">
                <a16:creationId xmlns:a16="http://schemas.microsoft.com/office/drawing/2014/main" id="{1B66CA45-2EE4-C615-D1B6-307BDDFFAA29}"/>
              </a:ext>
            </a:extLst>
          </p:cNvPr>
          <p:cNvPicPr preferRelativeResize="0"/>
          <p:nvPr/>
        </p:nvPicPr>
        <p:blipFill>
          <a:blip r:embed="rId9">
            <a:alphaModFix/>
          </a:blip>
          <a:stretch>
            <a:fillRect/>
          </a:stretch>
        </p:blipFill>
        <p:spPr>
          <a:xfrm>
            <a:off x="2171689" y="2295650"/>
            <a:ext cx="1360621" cy="448000"/>
          </a:xfrm>
          <a:prstGeom prst="rect">
            <a:avLst/>
          </a:prstGeom>
        </p:spPr>
      </p:pic>
      <p:pic>
        <p:nvPicPr>
          <p:cNvPr id="437" name="logo437">
            <a:extLst>
              <a:ext uri="{FF2B5EF4-FFF2-40B4-BE49-F238E27FC236}">
                <a16:creationId xmlns:a16="http://schemas.microsoft.com/office/drawing/2014/main" id="{CF3EBCA8-6ED5-615C-6377-C6F79E51E3EA}"/>
              </a:ext>
            </a:extLst>
          </p:cNvPr>
          <p:cNvPicPr preferRelativeResize="0"/>
          <p:nvPr/>
        </p:nvPicPr>
        <p:blipFill>
          <a:blip r:embed="rId10">
            <a:alphaModFix/>
          </a:blip>
          <a:stretch>
            <a:fillRect/>
          </a:stretch>
        </p:blipFill>
        <p:spPr>
          <a:xfrm>
            <a:off x="4181018" y="2295650"/>
            <a:ext cx="781963" cy="448000"/>
          </a:xfrm>
          <a:prstGeom prst="rect">
            <a:avLst/>
          </a:prstGeom>
        </p:spPr>
      </p:pic>
      <p:pic>
        <p:nvPicPr>
          <p:cNvPr id="438" name="logo438">
            <a:extLst>
              <a:ext uri="{FF2B5EF4-FFF2-40B4-BE49-F238E27FC236}">
                <a16:creationId xmlns:a16="http://schemas.microsoft.com/office/drawing/2014/main" id="{FE64D629-E602-076C-65F2-9A8023FB02DA}"/>
              </a:ext>
            </a:extLst>
          </p:cNvPr>
          <p:cNvPicPr preferRelativeResize="0"/>
          <p:nvPr/>
        </p:nvPicPr>
        <p:blipFill>
          <a:blip r:embed="rId11">
            <a:alphaModFix/>
          </a:blip>
          <a:stretch>
            <a:fillRect/>
          </a:stretch>
        </p:blipFill>
        <p:spPr>
          <a:xfrm>
            <a:off x="5846622" y="2295650"/>
            <a:ext cx="890755" cy="448000"/>
          </a:xfrm>
          <a:prstGeom prst="rect">
            <a:avLst/>
          </a:prstGeom>
        </p:spPr>
      </p:pic>
      <p:pic>
        <p:nvPicPr>
          <p:cNvPr id="439" name="logo439">
            <a:extLst>
              <a:ext uri="{FF2B5EF4-FFF2-40B4-BE49-F238E27FC236}">
                <a16:creationId xmlns:a16="http://schemas.microsoft.com/office/drawing/2014/main" id="{01128BDD-64AD-2650-4E9B-D3F950421B23}"/>
              </a:ext>
            </a:extLst>
          </p:cNvPr>
          <p:cNvPicPr preferRelativeResize="0"/>
          <p:nvPr/>
        </p:nvPicPr>
        <p:blipFill>
          <a:blip r:embed="rId12">
            <a:alphaModFix/>
          </a:blip>
          <a:stretch>
            <a:fillRect/>
          </a:stretch>
        </p:blipFill>
        <p:spPr>
          <a:xfrm>
            <a:off x="7413958" y="2295650"/>
            <a:ext cx="1196083" cy="448000"/>
          </a:xfrm>
          <a:prstGeom prst="rect">
            <a:avLst/>
          </a:prstGeom>
        </p:spPr>
      </p:pic>
      <p:pic>
        <p:nvPicPr>
          <p:cNvPr id="440" name="logo440">
            <a:extLst>
              <a:ext uri="{FF2B5EF4-FFF2-40B4-BE49-F238E27FC236}">
                <a16:creationId xmlns:a16="http://schemas.microsoft.com/office/drawing/2014/main" id="{69D08EB0-244B-3BC6-CBE5-095AEB2EF4C4}"/>
              </a:ext>
            </a:extLst>
          </p:cNvPr>
          <p:cNvPicPr preferRelativeResize="0"/>
          <p:nvPr/>
        </p:nvPicPr>
        <p:blipFill>
          <a:blip r:embed="rId13">
            <a:alphaModFix/>
          </a:blip>
          <a:stretch>
            <a:fillRect/>
          </a:stretch>
        </p:blipFill>
        <p:spPr>
          <a:xfrm>
            <a:off x="1599432" y="3005650"/>
            <a:ext cx="785135" cy="448000"/>
          </a:xfrm>
          <a:prstGeom prst="rect">
            <a:avLst/>
          </a:prstGeom>
        </p:spPr>
      </p:pic>
      <p:pic>
        <p:nvPicPr>
          <p:cNvPr id="441" name="logo441">
            <a:extLst>
              <a:ext uri="{FF2B5EF4-FFF2-40B4-BE49-F238E27FC236}">
                <a16:creationId xmlns:a16="http://schemas.microsoft.com/office/drawing/2014/main" id="{E71364CE-C0E0-F511-2D86-F10D40CF4F7B}"/>
              </a:ext>
            </a:extLst>
          </p:cNvPr>
          <p:cNvPicPr preferRelativeResize="0"/>
          <p:nvPr/>
        </p:nvPicPr>
        <p:blipFill>
          <a:blip r:embed="rId14">
            <a:alphaModFix/>
          </a:blip>
          <a:stretch>
            <a:fillRect/>
          </a:stretch>
        </p:blipFill>
        <p:spPr>
          <a:xfrm>
            <a:off x="3206727" y="3005650"/>
            <a:ext cx="1010545" cy="448000"/>
          </a:xfrm>
          <a:prstGeom prst="rect">
            <a:avLst/>
          </a:prstGeom>
        </p:spPr>
      </p:pic>
      <p:pic>
        <p:nvPicPr>
          <p:cNvPr id="442" name="logo442">
            <a:extLst>
              <a:ext uri="{FF2B5EF4-FFF2-40B4-BE49-F238E27FC236}">
                <a16:creationId xmlns:a16="http://schemas.microsoft.com/office/drawing/2014/main" id="{E918CAE5-8A19-28F1-D05F-EB7E20077A44}"/>
              </a:ext>
            </a:extLst>
          </p:cNvPr>
          <p:cNvPicPr preferRelativeResize="0"/>
          <p:nvPr/>
        </p:nvPicPr>
        <p:blipFill>
          <a:blip r:embed="rId15">
            <a:alphaModFix/>
          </a:blip>
          <a:stretch>
            <a:fillRect/>
          </a:stretch>
        </p:blipFill>
        <p:spPr>
          <a:xfrm>
            <a:off x="4835515" y="3005650"/>
            <a:ext cx="1192969" cy="448000"/>
          </a:xfrm>
          <a:prstGeom prst="rect">
            <a:avLst/>
          </a:prstGeom>
        </p:spPr>
      </p:pic>
      <p:pic>
        <p:nvPicPr>
          <p:cNvPr id="443" name="logo443">
            <a:extLst>
              <a:ext uri="{FF2B5EF4-FFF2-40B4-BE49-F238E27FC236}">
                <a16:creationId xmlns:a16="http://schemas.microsoft.com/office/drawing/2014/main" id="{FA14CC28-D4AE-CBBC-7F26-A18E6BE844F0}"/>
              </a:ext>
            </a:extLst>
          </p:cNvPr>
          <p:cNvPicPr preferRelativeResize="0"/>
          <p:nvPr/>
        </p:nvPicPr>
        <p:blipFill>
          <a:blip r:embed="rId16">
            <a:alphaModFix/>
          </a:blip>
          <a:stretch>
            <a:fillRect/>
          </a:stretch>
        </p:blipFill>
        <p:spPr>
          <a:xfrm>
            <a:off x="6647469" y="3005650"/>
            <a:ext cx="1009062" cy="448000"/>
          </a:xfrm>
          <a:prstGeom prst="rect">
            <a:avLst/>
          </a:prstGeom>
        </p:spPr>
      </p:pic>
      <p:sp>
        <p:nvSpPr>
          <p:cNvPr id="480" name="enjoy">
            <a:extLst>
              <a:ext uri="{FF2B5EF4-FFF2-40B4-BE49-F238E27FC236}">
                <a16:creationId xmlns:a16="http://schemas.microsoft.com/office/drawing/2014/main" id="{AC2CE2C9-6055-4959-D7E8-4B71F42BB9F0}"/>
              </a:ext>
            </a:extLst>
          </p:cNvPr>
          <p:cNvSpPr txBox="1"/>
          <p:nvPr/>
        </p:nvSpPr>
        <p:spPr>
          <a:xfrm>
            <a:off x="1572000" y="3600000"/>
            <a:ext cx="6000000" cy="500000"/>
          </a:xfrm>
          <a:prstGeom prst="rect">
            <a:avLst/>
          </a:prstGeom>
          <a:noFill/>
          <a:ln>
            <a:noFill/>
          </a:ln>
        </p:spPr>
        <p:txBody>
          <a:bodyPr lIns="0" tIns="0" rIns="0" bIns="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A5251"/>
                </a:solidFill>
                <a:effectLst/>
                <a:uLnTx/>
                <a:uFillTx/>
                <a:latin typeface="Montserrat SemiBold"/>
                <a:ea typeface="Montserrat SemiBold"/>
                <a:cs typeface="Montserrat SemiBold"/>
                <a:sym typeface="Montserrat SemiBold"/>
              </a:rPr>
              <a:t>Enjoy NetUK3!</a:t>
            </a:r>
          </a:p>
        </p:txBody>
      </p:sp>
    </p:spTree>
    <p:extLst>
      <p:ext uri="{BB962C8B-B14F-4D97-AF65-F5344CB8AC3E}">
        <p14:creationId xmlns:p14="http://schemas.microsoft.com/office/powerpoint/2010/main" val="1270840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252000" y="1449600"/>
            <a:ext cx="2880000" cy="9543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sz="1400">
                <a:latin typeface="Geist Mono"/>
                <a:ea typeface="Geist Mono"/>
                <a:cs typeface="Geist Mono"/>
                <a:sym typeface="Geist Mono"/>
              </a:rPr>
              <a:t>[ WIFI ]</a:t>
            </a:r>
            <a:br>
              <a:rPr lang="en-GB" sz="1800">
                <a:latin typeface="Montserrat SemiBold"/>
                <a:ea typeface="Montserrat SemiBold"/>
                <a:cs typeface="Montserrat SemiBold"/>
                <a:sym typeface="Montserrat SemiBold"/>
              </a:rPr>
            </a:br>
            <a:endParaRPr sz="1800">
              <a:latin typeface="Montserrat SemiBold"/>
              <a:ea typeface="Montserrat SemiBold"/>
              <a:cs typeface="Montserrat SemiBold"/>
              <a:sym typeface="Montserrat SemiBold"/>
            </a:endParaRPr>
          </a:p>
          <a:p>
            <a:pPr marL="0" lvl="0" indent="0" algn="ctr" rtl="0">
              <a:spcBef>
                <a:spcPts val="0"/>
              </a:spcBef>
              <a:spcAft>
                <a:spcPts val="0"/>
              </a:spcAft>
              <a:buNone/>
            </a:pPr>
            <a:r>
              <a:rPr lang="en-GB" sz="1800">
                <a:latin typeface="Montserrat SemiBold"/>
                <a:ea typeface="Montserrat SemiBold"/>
                <a:cs typeface="Montserrat SemiBold"/>
                <a:sym typeface="Montserrat SemiBold"/>
              </a:rPr>
              <a:t>Brewery_WiFi</a:t>
            </a:r>
            <a:endParaRPr sz="1800">
              <a:latin typeface="Montserrat SemiBold"/>
              <a:ea typeface="Montserrat SemiBold"/>
              <a:cs typeface="Montserrat SemiBold"/>
              <a:sym typeface="Montserrat SemiBold"/>
            </a:endParaRPr>
          </a:p>
        </p:txBody>
      </p:sp>
      <p:sp>
        <p:nvSpPr>
          <p:cNvPr id="51" name="Google Shape;51;p13"/>
          <p:cNvSpPr txBox="1">
            <a:spLocks noGrp="1"/>
          </p:cNvSpPr>
          <p:nvPr>
            <p:ph type="title"/>
          </p:nvPr>
        </p:nvSpPr>
        <p:spPr>
          <a:xfrm>
            <a:off x="3132000" y="1449600"/>
            <a:ext cx="2880000" cy="27705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sz="1400">
                <a:latin typeface="Geist Mono"/>
                <a:ea typeface="Geist Mono"/>
                <a:cs typeface="Geist Mono"/>
                <a:sym typeface="Geist Mono"/>
              </a:rPr>
              <a:t>[ LOCATIONS ]</a:t>
            </a:r>
            <a:endParaRPr sz="1400">
              <a:latin typeface="Geist Mono"/>
              <a:ea typeface="Geist Mono"/>
              <a:cs typeface="Geist Mono"/>
              <a:sym typeface="Geist Mono"/>
            </a:endParaRPr>
          </a:p>
          <a:p>
            <a:pPr marL="0" lvl="0" indent="0" algn="ctr" rtl="0">
              <a:spcBef>
                <a:spcPts val="0"/>
              </a:spcBef>
              <a:spcAft>
                <a:spcPts val="0"/>
              </a:spcAft>
              <a:buNone/>
            </a:pPr>
            <a:br>
              <a:rPr lang="en-GB" sz="1800">
                <a:latin typeface="Montserrat SemiBold"/>
                <a:ea typeface="Montserrat SemiBold"/>
                <a:cs typeface="Montserrat SemiBold"/>
                <a:sym typeface="Montserrat SemiBold"/>
              </a:rPr>
            </a:br>
            <a:r>
              <a:rPr lang="en-GB" sz="1800">
                <a:latin typeface="Montserrat SemiBold"/>
                <a:ea typeface="Montserrat SemiBold"/>
                <a:cs typeface="Montserrat SemiBold"/>
                <a:sym typeface="Montserrat SemiBold"/>
              </a:rPr>
              <a:t>King George III</a:t>
            </a:r>
            <a:endParaRPr sz="1800">
              <a:latin typeface="Montserrat SemiBold"/>
              <a:ea typeface="Montserrat SemiBold"/>
              <a:cs typeface="Montserrat SemiBold"/>
              <a:sym typeface="Montserrat SemiBold"/>
            </a:endParaRPr>
          </a:p>
          <a:p>
            <a:pPr marL="0" lvl="0" indent="0" algn="ctr" rtl="0">
              <a:spcBef>
                <a:spcPts val="0"/>
              </a:spcBef>
              <a:spcAft>
                <a:spcPts val="0"/>
              </a:spcAft>
              <a:buNone/>
            </a:pPr>
            <a:r>
              <a:rPr lang="en-GB" sz="1400"/>
              <a:t>Breaks + Lunch</a:t>
            </a:r>
            <a:r>
              <a:rPr lang="en-GB" sz="1800"/>
              <a:t> </a:t>
            </a:r>
            <a:endParaRPr sz="1800"/>
          </a:p>
          <a:p>
            <a:pPr marL="0" lvl="0" indent="0" algn="ctr" rtl="0">
              <a:spcBef>
                <a:spcPts val="0"/>
              </a:spcBef>
              <a:spcAft>
                <a:spcPts val="0"/>
              </a:spcAft>
              <a:buNone/>
            </a:pPr>
            <a:br>
              <a:rPr lang="en-GB" sz="1800"/>
            </a:br>
            <a:r>
              <a:rPr lang="en-GB" sz="1800">
                <a:latin typeface="Montserrat SemiBold"/>
                <a:ea typeface="Montserrat SemiBold"/>
                <a:cs typeface="Montserrat SemiBold"/>
                <a:sym typeface="Montserrat SemiBold"/>
              </a:rPr>
              <a:t>The Porter Tun</a:t>
            </a:r>
            <a:br>
              <a:rPr lang="en-GB" sz="1800"/>
            </a:br>
            <a:r>
              <a:rPr lang="en-GB" sz="1400"/>
              <a:t>All presentations</a:t>
            </a:r>
            <a:endParaRPr sz="1400"/>
          </a:p>
          <a:p>
            <a:pPr marL="0" lvl="0" indent="0" algn="ctr" rtl="0">
              <a:spcBef>
                <a:spcPts val="0"/>
              </a:spcBef>
              <a:spcAft>
                <a:spcPts val="0"/>
              </a:spcAft>
              <a:buNone/>
            </a:pPr>
            <a:endParaRPr sz="1800"/>
          </a:p>
          <a:p>
            <a:pPr marL="0" lvl="0" indent="0" algn="ctr" rtl="0">
              <a:spcBef>
                <a:spcPts val="0"/>
              </a:spcBef>
              <a:spcAft>
                <a:spcPts val="0"/>
              </a:spcAft>
              <a:buNone/>
            </a:pPr>
            <a:r>
              <a:rPr lang="en-GB" sz="1800">
                <a:latin typeface="Montserrat SemiBold"/>
                <a:ea typeface="Montserrat SemiBold"/>
                <a:cs typeface="Montserrat SemiBold"/>
                <a:sym typeface="Montserrat SemiBold"/>
              </a:rPr>
              <a:t>Brewery Courtyard</a:t>
            </a:r>
            <a:endParaRPr sz="1800">
              <a:latin typeface="Montserrat SemiBold"/>
              <a:ea typeface="Montserrat SemiBold"/>
              <a:cs typeface="Montserrat SemiBold"/>
              <a:sym typeface="Montserrat SemiBold"/>
            </a:endParaRPr>
          </a:p>
          <a:p>
            <a:pPr marL="0" lvl="0" indent="0" algn="ctr" rtl="0">
              <a:spcBef>
                <a:spcPts val="0"/>
              </a:spcBef>
              <a:spcAft>
                <a:spcPts val="0"/>
              </a:spcAft>
              <a:buNone/>
            </a:pPr>
            <a:r>
              <a:rPr lang="en-GB" sz="1400"/>
              <a:t> Event Social </a:t>
            </a:r>
            <a:endParaRPr sz="1400"/>
          </a:p>
        </p:txBody>
      </p:sp>
      <p:sp>
        <p:nvSpPr>
          <p:cNvPr id="52" name="Google Shape;52;p13"/>
          <p:cNvSpPr txBox="1">
            <a:spLocks noGrp="1"/>
          </p:cNvSpPr>
          <p:nvPr>
            <p:ph type="title"/>
          </p:nvPr>
        </p:nvSpPr>
        <p:spPr>
          <a:xfrm>
            <a:off x="5896150" y="1449600"/>
            <a:ext cx="2995800" cy="12315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sz="1400">
                <a:latin typeface="Geist Mono"/>
                <a:ea typeface="Geist Mono"/>
                <a:cs typeface="Geist Mono"/>
                <a:sym typeface="Geist Mono"/>
              </a:rPr>
              <a:t>[ EMERGENCY EXITS ]</a:t>
            </a:r>
            <a:endParaRPr sz="1400">
              <a:latin typeface="Geist Mono"/>
              <a:ea typeface="Geist Mono"/>
              <a:cs typeface="Geist Mono"/>
              <a:sym typeface="Geist Mono"/>
            </a:endParaRPr>
          </a:p>
          <a:p>
            <a:pPr marL="0" lvl="0" indent="0" algn="ctr" rtl="0">
              <a:spcBef>
                <a:spcPts val="0"/>
              </a:spcBef>
              <a:spcAft>
                <a:spcPts val="0"/>
              </a:spcAft>
              <a:buNone/>
            </a:pPr>
            <a:br>
              <a:rPr lang="en-GB" sz="1800">
                <a:latin typeface="Montserrat SemiBold"/>
                <a:ea typeface="Montserrat SemiBold"/>
                <a:cs typeface="Montserrat SemiBold"/>
                <a:sym typeface="Montserrat SemiBold"/>
              </a:rPr>
            </a:br>
            <a:r>
              <a:rPr lang="en-GB" sz="1800">
                <a:latin typeface="Montserrat SemiBold"/>
                <a:ea typeface="Montserrat SemiBold"/>
                <a:cs typeface="Montserrat SemiBold"/>
                <a:sym typeface="Montserrat SemiBold"/>
              </a:rPr>
              <a:t>Follow the green</a:t>
            </a:r>
            <a:br>
              <a:rPr lang="en-GB" sz="1800">
                <a:latin typeface="Montserrat SemiBold"/>
                <a:ea typeface="Montserrat SemiBold"/>
                <a:cs typeface="Montserrat SemiBold"/>
                <a:sym typeface="Montserrat SemiBold"/>
              </a:rPr>
            </a:br>
            <a:r>
              <a:rPr lang="en-GB" sz="1800">
                <a:latin typeface="Montserrat SemiBold"/>
                <a:ea typeface="Montserrat SemiBold"/>
                <a:cs typeface="Montserrat SemiBold"/>
                <a:sym typeface="Montserrat SemiBold"/>
              </a:rPr>
              <a:t>exit signage</a:t>
            </a:r>
            <a:endParaRPr sz="1800"/>
          </a:p>
        </p:txBody>
      </p:sp>
      <p:sp>
        <p:nvSpPr>
          <p:cNvPr id="53" name="Google Shape;53;p13"/>
          <p:cNvSpPr txBox="1">
            <a:spLocks noGrp="1"/>
          </p:cNvSpPr>
          <p:nvPr>
            <p:ph type="title"/>
          </p:nvPr>
        </p:nvSpPr>
        <p:spPr>
          <a:xfrm>
            <a:off x="498750" y="679575"/>
            <a:ext cx="81465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GB" b="1"/>
              <a:t>Housekeeping</a:t>
            </a:r>
            <a:endParaRPr/>
          </a:p>
        </p:txBody>
      </p:sp>
      <p:sp>
        <p:nvSpPr>
          <p:cNvPr id="54" name="Google Shape;54;p13"/>
          <p:cNvSpPr/>
          <p:nvPr/>
        </p:nvSpPr>
        <p:spPr>
          <a:xfrm>
            <a:off x="3064800" y="1952625"/>
            <a:ext cx="2995800" cy="694200"/>
          </a:xfrm>
          <a:prstGeom prst="rect">
            <a:avLst/>
          </a:prstGeom>
          <a:solidFill>
            <a:srgbClr val="376866">
              <a:alpha val="113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55" name="Google Shape;55;p13"/>
          <p:cNvSpPr/>
          <p:nvPr/>
        </p:nvSpPr>
        <p:spPr>
          <a:xfrm>
            <a:off x="3064800" y="2763901"/>
            <a:ext cx="2995800" cy="694200"/>
          </a:xfrm>
          <a:prstGeom prst="rect">
            <a:avLst/>
          </a:prstGeom>
          <a:solidFill>
            <a:srgbClr val="376866">
              <a:alpha val="113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56" name="Google Shape;56;p13"/>
          <p:cNvSpPr/>
          <p:nvPr/>
        </p:nvSpPr>
        <p:spPr>
          <a:xfrm>
            <a:off x="3064800" y="3575175"/>
            <a:ext cx="2995800" cy="611100"/>
          </a:xfrm>
          <a:prstGeom prst="rect">
            <a:avLst/>
          </a:prstGeom>
          <a:solidFill>
            <a:srgbClr val="376866">
              <a:alpha val="113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450" name="Google Shape;50;p13"/>
          <p:cNvSpPr txBox="1">
            <a:spLocks noGrp="1"/>
          </p:cNvSpPr>
          <p:nvPr>
            <p:ph type="title"/>
          </p:nvPr>
        </p:nvSpPr>
        <p:spPr>
          <a:xfrm>
            <a:off x="252000" y="2760000"/>
            <a:ext cx="2880000" cy="9543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sz="1400">
                <a:latin typeface="Geist Mono"/>
                <a:ea typeface="Geist Mono"/>
                <a:cs typeface="Geist Mono"/>
                <a:sym typeface="Geist Mono"/>
              </a:rPr>
              <a:t>[ ACCESS ]</a:t>
            </a:r>
            <a:br>
              <a:rPr lang="en-GB" sz="1800">
                <a:latin typeface="Montserrat SemiBold"/>
                <a:ea typeface="Montserrat SemiBold"/>
                <a:cs typeface="Montserrat SemiBold"/>
                <a:sym typeface="Montserrat SemiBold"/>
              </a:rPr>
            </a:br>
            <a:endParaRPr sz="1800">
              <a:latin typeface="Montserrat SemiBold"/>
              <a:ea typeface="Montserrat SemiBold"/>
              <a:cs typeface="Montserrat SemiBold"/>
              <a:sym typeface="Montserrat SemiBold"/>
            </a:endParaRPr>
          </a:p>
          <a:p>
            <a:pPr marL="0" lvl="0" indent="0" algn="ctr" rtl="0">
              <a:spcBef>
                <a:spcPts val="0"/>
              </a:spcBef>
              <a:spcAft>
                <a:spcPts val="0"/>
              </a:spcAft>
              <a:buNone/>
            </a:pPr>
            <a:r>
              <a:rPr lang="en-GB" sz="1800">
                <a:latin typeface="Montserrat SemiBold"/>
                <a:ea typeface="Montserrat SemiBold"/>
                <a:cs typeface="Montserrat SemiBold"/>
                <a:sym typeface="Montserrat SemiBold"/>
              </a:rPr>
              <a:t>Any needs? Ask at Registration</a:t>
            </a:r>
            <a:endParaRPr sz="1800">
              <a:latin typeface="Montserrat SemiBold"/>
              <a:ea typeface="Montserrat SemiBold"/>
              <a:cs typeface="Montserrat SemiBold"/>
              <a:sym typeface="Montserrat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902225"/>
            <a:ext cx="85206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#NetUK3 </a:t>
            </a:r>
            <a:r>
              <a:rPr lang="en-GB"/>
              <a:t>Conference Statistics</a:t>
            </a:r>
            <a:endParaRPr/>
          </a:p>
        </p:txBody>
      </p:sp>
      <p:sp>
        <p:nvSpPr>
          <p:cNvPr id="71" name="Google Shape;71;p15"/>
          <p:cNvSpPr txBox="1">
            <a:spLocks noGrp="1"/>
          </p:cNvSpPr>
          <p:nvPr>
            <p:ph type="body" idx="1"/>
          </p:nvPr>
        </p:nvSpPr>
        <p:spPr>
          <a:xfrm>
            <a:off x="1991375" y="2003125"/>
            <a:ext cx="1066800" cy="1107965"/>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1200"/>
              </a:spcAft>
              <a:buClr>
                <a:schemeClr val="dk1"/>
              </a:buClr>
              <a:buSzPts val="1100"/>
              <a:buFont typeface="Arial"/>
              <a:buNone/>
            </a:pPr>
            <a:r>
              <a:rPr lang="en-GB" sz="2800" dirty="0">
                <a:latin typeface="Montserrat SemiBold"/>
                <a:ea typeface="Montserrat SemiBold"/>
                <a:cs typeface="Montserrat SemiBold"/>
                <a:sym typeface="Montserrat SemiBold"/>
              </a:rPr>
              <a:t>219</a:t>
            </a:r>
            <a:br>
              <a:rPr lang="en-GB" sz="1100" dirty="0">
                <a:latin typeface="Montserrat SemiBold"/>
                <a:ea typeface="Montserrat SemiBold"/>
                <a:cs typeface="Montserrat SemiBold"/>
                <a:sym typeface="Montserrat SemiBold"/>
              </a:rPr>
            </a:br>
            <a:r>
              <a:rPr lang="en-GB" sz="1100" dirty="0">
                <a:latin typeface="Montserrat SemiBold"/>
                <a:ea typeface="Montserrat SemiBold"/>
                <a:cs typeface="Montserrat SemiBold"/>
                <a:sym typeface="Montserrat SemiBold"/>
              </a:rPr>
              <a:t>In-person Attendees</a:t>
            </a:r>
            <a:endParaRPr sz="1100" dirty="0">
              <a:latin typeface="Montserrat SemiBold"/>
              <a:ea typeface="Montserrat SemiBold"/>
              <a:cs typeface="Montserrat SemiBold"/>
              <a:sym typeface="Montserrat SemiBold"/>
            </a:endParaRPr>
          </a:p>
        </p:txBody>
      </p:sp>
      <p:sp>
        <p:nvSpPr>
          <p:cNvPr id="72" name="Google Shape;72;p15"/>
          <p:cNvSpPr/>
          <p:nvPr/>
        </p:nvSpPr>
        <p:spPr>
          <a:xfrm>
            <a:off x="772175" y="1873825"/>
            <a:ext cx="1066800" cy="10668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3" name="Google Shape;73;p15"/>
          <p:cNvSpPr txBox="1">
            <a:spLocks noGrp="1"/>
          </p:cNvSpPr>
          <p:nvPr>
            <p:ph type="body" idx="1"/>
          </p:nvPr>
        </p:nvSpPr>
        <p:spPr>
          <a:xfrm>
            <a:off x="4716600" y="2011525"/>
            <a:ext cx="1447800" cy="1107965"/>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1200"/>
              </a:spcAft>
              <a:buClr>
                <a:schemeClr val="dk1"/>
              </a:buClr>
              <a:buSzPts val="1100"/>
              <a:buFont typeface="Arial"/>
              <a:buNone/>
            </a:pPr>
            <a:r>
              <a:rPr lang="en-GB" sz="2800" dirty="0">
                <a:latin typeface="Montserrat SemiBold"/>
                <a:ea typeface="Montserrat SemiBold"/>
                <a:cs typeface="Montserrat SemiBold"/>
                <a:sym typeface="Montserrat SemiBold"/>
              </a:rPr>
              <a:t>3</a:t>
            </a:r>
            <a:r>
              <a:rPr lang="en-GB" sz="2800" b="1" dirty="0">
                <a:latin typeface="Montserrat SemiBold"/>
                <a:ea typeface="Montserrat SemiBold"/>
                <a:cs typeface="Montserrat SemiBold"/>
                <a:sym typeface="Montserrat SemiBold"/>
              </a:rPr>
              <a:t>6</a:t>
            </a:r>
            <a:br>
              <a:rPr lang="en-GB" sz="1100" dirty="0">
                <a:latin typeface="Montserrat SemiBold"/>
                <a:ea typeface="Montserrat SemiBold"/>
                <a:cs typeface="Montserrat SemiBold"/>
                <a:sym typeface="Montserrat SemiBold"/>
              </a:rPr>
            </a:br>
            <a:r>
              <a:rPr lang="en-GB" sz="1100" dirty="0">
                <a:latin typeface="Montserrat SemiBold"/>
                <a:ea typeface="Montserrat SemiBold"/>
                <a:cs typeface="Montserrat SemiBold"/>
                <a:sym typeface="Montserrat SemiBold"/>
              </a:rPr>
              <a:t>Virtual</a:t>
            </a:r>
            <a:br>
              <a:rPr lang="en-GB" sz="1100" dirty="0">
                <a:latin typeface="Montserrat SemiBold"/>
                <a:ea typeface="Montserrat SemiBold"/>
                <a:cs typeface="Montserrat SemiBold"/>
                <a:sym typeface="Montserrat SemiBold"/>
              </a:rPr>
            </a:br>
            <a:r>
              <a:rPr lang="en-GB" sz="1100" dirty="0">
                <a:latin typeface="Montserrat SemiBold"/>
                <a:ea typeface="Montserrat SemiBold"/>
                <a:cs typeface="Montserrat SemiBold"/>
                <a:sym typeface="Montserrat SemiBold"/>
              </a:rPr>
              <a:t>Attendees</a:t>
            </a:r>
            <a:endParaRPr sz="1100" dirty="0">
              <a:latin typeface="Montserrat SemiBold"/>
              <a:ea typeface="Montserrat SemiBold"/>
              <a:cs typeface="Montserrat SemiBold"/>
              <a:sym typeface="Montserrat SemiBold"/>
            </a:endParaRPr>
          </a:p>
        </p:txBody>
      </p:sp>
      <p:sp>
        <p:nvSpPr>
          <p:cNvPr id="74" name="Google Shape;74;p15"/>
          <p:cNvSpPr/>
          <p:nvPr/>
        </p:nvSpPr>
        <p:spPr>
          <a:xfrm>
            <a:off x="3497400" y="1882225"/>
            <a:ext cx="1066800" cy="10668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75" name="Google Shape;75;p15"/>
          <p:cNvPicPr preferRelativeResize="0"/>
          <p:nvPr/>
        </p:nvPicPr>
        <p:blipFill>
          <a:blip r:embed="rId3">
            <a:alphaModFix/>
          </a:blip>
          <a:stretch>
            <a:fillRect/>
          </a:stretch>
        </p:blipFill>
        <p:spPr>
          <a:xfrm>
            <a:off x="1000775" y="2102425"/>
            <a:ext cx="609600" cy="609600"/>
          </a:xfrm>
          <a:prstGeom prst="rect">
            <a:avLst/>
          </a:prstGeom>
          <a:noFill/>
          <a:ln>
            <a:noFill/>
          </a:ln>
        </p:spPr>
      </p:pic>
      <p:pic>
        <p:nvPicPr>
          <p:cNvPr id="76" name="Google Shape;76;p15"/>
          <p:cNvPicPr preferRelativeResize="0"/>
          <p:nvPr/>
        </p:nvPicPr>
        <p:blipFill>
          <a:blip r:embed="rId4">
            <a:alphaModFix/>
          </a:blip>
          <a:stretch>
            <a:fillRect/>
          </a:stretch>
        </p:blipFill>
        <p:spPr>
          <a:xfrm>
            <a:off x="3726000" y="2091775"/>
            <a:ext cx="609600" cy="647700"/>
          </a:xfrm>
          <a:prstGeom prst="rect">
            <a:avLst/>
          </a:prstGeom>
          <a:noFill/>
          <a:ln>
            <a:noFill/>
          </a:ln>
        </p:spPr>
      </p:pic>
      <p:sp>
        <p:nvSpPr>
          <p:cNvPr id="77" name="Google Shape;77;p15"/>
          <p:cNvSpPr txBox="1">
            <a:spLocks noGrp="1"/>
          </p:cNvSpPr>
          <p:nvPr>
            <p:ph type="body" idx="1"/>
          </p:nvPr>
        </p:nvSpPr>
        <p:spPr>
          <a:xfrm>
            <a:off x="3266400" y="3240153"/>
            <a:ext cx="3053400" cy="769411"/>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1200"/>
              </a:spcAft>
              <a:buClr>
                <a:schemeClr val="dk1"/>
              </a:buClr>
              <a:buSzPts val="1100"/>
              <a:buFont typeface="Arial"/>
              <a:buNone/>
            </a:pPr>
            <a:r>
              <a:rPr lang="en-GB" sz="2800" dirty="0">
                <a:latin typeface="Montserrat SemiBold"/>
                <a:ea typeface="Montserrat SemiBold"/>
                <a:cs typeface="Montserrat SemiBold"/>
                <a:sym typeface="Montserrat SemiBold"/>
              </a:rPr>
              <a:t>267* Attendees</a:t>
            </a:r>
            <a:endParaRPr sz="2800" dirty="0">
              <a:latin typeface="Montserrat SemiBold"/>
              <a:ea typeface="Montserrat SemiBold"/>
              <a:cs typeface="Montserrat SemiBold"/>
              <a:sym typeface="Montserrat SemiBold"/>
            </a:endParaRPr>
          </a:p>
        </p:txBody>
      </p:sp>
      <p:sp>
        <p:nvSpPr>
          <p:cNvPr id="78" name="Google Shape;78;p15"/>
          <p:cNvSpPr txBox="1">
            <a:spLocks noGrp="1"/>
          </p:cNvSpPr>
          <p:nvPr>
            <p:ph type="body" idx="1"/>
          </p:nvPr>
        </p:nvSpPr>
        <p:spPr>
          <a:xfrm>
            <a:off x="7542000" y="1992851"/>
            <a:ext cx="1066800" cy="1277242"/>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1200"/>
              </a:spcAft>
              <a:buClr>
                <a:schemeClr val="dk1"/>
              </a:buClr>
              <a:buSzPts val="1100"/>
              <a:buFont typeface="Arial"/>
              <a:buNone/>
            </a:pPr>
            <a:r>
              <a:rPr lang="en-GB" sz="2800" dirty="0">
                <a:latin typeface="Montserrat SemiBold"/>
                <a:ea typeface="Montserrat SemiBold"/>
                <a:cs typeface="Montserrat SemiBold"/>
                <a:sym typeface="Montserrat SemiBold"/>
              </a:rPr>
              <a:t>12</a:t>
            </a:r>
            <a:br>
              <a:rPr lang="en-GB" sz="1100" dirty="0">
                <a:latin typeface="Montserrat SemiBold"/>
                <a:ea typeface="Montserrat SemiBold"/>
                <a:cs typeface="Montserrat SemiBold"/>
                <a:sym typeface="Montserrat SemiBold"/>
              </a:rPr>
            </a:br>
            <a:r>
              <a:rPr lang="en-GB" sz="1100" dirty="0">
                <a:latin typeface="Montserrat SemiBold"/>
                <a:ea typeface="Montserrat SemiBold"/>
                <a:cs typeface="Montserrat SemiBold"/>
                <a:sym typeface="Montserrat SemiBold"/>
              </a:rPr>
              <a:t>Student / Concession Attendees</a:t>
            </a:r>
            <a:endParaRPr sz="1100" dirty="0">
              <a:latin typeface="Montserrat SemiBold"/>
              <a:ea typeface="Montserrat SemiBold"/>
              <a:cs typeface="Montserrat SemiBold"/>
              <a:sym typeface="Montserrat SemiBold"/>
            </a:endParaRPr>
          </a:p>
        </p:txBody>
      </p:sp>
      <p:sp>
        <p:nvSpPr>
          <p:cNvPr id="79" name="Google Shape;79;p15"/>
          <p:cNvSpPr/>
          <p:nvPr/>
        </p:nvSpPr>
        <p:spPr>
          <a:xfrm>
            <a:off x="6319800" y="1890625"/>
            <a:ext cx="1066800" cy="10668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80" name="Google Shape;80;p15"/>
          <p:cNvPicPr preferRelativeResize="0"/>
          <p:nvPr/>
        </p:nvPicPr>
        <p:blipFill>
          <a:blip r:embed="rId5">
            <a:alphaModFix/>
          </a:blip>
          <a:stretch>
            <a:fillRect/>
          </a:stretch>
        </p:blipFill>
        <p:spPr>
          <a:xfrm>
            <a:off x="6548400" y="2119225"/>
            <a:ext cx="609600" cy="609600"/>
          </a:xfrm>
          <a:prstGeom prst="rect">
            <a:avLst/>
          </a:prstGeom>
          <a:noFill/>
          <a:ln>
            <a:noFill/>
          </a:ln>
        </p:spPr>
      </p:pic>
      <p:sp>
        <p:nvSpPr>
          <p:cNvPr id="2" name="Google Shape;77;p15">
            <a:extLst>
              <a:ext uri="{FF2B5EF4-FFF2-40B4-BE49-F238E27FC236}">
                <a16:creationId xmlns:a16="http://schemas.microsoft.com/office/drawing/2014/main" id="{D5800368-4F6F-BA2D-2077-696BCD59429B}"/>
              </a:ext>
            </a:extLst>
          </p:cNvPr>
          <p:cNvSpPr txBox="1">
            <a:spLocks/>
          </p:cNvSpPr>
          <p:nvPr/>
        </p:nvSpPr>
        <p:spPr>
          <a:xfrm>
            <a:off x="3175126" y="3762175"/>
            <a:ext cx="3144674" cy="769411"/>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Montserrat"/>
              <a:buChar char="●"/>
              <a:defRPr sz="1800" b="0" i="0" u="none" strike="noStrike" cap="none">
                <a:solidFill>
                  <a:schemeClr val="lt1"/>
                </a:solidFill>
                <a:latin typeface="Montserrat"/>
                <a:ea typeface="Montserrat"/>
                <a:cs typeface="Montserrat"/>
                <a:sym typeface="Montserrat"/>
              </a:defRPr>
            </a:lvl1pPr>
            <a:lvl2pPr marL="914400" marR="0" lvl="1" indent="-317500" algn="l" rtl="0">
              <a:lnSpc>
                <a:spcPct val="115000"/>
              </a:lnSpc>
              <a:spcBef>
                <a:spcPts val="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2pPr>
            <a:lvl3pPr marL="1371600" marR="0" lvl="2" indent="-317500" algn="l" rtl="0">
              <a:lnSpc>
                <a:spcPct val="115000"/>
              </a:lnSpc>
              <a:spcBef>
                <a:spcPts val="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3pPr>
            <a:lvl4pPr marL="1828800" marR="0" lvl="3" indent="-317500" algn="l" rtl="0">
              <a:lnSpc>
                <a:spcPct val="115000"/>
              </a:lnSpc>
              <a:spcBef>
                <a:spcPts val="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4pPr>
            <a:lvl5pPr marL="2286000" marR="0" lvl="4" indent="-317500" algn="l" rtl="0">
              <a:lnSpc>
                <a:spcPct val="115000"/>
              </a:lnSpc>
              <a:spcBef>
                <a:spcPts val="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5pPr>
            <a:lvl6pPr marL="2743200" marR="0" lvl="5" indent="-317500" algn="l" rtl="0">
              <a:lnSpc>
                <a:spcPct val="115000"/>
              </a:lnSpc>
              <a:spcBef>
                <a:spcPts val="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6pPr>
            <a:lvl7pPr marL="3200400" marR="0" lvl="6" indent="-317500" algn="l" rtl="0">
              <a:lnSpc>
                <a:spcPct val="115000"/>
              </a:lnSpc>
              <a:spcBef>
                <a:spcPts val="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7pPr>
            <a:lvl8pPr marL="3657600" marR="0" lvl="7" indent="-317500" algn="l" rtl="0">
              <a:lnSpc>
                <a:spcPct val="115000"/>
              </a:lnSpc>
              <a:spcBef>
                <a:spcPts val="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8pPr>
            <a:lvl9pPr marL="4114800" marR="0" lvl="8" indent="-317500" algn="l" rtl="0">
              <a:lnSpc>
                <a:spcPct val="115000"/>
              </a:lnSpc>
              <a:spcBef>
                <a:spcPts val="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9pPr>
          </a:lstStyle>
          <a:p>
            <a:pPr marL="0" indent="0">
              <a:lnSpc>
                <a:spcPct val="100000"/>
              </a:lnSpc>
              <a:spcAft>
                <a:spcPts val="1200"/>
              </a:spcAft>
              <a:buClr>
                <a:schemeClr val="dk1"/>
              </a:buClr>
              <a:buSzPts val="1100"/>
              <a:buFont typeface="Arial"/>
              <a:buNone/>
            </a:pPr>
            <a:r>
              <a:rPr lang="en-GB" sz="2800" dirty="0">
                <a:latin typeface="Montserrat SemiBold"/>
                <a:ea typeface="Montserrat SemiBold"/>
                <a:cs typeface="Montserrat SemiBold"/>
                <a:sym typeface="Montserrat SemiBold"/>
              </a:rPr>
              <a:t>125+ Companies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299" name="Title"/>
          <p:cNvSpPr txBox="1">
            <a:spLocks noGrp="1"/>
          </p:cNvSpPr>
          <p:nvPr>
            <p:ph type="title"/>
          </p:nvPr>
        </p:nvSpPr>
        <p:spPr>
          <a:xfrm>
            <a:off x="498750" y="100000"/>
            <a:ext cx="8146500" cy="430000"/>
          </a:xfrm>
          <a:prstGeom prst="rect">
            <a:avLst/>
          </a:prstGeom>
        </p:spPr>
        <p:txBody>
          <a:bodyPr spcFirstLastPara="1" wrap="square" lIns="91425" tIns="30000" rIns="91425" bIns="30000" anchor="t" anchorCtr="0">
            <a:spAutoFit/>
          </a:bodyPr>
          <a:lstStyle/>
          <a:p>
            <a:pPr marL="0" lvl="0" indent="0" algn="ctr" rtl="0">
              <a:spcBef>
                <a:spcPts val="0"/>
              </a:spcBef>
              <a:spcAft>
                <a:spcPts val="0"/>
              </a:spcAft>
              <a:buNone/>
            </a:pPr>
            <a:r>
              <a:rPr lang="en-GB" b="1"/>
              <a:t>#NetUK3 Official Sponsors</a:t>
            </a:r>
            <a:endParaRPr/>
          </a:p>
        </p:txBody>
      </p:sp>
      <p:sp>
        <p:nvSpPr>
          <p:cNvPr id="300" name="lbl300"/>
          <p:cNvSpPr txBox="1"/>
          <p:nvPr/>
        </p:nvSpPr>
        <p:spPr>
          <a:xfrm>
            <a:off x="942000" y="590000"/>
            <a:ext cx="7260000" cy="180000"/>
          </a:xfrm>
          <a:prstGeom prst="rect">
            <a:avLst/>
          </a:prstGeom>
          <a:noFill/>
          <a:ln>
            <a:noFill/>
          </a:ln>
        </p:spPr>
        <p:txBody>
          <a:bodyPr spcFirstLastPara="1" wrap="square" lIns="0" tIns="0" rIns="0" bIns="0" anchor="ctr" anchorCtr="0"/>
          <a:lstStyle/>
          <a:p>
            <a:pPr marL="0" lvl="0" indent="0" algn="ctr" rtl="0">
              <a:buNone/>
            </a:pPr>
            <a:r>
              <a:rPr lang="en-GB" sz="900" b="1">
                <a:solidFill>
                  <a:srgbClr val="9BC5C3"/>
                </a:solidFill>
                <a:latin typeface="Geist Mono"/>
                <a:ea typeface="Geist Mono"/>
                <a:cs typeface="Geist Mono"/>
                <a:sym typeface="Geist Mono"/>
              </a:rPr>
              <a:t>[ HOSTS ]</a:t>
            </a:r>
          </a:p>
        </p:txBody>
      </p:sp>
      <p:sp>
        <p:nvSpPr>
          <p:cNvPr id="301" name="lbl301"/>
          <p:cNvSpPr txBox="1"/>
          <p:nvPr/>
        </p:nvSpPr>
        <p:spPr>
          <a:xfrm>
            <a:off x="1647000" y="1730000"/>
            <a:ext cx="5850000" cy="180000"/>
          </a:xfrm>
          <a:prstGeom prst="rect">
            <a:avLst/>
          </a:prstGeom>
          <a:noFill/>
          <a:ln>
            <a:noFill/>
          </a:ln>
        </p:spPr>
        <p:txBody>
          <a:bodyPr spcFirstLastPara="1" wrap="square" lIns="0" tIns="0" rIns="0" bIns="0" anchor="ctr" anchorCtr="0"/>
          <a:lstStyle/>
          <a:p>
            <a:pPr marL="0" lvl="0" indent="0" algn="ctr" rtl="0">
              <a:buNone/>
            </a:pPr>
            <a:r>
              <a:rPr lang="en-GB" sz="900" b="1">
                <a:solidFill>
                  <a:srgbClr val="9BC5C3"/>
                </a:solidFill>
                <a:latin typeface="Geist Mono"/>
                <a:ea typeface="Geist Mono"/>
                <a:cs typeface="Geist Mono"/>
                <a:sym typeface="Geist Mono"/>
              </a:rPr>
              <a:t>[ GOLD ]</a:t>
            </a:r>
          </a:p>
        </p:txBody>
      </p:sp>
      <p:sp>
        <p:nvSpPr>
          <p:cNvPr id="302" name="lbl302"/>
          <p:cNvSpPr txBox="1"/>
          <p:nvPr/>
        </p:nvSpPr>
        <p:spPr>
          <a:xfrm>
            <a:off x="532000" y="2870000"/>
            <a:ext cx="8080000" cy="180000"/>
          </a:xfrm>
          <a:prstGeom prst="rect">
            <a:avLst/>
          </a:prstGeom>
          <a:noFill/>
          <a:ln>
            <a:noFill/>
          </a:ln>
        </p:spPr>
        <p:txBody>
          <a:bodyPr spcFirstLastPara="1" wrap="square" lIns="0" tIns="0" rIns="0" bIns="0" anchor="ctr" anchorCtr="0"/>
          <a:lstStyle/>
          <a:p>
            <a:pPr marL="0" lvl="0" indent="0" algn="ctr" rtl="0">
              <a:buNone/>
            </a:pPr>
            <a:r>
              <a:rPr lang="en-GB" sz="900" b="1">
                <a:solidFill>
                  <a:srgbClr val="9BC5C3"/>
                </a:solidFill>
                <a:latin typeface="Geist Mono"/>
                <a:ea typeface="Geist Mono"/>
                <a:cs typeface="Geist Mono"/>
                <a:sym typeface="Geist Mono"/>
              </a:rPr>
              <a:t>[ SILVER ]</a:t>
            </a:r>
          </a:p>
        </p:txBody>
      </p:sp>
      <p:sp>
        <p:nvSpPr>
          <p:cNvPr id="303" name="card303"/>
          <p:cNvSpPr/>
          <p:nvPr/>
        </p:nvSpPr>
        <p:spPr>
          <a:xfrm>
            <a:off x="942000" y="790000"/>
            <a:ext cx="2300000" cy="900000"/>
          </a:xfrm>
          <a:prstGeom prst="roundRect">
            <a:avLst>
              <a:gd name="adj" fmla="val 10000"/>
            </a:avLst>
          </a:prstGeom>
          <a:solidFill>
            <a:srgbClr val="FFFFFF"/>
          </a:solidFill>
          <a:ln>
            <a:noFill/>
          </a:ln>
        </p:spPr>
        <p:txBody>
          <a:bodyPr/>
          <a:lstStyle/>
          <a:p>
            <a:endParaRPr/>
          </a:p>
        </p:txBody>
      </p:sp>
      <p:pic>
        <p:nvPicPr>
          <p:cNvPr id="304" name="logo304"/>
          <p:cNvPicPr preferRelativeResize="0"/>
          <p:nvPr/>
        </p:nvPicPr>
        <p:blipFill>
          <a:blip r:embed="rId3">
            <a:alphaModFix/>
          </a:blip>
          <a:stretch>
            <a:fillRect/>
          </a:stretch>
        </p:blipFill>
        <p:spPr>
          <a:xfrm>
            <a:off x="1341048" y="862000"/>
            <a:ext cx="1501903" cy="756000"/>
          </a:xfrm>
          <a:prstGeom prst="rect">
            <a:avLst/>
          </a:prstGeom>
        </p:spPr>
      </p:pic>
      <p:sp>
        <p:nvSpPr>
          <p:cNvPr id="305" name="card305"/>
          <p:cNvSpPr/>
          <p:nvPr/>
        </p:nvSpPr>
        <p:spPr>
          <a:xfrm>
            <a:off x="3422000" y="790000"/>
            <a:ext cx="2300000" cy="900000"/>
          </a:xfrm>
          <a:prstGeom prst="roundRect">
            <a:avLst>
              <a:gd name="adj" fmla="val 10000"/>
            </a:avLst>
          </a:prstGeom>
          <a:solidFill>
            <a:srgbClr val="FFFFFF"/>
          </a:solidFill>
          <a:ln>
            <a:noFill/>
          </a:ln>
        </p:spPr>
        <p:txBody>
          <a:bodyPr/>
          <a:lstStyle/>
          <a:p>
            <a:endParaRPr/>
          </a:p>
        </p:txBody>
      </p:sp>
      <p:pic>
        <p:nvPicPr>
          <p:cNvPr id="306" name="logo306"/>
          <p:cNvPicPr preferRelativeResize="0"/>
          <p:nvPr/>
        </p:nvPicPr>
        <p:blipFill>
          <a:blip r:embed="rId4">
            <a:alphaModFix/>
          </a:blip>
          <a:stretch>
            <a:fillRect/>
          </a:stretch>
        </p:blipFill>
        <p:spPr>
          <a:xfrm>
            <a:off x="3821689" y="862000"/>
            <a:ext cx="1500622" cy="755999"/>
          </a:xfrm>
          <a:prstGeom prst="rect">
            <a:avLst/>
          </a:prstGeom>
        </p:spPr>
      </p:pic>
      <p:sp>
        <p:nvSpPr>
          <p:cNvPr id="307" name="card307"/>
          <p:cNvSpPr/>
          <p:nvPr/>
        </p:nvSpPr>
        <p:spPr>
          <a:xfrm>
            <a:off x="5902000" y="790000"/>
            <a:ext cx="2300000" cy="900000"/>
          </a:xfrm>
          <a:prstGeom prst="roundRect">
            <a:avLst>
              <a:gd name="adj" fmla="val 10000"/>
            </a:avLst>
          </a:prstGeom>
          <a:solidFill>
            <a:srgbClr val="FFFFFF"/>
          </a:solidFill>
          <a:ln>
            <a:noFill/>
          </a:ln>
        </p:spPr>
        <p:txBody>
          <a:bodyPr/>
          <a:lstStyle/>
          <a:p>
            <a:endParaRPr/>
          </a:p>
        </p:txBody>
      </p:sp>
      <p:pic>
        <p:nvPicPr>
          <p:cNvPr id="308" name="logo308"/>
          <p:cNvPicPr preferRelativeResize="0"/>
          <p:nvPr/>
        </p:nvPicPr>
        <p:blipFill>
          <a:blip r:embed="rId5">
            <a:alphaModFix/>
          </a:blip>
          <a:stretch>
            <a:fillRect/>
          </a:stretch>
        </p:blipFill>
        <p:spPr>
          <a:xfrm>
            <a:off x="6300425" y="862000"/>
            <a:ext cx="1503150" cy="755999"/>
          </a:xfrm>
          <a:prstGeom prst="rect">
            <a:avLst/>
          </a:prstGeom>
        </p:spPr>
      </p:pic>
      <p:sp>
        <p:nvSpPr>
          <p:cNvPr id="309" name="card309"/>
          <p:cNvSpPr/>
          <p:nvPr/>
        </p:nvSpPr>
        <p:spPr>
          <a:xfrm>
            <a:off x="1647000" y="1930000"/>
            <a:ext cx="2800000" cy="900000"/>
          </a:xfrm>
          <a:prstGeom prst="roundRect">
            <a:avLst>
              <a:gd name="adj" fmla="val 10000"/>
            </a:avLst>
          </a:prstGeom>
          <a:solidFill>
            <a:srgbClr val="FFFFFF"/>
          </a:solidFill>
          <a:ln>
            <a:noFill/>
          </a:ln>
        </p:spPr>
        <p:txBody>
          <a:bodyPr/>
          <a:lstStyle/>
          <a:p>
            <a:endParaRPr/>
          </a:p>
        </p:txBody>
      </p:sp>
      <p:pic>
        <p:nvPicPr>
          <p:cNvPr id="310" name="logo310"/>
          <p:cNvPicPr preferRelativeResize="0"/>
          <p:nvPr/>
        </p:nvPicPr>
        <p:blipFill>
          <a:blip r:embed="rId6">
            <a:alphaModFix/>
          </a:blip>
          <a:stretch>
            <a:fillRect/>
          </a:stretch>
        </p:blipFill>
        <p:spPr>
          <a:xfrm>
            <a:off x="1898975" y="2002000"/>
            <a:ext cx="2296049" cy="756000"/>
          </a:xfrm>
          <a:prstGeom prst="rect">
            <a:avLst/>
          </a:prstGeom>
        </p:spPr>
      </p:pic>
      <p:sp>
        <p:nvSpPr>
          <p:cNvPr id="311" name="card311"/>
          <p:cNvSpPr/>
          <p:nvPr/>
        </p:nvSpPr>
        <p:spPr>
          <a:xfrm>
            <a:off x="4697000" y="1930000"/>
            <a:ext cx="2800000" cy="900000"/>
          </a:xfrm>
          <a:prstGeom prst="roundRect">
            <a:avLst>
              <a:gd name="adj" fmla="val 10000"/>
            </a:avLst>
          </a:prstGeom>
          <a:solidFill>
            <a:srgbClr val="FFFFFF"/>
          </a:solidFill>
          <a:ln>
            <a:noFill/>
          </a:ln>
        </p:spPr>
        <p:txBody>
          <a:bodyPr/>
          <a:lstStyle/>
          <a:p>
            <a:endParaRPr/>
          </a:p>
        </p:txBody>
      </p:sp>
      <p:pic>
        <p:nvPicPr>
          <p:cNvPr id="312" name="logo312"/>
          <p:cNvPicPr preferRelativeResize="0"/>
          <p:nvPr/>
        </p:nvPicPr>
        <p:blipFill>
          <a:blip r:embed="rId7">
            <a:alphaModFix/>
          </a:blip>
          <a:stretch>
            <a:fillRect/>
          </a:stretch>
        </p:blipFill>
        <p:spPr>
          <a:xfrm>
            <a:off x="4949643" y="2002000"/>
            <a:ext cx="2294713" cy="756000"/>
          </a:xfrm>
          <a:prstGeom prst="rect">
            <a:avLst/>
          </a:prstGeom>
        </p:spPr>
      </p:pic>
      <p:sp>
        <p:nvSpPr>
          <p:cNvPr id="313" name="card313"/>
          <p:cNvSpPr/>
          <p:nvPr/>
        </p:nvSpPr>
        <p:spPr>
          <a:xfrm>
            <a:off x="532000" y="3070000"/>
            <a:ext cx="1900000" cy="900000"/>
          </a:xfrm>
          <a:prstGeom prst="roundRect">
            <a:avLst>
              <a:gd name="adj" fmla="val 10000"/>
            </a:avLst>
          </a:prstGeom>
          <a:solidFill>
            <a:srgbClr val="FFFFFF"/>
          </a:solidFill>
          <a:ln>
            <a:noFill/>
          </a:ln>
        </p:spPr>
        <p:txBody>
          <a:bodyPr/>
          <a:lstStyle/>
          <a:p>
            <a:endParaRPr/>
          </a:p>
        </p:txBody>
      </p:sp>
      <p:pic>
        <p:nvPicPr>
          <p:cNvPr id="314" name="logo314"/>
          <p:cNvPicPr preferRelativeResize="0"/>
          <p:nvPr/>
        </p:nvPicPr>
        <p:blipFill>
          <a:blip r:embed="rId8">
            <a:alphaModFix/>
          </a:blip>
          <a:stretch>
            <a:fillRect/>
          </a:stretch>
        </p:blipFill>
        <p:spPr>
          <a:xfrm>
            <a:off x="822218" y="3142000"/>
            <a:ext cx="1319563" cy="756000"/>
          </a:xfrm>
          <a:prstGeom prst="rect">
            <a:avLst/>
          </a:prstGeom>
        </p:spPr>
      </p:pic>
      <p:sp>
        <p:nvSpPr>
          <p:cNvPr id="315" name="card315"/>
          <p:cNvSpPr/>
          <p:nvPr/>
        </p:nvSpPr>
        <p:spPr>
          <a:xfrm>
            <a:off x="2592000" y="3070000"/>
            <a:ext cx="1900000" cy="900000"/>
          </a:xfrm>
          <a:prstGeom prst="roundRect">
            <a:avLst>
              <a:gd name="adj" fmla="val 10000"/>
            </a:avLst>
          </a:prstGeom>
          <a:solidFill>
            <a:srgbClr val="FFFFFF"/>
          </a:solidFill>
          <a:ln>
            <a:noFill/>
          </a:ln>
        </p:spPr>
        <p:txBody>
          <a:bodyPr/>
          <a:lstStyle/>
          <a:p>
            <a:endParaRPr/>
          </a:p>
        </p:txBody>
      </p:sp>
      <p:pic>
        <p:nvPicPr>
          <p:cNvPr id="316" name="logo316"/>
          <p:cNvPicPr preferRelativeResize="0"/>
          <p:nvPr/>
        </p:nvPicPr>
        <p:blipFill>
          <a:blip r:embed="rId9">
            <a:alphaModFix/>
          </a:blip>
          <a:stretch>
            <a:fillRect/>
          </a:stretch>
        </p:blipFill>
        <p:spPr>
          <a:xfrm>
            <a:off x="2879542" y="3142000"/>
            <a:ext cx="1324916" cy="756000"/>
          </a:xfrm>
          <a:prstGeom prst="rect">
            <a:avLst/>
          </a:prstGeom>
        </p:spPr>
      </p:pic>
      <p:sp>
        <p:nvSpPr>
          <p:cNvPr id="317" name="card317"/>
          <p:cNvSpPr/>
          <p:nvPr/>
        </p:nvSpPr>
        <p:spPr>
          <a:xfrm>
            <a:off x="4652000" y="3070000"/>
            <a:ext cx="1900000" cy="900000"/>
          </a:xfrm>
          <a:prstGeom prst="roundRect">
            <a:avLst>
              <a:gd name="adj" fmla="val 10000"/>
            </a:avLst>
          </a:prstGeom>
          <a:solidFill>
            <a:srgbClr val="FFFFFF"/>
          </a:solidFill>
          <a:ln>
            <a:noFill/>
          </a:ln>
        </p:spPr>
        <p:txBody>
          <a:bodyPr/>
          <a:lstStyle/>
          <a:p>
            <a:endParaRPr/>
          </a:p>
        </p:txBody>
      </p:sp>
      <p:pic>
        <p:nvPicPr>
          <p:cNvPr id="318" name="logo318"/>
          <p:cNvPicPr preferRelativeResize="0"/>
          <p:nvPr/>
        </p:nvPicPr>
        <p:blipFill>
          <a:blip r:embed="rId10">
            <a:alphaModFix/>
          </a:blip>
          <a:stretch>
            <a:fillRect/>
          </a:stretch>
        </p:blipFill>
        <p:spPr>
          <a:xfrm>
            <a:off x="4942218" y="3142000"/>
            <a:ext cx="1319563" cy="756000"/>
          </a:xfrm>
          <a:prstGeom prst="rect">
            <a:avLst/>
          </a:prstGeom>
        </p:spPr>
      </p:pic>
      <p:sp>
        <p:nvSpPr>
          <p:cNvPr id="319" name="card319"/>
          <p:cNvSpPr/>
          <p:nvPr/>
        </p:nvSpPr>
        <p:spPr>
          <a:xfrm>
            <a:off x="6712000" y="3070000"/>
            <a:ext cx="1900000" cy="900000"/>
          </a:xfrm>
          <a:prstGeom prst="roundRect">
            <a:avLst>
              <a:gd name="adj" fmla="val 10000"/>
            </a:avLst>
          </a:prstGeom>
          <a:solidFill>
            <a:srgbClr val="FFFFFF"/>
          </a:solidFill>
          <a:ln>
            <a:noFill/>
          </a:ln>
        </p:spPr>
        <p:txBody>
          <a:bodyPr/>
          <a:lstStyle/>
          <a:p>
            <a:endParaRPr/>
          </a:p>
        </p:txBody>
      </p:sp>
      <p:pic>
        <p:nvPicPr>
          <p:cNvPr id="320" name="logo320"/>
          <p:cNvPicPr preferRelativeResize="0"/>
          <p:nvPr/>
        </p:nvPicPr>
        <p:blipFill>
          <a:blip r:embed="rId11">
            <a:alphaModFix/>
          </a:blip>
          <a:stretch>
            <a:fillRect/>
          </a:stretch>
        </p:blipFill>
        <p:spPr>
          <a:xfrm>
            <a:off x="7003548" y="3142000"/>
            <a:ext cx="1316903" cy="756000"/>
          </a:xfrm>
          <a:prstGeom prst="rect">
            <a:avLst/>
          </a:prstGeom>
        </p:spPr>
      </p:pic>
      <p:sp>
        <p:nvSpPr>
          <p:cNvPr id="321" name="lbl321"/>
          <p:cNvSpPr txBox="1"/>
          <p:nvPr/>
        </p:nvSpPr>
        <p:spPr>
          <a:xfrm>
            <a:off x="312000" y="4010000"/>
            <a:ext cx="1600000" cy="180000"/>
          </a:xfrm>
          <a:prstGeom prst="rect">
            <a:avLst/>
          </a:prstGeom>
          <a:noFill/>
          <a:ln>
            <a:noFill/>
          </a:ln>
        </p:spPr>
        <p:txBody>
          <a:bodyPr spcFirstLastPara="1" wrap="square" lIns="0" tIns="0" rIns="0" bIns="0" anchor="ctr" anchorCtr="0"/>
          <a:lstStyle/>
          <a:p>
            <a:pPr marL="0" lvl="0" indent="0" algn="ctr" rtl="0">
              <a:buNone/>
            </a:pPr>
            <a:r>
              <a:rPr lang="en-GB" sz="900" b="1">
                <a:solidFill>
                  <a:srgbClr val="9BC5C3"/>
                </a:solidFill>
                <a:latin typeface="Geist Mono"/>
                <a:ea typeface="Geist Mono"/>
                <a:cs typeface="Geist Mono"/>
                <a:sym typeface="Geist Mono"/>
              </a:rPr>
              <a:t>[ SOCIAL ]</a:t>
            </a:r>
          </a:p>
        </p:txBody>
      </p:sp>
      <p:sp>
        <p:nvSpPr>
          <p:cNvPr id="322" name="card322"/>
          <p:cNvSpPr/>
          <p:nvPr/>
        </p:nvSpPr>
        <p:spPr>
          <a:xfrm>
            <a:off x="312000" y="4210000"/>
            <a:ext cx="1600000" cy="820000"/>
          </a:xfrm>
          <a:prstGeom prst="roundRect">
            <a:avLst>
              <a:gd name="adj" fmla="val 10000"/>
            </a:avLst>
          </a:prstGeom>
          <a:solidFill>
            <a:srgbClr val="FFFFFF"/>
          </a:solidFill>
          <a:ln>
            <a:noFill/>
          </a:ln>
        </p:spPr>
        <p:txBody>
          <a:bodyPr/>
          <a:lstStyle/>
          <a:p>
            <a:endParaRPr/>
          </a:p>
        </p:txBody>
      </p:sp>
      <p:pic>
        <p:nvPicPr>
          <p:cNvPr id="323" name="logo323"/>
          <p:cNvPicPr preferRelativeResize="0"/>
          <p:nvPr/>
        </p:nvPicPr>
        <p:blipFill>
          <a:blip r:embed="rId12">
            <a:alphaModFix/>
          </a:blip>
          <a:stretch>
            <a:fillRect/>
          </a:stretch>
        </p:blipFill>
        <p:spPr>
          <a:xfrm>
            <a:off x="440000" y="4322086"/>
            <a:ext cx="1344000" cy="595828"/>
          </a:xfrm>
          <a:prstGeom prst="rect">
            <a:avLst/>
          </a:prstGeom>
        </p:spPr>
      </p:pic>
      <p:sp>
        <p:nvSpPr>
          <p:cNvPr id="324" name="lbl324"/>
          <p:cNvSpPr txBox="1"/>
          <p:nvPr/>
        </p:nvSpPr>
        <p:spPr>
          <a:xfrm>
            <a:off x="2042000" y="4010000"/>
            <a:ext cx="1600000" cy="180000"/>
          </a:xfrm>
          <a:prstGeom prst="rect">
            <a:avLst/>
          </a:prstGeom>
          <a:noFill/>
          <a:ln>
            <a:noFill/>
          </a:ln>
        </p:spPr>
        <p:txBody>
          <a:bodyPr spcFirstLastPara="1" wrap="square" lIns="0" tIns="0" rIns="0" bIns="0" anchor="ctr" anchorCtr="0"/>
          <a:lstStyle/>
          <a:p>
            <a:pPr marL="0" lvl="0" indent="0" algn="ctr" rtl="0">
              <a:buNone/>
            </a:pPr>
            <a:r>
              <a:rPr lang="en-GB" sz="900" b="1">
                <a:solidFill>
                  <a:srgbClr val="9BC5C3"/>
                </a:solidFill>
                <a:latin typeface="Geist Mono"/>
                <a:ea typeface="Geist Mono"/>
                <a:cs typeface="Geist Mono"/>
                <a:sym typeface="Geist Mono"/>
              </a:rPr>
              <a:t>[ LUNCH ]</a:t>
            </a:r>
          </a:p>
        </p:txBody>
      </p:sp>
      <p:sp>
        <p:nvSpPr>
          <p:cNvPr id="325" name="card325"/>
          <p:cNvSpPr/>
          <p:nvPr/>
        </p:nvSpPr>
        <p:spPr>
          <a:xfrm>
            <a:off x="2042000" y="4210000"/>
            <a:ext cx="1600000" cy="820000"/>
          </a:xfrm>
          <a:prstGeom prst="roundRect">
            <a:avLst>
              <a:gd name="adj" fmla="val 10000"/>
            </a:avLst>
          </a:prstGeom>
          <a:solidFill>
            <a:srgbClr val="FFFFFF"/>
          </a:solidFill>
          <a:ln>
            <a:noFill/>
          </a:ln>
        </p:spPr>
        <p:txBody>
          <a:bodyPr/>
          <a:lstStyle/>
          <a:p>
            <a:endParaRPr/>
          </a:p>
        </p:txBody>
      </p:sp>
      <p:pic>
        <p:nvPicPr>
          <p:cNvPr id="326" name="logo326"/>
          <p:cNvPicPr preferRelativeResize="0"/>
          <p:nvPr/>
        </p:nvPicPr>
        <p:blipFill>
          <a:blip r:embed="rId13">
            <a:alphaModFix/>
          </a:blip>
          <a:stretch>
            <a:fillRect/>
          </a:stretch>
        </p:blipFill>
        <p:spPr>
          <a:xfrm>
            <a:off x="2170000" y="4321648"/>
            <a:ext cx="1344000" cy="596704"/>
          </a:xfrm>
          <a:prstGeom prst="rect">
            <a:avLst/>
          </a:prstGeom>
        </p:spPr>
      </p:pic>
      <p:sp>
        <p:nvSpPr>
          <p:cNvPr id="327" name="lbl327"/>
          <p:cNvSpPr txBox="1"/>
          <p:nvPr/>
        </p:nvSpPr>
        <p:spPr>
          <a:xfrm>
            <a:off x="3772000" y="4010000"/>
            <a:ext cx="1600000" cy="180000"/>
          </a:xfrm>
          <a:prstGeom prst="rect">
            <a:avLst/>
          </a:prstGeom>
          <a:noFill/>
          <a:ln>
            <a:noFill/>
          </a:ln>
        </p:spPr>
        <p:txBody>
          <a:bodyPr spcFirstLastPara="1" wrap="square" lIns="0" tIns="0" rIns="0" bIns="0" anchor="ctr" anchorCtr="0"/>
          <a:lstStyle/>
          <a:p>
            <a:pPr marL="0" lvl="0" indent="0" algn="ctr" rtl="0">
              <a:buNone/>
            </a:pPr>
            <a:r>
              <a:rPr lang="en-GB" sz="900" b="1">
                <a:solidFill>
                  <a:srgbClr val="9BC5C3"/>
                </a:solidFill>
                <a:latin typeface="Geist Mono"/>
                <a:ea typeface="Geist Mono"/>
                <a:cs typeface="Geist Mono"/>
                <a:sym typeface="Geist Mono"/>
              </a:rPr>
              <a:t>[ LANYARD ]</a:t>
            </a:r>
          </a:p>
        </p:txBody>
      </p:sp>
      <p:sp>
        <p:nvSpPr>
          <p:cNvPr id="328" name="card328"/>
          <p:cNvSpPr/>
          <p:nvPr/>
        </p:nvSpPr>
        <p:spPr>
          <a:xfrm>
            <a:off x="3772000" y="4210000"/>
            <a:ext cx="1600000" cy="820000"/>
          </a:xfrm>
          <a:prstGeom prst="roundRect">
            <a:avLst>
              <a:gd name="adj" fmla="val 10000"/>
            </a:avLst>
          </a:prstGeom>
          <a:solidFill>
            <a:srgbClr val="FFFFFF"/>
          </a:solidFill>
          <a:ln>
            <a:noFill/>
          </a:ln>
        </p:spPr>
        <p:txBody>
          <a:bodyPr/>
          <a:lstStyle/>
          <a:p>
            <a:endParaRPr/>
          </a:p>
        </p:txBody>
      </p:sp>
      <p:pic>
        <p:nvPicPr>
          <p:cNvPr id="329" name="logo329"/>
          <p:cNvPicPr preferRelativeResize="0"/>
          <p:nvPr/>
        </p:nvPicPr>
        <p:blipFill>
          <a:blip r:embed="rId14">
            <a:alphaModFix/>
          </a:blip>
          <a:stretch>
            <a:fillRect/>
          </a:stretch>
        </p:blipFill>
        <p:spPr>
          <a:xfrm>
            <a:off x="3900000" y="4322150"/>
            <a:ext cx="1344000" cy="595700"/>
          </a:xfrm>
          <a:prstGeom prst="rect">
            <a:avLst/>
          </a:prstGeom>
        </p:spPr>
      </p:pic>
      <p:sp>
        <p:nvSpPr>
          <p:cNvPr id="330" name="lbl330"/>
          <p:cNvSpPr txBox="1"/>
          <p:nvPr/>
        </p:nvSpPr>
        <p:spPr>
          <a:xfrm>
            <a:off x="5502000" y="4010000"/>
            <a:ext cx="1600000" cy="180000"/>
          </a:xfrm>
          <a:prstGeom prst="rect">
            <a:avLst/>
          </a:prstGeom>
          <a:noFill/>
          <a:ln>
            <a:noFill/>
          </a:ln>
        </p:spPr>
        <p:txBody>
          <a:bodyPr spcFirstLastPara="1" wrap="square" lIns="0" tIns="0" rIns="0" bIns="0" anchor="ctr" anchorCtr="0"/>
          <a:lstStyle/>
          <a:p>
            <a:pPr marL="0" lvl="0" indent="0" algn="ctr" rtl="0">
              <a:buNone/>
            </a:pPr>
            <a:r>
              <a:rPr lang="en-GB" sz="900" b="1">
                <a:solidFill>
                  <a:srgbClr val="9BC5C3"/>
                </a:solidFill>
                <a:latin typeface="Geist Mono"/>
                <a:ea typeface="Geist Mono"/>
                <a:cs typeface="Geist Mono"/>
                <a:sym typeface="Geist Mono"/>
              </a:rPr>
              <a:t>[ ASSOCIATE ]</a:t>
            </a:r>
          </a:p>
        </p:txBody>
      </p:sp>
      <p:sp>
        <p:nvSpPr>
          <p:cNvPr id="331" name="card331"/>
          <p:cNvSpPr/>
          <p:nvPr/>
        </p:nvSpPr>
        <p:spPr>
          <a:xfrm>
            <a:off x="5502000" y="4210000"/>
            <a:ext cx="1600000" cy="820000"/>
          </a:xfrm>
          <a:prstGeom prst="roundRect">
            <a:avLst>
              <a:gd name="adj" fmla="val 10000"/>
            </a:avLst>
          </a:prstGeom>
          <a:solidFill>
            <a:srgbClr val="FFFFFF"/>
          </a:solidFill>
          <a:ln>
            <a:noFill/>
          </a:ln>
        </p:spPr>
        <p:txBody>
          <a:bodyPr/>
          <a:lstStyle/>
          <a:p>
            <a:endParaRPr/>
          </a:p>
        </p:txBody>
      </p:sp>
      <p:pic>
        <p:nvPicPr>
          <p:cNvPr id="332" name="logo332"/>
          <p:cNvPicPr preferRelativeResize="0"/>
          <p:nvPr/>
        </p:nvPicPr>
        <p:blipFill>
          <a:blip r:embed="rId15">
            <a:alphaModFix/>
          </a:blip>
          <a:stretch>
            <a:fillRect/>
          </a:stretch>
        </p:blipFill>
        <p:spPr>
          <a:xfrm>
            <a:off x="5630000" y="4367642"/>
            <a:ext cx="1344000" cy="504716"/>
          </a:xfrm>
          <a:prstGeom prst="rect">
            <a:avLst/>
          </a:prstGeom>
        </p:spPr>
      </p:pic>
      <p:sp>
        <p:nvSpPr>
          <p:cNvPr id="333" name="lbl333"/>
          <p:cNvSpPr txBox="1"/>
          <p:nvPr/>
        </p:nvSpPr>
        <p:spPr>
          <a:xfrm>
            <a:off x="7232000" y="4010000"/>
            <a:ext cx="1600000" cy="180000"/>
          </a:xfrm>
          <a:prstGeom prst="rect">
            <a:avLst/>
          </a:prstGeom>
          <a:noFill/>
          <a:ln>
            <a:noFill/>
          </a:ln>
        </p:spPr>
        <p:txBody>
          <a:bodyPr spcFirstLastPara="1" wrap="square" lIns="0" tIns="0" rIns="0" bIns="0" anchor="ctr" anchorCtr="0"/>
          <a:lstStyle/>
          <a:p>
            <a:pPr marL="0" lvl="0" indent="0" algn="ctr" rtl="0">
              <a:buNone/>
            </a:pPr>
            <a:r>
              <a:rPr lang="en-GB" sz="900" b="1">
                <a:solidFill>
                  <a:srgbClr val="9BC5C3"/>
                </a:solidFill>
                <a:latin typeface="Geist Mono"/>
                <a:ea typeface="Geist Mono"/>
                <a:cs typeface="Geist Mono"/>
                <a:sym typeface="Geist Mono"/>
              </a:rPr>
              <a:t>[ ASSOCIATE ]</a:t>
            </a:r>
          </a:p>
        </p:txBody>
      </p:sp>
      <p:sp>
        <p:nvSpPr>
          <p:cNvPr id="334" name="card334"/>
          <p:cNvSpPr/>
          <p:nvPr/>
        </p:nvSpPr>
        <p:spPr>
          <a:xfrm>
            <a:off x="7232000" y="4210000"/>
            <a:ext cx="1600000" cy="820000"/>
          </a:xfrm>
          <a:prstGeom prst="roundRect">
            <a:avLst>
              <a:gd name="adj" fmla="val 10000"/>
            </a:avLst>
          </a:prstGeom>
          <a:solidFill>
            <a:srgbClr val="FFFFFF"/>
          </a:solidFill>
          <a:ln>
            <a:noFill/>
          </a:ln>
        </p:spPr>
        <p:txBody>
          <a:bodyPr/>
          <a:lstStyle/>
          <a:p>
            <a:endParaRPr/>
          </a:p>
        </p:txBody>
      </p:sp>
      <p:pic>
        <p:nvPicPr>
          <p:cNvPr id="335" name="logo335"/>
          <p:cNvPicPr preferRelativeResize="0"/>
          <p:nvPr/>
        </p:nvPicPr>
        <p:blipFill>
          <a:blip r:embed="rId16">
            <a:alphaModFix/>
          </a:blip>
          <a:stretch>
            <a:fillRect/>
          </a:stretch>
        </p:blipFill>
        <p:spPr>
          <a:xfrm>
            <a:off x="7360000" y="4368299"/>
            <a:ext cx="1344000" cy="50340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7"/>
          <p:cNvSpPr txBox="1">
            <a:spLocks noGrp="1"/>
          </p:cNvSpPr>
          <p:nvPr>
            <p:ph type="title"/>
          </p:nvPr>
        </p:nvSpPr>
        <p:spPr>
          <a:xfrm>
            <a:off x="311700" y="902225"/>
            <a:ext cx="85206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#NetUK3 </a:t>
            </a:r>
            <a:r>
              <a:rPr lang="en-GB"/>
              <a:t>Ticket Cost</a:t>
            </a:r>
            <a:endParaRPr/>
          </a:p>
        </p:txBody>
      </p:sp>
      <p:sp>
        <p:nvSpPr>
          <p:cNvPr id="127" name="Google Shape;127;p17"/>
          <p:cNvSpPr/>
          <p:nvPr/>
        </p:nvSpPr>
        <p:spPr>
          <a:xfrm>
            <a:off x="2618100" y="1864625"/>
            <a:ext cx="1066800" cy="10668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28" name="Google Shape;128;p17"/>
          <p:cNvSpPr txBox="1">
            <a:spLocks noGrp="1"/>
          </p:cNvSpPr>
          <p:nvPr>
            <p:ph type="body" idx="1"/>
          </p:nvPr>
        </p:nvSpPr>
        <p:spPr>
          <a:xfrm>
            <a:off x="2618100" y="1920875"/>
            <a:ext cx="1066800" cy="954300"/>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1200"/>
              </a:spcAft>
              <a:buClr>
                <a:schemeClr val="dk1"/>
              </a:buClr>
              <a:buSzPts val="1100"/>
              <a:buFont typeface="Arial"/>
              <a:buNone/>
            </a:pPr>
            <a:r>
              <a:rPr lang="en-GB" sz="2800">
                <a:solidFill>
                  <a:srgbClr val="035E5C"/>
                </a:solidFill>
                <a:latin typeface="Montserrat SemiBold"/>
                <a:ea typeface="Montserrat SemiBold"/>
                <a:cs typeface="Montserrat SemiBold"/>
                <a:sym typeface="Montserrat SemiBold"/>
              </a:rPr>
              <a:t>£120</a:t>
            </a:r>
            <a:br>
              <a:rPr lang="en-GB" sz="1100">
                <a:solidFill>
                  <a:srgbClr val="035E5C"/>
                </a:solidFill>
                <a:latin typeface="Montserrat SemiBold"/>
                <a:ea typeface="Montserrat SemiBold"/>
                <a:cs typeface="Montserrat SemiBold"/>
                <a:sym typeface="Montserrat SemiBold"/>
              </a:rPr>
            </a:br>
            <a:r>
              <a:rPr lang="en-GB" sz="1100">
                <a:solidFill>
                  <a:srgbClr val="035E5C"/>
                </a:solidFill>
                <a:latin typeface="Geist Mono SemiBold"/>
                <a:ea typeface="Geist Mono SemiBold"/>
                <a:cs typeface="Geist Mono SemiBold"/>
                <a:sym typeface="Geist Mono SemiBold"/>
              </a:rPr>
              <a:t>Ticket Price inc VAT</a:t>
            </a:r>
            <a:endParaRPr sz="1100">
              <a:solidFill>
                <a:srgbClr val="035E5C"/>
              </a:solidFill>
              <a:latin typeface="Geist Mono SemiBold"/>
              <a:ea typeface="Geist Mono SemiBold"/>
              <a:cs typeface="Geist Mono SemiBold"/>
              <a:sym typeface="Geist Mono SemiBold"/>
            </a:endParaRPr>
          </a:p>
        </p:txBody>
      </p:sp>
      <p:sp>
        <p:nvSpPr>
          <p:cNvPr id="129" name="Google Shape;129;p17"/>
          <p:cNvSpPr/>
          <p:nvPr/>
        </p:nvSpPr>
        <p:spPr>
          <a:xfrm>
            <a:off x="4050300" y="1864625"/>
            <a:ext cx="1066800" cy="1066800"/>
          </a:xfrm>
          <a:prstGeom prst="rect">
            <a:avLst/>
          </a:prstGeom>
          <a:solidFill>
            <a:srgbClr val="FFFFFF">
              <a:alpha val="459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30" name="Google Shape;130;p17"/>
          <p:cNvSpPr txBox="1">
            <a:spLocks noGrp="1"/>
          </p:cNvSpPr>
          <p:nvPr>
            <p:ph type="body" idx="1"/>
          </p:nvPr>
        </p:nvSpPr>
        <p:spPr>
          <a:xfrm>
            <a:off x="4050300" y="1920875"/>
            <a:ext cx="1165930" cy="1107965"/>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1200"/>
              </a:spcAft>
              <a:buClr>
                <a:schemeClr val="dk1"/>
              </a:buClr>
              <a:buSzPts val="1100"/>
              <a:buFont typeface="Arial"/>
              <a:buNone/>
            </a:pPr>
            <a:r>
              <a:rPr lang="en-GB" sz="2800" dirty="0">
                <a:solidFill>
                  <a:srgbClr val="035E5C"/>
                </a:solidFill>
                <a:latin typeface="Montserrat SemiBold"/>
                <a:ea typeface="Montserrat SemiBold"/>
                <a:cs typeface="Montserrat SemiBold"/>
                <a:sym typeface="Montserrat SemiBold"/>
              </a:rPr>
              <a:t>£446</a:t>
            </a:r>
            <a:br>
              <a:rPr lang="en-GB" sz="1100" dirty="0">
                <a:solidFill>
                  <a:srgbClr val="035E5C"/>
                </a:solidFill>
                <a:latin typeface="Montserrat SemiBold"/>
                <a:ea typeface="Montserrat SemiBold"/>
                <a:cs typeface="Montserrat SemiBold"/>
                <a:sym typeface="Montserrat SemiBold"/>
              </a:rPr>
            </a:br>
            <a:r>
              <a:rPr lang="en-GB" sz="1100" dirty="0">
                <a:solidFill>
                  <a:srgbClr val="035E5C"/>
                </a:solidFill>
                <a:latin typeface="Geist Mono SemiBold"/>
                <a:ea typeface="Geist Mono SemiBold"/>
                <a:cs typeface="Geist Mono SemiBold"/>
                <a:sym typeface="Geist Mono SemiBold"/>
              </a:rPr>
              <a:t>Planned Cost PP</a:t>
            </a:r>
            <a:endParaRPr sz="1100" dirty="0">
              <a:solidFill>
                <a:srgbClr val="035E5C"/>
              </a:solidFill>
              <a:latin typeface="Geist Mono SemiBold"/>
              <a:ea typeface="Geist Mono SemiBold"/>
              <a:cs typeface="Geist Mono SemiBold"/>
              <a:sym typeface="Geist Mono SemiBold"/>
            </a:endParaRPr>
          </a:p>
        </p:txBody>
      </p:sp>
      <p:sp>
        <p:nvSpPr>
          <p:cNvPr id="131" name="Google Shape;131;p17"/>
          <p:cNvSpPr/>
          <p:nvPr/>
        </p:nvSpPr>
        <p:spPr>
          <a:xfrm>
            <a:off x="5460900" y="1864625"/>
            <a:ext cx="1066800" cy="1066800"/>
          </a:xfrm>
          <a:prstGeom prst="rect">
            <a:avLst/>
          </a:prstGeom>
          <a:solidFill>
            <a:srgbClr val="FFFFFF">
              <a:alpha val="459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32" name="Google Shape;132;p17"/>
          <p:cNvSpPr txBox="1">
            <a:spLocks noGrp="1"/>
          </p:cNvSpPr>
          <p:nvPr>
            <p:ph type="body" idx="1"/>
          </p:nvPr>
        </p:nvSpPr>
        <p:spPr>
          <a:xfrm>
            <a:off x="5460899" y="1920875"/>
            <a:ext cx="1165931" cy="1107965"/>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1200"/>
              </a:spcAft>
              <a:buClr>
                <a:schemeClr val="dk1"/>
              </a:buClr>
              <a:buSzPts val="1100"/>
              <a:buFont typeface="Arial"/>
              <a:buNone/>
            </a:pPr>
            <a:r>
              <a:rPr lang="en-GB" sz="2800" dirty="0">
                <a:solidFill>
                  <a:srgbClr val="035E5C"/>
                </a:solidFill>
                <a:latin typeface="Montserrat SemiBold"/>
                <a:ea typeface="Montserrat SemiBold"/>
                <a:cs typeface="Montserrat SemiBold"/>
                <a:sym typeface="Montserrat SemiBold"/>
              </a:rPr>
              <a:t>£529</a:t>
            </a:r>
            <a:br>
              <a:rPr lang="en-GB" sz="1100" dirty="0">
                <a:solidFill>
                  <a:srgbClr val="035E5C"/>
                </a:solidFill>
                <a:latin typeface="Montserrat SemiBold"/>
                <a:ea typeface="Montserrat SemiBold"/>
                <a:cs typeface="Montserrat SemiBold"/>
                <a:sym typeface="Montserrat SemiBold"/>
              </a:rPr>
            </a:br>
            <a:r>
              <a:rPr lang="en-GB" sz="1100" dirty="0">
                <a:solidFill>
                  <a:srgbClr val="035E5C"/>
                </a:solidFill>
                <a:latin typeface="Geist Mono SemiBold"/>
                <a:ea typeface="Geist Mono SemiBold"/>
                <a:cs typeface="Geist Mono SemiBold"/>
                <a:sym typeface="Geist Mono SemiBold"/>
              </a:rPr>
              <a:t>Actual </a:t>
            </a:r>
            <a:br>
              <a:rPr lang="en-GB" sz="1100" dirty="0">
                <a:solidFill>
                  <a:srgbClr val="035E5C"/>
                </a:solidFill>
                <a:latin typeface="Geist Mono SemiBold"/>
                <a:ea typeface="Geist Mono SemiBold"/>
                <a:cs typeface="Geist Mono SemiBold"/>
                <a:sym typeface="Geist Mono SemiBold"/>
              </a:rPr>
            </a:br>
            <a:r>
              <a:rPr lang="en-GB" sz="1100" dirty="0">
                <a:solidFill>
                  <a:srgbClr val="035E5C"/>
                </a:solidFill>
                <a:latin typeface="Geist Mono SemiBold"/>
                <a:ea typeface="Geist Mono SemiBold"/>
                <a:cs typeface="Geist Mono SemiBold"/>
                <a:sym typeface="Geist Mono SemiBold"/>
              </a:rPr>
              <a:t>Cost PP</a:t>
            </a:r>
            <a:endParaRPr sz="1100" dirty="0">
              <a:solidFill>
                <a:srgbClr val="035E5C"/>
              </a:solidFill>
              <a:latin typeface="Geist Mono SemiBold"/>
              <a:ea typeface="Geist Mono SemiBold"/>
              <a:cs typeface="Geist Mono SemiBold"/>
              <a:sym typeface="Geist Mono SemiBold"/>
            </a:endParaRPr>
          </a:p>
        </p:txBody>
      </p:sp>
      <p:sp>
        <p:nvSpPr>
          <p:cNvPr id="133" name="Google Shape;133;p17"/>
          <p:cNvSpPr txBox="1">
            <a:spLocks noGrp="1"/>
          </p:cNvSpPr>
          <p:nvPr>
            <p:ph type="title"/>
          </p:nvPr>
        </p:nvSpPr>
        <p:spPr>
          <a:xfrm>
            <a:off x="564450" y="3168795"/>
            <a:ext cx="8015100" cy="1569630"/>
          </a:xfrm>
          <a:prstGeom prst="rect">
            <a:avLst/>
          </a:prstGeom>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SzPts val="1400"/>
              <a:buChar char="■"/>
            </a:pPr>
            <a:r>
              <a:rPr lang="en-GB" sz="1200" dirty="0"/>
              <a:t>Running a conference in Central London, in July, is still expensive. This year it cost even more than we planned for.</a:t>
            </a:r>
            <a:endParaRPr sz="1200" dirty="0"/>
          </a:p>
          <a:p>
            <a:pPr marL="457200" lvl="0" indent="-317500" algn="l" rtl="0">
              <a:lnSpc>
                <a:spcPct val="150000"/>
              </a:lnSpc>
              <a:spcBef>
                <a:spcPts val="0"/>
              </a:spcBef>
              <a:spcAft>
                <a:spcPts val="0"/>
              </a:spcAft>
              <a:buSzPts val="1400"/>
              <a:buChar char="■"/>
            </a:pPr>
            <a:r>
              <a:rPr lang="en-GB" sz="1200" dirty="0"/>
              <a:t>More financial detail in tomorrow’s NetUK Update (15:45).</a:t>
            </a:r>
            <a:endParaRPr sz="1200" dirty="0"/>
          </a:p>
          <a:p>
            <a:pPr marL="457200" lvl="0" indent="-317500" algn="l" rtl="0">
              <a:lnSpc>
                <a:spcPct val="150000"/>
              </a:lnSpc>
              <a:spcBef>
                <a:spcPts val="0"/>
              </a:spcBef>
              <a:spcAft>
                <a:spcPts val="0"/>
              </a:spcAft>
              <a:buSzPts val="1400"/>
              <a:buChar char="■"/>
            </a:pPr>
            <a:r>
              <a:rPr lang="en-GB" sz="1200" dirty="0"/>
              <a:t>Visit the sponsor tables in King George III during the breaks. The gap between £120 and £529 is covered by them.</a:t>
            </a:r>
            <a:endParaRPr sz="1200" dirty="0"/>
          </a:p>
        </p:txBody>
      </p:sp>
      <p:pic>
        <p:nvPicPr>
          <p:cNvPr id="3" name="Graphic 2">
            <a:extLst>
              <a:ext uri="{FF2B5EF4-FFF2-40B4-BE49-F238E27FC236}">
                <a16:creationId xmlns:a16="http://schemas.microsoft.com/office/drawing/2014/main" id="{FD7DFF50-4509-9419-CE36-A22F01FB35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22187" y="370489"/>
            <a:ext cx="1723026" cy="29436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MC"/>
        <p:cNvGrpSpPr/>
        <p:nvPr/>
      </p:nvGrpSpPr>
      <p:grpSpPr>
        <a:xfrm>
          <a:off x="0" y="0"/>
          <a:ext cx="0" cy="0"/>
          <a:chOff x="0" y="0"/>
          <a:chExt cx="0" cy="0"/>
        </a:xfrm>
      </p:grpSpPr>
      <p:sp>
        <p:nvSpPr>
          <p:cNvPr id="189" name="Title"/>
          <p:cNvSpPr txBox="1">
            <a:spLocks noGrp="1"/>
          </p:cNvSpPr>
          <p:nvPr>
            <p:ph type="title"/>
          </p:nvPr>
        </p:nvSpPr>
        <p:spPr>
          <a:xfrm>
            <a:off x="498750" y="379376"/>
            <a:ext cx="81465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Management Committee</a:t>
            </a:r>
            <a:endParaRPr/>
          </a:p>
        </p:txBody>
      </p:sp>
      <p:pic>
        <p:nvPicPr>
          <p:cNvPr id="500" name="pic500"/>
          <p:cNvPicPr preferRelativeResize="0"/>
          <p:nvPr/>
        </p:nvPicPr>
        <p:blipFill>
          <a:blip r:embed="rId3">
            <a:alphaModFix/>
          </a:blip>
          <a:srcRect t="5756" b="5756"/>
          <a:stretch>
            <a:fillRect/>
          </a:stretch>
        </p:blipFill>
        <p:spPr>
          <a:xfrm>
            <a:off x="849871" y="1834240"/>
            <a:ext cx="1080000" cy="1080000"/>
          </a:xfrm>
          <a:prstGeom prst="rect">
            <a:avLst/>
          </a:prstGeom>
        </p:spPr>
      </p:pic>
      <p:sp>
        <p:nvSpPr>
          <p:cNvPr id="501" name="name501"/>
          <p:cNvSpPr txBox="1"/>
          <p:nvPr/>
        </p:nvSpPr>
        <p:spPr>
          <a:xfrm>
            <a:off x="768096" y="2914240"/>
            <a:ext cx="1244071"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dirty="0">
                <a:solidFill>
                  <a:srgbClr val="F3F3F3"/>
                </a:solidFill>
                <a:latin typeface="Montserrat SemiBold"/>
                <a:ea typeface="Montserrat SemiBold"/>
                <a:cs typeface="Montserrat SemiBold"/>
                <a:sym typeface="Montserrat SemiBold"/>
              </a:rPr>
              <a:t>Dave Pumford</a:t>
            </a:r>
            <a:endParaRPr sz="1000" dirty="0">
              <a:solidFill>
                <a:srgbClr val="F3F3F3"/>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GB" sz="1000" dirty="0">
                <a:solidFill>
                  <a:srgbClr val="F3F3F3"/>
                </a:solidFill>
                <a:latin typeface="Montserrat"/>
                <a:ea typeface="Montserrat"/>
                <a:cs typeface="Montserrat"/>
                <a:sym typeface="Montserrat"/>
              </a:rPr>
              <a:t>PTX Technologies</a:t>
            </a:r>
            <a:endParaRPr sz="1000" dirty="0">
              <a:solidFill>
                <a:srgbClr val="F3F3F3"/>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GB" sz="1000" dirty="0">
                <a:solidFill>
                  <a:srgbClr val="F3F3F3"/>
                </a:solidFill>
                <a:latin typeface="Geist Mono"/>
                <a:ea typeface="Geist Mono"/>
                <a:cs typeface="Geist Mono"/>
                <a:sym typeface="Geist Mono"/>
              </a:rPr>
              <a:t>[ MC Chair ]</a:t>
            </a:r>
            <a:endParaRPr sz="1000" dirty="0">
              <a:solidFill>
                <a:srgbClr val="F3F3F3"/>
              </a:solidFill>
              <a:latin typeface="Geist Mono"/>
              <a:ea typeface="Geist Mono"/>
              <a:cs typeface="Geist Mono"/>
              <a:sym typeface="Geist Mono"/>
            </a:endParaRPr>
          </a:p>
        </p:txBody>
      </p:sp>
      <p:pic>
        <p:nvPicPr>
          <p:cNvPr id="502" name="pic502"/>
          <p:cNvPicPr preferRelativeResize="0"/>
          <p:nvPr/>
        </p:nvPicPr>
        <p:blipFill>
          <a:blip r:embed="rId4">
            <a:alphaModFix/>
          </a:blip>
          <a:srcRect t="5756" b="5756"/>
          <a:stretch>
            <a:fillRect/>
          </a:stretch>
        </p:blipFill>
        <p:spPr>
          <a:xfrm>
            <a:off x="2108092" y="1834240"/>
            <a:ext cx="1080000" cy="1080000"/>
          </a:xfrm>
          <a:prstGeom prst="rect">
            <a:avLst/>
          </a:prstGeom>
        </p:spPr>
      </p:pic>
      <p:sp>
        <p:nvSpPr>
          <p:cNvPr id="503" name="name503"/>
          <p:cNvSpPr txBox="1"/>
          <p:nvPr/>
        </p:nvSpPr>
        <p:spPr>
          <a:xfrm>
            <a:off x="2108092" y="291424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Richard Irving</a:t>
            </a:r>
            <a:endParaRPr sz="1000">
              <a:solidFill>
                <a:srgbClr val="F3F3F3"/>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LONAP</a:t>
            </a:r>
            <a:endParaRPr sz="1000">
              <a:solidFill>
                <a:srgbClr val="F3F3F3"/>
              </a:solidFill>
              <a:latin typeface="Montserrat"/>
              <a:ea typeface="Montserrat"/>
              <a:cs typeface="Montserrat"/>
              <a:sym typeface="Montserrat"/>
            </a:endParaRPr>
          </a:p>
        </p:txBody>
      </p:sp>
      <p:sp>
        <p:nvSpPr>
          <p:cNvPr id="505" name="name505"/>
          <p:cNvSpPr txBox="1"/>
          <p:nvPr/>
        </p:nvSpPr>
        <p:spPr>
          <a:xfrm>
            <a:off x="3366313" y="291424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Megan Atkins</a:t>
            </a:r>
            <a:endParaRPr sz="1000">
              <a:solidFill>
                <a:srgbClr val="F3F3F3"/>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LINX</a:t>
            </a:r>
            <a:endParaRPr sz="1000">
              <a:solidFill>
                <a:srgbClr val="F3F3F3"/>
              </a:solidFill>
              <a:latin typeface="Montserrat"/>
              <a:ea typeface="Montserrat"/>
              <a:cs typeface="Montserrat"/>
              <a:sym typeface="Montserrat"/>
            </a:endParaRPr>
          </a:p>
        </p:txBody>
      </p:sp>
      <p:pic>
        <p:nvPicPr>
          <p:cNvPr id="506" name="pic506"/>
          <p:cNvPicPr preferRelativeResize="0"/>
          <p:nvPr/>
        </p:nvPicPr>
        <p:blipFill>
          <a:blip r:embed="rId5">
            <a:alphaModFix/>
          </a:blip>
          <a:srcRect t="5756" b="5756"/>
          <a:stretch>
            <a:fillRect/>
          </a:stretch>
        </p:blipFill>
        <p:spPr>
          <a:xfrm>
            <a:off x="4624534" y="1834240"/>
            <a:ext cx="1080000" cy="1080000"/>
          </a:xfrm>
          <a:prstGeom prst="rect">
            <a:avLst/>
          </a:prstGeom>
        </p:spPr>
      </p:pic>
      <p:sp>
        <p:nvSpPr>
          <p:cNvPr id="507" name="name507"/>
          <p:cNvSpPr txBox="1"/>
          <p:nvPr/>
        </p:nvSpPr>
        <p:spPr>
          <a:xfrm>
            <a:off x="4624534" y="291424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Nick Wenban-Smith</a:t>
            </a:r>
            <a:endParaRPr sz="1000">
              <a:solidFill>
                <a:srgbClr val="F3F3F3"/>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Nominet</a:t>
            </a:r>
            <a:endParaRPr sz="1000">
              <a:solidFill>
                <a:srgbClr val="F3F3F3"/>
              </a:solidFill>
              <a:latin typeface="Montserrat"/>
              <a:ea typeface="Montserrat"/>
              <a:cs typeface="Montserrat"/>
              <a:sym typeface="Montserrat"/>
            </a:endParaRPr>
          </a:p>
        </p:txBody>
      </p:sp>
      <p:pic>
        <p:nvPicPr>
          <p:cNvPr id="508" name="pic508"/>
          <p:cNvPicPr preferRelativeResize="0"/>
          <p:nvPr/>
        </p:nvPicPr>
        <p:blipFill>
          <a:blip r:embed="rId6">
            <a:alphaModFix/>
          </a:blip>
          <a:srcRect t="5670" b="5670"/>
          <a:stretch>
            <a:fillRect/>
          </a:stretch>
        </p:blipFill>
        <p:spPr>
          <a:xfrm>
            <a:off x="5882755" y="1834240"/>
            <a:ext cx="1080000" cy="1080000"/>
          </a:xfrm>
          <a:prstGeom prst="rect">
            <a:avLst/>
          </a:prstGeom>
        </p:spPr>
      </p:pic>
      <p:sp>
        <p:nvSpPr>
          <p:cNvPr id="509" name="name509"/>
          <p:cNvSpPr txBox="1"/>
          <p:nvPr/>
        </p:nvSpPr>
        <p:spPr>
          <a:xfrm>
            <a:off x="5882755" y="291424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Matt Jepp</a:t>
            </a:r>
            <a:endParaRPr sz="1000">
              <a:solidFill>
                <a:srgbClr val="F3F3F3"/>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SG.GS</a:t>
            </a:r>
            <a:endParaRPr sz="1000">
              <a:solidFill>
                <a:srgbClr val="F3F3F3"/>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GB" sz="1000">
                <a:solidFill>
                  <a:srgbClr val="F3F3F3"/>
                </a:solidFill>
                <a:latin typeface="Geist Mono"/>
                <a:ea typeface="Geist Mono"/>
                <a:cs typeface="Geist Mono"/>
                <a:sym typeface="Geist Mono"/>
              </a:rPr>
              <a:t>[ PC Chair ]</a:t>
            </a:r>
            <a:endParaRPr sz="1000">
              <a:solidFill>
                <a:srgbClr val="F3F3F3"/>
              </a:solidFill>
              <a:latin typeface="Geist Mono"/>
              <a:ea typeface="Geist Mono"/>
              <a:cs typeface="Geist Mono"/>
              <a:sym typeface="Geist Mono"/>
            </a:endParaRPr>
          </a:p>
        </p:txBody>
      </p:sp>
      <p:pic>
        <p:nvPicPr>
          <p:cNvPr id="510" name="pic510"/>
          <p:cNvPicPr preferRelativeResize="0"/>
          <p:nvPr/>
        </p:nvPicPr>
        <p:blipFill>
          <a:blip r:embed="rId7">
            <a:alphaModFix/>
          </a:blip>
          <a:stretch>
            <a:fillRect/>
          </a:stretch>
        </p:blipFill>
        <p:spPr>
          <a:xfrm>
            <a:off x="7140976" y="1834240"/>
            <a:ext cx="1080000" cy="1080000"/>
          </a:xfrm>
          <a:prstGeom prst="rect">
            <a:avLst/>
          </a:prstGeom>
        </p:spPr>
      </p:pic>
      <p:sp>
        <p:nvSpPr>
          <p:cNvPr id="511" name="name511"/>
          <p:cNvSpPr txBox="1"/>
          <p:nvPr/>
        </p:nvSpPr>
        <p:spPr>
          <a:xfrm>
            <a:off x="7140976" y="291424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Holly Ruff</a:t>
            </a:r>
            <a:endParaRPr sz="1000">
              <a:solidFill>
                <a:srgbClr val="F3F3F3"/>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LINX</a:t>
            </a:r>
            <a:endParaRPr sz="1000">
              <a:solidFill>
                <a:srgbClr val="F3F3F3"/>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GB" sz="1000">
                <a:solidFill>
                  <a:srgbClr val="F3F3F3"/>
                </a:solidFill>
                <a:latin typeface="Geist Mono"/>
                <a:ea typeface="Geist Mono"/>
                <a:cs typeface="Geist Mono"/>
                <a:sym typeface="Geist Mono"/>
              </a:rPr>
              <a:t>[ OC Chair ]</a:t>
            </a:r>
            <a:endParaRPr sz="1000">
              <a:solidFill>
                <a:srgbClr val="F3F3F3"/>
              </a:solidFill>
              <a:latin typeface="Geist Mono"/>
              <a:ea typeface="Geist Mono"/>
              <a:cs typeface="Geist Mono"/>
              <a:sym typeface="Geist Mono"/>
            </a:endParaRPr>
          </a:p>
        </p:txBody>
      </p:sp>
      <p:pic>
        <p:nvPicPr>
          <p:cNvPr id="2" name="pic504">
            <a:extLst>
              <a:ext uri="{FF2B5EF4-FFF2-40B4-BE49-F238E27FC236}">
                <a16:creationId xmlns:a16="http://schemas.microsoft.com/office/drawing/2014/main" id="{B9B20843-9435-CF1D-563E-47853362EA1F}"/>
              </a:ext>
            </a:extLst>
          </p:cNvPr>
          <p:cNvPicPr preferRelativeResize="0"/>
          <p:nvPr/>
        </p:nvPicPr>
        <p:blipFill>
          <a:blip r:embed="rId8">
            <a:alphaModFix/>
          </a:blip>
          <a:stretch>
            <a:fillRect/>
          </a:stretch>
        </p:blipFill>
        <p:spPr>
          <a:xfrm>
            <a:off x="3366313" y="1834240"/>
            <a:ext cx="1080000" cy="1080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OC"/>
        <p:cNvGrpSpPr/>
        <p:nvPr/>
      </p:nvGrpSpPr>
      <p:grpSpPr>
        <a:xfrm>
          <a:off x="0" y="0"/>
          <a:ext cx="0" cy="0"/>
          <a:chOff x="0" y="0"/>
          <a:chExt cx="0" cy="0"/>
        </a:xfrm>
      </p:grpSpPr>
      <p:sp>
        <p:nvSpPr>
          <p:cNvPr id="189" name="Title"/>
          <p:cNvSpPr txBox="1">
            <a:spLocks noGrp="1"/>
          </p:cNvSpPr>
          <p:nvPr>
            <p:ph type="title"/>
          </p:nvPr>
        </p:nvSpPr>
        <p:spPr>
          <a:xfrm>
            <a:off x="498750" y="379376"/>
            <a:ext cx="81465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Organising Committee</a:t>
            </a:r>
            <a:endParaRPr/>
          </a:p>
        </p:txBody>
      </p:sp>
      <p:pic>
        <p:nvPicPr>
          <p:cNvPr id="700" name="pic700"/>
          <p:cNvPicPr preferRelativeResize="0"/>
          <p:nvPr/>
        </p:nvPicPr>
        <p:blipFill>
          <a:blip r:embed="rId2">
            <a:alphaModFix/>
          </a:blip>
          <a:stretch>
            <a:fillRect/>
          </a:stretch>
        </p:blipFill>
        <p:spPr>
          <a:xfrm>
            <a:off x="886447" y="1788520"/>
            <a:ext cx="1080000" cy="1080000"/>
          </a:xfrm>
          <a:prstGeom prst="rect">
            <a:avLst/>
          </a:prstGeom>
        </p:spPr>
      </p:pic>
      <p:sp>
        <p:nvSpPr>
          <p:cNvPr id="701" name="name701"/>
          <p:cNvSpPr txBox="1"/>
          <p:nvPr/>
        </p:nvSpPr>
        <p:spPr>
          <a:xfrm>
            <a:off x="886447" y="286852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Holly Ruff</a:t>
            </a:r>
            <a:endParaRPr sz="1000">
              <a:solidFill>
                <a:srgbClr val="F3F3F3"/>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GB" sz="1000">
                <a:solidFill>
                  <a:srgbClr val="F3F3F3"/>
                </a:solidFill>
                <a:latin typeface="Geist Mono"/>
                <a:ea typeface="Geist Mono"/>
                <a:cs typeface="Geist Mono"/>
                <a:sym typeface="Geist Mono"/>
              </a:rPr>
              <a:t>[ OC Chair ]</a:t>
            </a:r>
            <a:endParaRPr sz="1000">
              <a:solidFill>
                <a:srgbClr val="F3F3F3"/>
              </a:solidFill>
              <a:latin typeface="Geist Mono"/>
              <a:ea typeface="Geist Mono"/>
              <a:cs typeface="Geist Mono"/>
              <a:sym typeface="Geist Mono"/>
            </a:endParaRPr>
          </a:p>
        </p:txBody>
      </p:sp>
      <p:pic>
        <p:nvPicPr>
          <p:cNvPr id="702" name="pic702"/>
          <p:cNvPicPr preferRelativeResize="0"/>
          <p:nvPr/>
        </p:nvPicPr>
        <p:blipFill>
          <a:blip r:embed="rId3">
            <a:alphaModFix/>
          </a:blip>
          <a:stretch>
            <a:fillRect/>
          </a:stretch>
        </p:blipFill>
        <p:spPr>
          <a:xfrm>
            <a:off x="2144668" y="1788520"/>
            <a:ext cx="1080000" cy="1080000"/>
          </a:xfrm>
          <a:prstGeom prst="rect">
            <a:avLst/>
          </a:prstGeom>
        </p:spPr>
      </p:pic>
      <p:sp>
        <p:nvSpPr>
          <p:cNvPr id="703" name="name703"/>
          <p:cNvSpPr txBox="1"/>
          <p:nvPr/>
        </p:nvSpPr>
        <p:spPr>
          <a:xfrm>
            <a:off x="2144668" y="286852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Rebecca Class-Peter</a:t>
            </a:r>
            <a:endParaRPr sz="1000">
              <a:solidFill>
                <a:srgbClr val="F3F3F3"/>
              </a:solidFill>
              <a:latin typeface="Montserrat SemiBold"/>
              <a:ea typeface="Montserrat SemiBold"/>
              <a:cs typeface="Montserrat SemiBold"/>
              <a:sym typeface="Montserrat SemiBold"/>
            </a:endParaRPr>
          </a:p>
        </p:txBody>
      </p:sp>
      <p:pic>
        <p:nvPicPr>
          <p:cNvPr id="704" name="pic704"/>
          <p:cNvPicPr preferRelativeResize="0"/>
          <p:nvPr/>
        </p:nvPicPr>
        <p:blipFill>
          <a:blip r:embed="rId4">
            <a:alphaModFix/>
          </a:blip>
          <a:srcRect t="11087" b="11087"/>
          <a:stretch>
            <a:fillRect/>
          </a:stretch>
        </p:blipFill>
        <p:spPr>
          <a:xfrm>
            <a:off x="3402889" y="1788520"/>
            <a:ext cx="1080000" cy="1080000"/>
          </a:xfrm>
          <a:prstGeom prst="rect">
            <a:avLst/>
          </a:prstGeom>
        </p:spPr>
      </p:pic>
      <p:sp>
        <p:nvSpPr>
          <p:cNvPr id="705" name="name705"/>
          <p:cNvSpPr txBox="1"/>
          <p:nvPr/>
        </p:nvSpPr>
        <p:spPr>
          <a:xfrm>
            <a:off x="3402889" y="286852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Brandon Butterworth</a:t>
            </a:r>
            <a:endParaRPr sz="1000">
              <a:solidFill>
                <a:srgbClr val="F3F3F3"/>
              </a:solidFill>
              <a:latin typeface="Montserrat SemiBold"/>
              <a:ea typeface="Montserrat SemiBold"/>
              <a:cs typeface="Montserrat SemiBold"/>
              <a:sym typeface="Montserrat SemiBold"/>
            </a:endParaRPr>
          </a:p>
        </p:txBody>
      </p:sp>
      <p:pic>
        <p:nvPicPr>
          <p:cNvPr id="706" name="pic706"/>
          <p:cNvPicPr preferRelativeResize="0"/>
          <p:nvPr/>
        </p:nvPicPr>
        <p:blipFill>
          <a:blip r:embed="rId5">
            <a:alphaModFix/>
          </a:blip>
          <a:stretch>
            <a:fillRect/>
          </a:stretch>
        </p:blipFill>
        <p:spPr>
          <a:xfrm>
            <a:off x="4661110" y="1788520"/>
            <a:ext cx="1080000" cy="1080000"/>
          </a:xfrm>
          <a:prstGeom prst="rect">
            <a:avLst/>
          </a:prstGeom>
        </p:spPr>
      </p:pic>
      <p:sp>
        <p:nvSpPr>
          <p:cNvPr id="707" name="name707"/>
          <p:cNvSpPr txBox="1"/>
          <p:nvPr/>
        </p:nvSpPr>
        <p:spPr>
          <a:xfrm>
            <a:off x="4661110" y="286852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Robert Lister</a:t>
            </a:r>
            <a:endParaRPr sz="1000">
              <a:solidFill>
                <a:srgbClr val="F3F3F3"/>
              </a:solidFill>
              <a:latin typeface="Montserrat SemiBold"/>
              <a:ea typeface="Montserrat SemiBold"/>
              <a:cs typeface="Montserrat SemiBold"/>
              <a:sym typeface="Montserrat SemiBold"/>
            </a:endParaRPr>
          </a:p>
        </p:txBody>
      </p:sp>
      <p:pic>
        <p:nvPicPr>
          <p:cNvPr id="708" name="pic708"/>
          <p:cNvPicPr preferRelativeResize="0"/>
          <p:nvPr/>
        </p:nvPicPr>
        <p:blipFill>
          <a:blip r:embed="rId6">
            <a:alphaModFix/>
          </a:blip>
          <a:stretch>
            <a:fillRect/>
          </a:stretch>
        </p:blipFill>
        <p:spPr>
          <a:xfrm>
            <a:off x="5919331" y="1788520"/>
            <a:ext cx="1080000" cy="1080000"/>
          </a:xfrm>
          <a:prstGeom prst="rect">
            <a:avLst/>
          </a:prstGeom>
        </p:spPr>
      </p:pic>
      <p:sp>
        <p:nvSpPr>
          <p:cNvPr id="709" name="name709"/>
          <p:cNvSpPr txBox="1"/>
          <p:nvPr/>
        </p:nvSpPr>
        <p:spPr>
          <a:xfrm>
            <a:off x="5919331" y="286852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Kenson Tyler-Lai</a:t>
            </a:r>
            <a:endParaRPr sz="1000">
              <a:solidFill>
                <a:srgbClr val="F3F3F3"/>
              </a:solidFill>
              <a:latin typeface="Montserrat SemiBold"/>
              <a:ea typeface="Montserrat SemiBold"/>
              <a:cs typeface="Montserrat SemiBold"/>
              <a:sym typeface="Montserrat SemiBold"/>
            </a:endParaRPr>
          </a:p>
        </p:txBody>
      </p:sp>
      <p:sp>
        <p:nvSpPr>
          <p:cNvPr id="710" name="frame710"/>
          <p:cNvSpPr/>
          <p:nvPr/>
        </p:nvSpPr>
        <p:spPr>
          <a:xfrm>
            <a:off x="7177552" y="1788520"/>
            <a:ext cx="1080000" cy="1080000"/>
          </a:xfrm>
          <a:prstGeom prst="rect">
            <a:avLst/>
          </a:prstGeom>
          <a:noFill/>
          <a:ln w="9525" cap="flat" cmpd="sng">
            <a:solidFill>
              <a:srgbClr val="9BC5C3"/>
            </a:solidFill>
            <a:prstDash val="dash"/>
            <a:round/>
            <a:headEnd type="none" w="sm" len="sm"/>
            <a:tailEnd type="none" w="sm" len="sm"/>
          </a:ln>
        </p:spPr>
        <p:txBody>
          <a:bodyPr anchor="ctr"/>
          <a:lstStyle/>
          <a:p>
            <a:pPr marL="0" indent="0" algn="ctr" rtl="0">
              <a:buNone/>
            </a:pPr>
            <a:r>
              <a:rPr lang="en-GB" sz="900" b="1">
                <a:solidFill>
                  <a:srgbClr val="9BC5C3"/>
                </a:solidFill>
                <a:latin typeface="Geist Mono"/>
                <a:ea typeface="Geist Mono"/>
                <a:cs typeface="Geist Mono"/>
                <a:sym typeface="Geist Mono"/>
              </a:rPr>
              <a:t>[ PHOTO ]</a:t>
            </a:r>
          </a:p>
        </p:txBody>
      </p:sp>
      <p:sp>
        <p:nvSpPr>
          <p:cNvPr id="711" name="name711"/>
          <p:cNvSpPr txBox="1"/>
          <p:nvPr/>
        </p:nvSpPr>
        <p:spPr>
          <a:xfrm>
            <a:off x="7177552" y="286852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Natalie Wood</a:t>
            </a:r>
            <a:endParaRPr sz="1000">
              <a:solidFill>
                <a:srgbClr val="F3F3F3"/>
              </a:solidFill>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PC"/>
        <p:cNvGrpSpPr/>
        <p:nvPr/>
      </p:nvGrpSpPr>
      <p:grpSpPr>
        <a:xfrm>
          <a:off x="0" y="0"/>
          <a:ext cx="0" cy="0"/>
          <a:chOff x="0" y="0"/>
          <a:chExt cx="0" cy="0"/>
        </a:xfrm>
      </p:grpSpPr>
      <p:sp>
        <p:nvSpPr>
          <p:cNvPr id="189" name="Title"/>
          <p:cNvSpPr txBox="1">
            <a:spLocks noGrp="1"/>
          </p:cNvSpPr>
          <p:nvPr>
            <p:ph type="title"/>
          </p:nvPr>
        </p:nvSpPr>
        <p:spPr>
          <a:xfrm>
            <a:off x="498750" y="379376"/>
            <a:ext cx="81465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Programme Committee</a:t>
            </a:r>
            <a:endParaRPr/>
          </a:p>
        </p:txBody>
      </p:sp>
      <p:pic>
        <p:nvPicPr>
          <p:cNvPr id="600" name="pic600"/>
          <p:cNvPicPr preferRelativeResize="0"/>
          <p:nvPr/>
        </p:nvPicPr>
        <p:blipFill>
          <a:blip r:embed="rId3">
            <a:alphaModFix/>
          </a:blip>
          <a:stretch>
            <a:fillRect/>
          </a:stretch>
        </p:blipFill>
        <p:spPr>
          <a:xfrm>
            <a:off x="264795" y="1111440"/>
            <a:ext cx="1080000" cy="1080000"/>
          </a:xfrm>
          <a:prstGeom prst="rect">
            <a:avLst/>
          </a:prstGeom>
        </p:spPr>
      </p:pic>
      <p:sp>
        <p:nvSpPr>
          <p:cNvPr id="601" name="name601"/>
          <p:cNvSpPr txBox="1"/>
          <p:nvPr/>
        </p:nvSpPr>
        <p:spPr>
          <a:xfrm>
            <a:off x="264795" y="219144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Matt Jepp</a:t>
            </a:r>
            <a:endParaRPr sz="1000">
              <a:solidFill>
                <a:srgbClr val="F3F3F3"/>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GB" sz="1000">
                <a:solidFill>
                  <a:srgbClr val="F3F3F3"/>
                </a:solidFill>
                <a:latin typeface="Geist Mono"/>
                <a:ea typeface="Geist Mono"/>
                <a:cs typeface="Geist Mono"/>
                <a:sym typeface="Geist Mono"/>
              </a:rPr>
              <a:t>[ PC Chair ]</a:t>
            </a:r>
            <a:endParaRPr sz="1000">
              <a:solidFill>
                <a:srgbClr val="F3F3F3"/>
              </a:solidFill>
              <a:latin typeface="Geist Mono"/>
              <a:ea typeface="Geist Mono"/>
              <a:cs typeface="Geist Mono"/>
              <a:sym typeface="Geist Mono"/>
            </a:endParaRPr>
          </a:p>
        </p:txBody>
      </p:sp>
      <p:pic>
        <p:nvPicPr>
          <p:cNvPr id="602" name="pic602"/>
          <p:cNvPicPr preferRelativeResize="0"/>
          <p:nvPr/>
        </p:nvPicPr>
        <p:blipFill>
          <a:blip r:embed="rId4">
            <a:alphaModFix/>
          </a:blip>
          <a:stretch>
            <a:fillRect/>
          </a:stretch>
        </p:blipFill>
        <p:spPr>
          <a:xfrm>
            <a:off x="1520530" y="1111440"/>
            <a:ext cx="1080000" cy="1080000"/>
          </a:xfrm>
          <a:prstGeom prst="rect">
            <a:avLst/>
          </a:prstGeom>
        </p:spPr>
      </p:pic>
      <p:sp>
        <p:nvSpPr>
          <p:cNvPr id="603" name="name603"/>
          <p:cNvSpPr txBox="1"/>
          <p:nvPr/>
        </p:nvSpPr>
        <p:spPr>
          <a:xfrm>
            <a:off x="1520530" y="219144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Mo Shivji</a:t>
            </a:r>
            <a:endParaRPr sz="1000">
              <a:solidFill>
                <a:srgbClr val="F3F3F3"/>
              </a:solidFill>
              <a:latin typeface="Montserrat SemiBold"/>
              <a:ea typeface="Montserrat SemiBold"/>
              <a:cs typeface="Montserrat SemiBold"/>
              <a:sym typeface="Montserrat SemiBold"/>
            </a:endParaRPr>
          </a:p>
        </p:txBody>
      </p:sp>
      <p:pic>
        <p:nvPicPr>
          <p:cNvPr id="604" name="pic604"/>
          <p:cNvPicPr preferRelativeResize="0"/>
          <p:nvPr/>
        </p:nvPicPr>
        <p:blipFill>
          <a:blip r:embed="rId5">
            <a:alphaModFix/>
          </a:blip>
          <a:srcRect t="11087" b="11087"/>
          <a:stretch>
            <a:fillRect/>
          </a:stretch>
        </p:blipFill>
        <p:spPr>
          <a:xfrm>
            <a:off x="2776265" y="1111440"/>
            <a:ext cx="1080000" cy="1080000"/>
          </a:xfrm>
          <a:prstGeom prst="rect">
            <a:avLst/>
          </a:prstGeom>
        </p:spPr>
      </p:pic>
      <p:sp>
        <p:nvSpPr>
          <p:cNvPr id="605" name="name605"/>
          <p:cNvSpPr txBox="1"/>
          <p:nvPr/>
        </p:nvSpPr>
        <p:spPr>
          <a:xfrm>
            <a:off x="2776265" y="219144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Brandon Butterworth</a:t>
            </a:r>
            <a:endParaRPr sz="1000">
              <a:solidFill>
                <a:srgbClr val="F3F3F3"/>
              </a:solidFill>
              <a:latin typeface="Montserrat SemiBold"/>
              <a:ea typeface="Montserrat SemiBold"/>
              <a:cs typeface="Montserrat SemiBold"/>
              <a:sym typeface="Montserrat SemiBold"/>
            </a:endParaRPr>
          </a:p>
        </p:txBody>
      </p:sp>
      <p:pic>
        <p:nvPicPr>
          <p:cNvPr id="606" name="pic606"/>
          <p:cNvPicPr preferRelativeResize="0"/>
          <p:nvPr/>
        </p:nvPicPr>
        <p:blipFill>
          <a:blip r:embed="rId6">
            <a:alphaModFix/>
          </a:blip>
          <a:stretch>
            <a:fillRect/>
          </a:stretch>
        </p:blipFill>
        <p:spPr>
          <a:xfrm>
            <a:off x="4032000" y="1111440"/>
            <a:ext cx="1080000" cy="1080000"/>
          </a:xfrm>
          <a:prstGeom prst="rect">
            <a:avLst/>
          </a:prstGeom>
        </p:spPr>
      </p:pic>
      <p:sp>
        <p:nvSpPr>
          <p:cNvPr id="607" name="name607"/>
          <p:cNvSpPr txBox="1"/>
          <p:nvPr/>
        </p:nvSpPr>
        <p:spPr>
          <a:xfrm>
            <a:off x="4032000" y="219144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Steve Karmeinsky</a:t>
            </a:r>
            <a:endParaRPr sz="1000">
              <a:solidFill>
                <a:srgbClr val="F3F3F3"/>
              </a:solidFill>
              <a:latin typeface="Montserrat SemiBold"/>
              <a:ea typeface="Montserrat SemiBold"/>
              <a:cs typeface="Montserrat SemiBold"/>
              <a:sym typeface="Montserrat SemiBold"/>
            </a:endParaRPr>
          </a:p>
        </p:txBody>
      </p:sp>
      <p:pic>
        <p:nvPicPr>
          <p:cNvPr id="608" name="pic608"/>
          <p:cNvPicPr preferRelativeResize="0"/>
          <p:nvPr/>
        </p:nvPicPr>
        <p:blipFill>
          <a:blip r:embed="rId7">
            <a:alphaModFix/>
          </a:blip>
          <a:stretch>
            <a:fillRect/>
          </a:stretch>
        </p:blipFill>
        <p:spPr>
          <a:xfrm>
            <a:off x="5287735" y="1111440"/>
            <a:ext cx="1080000" cy="1080000"/>
          </a:xfrm>
          <a:prstGeom prst="rect">
            <a:avLst/>
          </a:prstGeom>
        </p:spPr>
      </p:pic>
      <p:sp>
        <p:nvSpPr>
          <p:cNvPr id="609" name="name609"/>
          <p:cNvSpPr txBox="1"/>
          <p:nvPr/>
        </p:nvSpPr>
        <p:spPr>
          <a:xfrm>
            <a:off x="5287735" y="219144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Rebecca Class-Peter</a:t>
            </a:r>
            <a:endParaRPr sz="1000">
              <a:solidFill>
                <a:srgbClr val="F3F3F3"/>
              </a:solidFill>
              <a:latin typeface="Montserrat SemiBold"/>
              <a:ea typeface="Montserrat SemiBold"/>
              <a:cs typeface="Montserrat SemiBold"/>
              <a:sym typeface="Montserrat SemiBold"/>
            </a:endParaRPr>
          </a:p>
        </p:txBody>
      </p:sp>
      <p:pic>
        <p:nvPicPr>
          <p:cNvPr id="610" name="pic610"/>
          <p:cNvPicPr preferRelativeResize="0"/>
          <p:nvPr/>
        </p:nvPicPr>
        <p:blipFill>
          <a:blip r:embed="rId8">
            <a:alphaModFix/>
          </a:blip>
          <a:stretch>
            <a:fillRect/>
          </a:stretch>
        </p:blipFill>
        <p:spPr>
          <a:xfrm>
            <a:off x="6543470" y="1111440"/>
            <a:ext cx="1080000" cy="1080000"/>
          </a:xfrm>
          <a:prstGeom prst="rect">
            <a:avLst/>
          </a:prstGeom>
        </p:spPr>
      </p:pic>
      <p:sp>
        <p:nvSpPr>
          <p:cNvPr id="611" name="name611"/>
          <p:cNvSpPr txBox="1"/>
          <p:nvPr/>
        </p:nvSpPr>
        <p:spPr>
          <a:xfrm>
            <a:off x="6543470" y="219144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Josh Levett</a:t>
            </a:r>
            <a:endParaRPr sz="1000">
              <a:solidFill>
                <a:srgbClr val="F3F3F3"/>
              </a:solidFill>
              <a:latin typeface="Montserrat SemiBold"/>
              <a:ea typeface="Montserrat SemiBold"/>
              <a:cs typeface="Montserrat SemiBold"/>
              <a:sym typeface="Montserrat SemiBold"/>
            </a:endParaRPr>
          </a:p>
        </p:txBody>
      </p:sp>
      <p:pic>
        <p:nvPicPr>
          <p:cNvPr id="612" name="pic612"/>
          <p:cNvPicPr preferRelativeResize="0"/>
          <p:nvPr/>
        </p:nvPicPr>
        <p:blipFill>
          <a:blip r:embed="rId9">
            <a:alphaModFix/>
          </a:blip>
          <a:stretch>
            <a:fillRect/>
          </a:stretch>
        </p:blipFill>
        <p:spPr>
          <a:xfrm>
            <a:off x="7799205" y="1111440"/>
            <a:ext cx="1080000" cy="1080000"/>
          </a:xfrm>
          <a:prstGeom prst="rect">
            <a:avLst/>
          </a:prstGeom>
        </p:spPr>
      </p:pic>
      <p:sp>
        <p:nvSpPr>
          <p:cNvPr id="613" name="name613"/>
          <p:cNvSpPr txBox="1"/>
          <p:nvPr/>
        </p:nvSpPr>
        <p:spPr>
          <a:xfrm>
            <a:off x="7799205" y="219144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James Bensley</a:t>
            </a:r>
            <a:endParaRPr sz="1000">
              <a:solidFill>
                <a:srgbClr val="F3F3F3"/>
              </a:solidFill>
              <a:latin typeface="Montserrat SemiBold"/>
              <a:ea typeface="Montserrat SemiBold"/>
              <a:cs typeface="Montserrat SemiBold"/>
              <a:sym typeface="Montserrat SemiBold"/>
            </a:endParaRPr>
          </a:p>
        </p:txBody>
      </p:sp>
      <p:pic>
        <p:nvPicPr>
          <p:cNvPr id="614" name="pic614"/>
          <p:cNvPicPr preferRelativeResize="0"/>
          <p:nvPr/>
        </p:nvPicPr>
        <p:blipFill>
          <a:blip r:embed="rId10">
            <a:alphaModFix/>
          </a:blip>
          <a:stretch>
            <a:fillRect/>
          </a:stretch>
        </p:blipFill>
        <p:spPr>
          <a:xfrm>
            <a:off x="886447" y="2971440"/>
            <a:ext cx="1080000" cy="1080000"/>
          </a:xfrm>
          <a:prstGeom prst="rect">
            <a:avLst/>
          </a:prstGeom>
        </p:spPr>
      </p:pic>
      <p:sp>
        <p:nvSpPr>
          <p:cNvPr id="615" name="name615"/>
          <p:cNvSpPr txBox="1"/>
          <p:nvPr/>
        </p:nvSpPr>
        <p:spPr>
          <a:xfrm>
            <a:off x="886447" y="405144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Paulius Judickas</a:t>
            </a:r>
            <a:endParaRPr sz="1000">
              <a:solidFill>
                <a:srgbClr val="F3F3F3"/>
              </a:solidFill>
              <a:latin typeface="Montserrat SemiBold"/>
              <a:ea typeface="Montserrat SemiBold"/>
              <a:cs typeface="Montserrat SemiBold"/>
              <a:sym typeface="Montserrat SemiBold"/>
            </a:endParaRPr>
          </a:p>
        </p:txBody>
      </p:sp>
      <p:pic>
        <p:nvPicPr>
          <p:cNvPr id="616" name="pic616"/>
          <p:cNvPicPr preferRelativeResize="0"/>
          <p:nvPr/>
        </p:nvPicPr>
        <p:blipFill>
          <a:blip r:embed="rId11">
            <a:alphaModFix/>
          </a:blip>
          <a:srcRect t="12524" b="12524"/>
          <a:stretch>
            <a:fillRect/>
          </a:stretch>
        </p:blipFill>
        <p:spPr>
          <a:xfrm>
            <a:off x="2144668" y="2971440"/>
            <a:ext cx="1080000" cy="1080000"/>
          </a:xfrm>
          <a:prstGeom prst="rect">
            <a:avLst/>
          </a:prstGeom>
        </p:spPr>
      </p:pic>
      <p:sp>
        <p:nvSpPr>
          <p:cNvPr id="617" name="name617"/>
          <p:cNvSpPr txBox="1"/>
          <p:nvPr/>
        </p:nvSpPr>
        <p:spPr>
          <a:xfrm>
            <a:off x="2144668" y="405144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Paul Dunbar</a:t>
            </a:r>
            <a:endParaRPr sz="1000">
              <a:solidFill>
                <a:srgbClr val="F3F3F3"/>
              </a:solidFill>
              <a:latin typeface="Montserrat SemiBold"/>
              <a:ea typeface="Montserrat SemiBold"/>
              <a:cs typeface="Montserrat SemiBold"/>
              <a:sym typeface="Montserrat SemiBold"/>
            </a:endParaRPr>
          </a:p>
        </p:txBody>
      </p:sp>
      <p:pic>
        <p:nvPicPr>
          <p:cNvPr id="618" name="pic618"/>
          <p:cNvPicPr preferRelativeResize="0"/>
          <p:nvPr/>
        </p:nvPicPr>
        <p:blipFill>
          <a:blip r:embed="rId12">
            <a:alphaModFix/>
          </a:blip>
          <a:stretch>
            <a:fillRect/>
          </a:stretch>
        </p:blipFill>
        <p:spPr>
          <a:xfrm>
            <a:off x="3402889" y="2971440"/>
            <a:ext cx="1080000" cy="1080000"/>
          </a:xfrm>
          <a:prstGeom prst="rect">
            <a:avLst/>
          </a:prstGeom>
        </p:spPr>
      </p:pic>
      <p:sp>
        <p:nvSpPr>
          <p:cNvPr id="619" name="name619"/>
          <p:cNvSpPr txBox="1"/>
          <p:nvPr/>
        </p:nvSpPr>
        <p:spPr>
          <a:xfrm>
            <a:off x="3402889" y="405144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Elisa Peirano</a:t>
            </a:r>
            <a:endParaRPr sz="1000">
              <a:solidFill>
                <a:srgbClr val="F3F3F3"/>
              </a:solidFill>
              <a:latin typeface="Montserrat SemiBold"/>
              <a:ea typeface="Montserrat SemiBold"/>
              <a:cs typeface="Montserrat SemiBold"/>
              <a:sym typeface="Montserrat SemiBold"/>
            </a:endParaRPr>
          </a:p>
        </p:txBody>
      </p:sp>
      <p:pic>
        <p:nvPicPr>
          <p:cNvPr id="620" name="pic620"/>
          <p:cNvPicPr preferRelativeResize="0"/>
          <p:nvPr/>
        </p:nvPicPr>
        <p:blipFill>
          <a:blip r:embed="rId13">
            <a:alphaModFix/>
          </a:blip>
          <a:stretch>
            <a:fillRect/>
          </a:stretch>
        </p:blipFill>
        <p:spPr>
          <a:xfrm>
            <a:off x="4661110" y="2971440"/>
            <a:ext cx="1080000" cy="1080000"/>
          </a:xfrm>
          <a:prstGeom prst="rect">
            <a:avLst/>
          </a:prstGeom>
        </p:spPr>
      </p:pic>
      <p:sp>
        <p:nvSpPr>
          <p:cNvPr id="621" name="name621"/>
          <p:cNvSpPr txBox="1"/>
          <p:nvPr/>
        </p:nvSpPr>
        <p:spPr>
          <a:xfrm>
            <a:off x="4661110" y="405144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Nick Ryce</a:t>
            </a:r>
            <a:endParaRPr sz="1000">
              <a:solidFill>
                <a:srgbClr val="F3F3F3"/>
              </a:solidFill>
              <a:latin typeface="Montserrat SemiBold"/>
              <a:ea typeface="Montserrat SemiBold"/>
              <a:cs typeface="Montserrat SemiBold"/>
              <a:sym typeface="Montserrat SemiBold"/>
            </a:endParaRPr>
          </a:p>
        </p:txBody>
      </p:sp>
      <p:pic>
        <p:nvPicPr>
          <p:cNvPr id="622" name="pic622"/>
          <p:cNvPicPr preferRelativeResize="0"/>
          <p:nvPr/>
        </p:nvPicPr>
        <p:blipFill>
          <a:blip r:embed="rId14">
            <a:alphaModFix/>
          </a:blip>
          <a:stretch>
            <a:fillRect/>
          </a:stretch>
        </p:blipFill>
        <p:spPr>
          <a:xfrm>
            <a:off x="5919331" y="2971440"/>
            <a:ext cx="1080000" cy="1080000"/>
          </a:xfrm>
          <a:prstGeom prst="rect">
            <a:avLst/>
          </a:prstGeom>
        </p:spPr>
      </p:pic>
      <p:sp>
        <p:nvSpPr>
          <p:cNvPr id="623" name="name623"/>
          <p:cNvSpPr txBox="1"/>
          <p:nvPr/>
        </p:nvSpPr>
        <p:spPr>
          <a:xfrm>
            <a:off x="5919331" y="405144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Dave Wilson</a:t>
            </a:r>
            <a:endParaRPr sz="1000">
              <a:solidFill>
                <a:srgbClr val="F3F3F3"/>
              </a:solidFill>
              <a:latin typeface="Montserrat SemiBold"/>
              <a:ea typeface="Montserrat SemiBold"/>
              <a:cs typeface="Montserrat SemiBold"/>
              <a:sym typeface="Montserrat SemiBold"/>
            </a:endParaRPr>
          </a:p>
        </p:txBody>
      </p:sp>
      <p:sp>
        <p:nvSpPr>
          <p:cNvPr id="624" name="frame624"/>
          <p:cNvSpPr/>
          <p:nvPr/>
        </p:nvSpPr>
        <p:spPr>
          <a:xfrm>
            <a:off x="7177552" y="2971440"/>
            <a:ext cx="1080000" cy="1080000"/>
          </a:xfrm>
          <a:prstGeom prst="rect">
            <a:avLst/>
          </a:prstGeom>
          <a:noFill/>
          <a:ln w="9525" cap="flat" cmpd="sng">
            <a:solidFill>
              <a:srgbClr val="9BC5C3"/>
            </a:solidFill>
            <a:prstDash val="dash"/>
            <a:round/>
            <a:headEnd type="none" w="sm" len="sm"/>
            <a:tailEnd type="none" w="sm" len="sm"/>
          </a:ln>
        </p:spPr>
        <p:txBody>
          <a:bodyPr anchor="ctr"/>
          <a:lstStyle/>
          <a:p>
            <a:pPr marL="0" indent="0" algn="ctr" rtl="0">
              <a:buNone/>
            </a:pPr>
            <a:r>
              <a:rPr lang="en-GB" sz="900" b="1">
                <a:solidFill>
                  <a:srgbClr val="9BC5C3"/>
                </a:solidFill>
                <a:latin typeface="Geist Mono"/>
                <a:ea typeface="Geist Mono"/>
                <a:cs typeface="Geist Mono"/>
                <a:sym typeface="Geist Mono"/>
              </a:rPr>
              <a:t>[ COULD BE YOU? ]</a:t>
            </a:r>
          </a:p>
        </p:txBody>
      </p:sp>
      <p:sp>
        <p:nvSpPr>
          <p:cNvPr id="625" name="name625"/>
          <p:cNvSpPr txBox="1"/>
          <p:nvPr/>
        </p:nvSpPr>
        <p:spPr>
          <a:xfrm>
            <a:off x="7177552" y="4051440"/>
            <a:ext cx="1080000" cy="640000"/>
          </a:xfrm>
          <a:prstGeom prst="rect">
            <a:avLst/>
          </a:prstGeom>
          <a:solidFill>
            <a:srgbClr val="174A48"/>
          </a:solidFill>
          <a:ln>
            <a:noFill/>
          </a:ln>
        </p:spPr>
        <p:txBody>
          <a:bodyPr spcFirstLastPara="1" wrap="square" lIns="45700" tIns="45700" rIns="45700" bIns="45700" anchor="ctr" anchorCtr="0">
            <a:noAutofit/>
          </a:bodyPr>
          <a:lstStyle/>
          <a:p>
            <a:pPr marL="0" lvl="0" indent="0" algn="ctr" rtl="0">
              <a:lnSpc>
                <a:spcPct val="115000"/>
              </a:lnSpc>
              <a:spcBef>
                <a:spcPts val="0"/>
              </a:spcBef>
              <a:spcAft>
                <a:spcPts val="0"/>
              </a:spcAft>
              <a:buNone/>
            </a:pPr>
            <a:r>
              <a:rPr lang="en-GB" sz="1000" dirty="0">
                <a:solidFill>
                  <a:srgbClr val="F3F3F3"/>
                </a:solidFill>
                <a:latin typeface="Montserrat SemiBold"/>
                <a:ea typeface="Montserrat SemiBold"/>
                <a:cs typeface="Montserrat SemiBold"/>
                <a:sym typeface="Montserrat SemiBold"/>
              </a:rPr>
              <a:t>Speak to Us</a:t>
            </a:r>
            <a:endParaRPr sz="1000" dirty="0">
              <a:solidFill>
                <a:srgbClr val="F3F3F3"/>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GB" sz="1000" dirty="0">
                <a:solidFill>
                  <a:srgbClr val="F3F3F3"/>
                </a:solidFill>
                <a:latin typeface="Montserrat"/>
                <a:ea typeface="Montserrat"/>
                <a:cs typeface="Montserrat"/>
                <a:sym typeface="Montserrat"/>
              </a:rPr>
              <a:t>to join the PC</a:t>
            </a:r>
            <a:endParaRPr sz="1000" dirty="0">
              <a:solidFill>
                <a:srgbClr val="F3F3F3"/>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NetUK 1 Inaugural Event Slides">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1330</Words>
  <Application>Microsoft Macintosh PowerPoint</Application>
  <PresentationFormat>On-screen Show (16:9)</PresentationFormat>
  <Paragraphs>169</Paragraphs>
  <Slides>20</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Montserrat SemiBold</vt:lpstr>
      <vt:lpstr>Arial</vt:lpstr>
      <vt:lpstr>Geist Mono SemiBold</vt:lpstr>
      <vt:lpstr>Montserrat Medium</vt:lpstr>
      <vt:lpstr>Geist Mono</vt:lpstr>
      <vt:lpstr>Geist Mono Medium</vt:lpstr>
      <vt:lpstr>Montserrat</vt:lpstr>
      <vt:lpstr>NetUK 1 Inaugural Event Slides</vt:lpstr>
      <vt:lpstr>PowerPoint Presentation</vt:lpstr>
      <vt:lpstr>Welcome to #NetUK3!</vt:lpstr>
      <vt:lpstr>[ WIFI ]  Brewery_WiFi</vt:lpstr>
      <vt:lpstr>#NetUK3 Conference Statistics</vt:lpstr>
      <vt:lpstr>#NetUK3 Official Sponsors</vt:lpstr>
      <vt:lpstr>#NetUK3 Ticket Cost</vt:lpstr>
      <vt:lpstr>Management Committee</vt:lpstr>
      <vt:lpstr>Organising Committee</vt:lpstr>
      <vt:lpstr>Programme Committee</vt:lpstr>
      <vt:lpstr>PowerPoint Presentation</vt:lpstr>
      <vt:lpstr>PowerPoint Presentation</vt:lpstr>
      <vt:lpstr>Our Objectives</vt:lpstr>
      <vt:lpstr>Day One | This Afternoon</vt:lpstr>
      <vt:lpstr>Day Two | Tuesday 7 July</vt:lpstr>
      <vt:lpstr>PowerPoint Presentation</vt:lpstr>
      <vt:lpstr>#NetUK3 Event Hoodie</vt:lpstr>
      <vt:lpstr>Hybrid Event &amp; Questions</vt:lpstr>
      <vt:lpstr>Social Links</vt:lpstr>
      <vt:lpstr>Respect + Code of Conduct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Dave Pumford</cp:lastModifiedBy>
  <cp:revision>10</cp:revision>
  <dcterms:modified xsi:type="dcterms:W3CDTF">2026-07-06T10:16:30Z</dcterms:modified>
</cp:coreProperties>
</file>