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90" r:id="rId6"/>
  </p:sldMasterIdLst>
  <p:notesMasterIdLst>
    <p:notesMasterId r:id="rId142"/>
  </p:notesMasterIdLst>
  <p:handoutMasterIdLst>
    <p:handoutMasterId r:id="rId143"/>
  </p:handoutMasterIdLst>
  <p:sldIdLst>
    <p:sldId id="256" r:id="rId7"/>
    <p:sldId id="2145705956" r:id="rId8"/>
    <p:sldId id="4168" r:id="rId9"/>
    <p:sldId id="2145706328" r:id="rId10"/>
    <p:sldId id="4187" r:id="rId11"/>
    <p:sldId id="2145706316" r:id="rId12"/>
    <p:sldId id="2145705957" r:id="rId13"/>
    <p:sldId id="2145706264" r:id="rId14"/>
    <p:sldId id="2145705971" r:id="rId15"/>
    <p:sldId id="2145706315" r:id="rId16"/>
    <p:sldId id="2145706288" r:id="rId17"/>
    <p:sldId id="2145706325" r:id="rId18"/>
    <p:sldId id="2145706326" r:id="rId19"/>
    <p:sldId id="2145705710" r:id="rId20"/>
    <p:sldId id="2145705747" r:id="rId21"/>
    <p:sldId id="2145706295" r:id="rId22"/>
    <p:sldId id="4170" r:id="rId23"/>
    <p:sldId id="2145706334" r:id="rId24"/>
    <p:sldId id="2145706336" r:id="rId25"/>
    <p:sldId id="3011" r:id="rId26"/>
    <p:sldId id="2145705865" r:id="rId27"/>
    <p:sldId id="2145706302" r:id="rId28"/>
    <p:sldId id="2145705794" r:id="rId29"/>
    <p:sldId id="4182" r:id="rId30"/>
    <p:sldId id="4186" r:id="rId31"/>
    <p:sldId id="2145706346" r:id="rId32"/>
    <p:sldId id="2145706239" r:id="rId33"/>
    <p:sldId id="2145706240" r:id="rId34"/>
    <p:sldId id="2145706335" r:id="rId35"/>
    <p:sldId id="2145706347" r:id="rId36"/>
    <p:sldId id="2145706242" r:id="rId37"/>
    <p:sldId id="2145706243" r:id="rId38"/>
    <p:sldId id="2145706374" r:id="rId39"/>
    <p:sldId id="2145706244" r:id="rId40"/>
    <p:sldId id="2145706349" r:id="rId41"/>
    <p:sldId id="2145706416" r:id="rId42"/>
    <p:sldId id="2145706421" r:id="rId43"/>
    <p:sldId id="2145706418" r:id="rId44"/>
    <p:sldId id="2145706356" r:id="rId45"/>
    <p:sldId id="2145706260" r:id="rId46"/>
    <p:sldId id="2145706261" r:id="rId47"/>
    <p:sldId id="2145706357" r:id="rId48"/>
    <p:sldId id="2145706358" r:id="rId49"/>
    <p:sldId id="2145706307" r:id="rId50"/>
    <p:sldId id="2145706411" r:id="rId51"/>
    <p:sldId id="2145706410" r:id="rId52"/>
    <p:sldId id="2145706369" r:id="rId53"/>
    <p:sldId id="2145706370" r:id="rId54"/>
    <p:sldId id="2145706269" r:id="rId55"/>
    <p:sldId id="2145706279" r:id="rId56"/>
    <p:sldId id="2145706280" r:id="rId57"/>
    <p:sldId id="2145706281" r:id="rId58"/>
    <p:sldId id="2145706282" r:id="rId59"/>
    <p:sldId id="2145706283" r:id="rId60"/>
    <p:sldId id="2145706312" r:id="rId61"/>
    <p:sldId id="2145706284" r:id="rId62"/>
    <p:sldId id="2145706001" r:id="rId63"/>
    <p:sldId id="2145706236" r:id="rId64"/>
    <p:sldId id="2145705877" r:id="rId65"/>
    <p:sldId id="2145706297" r:id="rId66"/>
    <p:sldId id="2145706298" r:id="rId67"/>
    <p:sldId id="2145706299" r:id="rId68"/>
    <p:sldId id="2145706300" r:id="rId69"/>
    <p:sldId id="2145705958" r:id="rId70"/>
    <p:sldId id="2145706308" r:id="rId71"/>
    <p:sldId id="2145706322" r:id="rId72"/>
    <p:sldId id="2145706321" r:id="rId73"/>
    <p:sldId id="2145706317" r:id="rId74"/>
    <p:sldId id="2145706309" r:id="rId75"/>
    <p:sldId id="2145705984" r:id="rId76"/>
    <p:sldId id="2145706311" r:id="rId77"/>
    <p:sldId id="2145706318" r:id="rId78"/>
    <p:sldId id="2145706320" r:id="rId79"/>
    <p:sldId id="2145706319" r:id="rId80"/>
    <p:sldId id="2145706323" r:id="rId81"/>
    <p:sldId id="2145706324" r:id="rId82"/>
    <p:sldId id="2145706331" r:id="rId83"/>
    <p:sldId id="2145706327" r:id="rId84"/>
    <p:sldId id="2145705962" r:id="rId85"/>
    <p:sldId id="2145706344" r:id="rId86"/>
    <p:sldId id="2145706345" r:id="rId87"/>
    <p:sldId id="2145706313" r:id="rId88"/>
    <p:sldId id="2145706314" r:id="rId89"/>
    <p:sldId id="2145705927" r:id="rId90"/>
    <p:sldId id="2145706402" r:id="rId91"/>
    <p:sldId id="2145706420" r:id="rId92"/>
    <p:sldId id="2145706375" r:id="rId93"/>
    <p:sldId id="2145706376" r:id="rId94"/>
    <p:sldId id="2145706377" r:id="rId95"/>
    <p:sldId id="2145706378" r:id="rId96"/>
    <p:sldId id="2145706379" r:id="rId97"/>
    <p:sldId id="2145706380" r:id="rId98"/>
    <p:sldId id="2145706381" r:id="rId99"/>
    <p:sldId id="2145706382" r:id="rId100"/>
    <p:sldId id="2145706383" r:id="rId101"/>
    <p:sldId id="2145706384" r:id="rId102"/>
    <p:sldId id="2145706385" r:id="rId103"/>
    <p:sldId id="2145706386" r:id="rId104"/>
    <p:sldId id="2145706387" r:id="rId105"/>
    <p:sldId id="2145706388" r:id="rId106"/>
    <p:sldId id="2145706389" r:id="rId107"/>
    <p:sldId id="2145706390" r:id="rId108"/>
    <p:sldId id="2145706391" r:id="rId109"/>
    <p:sldId id="2145706392" r:id="rId110"/>
    <p:sldId id="2145706393" r:id="rId111"/>
    <p:sldId id="2145706394" r:id="rId112"/>
    <p:sldId id="2145706395" r:id="rId113"/>
    <p:sldId id="2145706396" r:id="rId114"/>
    <p:sldId id="2145706397" r:id="rId115"/>
    <p:sldId id="2145706398" r:id="rId116"/>
    <p:sldId id="2145706399" r:id="rId117"/>
    <p:sldId id="2145706400" r:id="rId118"/>
    <p:sldId id="2145706401" r:id="rId119"/>
    <p:sldId id="2145706367" r:id="rId120"/>
    <p:sldId id="2145706368" r:id="rId121"/>
    <p:sldId id="2145706267" r:id="rId122"/>
    <p:sldId id="2145706268" r:id="rId123"/>
    <p:sldId id="2145706403" r:id="rId124"/>
    <p:sldId id="2145706404" r:id="rId125"/>
    <p:sldId id="2145706405" r:id="rId126"/>
    <p:sldId id="2145706406" r:id="rId127"/>
    <p:sldId id="2145706407" r:id="rId128"/>
    <p:sldId id="2145706408" r:id="rId129"/>
    <p:sldId id="2145706409" r:id="rId130"/>
    <p:sldId id="2145706413" r:id="rId131"/>
    <p:sldId id="2145706332" r:id="rId132"/>
    <p:sldId id="2145706337" r:id="rId133"/>
    <p:sldId id="2145706338" r:id="rId134"/>
    <p:sldId id="2145706339" r:id="rId135"/>
    <p:sldId id="2145706340" r:id="rId136"/>
    <p:sldId id="2145706341" r:id="rId137"/>
    <p:sldId id="2145706342" r:id="rId138"/>
    <p:sldId id="2145706343" r:id="rId139"/>
    <p:sldId id="2145706417" r:id="rId140"/>
    <p:sldId id="2145706419" r:id="rId1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zSkR46TKXILYLWUrX3QVA==" hashData="/MYlguxvgWNCPfz+iv3IggmbFmokA0azcYg2lKTg8wTbQxtUUgz0BBpMtDP9YuYmMPbNrPSgQtJCPScxd+tTx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1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0"/>
    <p:restoredTop sz="60232"/>
  </p:normalViewPr>
  <p:slideViewPr>
    <p:cSldViewPr snapToGrid="0">
      <p:cViewPr varScale="1">
        <p:scale>
          <a:sx n="69" d="100"/>
          <a:sy n="69" d="100"/>
        </p:scale>
        <p:origin x="2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B7DAA9-E357-4943-8ECD-61F07B8603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77000" y="324000"/>
            <a:ext cx="2952000" cy="216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9386AF-7A48-9D47-635D-600427D3C5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9424" y="8676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17088DBA-F0C2-4E42-B942-B51BADD153E2}" type="datetimeFigureOut">
              <a:rPr lang="de-DE" sz="800" smtClean="0"/>
              <a:pPr algn="l"/>
              <a:t>06.07.26</a:t>
            </a:fld>
            <a:endParaRPr lang="de-DE" sz="8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9398C-6671-F5B7-4D7D-D22992DF46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197000" y="8676000"/>
            <a:ext cx="4464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de-DE" sz="8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95965A-4268-0612-9F1B-5DC4DDB1B1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33000" y="8676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9683FB32-FB9D-4E24-829A-E513B167333C}" type="slidenum">
              <a:rPr lang="de-DE" sz="800" smtClean="0"/>
              <a:t>‹#›</a:t>
            </a:fld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31653770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402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7000" y="324000"/>
            <a:ext cx="2952000" cy="216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77000" y="8676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/>
            </a:lvl1pPr>
          </a:lstStyle>
          <a:p>
            <a:fld id="{30E3986B-DDFD-4F03-8512-E8224563530C}" type="datetimeFigureOut">
              <a:rPr lang="de-DE" smtClean="0"/>
              <a:pPr/>
              <a:t>06.07.26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908149"/>
            <a:ext cx="5903913" cy="3320951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9425" y="4572000"/>
            <a:ext cx="5903913" cy="3816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97000" y="8676000"/>
            <a:ext cx="4464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33000" y="8676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/>
            </a:lvl1pPr>
          </a:lstStyle>
          <a:p>
            <a:fld id="{633B6BF6-F12E-4041-A51A-826E8C86528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05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20000"/>
      </a:lnSpc>
      <a:spcBef>
        <a:spcPts val="4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lnSpc>
        <a:spcPct val="120000"/>
      </a:lnSpc>
      <a:spcBef>
        <a:spcPts val="400"/>
      </a:spcBef>
      <a:defRPr sz="1200" b="1" kern="1200">
        <a:solidFill>
          <a:schemeClr val="tx1"/>
        </a:solidFill>
        <a:latin typeface="+mn-lt"/>
        <a:ea typeface="+mn-ea"/>
        <a:cs typeface="Poppins SemiBold" panose="00000700000000000000" pitchFamily="2" charset="0"/>
      </a:defRPr>
    </a:lvl2pPr>
    <a:lvl3pPr marL="144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88000" indent="-144000" algn="l" defTabSz="914400" rtl="0" eaLnBrk="1" latinLnBrk="0" hangingPunct="1">
      <a:lnSpc>
        <a:spcPct val="120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2" pos="302" userDrawn="1">
          <p15:clr>
            <a:srgbClr val="F26B43"/>
          </p15:clr>
        </p15:guide>
        <p15:guide id="3" pos="402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543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8C785-4F54-2FAF-FDDB-700C7F7E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F4D00-9636-DE5E-3C1E-719D9FA15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2B75B-19DD-7443-8B36-920AE55C4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D5C6-3257-6931-6CE0-418036B61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163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B01C-7C67-EDC4-18BF-AE73739F0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867B8-7738-ED1B-3638-2F06A32AB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A826A-0475-FD29-5CA5-FAC9E5320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Core, Distribution &amp; Access - Multiple hops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Multiple hops – Core, distribution/aggregation &amp;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 err="1"/>
              <a:t>xSTP</a:t>
            </a:r>
            <a:r>
              <a:rPr lang="en-GB" noProof="0" dirty="0"/>
              <a:t> for loop prevention and blocked ports/architecture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Careful forecast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High CAPEX &amp; OPEX costs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Non-optimal link utilization and traffic forwarding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Predominantly North-South traffic</a:t>
            </a: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2D625-F0D2-1D16-4AB6-95B07B765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86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6A48-5F1A-04BA-E40A-B8C0FF71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58369-4646-CBE1-B993-12F013A2F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BF76F-EE5C-A0E6-41AC-D4300567E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Core/Distribution Layer bottlenecks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Inter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VLAN routing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MAC, ARP table scale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HSRP, STP state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Services attachment (FW, SLB)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“2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way” ONLY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Large fault domains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0B340-2939-F45D-DB3B-52EF18AD1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44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53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FDCFA-C507-7F0C-E042-D1F6A8A8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1CF6DD-C13E-F88A-0088-8A3BBCF1E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9947EF-EBE2-DC2F-A436-1A68404C3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noProof="1"/>
              <a:t>Mobility &amp; scale requirements lead to network automation</a:t>
            </a:r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0B5280-E73B-2D63-2945-C8A1200A7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38D59-1020-4DF3-A716-9CA82A1D4A2A}" type="slidenum">
              <a:rPr lang="en-GB" noProof="0" smtClean="0"/>
              <a:pPr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65914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cloudswit.ch</a:t>
            </a:r>
            <a:r>
              <a:rPr lang="en-GB" dirty="0"/>
              <a:t>/blogs/deep-dive-into-clos-architecture-leaf-spine/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574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Routing brings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59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POST OFFICE METAPHOR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908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E749D-45F9-4BAC-3877-2CC40D50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0FC67-0EF2-42EE-8EE4-3E90A1BD0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B719F-F7A3-54BB-A4F2-988AD2913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2857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/>
              <a:t>Understand NOS’s default BGP route advertisement process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4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For IPv6 fans – Consider Auto-Discovered BGP Neighbours/ BGP unnumbered</a:t>
            </a:r>
          </a:p>
          <a:p>
            <a:pPr marL="465750" lvl="2" indent="-285750"/>
            <a:r>
              <a:rPr lang="en-GB" sz="1400" dirty="0"/>
              <a:t>IPv6 RA on P2P links</a:t>
            </a:r>
          </a:p>
          <a:p>
            <a:pPr marL="465750" lvl="2" indent="-285750"/>
            <a:r>
              <a:rPr lang="en-GB" sz="1400" dirty="0">
                <a:latin typeface="+mn-lt"/>
              </a:rPr>
              <a:t>IPv6 Neighbour Discovery</a:t>
            </a:r>
          </a:p>
          <a:p>
            <a:pPr marL="465750" lvl="2" indent="-285750"/>
            <a:r>
              <a:rPr lang="en-GB" sz="1400" dirty="0"/>
              <a:t>BGP Extended Next-Hop</a:t>
            </a:r>
            <a:endParaRPr lang="en-GB" sz="1400" dirty="0">
              <a:latin typeface="+mn-lt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DD622-C6E8-8D20-0B42-47E4D348B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18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EVPN (for MPLS) was then extended in the DC world and EVPN now works with </a:t>
            </a:r>
            <a:r>
              <a:rPr lang="en-GB" sz="1200" dirty="0" err="1"/>
              <a:t>VxLAN</a:t>
            </a:r>
            <a:r>
              <a:rPr lang="en-GB" sz="1200" dirty="0"/>
              <a:t> to assist (</a:t>
            </a:r>
            <a:r>
              <a:rPr lang="en-GB" sz="1200" dirty="0" err="1"/>
              <a:t>VxLAN</a:t>
            </a:r>
            <a:r>
              <a:rPr lang="en-GB" sz="1200" dirty="0"/>
              <a:t>) with control plane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8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9C072-B556-5D89-8CDB-86F15A5E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600791-A842-75CB-9DEF-779390E9D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6A815B-8D1E-F2F4-DB58-7CBFE6A7A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5A2C84-6EA9-F708-14A0-96EF828F0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6BF6-F12E-4041-A51A-826E8C86528A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21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996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1F63-B194-2A9C-DD29-0806E811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12795-FD4B-1955-C9BA-C693AD97F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42663-F7DF-23B7-0B96-C90C5D859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Split Horizon – Leaf 2 doesn’t forward BUM traffic from Leaf-3</a:t>
            </a:r>
          </a:p>
          <a:p>
            <a:r>
              <a:rPr lang="en-GB" dirty="0"/>
              <a:t>Aliasing is where Leaf 1 uses both L2 and L3 to Server-2</a:t>
            </a:r>
          </a:p>
          <a:p>
            <a:r>
              <a:rPr lang="en-GB" dirty="0"/>
              <a:t>Mass withdrawal – Leaf 2 tells other </a:t>
            </a:r>
            <a:r>
              <a:rPr lang="en-GB" dirty="0" err="1"/>
              <a:t>leafs</a:t>
            </a:r>
            <a:r>
              <a:rPr lang="en-GB" dirty="0"/>
              <a:t> where it’s all segments have gone down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C6343-8109-FD8F-6C35-012054AF1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B6BF6-F12E-4041-A51A-826E8C86528A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03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– in the asymmetric case you need to have all VNIs that you ever want to route between on each gateway switch</a:t>
            </a:r>
          </a:p>
          <a:p>
            <a:r>
              <a:rPr lang="en-GB" dirty="0"/>
              <a:t>Switch-route-switch, switch  &amp; switch, switch-route-switch vs. switch-route, route-switch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917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elegantnetwork.github.io</a:t>
            </a:r>
            <a:r>
              <a:rPr lang="en-GB" dirty="0"/>
              <a:t>/posts/A-Summary-of-Network-ASICs/</a:t>
            </a:r>
          </a:p>
          <a:p>
            <a:r>
              <a:rPr lang="en-GB" dirty="0"/>
              <a:t>Cisco – </a:t>
            </a:r>
            <a:r>
              <a:rPr lang="en-GB" dirty="0" err="1"/>
              <a:t>Leaba</a:t>
            </a:r>
            <a:endParaRPr lang="en-GB" dirty="0"/>
          </a:p>
          <a:p>
            <a:r>
              <a:rPr lang="en-GB" dirty="0"/>
              <a:t>Intel - Barefoot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92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870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04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003CB-6C2C-6E07-C473-5140FAF4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50EA7-B468-DD65-75AC-557401DFC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C190E-DAD4-CB3A-2C95-B6A77194F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2C8CA-BD7B-AE69-E603-6DCC7073F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361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66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2B7C4-9E63-C8D0-0934-9BABEDCE2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327F9-C821-6B47-06BF-F21669477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CE18E-EFC9-0C3F-DC69-A2D28093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e.g. NETCONF &amp; </a:t>
            </a:r>
            <a:r>
              <a:rPr lang="en-GB" dirty="0" err="1"/>
              <a:t>gNMI</a:t>
            </a:r>
            <a:endParaRPr lang="en-GB" dirty="0"/>
          </a:p>
          <a:p>
            <a:endParaRPr lang="en-GB" dirty="0"/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GB" sz="1200" dirty="0"/>
              <a:t>Legacy SNMP polling uses a "pull" model where monitoring platforms need to periodically request updated information such as counter values. This has several drawbacks: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  <a:p>
            <a:pPr marL="285750" indent="-2857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en-GB" sz="1200" dirty="0"/>
              <a:t>Network resources are consumed even when there is no updated information to report</a:t>
            </a:r>
          </a:p>
          <a:p>
            <a:pPr marL="285750" indent="-2857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en-GB" sz="1200" dirty="0"/>
              <a:t>Time-sensitive events may not be seen for some time after they occur due to polling intervals</a:t>
            </a:r>
          </a:p>
          <a:p>
            <a:pPr marL="285750" indent="-28575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GB" sz="1200" dirty="0"/>
              <a:t>Modern telemetry is subscription based and uses a "push" model. The monitoring platform subscribes to the data in which it is interested and, for continuously changing data, may specify how frequently it wishes to be updated with new values.</a:t>
            </a:r>
          </a:p>
          <a:p>
            <a:endParaRPr lang="en-GB" dirty="0"/>
          </a:p>
          <a:p>
            <a:pPr marL="285750" indent="-2857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GB" sz="1200" dirty="0"/>
              <a:t>The network elements then push only the values that have changed within the subscribed categories towards the monitoring platform.</a:t>
            </a:r>
          </a:p>
          <a:p>
            <a:pPr marL="285750" indent="-285750" algn="l">
              <a:lnSpc>
                <a:spcPct val="120000"/>
              </a:lnSpc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GB" sz="1200" dirty="0"/>
              <a:t>This allows monitoring platforms to display completely live data, accurate up to the current moment.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1298-EF0D-822B-0381-EF2877743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129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3AF10-CB3B-EAE8-4670-5E8D07E86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A685B-C86B-AA55-9AE0-CEDCE6D8B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BE3FD-5AB8-05B1-C2F9-DC21E812F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AACA3-5071-EA57-4503-260D99383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30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9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934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339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3E3A8-F72F-86EE-ACCD-A04FFCE78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F7409-744F-210C-1C3A-6E4AF9E6A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D7A67-6359-D84E-BBA6-96FE1D7CF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83D09-7C1C-74A7-415D-9901E1D76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338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65E2-85BA-3350-AF50-3C213FC7A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465D2-7653-02AF-F4DE-7B0A667B6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86D9B-DCA0-E95E-BF17-90853704A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9D917-F6E6-F1F0-7603-8FE5E3D7D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274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179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419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343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400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570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258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3877-9178-281B-D347-93F388F6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878C1-7FE6-59CA-670A-88CCDDB7F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CA3D6-D6A4-E655-787F-7416437F4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9E0DC-0F33-9633-4785-BF6DB75F6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765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B1E9C-0B90-77DD-1AE0-A82D4CF38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5330-938A-A463-C216-19DD08C58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32290-D48D-180D-8A06-ABA573C16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750" lvl="2" indent="-285750"/>
            <a:r>
              <a:rPr lang="en-GB" dirty="0"/>
              <a:t>Both routes below carry ESI</a:t>
            </a:r>
          </a:p>
          <a:p>
            <a:pPr marL="609750" lvl="3" indent="-285750"/>
            <a:r>
              <a:rPr lang="en-GB" dirty="0"/>
              <a:t>EAD per Ethernet Segment (ES)</a:t>
            </a:r>
          </a:p>
          <a:p>
            <a:pPr marL="609750" lvl="3" indent="-285750"/>
            <a:r>
              <a:rPr lang="en-GB" dirty="0"/>
              <a:t>EAD per EVPN instance (EVI)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7477E-3663-93E4-1023-9B30DAF4A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11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0E675-9E0F-D1D6-F59D-19C1434F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046B9-128B-8966-EDC0-259D5ADAB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74D1E-BB26-004E-9769-DB0D6826D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F6C61-3C7B-B8C2-C5E0-D76FC0DFB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090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D7BC2-1ED5-5824-F9A8-A8021CE8D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94161-B299-33D4-F44E-FC81421CC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89F91-2172-7774-C393-BDCD6D165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3BE86-C375-6621-2A5B-0BDE82F00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6495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FBBA-FC76-749A-30FF-4374DAD5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201B3-7152-BA9D-BBB8-99FA220D5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E4794-83DE-CDD7-65BB-CF168E181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DB289-D8F2-16F4-B921-90B35E004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811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4508D-6863-8E29-D37F-00357F2C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DE6C4-37C0-1102-1264-D596A443B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A51AF-D1FE-10BA-C261-92C849E57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46CD0-14B4-F550-05A4-182B7FC07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92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31BA-5F07-5087-48F3-00F9F672C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FD40F-08B7-CF5D-F83D-B19A81B5E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5CB51-209B-DF0B-497A-C2B2AD1A7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048E1-F728-505F-BA56-DA3376ABE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8514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CD9D-82A6-877B-EDE4-1B18B533C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89387A-DD98-F07B-CE2D-559C460DB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BA711-290B-7FAD-ADB2-ABC5156AA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5BCED-B26B-C24D-3F61-C5D4A0B16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55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8E8F4-7FC7-C93E-FD62-FF95EA8E4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EF7D6-D707-A094-EFD7-426A6A8AC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5C009-84B2-3E91-5742-B73E173B9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5533B-B2CA-6975-B7A2-F8A1B58FC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2235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9B59-183F-8BCC-7566-5A8FEB34C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57D2B-4974-B07B-65DB-54B5A7DDF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459CD-A367-4090-9188-ECD33F41F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MAC/IP advertisement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Can contain MAC only or MAC/IP (based on routing model deployed)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Binds originating (source) VTEP &amp; installs MAC under the relevant VLAN/VNI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Facilitates remote leaf to build ARP cache using MAC/IP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Introduces functionality such as proxy ARP &amp; ARP suppression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901AA-4760-5450-22F9-D5C9DE130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08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82486-F949-79BF-B230-1A280758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7CAF1-B003-EF4A-36DC-58AFB78C4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EB80E-83A5-4937-90FC-143815836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Purpose Built facility</a:t>
            </a:r>
          </a:p>
          <a:p>
            <a:r>
              <a:rPr lang="en-GB" dirty="0"/>
              <a:t>Compute – Servers, memory, GPU</a:t>
            </a:r>
          </a:p>
          <a:p>
            <a:r>
              <a:rPr lang="en-GB" dirty="0"/>
              <a:t>Storage – SAN, NAS</a:t>
            </a:r>
          </a:p>
          <a:p>
            <a:r>
              <a:rPr lang="en-GB" dirty="0"/>
              <a:t>Network – Routers, switches, firewalls</a:t>
            </a:r>
          </a:p>
          <a:p>
            <a:r>
              <a:rPr lang="en-GB" dirty="0"/>
              <a:t>Support systems – cooling, power (inc. generators), security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Physical facility that stores &amp; manages and organisations critical IT systems &amp;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Main components:</a:t>
            </a:r>
          </a:p>
          <a:p>
            <a:pPr marL="465750" lvl="2" indent="-285750"/>
            <a:r>
              <a:rPr lang="en-GB" sz="1400" dirty="0"/>
              <a:t>Compute – </a:t>
            </a:r>
          </a:p>
          <a:p>
            <a:pPr marL="645750" lvl="3" indent="-285750"/>
            <a:r>
              <a:rPr lang="en-GB" sz="1400" dirty="0"/>
              <a:t>Servers</a:t>
            </a:r>
          </a:p>
          <a:p>
            <a:pPr marL="645750" lvl="3" indent="-285750"/>
            <a:r>
              <a:rPr lang="en-GB" sz="1400" dirty="0"/>
              <a:t>Memory</a:t>
            </a:r>
          </a:p>
          <a:p>
            <a:pPr marL="645750" lvl="3" indent="-285750"/>
            <a:r>
              <a:rPr lang="en-GB" sz="1400" dirty="0"/>
              <a:t>GPU</a:t>
            </a:r>
          </a:p>
          <a:p>
            <a:pPr marL="465750" lvl="2" indent="-285750"/>
            <a:r>
              <a:rPr lang="en-GB" sz="1400" dirty="0"/>
              <a:t>Storage </a:t>
            </a:r>
          </a:p>
          <a:p>
            <a:pPr marL="645750" lvl="3" indent="-285750"/>
            <a:r>
              <a:rPr lang="en-GB" sz="1400" dirty="0"/>
              <a:t>SAN</a:t>
            </a:r>
          </a:p>
          <a:p>
            <a:pPr marL="645750" lvl="3" indent="-285750"/>
            <a:r>
              <a:rPr lang="en-GB" sz="1400" dirty="0"/>
              <a:t>NAS</a:t>
            </a:r>
          </a:p>
          <a:p>
            <a:pPr marL="465750" lvl="2" indent="-285750"/>
            <a:r>
              <a:rPr lang="en-GB" sz="1400" dirty="0"/>
              <a:t>Network </a:t>
            </a:r>
          </a:p>
          <a:p>
            <a:pPr marL="645750" lvl="3" indent="-285750"/>
            <a:r>
              <a:rPr lang="en-GB" sz="1400" dirty="0"/>
              <a:t>Routers</a:t>
            </a:r>
          </a:p>
          <a:p>
            <a:pPr marL="645750" lvl="3" indent="-285750"/>
            <a:r>
              <a:rPr lang="en-GB" sz="1400" dirty="0"/>
              <a:t>Switches, </a:t>
            </a:r>
          </a:p>
          <a:p>
            <a:pPr marL="645750" lvl="3" indent="-285750"/>
            <a:r>
              <a:rPr lang="en-GB" sz="1400" dirty="0"/>
              <a:t>Firewalls and other support systems</a:t>
            </a:r>
          </a:p>
          <a:p>
            <a:pPr marL="465750" lvl="2" indent="-285750"/>
            <a:r>
              <a:rPr lang="en-GB" sz="1400" dirty="0"/>
              <a:t>Support systems </a:t>
            </a:r>
          </a:p>
          <a:p>
            <a:pPr marL="645750" lvl="3" indent="-285750"/>
            <a:r>
              <a:rPr lang="en-GB" sz="1400" dirty="0"/>
              <a:t>Cooling</a:t>
            </a:r>
          </a:p>
          <a:p>
            <a:pPr marL="645750" lvl="3" indent="-285750"/>
            <a:r>
              <a:rPr lang="en-GB" sz="1400" dirty="0"/>
              <a:t>Power (incl. backup generators) </a:t>
            </a:r>
          </a:p>
          <a:p>
            <a:pPr marL="645750" lvl="3" indent="-285750"/>
            <a:r>
              <a:rPr lang="en-GB" sz="1400" dirty="0"/>
              <a:t>Security (physical and network)</a:t>
            </a:r>
          </a:p>
          <a:p>
            <a:pPr marL="645750" lvl="3" indent="-285750"/>
            <a:endParaRPr lang="en-GB" sz="1400" dirty="0"/>
          </a:p>
          <a:p>
            <a:r>
              <a:rPr lang="en-GB" sz="1400" dirty="0"/>
              <a:t>Cool Facts about Data Centres: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world has ~ 11,800 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London has over 300+ Data Centres – largest concentration of DC’s in any given city across the globe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VIRTUS Slough – Largest UK DC by footprint and power (50000 m2 / 90 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Largest DC in the world (floor space) is by China Telecom - Inner Mongolia Information Park ~ 994K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~ 97 trillion gigabytes of data stored collectively across data centres globally (Est.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Meta AI (Columbus Site), Google Omaha Cluster and Colombus cluster offer over 500 MW of dedicated AI compute</a:t>
            </a:r>
          </a:p>
          <a:p>
            <a:endParaRPr lang="en-GB" sz="1400" dirty="0"/>
          </a:p>
          <a:p>
            <a:r>
              <a:rPr lang="en-GB" sz="1400" dirty="0"/>
              <a:t> </a:t>
            </a:r>
          </a:p>
          <a:p>
            <a:pPr marL="357750" lvl="1" indent="-285750"/>
            <a:endParaRPr lang="en-GB" sz="1400" dirty="0"/>
          </a:p>
          <a:p>
            <a:pPr marL="465750" lvl="2" indent="-285750"/>
            <a:endParaRPr lang="en-GB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lvl="1" indent="-285750"/>
            <a:endParaRPr lang="en-GB" sz="1400" dirty="0"/>
          </a:p>
          <a:p>
            <a:pPr marL="465750" lvl="2" indent="-285750"/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F04A9-110C-C9BD-4BFF-3971A5C86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4533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854B-B093-4D08-0925-C883E032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E9065-0AE5-EFAC-35EA-AEB4D0EC8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CFFE3-9CA6-1DA3-D5ED-A15E89FC4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used when multicast is replicated in the underlay or when static lists are used</a:t>
            </a:r>
          </a:p>
          <a:p>
            <a:r>
              <a:rPr lang="en-GB" dirty="0"/>
              <a:t>Informs other VTEPs of ingress replication mode using PMSI tunnel attribute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Inclusive Multicast Ethernet Tag (IMET)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Used to manage Broadcast, Unknown Unicast and Multicast (BUM) traffic</a:t>
            </a:r>
          </a:p>
          <a:p>
            <a:pPr marL="465750" lvl="2" indent="-285750"/>
            <a:r>
              <a:rPr lang="en-GB" sz="1800" dirty="0"/>
              <a:t>Using multicast in the underlay for BUM traffic distribution (does NOT use EVPN or EVPN-T3)</a:t>
            </a:r>
          </a:p>
          <a:p>
            <a:pPr marL="465750" lvl="2" indent="-285750"/>
            <a:r>
              <a:rPr lang="en-GB" sz="1800" dirty="0"/>
              <a:t>Ingress/headend replication (uses EVPN Route Type 3)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Informs other VTEP’s of ingress replication mode (using PMSI tunnel attribute)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Can create a static list or learn dynamically (thru configuration knobs) to identify remote VTEPS interested in receiving BUM traffic for their VNI’s 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Serves two main purposes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1800" dirty="0"/>
              <a:t>Allows the local VTEP to discover remote VTEPs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1800" dirty="0"/>
              <a:t>Allows the local VTEP to add remote VTEP’s who are configured with the same VNI’s to a list of interested BUM traffic receivers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pPr lvl="1"/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79A43-CB4A-AE25-4DDE-A9302488A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9973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847C-F054-2A87-8C36-67001CA01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42EF5-3340-ADB1-3013-7E6E683CA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BADBB-E8F9-70E1-8B09-19C55572D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38C18-5833-4F6B-9AF5-F3B7FD2B2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4560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29FB-0831-1BC0-C6AB-93F32583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6B5A5-1549-25A8-F45F-AD1C11445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AFB32-E40F-F767-D327-57E16C5D2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5E7C6-88B1-88BB-AB3E-8077DA3F8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213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A7202-99EF-EE14-256C-8FF9A9FFB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E64AC-C9E6-5D00-967D-E20E0B5FD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0B9D2-427F-6C5E-2A6E-D9261F867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07022-D2D5-D0BF-5A4E-3AB381A39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6821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BDDA9-74B1-EDE5-7E4F-270C17B6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32E42-D0F4-744C-13E7-DE14426C2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685109-1F54-9155-8A49-DBE08EA41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3D20-E227-4759-14E9-D94AD6476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342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76E5D-EE3C-4B93-ED33-C7C2AFDFD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781AE-230B-E8A3-B1F6-0B609D919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F3058-006E-8A5C-BD32-34B27C3E6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5CC80-9927-B8E4-E19A-4BE7624E1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800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C2BE1-6EE3-5E37-C8E8-BC7A5BD9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2" name="Rectangle 8">
            <a:extLst>
              <a:ext uri="{FF2B5EF4-FFF2-40B4-BE49-F238E27FC236}">
                <a16:creationId xmlns:a16="http://schemas.microsoft.com/office/drawing/2014/main" id="{7CDA618D-BEA7-89A7-7B8E-F7B2DC79BB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3463" y="306388"/>
            <a:ext cx="5627687" cy="3165475"/>
          </a:xfrm>
          <a:ln/>
        </p:spPr>
      </p:sp>
      <p:sp>
        <p:nvSpPr>
          <p:cNvPr id="169993" name="Rectangle 9">
            <a:extLst>
              <a:ext uri="{FF2B5EF4-FFF2-40B4-BE49-F238E27FC236}">
                <a16:creationId xmlns:a16="http://schemas.microsoft.com/office/drawing/2014/main" id="{A6CEF970-1822-385B-89D1-D13A7BF22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www.hpe.com</a:t>
            </a:r>
            <a:r>
              <a:rPr lang="en-US" dirty="0"/>
              <a:t>/</a:t>
            </a:r>
            <a:r>
              <a:rPr lang="en-US" dirty="0" err="1"/>
              <a:t>uk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/what-is/data-center-</a:t>
            </a:r>
            <a:r>
              <a:rPr lang="en-US" dirty="0" err="1"/>
              <a:t>tiers.html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www.cisco.com</a:t>
            </a:r>
            <a:r>
              <a:rPr lang="en-US" dirty="0"/>
              <a:t>/c/</a:t>
            </a:r>
            <a:r>
              <a:rPr lang="en-US" dirty="0" err="1"/>
              <a:t>en_uk</a:t>
            </a:r>
            <a:r>
              <a:rPr lang="en-US" dirty="0"/>
              <a:t>/solutions/data-center-virtualization/what-is-a-data-</a:t>
            </a:r>
            <a:r>
              <a:rPr lang="en-US" dirty="0" err="1"/>
              <a:t>center.html</a:t>
            </a:r>
            <a:endParaRPr lang="en-US" dirty="0"/>
          </a:p>
          <a:p>
            <a:endParaRPr lang="en-US" dirty="0"/>
          </a:p>
          <a:p>
            <a:pPr lvl="1"/>
            <a:r>
              <a:rPr lang="en-GB" noProof="1"/>
              <a:t>Tier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Single path for power and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Few (if any) redundant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Expected uptime of 99.671% (28.8 hours of downtime annually)</a:t>
            </a:r>
          </a:p>
          <a:p>
            <a:endParaRPr lang="en-US" dirty="0"/>
          </a:p>
          <a:p>
            <a:pPr lvl="1"/>
            <a:r>
              <a:rPr lang="en-GB" noProof="1"/>
              <a:t>Tier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Single path for power and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Some redundant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Expected uptime of 99.741% (22 hours of downtime annually)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lvl="1"/>
            <a:r>
              <a:rPr lang="en-GB" noProof="1"/>
              <a:t>Tier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Multiple paths for power and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Additional redundant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Expected uptime of 99.982% (1.6 hours of downtime annually)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lvl="1"/>
            <a:r>
              <a:rPr lang="en-GB" noProof="1"/>
              <a:t>Tier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Completely fault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Every component has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Expected uptime of </a:t>
            </a:r>
            <a:r>
              <a:rPr lang="en-GB" noProof="1">
                <a:highlight>
                  <a:srgbClr val="FFFF00"/>
                </a:highlight>
              </a:rPr>
              <a:t>99.995% </a:t>
            </a:r>
            <a:r>
              <a:rPr lang="en-GB" noProof="1"/>
              <a:t>(26.3 hours of downtime annually)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8FC08-208F-ACDB-C09D-C219242267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K16 GmbH</a:t>
            </a:r>
          </a:p>
        </p:txBody>
      </p:sp>
    </p:spTree>
    <p:extLst>
      <p:ext uri="{BB962C8B-B14F-4D97-AF65-F5344CB8AC3E}">
        <p14:creationId xmlns:p14="http://schemas.microsoft.com/office/powerpoint/2010/main" val="1161096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noProof="1"/>
              <a:t>Colocation 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Shared facility, privately managed infrastrucutre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Power, cooling and HVAC provided by a third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Scalable model supporting diverse customer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Reduces costs versus building a dedicated data centre</a:t>
            </a:r>
          </a:p>
          <a:p>
            <a:endParaRPr lang="en-GB" dirty="0"/>
          </a:p>
          <a:p>
            <a:pPr lvl="1"/>
            <a:r>
              <a:rPr lang="en-GB" noProof="1"/>
              <a:t>Enterprise 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Owned &amp; operated by a single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Supports predictable workloads &amp; limited scalability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Used for internal data &amp; IT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Best for organizations with resources to manage their own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lvl="1"/>
            <a:r>
              <a:rPr lang="en-GB" noProof="1"/>
              <a:t>Managed Service Provider 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Operated &amp; maintained by a MSP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Typically dedicated to a single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Designed for predictable workloads with limited 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Ideal for organizations in-house data centre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lvl="1"/>
            <a:r>
              <a:rPr lang="en-GB" noProof="1"/>
              <a:t>Public Cloud 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Delivers on-demand cloud services (SaaS, PaaS, IaaS)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Fully managed by the cloud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Highly scalable &amp;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Pay as you go model with reduced infrastructure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www.splunk.com</a:t>
            </a:r>
            <a:r>
              <a:rPr lang="en-US" dirty="0"/>
              <a:t>/</a:t>
            </a:r>
            <a:r>
              <a:rPr lang="en-US" dirty="0" err="1"/>
              <a:t>en_us</a:t>
            </a:r>
            <a:r>
              <a:rPr lang="en-US" dirty="0"/>
              <a:t>/blog/learn/data-</a:t>
            </a:r>
            <a:r>
              <a:rPr lang="en-US" dirty="0" err="1"/>
              <a:t>centers.html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38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All of these are highly scalable, automated and managed by the provider.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B6BF6-F12E-4041-A51A-826E8C86528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77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908050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dirty="0"/>
              <a:t>1 – </a:t>
            </a:r>
            <a:r>
              <a:rPr lang="de-DE" dirty="0" err="1"/>
              <a:t>Typically</a:t>
            </a:r>
            <a:r>
              <a:rPr lang="de-DE" dirty="0"/>
              <a:t> on-</a:t>
            </a:r>
            <a:r>
              <a:rPr lang="de-DE" dirty="0" err="1"/>
              <a:t>premises</a:t>
            </a:r>
            <a:r>
              <a:rPr lang="de-DE" dirty="0"/>
              <a:t>,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locally</a:t>
            </a:r>
            <a:endParaRPr lang="de-DE" dirty="0"/>
          </a:p>
          <a:p>
            <a:pPr lvl="0"/>
            <a:r>
              <a:rPr lang="de-DE" dirty="0"/>
              <a:t>2 – </a:t>
            </a:r>
          </a:p>
          <a:p>
            <a:pPr lvl="0"/>
            <a:r>
              <a:rPr lang="de-DE" dirty="0"/>
              <a:t>3 – Public and private, hybrid </a:t>
            </a:r>
            <a:r>
              <a:rPr lang="de-DE" dirty="0" err="1"/>
              <a:t>architectures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38D59-1020-4DF3-A716-9CA82A1D4A2A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02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 |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F0BBFEE3-C03F-719A-6A98-54FB391BD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1164" b="39703"/>
          <a:stretch>
            <a:fillRect/>
          </a:stretch>
        </p:blipFill>
        <p:spPr bwMode="gray">
          <a:xfrm>
            <a:off x="4850268" y="2565648"/>
            <a:ext cx="3405733" cy="1041152"/>
          </a:xfrm>
          <a:custGeom>
            <a:avLst/>
            <a:gdLst>
              <a:gd name="connsiteX0" fmla="*/ 69396 w 3405733"/>
              <a:gd name="connsiteY0" fmla="*/ 0 h 1041152"/>
              <a:gd name="connsiteX1" fmla="*/ 3405733 w 3405733"/>
              <a:gd name="connsiteY1" fmla="*/ 0 h 1041152"/>
              <a:gd name="connsiteX2" fmla="*/ 3405733 w 3405733"/>
              <a:gd name="connsiteY2" fmla="*/ 1041152 h 1041152"/>
              <a:gd name="connsiteX3" fmla="*/ 69396 w 3405733"/>
              <a:gd name="connsiteY3" fmla="*/ 1041152 h 1041152"/>
              <a:gd name="connsiteX4" fmla="*/ 69396 w 3405733"/>
              <a:gd name="connsiteY4" fmla="*/ 954137 h 1041152"/>
              <a:gd name="connsiteX5" fmla="*/ 50864 w 3405733"/>
              <a:gd name="connsiteY5" fmla="*/ 931676 h 1041152"/>
              <a:gd name="connsiteX6" fmla="*/ 0 w 3405733"/>
              <a:gd name="connsiteY6" fmla="*/ 765158 h 1041152"/>
              <a:gd name="connsiteX7" fmla="*/ 50864 w 3405733"/>
              <a:gd name="connsiteY7" fmla="*/ 598641 h 1041152"/>
              <a:gd name="connsiteX8" fmla="*/ 69396 w 3405733"/>
              <a:gd name="connsiteY8" fmla="*/ 576180 h 1041152"/>
              <a:gd name="connsiteX9" fmla="*/ 69396 w 3405733"/>
              <a:gd name="connsiteY9" fmla="*/ 503352 h 1041152"/>
              <a:gd name="connsiteX10" fmla="*/ 69396 w 3405733"/>
              <a:gd name="connsiteY10" fmla="*/ 431352 h 104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05733" h="1041152">
                <a:moveTo>
                  <a:pt x="69396" y="0"/>
                </a:moveTo>
                <a:lnTo>
                  <a:pt x="3405733" y="0"/>
                </a:lnTo>
                <a:lnTo>
                  <a:pt x="3405733" y="1041152"/>
                </a:lnTo>
                <a:lnTo>
                  <a:pt x="69396" y="1041152"/>
                </a:lnTo>
                <a:lnTo>
                  <a:pt x="69396" y="954137"/>
                </a:lnTo>
                <a:lnTo>
                  <a:pt x="50864" y="931676"/>
                </a:lnTo>
                <a:cubicBezTo>
                  <a:pt x="18751" y="884142"/>
                  <a:pt x="0" y="826840"/>
                  <a:pt x="0" y="765158"/>
                </a:cubicBezTo>
                <a:cubicBezTo>
                  <a:pt x="0" y="703476"/>
                  <a:pt x="18751" y="646174"/>
                  <a:pt x="50864" y="598641"/>
                </a:cubicBezTo>
                <a:lnTo>
                  <a:pt x="69396" y="576180"/>
                </a:lnTo>
                <a:lnTo>
                  <a:pt x="69396" y="503352"/>
                </a:lnTo>
                <a:lnTo>
                  <a:pt x="69396" y="431352"/>
                </a:lnTo>
                <a:close/>
              </a:path>
            </a:pathLst>
          </a:custGeom>
        </p:spPr>
      </p:pic>
      <p:grpSp>
        <p:nvGrpSpPr>
          <p:cNvPr id="47" name="X">
            <a:extLst>
              <a:ext uri="{FF2B5EF4-FFF2-40B4-BE49-F238E27FC236}">
                <a16:creationId xmlns:a16="http://schemas.microsoft.com/office/drawing/2014/main" id="{CE81BB9D-4B90-82ED-127E-1573E531F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4447143" y="3073762"/>
            <a:ext cx="454319" cy="503841"/>
            <a:chOff x="9413455" y="3289806"/>
            <a:chExt cx="454319" cy="503841"/>
          </a:xfrm>
          <a:solidFill>
            <a:srgbClr val="D50E22"/>
          </a:solidFill>
        </p:grpSpPr>
        <p:grpSp>
          <p:nvGrpSpPr>
            <p:cNvPr id="48" name="Grafik 1">
              <a:extLst>
                <a:ext uri="{FF2B5EF4-FFF2-40B4-BE49-F238E27FC236}">
                  <a16:creationId xmlns:a16="http://schemas.microsoft.com/office/drawing/2014/main" id="{75DA0E76-A3C1-F1F4-4285-79A7C84E4BF3}"/>
                </a:ext>
              </a:extLst>
            </p:cNvPr>
            <p:cNvGrpSpPr/>
            <p:nvPr/>
          </p:nvGrpSpPr>
          <p:grpSpPr bwMode="gray">
            <a:xfrm>
              <a:off x="9413455" y="3289806"/>
              <a:ext cx="454319" cy="247034"/>
              <a:chOff x="9413455" y="3289806"/>
              <a:chExt cx="454319" cy="247034"/>
            </a:xfrm>
            <a:solidFill>
              <a:srgbClr val="D50E22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211C5AD7-BEC8-DF05-8111-E5EDF0D3C87D}"/>
                  </a:ext>
                </a:extLst>
              </p:cNvPr>
              <p:cNvSpPr/>
              <p:nvPr/>
            </p:nvSpPr>
            <p:spPr bwMode="gray">
              <a:xfrm>
                <a:off x="9413455" y="3289806"/>
                <a:ext cx="219097" cy="247034"/>
              </a:xfrm>
              <a:custGeom>
                <a:avLst/>
                <a:gdLst>
                  <a:gd name="connsiteX0" fmla="*/ 181223 w 219097"/>
                  <a:gd name="connsiteY0" fmla="*/ 247034 h 247034"/>
                  <a:gd name="connsiteX1" fmla="*/ 152553 w 219097"/>
                  <a:gd name="connsiteY1" fmla="*/ 233351 h 247034"/>
                  <a:gd name="connsiteX2" fmla="*/ 8553 w 219097"/>
                  <a:gd name="connsiteY2" fmla="*/ 61332 h 247034"/>
                  <a:gd name="connsiteX3" fmla="*/ 13766 w 219097"/>
                  <a:gd name="connsiteY3" fmla="*/ 8553 h 247034"/>
                  <a:gd name="connsiteX4" fmla="*/ 66544 w 219097"/>
                  <a:gd name="connsiteY4" fmla="*/ 13766 h 247034"/>
                  <a:gd name="connsiteX5" fmla="*/ 210544 w 219097"/>
                  <a:gd name="connsiteY5" fmla="*/ 185785 h 247034"/>
                  <a:gd name="connsiteX6" fmla="*/ 205332 w 219097"/>
                  <a:gd name="connsiteY6" fmla="*/ 238563 h 247034"/>
                  <a:gd name="connsiteX7" fmla="*/ 181223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181223" y="247034"/>
                    </a:moveTo>
                    <a:cubicBezTo>
                      <a:pt x="170146" y="247034"/>
                      <a:pt x="159721" y="242473"/>
                      <a:pt x="152553" y="233351"/>
                    </a:cubicBezTo>
                    <a:lnTo>
                      <a:pt x="8553" y="61332"/>
                    </a:lnTo>
                    <a:cubicBezTo>
                      <a:pt x="-4478" y="45694"/>
                      <a:pt x="-2524" y="22237"/>
                      <a:pt x="13766" y="8553"/>
                    </a:cubicBezTo>
                    <a:cubicBezTo>
                      <a:pt x="30056" y="-4478"/>
                      <a:pt x="53513" y="-2524"/>
                      <a:pt x="66544" y="13766"/>
                    </a:cubicBezTo>
                    <a:lnTo>
                      <a:pt x="210544" y="185785"/>
                    </a:lnTo>
                    <a:cubicBezTo>
                      <a:pt x="223576" y="201423"/>
                      <a:pt x="221621" y="224880"/>
                      <a:pt x="205332" y="238563"/>
                    </a:cubicBezTo>
                    <a:cubicBezTo>
                      <a:pt x="198164" y="244428"/>
                      <a:pt x="189694" y="247034"/>
                      <a:pt x="181223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5CE763D-2037-E528-1425-F4FA79C5D768}"/>
                  </a:ext>
                </a:extLst>
              </p:cNvPr>
              <p:cNvSpPr/>
              <p:nvPr/>
            </p:nvSpPr>
            <p:spPr bwMode="gray">
              <a:xfrm>
                <a:off x="9648677" y="3289806"/>
                <a:ext cx="219097" cy="247034"/>
              </a:xfrm>
              <a:custGeom>
                <a:avLst/>
                <a:gdLst>
                  <a:gd name="connsiteX0" fmla="*/ 37875 w 219097"/>
                  <a:gd name="connsiteY0" fmla="*/ 247034 h 247034"/>
                  <a:gd name="connsiteX1" fmla="*/ 66544 w 219097"/>
                  <a:gd name="connsiteY1" fmla="*/ 233351 h 247034"/>
                  <a:gd name="connsiteX2" fmla="*/ 210544 w 219097"/>
                  <a:gd name="connsiteY2" fmla="*/ 61332 h 247034"/>
                  <a:gd name="connsiteX3" fmla="*/ 205332 w 219097"/>
                  <a:gd name="connsiteY3" fmla="*/ 8553 h 247034"/>
                  <a:gd name="connsiteX4" fmla="*/ 152553 w 219097"/>
                  <a:gd name="connsiteY4" fmla="*/ 13766 h 247034"/>
                  <a:gd name="connsiteX5" fmla="*/ 8553 w 219097"/>
                  <a:gd name="connsiteY5" fmla="*/ 185785 h 247034"/>
                  <a:gd name="connsiteX6" fmla="*/ 13766 w 219097"/>
                  <a:gd name="connsiteY6" fmla="*/ 238563 h 247034"/>
                  <a:gd name="connsiteX7" fmla="*/ 37875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37875" y="247034"/>
                    </a:moveTo>
                    <a:cubicBezTo>
                      <a:pt x="48951" y="247034"/>
                      <a:pt x="59377" y="242473"/>
                      <a:pt x="66544" y="233351"/>
                    </a:cubicBezTo>
                    <a:lnTo>
                      <a:pt x="210544" y="61332"/>
                    </a:lnTo>
                    <a:cubicBezTo>
                      <a:pt x="223576" y="45694"/>
                      <a:pt x="221621" y="22237"/>
                      <a:pt x="205332" y="8553"/>
                    </a:cubicBezTo>
                    <a:cubicBezTo>
                      <a:pt x="189042" y="-4478"/>
                      <a:pt x="165585" y="-2524"/>
                      <a:pt x="152553" y="13766"/>
                    </a:cubicBezTo>
                    <a:lnTo>
                      <a:pt x="8553" y="185785"/>
                    </a:lnTo>
                    <a:cubicBezTo>
                      <a:pt x="-4478" y="201423"/>
                      <a:pt x="-2524" y="224880"/>
                      <a:pt x="13766" y="238563"/>
                    </a:cubicBezTo>
                    <a:cubicBezTo>
                      <a:pt x="20933" y="244428"/>
                      <a:pt x="29404" y="247034"/>
                      <a:pt x="37875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0294DE2-463F-F7DC-C018-9BBFD202EBCD}"/>
                </a:ext>
              </a:extLst>
            </p:cNvPr>
            <p:cNvSpPr/>
            <p:nvPr/>
          </p:nvSpPr>
          <p:spPr bwMode="gray">
            <a:xfrm>
              <a:off x="9413455" y="3545311"/>
              <a:ext cx="219097" cy="248337"/>
            </a:xfrm>
            <a:custGeom>
              <a:avLst/>
              <a:gdLst>
                <a:gd name="connsiteX0" fmla="*/ 181223 w 219097"/>
                <a:gd name="connsiteY0" fmla="*/ 0 h 248337"/>
                <a:gd name="connsiteX1" fmla="*/ 152553 w 219097"/>
                <a:gd name="connsiteY1" fmla="*/ 13683 h 248337"/>
                <a:gd name="connsiteX2" fmla="*/ 8553 w 219097"/>
                <a:gd name="connsiteY2" fmla="*/ 187005 h 248337"/>
                <a:gd name="connsiteX3" fmla="*/ 13766 w 219097"/>
                <a:gd name="connsiteY3" fmla="*/ 239784 h 248337"/>
                <a:gd name="connsiteX4" fmla="*/ 66544 w 219097"/>
                <a:gd name="connsiteY4" fmla="*/ 234571 h 248337"/>
                <a:gd name="connsiteX5" fmla="*/ 210544 w 219097"/>
                <a:gd name="connsiteY5" fmla="*/ 61249 h 248337"/>
                <a:gd name="connsiteX6" fmla="*/ 205332 w 219097"/>
                <a:gd name="connsiteY6" fmla="*/ 8471 h 248337"/>
                <a:gd name="connsiteX7" fmla="*/ 181223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181223" y="0"/>
                  </a:moveTo>
                  <a:cubicBezTo>
                    <a:pt x="170146" y="0"/>
                    <a:pt x="159721" y="4561"/>
                    <a:pt x="152553" y="13683"/>
                  </a:cubicBezTo>
                  <a:lnTo>
                    <a:pt x="8553" y="187005"/>
                  </a:lnTo>
                  <a:cubicBezTo>
                    <a:pt x="-4478" y="203295"/>
                    <a:pt x="-2524" y="226752"/>
                    <a:pt x="13766" y="239784"/>
                  </a:cubicBezTo>
                  <a:cubicBezTo>
                    <a:pt x="30056" y="252816"/>
                    <a:pt x="53513" y="250861"/>
                    <a:pt x="66544" y="234571"/>
                  </a:cubicBezTo>
                  <a:lnTo>
                    <a:pt x="210544" y="61249"/>
                  </a:lnTo>
                  <a:cubicBezTo>
                    <a:pt x="223576" y="44959"/>
                    <a:pt x="221621" y="21502"/>
                    <a:pt x="205332" y="8471"/>
                  </a:cubicBezTo>
                  <a:cubicBezTo>
                    <a:pt x="198164" y="2606"/>
                    <a:pt x="189694" y="0"/>
                    <a:pt x="181223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738BB074-81EB-25BE-4DB7-B3992EDD2CFA}"/>
                </a:ext>
              </a:extLst>
            </p:cNvPr>
            <p:cNvSpPr/>
            <p:nvPr/>
          </p:nvSpPr>
          <p:spPr bwMode="gray">
            <a:xfrm>
              <a:off x="9648677" y="3545311"/>
              <a:ext cx="219097" cy="248337"/>
            </a:xfrm>
            <a:custGeom>
              <a:avLst/>
              <a:gdLst>
                <a:gd name="connsiteX0" fmla="*/ 37875 w 219097"/>
                <a:gd name="connsiteY0" fmla="*/ 0 h 248337"/>
                <a:gd name="connsiteX1" fmla="*/ 66544 w 219097"/>
                <a:gd name="connsiteY1" fmla="*/ 13683 h 248337"/>
                <a:gd name="connsiteX2" fmla="*/ 210544 w 219097"/>
                <a:gd name="connsiteY2" fmla="*/ 187005 h 248337"/>
                <a:gd name="connsiteX3" fmla="*/ 205332 w 219097"/>
                <a:gd name="connsiteY3" fmla="*/ 239784 h 248337"/>
                <a:gd name="connsiteX4" fmla="*/ 152553 w 219097"/>
                <a:gd name="connsiteY4" fmla="*/ 234571 h 248337"/>
                <a:gd name="connsiteX5" fmla="*/ 8553 w 219097"/>
                <a:gd name="connsiteY5" fmla="*/ 61249 h 248337"/>
                <a:gd name="connsiteX6" fmla="*/ 13766 w 219097"/>
                <a:gd name="connsiteY6" fmla="*/ 8471 h 248337"/>
                <a:gd name="connsiteX7" fmla="*/ 37875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37875" y="0"/>
                  </a:moveTo>
                  <a:cubicBezTo>
                    <a:pt x="48951" y="0"/>
                    <a:pt x="59377" y="4561"/>
                    <a:pt x="66544" y="13683"/>
                  </a:cubicBezTo>
                  <a:lnTo>
                    <a:pt x="210544" y="187005"/>
                  </a:lnTo>
                  <a:cubicBezTo>
                    <a:pt x="223576" y="203295"/>
                    <a:pt x="221621" y="226752"/>
                    <a:pt x="205332" y="239784"/>
                  </a:cubicBezTo>
                  <a:cubicBezTo>
                    <a:pt x="189042" y="252816"/>
                    <a:pt x="165585" y="250861"/>
                    <a:pt x="152553" y="234571"/>
                  </a:cubicBezTo>
                  <a:lnTo>
                    <a:pt x="8553" y="61249"/>
                  </a:lnTo>
                  <a:cubicBezTo>
                    <a:pt x="-4478" y="44959"/>
                    <a:pt x="-2524" y="21502"/>
                    <a:pt x="13766" y="8471"/>
                  </a:cubicBezTo>
                  <a:cubicBezTo>
                    <a:pt x="20933" y="2606"/>
                    <a:pt x="29404" y="0"/>
                    <a:pt x="37875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0" name="Freihandform: Form 4">
            <a:extLst>
              <a:ext uri="{FF2B5EF4-FFF2-40B4-BE49-F238E27FC236}">
                <a16:creationId xmlns:a16="http://schemas.microsoft.com/office/drawing/2014/main" id="{742B1222-1ACB-7F4E-B82A-2E796180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7533000"/>
            <a:ext cx="218882" cy="248400"/>
          </a:xfrm>
          <a:custGeom>
            <a:avLst/>
            <a:gdLst>
              <a:gd name="connsiteX0" fmla="*/ 687809 w 830558"/>
              <a:gd name="connsiteY0" fmla="*/ 0 h 942565"/>
              <a:gd name="connsiteX1" fmla="*/ 577958 w 830558"/>
              <a:gd name="connsiteY1" fmla="*/ 51593 h 942565"/>
              <a:gd name="connsiteX2" fmla="*/ 32897 w 830558"/>
              <a:gd name="connsiteY2" fmla="*/ 708974 h 942565"/>
              <a:gd name="connsiteX3" fmla="*/ 51659 w 830558"/>
              <a:gd name="connsiteY3" fmla="*/ 909669 h 942565"/>
              <a:gd name="connsiteX4" fmla="*/ 252353 w 830558"/>
              <a:gd name="connsiteY4" fmla="*/ 890908 h 942565"/>
              <a:gd name="connsiteX5" fmla="*/ 797661 w 830558"/>
              <a:gd name="connsiteY5" fmla="*/ 233527 h 942565"/>
              <a:gd name="connsiteX6" fmla="*/ 778900 w 830558"/>
              <a:gd name="connsiteY6" fmla="*/ 32832 h 942565"/>
              <a:gd name="connsiteX7" fmla="*/ 688056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687809" y="0"/>
                </a:moveTo>
                <a:cubicBezTo>
                  <a:pt x="646831" y="0"/>
                  <a:pt x="606100" y="17527"/>
                  <a:pt x="577958" y="51593"/>
                </a:cubicBezTo>
                <a:lnTo>
                  <a:pt x="32897" y="708974"/>
                </a:lnTo>
                <a:cubicBezTo>
                  <a:pt x="-17461" y="769454"/>
                  <a:pt x="-9068" y="859310"/>
                  <a:pt x="51659" y="909669"/>
                </a:cubicBezTo>
                <a:cubicBezTo>
                  <a:pt x="112139" y="960027"/>
                  <a:pt x="201995" y="951634"/>
                  <a:pt x="252353" y="890908"/>
                </a:cubicBezTo>
                <a:lnTo>
                  <a:pt x="797661" y="233527"/>
                </a:lnTo>
                <a:cubicBezTo>
                  <a:pt x="848020" y="173047"/>
                  <a:pt x="839627" y="83191"/>
                  <a:pt x="778900" y="32832"/>
                </a:cubicBezTo>
                <a:cubicBezTo>
                  <a:pt x="752239" y="10862"/>
                  <a:pt x="720148" y="0"/>
                  <a:pt x="688056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Freihandform: Form 3">
            <a:extLst>
              <a:ext uri="{FF2B5EF4-FFF2-40B4-BE49-F238E27FC236}">
                <a16:creationId xmlns:a16="http://schemas.microsoft.com/office/drawing/2014/main" id="{B7B317B1-AE43-9C64-48A4-C4A42D4FC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9914" y="7533000"/>
            <a:ext cx="218882" cy="248400"/>
          </a:xfrm>
          <a:custGeom>
            <a:avLst/>
            <a:gdLst>
              <a:gd name="connsiteX0" fmla="*/ 142502 w 830558"/>
              <a:gd name="connsiteY0" fmla="*/ 0 h 942565"/>
              <a:gd name="connsiteX1" fmla="*/ 252353 w 830558"/>
              <a:gd name="connsiteY1" fmla="*/ 51593 h 942565"/>
              <a:gd name="connsiteX2" fmla="*/ 797661 w 830558"/>
              <a:gd name="connsiteY2" fmla="*/ 708974 h 942565"/>
              <a:gd name="connsiteX3" fmla="*/ 778900 w 830558"/>
              <a:gd name="connsiteY3" fmla="*/ 909669 h 942565"/>
              <a:gd name="connsiteX4" fmla="*/ 578205 w 830558"/>
              <a:gd name="connsiteY4" fmla="*/ 890908 h 942565"/>
              <a:gd name="connsiteX5" fmla="*/ 32897 w 830558"/>
              <a:gd name="connsiteY5" fmla="*/ 233527 h 942565"/>
              <a:gd name="connsiteX6" fmla="*/ 51659 w 830558"/>
              <a:gd name="connsiteY6" fmla="*/ 32832 h 942565"/>
              <a:gd name="connsiteX7" fmla="*/ 142502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142502" y="0"/>
                </a:moveTo>
                <a:cubicBezTo>
                  <a:pt x="183480" y="0"/>
                  <a:pt x="224212" y="17527"/>
                  <a:pt x="252353" y="51593"/>
                </a:cubicBezTo>
                <a:lnTo>
                  <a:pt x="797661" y="708974"/>
                </a:lnTo>
                <a:cubicBezTo>
                  <a:pt x="848020" y="769454"/>
                  <a:pt x="839627" y="859310"/>
                  <a:pt x="778900" y="909669"/>
                </a:cubicBezTo>
                <a:cubicBezTo>
                  <a:pt x="718420" y="960027"/>
                  <a:pt x="628564" y="951634"/>
                  <a:pt x="578205" y="890908"/>
                </a:cubicBezTo>
                <a:lnTo>
                  <a:pt x="32897" y="233527"/>
                </a:lnTo>
                <a:cubicBezTo>
                  <a:pt x="-17461" y="173047"/>
                  <a:pt x="-9068" y="83191"/>
                  <a:pt x="51659" y="32832"/>
                </a:cubicBezTo>
                <a:cubicBezTo>
                  <a:pt x="78319" y="10862"/>
                  <a:pt x="110411" y="0"/>
                  <a:pt x="142502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Freihandform: Form 2">
            <a:extLst>
              <a:ext uri="{FF2B5EF4-FFF2-40B4-BE49-F238E27FC236}">
                <a16:creationId xmlns:a16="http://schemas.microsoft.com/office/drawing/2014/main" id="{552176BE-1857-F570-3E60-27489213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8100" y="-923400"/>
            <a:ext cx="220696" cy="248400"/>
          </a:xfrm>
          <a:custGeom>
            <a:avLst/>
            <a:gdLst>
              <a:gd name="connsiteX0" fmla="*/ 142502 w 830558"/>
              <a:gd name="connsiteY0" fmla="*/ 934816 h 934816"/>
              <a:gd name="connsiteX1" fmla="*/ 252353 w 830558"/>
              <a:gd name="connsiteY1" fmla="*/ 883717 h 934816"/>
              <a:gd name="connsiteX2" fmla="*/ 797661 w 830558"/>
              <a:gd name="connsiteY2" fmla="*/ 231520 h 934816"/>
              <a:gd name="connsiteX3" fmla="*/ 778900 w 830558"/>
              <a:gd name="connsiteY3" fmla="*/ 32554 h 934816"/>
              <a:gd name="connsiteX4" fmla="*/ 578205 w 830558"/>
              <a:gd name="connsiteY4" fmla="*/ 51068 h 934816"/>
              <a:gd name="connsiteX5" fmla="*/ 32897 w 830558"/>
              <a:gd name="connsiteY5" fmla="*/ 703264 h 934816"/>
              <a:gd name="connsiteX6" fmla="*/ 51659 w 830558"/>
              <a:gd name="connsiteY6" fmla="*/ 902231 h 934816"/>
              <a:gd name="connsiteX7" fmla="*/ 142502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142502" y="934816"/>
                </a:moveTo>
                <a:cubicBezTo>
                  <a:pt x="183480" y="934816"/>
                  <a:pt x="224212" y="917290"/>
                  <a:pt x="252353" y="883717"/>
                </a:cubicBezTo>
                <a:lnTo>
                  <a:pt x="797661" y="231520"/>
                </a:lnTo>
                <a:cubicBezTo>
                  <a:pt x="848020" y="171534"/>
                  <a:pt x="839627" y="82172"/>
                  <a:pt x="778900" y="32554"/>
                </a:cubicBezTo>
                <a:cubicBezTo>
                  <a:pt x="718420" y="-17312"/>
                  <a:pt x="628564" y="-8918"/>
                  <a:pt x="578205" y="51068"/>
                </a:cubicBezTo>
                <a:lnTo>
                  <a:pt x="32897" y="703264"/>
                </a:lnTo>
                <a:cubicBezTo>
                  <a:pt x="-17461" y="763251"/>
                  <a:pt x="-9068" y="852613"/>
                  <a:pt x="51659" y="902231"/>
                </a:cubicBezTo>
                <a:cubicBezTo>
                  <a:pt x="78319" y="924202"/>
                  <a:pt x="110411" y="934816"/>
                  <a:pt x="142502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: Form 1">
            <a:extLst>
              <a:ext uri="{FF2B5EF4-FFF2-40B4-BE49-F238E27FC236}">
                <a16:creationId xmlns:a16="http://schemas.microsoft.com/office/drawing/2014/main" id="{AC16529E-5687-B27E-3DE2-9C2535E10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-923400"/>
            <a:ext cx="220696" cy="248400"/>
          </a:xfrm>
          <a:custGeom>
            <a:avLst/>
            <a:gdLst>
              <a:gd name="connsiteX0" fmla="*/ 687809 w 830558"/>
              <a:gd name="connsiteY0" fmla="*/ 934816 h 934816"/>
              <a:gd name="connsiteX1" fmla="*/ 577958 w 830558"/>
              <a:gd name="connsiteY1" fmla="*/ 883717 h 934816"/>
              <a:gd name="connsiteX2" fmla="*/ 32897 w 830558"/>
              <a:gd name="connsiteY2" fmla="*/ 231520 h 934816"/>
              <a:gd name="connsiteX3" fmla="*/ 51659 w 830558"/>
              <a:gd name="connsiteY3" fmla="*/ 32554 h 934816"/>
              <a:gd name="connsiteX4" fmla="*/ 252353 w 830558"/>
              <a:gd name="connsiteY4" fmla="*/ 51068 h 934816"/>
              <a:gd name="connsiteX5" fmla="*/ 797661 w 830558"/>
              <a:gd name="connsiteY5" fmla="*/ 703264 h 934816"/>
              <a:gd name="connsiteX6" fmla="*/ 778900 w 830558"/>
              <a:gd name="connsiteY6" fmla="*/ 902231 h 934816"/>
              <a:gd name="connsiteX7" fmla="*/ 688056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687809" y="934816"/>
                </a:moveTo>
                <a:cubicBezTo>
                  <a:pt x="646831" y="934816"/>
                  <a:pt x="606100" y="917290"/>
                  <a:pt x="577958" y="883717"/>
                </a:cubicBezTo>
                <a:lnTo>
                  <a:pt x="32897" y="231520"/>
                </a:lnTo>
                <a:cubicBezTo>
                  <a:pt x="-17461" y="171534"/>
                  <a:pt x="-9068" y="82419"/>
                  <a:pt x="51659" y="32554"/>
                </a:cubicBezTo>
                <a:cubicBezTo>
                  <a:pt x="112139" y="-17312"/>
                  <a:pt x="201995" y="-8918"/>
                  <a:pt x="252353" y="51068"/>
                </a:cubicBezTo>
                <a:lnTo>
                  <a:pt x="797661" y="703264"/>
                </a:lnTo>
                <a:cubicBezTo>
                  <a:pt x="848020" y="763251"/>
                  <a:pt x="839627" y="852613"/>
                  <a:pt x="778900" y="902231"/>
                </a:cubicBezTo>
                <a:cubicBezTo>
                  <a:pt x="752239" y="924202"/>
                  <a:pt x="720148" y="934816"/>
                  <a:pt x="688056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Logo subline">
            <a:extLst>
              <a:ext uri="{FF2B5EF4-FFF2-40B4-BE49-F238E27FC236}">
                <a16:creationId xmlns:a16="http://schemas.microsoft.com/office/drawing/2014/main" id="{9FEF5F6A-DBF2-ADDD-F5FB-B09F3A451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121" t="60006" r="-1"/>
          <a:stretch/>
        </p:blipFill>
        <p:spPr bwMode="gray">
          <a:xfrm>
            <a:off x="5842000" y="3601775"/>
            <a:ext cx="2414001" cy="690578"/>
          </a:xfrm>
          <a:custGeom>
            <a:avLst/>
            <a:gdLst>
              <a:gd name="connsiteX0" fmla="*/ 0 w 3336337"/>
              <a:gd name="connsiteY0" fmla="*/ 0 h 690578"/>
              <a:gd name="connsiteX1" fmla="*/ 3336337 w 3336337"/>
              <a:gd name="connsiteY1" fmla="*/ 0 h 690578"/>
              <a:gd name="connsiteX2" fmla="*/ 3336337 w 3336337"/>
              <a:gd name="connsiteY2" fmla="*/ 690578 h 690578"/>
              <a:gd name="connsiteX3" fmla="*/ 0 w 3336337"/>
              <a:gd name="connsiteY3" fmla="*/ 690578 h 690578"/>
              <a:gd name="connsiteX4" fmla="*/ 0 w 3336337"/>
              <a:gd name="connsiteY4" fmla="*/ 43225 h 6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337" h="690578">
                <a:moveTo>
                  <a:pt x="0" y="0"/>
                </a:moveTo>
                <a:lnTo>
                  <a:pt x="3336337" y="0"/>
                </a:lnTo>
                <a:lnTo>
                  <a:pt x="3336337" y="690578"/>
                </a:lnTo>
                <a:lnTo>
                  <a:pt x="0" y="690578"/>
                </a:lnTo>
                <a:lnTo>
                  <a:pt x="0" y="432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61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8412 0.5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2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7864 0.58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2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28412 -0.6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3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789 -0.6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30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9" grpId="0" animBg="1"/>
      <p:bldP spid="2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">
            <a:extLst>
              <a:ext uri="{FF2B5EF4-FFF2-40B4-BE49-F238E27FC236}">
                <a16:creationId xmlns:a16="http://schemas.microsoft.com/office/drawing/2014/main" id="{E28B5B6B-3F74-3633-EAFB-4A7B4A7E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CD952BA7-5319-90C2-33D2-8F3674A49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51318D5-BDFA-9742-8B43-DB61BB50D1B7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4974960F-6EAF-EED6-FECE-3AF62CFA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03634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7" userDrawn="1">
          <p15:clr>
            <a:srgbClr val="FBAE40"/>
          </p15:clr>
        </p15:guide>
        <p15:guide id="3" orient="horz" pos="3883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4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3312000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543F40A7-BE0B-47B9-9C32-A93E2EC8F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3312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0517629-3C82-FC48-9E67-571B4D6662D9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507871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orient="horz" pos="437" userDrawn="1">
          <p15:clr>
            <a:srgbClr val="FBAE40"/>
          </p15:clr>
        </p15:guide>
        <p15:guide id="5" orient="horz" pos="3883" userDrawn="1">
          <p15:clr>
            <a:srgbClr val="FBAE40"/>
          </p15:clr>
        </p15:guide>
        <p15:guide id="6" pos="2525" userDrawn="1">
          <p15:clr>
            <a:srgbClr val="FBAE40"/>
          </p15:clr>
        </p15:guide>
        <p15:guide id="7" pos="279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recht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184000" y="1341438"/>
            <a:ext cx="3312000" cy="259376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2AA4FBBF-88F5-463D-0B98-73EB1F496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84000" y="4365000"/>
            <a:ext cx="3312000" cy="1800000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44D7575-32E7-6842-BFC1-0077755B20E4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69377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orient="horz" pos="437" userDrawn="1">
          <p15:clr>
            <a:srgbClr val="FBAE40"/>
          </p15:clr>
        </p15:guide>
        <p15:guide id="5" orient="horz" pos="3883" userDrawn="1">
          <p15:clr>
            <a:srgbClr val="FBAE40"/>
          </p15:clr>
        </p15:guide>
        <p15:guide id="6" pos="4883" userDrawn="1">
          <p15:clr>
            <a:srgbClr val="FBAE40"/>
          </p15:clr>
        </p15:guide>
        <p15:guide id="7" pos="51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5184776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F8C1AB19-2F59-DACE-A87D-17B6FC941E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5184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B742A48-0FD6-864F-8269-09D57D5B1B07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46317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orient="horz" pos="845" userDrawn="1">
          <p15:clr>
            <a:srgbClr val="FBAE40"/>
          </p15:clr>
        </p15:guide>
        <p15:guide id="5" orient="horz" pos="3883" userDrawn="1">
          <p15:clr>
            <a:srgbClr val="FBAE40"/>
          </p15:clr>
        </p15:guide>
        <p15:guide id="6" pos="3704" userDrawn="1">
          <p15:clr>
            <a:srgbClr val="FBAE40"/>
          </p15:clr>
        </p15:guide>
        <p15:guide id="7" pos="39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X">
            <a:extLst>
              <a:ext uri="{FF2B5EF4-FFF2-40B4-BE49-F238E27FC236}">
                <a16:creationId xmlns:a16="http://schemas.microsoft.com/office/drawing/2014/main" id="{CC464D42-EEF3-0E3A-0184-7C5302760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6694" b="3376"/>
          <a:stretch/>
        </p:blipFill>
        <p:spPr bwMode="gray">
          <a:xfrm>
            <a:off x="7896000" y="1964361"/>
            <a:ext cx="4296000" cy="4893639"/>
          </a:xfrm>
          <a:prstGeom prst="rect">
            <a:avLst/>
          </a:prstGeom>
        </p:spPr>
      </p:pic>
      <p:sp>
        <p:nvSpPr>
          <p:cNvPr id="33" name="Titel">
            <a:extLst>
              <a:ext uri="{FF2B5EF4-FFF2-40B4-BE49-F238E27FC236}">
                <a16:creationId xmlns:a16="http://schemas.microsoft.com/office/drawing/2014/main" id="{6EF37617-9ECA-C216-56AE-AAF49FA1C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32000" y="1629000"/>
            <a:ext cx="5184000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1623451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2976" userDrawn="1">
          <p15:clr>
            <a:srgbClr val="FBAE40"/>
          </p15:clr>
        </p15:guide>
        <p15:guide id="4" pos="1028" userDrawn="1">
          <p15:clr>
            <a:srgbClr val="FBAE40"/>
          </p15:clr>
        </p15:guide>
        <p15:guide id="5" pos="429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X">
            <a:extLst>
              <a:ext uri="{FF2B5EF4-FFF2-40B4-BE49-F238E27FC236}">
                <a16:creationId xmlns:a16="http://schemas.microsoft.com/office/drawing/2014/main" id="{80087E6B-5427-E04E-83A2-75A912ABD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1" y="-1"/>
            <a:ext cx="4323298" cy="4869001"/>
          </a:xfrm>
          <a:prstGeom prst="rect">
            <a:avLst/>
          </a:prstGeom>
        </p:spPr>
      </p:pic>
      <p:sp>
        <p:nvSpPr>
          <p:cNvPr id="19" name="Titel">
            <a:extLst>
              <a:ext uri="{FF2B5EF4-FFF2-40B4-BE49-F238E27FC236}">
                <a16:creationId xmlns:a16="http://schemas.microsoft.com/office/drawing/2014/main" id="{18F643B2-54FB-8CE9-6C17-B8C6B769B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000" y="2349000"/>
            <a:ext cx="4751425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218069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 userDrawn="1">
          <p15:clr>
            <a:srgbClr val="FBAE40"/>
          </p15:clr>
        </p15:guide>
        <p15:guide id="3" orient="horz" pos="3430" userDrawn="1">
          <p15:clr>
            <a:srgbClr val="FBAE40"/>
          </p15:clr>
        </p15:guide>
        <p15:guide id="4" pos="3069" userDrawn="1">
          <p15:clr>
            <a:srgbClr val="FBAE40"/>
          </p15:clr>
        </p15:guide>
        <p15:guide id="5" pos="60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X">
            <a:extLst>
              <a:ext uri="{FF2B5EF4-FFF2-40B4-BE49-F238E27FC236}">
                <a16:creationId xmlns:a16="http://schemas.microsoft.com/office/drawing/2014/main" id="{1B4109E4-3EF7-FC0A-2BDA-FD5B54C17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0" y="-1"/>
            <a:ext cx="3648000" cy="4108465"/>
          </a:xfrm>
          <a:prstGeom prst="rect">
            <a:avLst/>
          </a:prstGeom>
        </p:spPr>
      </p:pic>
      <p:pic>
        <p:nvPicPr>
          <p:cNvPr id="20" name="Logo">
            <a:extLst>
              <a:ext uri="{FF2B5EF4-FFF2-40B4-BE49-F238E27FC236}">
                <a16:creationId xmlns:a16="http://schemas.microsoft.com/office/drawing/2014/main" id="{810DD67F-750C-9EBD-1E35-E63D1FCAA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sp>
        <p:nvSpPr>
          <p:cNvPr id="23" name="Titel">
            <a:extLst>
              <a:ext uri="{FF2B5EF4-FFF2-40B4-BE49-F238E27FC236}">
                <a16:creationId xmlns:a16="http://schemas.microsoft.com/office/drawing/2014/main" id="{479F7BFB-07D4-05F0-296F-110731309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39999" y="2925000"/>
            <a:ext cx="7056675" cy="648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kurze Aussage.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0F430B13-E8FD-6C01-FB2F-DC0542D10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40000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66C0831B-416E-4F43-A1A9-B370E9B75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84237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8379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0" userDrawn="1">
          <p15:clr>
            <a:srgbClr val="FBAE40"/>
          </p15:clr>
        </p15:guide>
        <p15:guide id="3" orient="horz" pos="3883" userDrawn="1">
          <p15:clr>
            <a:srgbClr val="FBAE40"/>
          </p15:clr>
        </p15:guide>
        <p15:guide id="4" pos="2797" userDrawn="1">
          <p15:clr>
            <a:srgbClr val="FBAE40"/>
          </p15:clr>
        </p15:guide>
        <p15:guide id="6" pos="7242" userDrawn="1">
          <p15:clr>
            <a:srgbClr val="FBAE40"/>
          </p15:clr>
        </p15:guide>
        <p15:guide id="7" pos="4883" userDrawn="1">
          <p15:clr>
            <a:srgbClr val="FBAE40"/>
          </p15:clr>
        </p15:guide>
        <p15:guide id="8" pos="515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 |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F0BBFEE3-C03F-719A-6A98-54FB391BD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1164" b="39703"/>
          <a:stretch>
            <a:fillRect/>
          </a:stretch>
        </p:blipFill>
        <p:spPr bwMode="gray">
          <a:xfrm>
            <a:off x="4850268" y="2565648"/>
            <a:ext cx="3405733" cy="1041152"/>
          </a:xfrm>
          <a:custGeom>
            <a:avLst/>
            <a:gdLst>
              <a:gd name="connsiteX0" fmla="*/ 69396 w 3405733"/>
              <a:gd name="connsiteY0" fmla="*/ 0 h 1041152"/>
              <a:gd name="connsiteX1" fmla="*/ 3405733 w 3405733"/>
              <a:gd name="connsiteY1" fmla="*/ 0 h 1041152"/>
              <a:gd name="connsiteX2" fmla="*/ 3405733 w 3405733"/>
              <a:gd name="connsiteY2" fmla="*/ 1041152 h 1041152"/>
              <a:gd name="connsiteX3" fmla="*/ 69396 w 3405733"/>
              <a:gd name="connsiteY3" fmla="*/ 1041152 h 1041152"/>
              <a:gd name="connsiteX4" fmla="*/ 69396 w 3405733"/>
              <a:gd name="connsiteY4" fmla="*/ 954137 h 1041152"/>
              <a:gd name="connsiteX5" fmla="*/ 50864 w 3405733"/>
              <a:gd name="connsiteY5" fmla="*/ 931676 h 1041152"/>
              <a:gd name="connsiteX6" fmla="*/ 0 w 3405733"/>
              <a:gd name="connsiteY6" fmla="*/ 765158 h 1041152"/>
              <a:gd name="connsiteX7" fmla="*/ 50864 w 3405733"/>
              <a:gd name="connsiteY7" fmla="*/ 598641 h 1041152"/>
              <a:gd name="connsiteX8" fmla="*/ 69396 w 3405733"/>
              <a:gd name="connsiteY8" fmla="*/ 576180 h 1041152"/>
              <a:gd name="connsiteX9" fmla="*/ 69396 w 3405733"/>
              <a:gd name="connsiteY9" fmla="*/ 503352 h 1041152"/>
              <a:gd name="connsiteX10" fmla="*/ 69396 w 3405733"/>
              <a:gd name="connsiteY10" fmla="*/ 431352 h 104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05733" h="1041152">
                <a:moveTo>
                  <a:pt x="69396" y="0"/>
                </a:moveTo>
                <a:lnTo>
                  <a:pt x="3405733" y="0"/>
                </a:lnTo>
                <a:lnTo>
                  <a:pt x="3405733" y="1041152"/>
                </a:lnTo>
                <a:lnTo>
                  <a:pt x="69396" y="1041152"/>
                </a:lnTo>
                <a:lnTo>
                  <a:pt x="69396" y="954137"/>
                </a:lnTo>
                <a:lnTo>
                  <a:pt x="50864" y="931676"/>
                </a:lnTo>
                <a:cubicBezTo>
                  <a:pt x="18751" y="884142"/>
                  <a:pt x="0" y="826840"/>
                  <a:pt x="0" y="765158"/>
                </a:cubicBezTo>
                <a:cubicBezTo>
                  <a:pt x="0" y="703476"/>
                  <a:pt x="18751" y="646174"/>
                  <a:pt x="50864" y="598641"/>
                </a:cubicBezTo>
                <a:lnTo>
                  <a:pt x="69396" y="576180"/>
                </a:lnTo>
                <a:lnTo>
                  <a:pt x="69396" y="503352"/>
                </a:lnTo>
                <a:lnTo>
                  <a:pt x="69396" y="431352"/>
                </a:lnTo>
                <a:close/>
              </a:path>
            </a:pathLst>
          </a:custGeom>
        </p:spPr>
      </p:pic>
      <p:grpSp>
        <p:nvGrpSpPr>
          <p:cNvPr id="47" name="X">
            <a:extLst>
              <a:ext uri="{FF2B5EF4-FFF2-40B4-BE49-F238E27FC236}">
                <a16:creationId xmlns:a16="http://schemas.microsoft.com/office/drawing/2014/main" id="{CE81BB9D-4B90-82ED-127E-1573E531F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4447143" y="3073762"/>
            <a:ext cx="454319" cy="503841"/>
            <a:chOff x="9413455" y="3289806"/>
            <a:chExt cx="454319" cy="503841"/>
          </a:xfrm>
          <a:solidFill>
            <a:srgbClr val="D50E22"/>
          </a:solidFill>
        </p:grpSpPr>
        <p:grpSp>
          <p:nvGrpSpPr>
            <p:cNvPr id="48" name="Grafik 1">
              <a:extLst>
                <a:ext uri="{FF2B5EF4-FFF2-40B4-BE49-F238E27FC236}">
                  <a16:creationId xmlns:a16="http://schemas.microsoft.com/office/drawing/2014/main" id="{75DA0E76-A3C1-F1F4-4285-79A7C84E4BF3}"/>
                </a:ext>
              </a:extLst>
            </p:cNvPr>
            <p:cNvGrpSpPr/>
            <p:nvPr/>
          </p:nvGrpSpPr>
          <p:grpSpPr bwMode="gray">
            <a:xfrm>
              <a:off x="9413455" y="3289806"/>
              <a:ext cx="454319" cy="247034"/>
              <a:chOff x="9413455" y="3289806"/>
              <a:chExt cx="454319" cy="247034"/>
            </a:xfrm>
            <a:solidFill>
              <a:srgbClr val="D50E22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211C5AD7-BEC8-DF05-8111-E5EDF0D3C87D}"/>
                  </a:ext>
                </a:extLst>
              </p:cNvPr>
              <p:cNvSpPr/>
              <p:nvPr/>
            </p:nvSpPr>
            <p:spPr bwMode="gray">
              <a:xfrm>
                <a:off x="9413455" y="3289806"/>
                <a:ext cx="219097" cy="247034"/>
              </a:xfrm>
              <a:custGeom>
                <a:avLst/>
                <a:gdLst>
                  <a:gd name="connsiteX0" fmla="*/ 181223 w 219097"/>
                  <a:gd name="connsiteY0" fmla="*/ 247034 h 247034"/>
                  <a:gd name="connsiteX1" fmla="*/ 152553 w 219097"/>
                  <a:gd name="connsiteY1" fmla="*/ 233351 h 247034"/>
                  <a:gd name="connsiteX2" fmla="*/ 8553 w 219097"/>
                  <a:gd name="connsiteY2" fmla="*/ 61332 h 247034"/>
                  <a:gd name="connsiteX3" fmla="*/ 13766 w 219097"/>
                  <a:gd name="connsiteY3" fmla="*/ 8553 h 247034"/>
                  <a:gd name="connsiteX4" fmla="*/ 66544 w 219097"/>
                  <a:gd name="connsiteY4" fmla="*/ 13766 h 247034"/>
                  <a:gd name="connsiteX5" fmla="*/ 210544 w 219097"/>
                  <a:gd name="connsiteY5" fmla="*/ 185785 h 247034"/>
                  <a:gd name="connsiteX6" fmla="*/ 205332 w 219097"/>
                  <a:gd name="connsiteY6" fmla="*/ 238563 h 247034"/>
                  <a:gd name="connsiteX7" fmla="*/ 181223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181223" y="247034"/>
                    </a:moveTo>
                    <a:cubicBezTo>
                      <a:pt x="170146" y="247034"/>
                      <a:pt x="159721" y="242473"/>
                      <a:pt x="152553" y="233351"/>
                    </a:cubicBezTo>
                    <a:lnTo>
                      <a:pt x="8553" y="61332"/>
                    </a:lnTo>
                    <a:cubicBezTo>
                      <a:pt x="-4478" y="45694"/>
                      <a:pt x="-2524" y="22237"/>
                      <a:pt x="13766" y="8553"/>
                    </a:cubicBezTo>
                    <a:cubicBezTo>
                      <a:pt x="30056" y="-4478"/>
                      <a:pt x="53513" y="-2524"/>
                      <a:pt x="66544" y="13766"/>
                    </a:cubicBezTo>
                    <a:lnTo>
                      <a:pt x="210544" y="185785"/>
                    </a:lnTo>
                    <a:cubicBezTo>
                      <a:pt x="223576" y="201423"/>
                      <a:pt x="221621" y="224880"/>
                      <a:pt x="205332" y="238563"/>
                    </a:cubicBezTo>
                    <a:cubicBezTo>
                      <a:pt x="198164" y="244428"/>
                      <a:pt x="189694" y="247034"/>
                      <a:pt x="181223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5CE763D-2037-E528-1425-F4FA79C5D768}"/>
                  </a:ext>
                </a:extLst>
              </p:cNvPr>
              <p:cNvSpPr/>
              <p:nvPr/>
            </p:nvSpPr>
            <p:spPr bwMode="gray">
              <a:xfrm>
                <a:off x="9648677" y="3289806"/>
                <a:ext cx="219097" cy="247034"/>
              </a:xfrm>
              <a:custGeom>
                <a:avLst/>
                <a:gdLst>
                  <a:gd name="connsiteX0" fmla="*/ 37875 w 219097"/>
                  <a:gd name="connsiteY0" fmla="*/ 247034 h 247034"/>
                  <a:gd name="connsiteX1" fmla="*/ 66544 w 219097"/>
                  <a:gd name="connsiteY1" fmla="*/ 233351 h 247034"/>
                  <a:gd name="connsiteX2" fmla="*/ 210544 w 219097"/>
                  <a:gd name="connsiteY2" fmla="*/ 61332 h 247034"/>
                  <a:gd name="connsiteX3" fmla="*/ 205332 w 219097"/>
                  <a:gd name="connsiteY3" fmla="*/ 8553 h 247034"/>
                  <a:gd name="connsiteX4" fmla="*/ 152553 w 219097"/>
                  <a:gd name="connsiteY4" fmla="*/ 13766 h 247034"/>
                  <a:gd name="connsiteX5" fmla="*/ 8553 w 219097"/>
                  <a:gd name="connsiteY5" fmla="*/ 185785 h 247034"/>
                  <a:gd name="connsiteX6" fmla="*/ 13766 w 219097"/>
                  <a:gd name="connsiteY6" fmla="*/ 238563 h 247034"/>
                  <a:gd name="connsiteX7" fmla="*/ 37875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37875" y="247034"/>
                    </a:moveTo>
                    <a:cubicBezTo>
                      <a:pt x="48951" y="247034"/>
                      <a:pt x="59377" y="242473"/>
                      <a:pt x="66544" y="233351"/>
                    </a:cubicBezTo>
                    <a:lnTo>
                      <a:pt x="210544" y="61332"/>
                    </a:lnTo>
                    <a:cubicBezTo>
                      <a:pt x="223576" y="45694"/>
                      <a:pt x="221621" y="22237"/>
                      <a:pt x="205332" y="8553"/>
                    </a:cubicBezTo>
                    <a:cubicBezTo>
                      <a:pt x="189042" y="-4478"/>
                      <a:pt x="165585" y="-2524"/>
                      <a:pt x="152553" y="13766"/>
                    </a:cubicBezTo>
                    <a:lnTo>
                      <a:pt x="8553" y="185785"/>
                    </a:lnTo>
                    <a:cubicBezTo>
                      <a:pt x="-4478" y="201423"/>
                      <a:pt x="-2524" y="224880"/>
                      <a:pt x="13766" y="238563"/>
                    </a:cubicBezTo>
                    <a:cubicBezTo>
                      <a:pt x="20933" y="244428"/>
                      <a:pt x="29404" y="247034"/>
                      <a:pt x="37875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0294DE2-463F-F7DC-C018-9BBFD202EBCD}"/>
                </a:ext>
              </a:extLst>
            </p:cNvPr>
            <p:cNvSpPr/>
            <p:nvPr/>
          </p:nvSpPr>
          <p:spPr bwMode="gray">
            <a:xfrm>
              <a:off x="9413455" y="3545311"/>
              <a:ext cx="219097" cy="248337"/>
            </a:xfrm>
            <a:custGeom>
              <a:avLst/>
              <a:gdLst>
                <a:gd name="connsiteX0" fmla="*/ 181223 w 219097"/>
                <a:gd name="connsiteY0" fmla="*/ 0 h 248337"/>
                <a:gd name="connsiteX1" fmla="*/ 152553 w 219097"/>
                <a:gd name="connsiteY1" fmla="*/ 13683 h 248337"/>
                <a:gd name="connsiteX2" fmla="*/ 8553 w 219097"/>
                <a:gd name="connsiteY2" fmla="*/ 187005 h 248337"/>
                <a:gd name="connsiteX3" fmla="*/ 13766 w 219097"/>
                <a:gd name="connsiteY3" fmla="*/ 239784 h 248337"/>
                <a:gd name="connsiteX4" fmla="*/ 66544 w 219097"/>
                <a:gd name="connsiteY4" fmla="*/ 234571 h 248337"/>
                <a:gd name="connsiteX5" fmla="*/ 210544 w 219097"/>
                <a:gd name="connsiteY5" fmla="*/ 61249 h 248337"/>
                <a:gd name="connsiteX6" fmla="*/ 205332 w 219097"/>
                <a:gd name="connsiteY6" fmla="*/ 8471 h 248337"/>
                <a:gd name="connsiteX7" fmla="*/ 181223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181223" y="0"/>
                  </a:moveTo>
                  <a:cubicBezTo>
                    <a:pt x="170146" y="0"/>
                    <a:pt x="159721" y="4561"/>
                    <a:pt x="152553" y="13683"/>
                  </a:cubicBezTo>
                  <a:lnTo>
                    <a:pt x="8553" y="187005"/>
                  </a:lnTo>
                  <a:cubicBezTo>
                    <a:pt x="-4478" y="203295"/>
                    <a:pt x="-2524" y="226752"/>
                    <a:pt x="13766" y="239784"/>
                  </a:cubicBezTo>
                  <a:cubicBezTo>
                    <a:pt x="30056" y="252816"/>
                    <a:pt x="53513" y="250861"/>
                    <a:pt x="66544" y="234571"/>
                  </a:cubicBezTo>
                  <a:lnTo>
                    <a:pt x="210544" y="61249"/>
                  </a:lnTo>
                  <a:cubicBezTo>
                    <a:pt x="223576" y="44959"/>
                    <a:pt x="221621" y="21502"/>
                    <a:pt x="205332" y="8471"/>
                  </a:cubicBezTo>
                  <a:cubicBezTo>
                    <a:pt x="198164" y="2606"/>
                    <a:pt x="189694" y="0"/>
                    <a:pt x="181223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738BB074-81EB-25BE-4DB7-B3992EDD2CFA}"/>
                </a:ext>
              </a:extLst>
            </p:cNvPr>
            <p:cNvSpPr/>
            <p:nvPr/>
          </p:nvSpPr>
          <p:spPr bwMode="gray">
            <a:xfrm>
              <a:off x="9648677" y="3545311"/>
              <a:ext cx="219097" cy="248337"/>
            </a:xfrm>
            <a:custGeom>
              <a:avLst/>
              <a:gdLst>
                <a:gd name="connsiteX0" fmla="*/ 37875 w 219097"/>
                <a:gd name="connsiteY0" fmla="*/ 0 h 248337"/>
                <a:gd name="connsiteX1" fmla="*/ 66544 w 219097"/>
                <a:gd name="connsiteY1" fmla="*/ 13683 h 248337"/>
                <a:gd name="connsiteX2" fmla="*/ 210544 w 219097"/>
                <a:gd name="connsiteY2" fmla="*/ 187005 h 248337"/>
                <a:gd name="connsiteX3" fmla="*/ 205332 w 219097"/>
                <a:gd name="connsiteY3" fmla="*/ 239784 h 248337"/>
                <a:gd name="connsiteX4" fmla="*/ 152553 w 219097"/>
                <a:gd name="connsiteY4" fmla="*/ 234571 h 248337"/>
                <a:gd name="connsiteX5" fmla="*/ 8553 w 219097"/>
                <a:gd name="connsiteY5" fmla="*/ 61249 h 248337"/>
                <a:gd name="connsiteX6" fmla="*/ 13766 w 219097"/>
                <a:gd name="connsiteY6" fmla="*/ 8471 h 248337"/>
                <a:gd name="connsiteX7" fmla="*/ 37875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37875" y="0"/>
                  </a:moveTo>
                  <a:cubicBezTo>
                    <a:pt x="48951" y="0"/>
                    <a:pt x="59377" y="4561"/>
                    <a:pt x="66544" y="13683"/>
                  </a:cubicBezTo>
                  <a:lnTo>
                    <a:pt x="210544" y="187005"/>
                  </a:lnTo>
                  <a:cubicBezTo>
                    <a:pt x="223576" y="203295"/>
                    <a:pt x="221621" y="226752"/>
                    <a:pt x="205332" y="239784"/>
                  </a:cubicBezTo>
                  <a:cubicBezTo>
                    <a:pt x="189042" y="252816"/>
                    <a:pt x="165585" y="250861"/>
                    <a:pt x="152553" y="234571"/>
                  </a:cubicBezTo>
                  <a:lnTo>
                    <a:pt x="8553" y="61249"/>
                  </a:lnTo>
                  <a:cubicBezTo>
                    <a:pt x="-4478" y="44959"/>
                    <a:pt x="-2524" y="21502"/>
                    <a:pt x="13766" y="8471"/>
                  </a:cubicBezTo>
                  <a:cubicBezTo>
                    <a:pt x="20933" y="2606"/>
                    <a:pt x="29404" y="0"/>
                    <a:pt x="37875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0" name="Freihandform: Form 4">
            <a:extLst>
              <a:ext uri="{FF2B5EF4-FFF2-40B4-BE49-F238E27FC236}">
                <a16:creationId xmlns:a16="http://schemas.microsoft.com/office/drawing/2014/main" id="{742B1222-1ACB-7F4E-B82A-2E796180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7533000"/>
            <a:ext cx="218882" cy="248400"/>
          </a:xfrm>
          <a:custGeom>
            <a:avLst/>
            <a:gdLst>
              <a:gd name="connsiteX0" fmla="*/ 687809 w 830558"/>
              <a:gd name="connsiteY0" fmla="*/ 0 h 942565"/>
              <a:gd name="connsiteX1" fmla="*/ 577958 w 830558"/>
              <a:gd name="connsiteY1" fmla="*/ 51593 h 942565"/>
              <a:gd name="connsiteX2" fmla="*/ 32897 w 830558"/>
              <a:gd name="connsiteY2" fmla="*/ 708974 h 942565"/>
              <a:gd name="connsiteX3" fmla="*/ 51659 w 830558"/>
              <a:gd name="connsiteY3" fmla="*/ 909669 h 942565"/>
              <a:gd name="connsiteX4" fmla="*/ 252353 w 830558"/>
              <a:gd name="connsiteY4" fmla="*/ 890908 h 942565"/>
              <a:gd name="connsiteX5" fmla="*/ 797661 w 830558"/>
              <a:gd name="connsiteY5" fmla="*/ 233527 h 942565"/>
              <a:gd name="connsiteX6" fmla="*/ 778900 w 830558"/>
              <a:gd name="connsiteY6" fmla="*/ 32832 h 942565"/>
              <a:gd name="connsiteX7" fmla="*/ 688056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687809" y="0"/>
                </a:moveTo>
                <a:cubicBezTo>
                  <a:pt x="646831" y="0"/>
                  <a:pt x="606100" y="17527"/>
                  <a:pt x="577958" y="51593"/>
                </a:cubicBezTo>
                <a:lnTo>
                  <a:pt x="32897" y="708974"/>
                </a:lnTo>
                <a:cubicBezTo>
                  <a:pt x="-17461" y="769454"/>
                  <a:pt x="-9068" y="859310"/>
                  <a:pt x="51659" y="909669"/>
                </a:cubicBezTo>
                <a:cubicBezTo>
                  <a:pt x="112139" y="960027"/>
                  <a:pt x="201995" y="951634"/>
                  <a:pt x="252353" y="890908"/>
                </a:cubicBezTo>
                <a:lnTo>
                  <a:pt x="797661" y="233527"/>
                </a:lnTo>
                <a:cubicBezTo>
                  <a:pt x="848020" y="173047"/>
                  <a:pt x="839627" y="83191"/>
                  <a:pt x="778900" y="32832"/>
                </a:cubicBezTo>
                <a:cubicBezTo>
                  <a:pt x="752239" y="10862"/>
                  <a:pt x="720148" y="0"/>
                  <a:pt x="688056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Freihandform: Form 3">
            <a:extLst>
              <a:ext uri="{FF2B5EF4-FFF2-40B4-BE49-F238E27FC236}">
                <a16:creationId xmlns:a16="http://schemas.microsoft.com/office/drawing/2014/main" id="{B7B317B1-AE43-9C64-48A4-C4A42D4FC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9914" y="7533000"/>
            <a:ext cx="218882" cy="248400"/>
          </a:xfrm>
          <a:custGeom>
            <a:avLst/>
            <a:gdLst>
              <a:gd name="connsiteX0" fmla="*/ 142502 w 830558"/>
              <a:gd name="connsiteY0" fmla="*/ 0 h 942565"/>
              <a:gd name="connsiteX1" fmla="*/ 252353 w 830558"/>
              <a:gd name="connsiteY1" fmla="*/ 51593 h 942565"/>
              <a:gd name="connsiteX2" fmla="*/ 797661 w 830558"/>
              <a:gd name="connsiteY2" fmla="*/ 708974 h 942565"/>
              <a:gd name="connsiteX3" fmla="*/ 778900 w 830558"/>
              <a:gd name="connsiteY3" fmla="*/ 909669 h 942565"/>
              <a:gd name="connsiteX4" fmla="*/ 578205 w 830558"/>
              <a:gd name="connsiteY4" fmla="*/ 890908 h 942565"/>
              <a:gd name="connsiteX5" fmla="*/ 32897 w 830558"/>
              <a:gd name="connsiteY5" fmla="*/ 233527 h 942565"/>
              <a:gd name="connsiteX6" fmla="*/ 51659 w 830558"/>
              <a:gd name="connsiteY6" fmla="*/ 32832 h 942565"/>
              <a:gd name="connsiteX7" fmla="*/ 142502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142502" y="0"/>
                </a:moveTo>
                <a:cubicBezTo>
                  <a:pt x="183480" y="0"/>
                  <a:pt x="224212" y="17527"/>
                  <a:pt x="252353" y="51593"/>
                </a:cubicBezTo>
                <a:lnTo>
                  <a:pt x="797661" y="708974"/>
                </a:lnTo>
                <a:cubicBezTo>
                  <a:pt x="848020" y="769454"/>
                  <a:pt x="839627" y="859310"/>
                  <a:pt x="778900" y="909669"/>
                </a:cubicBezTo>
                <a:cubicBezTo>
                  <a:pt x="718420" y="960027"/>
                  <a:pt x="628564" y="951634"/>
                  <a:pt x="578205" y="890908"/>
                </a:cubicBezTo>
                <a:lnTo>
                  <a:pt x="32897" y="233527"/>
                </a:lnTo>
                <a:cubicBezTo>
                  <a:pt x="-17461" y="173047"/>
                  <a:pt x="-9068" y="83191"/>
                  <a:pt x="51659" y="32832"/>
                </a:cubicBezTo>
                <a:cubicBezTo>
                  <a:pt x="78319" y="10862"/>
                  <a:pt x="110411" y="0"/>
                  <a:pt x="142502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Freihandform: Form 2">
            <a:extLst>
              <a:ext uri="{FF2B5EF4-FFF2-40B4-BE49-F238E27FC236}">
                <a16:creationId xmlns:a16="http://schemas.microsoft.com/office/drawing/2014/main" id="{552176BE-1857-F570-3E60-27489213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8100" y="-923400"/>
            <a:ext cx="220696" cy="248400"/>
          </a:xfrm>
          <a:custGeom>
            <a:avLst/>
            <a:gdLst>
              <a:gd name="connsiteX0" fmla="*/ 142502 w 830558"/>
              <a:gd name="connsiteY0" fmla="*/ 934816 h 934816"/>
              <a:gd name="connsiteX1" fmla="*/ 252353 w 830558"/>
              <a:gd name="connsiteY1" fmla="*/ 883717 h 934816"/>
              <a:gd name="connsiteX2" fmla="*/ 797661 w 830558"/>
              <a:gd name="connsiteY2" fmla="*/ 231520 h 934816"/>
              <a:gd name="connsiteX3" fmla="*/ 778900 w 830558"/>
              <a:gd name="connsiteY3" fmla="*/ 32554 h 934816"/>
              <a:gd name="connsiteX4" fmla="*/ 578205 w 830558"/>
              <a:gd name="connsiteY4" fmla="*/ 51068 h 934816"/>
              <a:gd name="connsiteX5" fmla="*/ 32897 w 830558"/>
              <a:gd name="connsiteY5" fmla="*/ 703264 h 934816"/>
              <a:gd name="connsiteX6" fmla="*/ 51659 w 830558"/>
              <a:gd name="connsiteY6" fmla="*/ 902231 h 934816"/>
              <a:gd name="connsiteX7" fmla="*/ 142502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142502" y="934816"/>
                </a:moveTo>
                <a:cubicBezTo>
                  <a:pt x="183480" y="934816"/>
                  <a:pt x="224212" y="917290"/>
                  <a:pt x="252353" y="883717"/>
                </a:cubicBezTo>
                <a:lnTo>
                  <a:pt x="797661" y="231520"/>
                </a:lnTo>
                <a:cubicBezTo>
                  <a:pt x="848020" y="171534"/>
                  <a:pt x="839627" y="82172"/>
                  <a:pt x="778900" y="32554"/>
                </a:cubicBezTo>
                <a:cubicBezTo>
                  <a:pt x="718420" y="-17312"/>
                  <a:pt x="628564" y="-8918"/>
                  <a:pt x="578205" y="51068"/>
                </a:cubicBezTo>
                <a:lnTo>
                  <a:pt x="32897" y="703264"/>
                </a:lnTo>
                <a:cubicBezTo>
                  <a:pt x="-17461" y="763251"/>
                  <a:pt x="-9068" y="852613"/>
                  <a:pt x="51659" y="902231"/>
                </a:cubicBezTo>
                <a:cubicBezTo>
                  <a:pt x="78319" y="924202"/>
                  <a:pt x="110411" y="934816"/>
                  <a:pt x="142502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: Form 1">
            <a:extLst>
              <a:ext uri="{FF2B5EF4-FFF2-40B4-BE49-F238E27FC236}">
                <a16:creationId xmlns:a16="http://schemas.microsoft.com/office/drawing/2014/main" id="{AC16529E-5687-B27E-3DE2-9C2535E10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-923400"/>
            <a:ext cx="220696" cy="248400"/>
          </a:xfrm>
          <a:custGeom>
            <a:avLst/>
            <a:gdLst>
              <a:gd name="connsiteX0" fmla="*/ 687809 w 830558"/>
              <a:gd name="connsiteY0" fmla="*/ 934816 h 934816"/>
              <a:gd name="connsiteX1" fmla="*/ 577958 w 830558"/>
              <a:gd name="connsiteY1" fmla="*/ 883717 h 934816"/>
              <a:gd name="connsiteX2" fmla="*/ 32897 w 830558"/>
              <a:gd name="connsiteY2" fmla="*/ 231520 h 934816"/>
              <a:gd name="connsiteX3" fmla="*/ 51659 w 830558"/>
              <a:gd name="connsiteY3" fmla="*/ 32554 h 934816"/>
              <a:gd name="connsiteX4" fmla="*/ 252353 w 830558"/>
              <a:gd name="connsiteY4" fmla="*/ 51068 h 934816"/>
              <a:gd name="connsiteX5" fmla="*/ 797661 w 830558"/>
              <a:gd name="connsiteY5" fmla="*/ 703264 h 934816"/>
              <a:gd name="connsiteX6" fmla="*/ 778900 w 830558"/>
              <a:gd name="connsiteY6" fmla="*/ 902231 h 934816"/>
              <a:gd name="connsiteX7" fmla="*/ 688056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687809" y="934816"/>
                </a:moveTo>
                <a:cubicBezTo>
                  <a:pt x="646831" y="934816"/>
                  <a:pt x="606100" y="917290"/>
                  <a:pt x="577958" y="883717"/>
                </a:cubicBezTo>
                <a:lnTo>
                  <a:pt x="32897" y="231520"/>
                </a:lnTo>
                <a:cubicBezTo>
                  <a:pt x="-17461" y="171534"/>
                  <a:pt x="-9068" y="82419"/>
                  <a:pt x="51659" y="32554"/>
                </a:cubicBezTo>
                <a:cubicBezTo>
                  <a:pt x="112139" y="-17312"/>
                  <a:pt x="201995" y="-8918"/>
                  <a:pt x="252353" y="51068"/>
                </a:cubicBezTo>
                <a:lnTo>
                  <a:pt x="797661" y="703264"/>
                </a:lnTo>
                <a:cubicBezTo>
                  <a:pt x="848020" y="763251"/>
                  <a:pt x="839627" y="852613"/>
                  <a:pt x="778900" y="902231"/>
                </a:cubicBezTo>
                <a:cubicBezTo>
                  <a:pt x="752239" y="924202"/>
                  <a:pt x="720148" y="934816"/>
                  <a:pt x="688056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Logo subline">
            <a:extLst>
              <a:ext uri="{FF2B5EF4-FFF2-40B4-BE49-F238E27FC236}">
                <a16:creationId xmlns:a16="http://schemas.microsoft.com/office/drawing/2014/main" id="{9FEF5F6A-DBF2-ADDD-F5FB-B09F3A451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121" t="60006" r="-1"/>
          <a:stretch/>
        </p:blipFill>
        <p:spPr bwMode="gray">
          <a:xfrm>
            <a:off x="5842000" y="3601775"/>
            <a:ext cx="2414001" cy="690578"/>
          </a:xfrm>
          <a:custGeom>
            <a:avLst/>
            <a:gdLst>
              <a:gd name="connsiteX0" fmla="*/ 0 w 3336337"/>
              <a:gd name="connsiteY0" fmla="*/ 0 h 690578"/>
              <a:gd name="connsiteX1" fmla="*/ 3336337 w 3336337"/>
              <a:gd name="connsiteY1" fmla="*/ 0 h 690578"/>
              <a:gd name="connsiteX2" fmla="*/ 3336337 w 3336337"/>
              <a:gd name="connsiteY2" fmla="*/ 690578 h 690578"/>
              <a:gd name="connsiteX3" fmla="*/ 0 w 3336337"/>
              <a:gd name="connsiteY3" fmla="*/ 690578 h 690578"/>
              <a:gd name="connsiteX4" fmla="*/ 0 w 3336337"/>
              <a:gd name="connsiteY4" fmla="*/ 43225 h 6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337" h="690578">
                <a:moveTo>
                  <a:pt x="0" y="0"/>
                </a:moveTo>
                <a:lnTo>
                  <a:pt x="3336337" y="0"/>
                </a:lnTo>
                <a:lnTo>
                  <a:pt x="3336337" y="690578"/>
                </a:lnTo>
                <a:lnTo>
                  <a:pt x="0" y="690578"/>
                </a:lnTo>
                <a:lnTo>
                  <a:pt x="0" y="432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11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8412 0.5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2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7864 0.58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2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28412 -0.6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3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789 -0.6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30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9" grpId="0" animBg="1"/>
      <p:bldP spid="2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6AB7BE37-84FD-EA55-85D1-A5D7B7C4AD7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5304000" y="2061000"/>
            <a:ext cx="6192675" cy="1944000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0D5D415B-FE8D-68E1-D8A6-9C14FB7F5F6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304000" y="4509238"/>
            <a:ext cx="6192000" cy="1367025"/>
          </a:xfrm>
        </p:spPr>
        <p:txBody>
          <a:bodyPr lIns="0" tIns="0">
            <a:noAutofit/>
          </a:bodyPr>
          <a:lstStyle>
            <a:lvl1pPr marL="0" indent="0" algn="l">
              <a:spcBef>
                <a:spcPts val="1400"/>
              </a:spcBef>
              <a:buNone/>
              <a:defRPr sz="20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Untertitel der Präsentation</a:t>
            </a:r>
          </a:p>
          <a:p>
            <a:pPr lvl="1"/>
            <a:r>
              <a:rPr lang="de-DE"/>
              <a:t>Autor | Datum | Ort</a:t>
            </a:r>
          </a:p>
        </p:txBody>
      </p:sp>
      <p:pic>
        <p:nvPicPr>
          <p:cNvPr id="48" name="Logo">
            <a:extLst>
              <a:ext uri="{FF2B5EF4-FFF2-40B4-BE49-F238E27FC236}">
                <a16:creationId xmlns:a16="http://schemas.microsoft.com/office/drawing/2014/main" id="{4429A921-638E-770C-7096-1EA8A38F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pic>
        <p:nvPicPr>
          <p:cNvPr id="5" name="Grafik X">
            <a:extLst>
              <a:ext uri="{FF2B5EF4-FFF2-40B4-BE49-F238E27FC236}">
                <a16:creationId xmlns:a16="http://schemas.microsoft.com/office/drawing/2014/main" id="{1BBDF9C3-22E9-92BD-AAC8-0F450365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60" b="3210"/>
          <a:stretch/>
        </p:blipFill>
        <p:spPr bwMode="gray">
          <a:xfrm>
            <a:off x="0" y="1701000"/>
            <a:ext cx="4584000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3341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Kapitelnummer">
            <a:extLst>
              <a:ext uri="{FF2B5EF4-FFF2-40B4-BE49-F238E27FC236}">
                <a16:creationId xmlns:a16="http://schemas.microsoft.com/office/drawing/2014/main" id="{1C11692F-5B48-E0D6-0460-C3B50D495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864000" y="3122285"/>
            <a:ext cx="1944000" cy="1008000"/>
          </a:xfrm>
        </p:spPr>
        <p:txBody>
          <a:bodyPr wrap="none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9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4239A05-D989-F992-2BDD-6CE12873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311999" y="2133737"/>
            <a:ext cx="5184676" cy="194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Name des Kapitels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1C812D80-691E-72FA-6DF7-19DE1F7BEF5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705C42B-FFB4-0AED-FCE4-AB3BF7AA7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  <p:pic>
        <p:nvPicPr>
          <p:cNvPr id="11" name="Grafik X">
            <a:extLst>
              <a:ext uri="{FF2B5EF4-FFF2-40B4-BE49-F238E27FC236}">
                <a16:creationId xmlns:a16="http://schemas.microsoft.com/office/drawing/2014/main" id="{0606BFC3-8165-4428-EBE1-1F2AB2DA7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21" t="4088"/>
          <a:stretch/>
        </p:blipFill>
        <p:spPr bwMode="gray">
          <a:xfrm>
            <a:off x="0" y="-1"/>
            <a:ext cx="3556364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25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6AB7BE37-84FD-EA55-85D1-A5D7B7C4AD7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5304000" y="2061000"/>
            <a:ext cx="6192675" cy="1944000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0D5D415B-FE8D-68E1-D8A6-9C14FB7F5F6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304000" y="4509238"/>
            <a:ext cx="6192000" cy="1367025"/>
          </a:xfrm>
        </p:spPr>
        <p:txBody>
          <a:bodyPr lIns="0" tIns="0">
            <a:noAutofit/>
          </a:bodyPr>
          <a:lstStyle>
            <a:lvl1pPr marL="0" indent="0" algn="l">
              <a:spcBef>
                <a:spcPts val="1400"/>
              </a:spcBef>
              <a:buNone/>
              <a:defRPr sz="20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Untertitel der Präsentation</a:t>
            </a:r>
          </a:p>
          <a:p>
            <a:pPr lvl="1"/>
            <a:r>
              <a:rPr lang="de-DE"/>
              <a:t>Autor | Datum | Ort</a:t>
            </a:r>
          </a:p>
        </p:txBody>
      </p:sp>
      <p:pic>
        <p:nvPicPr>
          <p:cNvPr id="48" name="Logo">
            <a:extLst>
              <a:ext uri="{FF2B5EF4-FFF2-40B4-BE49-F238E27FC236}">
                <a16:creationId xmlns:a16="http://schemas.microsoft.com/office/drawing/2014/main" id="{4429A921-638E-770C-7096-1EA8A38F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pic>
        <p:nvPicPr>
          <p:cNvPr id="5" name="Grafik X">
            <a:extLst>
              <a:ext uri="{FF2B5EF4-FFF2-40B4-BE49-F238E27FC236}">
                <a16:creationId xmlns:a16="http://schemas.microsoft.com/office/drawing/2014/main" id="{1BBDF9C3-22E9-92BD-AAC8-0F450365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60" b="3210"/>
          <a:stretch/>
        </p:blipFill>
        <p:spPr bwMode="gray">
          <a:xfrm>
            <a:off x="0" y="1701000"/>
            <a:ext cx="4584000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9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">
            <a:extLst>
              <a:ext uri="{FF2B5EF4-FFF2-40B4-BE49-F238E27FC236}">
                <a16:creationId xmlns:a16="http://schemas.microsoft.com/office/drawing/2014/main" id="{4BA0E4A9-D062-6DF0-1C7E-588E8E92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107703D-BB5E-9438-7CDD-FE0C5BC64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17AC5AD1-710F-88A8-B24B-9AB6F9E25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1B37DBE-BB4C-0B45-B360-815725534C1C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74228211-70B3-4E95-A313-264FC885E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46525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070176-2443-357F-5F1B-A99C66927B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95324" y="1845000"/>
            <a:ext cx="8928101" cy="43193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0884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6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1162">
          <p15:clr>
            <a:srgbClr val="FBAE40"/>
          </p15:clr>
        </p15:guide>
        <p15:guide id="5" orient="horz" pos="388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312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B1EDC5A-6646-7B42-ABE2-208017C5F13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16111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3704">
          <p15:clr>
            <a:srgbClr val="FBAE40"/>
          </p15:clr>
        </p15:guide>
        <p15:guide id="6" pos="39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155079-B444-DDB1-4B5A-A3F9038064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8183563" y="1844675"/>
            <a:ext cx="3313112" cy="4319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1485EFA-C0B0-1F4C-AFA6-31F51EDC9998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036931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2525">
          <p15:clr>
            <a:srgbClr val="FBAE40"/>
          </p15:clr>
        </p15:guide>
        <p15:guide id="6" pos="2797">
          <p15:clr>
            <a:srgbClr val="FBAE40"/>
          </p15:clr>
        </p15:guide>
        <p15:guide id="7" pos="4883">
          <p15:clr>
            <a:srgbClr val="FBAE40"/>
          </p15:clr>
        </p15:guide>
        <p15:guide id="8" pos="515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in Inhalt |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7C46E5DF-9992-6217-D53D-EDFC39CF9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83563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693000"/>
            <a:ext cx="7055763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7055763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8616000" y="1845000"/>
            <a:ext cx="2879999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1F4F37B-C089-F948-B17F-00A14F9F7BF1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416000" y="6453000"/>
            <a:ext cx="6336000" cy="144000"/>
          </a:xfrm>
        </p:spPr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C9E83987-868F-5190-2881-71E36E412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06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4883">
          <p15:clr>
            <a:srgbClr val="FBAE40"/>
          </p15:clr>
        </p15:guide>
        <p15:guide id="6" pos="542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rginalie |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697DCCB2-504B-40C5-72DD-6E717BBE5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40238" y="693000"/>
            <a:ext cx="5183762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288000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238" y="1845000"/>
            <a:ext cx="705576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1801A3C-BCC8-2E4B-AE8C-C234413DEF93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467040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2253">
          <p15:clr>
            <a:srgbClr val="FBAE40"/>
          </p15:clr>
        </p15:guide>
        <p15:guide id="6" pos="27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">
            <a:extLst>
              <a:ext uri="{FF2B5EF4-FFF2-40B4-BE49-F238E27FC236}">
                <a16:creationId xmlns:a16="http://schemas.microsoft.com/office/drawing/2014/main" id="{E28B5B6B-3F74-3633-EAFB-4A7B4A7E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CD952BA7-5319-90C2-33D2-8F3674A49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14E83F0-71F3-904E-A9FD-CAC175A9FF1C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4974960F-6EAF-EED6-FECE-3AF62CFA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36009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7">
          <p15:clr>
            <a:srgbClr val="FBAE40"/>
          </p15:clr>
        </p15:guide>
        <p15:guide id="3" orient="horz" pos="3883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3312000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543F40A7-BE0B-47B9-9C32-A93E2EC8F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3312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7D05CC8-5BAD-B441-B9B1-DE85876575EB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75403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7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2525">
          <p15:clr>
            <a:srgbClr val="FBAE40"/>
          </p15:clr>
        </p15:guide>
        <p15:guide id="7" pos="27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recht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184000" y="1341438"/>
            <a:ext cx="3312000" cy="259376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2AA4FBBF-88F5-463D-0B98-73EB1F496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84000" y="4365000"/>
            <a:ext cx="3312000" cy="1800000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7AC7A70-DA76-B942-8B2A-F1C7C89027C2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90883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7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4883">
          <p15:clr>
            <a:srgbClr val="FBAE40"/>
          </p15:clr>
        </p15:guide>
        <p15:guide id="7" pos="51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5184776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F8C1AB19-2F59-DACE-A87D-17B6FC941E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5184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E351BC7-8A6A-AF4F-BF60-6A71C11128AE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89756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845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3704">
          <p15:clr>
            <a:srgbClr val="FBAE40"/>
          </p15:clr>
        </p15:guide>
        <p15:guide id="7" pos="39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Kapitelnummer">
            <a:extLst>
              <a:ext uri="{FF2B5EF4-FFF2-40B4-BE49-F238E27FC236}">
                <a16:creationId xmlns:a16="http://schemas.microsoft.com/office/drawing/2014/main" id="{1C11692F-5B48-E0D6-0460-C3B50D495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864000" y="3122285"/>
            <a:ext cx="1944000" cy="1008000"/>
          </a:xfrm>
        </p:spPr>
        <p:txBody>
          <a:bodyPr wrap="none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9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4239A05-D989-F992-2BDD-6CE12873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311999" y="2133737"/>
            <a:ext cx="5184676" cy="194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Name des Kapitels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1C812D80-691E-72FA-6DF7-19DE1F7BEF5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705C42B-FFB4-0AED-FCE4-AB3BF7AA7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  <p:pic>
        <p:nvPicPr>
          <p:cNvPr id="11" name="Grafik X">
            <a:extLst>
              <a:ext uri="{FF2B5EF4-FFF2-40B4-BE49-F238E27FC236}">
                <a16:creationId xmlns:a16="http://schemas.microsoft.com/office/drawing/2014/main" id="{0606BFC3-8165-4428-EBE1-1F2AB2DA7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21" t="4088"/>
          <a:stretch/>
        </p:blipFill>
        <p:spPr bwMode="gray">
          <a:xfrm>
            <a:off x="0" y="-1"/>
            <a:ext cx="3556364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2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1344" userDrawn="1">
          <p15:clr>
            <a:srgbClr val="FBAE40"/>
          </p15:clr>
        </p15:guide>
        <p15:guide id="4" orient="horz" pos="25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X">
            <a:extLst>
              <a:ext uri="{FF2B5EF4-FFF2-40B4-BE49-F238E27FC236}">
                <a16:creationId xmlns:a16="http://schemas.microsoft.com/office/drawing/2014/main" id="{CC464D42-EEF3-0E3A-0184-7C5302760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6694" b="3376"/>
          <a:stretch/>
        </p:blipFill>
        <p:spPr bwMode="gray">
          <a:xfrm>
            <a:off x="7896000" y="1964361"/>
            <a:ext cx="4296000" cy="4893639"/>
          </a:xfrm>
          <a:prstGeom prst="rect">
            <a:avLst/>
          </a:prstGeom>
        </p:spPr>
      </p:pic>
      <p:sp>
        <p:nvSpPr>
          <p:cNvPr id="33" name="Titel">
            <a:extLst>
              <a:ext uri="{FF2B5EF4-FFF2-40B4-BE49-F238E27FC236}">
                <a16:creationId xmlns:a16="http://schemas.microsoft.com/office/drawing/2014/main" id="{6EF37617-9ECA-C216-56AE-AAF49FA1C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32000" y="1629000"/>
            <a:ext cx="5184000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4285706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3" orient="horz" pos="2976">
          <p15:clr>
            <a:srgbClr val="FBAE40"/>
          </p15:clr>
        </p15:guide>
        <p15:guide id="4" pos="1028">
          <p15:clr>
            <a:srgbClr val="FBAE40"/>
          </p15:clr>
        </p15:guide>
        <p15:guide id="5" pos="429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X">
            <a:extLst>
              <a:ext uri="{FF2B5EF4-FFF2-40B4-BE49-F238E27FC236}">
                <a16:creationId xmlns:a16="http://schemas.microsoft.com/office/drawing/2014/main" id="{80087E6B-5427-E04E-83A2-75A912ABD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1" y="-1"/>
            <a:ext cx="4323298" cy="4869001"/>
          </a:xfrm>
          <a:prstGeom prst="rect">
            <a:avLst/>
          </a:prstGeom>
        </p:spPr>
      </p:pic>
      <p:sp>
        <p:nvSpPr>
          <p:cNvPr id="19" name="Titel">
            <a:extLst>
              <a:ext uri="{FF2B5EF4-FFF2-40B4-BE49-F238E27FC236}">
                <a16:creationId xmlns:a16="http://schemas.microsoft.com/office/drawing/2014/main" id="{18F643B2-54FB-8CE9-6C17-B8C6B769B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000" y="2349000"/>
            <a:ext cx="4751425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184065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3069">
          <p15:clr>
            <a:srgbClr val="FBAE40"/>
          </p15:clr>
        </p15:guide>
        <p15:guide id="5" pos="606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X">
            <a:extLst>
              <a:ext uri="{FF2B5EF4-FFF2-40B4-BE49-F238E27FC236}">
                <a16:creationId xmlns:a16="http://schemas.microsoft.com/office/drawing/2014/main" id="{1B4109E4-3EF7-FC0A-2BDA-FD5B54C17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0" y="-1"/>
            <a:ext cx="3648000" cy="4108465"/>
          </a:xfrm>
          <a:prstGeom prst="rect">
            <a:avLst/>
          </a:prstGeom>
        </p:spPr>
      </p:pic>
      <p:pic>
        <p:nvPicPr>
          <p:cNvPr id="20" name="Logo">
            <a:extLst>
              <a:ext uri="{FF2B5EF4-FFF2-40B4-BE49-F238E27FC236}">
                <a16:creationId xmlns:a16="http://schemas.microsoft.com/office/drawing/2014/main" id="{810DD67F-750C-9EBD-1E35-E63D1FCAA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sp>
        <p:nvSpPr>
          <p:cNvPr id="23" name="Titel">
            <a:extLst>
              <a:ext uri="{FF2B5EF4-FFF2-40B4-BE49-F238E27FC236}">
                <a16:creationId xmlns:a16="http://schemas.microsoft.com/office/drawing/2014/main" id="{479F7BFB-07D4-05F0-296F-110731309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39999" y="2925000"/>
            <a:ext cx="7056675" cy="648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kurze Aussage.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0F430B13-E8FD-6C01-FB2F-DC0542D10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40000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66C0831B-416E-4F43-A1A9-B370E9B75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84237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386633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0">
          <p15:clr>
            <a:srgbClr val="FBAE40"/>
          </p15:clr>
        </p15:guide>
        <p15:guide id="3" orient="horz" pos="3883">
          <p15:clr>
            <a:srgbClr val="FBAE40"/>
          </p15:clr>
        </p15:guide>
        <p15:guide id="4" pos="2797">
          <p15:clr>
            <a:srgbClr val="FBAE40"/>
          </p15:clr>
        </p15:guide>
        <p15:guide id="6" pos="7242">
          <p15:clr>
            <a:srgbClr val="FBAE40"/>
          </p15:clr>
        </p15:guide>
        <p15:guide id="7" pos="4883">
          <p15:clr>
            <a:srgbClr val="FBAE40"/>
          </p15:clr>
        </p15:guide>
        <p15:guide id="8" pos="515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 |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F0BBFEE3-C03F-719A-6A98-54FB391BD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1164" b="39703"/>
          <a:stretch>
            <a:fillRect/>
          </a:stretch>
        </p:blipFill>
        <p:spPr bwMode="gray">
          <a:xfrm>
            <a:off x="4850268" y="2565648"/>
            <a:ext cx="3405733" cy="1041152"/>
          </a:xfrm>
          <a:custGeom>
            <a:avLst/>
            <a:gdLst>
              <a:gd name="connsiteX0" fmla="*/ 69396 w 3405733"/>
              <a:gd name="connsiteY0" fmla="*/ 0 h 1041152"/>
              <a:gd name="connsiteX1" fmla="*/ 3405733 w 3405733"/>
              <a:gd name="connsiteY1" fmla="*/ 0 h 1041152"/>
              <a:gd name="connsiteX2" fmla="*/ 3405733 w 3405733"/>
              <a:gd name="connsiteY2" fmla="*/ 1041152 h 1041152"/>
              <a:gd name="connsiteX3" fmla="*/ 69396 w 3405733"/>
              <a:gd name="connsiteY3" fmla="*/ 1041152 h 1041152"/>
              <a:gd name="connsiteX4" fmla="*/ 69396 w 3405733"/>
              <a:gd name="connsiteY4" fmla="*/ 954137 h 1041152"/>
              <a:gd name="connsiteX5" fmla="*/ 50864 w 3405733"/>
              <a:gd name="connsiteY5" fmla="*/ 931676 h 1041152"/>
              <a:gd name="connsiteX6" fmla="*/ 0 w 3405733"/>
              <a:gd name="connsiteY6" fmla="*/ 765158 h 1041152"/>
              <a:gd name="connsiteX7" fmla="*/ 50864 w 3405733"/>
              <a:gd name="connsiteY7" fmla="*/ 598641 h 1041152"/>
              <a:gd name="connsiteX8" fmla="*/ 69396 w 3405733"/>
              <a:gd name="connsiteY8" fmla="*/ 576180 h 1041152"/>
              <a:gd name="connsiteX9" fmla="*/ 69396 w 3405733"/>
              <a:gd name="connsiteY9" fmla="*/ 503352 h 1041152"/>
              <a:gd name="connsiteX10" fmla="*/ 69396 w 3405733"/>
              <a:gd name="connsiteY10" fmla="*/ 431352 h 104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05733" h="1041152">
                <a:moveTo>
                  <a:pt x="69396" y="0"/>
                </a:moveTo>
                <a:lnTo>
                  <a:pt x="3405733" y="0"/>
                </a:lnTo>
                <a:lnTo>
                  <a:pt x="3405733" y="1041152"/>
                </a:lnTo>
                <a:lnTo>
                  <a:pt x="69396" y="1041152"/>
                </a:lnTo>
                <a:lnTo>
                  <a:pt x="69396" y="954137"/>
                </a:lnTo>
                <a:lnTo>
                  <a:pt x="50864" y="931676"/>
                </a:lnTo>
                <a:cubicBezTo>
                  <a:pt x="18751" y="884142"/>
                  <a:pt x="0" y="826840"/>
                  <a:pt x="0" y="765158"/>
                </a:cubicBezTo>
                <a:cubicBezTo>
                  <a:pt x="0" y="703476"/>
                  <a:pt x="18751" y="646174"/>
                  <a:pt x="50864" y="598641"/>
                </a:cubicBezTo>
                <a:lnTo>
                  <a:pt x="69396" y="576180"/>
                </a:lnTo>
                <a:lnTo>
                  <a:pt x="69396" y="503352"/>
                </a:lnTo>
                <a:lnTo>
                  <a:pt x="69396" y="431352"/>
                </a:lnTo>
                <a:close/>
              </a:path>
            </a:pathLst>
          </a:custGeom>
        </p:spPr>
      </p:pic>
      <p:grpSp>
        <p:nvGrpSpPr>
          <p:cNvPr id="47" name="X">
            <a:extLst>
              <a:ext uri="{FF2B5EF4-FFF2-40B4-BE49-F238E27FC236}">
                <a16:creationId xmlns:a16="http://schemas.microsoft.com/office/drawing/2014/main" id="{CE81BB9D-4B90-82ED-127E-1573E531F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4447143" y="3073762"/>
            <a:ext cx="454319" cy="503841"/>
            <a:chOff x="9413455" y="3289806"/>
            <a:chExt cx="454319" cy="503841"/>
          </a:xfrm>
          <a:solidFill>
            <a:srgbClr val="D50E22"/>
          </a:solidFill>
        </p:grpSpPr>
        <p:grpSp>
          <p:nvGrpSpPr>
            <p:cNvPr id="48" name="Grafik 1">
              <a:extLst>
                <a:ext uri="{FF2B5EF4-FFF2-40B4-BE49-F238E27FC236}">
                  <a16:creationId xmlns:a16="http://schemas.microsoft.com/office/drawing/2014/main" id="{75DA0E76-A3C1-F1F4-4285-79A7C84E4BF3}"/>
                </a:ext>
              </a:extLst>
            </p:cNvPr>
            <p:cNvGrpSpPr/>
            <p:nvPr/>
          </p:nvGrpSpPr>
          <p:grpSpPr bwMode="gray">
            <a:xfrm>
              <a:off x="9413455" y="3289806"/>
              <a:ext cx="454319" cy="247034"/>
              <a:chOff x="9413455" y="3289806"/>
              <a:chExt cx="454319" cy="247034"/>
            </a:xfrm>
            <a:solidFill>
              <a:srgbClr val="D50E22"/>
            </a:solidFill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211C5AD7-BEC8-DF05-8111-E5EDF0D3C87D}"/>
                  </a:ext>
                </a:extLst>
              </p:cNvPr>
              <p:cNvSpPr/>
              <p:nvPr/>
            </p:nvSpPr>
            <p:spPr bwMode="gray">
              <a:xfrm>
                <a:off x="9413455" y="3289806"/>
                <a:ext cx="219097" cy="247034"/>
              </a:xfrm>
              <a:custGeom>
                <a:avLst/>
                <a:gdLst>
                  <a:gd name="connsiteX0" fmla="*/ 181223 w 219097"/>
                  <a:gd name="connsiteY0" fmla="*/ 247034 h 247034"/>
                  <a:gd name="connsiteX1" fmla="*/ 152553 w 219097"/>
                  <a:gd name="connsiteY1" fmla="*/ 233351 h 247034"/>
                  <a:gd name="connsiteX2" fmla="*/ 8553 w 219097"/>
                  <a:gd name="connsiteY2" fmla="*/ 61332 h 247034"/>
                  <a:gd name="connsiteX3" fmla="*/ 13766 w 219097"/>
                  <a:gd name="connsiteY3" fmla="*/ 8553 h 247034"/>
                  <a:gd name="connsiteX4" fmla="*/ 66544 w 219097"/>
                  <a:gd name="connsiteY4" fmla="*/ 13766 h 247034"/>
                  <a:gd name="connsiteX5" fmla="*/ 210544 w 219097"/>
                  <a:gd name="connsiteY5" fmla="*/ 185785 h 247034"/>
                  <a:gd name="connsiteX6" fmla="*/ 205332 w 219097"/>
                  <a:gd name="connsiteY6" fmla="*/ 238563 h 247034"/>
                  <a:gd name="connsiteX7" fmla="*/ 181223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181223" y="247034"/>
                    </a:moveTo>
                    <a:cubicBezTo>
                      <a:pt x="170146" y="247034"/>
                      <a:pt x="159721" y="242473"/>
                      <a:pt x="152553" y="233351"/>
                    </a:cubicBezTo>
                    <a:lnTo>
                      <a:pt x="8553" y="61332"/>
                    </a:lnTo>
                    <a:cubicBezTo>
                      <a:pt x="-4478" y="45694"/>
                      <a:pt x="-2524" y="22237"/>
                      <a:pt x="13766" y="8553"/>
                    </a:cubicBezTo>
                    <a:cubicBezTo>
                      <a:pt x="30056" y="-4478"/>
                      <a:pt x="53513" y="-2524"/>
                      <a:pt x="66544" y="13766"/>
                    </a:cubicBezTo>
                    <a:lnTo>
                      <a:pt x="210544" y="185785"/>
                    </a:lnTo>
                    <a:cubicBezTo>
                      <a:pt x="223576" y="201423"/>
                      <a:pt x="221621" y="224880"/>
                      <a:pt x="205332" y="238563"/>
                    </a:cubicBezTo>
                    <a:cubicBezTo>
                      <a:pt x="198164" y="244428"/>
                      <a:pt x="189694" y="247034"/>
                      <a:pt x="181223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5CE763D-2037-E528-1425-F4FA79C5D768}"/>
                  </a:ext>
                </a:extLst>
              </p:cNvPr>
              <p:cNvSpPr/>
              <p:nvPr/>
            </p:nvSpPr>
            <p:spPr bwMode="gray">
              <a:xfrm>
                <a:off x="9648677" y="3289806"/>
                <a:ext cx="219097" cy="247034"/>
              </a:xfrm>
              <a:custGeom>
                <a:avLst/>
                <a:gdLst>
                  <a:gd name="connsiteX0" fmla="*/ 37875 w 219097"/>
                  <a:gd name="connsiteY0" fmla="*/ 247034 h 247034"/>
                  <a:gd name="connsiteX1" fmla="*/ 66544 w 219097"/>
                  <a:gd name="connsiteY1" fmla="*/ 233351 h 247034"/>
                  <a:gd name="connsiteX2" fmla="*/ 210544 w 219097"/>
                  <a:gd name="connsiteY2" fmla="*/ 61332 h 247034"/>
                  <a:gd name="connsiteX3" fmla="*/ 205332 w 219097"/>
                  <a:gd name="connsiteY3" fmla="*/ 8553 h 247034"/>
                  <a:gd name="connsiteX4" fmla="*/ 152553 w 219097"/>
                  <a:gd name="connsiteY4" fmla="*/ 13766 h 247034"/>
                  <a:gd name="connsiteX5" fmla="*/ 8553 w 219097"/>
                  <a:gd name="connsiteY5" fmla="*/ 185785 h 247034"/>
                  <a:gd name="connsiteX6" fmla="*/ 13766 w 219097"/>
                  <a:gd name="connsiteY6" fmla="*/ 238563 h 247034"/>
                  <a:gd name="connsiteX7" fmla="*/ 37875 w 219097"/>
                  <a:gd name="connsiteY7" fmla="*/ 247034 h 24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097" h="247034">
                    <a:moveTo>
                      <a:pt x="37875" y="247034"/>
                    </a:moveTo>
                    <a:cubicBezTo>
                      <a:pt x="48951" y="247034"/>
                      <a:pt x="59377" y="242473"/>
                      <a:pt x="66544" y="233351"/>
                    </a:cubicBezTo>
                    <a:lnTo>
                      <a:pt x="210544" y="61332"/>
                    </a:lnTo>
                    <a:cubicBezTo>
                      <a:pt x="223576" y="45694"/>
                      <a:pt x="221621" y="22237"/>
                      <a:pt x="205332" y="8553"/>
                    </a:cubicBezTo>
                    <a:cubicBezTo>
                      <a:pt x="189042" y="-4478"/>
                      <a:pt x="165585" y="-2524"/>
                      <a:pt x="152553" y="13766"/>
                    </a:cubicBezTo>
                    <a:lnTo>
                      <a:pt x="8553" y="185785"/>
                    </a:lnTo>
                    <a:cubicBezTo>
                      <a:pt x="-4478" y="201423"/>
                      <a:pt x="-2524" y="224880"/>
                      <a:pt x="13766" y="238563"/>
                    </a:cubicBezTo>
                    <a:cubicBezTo>
                      <a:pt x="20933" y="244428"/>
                      <a:pt x="29404" y="247034"/>
                      <a:pt x="37875" y="247034"/>
                    </a:cubicBezTo>
                    <a:close/>
                  </a:path>
                </a:pathLst>
              </a:custGeom>
              <a:solidFill>
                <a:srgbClr val="D50E22"/>
              </a:solidFill>
              <a:ln w="65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0294DE2-463F-F7DC-C018-9BBFD202EBCD}"/>
                </a:ext>
              </a:extLst>
            </p:cNvPr>
            <p:cNvSpPr/>
            <p:nvPr/>
          </p:nvSpPr>
          <p:spPr bwMode="gray">
            <a:xfrm>
              <a:off x="9413455" y="3545311"/>
              <a:ext cx="219097" cy="248337"/>
            </a:xfrm>
            <a:custGeom>
              <a:avLst/>
              <a:gdLst>
                <a:gd name="connsiteX0" fmla="*/ 181223 w 219097"/>
                <a:gd name="connsiteY0" fmla="*/ 0 h 248337"/>
                <a:gd name="connsiteX1" fmla="*/ 152553 w 219097"/>
                <a:gd name="connsiteY1" fmla="*/ 13683 h 248337"/>
                <a:gd name="connsiteX2" fmla="*/ 8553 w 219097"/>
                <a:gd name="connsiteY2" fmla="*/ 187005 h 248337"/>
                <a:gd name="connsiteX3" fmla="*/ 13766 w 219097"/>
                <a:gd name="connsiteY3" fmla="*/ 239784 h 248337"/>
                <a:gd name="connsiteX4" fmla="*/ 66544 w 219097"/>
                <a:gd name="connsiteY4" fmla="*/ 234571 h 248337"/>
                <a:gd name="connsiteX5" fmla="*/ 210544 w 219097"/>
                <a:gd name="connsiteY5" fmla="*/ 61249 h 248337"/>
                <a:gd name="connsiteX6" fmla="*/ 205332 w 219097"/>
                <a:gd name="connsiteY6" fmla="*/ 8471 h 248337"/>
                <a:gd name="connsiteX7" fmla="*/ 181223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181223" y="0"/>
                  </a:moveTo>
                  <a:cubicBezTo>
                    <a:pt x="170146" y="0"/>
                    <a:pt x="159721" y="4561"/>
                    <a:pt x="152553" y="13683"/>
                  </a:cubicBezTo>
                  <a:lnTo>
                    <a:pt x="8553" y="187005"/>
                  </a:lnTo>
                  <a:cubicBezTo>
                    <a:pt x="-4478" y="203295"/>
                    <a:pt x="-2524" y="226752"/>
                    <a:pt x="13766" y="239784"/>
                  </a:cubicBezTo>
                  <a:cubicBezTo>
                    <a:pt x="30056" y="252816"/>
                    <a:pt x="53513" y="250861"/>
                    <a:pt x="66544" y="234571"/>
                  </a:cubicBezTo>
                  <a:lnTo>
                    <a:pt x="210544" y="61249"/>
                  </a:lnTo>
                  <a:cubicBezTo>
                    <a:pt x="223576" y="44959"/>
                    <a:pt x="221621" y="21502"/>
                    <a:pt x="205332" y="8471"/>
                  </a:cubicBezTo>
                  <a:cubicBezTo>
                    <a:pt x="198164" y="2606"/>
                    <a:pt x="189694" y="0"/>
                    <a:pt x="181223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738BB074-81EB-25BE-4DB7-B3992EDD2CFA}"/>
                </a:ext>
              </a:extLst>
            </p:cNvPr>
            <p:cNvSpPr/>
            <p:nvPr/>
          </p:nvSpPr>
          <p:spPr bwMode="gray">
            <a:xfrm>
              <a:off x="9648677" y="3545311"/>
              <a:ext cx="219097" cy="248337"/>
            </a:xfrm>
            <a:custGeom>
              <a:avLst/>
              <a:gdLst>
                <a:gd name="connsiteX0" fmla="*/ 37875 w 219097"/>
                <a:gd name="connsiteY0" fmla="*/ 0 h 248337"/>
                <a:gd name="connsiteX1" fmla="*/ 66544 w 219097"/>
                <a:gd name="connsiteY1" fmla="*/ 13683 h 248337"/>
                <a:gd name="connsiteX2" fmla="*/ 210544 w 219097"/>
                <a:gd name="connsiteY2" fmla="*/ 187005 h 248337"/>
                <a:gd name="connsiteX3" fmla="*/ 205332 w 219097"/>
                <a:gd name="connsiteY3" fmla="*/ 239784 h 248337"/>
                <a:gd name="connsiteX4" fmla="*/ 152553 w 219097"/>
                <a:gd name="connsiteY4" fmla="*/ 234571 h 248337"/>
                <a:gd name="connsiteX5" fmla="*/ 8553 w 219097"/>
                <a:gd name="connsiteY5" fmla="*/ 61249 h 248337"/>
                <a:gd name="connsiteX6" fmla="*/ 13766 w 219097"/>
                <a:gd name="connsiteY6" fmla="*/ 8471 h 248337"/>
                <a:gd name="connsiteX7" fmla="*/ 37875 w 219097"/>
                <a:gd name="connsiteY7" fmla="*/ 0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97" h="248337">
                  <a:moveTo>
                    <a:pt x="37875" y="0"/>
                  </a:moveTo>
                  <a:cubicBezTo>
                    <a:pt x="48951" y="0"/>
                    <a:pt x="59377" y="4561"/>
                    <a:pt x="66544" y="13683"/>
                  </a:cubicBezTo>
                  <a:lnTo>
                    <a:pt x="210544" y="187005"/>
                  </a:lnTo>
                  <a:cubicBezTo>
                    <a:pt x="223576" y="203295"/>
                    <a:pt x="221621" y="226752"/>
                    <a:pt x="205332" y="239784"/>
                  </a:cubicBezTo>
                  <a:cubicBezTo>
                    <a:pt x="189042" y="252816"/>
                    <a:pt x="165585" y="250861"/>
                    <a:pt x="152553" y="234571"/>
                  </a:cubicBezTo>
                  <a:lnTo>
                    <a:pt x="8553" y="61249"/>
                  </a:lnTo>
                  <a:cubicBezTo>
                    <a:pt x="-4478" y="44959"/>
                    <a:pt x="-2524" y="21502"/>
                    <a:pt x="13766" y="8471"/>
                  </a:cubicBezTo>
                  <a:cubicBezTo>
                    <a:pt x="20933" y="2606"/>
                    <a:pt x="29404" y="0"/>
                    <a:pt x="37875" y="0"/>
                  </a:cubicBezTo>
                  <a:close/>
                </a:path>
              </a:pathLst>
            </a:custGeom>
            <a:solidFill>
              <a:srgbClr val="D50E22"/>
            </a:solidFill>
            <a:ln w="6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0" name="Freihandform: Form 4">
            <a:extLst>
              <a:ext uri="{FF2B5EF4-FFF2-40B4-BE49-F238E27FC236}">
                <a16:creationId xmlns:a16="http://schemas.microsoft.com/office/drawing/2014/main" id="{742B1222-1ACB-7F4E-B82A-2E796180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7533000"/>
            <a:ext cx="218882" cy="248400"/>
          </a:xfrm>
          <a:custGeom>
            <a:avLst/>
            <a:gdLst>
              <a:gd name="connsiteX0" fmla="*/ 687809 w 830558"/>
              <a:gd name="connsiteY0" fmla="*/ 0 h 942565"/>
              <a:gd name="connsiteX1" fmla="*/ 577958 w 830558"/>
              <a:gd name="connsiteY1" fmla="*/ 51593 h 942565"/>
              <a:gd name="connsiteX2" fmla="*/ 32897 w 830558"/>
              <a:gd name="connsiteY2" fmla="*/ 708974 h 942565"/>
              <a:gd name="connsiteX3" fmla="*/ 51659 w 830558"/>
              <a:gd name="connsiteY3" fmla="*/ 909669 h 942565"/>
              <a:gd name="connsiteX4" fmla="*/ 252353 w 830558"/>
              <a:gd name="connsiteY4" fmla="*/ 890908 h 942565"/>
              <a:gd name="connsiteX5" fmla="*/ 797661 w 830558"/>
              <a:gd name="connsiteY5" fmla="*/ 233527 h 942565"/>
              <a:gd name="connsiteX6" fmla="*/ 778900 w 830558"/>
              <a:gd name="connsiteY6" fmla="*/ 32832 h 942565"/>
              <a:gd name="connsiteX7" fmla="*/ 688056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687809" y="0"/>
                </a:moveTo>
                <a:cubicBezTo>
                  <a:pt x="646831" y="0"/>
                  <a:pt x="606100" y="17527"/>
                  <a:pt x="577958" y="51593"/>
                </a:cubicBezTo>
                <a:lnTo>
                  <a:pt x="32897" y="708974"/>
                </a:lnTo>
                <a:cubicBezTo>
                  <a:pt x="-17461" y="769454"/>
                  <a:pt x="-9068" y="859310"/>
                  <a:pt x="51659" y="909669"/>
                </a:cubicBezTo>
                <a:cubicBezTo>
                  <a:pt x="112139" y="960027"/>
                  <a:pt x="201995" y="951634"/>
                  <a:pt x="252353" y="890908"/>
                </a:cubicBezTo>
                <a:lnTo>
                  <a:pt x="797661" y="233527"/>
                </a:lnTo>
                <a:cubicBezTo>
                  <a:pt x="848020" y="173047"/>
                  <a:pt x="839627" y="83191"/>
                  <a:pt x="778900" y="32832"/>
                </a:cubicBezTo>
                <a:cubicBezTo>
                  <a:pt x="752239" y="10862"/>
                  <a:pt x="720148" y="0"/>
                  <a:pt x="688056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Freihandform: Form 3">
            <a:extLst>
              <a:ext uri="{FF2B5EF4-FFF2-40B4-BE49-F238E27FC236}">
                <a16:creationId xmlns:a16="http://schemas.microsoft.com/office/drawing/2014/main" id="{B7B317B1-AE43-9C64-48A4-C4A42D4FC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9914" y="7533000"/>
            <a:ext cx="218882" cy="248400"/>
          </a:xfrm>
          <a:custGeom>
            <a:avLst/>
            <a:gdLst>
              <a:gd name="connsiteX0" fmla="*/ 142502 w 830558"/>
              <a:gd name="connsiteY0" fmla="*/ 0 h 942565"/>
              <a:gd name="connsiteX1" fmla="*/ 252353 w 830558"/>
              <a:gd name="connsiteY1" fmla="*/ 51593 h 942565"/>
              <a:gd name="connsiteX2" fmla="*/ 797661 w 830558"/>
              <a:gd name="connsiteY2" fmla="*/ 708974 h 942565"/>
              <a:gd name="connsiteX3" fmla="*/ 778900 w 830558"/>
              <a:gd name="connsiteY3" fmla="*/ 909669 h 942565"/>
              <a:gd name="connsiteX4" fmla="*/ 578205 w 830558"/>
              <a:gd name="connsiteY4" fmla="*/ 890908 h 942565"/>
              <a:gd name="connsiteX5" fmla="*/ 32897 w 830558"/>
              <a:gd name="connsiteY5" fmla="*/ 233527 h 942565"/>
              <a:gd name="connsiteX6" fmla="*/ 51659 w 830558"/>
              <a:gd name="connsiteY6" fmla="*/ 32832 h 942565"/>
              <a:gd name="connsiteX7" fmla="*/ 142502 w 830558"/>
              <a:gd name="connsiteY7" fmla="*/ 0 h 9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42565">
                <a:moveTo>
                  <a:pt x="142502" y="0"/>
                </a:moveTo>
                <a:cubicBezTo>
                  <a:pt x="183480" y="0"/>
                  <a:pt x="224212" y="17527"/>
                  <a:pt x="252353" y="51593"/>
                </a:cubicBezTo>
                <a:lnTo>
                  <a:pt x="797661" y="708974"/>
                </a:lnTo>
                <a:cubicBezTo>
                  <a:pt x="848020" y="769454"/>
                  <a:pt x="839627" y="859310"/>
                  <a:pt x="778900" y="909669"/>
                </a:cubicBezTo>
                <a:cubicBezTo>
                  <a:pt x="718420" y="960027"/>
                  <a:pt x="628564" y="951634"/>
                  <a:pt x="578205" y="890908"/>
                </a:cubicBezTo>
                <a:lnTo>
                  <a:pt x="32897" y="233527"/>
                </a:lnTo>
                <a:cubicBezTo>
                  <a:pt x="-17461" y="173047"/>
                  <a:pt x="-9068" y="83191"/>
                  <a:pt x="51659" y="32832"/>
                </a:cubicBezTo>
                <a:cubicBezTo>
                  <a:pt x="78319" y="10862"/>
                  <a:pt x="110411" y="0"/>
                  <a:pt x="142502" y="0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Freihandform: Form 2">
            <a:extLst>
              <a:ext uri="{FF2B5EF4-FFF2-40B4-BE49-F238E27FC236}">
                <a16:creationId xmlns:a16="http://schemas.microsoft.com/office/drawing/2014/main" id="{552176BE-1857-F570-3E60-27489213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8078100" y="-923400"/>
            <a:ext cx="220696" cy="248400"/>
          </a:xfrm>
          <a:custGeom>
            <a:avLst/>
            <a:gdLst>
              <a:gd name="connsiteX0" fmla="*/ 142502 w 830558"/>
              <a:gd name="connsiteY0" fmla="*/ 934816 h 934816"/>
              <a:gd name="connsiteX1" fmla="*/ 252353 w 830558"/>
              <a:gd name="connsiteY1" fmla="*/ 883717 h 934816"/>
              <a:gd name="connsiteX2" fmla="*/ 797661 w 830558"/>
              <a:gd name="connsiteY2" fmla="*/ 231520 h 934816"/>
              <a:gd name="connsiteX3" fmla="*/ 778900 w 830558"/>
              <a:gd name="connsiteY3" fmla="*/ 32554 h 934816"/>
              <a:gd name="connsiteX4" fmla="*/ 578205 w 830558"/>
              <a:gd name="connsiteY4" fmla="*/ 51068 h 934816"/>
              <a:gd name="connsiteX5" fmla="*/ 32897 w 830558"/>
              <a:gd name="connsiteY5" fmla="*/ 703264 h 934816"/>
              <a:gd name="connsiteX6" fmla="*/ 51659 w 830558"/>
              <a:gd name="connsiteY6" fmla="*/ 902231 h 934816"/>
              <a:gd name="connsiteX7" fmla="*/ 142502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142502" y="934816"/>
                </a:moveTo>
                <a:cubicBezTo>
                  <a:pt x="183480" y="934816"/>
                  <a:pt x="224212" y="917290"/>
                  <a:pt x="252353" y="883717"/>
                </a:cubicBezTo>
                <a:lnTo>
                  <a:pt x="797661" y="231520"/>
                </a:lnTo>
                <a:cubicBezTo>
                  <a:pt x="848020" y="171534"/>
                  <a:pt x="839627" y="82172"/>
                  <a:pt x="778900" y="32554"/>
                </a:cubicBezTo>
                <a:cubicBezTo>
                  <a:pt x="718420" y="-17312"/>
                  <a:pt x="628564" y="-8918"/>
                  <a:pt x="578205" y="51068"/>
                </a:cubicBezTo>
                <a:lnTo>
                  <a:pt x="32897" y="703264"/>
                </a:lnTo>
                <a:cubicBezTo>
                  <a:pt x="-17461" y="763251"/>
                  <a:pt x="-9068" y="852613"/>
                  <a:pt x="51659" y="902231"/>
                </a:cubicBezTo>
                <a:cubicBezTo>
                  <a:pt x="78319" y="924202"/>
                  <a:pt x="110411" y="934816"/>
                  <a:pt x="142502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: Form 1">
            <a:extLst>
              <a:ext uri="{FF2B5EF4-FFF2-40B4-BE49-F238E27FC236}">
                <a16:creationId xmlns:a16="http://schemas.microsoft.com/office/drawing/2014/main" id="{AC16529E-5687-B27E-3DE2-9C2535E10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>
            <a:off x="984000" y="-923400"/>
            <a:ext cx="220696" cy="248400"/>
          </a:xfrm>
          <a:custGeom>
            <a:avLst/>
            <a:gdLst>
              <a:gd name="connsiteX0" fmla="*/ 687809 w 830558"/>
              <a:gd name="connsiteY0" fmla="*/ 934816 h 934816"/>
              <a:gd name="connsiteX1" fmla="*/ 577958 w 830558"/>
              <a:gd name="connsiteY1" fmla="*/ 883717 h 934816"/>
              <a:gd name="connsiteX2" fmla="*/ 32897 w 830558"/>
              <a:gd name="connsiteY2" fmla="*/ 231520 h 934816"/>
              <a:gd name="connsiteX3" fmla="*/ 51659 w 830558"/>
              <a:gd name="connsiteY3" fmla="*/ 32554 h 934816"/>
              <a:gd name="connsiteX4" fmla="*/ 252353 w 830558"/>
              <a:gd name="connsiteY4" fmla="*/ 51068 h 934816"/>
              <a:gd name="connsiteX5" fmla="*/ 797661 w 830558"/>
              <a:gd name="connsiteY5" fmla="*/ 703264 h 934816"/>
              <a:gd name="connsiteX6" fmla="*/ 778900 w 830558"/>
              <a:gd name="connsiteY6" fmla="*/ 902231 h 934816"/>
              <a:gd name="connsiteX7" fmla="*/ 688056 w 830558"/>
              <a:gd name="connsiteY7" fmla="*/ 934816 h 9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58" h="934816">
                <a:moveTo>
                  <a:pt x="687809" y="934816"/>
                </a:moveTo>
                <a:cubicBezTo>
                  <a:pt x="646831" y="934816"/>
                  <a:pt x="606100" y="917290"/>
                  <a:pt x="577958" y="883717"/>
                </a:cubicBezTo>
                <a:lnTo>
                  <a:pt x="32897" y="231520"/>
                </a:lnTo>
                <a:cubicBezTo>
                  <a:pt x="-17461" y="171534"/>
                  <a:pt x="-9068" y="82419"/>
                  <a:pt x="51659" y="32554"/>
                </a:cubicBezTo>
                <a:cubicBezTo>
                  <a:pt x="112139" y="-17312"/>
                  <a:pt x="201995" y="-8918"/>
                  <a:pt x="252353" y="51068"/>
                </a:cubicBezTo>
                <a:lnTo>
                  <a:pt x="797661" y="703264"/>
                </a:lnTo>
                <a:cubicBezTo>
                  <a:pt x="848020" y="763251"/>
                  <a:pt x="839627" y="852613"/>
                  <a:pt x="778900" y="902231"/>
                </a:cubicBezTo>
                <a:cubicBezTo>
                  <a:pt x="752239" y="924202"/>
                  <a:pt x="720148" y="934816"/>
                  <a:pt x="688056" y="934816"/>
                </a:cubicBezTo>
                <a:close/>
              </a:path>
            </a:pathLst>
          </a:custGeom>
          <a:solidFill>
            <a:srgbClr val="D51224"/>
          </a:solidFill>
          <a:ln w="24629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Logo subline">
            <a:extLst>
              <a:ext uri="{FF2B5EF4-FFF2-40B4-BE49-F238E27FC236}">
                <a16:creationId xmlns:a16="http://schemas.microsoft.com/office/drawing/2014/main" id="{9FEF5F6A-DBF2-ADDD-F5FB-B09F3A451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121" t="60006" r="-1"/>
          <a:stretch/>
        </p:blipFill>
        <p:spPr bwMode="gray">
          <a:xfrm>
            <a:off x="5842000" y="3601775"/>
            <a:ext cx="2414001" cy="690578"/>
          </a:xfrm>
          <a:custGeom>
            <a:avLst/>
            <a:gdLst>
              <a:gd name="connsiteX0" fmla="*/ 0 w 3336337"/>
              <a:gd name="connsiteY0" fmla="*/ 0 h 690578"/>
              <a:gd name="connsiteX1" fmla="*/ 3336337 w 3336337"/>
              <a:gd name="connsiteY1" fmla="*/ 0 h 690578"/>
              <a:gd name="connsiteX2" fmla="*/ 3336337 w 3336337"/>
              <a:gd name="connsiteY2" fmla="*/ 690578 h 690578"/>
              <a:gd name="connsiteX3" fmla="*/ 0 w 3336337"/>
              <a:gd name="connsiteY3" fmla="*/ 690578 h 690578"/>
              <a:gd name="connsiteX4" fmla="*/ 0 w 3336337"/>
              <a:gd name="connsiteY4" fmla="*/ 43225 h 6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337" h="690578">
                <a:moveTo>
                  <a:pt x="0" y="0"/>
                </a:moveTo>
                <a:lnTo>
                  <a:pt x="3336337" y="0"/>
                </a:lnTo>
                <a:lnTo>
                  <a:pt x="3336337" y="690578"/>
                </a:lnTo>
                <a:lnTo>
                  <a:pt x="0" y="690578"/>
                </a:lnTo>
                <a:lnTo>
                  <a:pt x="0" y="432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11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28412 0.5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2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7864 0.58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2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28412 -0.6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3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789 -0.6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30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9" grpId="0" animBg="1"/>
      <p:bldP spid="2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6AB7BE37-84FD-EA55-85D1-A5D7B7C4AD7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5304000" y="2061000"/>
            <a:ext cx="6192675" cy="1944000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0D5D415B-FE8D-68E1-D8A6-9C14FB7F5F6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304000" y="4509238"/>
            <a:ext cx="6192000" cy="1367025"/>
          </a:xfrm>
        </p:spPr>
        <p:txBody>
          <a:bodyPr lIns="0" tIns="0">
            <a:noAutofit/>
          </a:bodyPr>
          <a:lstStyle>
            <a:lvl1pPr marL="0" indent="0" algn="l">
              <a:spcBef>
                <a:spcPts val="1400"/>
              </a:spcBef>
              <a:buNone/>
              <a:defRPr sz="20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0" indent="0" algn="l"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Untertitel der Präsentation</a:t>
            </a:r>
          </a:p>
          <a:p>
            <a:pPr lvl="1"/>
            <a:r>
              <a:rPr lang="de-DE"/>
              <a:t>Autor | Datum | Ort</a:t>
            </a:r>
          </a:p>
        </p:txBody>
      </p:sp>
      <p:pic>
        <p:nvPicPr>
          <p:cNvPr id="48" name="Logo">
            <a:extLst>
              <a:ext uri="{FF2B5EF4-FFF2-40B4-BE49-F238E27FC236}">
                <a16:creationId xmlns:a16="http://schemas.microsoft.com/office/drawing/2014/main" id="{4429A921-638E-770C-7096-1EA8A38FD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pic>
        <p:nvPicPr>
          <p:cNvPr id="5" name="Grafik X">
            <a:extLst>
              <a:ext uri="{FF2B5EF4-FFF2-40B4-BE49-F238E27FC236}">
                <a16:creationId xmlns:a16="http://schemas.microsoft.com/office/drawing/2014/main" id="{1BBDF9C3-22E9-92BD-AAC8-0F4503651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60" b="3210"/>
          <a:stretch/>
        </p:blipFill>
        <p:spPr bwMode="gray">
          <a:xfrm>
            <a:off x="0" y="1701000"/>
            <a:ext cx="4584000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8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pos="3341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Kapitelnummer">
            <a:extLst>
              <a:ext uri="{FF2B5EF4-FFF2-40B4-BE49-F238E27FC236}">
                <a16:creationId xmlns:a16="http://schemas.microsoft.com/office/drawing/2014/main" id="{1C11692F-5B48-E0D6-0460-C3B50D495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864000" y="3122285"/>
            <a:ext cx="1944000" cy="1008000"/>
          </a:xfrm>
        </p:spPr>
        <p:txBody>
          <a:bodyPr wrap="none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8800">
                <a:solidFill>
                  <a:schemeClr val="bg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9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4239A05-D989-F992-2BDD-6CE12873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311999" y="2133737"/>
            <a:ext cx="5184676" cy="194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Name des Kapitels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1C812D80-691E-72FA-6DF7-19DE1F7BEF5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705C42B-FFB4-0AED-FCE4-AB3BF7AA7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  <p:pic>
        <p:nvPicPr>
          <p:cNvPr id="11" name="Grafik X">
            <a:extLst>
              <a:ext uri="{FF2B5EF4-FFF2-40B4-BE49-F238E27FC236}">
                <a16:creationId xmlns:a16="http://schemas.microsoft.com/office/drawing/2014/main" id="{0606BFC3-8165-4428-EBE1-1F2AB2DA7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321" t="4088"/>
          <a:stretch/>
        </p:blipFill>
        <p:spPr bwMode="gray">
          <a:xfrm>
            <a:off x="0" y="-1"/>
            <a:ext cx="3556364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00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25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">
            <a:extLst>
              <a:ext uri="{FF2B5EF4-FFF2-40B4-BE49-F238E27FC236}">
                <a16:creationId xmlns:a16="http://schemas.microsoft.com/office/drawing/2014/main" id="{4BA0E4A9-D062-6DF0-1C7E-588E8E92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107703D-BB5E-9438-7CDD-FE0C5BC64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17AC5AD1-710F-88A8-B24B-9AB6F9E25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CDB41E5-398F-0B41-8741-DD1641E4F7CC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74228211-70B3-4E95-A313-264FC885E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499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070176-2443-357F-5F1B-A99C66927B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95324" y="1845000"/>
            <a:ext cx="8928101" cy="43193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3B2C339-45A9-7844-85AC-46AF37B98E68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0308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6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1162">
          <p15:clr>
            <a:srgbClr val="FBAE40"/>
          </p15:clr>
        </p15:guide>
        <p15:guide id="5" orient="horz" pos="388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312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A8FFD22-5F29-B64D-9782-6A5600083340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5437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3704">
          <p15:clr>
            <a:srgbClr val="FBAE40"/>
          </p15:clr>
        </p15:guide>
        <p15:guide id="6" pos="39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155079-B444-DDB1-4B5A-A3F9038064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8183563" y="1844675"/>
            <a:ext cx="3313112" cy="4319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F4E4EF7-C580-B941-B2E3-F0FD88B83C58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56526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2525">
          <p15:clr>
            <a:srgbClr val="FBAE40"/>
          </p15:clr>
        </p15:guide>
        <p15:guide id="6" pos="2797">
          <p15:clr>
            <a:srgbClr val="FBAE40"/>
          </p15:clr>
        </p15:guide>
        <p15:guide id="7" pos="4883">
          <p15:clr>
            <a:srgbClr val="FBAE40"/>
          </p15:clr>
        </p15:guide>
        <p15:guide id="8" pos="515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">
            <a:extLst>
              <a:ext uri="{FF2B5EF4-FFF2-40B4-BE49-F238E27FC236}">
                <a16:creationId xmlns:a16="http://schemas.microsoft.com/office/drawing/2014/main" id="{4BA0E4A9-D062-6DF0-1C7E-588E8E92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107703D-BB5E-9438-7CDD-FE0C5BC64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17AC5AD1-710F-88A8-B24B-9AB6F9E25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3D71C9D-17DD-A747-A0AB-BBAD62FAD4BF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74228211-70B3-4E95-A313-264FC885E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12056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88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in Inhalt |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7C46E5DF-9992-6217-D53D-EDFC39CF9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83563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693000"/>
            <a:ext cx="7055763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7055763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8616000" y="1845000"/>
            <a:ext cx="2879999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9B5A9C0-5EEE-254E-901F-8A28D9EBDBF4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416000" y="6453000"/>
            <a:ext cx="6336000" cy="144000"/>
          </a:xfrm>
        </p:spPr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C9E83987-868F-5190-2881-71E36E412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6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4883">
          <p15:clr>
            <a:srgbClr val="FBAE40"/>
          </p15:clr>
        </p15:guide>
        <p15:guide id="6" pos="542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rginalie |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697DCCB2-504B-40C5-72DD-6E717BBE5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40238" y="693000"/>
            <a:ext cx="5183762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288000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238" y="1845000"/>
            <a:ext cx="705576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8C4B2A-6795-8744-BFA9-824C2E2F2C02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47445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83">
          <p15:clr>
            <a:srgbClr val="FBAE40"/>
          </p15:clr>
        </p15:guide>
        <p15:guide id="5" pos="2253">
          <p15:clr>
            <a:srgbClr val="FBAE40"/>
          </p15:clr>
        </p15:guide>
        <p15:guide id="6" pos="279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">
            <a:extLst>
              <a:ext uri="{FF2B5EF4-FFF2-40B4-BE49-F238E27FC236}">
                <a16:creationId xmlns:a16="http://schemas.microsoft.com/office/drawing/2014/main" id="{E28B5B6B-3F74-3633-EAFB-4A7B4A7E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">
            <a:extLst>
              <a:ext uri="{FF2B5EF4-FFF2-40B4-BE49-F238E27FC236}">
                <a16:creationId xmlns:a16="http://schemas.microsoft.com/office/drawing/2014/main" id="{CD952BA7-5319-90C2-33D2-8F3674A49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3C849A2-9579-1144-BC60-2B4E47A919E8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4974960F-6EAF-EED6-FECE-3AF62CFA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74323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7">
          <p15:clr>
            <a:srgbClr val="FBAE40"/>
          </p15:clr>
        </p15:guide>
        <p15:guide id="3" orient="horz" pos="3883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3312000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543F40A7-BE0B-47B9-9C32-A93E2EC8F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3312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ABA4A57-0E10-6749-8E21-B0433060E61F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171652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7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2525">
          <p15:clr>
            <a:srgbClr val="FBAE40"/>
          </p15:clr>
        </p15:guide>
        <p15:guide id="7" pos="279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recht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184000" y="1341438"/>
            <a:ext cx="3312000" cy="259376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2AA4FBBF-88F5-463D-0B98-73EB1F496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84000" y="4365000"/>
            <a:ext cx="3312000" cy="1800000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8AB079A-31CD-B945-AC92-EAF9497F07F8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73915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7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4883">
          <p15:clr>
            <a:srgbClr val="FBAE40"/>
          </p15:clr>
        </p15:guide>
        <p15:guide id="7" pos="515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links | Plak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1341438"/>
            <a:ext cx="5184776" cy="144028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F8C1AB19-2F59-DACE-A87D-17B6FC941E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000" y="3213837"/>
            <a:ext cx="5184000" cy="2951163"/>
          </a:xfrm>
        </p:spPr>
        <p:txBody>
          <a:bodyPr/>
          <a:lstStyle/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2C90BCE-A689-024D-96FA-12EDDD9556D4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Introduction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152675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845">
          <p15:clr>
            <a:srgbClr val="FBAE40"/>
          </p15:clr>
        </p15:guide>
        <p15:guide id="5" orient="horz" pos="3883">
          <p15:clr>
            <a:srgbClr val="FBAE40"/>
          </p15:clr>
        </p15:guide>
        <p15:guide id="6" pos="3704">
          <p15:clr>
            <a:srgbClr val="FBAE40"/>
          </p15:clr>
        </p15:guide>
        <p15:guide id="7" pos="397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X">
            <a:extLst>
              <a:ext uri="{FF2B5EF4-FFF2-40B4-BE49-F238E27FC236}">
                <a16:creationId xmlns:a16="http://schemas.microsoft.com/office/drawing/2014/main" id="{CC464D42-EEF3-0E3A-0184-7C5302760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6694" b="3376"/>
          <a:stretch/>
        </p:blipFill>
        <p:spPr bwMode="gray">
          <a:xfrm>
            <a:off x="7896000" y="1964361"/>
            <a:ext cx="4296000" cy="4893639"/>
          </a:xfrm>
          <a:prstGeom prst="rect">
            <a:avLst/>
          </a:prstGeom>
        </p:spPr>
      </p:pic>
      <p:sp>
        <p:nvSpPr>
          <p:cNvPr id="33" name="Titel">
            <a:extLst>
              <a:ext uri="{FF2B5EF4-FFF2-40B4-BE49-F238E27FC236}">
                <a16:creationId xmlns:a16="http://schemas.microsoft.com/office/drawing/2014/main" id="{6EF37617-9ECA-C216-56AE-AAF49FA1C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32000" y="1629000"/>
            <a:ext cx="5184000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38348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3" orient="horz" pos="2976">
          <p15:clr>
            <a:srgbClr val="FBAE40"/>
          </p15:clr>
        </p15:guide>
        <p15:guide id="4" pos="1028">
          <p15:clr>
            <a:srgbClr val="FBAE40"/>
          </p15:clr>
        </p15:guide>
        <p15:guide id="5" pos="429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|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X">
            <a:extLst>
              <a:ext uri="{FF2B5EF4-FFF2-40B4-BE49-F238E27FC236}">
                <a16:creationId xmlns:a16="http://schemas.microsoft.com/office/drawing/2014/main" id="{80087E6B-5427-E04E-83A2-75A912ABD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1" y="-1"/>
            <a:ext cx="4323298" cy="4869001"/>
          </a:xfrm>
          <a:prstGeom prst="rect">
            <a:avLst/>
          </a:prstGeom>
        </p:spPr>
      </p:pic>
      <p:sp>
        <p:nvSpPr>
          <p:cNvPr id="19" name="Titel">
            <a:extLst>
              <a:ext uri="{FF2B5EF4-FFF2-40B4-BE49-F238E27FC236}">
                <a16:creationId xmlns:a16="http://schemas.microsoft.com/office/drawing/2014/main" id="{18F643B2-54FB-8CE9-6C17-B8C6B769B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000" y="2349000"/>
            <a:ext cx="4751425" cy="3096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Hier könnte kurze Aussage stehen.</a:t>
            </a:r>
          </a:p>
        </p:txBody>
      </p:sp>
    </p:spTree>
    <p:extLst>
      <p:ext uri="{BB962C8B-B14F-4D97-AF65-F5344CB8AC3E}">
        <p14:creationId xmlns:p14="http://schemas.microsoft.com/office/powerpoint/2010/main" val="241902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3069">
          <p15:clr>
            <a:srgbClr val="FBAE40"/>
          </p15:clr>
        </p15:guide>
        <p15:guide id="5" pos="606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X">
            <a:extLst>
              <a:ext uri="{FF2B5EF4-FFF2-40B4-BE49-F238E27FC236}">
                <a16:creationId xmlns:a16="http://schemas.microsoft.com/office/drawing/2014/main" id="{1B4109E4-3EF7-FC0A-2BDA-FD5B54C17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21" t="4088"/>
          <a:stretch/>
        </p:blipFill>
        <p:spPr bwMode="gray">
          <a:xfrm>
            <a:off x="0" y="-1"/>
            <a:ext cx="3648000" cy="4108465"/>
          </a:xfrm>
          <a:prstGeom prst="rect">
            <a:avLst/>
          </a:prstGeom>
        </p:spPr>
      </p:pic>
      <p:pic>
        <p:nvPicPr>
          <p:cNvPr id="20" name="Logo">
            <a:extLst>
              <a:ext uri="{FF2B5EF4-FFF2-40B4-BE49-F238E27FC236}">
                <a16:creationId xmlns:a16="http://schemas.microsoft.com/office/drawing/2014/main" id="{810DD67F-750C-9EBD-1E35-E63D1FCAA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832000" y="405911"/>
            <a:ext cx="3024000" cy="1208701"/>
          </a:xfrm>
          <a:prstGeom prst="rect">
            <a:avLst/>
          </a:prstGeom>
        </p:spPr>
      </p:pic>
      <p:sp>
        <p:nvSpPr>
          <p:cNvPr id="23" name="Titel">
            <a:extLst>
              <a:ext uri="{FF2B5EF4-FFF2-40B4-BE49-F238E27FC236}">
                <a16:creationId xmlns:a16="http://schemas.microsoft.com/office/drawing/2014/main" id="{479F7BFB-07D4-05F0-296F-110731309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39999" y="2925000"/>
            <a:ext cx="7056675" cy="648000"/>
          </a:xfrm>
        </p:spPr>
        <p:txBody>
          <a:bodyPr anchor="b" anchorCtr="0"/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de-DE"/>
              <a:t>kurze Aussage.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0F430B13-E8FD-6C01-FB2F-DC0542D10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40000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66C0831B-416E-4F43-A1A9-B370E9B75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84237" y="4508500"/>
            <a:ext cx="3311763" cy="1657025"/>
          </a:xfrm>
        </p:spPr>
        <p:txBody>
          <a:bodyPr/>
          <a:lstStyle>
            <a:lvl1pPr>
              <a:defRPr sz="2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0" indent="0">
              <a:buFontTx/>
              <a:buNone/>
              <a:defRPr sz="1200"/>
            </a:lvl2pPr>
            <a:lvl3pPr marL="0" indent="0">
              <a:spcBef>
                <a:spcPts val="400"/>
              </a:spcBef>
              <a:buFontTx/>
              <a:buNone/>
              <a:defRPr sz="1200"/>
            </a:lvl3pPr>
            <a:lvl4pPr marL="0" indent="0">
              <a:spcBef>
                <a:spcPts val="400"/>
              </a:spcBef>
              <a:buFontTx/>
              <a:buNone/>
              <a:defRPr sz="1200"/>
            </a:lvl4pPr>
            <a:lvl5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5pPr>
            <a:lvl6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6pPr>
            <a:lvl7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7pPr>
            <a:lvl8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8pPr>
            <a:lvl9pPr marL="0" indent="0">
              <a:spcBef>
                <a:spcPts val="400"/>
              </a:spcBef>
              <a:buFontTx/>
              <a:buNone/>
              <a:defRPr sz="1200">
                <a:latin typeface="+mn-lt"/>
              </a:defRPr>
            </a:lvl9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83712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0">
          <p15:clr>
            <a:srgbClr val="FBAE40"/>
          </p15:clr>
        </p15:guide>
        <p15:guide id="3" orient="horz" pos="3883">
          <p15:clr>
            <a:srgbClr val="FBAE40"/>
          </p15:clr>
        </p15:guide>
        <p15:guide id="4" pos="2797">
          <p15:clr>
            <a:srgbClr val="FBAE40"/>
          </p15:clr>
        </p15:guide>
        <p15:guide id="6" pos="7242">
          <p15:clr>
            <a:srgbClr val="FBAE40"/>
          </p15:clr>
        </p15:guide>
        <p15:guide id="7" pos="4883">
          <p15:clr>
            <a:srgbClr val="FBAE40"/>
          </p15:clr>
        </p15:guide>
        <p15:guide id="8" pos="515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115281B-CF01-9C4A-5470-726789CB97F2}"/>
              </a:ext>
            </a:extLst>
          </p:cNvPr>
          <p:cNvSpPr/>
          <p:nvPr userDrawn="1"/>
        </p:nvSpPr>
        <p:spPr>
          <a:xfrm>
            <a:off x="-18000" y="-18000"/>
            <a:ext cx="12240000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13CBA5-CD84-44B2-EFCF-C3A9823E7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t="4117"/>
          <a:stretch/>
        </p:blipFill>
        <p:spPr>
          <a:xfrm>
            <a:off x="-18000" y="-18000"/>
            <a:ext cx="5335241" cy="59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423AADC-C9AB-8531-CA2A-4682FBB6B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288000"/>
            <a:ext cx="2160000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CDCBF93D-DE8A-5B8E-74DE-9A57C9A5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60E49849-0908-A418-ACFF-54C886963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070176-2443-357F-5F1B-A99C66927B4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95324" y="1845000"/>
            <a:ext cx="8928101" cy="43193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FAFF23-DDF6-90AE-A50F-F10DCC288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498125-9210-604D-83E8-38A193CC6113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F341E546-2CA5-4ADA-FCAE-BE459F843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71598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62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orient="horz" pos="1162" userDrawn="1">
          <p15:clr>
            <a:srgbClr val="FBAE40"/>
          </p15:clr>
        </p15:guide>
        <p15:guide id="5" orient="horz" pos="38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312000" y="1845000"/>
            <a:ext cx="5184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3D22A8-3EEE-9B48-ADC4-805BEF1D3DC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81785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883" userDrawn="1">
          <p15:clr>
            <a:srgbClr val="FBAE40"/>
          </p15:clr>
        </p15:guide>
        <p15:guide id="5" pos="3704" userDrawn="1">
          <p15:clr>
            <a:srgbClr val="FBAE40"/>
          </p15:clr>
        </p15:guide>
        <p15:guide id="6" pos="39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6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000" y="1845000"/>
            <a:ext cx="3312438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C155079-B444-DDB1-4B5A-A3F9038064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8183563" y="1844675"/>
            <a:ext cx="3313112" cy="4319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Text-formatierungen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2C3C603-8030-1145-8E78-393E590E3A5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2472734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883" userDrawn="1">
          <p15:clr>
            <a:srgbClr val="FBAE40"/>
          </p15:clr>
        </p15:guide>
        <p15:guide id="5" pos="2525" userDrawn="1">
          <p15:clr>
            <a:srgbClr val="FBAE40"/>
          </p15:clr>
        </p15:guide>
        <p15:guide id="6" pos="2797" userDrawn="1">
          <p15:clr>
            <a:srgbClr val="FBAE40"/>
          </p15:clr>
        </p15:guide>
        <p15:guide id="7" pos="4883" userDrawn="1">
          <p15:clr>
            <a:srgbClr val="FBAE40"/>
          </p15:clr>
        </p15:guide>
        <p15:guide id="8" pos="515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in Inhalt |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7C46E5DF-9992-6217-D53D-EDFC39CF9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83563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000" y="693000"/>
            <a:ext cx="7055763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7055763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8616000" y="1845000"/>
            <a:ext cx="2879999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FBCD3B2-C7A6-014A-BE2C-122B02A481A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416000" y="6453000"/>
            <a:ext cx="6336000" cy="144000"/>
          </a:xfrm>
        </p:spPr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C9E83987-868F-5190-2881-71E36E412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883" userDrawn="1">
          <p15:clr>
            <a:srgbClr val="FBAE40"/>
          </p15:clr>
        </p15:guide>
        <p15:guide id="5" pos="4883" userDrawn="1">
          <p15:clr>
            <a:srgbClr val="FBAE40"/>
          </p15:clr>
        </p15:guide>
        <p15:guide id="6" pos="542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rginalie |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ginalie Hintergrund">
            <a:extLst>
              <a:ext uri="{FF2B5EF4-FFF2-40B4-BE49-F238E27FC236}">
                <a16:creationId xmlns:a16="http://schemas.microsoft.com/office/drawing/2014/main" id="{697DCCB2-504B-40C5-72DD-6E717BBE5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0"/>
            <a:ext cx="4008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Foliennummer">
            <a:extLst>
              <a:ext uri="{FF2B5EF4-FFF2-40B4-BE49-F238E27FC236}">
                <a16:creationId xmlns:a16="http://schemas.microsoft.com/office/drawing/2014/main" id="{701C1577-4981-9226-2492-6958C4FA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1208C33-720F-2EF3-5CDD-90884C7F3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40238" y="693000"/>
            <a:ext cx="5183762" cy="864000"/>
          </a:xfrm>
        </p:spPr>
        <p:txBody>
          <a:bodyPr/>
          <a:lstStyle/>
          <a:p>
            <a:r>
              <a:rPr lang="de-DE"/>
              <a:t>Folientitel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FDABA2A-C4E9-5454-01AA-6CFC1F1DC5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695999" y="1845000"/>
            <a:ext cx="288000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4BA9AB0-8D9E-D70B-1F66-9BE4FA14E5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4440238" y="1845000"/>
            <a:ext cx="7055761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Das ist ein Fließtext. Nutzen Sie die Schaltflächen „Listenebene erhöhen“ bzw. „verringern“ 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028195A9-3CE6-D571-DD06-817AA0E7F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CA17D85-F6B9-8242-956B-E4CAF51EA44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ußzeile">
            <a:extLst>
              <a:ext uri="{FF2B5EF4-FFF2-40B4-BE49-F238E27FC236}">
                <a16:creationId xmlns:a16="http://schemas.microsoft.com/office/drawing/2014/main" id="{F6FD7C65-A251-2484-F000-FA7C2DFD4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</p:spTree>
    <p:extLst>
      <p:ext uri="{BB962C8B-B14F-4D97-AF65-F5344CB8AC3E}">
        <p14:creationId xmlns:p14="http://schemas.microsoft.com/office/powerpoint/2010/main" val="374787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883" userDrawn="1">
          <p15:clr>
            <a:srgbClr val="FBAE40"/>
          </p15:clr>
        </p15:guide>
        <p15:guide id="5" pos="2253" userDrawn="1">
          <p15:clr>
            <a:srgbClr val="FBAE40"/>
          </p15:clr>
        </p15:guide>
        <p15:guide id="6" pos="279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sv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814F8BC7-DE41-27D7-652F-9DBB22C7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776000" y="6453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28751731-E103-DDE8-DD8E-E47593C4EB7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6000" y="693000"/>
            <a:ext cx="892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ACD32ED7-4E24-1935-8F4C-332EA17F0A4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95324" y="1845000"/>
            <a:ext cx="10801351" cy="43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B74A30-7A67-867B-332E-DF226DFA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96000" y="6453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3462252-4949-9547-BACA-BAC34E09901B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B1D8BDD-ED2B-C691-E430-1DA30BE5D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416000" y="6453000"/>
            <a:ext cx="864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56A060DD-4CF1-9B87-AC52-B7EAECE08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96000" y="-171000"/>
            <a:ext cx="10800000" cy="72000"/>
            <a:chOff x="696000" y="-171000"/>
            <a:chExt cx="10800000" cy="72000"/>
          </a:xfrm>
        </p:grpSpPr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C8FAC4D2-57D8-C5DD-3611-30DF5FFACA3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E7387B30-A11F-F3F7-429E-D7915CF4D74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4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7A42785B-391E-3AF6-8DE1-11D4D068E12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13556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039D4BE0-88EE-7A15-7628-0F41FEEC83E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56766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2DDF19DA-E008-A99F-59EA-ADF78F6F10B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07763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629194D8-A15A-BFB6-D7FD-45ED5615F1A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43987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71F16D02-F1B8-C088-2A21-184F54E1D35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87997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2A750077-03D3-439C-8300-14A6D70645E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31208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C1546F71-89C4-2489-9088-FD18041AF4F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752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1BD5D841-BF55-8CE8-9F9C-0D24B4D0B7D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184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6CAE14E6-3BD7-F53E-6E73-5C667C0FFEB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62439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EB349951-359E-BACE-8A66-1BA08C808DC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05649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2C43FC-1AE5-3C0E-A667-64B929FF57E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072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9524BB4-9DFD-82B1-C06B-F676D6DF2D5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50410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0BF51C3-883B-CFA2-04D7-4BD335027CA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688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F3A03EEE-C7FA-BB2E-7B68-93092288D29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120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320C254F-1B53-7C46-3621-8C63B45A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-168000" y="693000"/>
            <a:ext cx="72000" cy="5472000"/>
            <a:chOff x="-168000" y="693000"/>
            <a:chExt cx="72000" cy="5472000"/>
          </a:xfrm>
        </p:grpSpPr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A08E7929-1D55-7886-09F3-A64C4AB0F62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184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r Verbinder 131">
              <a:extLst>
                <a:ext uri="{FF2B5EF4-FFF2-40B4-BE49-F238E27FC236}">
                  <a16:creationId xmlns:a16="http://schemas.microsoft.com/office/drawing/2014/main" id="{115DEE2C-47F6-CF0F-646B-6E53C7B6FE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16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9C2B958A-79E4-158A-FB37-EBDEF8BB05C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93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Logo">
            <a:extLst>
              <a:ext uri="{FF2B5EF4-FFF2-40B4-BE49-F238E27FC236}">
                <a16:creationId xmlns:a16="http://schemas.microsoft.com/office/drawing/2014/main" id="{F11895B8-7A9E-5C72-CB4B-D2E6CA3B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3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1" r:id="rId3"/>
    <p:sldLayoutId id="2147483654" r:id="rId4"/>
    <p:sldLayoutId id="2147483650" r:id="rId5"/>
    <p:sldLayoutId id="2147483652" r:id="rId6"/>
    <p:sldLayoutId id="2147483662" r:id="rId7"/>
    <p:sldLayoutId id="2147483663" r:id="rId8"/>
    <p:sldLayoutId id="2147483664" r:id="rId9"/>
    <p:sldLayoutId id="2147483655" r:id="rId10"/>
    <p:sldLayoutId id="2147483665" r:id="rId11"/>
    <p:sldLayoutId id="2147483672" r:id="rId12"/>
    <p:sldLayoutId id="2147483667" r:id="rId13"/>
    <p:sldLayoutId id="2147483668" r:id="rId14"/>
    <p:sldLayoutId id="2147483670" r:id="rId15"/>
    <p:sldLayoutId id="2147483669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1400"/>
        </a:spcBef>
        <a:buClr>
          <a:schemeClr val="bg2"/>
        </a:buClr>
        <a:buFontTx/>
        <a:buNone/>
        <a:defRPr sz="16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2pPr>
      <a:lvl3pPr marL="18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6pPr>
      <a:lvl7pPr marL="144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814F8BC7-DE41-27D7-652F-9DBB22C7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776000" y="6453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28751731-E103-DDE8-DD8E-E47593C4EB7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6000" y="693000"/>
            <a:ext cx="892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ACD32ED7-4E24-1935-8F4C-332EA17F0A4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95324" y="1845000"/>
            <a:ext cx="10801351" cy="43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B74A30-7A67-867B-332E-DF226DFA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96000" y="6453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55E2C66-9F6C-D144-A474-B9212BF56412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B1D8BDD-ED2B-C691-E430-1DA30BE5D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416000" y="6453000"/>
            <a:ext cx="864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to Data Centre Networks</a:t>
            </a: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56A060DD-4CF1-9B87-AC52-B7EAECE08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96000" y="-171000"/>
            <a:ext cx="10800000" cy="72000"/>
            <a:chOff x="696000" y="-171000"/>
            <a:chExt cx="10800000" cy="72000"/>
          </a:xfrm>
        </p:grpSpPr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C8FAC4D2-57D8-C5DD-3611-30DF5FFACA3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E7387B30-A11F-F3F7-429E-D7915CF4D74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4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7A42785B-391E-3AF6-8DE1-11D4D068E12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13556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039D4BE0-88EE-7A15-7628-0F41FEEC83E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56766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2DDF19DA-E008-A99F-59EA-ADF78F6F10B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07763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629194D8-A15A-BFB6-D7FD-45ED5615F1A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43987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71F16D02-F1B8-C088-2A21-184F54E1D35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87997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2A750077-03D3-439C-8300-14A6D70645E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31208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C1546F71-89C4-2489-9088-FD18041AF4F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752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1BD5D841-BF55-8CE8-9F9C-0D24B4D0B7D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184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6CAE14E6-3BD7-F53E-6E73-5C667C0FFEB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62439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EB349951-359E-BACE-8A66-1BA08C808DC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05649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2C43FC-1AE5-3C0E-A667-64B929FF57E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072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9524BB4-9DFD-82B1-C06B-F676D6DF2D5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50410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0BF51C3-883B-CFA2-04D7-4BD335027CA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688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F3A03EEE-C7FA-BB2E-7B68-93092288D29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120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320C254F-1B53-7C46-3621-8C63B45A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-168000" y="693000"/>
            <a:ext cx="72000" cy="5472000"/>
            <a:chOff x="-168000" y="693000"/>
            <a:chExt cx="72000" cy="5472000"/>
          </a:xfrm>
        </p:grpSpPr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A08E7929-1D55-7886-09F3-A64C4AB0F62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184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r Verbinder 131">
              <a:extLst>
                <a:ext uri="{FF2B5EF4-FFF2-40B4-BE49-F238E27FC236}">
                  <a16:creationId xmlns:a16="http://schemas.microsoft.com/office/drawing/2014/main" id="{115DEE2C-47F6-CF0F-646B-6E53C7B6FE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16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9C2B958A-79E4-158A-FB37-EBDEF8BB05C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93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Logo">
            <a:extLst>
              <a:ext uri="{FF2B5EF4-FFF2-40B4-BE49-F238E27FC236}">
                <a16:creationId xmlns:a16="http://schemas.microsoft.com/office/drawing/2014/main" id="{F11895B8-7A9E-5C72-CB4B-D2E6CA3B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1400"/>
        </a:spcBef>
        <a:buClr>
          <a:schemeClr val="bg2"/>
        </a:buClr>
        <a:buFontTx/>
        <a:buNone/>
        <a:defRPr sz="16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2pPr>
      <a:lvl3pPr marL="18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6pPr>
      <a:lvl7pPr marL="144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">
            <a:extLst>
              <a:ext uri="{FF2B5EF4-FFF2-40B4-BE49-F238E27FC236}">
                <a16:creationId xmlns:a16="http://schemas.microsoft.com/office/drawing/2014/main" id="{814F8BC7-DE41-27D7-652F-9DBB22C7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776000" y="6453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D5FC38-13D3-44FE-9725-150E712F69F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28751731-E103-DDE8-DD8E-E47593C4EB7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6000" y="693000"/>
            <a:ext cx="892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ACD32ED7-4E24-1935-8F4C-332EA17F0A4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95324" y="1845000"/>
            <a:ext cx="10801351" cy="4319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Das ist ein Fließtext. Nutzen Sie die Schaltflächen „Listenebene erhöhen“ bzw. „verringern“</a:t>
            </a:r>
            <a:br>
              <a:rPr lang="de-DE"/>
            </a:br>
            <a:r>
              <a:rPr lang="de-DE"/>
              <a:t>(auf der Registerlasche „Start“), um die vordefinierten Textformatierungen anzusteuern.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87B74A30-7A67-867B-332E-DF226DFA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96000" y="6453000"/>
            <a:ext cx="64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ABEA7CD-ED06-0F4F-A506-AE11B726576B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AB1D8BDD-ED2B-C691-E430-1DA30BE5D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416000" y="6453000"/>
            <a:ext cx="864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An Introduction to Data Centre Networks</a:t>
            </a: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56A060DD-4CF1-9B87-AC52-B7EAECE08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96000" y="-171000"/>
            <a:ext cx="10800000" cy="72000"/>
            <a:chOff x="696000" y="-171000"/>
            <a:chExt cx="10800000" cy="72000"/>
          </a:xfrm>
        </p:grpSpPr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C8FAC4D2-57D8-C5DD-3611-30DF5FFACA3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E7387B30-A11F-F3F7-429E-D7915CF4D74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496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7A42785B-391E-3AF6-8DE1-11D4D068E12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13556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039D4BE0-88EE-7A15-7628-0F41FEEC83E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56766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2DDF19DA-E008-A99F-59EA-ADF78F6F10B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07763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629194D8-A15A-BFB6-D7FD-45ED5615F1A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43987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71F16D02-F1B8-C088-2A21-184F54E1D35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87997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2A750077-03D3-439C-8300-14A6D70645E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31208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C1546F71-89C4-2489-9088-FD18041AF4F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752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1BD5D841-BF55-8CE8-9F9C-0D24B4D0B7D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184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6CAE14E6-3BD7-F53E-6E73-5C667C0FFEB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624392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EB349951-359E-BACE-8A66-1BA08C808DC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056496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2C43FC-1AE5-3C0E-A667-64B929FF57E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072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9524BB4-9DFD-82B1-C06B-F676D6DF2D5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50410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0BF51C3-883B-CFA2-04D7-4BD335027CA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688184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F3A03EEE-C7FA-BB2E-7B68-93092288D29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120000" y="-17100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320C254F-1B53-7C46-3621-8C63B45A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-168000" y="693000"/>
            <a:ext cx="72000" cy="5472000"/>
            <a:chOff x="-168000" y="693000"/>
            <a:chExt cx="72000" cy="5472000"/>
          </a:xfrm>
        </p:grpSpPr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A08E7929-1D55-7886-09F3-A64C4AB0F62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184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r Verbinder 131">
              <a:extLst>
                <a:ext uri="{FF2B5EF4-FFF2-40B4-BE49-F238E27FC236}">
                  <a16:creationId xmlns:a16="http://schemas.microsoft.com/office/drawing/2014/main" id="{115DEE2C-47F6-CF0F-646B-6E53C7B6FE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165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9C2B958A-79E4-158A-FB37-EBDEF8BB05C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000" y="693000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Logo">
            <a:extLst>
              <a:ext uri="{FF2B5EF4-FFF2-40B4-BE49-F238E27FC236}">
                <a16:creationId xmlns:a16="http://schemas.microsoft.com/office/drawing/2014/main" id="{F11895B8-7A9E-5C72-CB4B-D2E6CA3B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 bwMode="gray">
          <a:xfrm>
            <a:off x="10293429" y="620994"/>
            <a:ext cx="1368000" cy="4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1400"/>
        </a:spcBef>
        <a:buClr>
          <a:schemeClr val="bg2"/>
        </a:buClr>
        <a:buFontTx/>
        <a:buNone/>
        <a:defRPr sz="16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2pPr>
      <a:lvl3pPr marL="18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2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20000"/>
        </a:lnSpc>
        <a:spcBef>
          <a:spcPts val="6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Tx/>
        <a:buNone/>
        <a:defRPr sz="1200" kern="1200">
          <a:solidFill>
            <a:schemeClr val="tx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6pPr>
      <a:lvl7pPr marL="144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88000" indent="-144000" algn="l" defTabSz="914400" rtl="0" eaLnBrk="1" latinLnBrk="0" hangingPunct="1">
        <a:lnSpc>
          <a:spcPct val="120000"/>
        </a:lnSpc>
        <a:spcBef>
          <a:spcPts val="4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hyperlink" Target="https://commons.wikimedia.org/wiki/File:Clos%5C_network%5C_topology.sv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ipspace.net/2018/06/is-ebgp-really-better-than-ospf-in-leaf/" TargetMode="External"/><Relationship Id="rId2" Type="http://schemas.openxmlformats.org/officeDocument/2006/relationships/hyperlink" Target="https://blog.ipspace.net/2018/05/is-ospf-or-is-is-good-enough-for-my/" TargetMode="Externa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4.png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vd.arista.com/6.2/index.html" TargetMode="External"/><Relationship Id="rId2" Type="http://schemas.openxmlformats.org/officeDocument/2006/relationships/hyperlink" Target="https://www.ciscolive.com/c/dam/r/ciscolive/emea/docs/2019/pdf/BRKACI-3101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denog.de/media/DENOG12/Day0_workshop_ASIC.pdf" TargetMode="External"/><Relationship Id="rId4" Type="http://schemas.openxmlformats.org/officeDocument/2006/relationships/hyperlink" Target="https://techlibrary.juniper.net/documentation/validated-designs/us/en/data-center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AF1F6DD-4EEF-69A4-8FF1-EFEFE094B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noProof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A7392B1-FA17-CED4-D1DA-DC5C4CE7D7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2226" y="-1430243"/>
            <a:ext cx="8671879" cy="9718486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A4457C18-7691-E9D5-2025-4E58F8073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3011501"/>
            <a:ext cx="6562579" cy="9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B1E5-1ADE-3839-8542-5D37BBF0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529;p4">
            <a:extLst>
              <a:ext uri="{FF2B5EF4-FFF2-40B4-BE49-F238E27FC236}">
                <a16:creationId xmlns:a16="http://schemas.microsoft.com/office/drawing/2014/main" id="{C153826C-EDA0-227D-7C39-FDD509027471}"/>
              </a:ext>
            </a:extLst>
          </p:cNvPr>
          <p:cNvSpPr/>
          <p:nvPr/>
        </p:nvSpPr>
        <p:spPr>
          <a:xfrm>
            <a:off x="8173413" y="1200367"/>
            <a:ext cx="2391804" cy="2391804"/>
          </a:xfrm>
          <a:prstGeom prst="roundRect">
            <a:avLst>
              <a:gd name="adj" fmla="val 16667"/>
            </a:avLst>
          </a:prstGeom>
          <a:solidFill>
            <a:srgbClr val="F9B000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id="{7C553B4C-AF4D-E809-10A9-3429E8559DFC}"/>
              </a:ext>
            </a:extLst>
          </p:cNvPr>
          <p:cNvSpPr/>
          <p:nvPr/>
        </p:nvSpPr>
        <p:spPr>
          <a:xfrm>
            <a:off x="479629" y="1067471"/>
            <a:ext cx="5814853" cy="5049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1914C6-76DB-4D5A-E2CF-1A49977E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567D95-646B-16F0-0704-56A5349A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67" y="403994"/>
            <a:ext cx="9915812" cy="483312"/>
          </a:xfrm>
        </p:spPr>
        <p:txBody>
          <a:bodyPr/>
          <a:lstStyle/>
          <a:p>
            <a:r>
              <a:rPr lang="en-GB"/>
              <a:t>What is a Datacentre?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2B0CA-2DD4-39D9-E685-427D8369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58192-1686-EF4C-857D-0C3F4EF745E0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87F44-17C0-11A9-87AA-E3731D59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EC3409E-2488-0A42-26A3-4C66E5275B1B}"/>
              </a:ext>
            </a:extLst>
          </p:cNvPr>
          <p:cNvGrpSpPr/>
          <p:nvPr/>
        </p:nvGrpSpPr>
        <p:grpSpPr>
          <a:xfrm>
            <a:off x="383106" y="2728336"/>
            <a:ext cx="1690255" cy="2071016"/>
            <a:chOff x="249061" y="4249400"/>
            <a:chExt cx="1690255" cy="207101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A2FB2B6-A4A4-F052-E916-8E93407B6EA2}"/>
                </a:ext>
              </a:extLst>
            </p:cNvPr>
            <p:cNvGrpSpPr/>
            <p:nvPr/>
          </p:nvGrpSpPr>
          <p:grpSpPr>
            <a:xfrm>
              <a:off x="400546" y="4249400"/>
              <a:ext cx="1388547" cy="1751451"/>
              <a:chOff x="4347233" y="3491108"/>
              <a:chExt cx="1388547" cy="1751451"/>
            </a:xfrm>
          </p:grpSpPr>
          <p:pic>
            <p:nvPicPr>
              <p:cNvPr id="7" name="Grafik 245">
                <a:extLst>
                  <a:ext uri="{FF2B5EF4-FFF2-40B4-BE49-F238E27FC236}">
                    <a16:creationId xmlns:a16="http://schemas.microsoft.com/office/drawing/2014/main" id="{67845805-CD1F-E8D5-43C8-0504C41F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 bwMode="gray">
              <a:xfrm>
                <a:off x="4347233" y="3854012"/>
                <a:ext cx="1388547" cy="1388547"/>
              </a:xfrm>
              <a:prstGeom prst="rect">
                <a:avLst/>
              </a:prstGeom>
            </p:spPr>
          </p:pic>
          <p:grpSp>
            <p:nvGrpSpPr>
              <p:cNvPr id="13" name="Grafik 245">
                <a:extLst>
                  <a:ext uri="{FF2B5EF4-FFF2-40B4-BE49-F238E27FC236}">
                    <a16:creationId xmlns:a16="http://schemas.microsoft.com/office/drawing/2014/main" id="{DB4D32AF-E3EE-FE16-2C5A-9E9172043511}"/>
                  </a:ext>
                </a:extLst>
              </p:cNvPr>
              <p:cNvGrpSpPr/>
              <p:nvPr/>
            </p:nvGrpSpPr>
            <p:grpSpPr>
              <a:xfrm>
                <a:off x="4439658" y="4090076"/>
                <a:ext cx="1203696" cy="897945"/>
                <a:chOff x="4438790" y="3694754"/>
                <a:chExt cx="1203696" cy="897945"/>
              </a:xfrm>
            </p:grpSpPr>
            <p:grpSp>
              <p:nvGrpSpPr>
                <p:cNvPr id="14" name="Grafik 245">
                  <a:extLst>
                    <a:ext uri="{FF2B5EF4-FFF2-40B4-BE49-F238E27FC236}">
                      <a16:creationId xmlns:a16="http://schemas.microsoft.com/office/drawing/2014/main" id="{B3364DFD-F3C7-6D65-7DEE-236B58C704DE}"/>
                    </a:ext>
                  </a:extLst>
                </p:cNvPr>
                <p:cNvGrpSpPr/>
                <p:nvPr/>
              </p:nvGrpSpPr>
              <p:grpSpPr>
                <a:xfrm>
                  <a:off x="4438790" y="3694754"/>
                  <a:ext cx="1203696" cy="897945"/>
                  <a:chOff x="4438790" y="3694754"/>
                  <a:chExt cx="1203696" cy="897945"/>
                </a:xfrm>
              </p:grpSpPr>
              <p:grpSp>
                <p:nvGrpSpPr>
                  <p:cNvPr id="15" name="Grafik 245">
                    <a:extLst>
                      <a:ext uri="{FF2B5EF4-FFF2-40B4-BE49-F238E27FC236}">
                        <a16:creationId xmlns:a16="http://schemas.microsoft.com/office/drawing/2014/main" id="{34381BEF-CA95-86A9-C031-29FA52650C96}"/>
                      </a:ext>
                    </a:extLst>
                  </p:cNvPr>
                  <p:cNvGrpSpPr/>
                  <p:nvPr/>
                </p:nvGrpSpPr>
                <p:grpSpPr>
                  <a:xfrm>
                    <a:off x="4440742" y="3694754"/>
                    <a:ext cx="1201744" cy="705284"/>
                    <a:chOff x="4440742" y="3694754"/>
                    <a:chExt cx="1201744" cy="705284"/>
                  </a:xfrm>
                </p:grpSpPr>
                <p:sp>
                  <p:nvSpPr>
                    <p:cNvPr id="16" name="Freeform 15">
                      <a:extLst>
                        <a:ext uri="{FF2B5EF4-FFF2-40B4-BE49-F238E27FC236}">
                          <a16:creationId xmlns:a16="http://schemas.microsoft.com/office/drawing/2014/main" id="{4EFF81F2-44F7-0EA0-FE7F-44DDB2799A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74" y="3705765"/>
                      <a:ext cx="1180264" cy="683425"/>
                    </a:xfrm>
                    <a:custGeom>
                      <a:avLst/>
                      <a:gdLst>
                        <a:gd name="csX0" fmla="*/ 1180265 w 1180264"/>
                        <a:gd name="csY0" fmla="*/ 341713 h 683425"/>
                        <a:gd name="csX1" fmla="*/ 592085 w 1180264"/>
                        <a:gd name="csY1" fmla="*/ 683426 h 683425"/>
                        <a:gd name="csX2" fmla="*/ 0 w 1180264"/>
                        <a:gd name="csY2" fmla="*/ 341713 h 683425"/>
                        <a:gd name="csX3" fmla="*/ 588180 w 1180264"/>
                        <a:gd name="csY3" fmla="*/ 0 h 683425"/>
                        <a:gd name="csX4" fmla="*/ 1180265 w 1180264"/>
                        <a:gd name="csY4" fmla="*/ 341713 h 68342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1180264" h="683425">
                          <a:moveTo>
                            <a:pt x="1180265" y="341713"/>
                          </a:moveTo>
                          <a:lnTo>
                            <a:pt x="592085" y="683426"/>
                          </a:lnTo>
                          <a:lnTo>
                            <a:pt x="0" y="341713"/>
                          </a:lnTo>
                          <a:lnTo>
                            <a:pt x="588180" y="0"/>
                          </a:lnTo>
                          <a:lnTo>
                            <a:pt x="1180265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" name="Freeform 16">
                      <a:extLst>
                        <a:ext uri="{FF2B5EF4-FFF2-40B4-BE49-F238E27FC236}">
                          <a16:creationId xmlns:a16="http://schemas.microsoft.com/office/drawing/2014/main" id="{BACD028C-E92E-ED3A-9A3A-92A3FEA0A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742" y="3694754"/>
                      <a:ext cx="1201744" cy="705284"/>
                    </a:xfrm>
                    <a:custGeom>
                      <a:avLst/>
                      <a:gdLst>
                        <a:gd name="csX0" fmla="*/ 602716 w 1201744"/>
                        <a:gd name="csY0" fmla="*/ 705284 h 705284"/>
                        <a:gd name="csX1" fmla="*/ 597292 w 1201744"/>
                        <a:gd name="csY1" fmla="*/ 703766 h 705284"/>
                        <a:gd name="csX2" fmla="*/ 5424 w 1201744"/>
                        <a:gd name="csY2" fmla="*/ 362053 h 705284"/>
                        <a:gd name="csX3" fmla="*/ 0 w 1201744"/>
                        <a:gd name="csY3" fmla="*/ 352724 h 705284"/>
                        <a:gd name="csX4" fmla="*/ 5424 w 1201744"/>
                        <a:gd name="csY4" fmla="*/ 343394 h 705284"/>
                        <a:gd name="csX5" fmla="*/ 593604 w 1201744"/>
                        <a:gd name="csY5" fmla="*/ 1464 h 705284"/>
                        <a:gd name="csX6" fmla="*/ 604452 w 1201744"/>
                        <a:gd name="csY6" fmla="*/ 1464 h 705284"/>
                        <a:gd name="csX7" fmla="*/ 1196320 w 1201744"/>
                        <a:gd name="csY7" fmla="*/ 343177 h 705284"/>
                        <a:gd name="csX8" fmla="*/ 1201744 w 1201744"/>
                        <a:gd name="csY8" fmla="*/ 352507 h 705284"/>
                        <a:gd name="csX9" fmla="*/ 1196320 w 1201744"/>
                        <a:gd name="csY9" fmla="*/ 361836 h 705284"/>
                        <a:gd name="csX10" fmla="*/ 608140 w 1201744"/>
                        <a:gd name="csY10" fmla="*/ 703549 h 705284"/>
                        <a:gd name="csX11" fmla="*/ 602716 w 1201744"/>
                        <a:gd name="csY11" fmla="*/ 705067 h 705284"/>
                        <a:gd name="csX12" fmla="*/ 32327 w 1201744"/>
                        <a:gd name="csY12" fmla="*/ 352724 h 705284"/>
                        <a:gd name="csX13" fmla="*/ 602716 w 1201744"/>
                        <a:gd name="csY13" fmla="*/ 681853 h 705284"/>
                        <a:gd name="csX14" fmla="*/ 1169417 w 1201744"/>
                        <a:gd name="csY14" fmla="*/ 352507 h 705284"/>
                        <a:gd name="csX15" fmla="*/ 599028 w 1201744"/>
                        <a:gd name="csY15" fmla="*/ 23161 h 705284"/>
                        <a:gd name="csX16" fmla="*/ 32327 w 1201744"/>
                        <a:gd name="csY16" fmla="*/ 352507 h 70528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1201744" h="705284">
                          <a:moveTo>
                            <a:pt x="602716" y="705284"/>
                          </a:moveTo>
                          <a:cubicBezTo>
                            <a:pt x="600764" y="705284"/>
                            <a:pt x="599028" y="704850"/>
                            <a:pt x="597292" y="703766"/>
                          </a:cubicBezTo>
                          <a:lnTo>
                            <a:pt x="5424" y="362053"/>
                          </a:lnTo>
                          <a:cubicBezTo>
                            <a:pt x="2170" y="360100"/>
                            <a:pt x="0" y="356629"/>
                            <a:pt x="0" y="352724"/>
                          </a:cubicBezTo>
                          <a:cubicBezTo>
                            <a:pt x="0" y="348818"/>
                            <a:pt x="1953" y="345347"/>
                            <a:pt x="5424" y="343394"/>
                          </a:cubicBezTo>
                          <a:lnTo>
                            <a:pt x="593604" y="1464"/>
                          </a:lnTo>
                          <a:cubicBezTo>
                            <a:pt x="596858" y="-488"/>
                            <a:pt x="601198" y="-488"/>
                            <a:pt x="604452" y="1464"/>
                          </a:cubicBezTo>
                          <a:lnTo>
                            <a:pt x="1196320" y="343177"/>
                          </a:lnTo>
                          <a:cubicBezTo>
                            <a:pt x="1199574" y="345130"/>
                            <a:pt x="1201744" y="348601"/>
                            <a:pt x="1201744" y="352507"/>
                          </a:cubicBezTo>
                          <a:cubicBezTo>
                            <a:pt x="1201744" y="356412"/>
                            <a:pt x="1199791" y="359883"/>
                            <a:pt x="1196320" y="361836"/>
                          </a:cubicBezTo>
                          <a:lnTo>
                            <a:pt x="608140" y="703549"/>
                          </a:lnTo>
                          <a:cubicBezTo>
                            <a:pt x="606405" y="704416"/>
                            <a:pt x="604669" y="705067"/>
                            <a:pt x="602716" y="705067"/>
                          </a:cubicBezTo>
                          <a:close/>
                          <a:moveTo>
                            <a:pt x="32327" y="352724"/>
                          </a:moveTo>
                          <a:lnTo>
                            <a:pt x="602716" y="681853"/>
                          </a:lnTo>
                          <a:lnTo>
                            <a:pt x="1169417" y="352507"/>
                          </a:lnTo>
                          <a:lnTo>
                            <a:pt x="599028" y="23161"/>
                          </a:lnTo>
                          <a:lnTo>
                            <a:pt x="32327" y="35250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8" name="Grafik 245">
                    <a:extLst>
                      <a:ext uri="{FF2B5EF4-FFF2-40B4-BE49-F238E27FC236}">
                        <a16:creationId xmlns:a16="http://schemas.microsoft.com/office/drawing/2014/main" id="{E4B1AE78-40AC-EA5A-06DF-0CFC7C0EBC72}"/>
                      </a:ext>
                    </a:extLst>
                  </p:cNvPr>
                  <p:cNvGrpSpPr/>
                  <p:nvPr/>
                </p:nvGrpSpPr>
                <p:grpSpPr>
                  <a:xfrm>
                    <a:off x="5030658" y="4036467"/>
                    <a:ext cx="611828" cy="556232"/>
                    <a:chOff x="5030658" y="4036467"/>
                    <a:chExt cx="611828" cy="556232"/>
                  </a:xfrm>
                </p:grpSpPr>
                <p:sp>
                  <p:nvSpPr>
                    <p:cNvPr id="19" name="Freeform 18">
                      <a:extLst>
                        <a:ext uri="{FF2B5EF4-FFF2-40B4-BE49-F238E27FC236}">
                          <a16:creationId xmlns:a16="http://schemas.microsoft.com/office/drawing/2014/main" id="{0C4A56BE-C730-E183-EF9C-BE0369A8B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1506" y="4047478"/>
                      <a:ext cx="590132" cy="534373"/>
                    </a:xfrm>
                    <a:custGeom>
                      <a:avLst/>
                      <a:gdLst>
                        <a:gd name="csX0" fmla="*/ 590133 w 590132"/>
                        <a:gd name="csY0" fmla="*/ 0 h 534373"/>
                        <a:gd name="csX1" fmla="*/ 588180 w 590132"/>
                        <a:gd name="csY1" fmla="*/ 192661 h 534373"/>
                        <a:gd name="csX2" fmla="*/ 0 w 590132"/>
                        <a:gd name="csY2" fmla="*/ 534374 h 534373"/>
                        <a:gd name="csX3" fmla="*/ 1953 w 590132"/>
                        <a:gd name="csY3" fmla="*/ 341713 h 534373"/>
                        <a:gd name="csX4" fmla="*/ 590133 w 590132"/>
                        <a:gd name="csY4" fmla="*/ 0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0132" h="534373">
                          <a:moveTo>
                            <a:pt x="590133" y="0"/>
                          </a:moveTo>
                          <a:lnTo>
                            <a:pt x="588180" y="192661"/>
                          </a:lnTo>
                          <a:lnTo>
                            <a:pt x="0" y="534374"/>
                          </a:lnTo>
                          <a:lnTo>
                            <a:pt x="1953" y="341713"/>
                          </a:lnTo>
                          <a:lnTo>
                            <a:pt x="590133" y="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" name="Freeform 19">
                      <a:extLst>
                        <a:ext uri="{FF2B5EF4-FFF2-40B4-BE49-F238E27FC236}">
                          <a16:creationId xmlns:a16="http://schemas.microsoft.com/office/drawing/2014/main" id="{15C4972D-8252-E22E-E196-F25A8A1E9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658" y="4036467"/>
                      <a:ext cx="611828" cy="556232"/>
                    </a:xfrm>
                    <a:custGeom>
                      <a:avLst/>
                      <a:gdLst>
                        <a:gd name="csX0" fmla="*/ 10848 w 611828"/>
                        <a:gd name="csY0" fmla="*/ 556232 h 556232"/>
                        <a:gd name="csX1" fmla="*/ 5424 w 611828"/>
                        <a:gd name="csY1" fmla="*/ 554714 h 556232"/>
                        <a:gd name="csX2" fmla="*/ 0 w 611828"/>
                        <a:gd name="csY2" fmla="*/ 545167 h 556232"/>
                        <a:gd name="csX3" fmla="*/ 1953 w 611828"/>
                        <a:gd name="csY3" fmla="*/ 352506 h 556232"/>
                        <a:gd name="csX4" fmla="*/ 7377 w 611828"/>
                        <a:gd name="csY4" fmla="*/ 343177 h 556232"/>
                        <a:gd name="csX5" fmla="*/ 595557 w 611828"/>
                        <a:gd name="csY5" fmla="*/ 1464 h 556232"/>
                        <a:gd name="csX6" fmla="*/ 606405 w 611828"/>
                        <a:gd name="csY6" fmla="*/ 1464 h 556232"/>
                        <a:gd name="csX7" fmla="*/ 611829 w 611828"/>
                        <a:gd name="csY7" fmla="*/ 11011 h 556232"/>
                        <a:gd name="csX8" fmla="*/ 609876 w 611828"/>
                        <a:gd name="csY8" fmla="*/ 203672 h 556232"/>
                        <a:gd name="csX9" fmla="*/ 604452 w 611828"/>
                        <a:gd name="csY9" fmla="*/ 213001 h 556232"/>
                        <a:gd name="csX10" fmla="*/ 16272 w 611828"/>
                        <a:gd name="csY10" fmla="*/ 554714 h 556232"/>
                        <a:gd name="csX11" fmla="*/ 10848 w 611828"/>
                        <a:gd name="csY11" fmla="*/ 556232 h 556232"/>
                        <a:gd name="csX12" fmla="*/ 23649 w 611828"/>
                        <a:gd name="csY12" fmla="*/ 359015 h 556232"/>
                        <a:gd name="csX13" fmla="*/ 21913 w 611828"/>
                        <a:gd name="csY13" fmla="*/ 526509 h 556232"/>
                        <a:gd name="csX14" fmla="*/ 588397 w 611828"/>
                        <a:gd name="csY14" fmla="*/ 197380 h 556232"/>
                        <a:gd name="csX15" fmla="*/ 590133 w 611828"/>
                        <a:gd name="csY15" fmla="*/ 29886 h 556232"/>
                        <a:gd name="csX16" fmla="*/ 23649 w 611828"/>
                        <a:gd name="csY16" fmla="*/ 359015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1828" h="556232">
                          <a:moveTo>
                            <a:pt x="10848" y="556232"/>
                          </a:moveTo>
                          <a:cubicBezTo>
                            <a:pt x="8895" y="556232"/>
                            <a:pt x="7160" y="555799"/>
                            <a:pt x="5424" y="554714"/>
                          </a:cubicBezTo>
                          <a:cubicBezTo>
                            <a:pt x="1953" y="552761"/>
                            <a:pt x="0" y="549073"/>
                            <a:pt x="0" y="545167"/>
                          </a:cubicBezTo>
                          <a:lnTo>
                            <a:pt x="1953" y="352506"/>
                          </a:lnTo>
                          <a:cubicBezTo>
                            <a:pt x="1953" y="348601"/>
                            <a:pt x="4122" y="345130"/>
                            <a:pt x="7377" y="343177"/>
                          </a:cubicBezTo>
                          <a:lnTo>
                            <a:pt x="595557" y="1464"/>
                          </a:lnTo>
                          <a:cubicBezTo>
                            <a:pt x="598811" y="-488"/>
                            <a:pt x="603150" y="-488"/>
                            <a:pt x="606405" y="1464"/>
                          </a:cubicBezTo>
                          <a:cubicBezTo>
                            <a:pt x="609876" y="3417"/>
                            <a:pt x="611829" y="7105"/>
                            <a:pt x="611829" y="11011"/>
                          </a:cubicBezTo>
                          <a:lnTo>
                            <a:pt x="609876" y="203672"/>
                          </a:lnTo>
                          <a:cubicBezTo>
                            <a:pt x="609876" y="207577"/>
                            <a:pt x="607706" y="211048"/>
                            <a:pt x="604452" y="213001"/>
                          </a:cubicBezTo>
                          <a:lnTo>
                            <a:pt x="16272" y="554714"/>
                          </a:lnTo>
                          <a:cubicBezTo>
                            <a:pt x="14536" y="555582"/>
                            <a:pt x="12801" y="556232"/>
                            <a:pt x="10848" y="556232"/>
                          </a:cubicBezTo>
                          <a:close/>
                          <a:moveTo>
                            <a:pt x="23649" y="359015"/>
                          </a:moveTo>
                          <a:lnTo>
                            <a:pt x="21913" y="526509"/>
                          </a:lnTo>
                          <a:lnTo>
                            <a:pt x="588397" y="197380"/>
                          </a:lnTo>
                          <a:lnTo>
                            <a:pt x="590133" y="29886"/>
                          </a:lnTo>
                          <a:lnTo>
                            <a:pt x="23649" y="359015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1" name="Grafik 245">
                    <a:extLst>
                      <a:ext uri="{FF2B5EF4-FFF2-40B4-BE49-F238E27FC236}">
                        <a16:creationId xmlns:a16="http://schemas.microsoft.com/office/drawing/2014/main" id="{B2454A94-0B11-611F-3CDF-CD3331E9A25D}"/>
                      </a:ext>
                    </a:extLst>
                  </p:cNvPr>
                  <p:cNvGrpSpPr/>
                  <p:nvPr/>
                </p:nvGrpSpPr>
                <p:grpSpPr>
                  <a:xfrm>
                    <a:off x="4438790" y="4036467"/>
                    <a:ext cx="615516" cy="556232"/>
                    <a:chOff x="4438790" y="4036467"/>
                    <a:chExt cx="615516" cy="556232"/>
                  </a:xfrm>
                </p:grpSpPr>
                <p:sp>
                  <p:nvSpPr>
                    <p:cNvPr id="22" name="Freeform 21">
                      <a:extLst>
                        <a:ext uri="{FF2B5EF4-FFF2-40B4-BE49-F238E27FC236}">
                          <a16:creationId xmlns:a16="http://schemas.microsoft.com/office/drawing/2014/main" id="{6BDA2B28-3B27-4F67-7132-F9E57B9A6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9421" y="4047478"/>
                      <a:ext cx="594037" cy="534373"/>
                    </a:xfrm>
                    <a:custGeom>
                      <a:avLst/>
                      <a:gdLst>
                        <a:gd name="csX0" fmla="*/ 594038 w 594037"/>
                        <a:gd name="csY0" fmla="*/ 341713 h 534373"/>
                        <a:gd name="csX1" fmla="*/ 592085 w 594037"/>
                        <a:gd name="csY1" fmla="*/ 534374 h 534373"/>
                        <a:gd name="csX2" fmla="*/ 0 w 594037"/>
                        <a:gd name="csY2" fmla="*/ 192661 h 534373"/>
                        <a:gd name="csX3" fmla="*/ 1953 w 594037"/>
                        <a:gd name="csY3" fmla="*/ 0 h 534373"/>
                        <a:gd name="csX4" fmla="*/ 594038 w 594037"/>
                        <a:gd name="csY4" fmla="*/ 341713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4037" h="534373">
                          <a:moveTo>
                            <a:pt x="594038" y="341713"/>
                          </a:moveTo>
                          <a:lnTo>
                            <a:pt x="592085" y="534374"/>
                          </a:lnTo>
                          <a:lnTo>
                            <a:pt x="0" y="192661"/>
                          </a:lnTo>
                          <a:lnTo>
                            <a:pt x="1953" y="0"/>
                          </a:lnTo>
                          <a:lnTo>
                            <a:pt x="594038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3" name="Freeform 22">
                      <a:extLst>
                        <a:ext uri="{FF2B5EF4-FFF2-40B4-BE49-F238E27FC236}">
                          <a16:creationId xmlns:a16="http://schemas.microsoft.com/office/drawing/2014/main" id="{89042CE5-7006-A915-DFF9-CA18F8320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8790" y="4036467"/>
                      <a:ext cx="615516" cy="556232"/>
                    </a:xfrm>
                    <a:custGeom>
                      <a:avLst/>
                      <a:gdLst>
                        <a:gd name="csX0" fmla="*/ 602716 w 615516"/>
                        <a:gd name="csY0" fmla="*/ 556232 h 556232"/>
                        <a:gd name="csX1" fmla="*/ 597292 w 615516"/>
                        <a:gd name="csY1" fmla="*/ 554714 h 556232"/>
                        <a:gd name="csX2" fmla="*/ 5424 w 615516"/>
                        <a:gd name="csY2" fmla="*/ 213001 h 556232"/>
                        <a:gd name="csX3" fmla="*/ 0 w 615516"/>
                        <a:gd name="csY3" fmla="*/ 203455 h 556232"/>
                        <a:gd name="csX4" fmla="*/ 1953 w 615516"/>
                        <a:gd name="csY4" fmla="*/ 10794 h 556232"/>
                        <a:gd name="csX5" fmla="*/ 7377 w 615516"/>
                        <a:gd name="csY5" fmla="*/ 1464 h 556232"/>
                        <a:gd name="csX6" fmla="*/ 18225 w 615516"/>
                        <a:gd name="csY6" fmla="*/ 1464 h 556232"/>
                        <a:gd name="csX7" fmla="*/ 610093 w 615516"/>
                        <a:gd name="csY7" fmla="*/ 343177 h 556232"/>
                        <a:gd name="csX8" fmla="*/ 615517 w 615516"/>
                        <a:gd name="csY8" fmla="*/ 352723 h 556232"/>
                        <a:gd name="csX9" fmla="*/ 613564 w 615516"/>
                        <a:gd name="csY9" fmla="*/ 545384 h 556232"/>
                        <a:gd name="csX10" fmla="*/ 608140 w 615516"/>
                        <a:gd name="csY10" fmla="*/ 554714 h 556232"/>
                        <a:gd name="csX11" fmla="*/ 602716 w 615516"/>
                        <a:gd name="csY11" fmla="*/ 556232 h 556232"/>
                        <a:gd name="csX12" fmla="*/ 21696 w 615516"/>
                        <a:gd name="csY12" fmla="*/ 197597 h 556232"/>
                        <a:gd name="csX13" fmla="*/ 592085 w 615516"/>
                        <a:gd name="csY13" fmla="*/ 526943 h 556232"/>
                        <a:gd name="csX14" fmla="*/ 593821 w 615516"/>
                        <a:gd name="csY14" fmla="*/ 359232 h 556232"/>
                        <a:gd name="csX15" fmla="*/ 23432 w 615516"/>
                        <a:gd name="csY15" fmla="*/ 29886 h 556232"/>
                        <a:gd name="csX16" fmla="*/ 21696 w 615516"/>
                        <a:gd name="csY16" fmla="*/ 197597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5516" h="556232">
                          <a:moveTo>
                            <a:pt x="602716" y="556232"/>
                          </a:moveTo>
                          <a:cubicBezTo>
                            <a:pt x="600764" y="556232"/>
                            <a:pt x="599028" y="555799"/>
                            <a:pt x="597292" y="554714"/>
                          </a:cubicBezTo>
                          <a:lnTo>
                            <a:pt x="5424" y="213001"/>
                          </a:lnTo>
                          <a:cubicBezTo>
                            <a:pt x="1953" y="211048"/>
                            <a:pt x="0" y="207360"/>
                            <a:pt x="0" y="203455"/>
                          </a:cubicBezTo>
                          <a:lnTo>
                            <a:pt x="1953" y="10794"/>
                          </a:lnTo>
                          <a:cubicBezTo>
                            <a:pt x="1953" y="6888"/>
                            <a:pt x="4122" y="3417"/>
                            <a:pt x="7377" y="1464"/>
                          </a:cubicBezTo>
                          <a:cubicBezTo>
                            <a:pt x="10631" y="-488"/>
                            <a:pt x="14753" y="-488"/>
                            <a:pt x="18225" y="1464"/>
                          </a:cubicBezTo>
                          <a:lnTo>
                            <a:pt x="610093" y="343177"/>
                          </a:lnTo>
                          <a:cubicBezTo>
                            <a:pt x="613564" y="345130"/>
                            <a:pt x="615517" y="348818"/>
                            <a:pt x="615517" y="352723"/>
                          </a:cubicBezTo>
                          <a:lnTo>
                            <a:pt x="613564" y="545384"/>
                          </a:lnTo>
                          <a:cubicBezTo>
                            <a:pt x="613564" y="549290"/>
                            <a:pt x="611395" y="552761"/>
                            <a:pt x="608140" y="554714"/>
                          </a:cubicBezTo>
                          <a:cubicBezTo>
                            <a:pt x="606405" y="555582"/>
                            <a:pt x="604669" y="556232"/>
                            <a:pt x="602716" y="556232"/>
                          </a:cubicBezTo>
                          <a:close/>
                          <a:moveTo>
                            <a:pt x="21696" y="197597"/>
                          </a:moveTo>
                          <a:lnTo>
                            <a:pt x="592085" y="526943"/>
                          </a:lnTo>
                          <a:lnTo>
                            <a:pt x="593821" y="359232"/>
                          </a:lnTo>
                          <a:lnTo>
                            <a:pt x="23432" y="29886"/>
                          </a:lnTo>
                          <a:lnTo>
                            <a:pt x="21696" y="19759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4" name="Grafik 245">
                  <a:extLst>
                    <a:ext uri="{FF2B5EF4-FFF2-40B4-BE49-F238E27FC236}">
                      <a16:creationId xmlns:a16="http://schemas.microsoft.com/office/drawing/2014/main" id="{9F01CC68-34FF-CC2C-6CC8-D0579D7498F5}"/>
                    </a:ext>
                  </a:extLst>
                </p:cNvPr>
                <p:cNvGrpSpPr/>
                <p:nvPr/>
              </p:nvGrpSpPr>
              <p:grpSpPr>
                <a:xfrm>
                  <a:off x="5093793" y="4132526"/>
                  <a:ext cx="507904" cy="310904"/>
                  <a:chOff x="5093793" y="4132526"/>
                  <a:chExt cx="507904" cy="310904"/>
                </a:xfrm>
                <a:solidFill>
                  <a:srgbClr val="FFFFFF"/>
                </a:solidFill>
              </p:grpSpPr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558BC762-F2D0-344F-71F9-4D70BED05D62}"/>
                      </a:ext>
                    </a:extLst>
                  </p:cNvPr>
                  <p:cNvSpPr/>
                  <p:nvPr/>
                </p:nvSpPr>
                <p:spPr>
                  <a:xfrm>
                    <a:off x="5416848" y="4132526"/>
                    <a:ext cx="184850" cy="124318"/>
                  </a:xfrm>
                  <a:custGeom>
                    <a:avLst/>
                    <a:gdLst>
                      <a:gd name="csX0" fmla="*/ 184633 w 184850"/>
                      <a:gd name="csY0" fmla="*/ 0 h 124318"/>
                      <a:gd name="csX1" fmla="*/ 0 w 184850"/>
                      <a:gd name="csY1" fmla="*/ 106528 h 124318"/>
                      <a:gd name="csX2" fmla="*/ 217 w 184850"/>
                      <a:gd name="csY2" fmla="*/ 124318 h 124318"/>
                      <a:gd name="csX3" fmla="*/ 184850 w 184850"/>
                      <a:gd name="csY3" fmla="*/ 17574 h 124318"/>
                      <a:gd name="csX4" fmla="*/ 184633 w 184850"/>
                      <a:gd name="csY4" fmla="*/ 0 h 12431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84850" h="124318">
                        <a:moveTo>
                          <a:pt x="184633" y="0"/>
                        </a:moveTo>
                        <a:lnTo>
                          <a:pt x="0" y="106528"/>
                        </a:lnTo>
                        <a:lnTo>
                          <a:pt x="217" y="124318"/>
                        </a:lnTo>
                        <a:lnTo>
                          <a:pt x="184850" y="17574"/>
                        </a:lnTo>
                        <a:lnTo>
                          <a:pt x="18463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7CF1EC1-4B5F-F06B-DE33-A465EBCCF81E}"/>
                      </a:ext>
                    </a:extLst>
                  </p:cNvPr>
                  <p:cNvSpPr/>
                  <p:nvPr/>
                </p:nvSpPr>
                <p:spPr>
                  <a:xfrm>
                    <a:off x="5093793" y="4407849"/>
                    <a:ext cx="30808" cy="35581"/>
                  </a:xfrm>
                  <a:custGeom>
                    <a:avLst/>
                    <a:gdLst>
                      <a:gd name="csX0" fmla="*/ 30808 w 30808"/>
                      <a:gd name="csY0" fmla="*/ 0 h 35581"/>
                      <a:gd name="csX1" fmla="*/ 0 w 30808"/>
                      <a:gd name="csY1" fmla="*/ 17791 h 35581"/>
                      <a:gd name="csX2" fmla="*/ 0 w 30808"/>
                      <a:gd name="csY2" fmla="*/ 35582 h 35581"/>
                      <a:gd name="csX3" fmla="*/ 30808 w 30808"/>
                      <a:gd name="csY3" fmla="*/ 17791 h 35581"/>
                      <a:gd name="csX4" fmla="*/ 30808 w 30808"/>
                      <a:gd name="csY4" fmla="*/ 0 h 355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581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0" y="35582"/>
                        </a:lnTo>
                        <a:lnTo>
                          <a:pt x="30808" y="17791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F32E36C6-0ADE-66D3-1094-29FCD6600885}"/>
                      </a:ext>
                    </a:extLst>
                  </p:cNvPr>
                  <p:cNvSpPr/>
                  <p:nvPr/>
                </p:nvSpPr>
                <p:spPr>
                  <a:xfrm>
                    <a:off x="5155193" y="4372485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32A6BEA7-C9A7-6C06-AEF4-E7F1DBC82852}"/>
                      </a:ext>
                    </a:extLst>
                  </p:cNvPr>
                  <p:cNvSpPr/>
                  <p:nvPr/>
                </p:nvSpPr>
                <p:spPr>
                  <a:xfrm>
                    <a:off x="5216810" y="4336903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9" name="Grafik 245">
                <a:extLst>
                  <a:ext uri="{FF2B5EF4-FFF2-40B4-BE49-F238E27FC236}">
                    <a16:creationId xmlns:a16="http://schemas.microsoft.com/office/drawing/2014/main" id="{2A0FB6F3-0A5A-7AF4-8950-87EAA1236C1A}"/>
                  </a:ext>
                </a:extLst>
              </p:cNvPr>
              <p:cNvGrpSpPr/>
              <p:nvPr/>
            </p:nvGrpSpPr>
            <p:grpSpPr>
              <a:xfrm>
                <a:off x="4438666" y="3893135"/>
                <a:ext cx="1203696" cy="897945"/>
                <a:chOff x="4438790" y="3694754"/>
                <a:chExt cx="1203696" cy="897945"/>
              </a:xfrm>
            </p:grpSpPr>
            <p:grpSp>
              <p:nvGrpSpPr>
                <p:cNvPr id="30" name="Grafik 245">
                  <a:extLst>
                    <a:ext uri="{FF2B5EF4-FFF2-40B4-BE49-F238E27FC236}">
                      <a16:creationId xmlns:a16="http://schemas.microsoft.com/office/drawing/2014/main" id="{74F8CCFC-FA87-C373-DA49-BAABC9672EB2}"/>
                    </a:ext>
                  </a:extLst>
                </p:cNvPr>
                <p:cNvGrpSpPr/>
                <p:nvPr/>
              </p:nvGrpSpPr>
              <p:grpSpPr>
                <a:xfrm>
                  <a:off x="4438790" y="3694754"/>
                  <a:ext cx="1203696" cy="897945"/>
                  <a:chOff x="4438790" y="3694754"/>
                  <a:chExt cx="1203696" cy="897945"/>
                </a:xfrm>
              </p:grpSpPr>
              <p:grpSp>
                <p:nvGrpSpPr>
                  <p:cNvPr id="36" name="Grafik 245">
                    <a:extLst>
                      <a:ext uri="{FF2B5EF4-FFF2-40B4-BE49-F238E27FC236}">
                        <a16:creationId xmlns:a16="http://schemas.microsoft.com/office/drawing/2014/main" id="{23B2AA48-7466-FD0C-EB34-FE60730CC732}"/>
                      </a:ext>
                    </a:extLst>
                  </p:cNvPr>
                  <p:cNvGrpSpPr/>
                  <p:nvPr/>
                </p:nvGrpSpPr>
                <p:grpSpPr>
                  <a:xfrm>
                    <a:off x="4440742" y="3694754"/>
                    <a:ext cx="1201744" cy="705284"/>
                    <a:chOff x="4440742" y="3694754"/>
                    <a:chExt cx="1201744" cy="705284"/>
                  </a:xfrm>
                </p:grpSpPr>
                <p:sp>
                  <p:nvSpPr>
                    <p:cNvPr id="43" name="Freeform 42">
                      <a:extLst>
                        <a:ext uri="{FF2B5EF4-FFF2-40B4-BE49-F238E27FC236}">
                          <a16:creationId xmlns:a16="http://schemas.microsoft.com/office/drawing/2014/main" id="{E9CAB955-D6C7-58A2-DA54-21D0160478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74" y="3705765"/>
                      <a:ext cx="1180264" cy="683425"/>
                    </a:xfrm>
                    <a:custGeom>
                      <a:avLst/>
                      <a:gdLst>
                        <a:gd name="csX0" fmla="*/ 1180265 w 1180264"/>
                        <a:gd name="csY0" fmla="*/ 341713 h 683425"/>
                        <a:gd name="csX1" fmla="*/ 592085 w 1180264"/>
                        <a:gd name="csY1" fmla="*/ 683426 h 683425"/>
                        <a:gd name="csX2" fmla="*/ 0 w 1180264"/>
                        <a:gd name="csY2" fmla="*/ 341713 h 683425"/>
                        <a:gd name="csX3" fmla="*/ 588180 w 1180264"/>
                        <a:gd name="csY3" fmla="*/ 0 h 683425"/>
                        <a:gd name="csX4" fmla="*/ 1180265 w 1180264"/>
                        <a:gd name="csY4" fmla="*/ 341713 h 68342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1180264" h="683425">
                          <a:moveTo>
                            <a:pt x="1180265" y="341713"/>
                          </a:moveTo>
                          <a:lnTo>
                            <a:pt x="592085" y="683426"/>
                          </a:lnTo>
                          <a:lnTo>
                            <a:pt x="0" y="341713"/>
                          </a:lnTo>
                          <a:lnTo>
                            <a:pt x="588180" y="0"/>
                          </a:lnTo>
                          <a:lnTo>
                            <a:pt x="1180265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4" name="Freeform 43">
                      <a:extLst>
                        <a:ext uri="{FF2B5EF4-FFF2-40B4-BE49-F238E27FC236}">
                          <a16:creationId xmlns:a16="http://schemas.microsoft.com/office/drawing/2014/main" id="{CA9B1347-1EE7-2154-ED2C-99228C6203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742" y="3694754"/>
                      <a:ext cx="1201744" cy="705284"/>
                    </a:xfrm>
                    <a:custGeom>
                      <a:avLst/>
                      <a:gdLst>
                        <a:gd name="csX0" fmla="*/ 602716 w 1201744"/>
                        <a:gd name="csY0" fmla="*/ 705284 h 705284"/>
                        <a:gd name="csX1" fmla="*/ 597292 w 1201744"/>
                        <a:gd name="csY1" fmla="*/ 703766 h 705284"/>
                        <a:gd name="csX2" fmla="*/ 5424 w 1201744"/>
                        <a:gd name="csY2" fmla="*/ 362053 h 705284"/>
                        <a:gd name="csX3" fmla="*/ 0 w 1201744"/>
                        <a:gd name="csY3" fmla="*/ 352724 h 705284"/>
                        <a:gd name="csX4" fmla="*/ 5424 w 1201744"/>
                        <a:gd name="csY4" fmla="*/ 343394 h 705284"/>
                        <a:gd name="csX5" fmla="*/ 593604 w 1201744"/>
                        <a:gd name="csY5" fmla="*/ 1464 h 705284"/>
                        <a:gd name="csX6" fmla="*/ 604452 w 1201744"/>
                        <a:gd name="csY6" fmla="*/ 1464 h 705284"/>
                        <a:gd name="csX7" fmla="*/ 1196320 w 1201744"/>
                        <a:gd name="csY7" fmla="*/ 343177 h 705284"/>
                        <a:gd name="csX8" fmla="*/ 1201744 w 1201744"/>
                        <a:gd name="csY8" fmla="*/ 352507 h 705284"/>
                        <a:gd name="csX9" fmla="*/ 1196320 w 1201744"/>
                        <a:gd name="csY9" fmla="*/ 361836 h 705284"/>
                        <a:gd name="csX10" fmla="*/ 608140 w 1201744"/>
                        <a:gd name="csY10" fmla="*/ 703549 h 705284"/>
                        <a:gd name="csX11" fmla="*/ 602716 w 1201744"/>
                        <a:gd name="csY11" fmla="*/ 705067 h 705284"/>
                        <a:gd name="csX12" fmla="*/ 32327 w 1201744"/>
                        <a:gd name="csY12" fmla="*/ 352724 h 705284"/>
                        <a:gd name="csX13" fmla="*/ 602716 w 1201744"/>
                        <a:gd name="csY13" fmla="*/ 681853 h 705284"/>
                        <a:gd name="csX14" fmla="*/ 1169417 w 1201744"/>
                        <a:gd name="csY14" fmla="*/ 352507 h 705284"/>
                        <a:gd name="csX15" fmla="*/ 599028 w 1201744"/>
                        <a:gd name="csY15" fmla="*/ 23161 h 705284"/>
                        <a:gd name="csX16" fmla="*/ 32327 w 1201744"/>
                        <a:gd name="csY16" fmla="*/ 352507 h 70528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1201744" h="705284">
                          <a:moveTo>
                            <a:pt x="602716" y="705284"/>
                          </a:moveTo>
                          <a:cubicBezTo>
                            <a:pt x="600764" y="705284"/>
                            <a:pt x="599028" y="704850"/>
                            <a:pt x="597292" y="703766"/>
                          </a:cubicBezTo>
                          <a:lnTo>
                            <a:pt x="5424" y="362053"/>
                          </a:lnTo>
                          <a:cubicBezTo>
                            <a:pt x="2170" y="360100"/>
                            <a:pt x="0" y="356629"/>
                            <a:pt x="0" y="352724"/>
                          </a:cubicBezTo>
                          <a:cubicBezTo>
                            <a:pt x="0" y="348818"/>
                            <a:pt x="1953" y="345347"/>
                            <a:pt x="5424" y="343394"/>
                          </a:cubicBezTo>
                          <a:lnTo>
                            <a:pt x="593604" y="1464"/>
                          </a:lnTo>
                          <a:cubicBezTo>
                            <a:pt x="596858" y="-488"/>
                            <a:pt x="601198" y="-488"/>
                            <a:pt x="604452" y="1464"/>
                          </a:cubicBezTo>
                          <a:lnTo>
                            <a:pt x="1196320" y="343177"/>
                          </a:lnTo>
                          <a:cubicBezTo>
                            <a:pt x="1199574" y="345130"/>
                            <a:pt x="1201744" y="348601"/>
                            <a:pt x="1201744" y="352507"/>
                          </a:cubicBezTo>
                          <a:cubicBezTo>
                            <a:pt x="1201744" y="356412"/>
                            <a:pt x="1199791" y="359883"/>
                            <a:pt x="1196320" y="361836"/>
                          </a:cubicBezTo>
                          <a:lnTo>
                            <a:pt x="608140" y="703549"/>
                          </a:lnTo>
                          <a:cubicBezTo>
                            <a:pt x="606405" y="704416"/>
                            <a:pt x="604669" y="705067"/>
                            <a:pt x="602716" y="705067"/>
                          </a:cubicBezTo>
                          <a:close/>
                          <a:moveTo>
                            <a:pt x="32327" y="352724"/>
                          </a:moveTo>
                          <a:lnTo>
                            <a:pt x="602716" y="681853"/>
                          </a:lnTo>
                          <a:lnTo>
                            <a:pt x="1169417" y="352507"/>
                          </a:lnTo>
                          <a:lnTo>
                            <a:pt x="599028" y="23161"/>
                          </a:lnTo>
                          <a:lnTo>
                            <a:pt x="32327" y="35250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7" name="Grafik 245">
                    <a:extLst>
                      <a:ext uri="{FF2B5EF4-FFF2-40B4-BE49-F238E27FC236}">
                        <a16:creationId xmlns:a16="http://schemas.microsoft.com/office/drawing/2014/main" id="{721F58D5-A3B9-F5D1-6F13-33381688FCC3}"/>
                      </a:ext>
                    </a:extLst>
                  </p:cNvPr>
                  <p:cNvGrpSpPr/>
                  <p:nvPr/>
                </p:nvGrpSpPr>
                <p:grpSpPr>
                  <a:xfrm>
                    <a:off x="5030658" y="4036467"/>
                    <a:ext cx="611828" cy="556232"/>
                    <a:chOff x="5030658" y="4036467"/>
                    <a:chExt cx="611828" cy="556232"/>
                  </a:xfrm>
                </p:grpSpPr>
                <p:sp>
                  <p:nvSpPr>
                    <p:cNvPr id="41" name="Freeform 40">
                      <a:extLst>
                        <a:ext uri="{FF2B5EF4-FFF2-40B4-BE49-F238E27FC236}">
                          <a16:creationId xmlns:a16="http://schemas.microsoft.com/office/drawing/2014/main" id="{3D49F76A-4D85-06B9-716F-389455673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1506" y="4047478"/>
                      <a:ext cx="590132" cy="534373"/>
                    </a:xfrm>
                    <a:custGeom>
                      <a:avLst/>
                      <a:gdLst>
                        <a:gd name="csX0" fmla="*/ 590133 w 590132"/>
                        <a:gd name="csY0" fmla="*/ 0 h 534373"/>
                        <a:gd name="csX1" fmla="*/ 588180 w 590132"/>
                        <a:gd name="csY1" fmla="*/ 192661 h 534373"/>
                        <a:gd name="csX2" fmla="*/ 0 w 590132"/>
                        <a:gd name="csY2" fmla="*/ 534374 h 534373"/>
                        <a:gd name="csX3" fmla="*/ 1953 w 590132"/>
                        <a:gd name="csY3" fmla="*/ 341713 h 534373"/>
                        <a:gd name="csX4" fmla="*/ 590133 w 590132"/>
                        <a:gd name="csY4" fmla="*/ 0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0132" h="534373">
                          <a:moveTo>
                            <a:pt x="590133" y="0"/>
                          </a:moveTo>
                          <a:lnTo>
                            <a:pt x="588180" y="192661"/>
                          </a:lnTo>
                          <a:lnTo>
                            <a:pt x="0" y="534374"/>
                          </a:lnTo>
                          <a:lnTo>
                            <a:pt x="1953" y="341713"/>
                          </a:lnTo>
                          <a:lnTo>
                            <a:pt x="590133" y="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" name="Freeform 41">
                      <a:extLst>
                        <a:ext uri="{FF2B5EF4-FFF2-40B4-BE49-F238E27FC236}">
                          <a16:creationId xmlns:a16="http://schemas.microsoft.com/office/drawing/2014/main" id="{70EFC9D6-FE00-0B98-6CBF-68C8EB0F2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658" y="4036467"/>
                      <a:ext cx="611828" cy="556232"/>
                    </a:xfrm>
                    <a:custGeom>
                      <a:avLst/>
                      <a:gdLst>
                        <a:gd name="csX0" fmla="*/ 10848 w 611828"/>
                        <a:gd name="csY0" fmla="*/ 556232 h 556232"/>
                        <a:gd name="csX1" fmla="*/ 5424 w 611828"/>
                        <a:gd name="csY1" fmla="*/ 554714 h 556232"/>
                        <a:gd name="csX2" fmla="*/ 0 w 611828"/>
                        <a:gd name="csY2" fmla="*/ 545167 h 556232"/>
                        <a:gd name="csX3" fmla="*/ 1953 w 611828"/>
                        <a:gd name="csY3" fmla="*/ 352506 h 556232"/>
                        <a:gd name="csX4" fmla="*/ 7377 w 611828"/>
                        <a:gd name="csY4" fmla="*/ 343177 h 556232"/>
                        <a:gd name="csX5" fmla="*/ 595557 w 611828"/>
                        <a:gd name="csY5" fmla="*/ 1464 h 556232"/>
                        <a:gd name="csX6" fmla="*/ 606405 w 611828"/>
                        <a:gd name="csY6" fmla="*/ 1464 h 556232"/>
                        <a:gd name="csX7" fmla="*/ 611829 w 611828"/>
                        <a:gd name="csY7" fmla="*/ 11011 h 556232"/>
                        <a:gd name="csX8" fmla="*/ 609876 w 611828"/>
                        <a:gd name="csY8" fmla="*/ 203672 h 556232"/>
                        <a:gd name="csX9" fmla="*/ 604452 w 611828"/>
                        <a:gd name="csY9" fmla="*/ 213001 h 556232"/>
                        <a:gd name="csX10" fmla="*/ 16272 w 611828"/>
                        <a:gd name="csY10" fmla="*/ 554714 h 556232"/>
                        <a:gd name="csX11" fmla="*/ 10848 w 611828"/>
                        <a:gd name="csY11" fmla="*/ 556232 h 556232"/>
                        <a:gd name="csX12" fmla="*/ 23649 w 611828"/>
                        <a:gd name="csY12" fmla="*/ 359015 h 556232"/>
                        <a:gd name="csX13" fmla="*/ 21913 w 611828"/>
                        <a:gd name="csY13" fmla="*/ 526509 h 556232"/>
                        <a:gd name="csX14" fmla="*/ 588397 w 611828"/>
                        <a:gd name="csY14" fmla="*/ 197380 h 556232"/>
                        <a:gd name="csX15" fmla="*/ 590133 w 611828"/>
                        <a:gd name="csY15" fmla="*/ 29886 h 556232"/>
                        <a:gd name="csX16" fmla="*/ 23649 w 611828"/>
                        <a:gd name="csY16" fmla="*/ 359015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1828" h="556232">
                          <a:moveTo>
                            <a:pt x="10848" y="556232"/>
                          </a:moveTo>
                          <a:cubicBezTo>
                            <a:pt x="8895" y="556232"/>
                            <a:pt x="7160" y="555799"/>
                            <a:pt x="5424" y="554714"/>
                          </a:cubicBezTo>
                          <a:cubicBezTo>
                            <a:pt x="1953" y="552761"/>
                            <a:pt x="0" y="549073"/>
                            <a:pt x="0" y="545167"/>
                          </a:cubicBezTo>
                          <a:lnTo>
                            <a:pt x="1953" y="352506"/>
                          </a:lnTo>
                          <a:cubicBezTo>
                            <a:pt x="1953" y="348601"/>
                            <a:pt x="4122" y="345130"/>
                            <a:pt x="7377" y="343177"/>
                          </a:cubicBezTo>
                          <a:lnTo>
                            <a:pt x="595557" y="1464"/>
                          </a:lnTo>
                          <a:cubicBezTo>
                            <a:pt x="598811" y="-488"/>
                            <a:pt x="603150" y="-488"/>
                            <a:pt x="606405" y="1464"/>
                          </a:cubicBezTo>
                          <a:cubicBezTo>
                            <a:pt x="609876" y="3417"/>
                            <a:pt x="611829" y="7105"/>
                            <a:pt x="611829" y="11011"/>
                          </a:cubicBezTo>
                          <a:lnTo>
                            <a:pt x="609876" y="203672"/>
                          </a:lnTo>
                          <a:cubicBezTo>
                            <a:pt x="609876" y="207577"/>
                            <a:pt x="607706" y="211048"/>
                            <a:pt x="604452" y="213001"/>
                          </a:cubicBezTo>
                          <a:lnTo>
                            <a:pt x="16272" y="554714"/>
                          </a:lnTo>
                          <a:cubicBezTo>
                            <a:pt x="14536" y="555582"/>
                            <a:pt x="12801" y="556232"/>
                            <a:pt x="10848" y="556232"/>
                          </a:cubicBezTo>
                          <a:close/>
                          <a:moveTo>
                            <a:pt x="23649" y="359015"/>
                          </a:moveTo>
                          <a:lnTo>
                            <a:pt x="21913" y="526509"/>
                          </a:lnTo>
                          <a:lnTo>
                            <a:pt x="588397" y="197380"/>
                          </a:lnTo>
                          <a:lnTo>
                            <a:pt x="590133" y="29886"/>
                          </a:lnTo>
                          <a:lnTo>
                            <a:pt x="23649" y="359015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8" name="Grafik 245">
                    <a:extLst>
                      <a:ext uri="{FF2B5EF4-FFF2-40B4-BE49-F238E27FC236}">
                        <a16:creationId xmlns:a16="http://schemas.microsoft.com/office/drawing/2014/main" id="{96044F5D-861D-2571-120D-EFCFDCAB5E35}"/>
                      </a:ext>
                    </a:extLst>
                  </p:cNvPr>
                  <p:cNvGrpSpPr/>
                  <p:nvPr/>
                </p:nvGrpSpPr>
                <p:grpSpPr>
                  <a:xfrm>
                    <a:off x="4438790" y="4036467"/>
                    <a:ext cx="615516" cy="556232"/>
                    <a:chOff x="4438790" y="4036467"/>
                    <a:chExt cx="615516" cy="556232"/>
                  </a:xfrm>
                </p:grpSpPr>
                <p:sp>
                  <p:nvSpPr>
                    <p:cNvPr id="39" name="Freeform 38">
                      <a:extLst>
                        <a:ext uri="{FF2B5EF4-FFF2-40B4-BE49-F238E27FC236}">
                          <a16:creationId xmlns:a16="http://schemas.microsoft.com/office/drawing/2014/main" id="{FBDEA4E1-FC73-3276-A45F-B78A05F2E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9421" y="4047478"/>
                      <a:ext cx="594037" cy="534373"/>
                    </a:xfrm>
                    <a:custGeom>
                      <a:avLst/>
                      <a:gdLst>
                        <a:gd name="csX0" fmla="*/ 594038 w 594037"/>
                        <a:gd name="csY0" fmla="*/ 341713 h 534373"/>
                        <a:gd name="csX1" fmla="*/ 592085 w 594037"/>
                        <a:gd name="csY1" fmla="*/ 534374 h 534373"/>
                        <a:gd name="csX2" fmla="*/ 0 w 594037"/>
                        <a:gd name="csY2" fmla="*/ 192661 h 534373"/>
                        <a:gd name="csX3" fmla="*/ 1953 w 594037"/>
                        <a:gd name="csY3" fmla="*/ 0 h 534373"/>
                        <a:gd name="csX4" fmla="*/ 594038 w 594037"/>
                        <a:gd name="csY4" fmla="*/ 341713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4037" h="534373">
                          <a:moveTo>
                            <a:pt x="594038" y="341713"/>
                          </a:moveTo>
                          <a:lnTo>
                            <a:pt x="592085" y="534374"/>
                          </a:lnTo>
                          <a:lnTo>
                            <a:pt x="0" y="192661"/>
                          </a:lnTo>
                          <a:lnTo>
                            <a:pt x="1953" y="0"/>
                          </a:lnTo>
                          <a:lnTo>
                            <a:pt x="594038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0" name="Freeform 39">
                      <a:extLst>
                        <a:ext uri="{FF2B5EF4-FFF2-40B4-BE49-F238E27FC236}">
                          <a16:creationId xmlns:a16="http://schemas.microsoft.com/office/drawing/2014/main" id="{FA200025-5FC9-1A37-2D23-1F45F12DF1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8790" y="4036467"/>
                      <a:ext cx="615516" cy="556232"/>
                    </a:xfrm>
                    <a:custGeom>
                      <a:avLst/>
                      <a:gdLst>
                        <a:gd name="csX0" fmla="*/ 602716 w 615516"/>
                        <a:gd name="csY0" fmla="*/ 556232 h 556232"/>
                        <a:gd name="csX1" fmla="*/ 597292 w 615516"/>
                        <a:gd name="csY1" fmla="*/ 554714 h 556232"/>
                        <a:gd name="csX2" fmla="*/ 5424 w 615516"/>
                        <a:gd name="csY2" fmla="*/ 213001 h 556232"/>
                        <a:gd name="csX3" fmla="*/ 0 w 615516"/>
                        <a:gd name="csY3" fmla="*/ 203455 h 556232"/>
                        <a:gd name="csX4" fmla="*/ 1953 w 615516"/>
                        <a:gd name="csY4" fmla="*/ 10794 h 556232"/>
                        <a:gd name="csX5" fmla="*/ 7377 w 615516"/>
                        <a:gd name="csY5" fmla="*/ 1464 h 556232"/>
                        <a:gd name="csX6" fmla="*/ 18225 w 615516"/>
                        <a:gd name="csY6" fmla="*/ 1464 h 556232"/>
                        <a:gd name="csX7" fmla="*/ 610093 w 615516"/>
                        <a:gd name="csY7" fmla="*/ 343177 h 556232"/>
                        <a:gd name="csX8" fmla="*/ 615517 w 615516"/>
                        <a:gd name="csY8" fmla="*/ 352723 h 556232"/>
                        <a:gd name="csX9" fmla="*/ 613564 w 615516"/>
                        <a:gd name="csY9" fmla="*/ 545384 h 556232"/>
                        <a:gd name="csX10" fmla="*/ 608140 w 615516"/>
                        <a:gd name="csY10" fmla="*/ 554714 h 556232"/>
                        <a:gd name="csX11" fmla="*/ 602716 w 615516"/>
                        <a:gd name="csY11" fmla="*/ 556232 h 556232"/>
                        <a:gd name="csX12" fmla="*/ 21696 w 615516"/>
                        <a:gd name="csY12" fmla="*/ 197597 h 556232"/>
                        <a:gd name="csX13" fmla="*/ 592085 w 615516"/>
                        <a:gd name="csY13" fmla="*/ 526943 h 556232"/>
                        <a:gd name="csX14" fmla="*/ 593821 w 615516"/>
                        <a:gd name="csY14" fmla="*/ 359232 h 556232"/>
                        <a:gd name="csX15" fmla="*/ 23432 w 615516"/>
                        <a:gd name="csY15" fmla="*/ 29886 h 556232"/>
                        <a:gd name="csX16" fmla="*/ 21696 w 615516"/>
                        <a:gd name="csY16" fmla="*/ 197597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5516" h="556232">
                          <a:moveTo>
                            <a:pt x="602716" y="556232"/>
                          </a:moveTo>
                          <a:cubicBezTo>
                            <a:pt x="600764" y="556232"/>
                            <a:pt x="599028" y="555799"/>
                            <a:pt x="597292" y="554714"/>
                          </a:cubicBezTo>
                          <a:lnTo>
                            <a:pt x="5424" y="213001"/>
                          </a:lnTo>
                          <a:cubicBezTo>
                            <a:pt x="1953" y="211048"/>
                            <a:pt x="0" y="207360"/>
                            <a:pt x="0" y="203455"/>
                          </a:cubicBezTo>
                          <a:lnTo>
                            <a:pt x="1953" y="10794"/>
                          </a:lnTo>
                          <a:cubicBezTo>
                            <a:pt x="1953" y="6888"/>
                            <a:pt x="4122" y="3417"/>
                            <a:pt x="7377" y="1464"/>
                          </a:cubicBezTo>
                          <a:cubicBezTo>
                            <a:pt x="10631" y="-488"/>
                            <a:pt x="14753" y="-488"/>
                            <a:pt x="18225" y="1464"/>
                          </a:cubicBezTo>
                          <a:lnTo>
                            <a:pt x="610093" y="343177"/>
                          </a:lnTo>
                          <a:cubicBezTo>
                            <a:pt x="613564" y="345130"/>
                            <a:pt x="615517" y="348818"/>
                            <a:pt x="615517" y="352723"/>
                          </a:cubicBezTo>
                          <a:lnTo>
                            <a:pt x="613564" y="545384"/>
                          </a:lnTo>
                          <a:cubicBezTo>
                            <a:pt x="613564" y="549290"/>
                            <a:pt x="611395" y="552761"/>
                            <a:pt x="608140" y="554714"/>
                          </a:cubicBezTo>
                          <a:cubicBezTo>
                            <a:pt x="606405" y="555582"/>
                            <a:pt x="604669" y="556232"/>
                            <a:pt x="602716" y="556232"/>
                          </a:cubicBezTo>
                          <a:close/>
                          <a:moveTo>
                            <a:pt x="21696" y="197597"/>
                          </a:moveTo>
                          <a:lnTo>
                            <a:pt x="592085" y="526943"/>
                          </a:lnTo>
                          <a:lnTo>
                            <a:pt x="593821" y="359232"/>
                          </a:lnTo>
                          <a:lnTo>
                            <a:pt x="23432" y="29886"/>
                          </a:lnTo>
                          <a:lnTo>
                            <a:pt x="21696" y="19759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31" name="Grafik 245">
                  <a:extLst>
                    <a:ext uri="{FF2B5EF4-FFF2-40B4-BE49-F238E27FC236}">
                      <a16:creationId xmlns:a16="http://schemas.microsoft.com/office/drawing/2014/main" id="{FC2F4D4F-DCD3-D9F1-60B5-5F4843679EF7}"/>
                    </a:ext>
                  </a:extLst>
                </p:cNvPr>
                <p:cNvGrpSpPr/>
                <p:nvPr/>
              </p:nvGrpSpPr>
              <p:grpSpPr>
                <a:xfrm>
                  <a:off x="5093793" y="4132526"/>
                  <a:ext cx="507904" cy="310904"/>
                  <a:chOff x="5093793" y="4132526"/>
                  <a:chExt cx="507904" cy="310904"/>
                </a:xfrm>
                <a:solidFill>
                  <a:srgbClr val="FFFFFF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91750D49-44CC-D97D-B7B2-BCF69DDB6D86}"/>
                      </a:ext>
                    </a:extLst>
                  </p:cNvPr>
                  <p:cNvSpPr/>
                  <p:nvPr/>
                </p:nvSpPr>
                <p:spPr>
                  <a:xfrm>
                    <a:off x="5416848" y="4132526"/>
                    <a:ext cx="184850" cy="124318"/>
                  </a:xfrm>
                  <a:custGeom>
                    <a:avLst/>
                    <a:gdLst>
                      <a:gd name="csX0" fmla="*/ 184633 w 184850"/>
                      <a:gd name="csY0" fmla="*/ 0 h 124318"/>
                      <a:gd name="csX1" fmla="*/ 0 w 184850"/>
                      <a:gd name="csY1" fmla="*/ 106528 h 124318"/>
                      <a:gd name="csX2" fmla="*/ 217 w 184850"/>
                      <a:gd name="csY2" fmla="*/ 124318 h 124318"/>
                      <a:gd name="csX3" fmla="*/ 184850 w 184850"/>
                      <a:gd name="csY3" fmla="*/ 17574 h 124318"/>
                      <a:gd name="csX4" fmla="*/ 184633 w 184850"/>
                      <a:gd name="csY4" fmla="*/ 0 h 12431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84850" h="124318">
                        <a:moveTo>
                          <a:pt x="184633" y="0"/>
                        </a:moveTo>
                        <a:lnTo>
                          <a:pt x="0" y="106528"/>
                        </a:lnTo>
                        <a:lnTo>
                          <a:pt x="217" y="124318"/>
                        </a:lnTo>
                        <a:lnTo>
                          <a:pt x="184850" y="17574"/>
                        </a:lnTo>
                        <a:lnTo>
                          <a:pt x="18463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BA3B9E23-0C1D-B5A1-AB5F-885EBE528CB7}"/>
                      </a:ext>
                    </a:extLst>
                  </p:cNvPr>
                  <p:cNvSpPr/>
                  <p:nvPr/>
                </p:nvSpPr>
                <p:spPr>
                  <a:xfrm>
                    <a:off x="5093793" y="4407849"/>
                    <a:ext cx="30808" cy="35581"/>
                  </a:xfrm>
                  <a:custGeom>
                    <a:avLst/>
                    <a:gdLst>
                      <a:gd name="csX0" fmla="*/ 30808 w 30808"/>
                      <a:gd name="csY0" fmla="*/ 0 h 35581"/>
                      <a:gd name="csX1" fmla="*/ 0 w 30808"/>
                      <a:gd name="csY1" fmla="*/ 17791 h 35581"/>
                      <a:gd name="csX2" fmla="*/ 0 w 30808"/>
                      <a:gd name="csY2" fmla="*/ 35582 h 35581"/>
                      <a:gd name="csX3" fmla="*/ 30808 w 30808"/>
                      <a:gd name="csY3" fmla="*/ 17791 h 35581"/>
                      <a:gd name="csX4" fmla="*/ 30808 w 30808"/>
                      <a:gd name="csY4" fmla="*/ 0 h 355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581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0" y="35582"/>
                        </a:lnTo>
                        <a:lnTo>
                          <a:pt x="30808" y="17791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15CD6D82-70C6-86F8-085D-A1E9F89ABBC5}"/>
                      </a:ext>
                    </a:extLst>
                  </p:cNvPr>
                  <p:cNvSpPr/>
                  <p:nvPr/>
                </p:nvSpPr>
                <p:spPr>
                  <a:xfrm>
                    <a:off x="5155193" y="4372485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8767F7AE-6FCA-93F8-C8FC-8BDAFCAFE564}"/>
                      </a:ext>
                    </a:extLst>
                  </p:cNvPr>
                  <p:cNvSpPr/>
                  <p:nvPr/>
                </p:nvSpPr>
                <p:spPr>
                  <a:xfrm>
                    <a:off x="5216810" y="4336903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45" name="Grafik 245">
                <a:extLst>
                  <a:ext uri="{FF2B5EF4-FFF2-40B4-BE49-F238E27FC236}">
                    <a16:creationId xmlns:a16="http://schemas.microsoft.com/office/drawing/2014/main" id="{1F19CEF7-2642-2C58-D0FD-2EA1E73A14C2}"/>
                  </a:ext>
                </a:extLst>
              </p:cNvPr>
              <p:cNvGrpSpPr/>
              <p:nvPr/>
            </p:nvGrpSpPr>
            <p:grpSpPr>
              <a:xfrm>
                <a:off x="4439534" y="3688049"/>
                <a:ext cx="1203696" cy="897945"/>
                <a:chOff x="4438790" y="3694754"/>
                <a:chExt cx="1203696" cy="897945"/>
              </a:xfrm>
            </p:grpSpPr>
            <p:grpSp>
              <p:nvGrpSpPr>
                <p:cNvPr id="46" name="Grafik 245">
                  <a:extLst>
                    <a:ext uri="{FF2B5EF4-FFF2-40B4-BE49-F238E27FC236}">
                      <a16:creationId xmlns:a16="http://schemas.microsoft.com/office/drawing/2014/main" id="{4B61CC05-4DEB-10D3-6F00-116D1E25BEF4}"/>
                    </a:ext>
                  </a:extLst>
                </p:cNvPr>
                <p:cNvGrpSpPr/>
                <p:nvPr/>
              </p:nvGrpSpPr>
              <p:grpSpPr>
                <a:xfrm>
                  <a:off x="4438790" y="3694754"/>
                  <a:ext cx="1203696" cy="897945"/>
                  <a:chOff x="4438790" y="3694754"/>
                  <a:chExt cx="1203696" cy="897945"/>
                </a:xfrm>
              </p:grpSpPr>
              <p:grpSp>
                <p:nvGrpSpPr>
                  <p:cNvPr id="52" name="Grafik 245">
                    <a:extLst>
                      <a:ext uri="{FF2B5EF4-FFF2-40B4-BE49-F238E27FC236}">
                        <a16:creationId xmlns:a16="http://schemas.microsoft.com/office/drawing/2014/main" id="{B0517FC0-3CD3-2275-700B-4BF23E33EB9F}"/>
                      </a:ext>
                    </a:extLst>
                  </p:cNvPr>
                  <p:cNvGrpSpPr/>
                  <p:nvPr/>
                </p:nvGrpSpPr>
                <p:grpSpPr>
                  <a:xfrm>
                    <a:off x="4440742" y="3694754"/>
                    <a:ext cx="1201744" cy="705284"/>
                    <a:chOff x="4440742" y="3694754"/>
                    <a:chExt cx="1201744" cy="705284"/>
                  </a:xfrm>
                </p:grpSpPr>
                <p:sp>
                  <p:nvSpPr>
                    <p:cNvPr id="59" name="Freeform 58">
                      <a:extLst>
                        <a:ext uri="{FF2B5EF4-FFF2-40B4-BE49-F238E27FC236}">
                          <a16:creationId xmlns:a16="http://schemas.microsoft.com/office/drawing/2014/main" id="{FD8B7D1E-4F7F-FDF5-1630-0B3459DF94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74" y="3705765"/>
                      <a:ext cx="1180264" cy="683425"/>
                    </a:xfrm>
                    <a:custGeom>
                      <a:avLst/>
                      <a:gdLst>
                        <a:gd name="csX0" fmla="*/ 1180265 w 1180264"/>
                        <a:gd name="csY0" fmla="*/ 341713 h 683425"/>
                        <a:gd name="csX1" fmla="*/ 592085 w 1180264"/>
                        <a:gd name="csY1" fmla="*/ 683426 h 683425"/>
                        <a:gd name="csX2" fmla="*/ 0 w 1180264"/>
                        <a:gd name="csY2" fmla="*/ 341713 h 683425"/>
                        <a:gd name="csX3" fmla="*/ 588180 w 1180264"/>
                        <a:gd name="csY3" fmla="*/ 0 h 683425"/>
                        <a:gd name="csX4" fmla="*/ 1180265 w 1180264"/>
                        <a:gd name="csY4" fmla="*/ 341713 h 68342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1180264" h="683425">
                          <a:moveTo>
                            <a:pt x="1180265" y="341713"/>
                          </a:moveTo>
                          <a:lnTo>
                            <a:pt x="592085" y="683426"/>
                          </a:lnTo>
                          <a:lnTo>
                            <a:pt x="0" y="341713"/>
                          </a:lnTo>
                          <a:lnTo>
                            <a:pt x="588180" y="0"/>
                          </a:lnTo>
                          <a:lnTo>
                            <a:pt x="1180265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" name="Freeform 59">
                      <a:extLst>
                        <a:ext uri="{FF2B5EF4-FFF2-40B4-BE49-F238E27FC236}">
                          <a16:creationId xmlns:a16="http://schemas.microsoft.com/office/drawing/2014/main" id="{FAA37AE9-F08D-78DB-2BAA-ED7C8EC42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742" y="3694754"/>
                      <a:ext cx="1201744" cy="705284"/>
                    </a:xfrm>
                    <a:custGeom>
                      <a:avLst/>
                      <a:gdLst>
                        <a:gd name="csX0" fmla="*/ 602716 w 1201744"/>
                        <a:gd name="csY0" fmla="*/ 705284 h 705284"/>
                        <a:gd name="csX1" fmla="*/ 597292 w 1201744"/>
                        <a:gd name="csY1" fmla="*/ 703766 h 705284"/>
                        <a:gd name="csX2" fmla="*/ 5424 w 1201744"/>
                        <a:gd name="csY2" fmla="*/ 362053 h 705284"/>
                        <a:gd name="csX3" fmla="*/ 0 w 1201744"/>
                        <a:gd name="csY3" fmla="*/ 352724 h 705284"/>
                        <a:gd name="csX4" fmla="*/ 5424 w 1201744"/>
                        <a:gd name="csY4" fmla="*/ 343394 h 705284"/>
                        <a:gd name="csX5" fmla="*/ 593604 w 1201744"/>
                        <a:gd name="csY5" fmla="*/ 1464 h 705284"/>
                        <a:gd name="csX6" fmla="*/ 604452 w 1201744"/>
                        <a:gd name="csY6" fmla="*/ 1464 h 705284"/>
                        <a:gd name="csX7" fmla="*/ 1196320 w 1201744"/>
                        <a:gd name="csY7" fmla="*/ 343177 h 705284"/>
                        <a:gd name="csX8" fmla="*/ 1201744 w 1201744"/>
                        <a:gd name="csY8" fmla="*/ 352507 h 705284"/>
                        <a:gd name="csX9" fmla="*/ 1196320 w 1201744"/>
                        <a:gd name="csY9" fmla="*/ 361836 h 705284"/>
                        <a:gd name="csX10" fmla="*/ 608140 w 1201744"/>
                        <a:gd name="csY10" fmla="*/ 703549 h 705284"/>
                        <a:gd name="csX11" fmla="*/ 602716 w 1201744"/>
                        <a:gd name="csY11" fmla="*/ 705067 h 705284"/>
                        <a:gd name="csX12" fmla="*/ 32327 w 1201744"/>
                        <a:gd name="csY12" fmla="*/ 352724 h 705284"/>
                        <a:gd name="csX13" fmla="*/ 602716 w 1201744"/>
                        <a:gd name="csY13" fmla="*/ 681853 h 705284"/>
                        <a:gd name="csX14" fmla="*/ 1169417 w 1201744"/>
                        <a:gd name="csY14" fmla="*/ 352507 h 705284"/>
                        <a:gd name="csX15" fmla="*/ 599028 w 1201744"/>
                        <a:gd name="csY15" fmla="*/ 23161 h 705284"/>
                        <a:gd name="csX16" fmla="*/ 32327 w 1201744"/>
                        <a:gd name="csY16" fmla="*/ 352507 h 70528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1201744" h="705284">
                          <a:moveTo>
                            <a:pt x="602716" y="705284"/>
                          </a:moveTo>
                          <a:cubicBezTo>
                            <a:pt x="600764" y="705284"/>
                            <a:pt x="599028" y="704850"/>
                            <a:pt x="597292" y="703766"/>
                          </a:cubicBezTo>
                          <a:lnTo>
                            <a:pt x="5424" y="362053"/>
                          </a:lnTo>
                          <a:cubicBezTo>
                            <a:pt x="2170" y="360100"/>
                            <a:pt x="0" y="356629"/>
                            <a:pt x="0" y="352724"/>
                          </a:cubicBezTo>
                          <a:cubicBezTo>
                            <a:pt x="0" y="348818"/>
                            <a:pt x="1953" y="345347"/>
                            <a:pt x="5424" y="343394"/>
                          </a:cubicBezTo>
                          <a:lnTo>
                            <a:pt x="593604" y="1464"/>
                          </a:lnTo>
                          <a:cubicBezTo>
                            <a:pt x="596858" y="-488"/>
                            <a:pt x="601198" y="-488"/>
                            <a:pt x="604452" y="1464"/>
                          </a:cubicBezTo>
                          <a:lnTo>
                            <a:pt x="1196320" y="343177"/>
                          </a:lnTo>
                          <a:cubicBezTo>
                            <a:pt x="1199574" y="345130"/>
                            <a:pt x="1201744" y="348601"/>
                            <a:pt x="1201744" y="352507"/>
                          </a:cubicBezTo>
                          <a:cubicBezTo>
                            <a:pt x="1201744" y="356412"/>
                            <a:pt x="1199791" y="359883"/>
                            <a:pt x="1196320" y="361836"/>
                          </a:cubicBezTo>
                          <a:lnTo>
                            <a:pt x="608140" y="703549"/>
                          </a:lnTo>
                          <a:cubicBezTo>
                            <a:pt x="606405" y="704416"/>
                            <a:pt x="604669" y="705067"/>
                            <a:pt x="602716" y="705067"/>
                          </a:cubicBezTo>
                          <a:close/>
                          <a:moveTo>
                            <a:pt x="32327" y="352724"/>
                          </a:moveTo>
                          <a:lnTo>
                            <a:pt x="602716" y="681853"/>
                          </a:lnTo>
                          <a:lnTo>
                            <a:pt x="1169417" y="352507"/>
                          </a:lnTo>
                          <a:lnTo>
                            <a:pt x="599028" y="23161"/>
                          </a:lnTo>
                          <a:lnTo>
                            <a:pt x="32327" y="35250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" name="Grafik 245">
                    <a:extLst>
                      <a:ext uri="{FF2B5EF4-FFF2-40B4-BE49-F238E27FC236}">
                        <a16:creationId xmlns:a16="http://schemas.microsoft.com/office/drawing/2014/main" id="{2B186E43-00C3-282F-F225-36417D9CA461}"/>
                      </a:ext>
                    </a:extLst>
                  </p:cNvPr>
                  <p:cNvGrpSpPr/>
                  <p:nvPr/>
                </p:nvGrpSpPr>
                <p:grpSpPr>
                  <a:xfrm>
                    <a:off x="5030658" y="4036467"/>
                    <a:ext cx="611828" cy="556232"/>
                    <a:chOff x="5030658" y="4036467"/>
                    <a:chExt cx="611828" cy="556232"/>
                  </a:xfrm>
                </p:grpSpPr>
                <p:sp>
                  <p:nvSpPr>
                    <p:cNvPr id="57" name="Freeform 56">
                      <a:extLst>
                        <a:ext uri="{FF2B5EF4-FFF2-40B4-BE49-F238E27FC236}">
                          <a16:creationId xmlns:a16="http://schemas.microsoft.com/office/drawing/2014/main" id="{F95D8397-80E3-A14D-738C-8462F4C37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1506" y="4047478"/>
                      <a:ext cx="590132" cy="534373"/>
                    </a:xfrm>
                    <a:custGeom>
                      <a:avLst/>
                      <a:gdLst>
                        <a:gd name="csX0" fmla="*/ 590133 w 590132"/>
                        <a:gd name="csY0" fmla="*/ 0 h 534373"/>
                        <a:gd name="csX1" fmla="*/ 588180 w 590132"/>
                        <a:gd name="csY1" fmla="*/ 192661 h 534373"/>
                        <a:gd name="csX2" fmla="*/ 0 w 590132"/>
                        <a:gd name="csY2" fmla="*/ 534374 h 534373"/>
                        <a:gd name="csX3" fmla="*/ 1953 w 590132"/>
                        <a:gd name="csY3" fmla="*/ 341713 h 534373"/>
                        <a:gd name="csX4" fmla="*/ 590133 w 590132"/>
                        <a:gd name="csY4" fmla="*/ 0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0132" h="534373">
                          <a:moveTo>
                            <a:pt x="590133" y="0"/>
                          </a:moveTo>
                          <a:lnTo>
                            <a:pt x="588180" y="192661"/>
                          </a:lnTo>
                          <a:lnTo>
                            <a:pt x="0" y="534374"/>
                          </a:lnTo>
                          <a:lnTo>
                            <a:pt x="1953" y="341713"/>
                          </a:lnTo>
                          <a:lnTo>
                            <a:pt x="590133" y="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" name="Freeform 57">
                      <a:extLst>
                        <a:ext uri="{FF2B5EF4-FFF2-40B4-BE49-F238E27FC236}">
                          <a16:creationId xmlns:a16="http://schemas.microsoft.com/office/drawing/2014/main" id="{C82116C4-3732-41BC-D1AC-83F0B2809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658" y="4036467"/>
                      <a:ext cx="611828" cy="556232"/>
                    </a:xfrm>
                    <a:custGeom>
                      <a:avLst/>
                      <a:gdLst>
                        <a:gd name="csX0" fmla="*/ 10848 w 611828"/>
                        <a:gd name="csY0" fmla="*/ 556232 h 556232"/>
                        <a:gd name="csX1" fmla="*/ 5424 w 611828"/>
                        <a:gd name="csY1" fmla="*/ 554714 h 556232"/>
                        <a:gd name="csX2" fmla="*/ 0 w 611828"/>
                        <a:gd name="csY2" fmla="*/ 545167 h 556232"/>
                        <a:gd name="csX3" fmla="*/ 1953 w 611828"/>
                        <a:gd name="csY3" fmla="*/ 352506 h 556232"/>
                        <a:gd name="csX4" fmla="*/ 7377 w 611828"/>
                        <a:gd name="csY4" fmla="*/ 343177 h 556232"/>
                        <a:gd name="csX5" fmla="*/ 595557 w 611828"/>
                        <a:gd name="csY5" fmla="*/ 1464 h 556232"/>
                        <a:gd name="csX6" fmla="*/ 606405 w 611828"/>
                        <a:gd name="csY6" fmla="*/ 1464 h 556232"/>
                        <a:gd name="csX7" fmla="*/ 611829 w 611828"/>
                        <a:gd name="csY7" fmla="*/ 11011 h 556232"/>
                        <a:gd name="csX8" fmla="*/ 609876 w 611828"/>
                        <a:gd name="csY8" fmla="*/ 203672 h 556232"/>
                        <a:gd name="csX9" fmla="*/ 604452 w 611828"/>
                        <a:gd name="csY9" fmla="*/ 213001 h 556232"/>
                        <a:gd name="csX10" fmla="*/ 16272 w 611828"/>
                        <a:gd name="csY10" fmla="*/ 554714 h 556232"/>
                        <a:gd name="csX11" fmla="*/ 10848 w 611828"/>
                        <a:gd name="csY11" fmla="*/ 556232 h 556232"/>
                        <a:gd name="csX12" fmla="*/ 23649 w 611828"/>
                        <a:gd name="csY12" fmla="*/ 359015 h 556232"/>
                        <a:gd name="csX13" fmla="*/ 21913 w 611828"/>
                        <a:gd name="csY13" fmla="*/ 526509 h 556232"/>
                        <a:gd name="csX14" fmla="*/ 588397 w 611828"/>
                        <a:gd name="csY14" fmla="*/ 197380 h 556232"/>
                        <a:gd name="csX15" fmla="*/ 590133 w 611828"/>
                        <a:gd name="csY15" fmla="*/ 29886 h 556232"/>
                        <a:gd name="csX16" fmla="*/ 23649 w 611828"/>
                        <a:gd name="csY16" fmla="*/ 359015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1828" h="556232">
                          <a:moveTo>
                            <a:pt x="10848" y="556232"/>
                          </a:moveTo>
                          <a:cubicBezTo>
                            <a:pt x="8895" y="556232"/>
                            <a:pt x="7160" y="555799"/>
                            <a:pt x="5424" y="554714"/>
                          </a:cubicBezTo>
                          <a:cubicBezTo>
                            <a:pt x="1953" y="552761"/>
                            <a:pt x="0" y="549073"/>
                            <a:pt x="0" y="545167"/>
                          </a:cubicBezTo>
                          <a:lnTo>
                            <a:pt x="1953" y="352506"/>
                          </a:lnTo>
                          <a:cubicBezTo>
                            <a:pt x="1953" y="348601"/>
                            <a:pt x="4122" y="345130"/>
                            <a:pt x="7377" y="343177"/>
                          </a:cubicBezTo>
                          <a:lnTo>
                            <a:pt x="595557" y="1464"/>
                          </a:lnTo>
                          <a:cubicBezTo>
                            <a:pt x="598811" y="-488"/>
                            <a:pt x="603150" y="-488"/>
                            <a:pt x="606405" y="1464"/>
                          </a:cubicBezTo>
                          <a:cubicBezTo>
                            <a:pt x="609876" y="3417"/>
                            <a:pt x="611829" y="7105"/>
                            <a:pt x="611829" y="11011"/>
                          </a:cubicBezTo>
                          <a:lnTo>
                            <a:pt x="609876" y="203672"/>
                          </a:lnTo>
                          <a:cubicBezTo>
                            <a:pt x="609876" y="207577"/>
                            <a:pt x="607706" y="211048"/>
                            <a:pt x="604452" y="213001"/>
                          </a:cubicBezTo>
                          <a:lnTo>
                            <a:pt x="16272" y="554714"/>
                          </a:lnTo>
                          <a:cubicBezTo>
                            <a:pt x="14536" y="555582"/>
                            <a:pt x="12801" y="556232"/>
                            <a:pt x="10848" y="556232"/>
                          </a:cubicBezTo>
                          <a:close/>
                          <a:moveTo>
                            <a:pt x="23649" y="359015"/>
                          </a:moveTo>
                          <a:lnTo>
                            <a:pt x="21913" y="526509"/>
                          </a:lnTo>
                          <a:lnTo>
                            <a:pt x="588397" y="197380"/>
                          </a:lnTo>
                          <a:lnTo>
                            <a:pt x="590133" y="29886"/>
                          </a:lnTo>
                          <a:lnTo>
                            <a:pt x="23649" y="359015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" name="Grafik 245">
                    <a:extLst>
                      <a:ext uri="{FF2B5EF4-FFF2-40B4-BE49-F238E27FC236}">
                        <a16:creationId xmlns:a16="http://schemas.microsoft.com/office/drawing/2014/main" id="{BB3B4511-E740-6766-E980-9E77345C6A87}"/>
                      </a:ext>
                    </a:extLst>
                  </p:cNvPr>
                  <p:cNvGrpSpPr/>
                  <p:nvPr/>
                </p:nvGrpSpPr>
                <p:grpSpPr>
                  <a:xfrm>
                    <a:off x="4438790" y="4036467"/>
                    <a:ext cx="615516" cy="556232"/>
                    <a:chOff x="4438790" y="4036467"/>
                    <a:chExt cx="615516" cy="556232"/>
                  </a:xfrm>
                </p:grpSpPr>
                <p:sp>
                  <p:nvSpPr>
                    <p:cNvPr id="55" name="Freeform 54">
                      <a:extLst>
                        <a:ext uri="{FF2B5EF4-FFF2-40B4-BE49-F238E27FC236}">
                          <a16:creationId xmlns:a16="http://schemas.microsoft.com/office/drawing/2014/main" id="{FA783A36-F4FC-949E-844D-812C448D3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9421" y="4047478"/>
                      <a:ext cx="594037" cy="534373"/>
                    </a:xfrm>
                    <a:custGeom>
                      <a:avLst/>
                      <a:gdLst>
                        <a:gd name="csX0" fmla="*/ 594038 w 594037"/>
                        <a:gd name="csY0" fmla="*/ 341713 h 534373"/>
                        <a:gd name="csX1" fmla="*/ 592085 w 594037"/>
                        <a:gd name="csY1" fmla="*/ 534374 h 534373"/>
                        <a:gd name="csX2" fmla="*/ 0 w 594037"/>
                        <a:gd name="csY2" fmla="*/ 192661 h 534373"/>
                        <a:gd name="csX3" fmla="*/ 1953 w 594037"/>
                        <a:gd name="csY3" fmla="*/ 0 h 534373"/>
                        <a:gd name="csX4" fmla="*/ 594038 w 594037"/>
                        <a:gd name="csY4" fmla="*/ 341713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4037" h="534373">
                          <a:moveTo>
                            <a:pt x="594038" y="341713"/>
                          </a:moveTo>
                          <a:lnTo>
                            <a:pt x="592085" y="534374"/>
                          </a:lnTo>
                          <a:lnTo>
                            <a:pt x="0" y="192661"/>
                          </a:lnTo>
                          <a:lnTo>
                            <a:pt x="1953" y="0"/>
                          </a:lnTo>
                          <a:lnTo>
                            <a:pt x="594038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6" name="Freeform 55">
                      <a:extLst>
                        <a:ext uri="{FF2B5EF4-FFF2-40B4-BE49-F238E27FC236}">
                          <a16:creationId xmlns:a16="http://schemas.microsoft.com/office/drawing/2014/main" id="{9B7A361E-F767-33E5-B90E-53A09D8310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8790" y="4036467"/>
                      <a:ext cx="615516" cy="556232"/>
                    </a:xfrm>
                    <a:custGeom>
                      <a:avLst/>
                      <a:gdLst>
                        <a:gd name="csX0" fmla="*/ 602716 w 615516"/>
                        <a:gd name="csY0" fmla="*/ 556232 h 556232"/>
                        <a:gd name="csX1" fmla="*/ 597292 w 615516"/>
                        <a:gd name="csY1" fmla="*/ 554714 h 556232"/>
                        <a:gd name="csX2" fmla="*/ 5424 w 615516"/>
                        <a:gd name="csY2" fmla="*/ 213001 h 556232"/>
                        <a:gd name="csX3" fmla="*/ 0 w 615516"/>
                        <a:gd name="csY3" fmla="*/ 203455 h 556232"/>
                        <a:gd name="csX4" fmla="*/ 1953 w 615516"/>
                        <a:gd name="csY4" fmla="*/ 10794 h 556232"/>
                        <a:gd name="csX5" fmla="*/ 7377 w 615516"/>
                        <a:gd name="csY5" fmla="*/ 1464 h 556232"/>
                        <a:gd name="csX6" fmla="*/ 18225 w 615516"/>
                        <a:gd name="csY6" fmla="*/ 1464 h 556232"/>
                        <a:gd name="csX7" fmla="*/ 610093 w 615516"/>
                        <a:gd name="csY7" fmla="*/ 343177 h 556232"/>
                        <a:gd name="csX8" fmla="*/ 615517 w 615516"/>
                        <a:gd name="csY8" fmla="*/ 352723 h 556232"/>
                        <a:gd name="csX9" fmla="*/ 613564 w 615516"/>
                        <a:gd name="csY9" fmla="*/ 545384 h 556232"/>
                        <a:gd name="csX10" fmla="*/ 608140 w 615516"/>
                        <a:gd name="csY10" fmla="*/ 554714 h 556232"/>
                        <a:gd name="csX11" fmla="*/ 602716 w 615516"/>
                        <a:gd name="csY11" fmla="*/ 556232 h 556232"/>
                        <a:gd name="csX12" fmla="*/ 21696 w 615516"/>
                        <a:gd name="csY12" fmla="*/ 197597 h 556232"/>
                        <a:gd name="csX13" fmla="*/ 592085 w 615516"/>
                        <a:gd name="csY13" fmla="*/ 526943 h 556232"/>
                        <a:gd name="csX14" fmla="*/ 593821 w 615516"/>
                        <a:gd name="csY14" fmla="*/ 359232 h 556232"/>
                        <a:gd name="csX15" fmla="*/ 23432 w 615516"/>
                        <a:gd name="csY15" fmla="*/ 29886 h 556232"/>
                        <a:gd name="csX16" fmla="*/ 21696 w 615516"/>
                        <a:gd name="csY16" fmla="*/ 197597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5516" h="556232">
                          <a:moveTo>
                            <a:pt x="602716" y="556232"/>
                          </a:moveTo>
                          <a:cubicBezTo>
                            <a:pt x="600764" y="556232"/>
                            <a:pt x="599028" y="555799"/>
                            <a:pt x="597292" y="554714"/>
                          </a:cubicBezTo>
                          <a:lnTo>
                            <a:pt x="5424" y="213001"/>
                          </a:lnTo>
                          <a:cubicBezTo>
                            <a:pt x="1953" y="211048"/>
                            <a:pt x="0" y="207360"/>
                            <a:pt x="0" y="203455"/>
                          </a:cubicBezTo>
                          <a:lnTo>
                            <a:pt x="1953" y="10794"/>
                          </a:lnTo>
                          <a:cubicBezTo>
                            <a:pt x="1953" y="6888"/>
                            <a:pt x="4122" y="3417"/>
                            <a:pt x="7377" y="1464"/>
                          </a:cubicBezTo>
                          <a:cubicBezTo>
                            <a:pt x="10631" y="-488"/>
                            <a:pt x="14753" y="-488"/>
                            <a:pt x="18225" y="1464"/>
                          </a:cubicBezTo>
                          <a:lnTo>
                            <a:pt x="610093" y="343177"/>
                          </a:lnTo>
                          <a:cubicBezTo>
                            <a:pt x="613564" y="345130"/>
                            <a:pt x="615517" y="348818"/>
                            <a:pt x="615517" y="352723"/>
                          </a:cubicBezTo>
                          <a:lnTo>
                            <a:pt x="613564" y="545384"/>
                          </a:lnTo>
                          <a:cubicBezTo>
                            <a:pt x="613564" y="549290"/>
                            <a:pt x="611395" y="552761"/>
                            <a:pt x="608140" y="554714"/>
                          </a:cubicBezTo>
                          <a:cubicBezTo>
                            <a:pt x="606405" y="555582"/>
                            <a:pt x="604669" y="556232"/>
                            <a:pt x="602716" y="556232"/>
                          </a:cubicBezTo>
                          <a:close/>
                          <a:moveTo>
                            <a:pt x="21696" y="197597"/>
                          </a:moveTo>
                          <a:lnTo>
                            <a:pt x="592085" y="526943"/>
                          </a:lnTo>
                          <a:lnTo>
                            <a:pt x="593821" y="359232"/>
                          </a:lnTo>
                          <a:lnTo>
                            <a:pt x="23432" y="29886"/>
                          </a:lnTo>
                          <a:lnTo>
                            <a:pt x="21696" y="19759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47" name="Grafik 245">
                  <a:extLst>
                    <a:ext uri="{FF2B5EF4-FFF2-40B4-BE49-F238E27FC236}">
                      <a16:creationId xmlns:a16="http://schemas.microsoft.com/office/drawing/2014/main" id="{61DA0E28-EF0E-1942-C4D7-0304BB1F1E7D}"/>
                    </a:ext>
                  </a:extLst>
                </p:cNvPr>
                <p:cNvGrpSpPr/>
                <p:nvPr/>
              </p:nvGrpSpPr>
              <p:grpSpPr>
                <a:xfrm>
                  <a:off x="5093793" y="4132526"/>
                  <a:ext cx="507904" cy="310904"/>
                  <a:chOff x="5093793" y="4132526"/>
                  <a:chExt cx="507904" cy="310904"/>
                </a:xfrm>
                <a:solidFill>
                  <a:srgbClr val="FFFFFF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D3EBA46B-E48D-0572-C7EF-D5863DB51751}"/>
                      </a:ext>
                    </a:extLst>
                  </p:cNvPr>
                  <p:cNvSpPr/>
                  <p:nvPr/>
                </p:nvSpPr>
                <p:spPr>
                  <a:xfrm>
                    <a:off x="5416848" y="4132526"/>
                    <a:ext cx="184850" cy="124318"/>
                  </a:xfrm>
                  <a:custGeom>
                    <a:avLst/>
                    <a:gdLst>
                      <a:gd name="csX0" fmla="*/ 184633 w 184850"/>
                      <a:gd name="csY0" fmla="*/ 0 h 124318"/>
                      <a:gd name="csX1" fmla="*/ 0 w 184850"/>
                      <a:gd name="csY1" fmla="*/ 106528 h 124318"/>
                      <a:gd name="csX2" fmla="*/ 217 w 184850"/>
                      <a:gd name="csY2" fmla="*/ 124318 h 124318"/>
                      <a:gd name="csX3" fmla="*/ 184850 w 184850"/>
                      <a:gd name="csY3" fmla="*/ 17574 h 124318"/>
                      <a:gd name="csX4" fmla="*/ 184633 w 184850"/>
                      <a:gd name="csY4" fmla="*/ 0 h 12431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84850" h="124318">
                        <a:moveTo>
                          <a:pt x="184633" y="0"/>
                        </a:moveTo>
                        <a:lnTo>
                          <a:pt x="0" y="106528"/>
                        </a:lnTo>
                        <a:lnTo>
                          <a:pt x="217" y="124318"/>
                        </a:lnTo>
                        <a:lnTo>
                          <a:pt x="184850" y="17574"/>
                        </a:lnTo>
                        <a:lnTo>
                          <a:pt x="18463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7AEBAF04-FEDC-B45B-AE3E-B1DCE2E5C67B}"/>
                      </a:ext>
                    </a:extLst>
                  </p:cNvPr>
                  <p:cNvSpPr/>
                  <p:nvPr/>
                </p:nvSpPr>
                <p:spPr>
                  <a:xfrm>
                    <a:off x="5093793" y="4407849"/>
                    <a:ext cx="30808" cy="35581"/>
                  </a:xfrm>
                  <a:custGeom>
                    <a:avLst/>
                    <a:gdLst>
                      <a:gd name="csX0" fmla="*/ 30808 w 30808"/>
                      <a:gd name="csY0" fmla="*/ 0 h 35581"/>
                      <a:gd name="csX1" fmla="*/ 0 w 30808"/>
                      <a:gd name="csY1" fmla="*/ 17791 h 35581"/>
                      <a:gd name="csX2" fmla="*/ 0 w 30808"/>
                      <a:gd name="csY2" fmla="*/ 35582 h 35581"/>
                      <a:gd name="csX3" fmla="*/ 30808 w 30808"/>
                      <a:gd name="csY3" fmla="*/ 17791 h 35581"/>
                      <a:gd name="csX4" fmla="*/ 30808 w 30808"/>
                      <a:gd name="csY4" fmla="*/ 0 h 355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581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0" y="35582"/>
                        </a:lnTo>
                        <a:lnTo>
                          <a:pt x="30808" y="17791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8E1F94B2-0010-5062-1490-62F98A78934B}"/>
                      </a:ext>
                    </a:extLst>
                  </p:cNvPr>
                  <p:cNvSpPr/>
                  <p:nvPr/>
                </p:nvSpPr>
                <p:spPr>
                  <a:xfrm>
                    <a:off x="5155193" y="4372485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87FB3EB1-5BC3-FCC2-3CC0-06D6ADBA2F5D}"/>
                      </a:ext>
                    </a:extLst>
                  </p:cNvPr>
                  <p:cNvSpPr/>
                  <p:nvPr/>
                </p:nvSpPr>
                <p:spPr>
                  <a:xfrm>
                    <a:off x="5216810" y="4336903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61" name="Grafik 245">
                <a:extLst>
                  <a:ext uri="{FF2B5EF4-FFF2-40B4-BE49-F238E27FC236}">
                    <a16:creationId xmlns:a16="http://schemas.microsoft.com/office/drawing/2014/main" id="{4BD78F9A-E94C-F523-CF8A-980980986C6C}"/>
                  </a:ext>
                </a:extLst>
              </p:cNvPr>
              <p:cNvGrpSpPr/>
              <p:nvPr/>
            </p:nvGrpSpPr>
            <p:grpSpPr>
              <a:xfrm>
                <a:off x="4438542" y="3491108"/>
                <a:ext cx="1203696" cy="897945"/>
                <a:chOff x="4438790" y="3694754"/>
                <a:chExt cx="1203696" cy="897945"/>
              </a:xfrm>
            </p:grpSpPr>
            <p:grpSp>
              <p:nvGrpSpPr>
                <p:cNvPr id="62" name="Grafik 245">
                  <a:extLst>
                    <a:ext uri="{FF2B5EF4-FFF2-40B4-BE49-F238E27FC236}">
                      <a16:creationId xmlns:a16="http://schemas.microsoft.com/office/drawing/2014/main" id="{16D47B3E-BFCA-198E-F70F-077923A7CAC8}"/>
                    </a:ext>
                  </a:extLst>
                </p:cNvPr>
                <p:cNvGrpSpPr/>
                <p:nvPr/>
              </p:nvGrpSpPr>
              <p:grpSpPr>
                <a:xfrm>
                  <a:off x="4438790" y="3694754"/>
                  <a:ext cx="1203696" cy="897945"/>
                  <a:chOff x="4438790" y="3694754"/>
                  <a:chExt cx="1203696" cy="897945"/>
                </a:xfrm>
              </p:grpSpPr>
              <p:grpSp>
                <p:nvGrpSpPr>
                  <p:cNvPr id="68" name="Grafik 245">
                    <a:extLst>
                      <a:ext uri="{FF2B5EF4-FFF2-40B4-BE49-F238E27FC236}">
                        <a16:creationId xmlns:a16="http://schemas.microsoft.com/office/drawing/2014/main" id="{61C0BF2D-323E-5BCD-C270-C84210D3FA32}"/>
                      </a:ext>
                    </a:extLst>
                  </p:cNvPr>
                  <p:cNvGrpSpPr/>
                  <p:nvPr/>
                </p:nvGrpSpPr>
                <p:grpSpPr>
                  <a:xfrm>
                    <a:off x="4440742" y="3694754"/>
                    <a:ext cx="1201744" cy="705284"/>
                    <a:chOff x="4440742" y="3694754"/>
                    <a:chExt cx="1201744" cy="705284"/>
                  </a:xfrm>
                </p:grpSpPr>
                <p:sp>
                  <p:nvSpPr>
                    <p:cNvPr id="75" name="Freeform 74">
                      <a:extLst>
                        <a:ext uri="{FF2B5EF4-FFF2-40B4-BE49-F238E27FC236}">
                          <a16:creationId xmlns:a16="http://schemas.microsoft.com/office/drawing/2014/main" id="{DEBDE043-0FFA-A849-7D9A-186DC80F5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74" y="3705765"/>
                      <a:ext cx="1180264" cy="683425"/>
                    </a:xfrm>
                    <a:custGeom>
                      <a:avLst/>
                      <a:gdLst>
                        <a:gd name="csX0" fmla="*/ 1180265 w 1180264"/>
                        <a:gd name="csY0" fmla="*/ 341713 h 683425"/>
                        <a:gd name="csX1" fmla="*/ 592085 w 1180264"/>
                        <a:gd name="csY1" fmla="*/ 683426 h 683425"/>
                        <a:gd name="csX2" fmla="*/ 0 w 1180264"/>
                        <a:gd name="csY2" fmla="*/ 341713 h 683425"/>
                        <a:gd name="csX3" fmla="*/ 588180 w 1180264"/>
                        <a:gd name="csY3" fmla="*/ 0 h 683425"/>
                        <a:gd name="csX4" fmla="*/ 1180265 w 1180264"/>
                        <a:gd name="csY4" fmla="*/ 341713 h 68342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1180264" h="683425">
                          <a:moveTo>
                            <a:pt x="1180265" y="341713"/>
                          </a:moveTo>
                          <a:lnTo>
                            <a:pt x="592085" y="683426"/>
                          </a:lnTo>
                          <a:lnTo>
                            <a:pt x="0" y="341713"/>
                          </a:lnTo>
                          <a:lnTo>
                            <a:pt x="588180" y="0"/>
                          </a:lnTo>
                          <a:lnTo>
                            <a:pt x="1180265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6" name="Freeform 75">
                      <a:extLst>
                        <a:ext uri="{FF2B5EF4-FFF2-40B4-BE49-F238E27FC236}">
                          <a16:creationId xmlns:a16="http://schemas.microsoft.com/office/drawing/2014/main" id="{FB97195F-F78D-6747-FF50-3BA86D454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0742" y="3694754"/>
                      <a:ext cx="1201744" cy="705284"/>
                    </a:xfrm>
                    <a:custGeom>
                      <a:avLst/>
                      <a:gdLst>
                        <a:gd name="csX0" fmla="*/ 602716 w 1201744"/>
                        <a:gd name="csY0" fmla="*/ 705284 h 705284"/>
                        <a:gd name="csX1" fmla="*/ 597292 w 1201744"/>
                        <a:gd name="csY1" fmla="*/ 703766 h 705284"/>
                        <a:gd name="csX2" fmla="*/ 5424 w 1201744"/>
                        <a:gd name="csY2" fmla="*/ 362053 h 705284"/>
                        <a:gd name="csX3" fmla="*/ 0 w 1201744"/>
                        <a:gd name="csY3" fmla="*/ 352724 h 705284"/>
                        <a:gd name="csX4" fmla="*/ 5424 w 1201744"/>
                        <a:gd name="csY4" fmla="*/ 343394 h 705284"/>
                        <a:gd name="csX5" fmla="*/ 593604 w 1201744"/>
                        <a:gd name="csY5" fmla="*/ 1464 h 705284"/>
                        <a:gd name="csX6" fmla="*/ 604452 w 1201744"/>
                        <a:gd name="csY6" fmla="*/ 1464 h 705284"/>
                        <a:gd name="csX7" fmla="*/ 1196320 w 1201744"/>
                        <a:gd name="csY7" fmla="*/ 343177 h 705284"/>
                        <a:gd name="csX8" fmla="*/ 1201744 w 1201744"/>
                        <a:gd name="csY8" fmla="*/ 352507 h 705284"/>
                        <a:gd name="csX9" fmla="*/ 1196320 w 1201744"/>
                        <a:gd name="csY9" fmla="*/ 361836 h 705284"/>
                        <a:gd name="csX10" fmla="*/ 608140 w 1201744"/>
                        <a:gd name="csY10" fmla="*/ 703549 h 705284"/>
                        <a:gd name="csX11" fmla="*/ 602716 w 1201744"/>
                        <a:gd name="csY11" fmla="*/ 705067 h 705284"/>
                        <a:gd name="csX12" fmla="*/ 32327 w 1201744"/>
                        <a:gd name="csY12" fmla="*/ 352724 h 705284"/>
                        <a:gd name="csX13" fmla="*/ 602716 w 1201744"/>
                        <a:gd name="csY13" fmla="*/ 681853 h 705284"/>
                        <a:gd name="csX14" fmla="*/ 1169417 w 1201744"/>
                        <a:gd name="csY14" fmla="*/ 352507 h 705284"/>
                        <a:gd name="csX15" fmla="*/ 599028 w 1201744"/>
                        <a:gd name="csY15" fmla="*/ 23161 h 705284"/>
                        <a:gd name="csX16" fmla="*/ 32327 w 1201744"/>
                        <a:gd name="csY16" fmla="*/ 352507 h 70528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1201744" h="705284">
                          <a:moveTo>
                            <a:pt x="602716" y="705284"/>
                          </a:moveTo>
                          <a:cubicBezTo>
                            <a:pt x="600764" y="705284"/>
                            <a:pt x="599028" y="704850"/>
                            <a:pt x="597292" y="703766"/>
                          </a:cubicBezTo>
                          <a:lnTo>
                            <a:pt x="5424" y="362053"/>
                          </a:lnTo>
                          <a:cubicBezTo>
                            <a:pt x="2170" y="360100"/>
                            <a:pt x="0" y="356629"/>
                            <a:pt x="0" y="352724"/>
                          </a:cubicBezTo>
                          <a:cubicBezTo>
                            <a:pt x="0" y="348818"/>
                            <a:pt x="1953" y="345347"/>
                            <a:pt x="5424" y="343394"/>
                          </a:cubicBezTo>
                          <a:lnTo>
                            <a:pt x="593604" y="1464"/>
                          </a:lnTo>
                          <a:cubicBezTo>
                            <a:pt x="596858" y="-488"/>
                            <a:pt x="601198" y="-488"/>
                            <a:pt x="604452" y="1464"/>
                          </a:cubicBezTo>
                          <a:lnTo>
                            <a:pt x="1196320" y="343177"/>
                          </a:lnTo>
                          <a:cubicBezTo>
                            <a:pt x="1199574" y="345130"/>
                            <a:pt x="1201744" y="348601"/>
                            <a:pt x="1201744" y="352507"/>
                          </a:cubicBezTo>
                          <a:cubicBezTo>
                            <a:pt x="1201744" y="356412"/>
                            <a:pt x="1199791" y="359883"/>
                            <a:pt x="1196320" y="361836"/>
                          </a:cubicBezTo>
                          <a:lnTo>
                            <a:pt x="608140" y="703549"/>
                          </a:lnTo>
                          <a:cubicBezTo>
                            <a:pt x="606405" y="704416"/>
                            <a:pt x="604669" y="705067"/>
                            <a:pt x="602716" y="705067"/>
                          </a:cubicBezTo>
                          <a:close/>
                          <a:moveTo>
                            <a:pt x="32327" y="352724"/>
                          </a:moveTo>
                          <a:lnTo>
                            <a:pt x="602716" y="681853"/>
                          </a:lnTo>
                          <a:lnTo>
                            <a:pt x="1169417" y="352507"/>
                          </a:lnTo>
                          <a:lnTo>
                            <a:pt x="599028" y="23161"/>
                          </a:lnTo>
                          <a:lnTo>
                            <a:pt x="32327" y="35250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9" name="Grafik 245">
                    <a:extLst>
                      <a:ext uri="{FF2B5EF4-FFF2-40B4-BE49-F238E27FC236}">
                        <a16:creationId xmlns:a16="http://schemas.microsoft.com/office/drawing/2014/main" id="{24E7AEE0-E558-B6E0-0997-BC43C587EEE7}"/>
                      </a:ext>
                    </a:extLst>
                  </p:cNvPr>
                  <p:cNvGrpSpPr/>
                  <p:nvPr/>
                </p:nvGrpSpPr>
                <p:grpSpPr>
                  <a:xfrm>
                    <a:off x="5030658" y="4036467"/>
                    <a:ext cx="611828" cy="556232"/>
                    <a:chOff x="5030658" y="4036467"/>
                    <a:chExt cx="611828" cy="556232"/>
                  </a:xfrm>
                </p:grpSpPr>
                <p:sp>
                  <p:nvSpPr>
                    <p:cNvPr id="73" name="Freeform 72">
                      <a:extLst>
                        <a:ext uri="{FF2B5EF4-FFF2-40B4-BE49-F238E27FC236}">
                          <a16:creationId xmlns:a16="http://schemas.microsoft.com/office/drawing/2014/main" id="{28A678CA-9707-8655-F07B-8BFF4500E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1506" y="4047478"/>
                      <a:ext cx="590132" cy="534373"/>
                    </a:xfrm>
                    <a:custGeom>
                      <a:avLst/>
                      <a:gdLst>
                        <a:gd name="csX0" fmla="*/ 590133 w 590132"/>
                        <a:gd name="csY0" fmla="*/ 0 h 534373"/>
                        <a:gd name="csX1" fmla="*/ 588180 w 590132"/>
                        <a:gd name="csY1" fmla="*/ 192661 h 534373"/>
                        <a:gd name="csX2" fmla="*/ 0 w 590132"/>
                        <a:gd name="csY2" fmla="*/ 534374 h 534373"/>
                        <a:gd name="csX3" fmla="*/ 1953 w 590132"/>
                        <a:gd name="csY3" fmla="*/ 341713 h 534373"/>
                        <a:gd name="csX4" fmla="*/ 590133 w 590132"/>
                        <a:gd name="csY4" fmla="*/ 0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0132" h="534373">
                          <a:moveTo>
                            <a:pt x="590133" y="0"/>
                          </a:moveTo>
                          <a:lnTo>
                            <a:pt x="588180" y="192661"/>
                          </a:lnTo>
                          <a:lnTo>
                            <a:pt x="0" y="534374"/>
                          </a:lnTo>
                          <a:lnTo>
                            <a:pt x="1953" y="341713"/>
                          </a:lnTo>
                          <a:lnTo>
                            <a:pt x="590133" y="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4" name="Freeform 73">
                      <a:extLst>
                        <a:ext uri="{FF2B5EF4-FFF2-40B4-BE49-F238E27FC236}">
                          <a16:creationId xmlns:a16="http://schemas.microsoft.com/office/drawing/2014/main" id="{28AAD7EC-F4FF-A7CE-7EC5-25F1521838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658" y="4036467"/>
                      <a:ext cx="611828" cy="556232"/>
                    </a:xfrm>
                    <a:custGeom>
                      <a:avLst/>
                      <a:gdLst>
                        <a:gd name="csX0" fmla="*/ 10848 w 611828"/>
                        <a:gd name="csY0" fmla="*/ 556232 h 556232"/>
                        <a:gd name="csX1" fmla="*/ 5424 w 611828"/>
                        <a:gd name="csY1" fmla="*/ 554714 h 556232"/>
                        <a:gd name="csX2" fmla="*/ 0 w 611828"/>
                        <a:gd name="csY2" fmla="*/ 545167 h 556232"/>
                        <a:gd name="csX3" fmla="*/ 1953 w 611828"/>
                        <a:gd name="csY3" fmla="*/ 352506 h 556232"/>
                        <a:gd name="csX4" fmla="*/ 7377 w 611828"/>
                        <a:gd name="csY4" fmla="*/ 343177 h 556232"/>
                        <a:gd name="csX5" fmla="*/ 595557 w 611828"/>
                        <a:gd name="csY5" fmla="*/ 1464 h 556232"/>
                        <a:gd name="csX6" fmla="*/ 606405 w 611828"/>
                        <a:gd name="csY6" fmla="*/ 1464 h 556232"/>
                        <a:gd name="csX7" fmla="*/ 611829 w 611828"/>
                        <a:gd name="csY7" fmla="*/ 11011 h 556232"/>
                        <a:gd name="csX8" fmla="*/ 609876 w 611828"/>
                        <a:gd name="csY8" fmla="*/ 203672 h 556232"/>
                        <a:gd name="csX9" fmla="*/ 604452 w 611828"/>
                        <a:gd name="csY9" fmla="*/ 213001 h 556232"/>
                        <a:gd name="csX10" fmla="*/ 16272 w 611828"/>
                        <a:gd name="csY10" fmla="*/ 554714 h 556232"/>
                        <a:gd name="csX11" fmla="*/ 10848 w 611828"/>
                        <a:gd name="csY11" fmla="*/ 556232 h 556232"/>
                        <a:gd name="csX12" fmla="*/ 23649 w 611828"/>
                        <a:gd name="csY12" fmla="*/ 359015 h 556232"/>
                        <a:gd name="csX13" fmla="*/ 21913 w 611828"/>
                        <a:gd name="csY13" fmla="*/ 526509 h 556232"/>
                        <a:gd name="csX14" fmla="*/ 588397 w 611828"/>
                        <a:gd name="csY14" fmla="*/ 197380 h 556232"/>
                        <a:gd name="csX15" fmla="*/ 590133 w 611828"/>
                        <a:gd name="csY15" fmla="*/ 29886 h 556232"/>
                        <a:gd name="csX16" fmla="*/ 23649 w 611828"/>
                        <a:gd name="csY16" fmla="*/ 359015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1828" h="556232">
                          <a:moveTo>
                            <a:pt x="10848" y="556232"/>
                          </a:moveTo>
                          <a:cubicBezTo>
                            <a:pt x="8895" y="556232"/>
                            <a:pt x="7160" y="555799"/>
                            <a:pt x="5424" y="554714"/>
                          </a:cubicBezTo>
                          <a:cubicBezTo>
                            <a:pt x="1953" y="552761"/>
                            <a:pt x="0" y="549073"/>
                            <a:pt x="0" y="545167"/>
                          </a:cubicBezTo>
                          <a:lnTo>
                            <a:pt x="1953" y="352506"/>
                          </a:lnTo>
                          <a:cubicBezTo>
                            <a:pt x="1953" y="348601"/>
                            <a:pt x="4122" y="345130"/>
                            <a:pt x="7377" y="343177"/>
                          </a:cubicBezTo>
                          <a:lnTo>
                            <a:pt x="595557" y="1464"/>
                          </a:lnTo>
                          <a:cubicBezTo>
                            <a:pt x="598811" y="-488"/>
                            <a:pt x="603150" y="-488"/>
                            <a:pt x="606405" y="1464"/>
                          </a:cubicBezTo>
                          <a:cubicBezTo>
                            <a:pt x="609876" y="3417"/>
                            <a:pt x="611829" y="7105"/>
                            <a:pt x="611829" y="11011"/>
                          </a:cubicBezTo>
                          <a:lnTo>
                            <a:pt x="609876" y="203672"/>
                          </a:lnTo>
                          <a:cubicBezTo>
                            <a:pt x="609876" y="207577"/>
                            <a:pt x="607706" y="211048"/>
                            <a:pt x="604452" y="213001"/>
                          </a:cubicBezTo>
                          <a:lnTo>
                            <a:pt x="16272" y="554714"/>
                          </a:lnTo>
                          <a:cubicBezTo>
                            <a:pt x="14536" y="555582"/>
                            <a:pt x="12801" y="556232"/>
                            <a:pt x="10848" y="556232"/>
                          </a:cubicBezTo>
                          <a:close/>
                          <a:moveTo>
                            <a:pt x="23649" y="359015"/>
                          </a:moveTo>
                          <a:lnTo>
                            <a:pt x="21913" y="526509"/>
                          </a:lnTo>
                          <a:lnTo>
                            <a:pt x="588397" y="197380"/>
                          </a:lnTo>
                          <a:lnTo>
                            <a:pt x="590133" y="29886"/>
                          </a:lnTo>
                          <a:lnTo>
                            <a:pt x="23649" y="359015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70" name="Grafik 245">
                    <a:extLst>
                      <a:ext uri="{FF2B5EF4-FFF2-40B4-BE49-F238E27FC236}">
                        <a16:creationId xmlns:a16="http://schemas.microsoft.com/office/drawing/2014/main" id="{BEDA0E5E-D465-EFD3-E6DA-8087CFA9E909}"/>
                      </a:ext>
                    </a:extLst>
                  </p:cNvPr>
                  <p:cNvGrpSpPr/>
                  <p:nvPr/>
                </p:nvGrpSpPr>
                <p:grpSpPr>
                  <a:xfrm>
                    <a:off x="4438790" y="4036467"/>
                    <a:ext cx="615516" cy="556232"/>
                    <a:chOff x="4438790" y="4036467"/>
                    <a:chExt cx="615516" cy="556232"/>
                  </a:xfrm>
                </p:grpSpPr>
                <p:sp>
                  <p:nvSpPr>
                    <p:cNvPr id="71" name="Freeform 70">
                      <a:extLst>
                        <a:ext uri="{FF2B5EF4-FFF2-40B4-BE49-F238E27FC236}">
                          <a16:creationId xmlns:a16="http://schemas.microsoft.com/office/drawing/2014/main" id="{8115BF1C-EA43-33FE-08EB-39A5F648D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9421" y="4047478"/>
                      <a:ext cx="594037" cy="534373"/>
                    </a:xfrm>
                    <a:custGeom>
                      <a:avLst/>
                      <a:gdLst>
                        <a:gd name="csX0" fmla="*/ 594038 w 594037"/>
                        <a:gd name="csY0" fmla="*/ 341713 h 534373"/>
                        <a:gd name="csX1" fmla="*/ 592085 w 594037"/>
                        <a:gd name="csY1" fmla="*/ 534374 h 534373"/>
                        <a:gd name="csX2" fmla="*/ 0 w 594037"/>
                        <a:gd name="csY2" fmla="*/ 192661 h 534373"/>
                        <a:gd name="csX3" fmla="*/ 1953 w 594037"/>
                        <a:gd name="csY3" fmla="*/ 0 h 534373"/>
                        <a:gd name="csX4" fmla="*/ 594038 w 594037"/>
                        <a:gd name="csY4" fmla="*/ 341713 h 53437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594037" h="534373">
                          <a:moveTo>
                            <a:pt x="594038" y="341713"/>
                          </a:moveTo>
                          <a:lnTo>
                            <a:pt x="592085" y="534374"/>
                          </a:lnTo>
                          <a:lnTo>
                            <a:pt x="0" y="192661"/>
                          </a:lnTo>
                          <a:lnTo>
                            <a:pt x="1953" y="0"/>
                          </a:lnTo>
                          <a:lnTo>
                            <a:pt x="594038" y="3417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2" name="Freeform 71">
                      <a:extLst>
                        <a:ext uri="{FF2B5EF4-FFF2-40B4-BE49-F238E27FC236}">
                          <a16:creationId xmlns:a16="http://schemas.microsoft.com/office/drawing/2014/main" id="{54611BEE-7A68-4324-E8DF-E4EB07D554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8790" y="4036467"/>
                      <a:ext cx="615516" cy="556232"/>
                    </a:xfrm>
                    <a:custGeom>
                      <a:avLst/>
                      <a:gdLst>
                        <a:gd name="csX0" fmla="*/ 602716 w 615516"/>
                        <a:gd name="csY0" fmla="*/ 556232 h 556232"/>
                        <a:gd name="csX1" fmla="*/ 597292 w 615516"/>
                        <a:gd name="csY1" fmla="*/ 554714 h 556232"/>
                        <a:gd name="csX2" fmla="*/ 5424 w 615516"/>
                        <a:gd name="csY2" fmla="*/ 213001 h 556232"/>
                        <a:gd name="csX3" fmla="*/ 0 w 615516"/>
                        <a:gd name="csY3" fmla="*/ 203455 h 556232"/>
                        <a:gd name="csX4" fmla="*/ 1953 w 615516"/>
                        <a:gd name="csY4" fmla="*/ 10794 h 556232"/>
                        <a:gd name="csX5" fmla="*/ 7377 w 615516"/>
                        <a:gd name="csY5" fmla="*/ 1464 h 556232"/>
                        <a:gd name="csX6" fmla="*/ 18225 w 615516"/>
                        <a:gd name="csY6" fmla="*/ 1464 h 556232"/>
                        <a:gd name="csX7" fmla="*/ 610093 w 615516"/>
                        <a:gd name="csY7" fmla="*/ 343177 h 556232"/>
                        <a:gd name="csX8" fmla="*/ 615517 w 615516"/>
                        <a:gd name="csY8" fmla="*/ 352723 h 556232"/>
                        <a:gd name="csX9" fmla="*/ 613564 w 615516"/>
                        <a:gd name="csY9" fmla="*/ 545384 h 556232"/>
                        <a:gd name="csX10" fmla="*/ 608140 w 615516"/>
                        <a:gd name="csY10" fmla="*/ 554714 h 556232"/>
                        <a:gd name="csX11" fmla="*/ 602716 w 615516"/>
                        <a:gd name="csY11" fmla="*/ 556232 h 556232"/>
                        <a:gd name="csX12" fmla="*/ 21696 w 615516"/>
                        <a:gd name="csY12" fmla="*/ 197597 h 556232"/>
                        <a:gd name="csX13" fmla="*/ 592085 w 615516"/>
                        <a:gd name="csY13" fmla="*/ 526943 h 556232"/>
                        <a:gd name="csX14" fmla="*/ 593821 w 615516"/>
                        <a:gd name="csY14" fmla="*/ 359232 h 556232"/>
                        <a:gd name="csX15" fmla="*/ 23432 w 615516"/>
                        <a:gd name="csY15" fmla="*/ 29886 h 556232"/>
                        <a:gd name="csX16" fmla="*/ 21696 w 615516"/>
                        <a:gd name="csY16" fmla="*/ 197597 h 556232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615516" h="556232">
                          <a:moveTo>
                            <a:pt x="602716" y="556232"/>
                          </a:moveTo>
                          <a:cubicBezTo>
                            <a:pt x="600764" y="556232"/>
                            <a:pt x="599028" y="555799"/>
                            <a:pt x="597292" y="554714"/>
                          </a:cubicBezTo>
                          <a:lnTo>
                            <a:pt x="5424" y="213001"/>
                          </a:lnTo>
                          <a:cubicBezTo>
                            <a:pt x="1953" y="211048"/>
                            <a:pt x="0" y="207360"/>
                            <a:pt x="0" y="203455"/>
                          </a:cubicBezTo>
                          <a:lnTo>
                            <a:pt x="1953" y="10794"/>
                          </a:lnTo>
                          <a:cubicBezTo>
                            <a:pt x="1953" y="6888"/>
                            <a:pt x="4122" y="3417"/>
                            <a:pt x="7377" y="1464"/>
                          </a:cubicBezTo>
                          <a:cubicBezTo>
                            <a:pt x="10631" y="-488"/>
                            <a:pt x="14753" y="-488"/>
                            <a:pt x="18225" y="1464"/>
                          </a:cubicBezTo>
                          <a:lnTo>
                            <a:pt x="610093" y="343177"/>
                          </a:lnTo>
                          <a:cubicBezTo>
                            <a:pt x="613564" y="345130"/>
                            <a:pt x="615517" y="348818"/>
                            <a:pt x="615517" y="352723"/>
                          </a:cubicBezTo>
                          <a:lnTo>
                            <a:pt x="613564" y="545384"/>
                          </a:lnTo>
                          <a:cubicBezTo>
                            <a:pt x="613564" y="549290"/>
                            <a:pt x="611395" y="552761"/>
                            <a:pt x="608140" y="554714"/>
                          </a:cubicBezTo>
                          <a:cubicBezTo>
                            <a:pt x="606405" y="555582"/>
                            <a:pt x="604669" y="556232"/>
                            <a:pt x="602716" y="556232"/>
                          </a:cubicBezTo>
                          <a:close/>
                          <a:moveTo>
                            <a:pt x="21696" y="197597"/>
                          </a:moveTo>
                          <a:lnTo>
                            <a:pt x="592085" y="526943"/>
                          </a:lnTo>
                          <a:lnTo>
                            <a:pt x="593821" y="359232"/>
                          </a:lnTo>
                          <a:lnTo>
                            <a:pt x="23432" y="29886"/>
                          </a:lnTo>
                          <a:lnTo>
                            <a:pt x="21696" y="19759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2158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63" name="Grafik 245">
                  <a:extLst>
                    <a:ext uri="{FF2B5EF4-FFF2-40B4-BE49-F238E27FC236}">
                      <a16:creationId xmlns:a16="http://schemas.microsoft.com/office/drawing/2014/main" id="{0C1C4227-E6C8-B72B-80DA-3D4E76A80D8E}"/>
                    </a:ext>
                  </a:extLst>
                </p:cNvPr>
                <p:cNvGrpSpPr/>
                <p:nvPr/>
              </p:nvGrpSpPr>
              <p:grpSpPr>
                <a:xfrm>
                  <a:off x="5093793" y="4132526"/>
                  <a:ext cx="507904" cy="310904"/>
                  <a:chOff x="5093793" y="4132526"/>
                  <a:chExt cx="507904" cy="310904"/>
                </a:xfrm>
                <a:solidFill>
                  <a:srgbClr val="FFFFFF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462D17B-860D-9F77-9AF1-3698E4818E99}"/>
                      </a:ext>
                    </a:extLst>
                  </p:cNvPr>
                  <p:cNvSpPr/>
                  <p:nvPr/>
                </p:nvSpPr>
                <p:spPr>
                  <a:xfrm>
                    <a:off x="5416848" y="4132526"/>
                    <a:ext cx="184850" cy="124318"/>
                  </a:xfrm>
                  <a:custGeom>
                    <a:avLst/>
                    <a:gdLst>
                      <a:gd name="csX0" fmla="*/ 184633 w 184850"/>
                      <a:gd name="csY0" fmla="*/ 0 h 124318"/>
                      <a:gd name="csX1" fmla="*/ 0 w 184850"/>
                      <a:gd name="csY1" fmla="*/ 106528 h 124318"/>
                      <a:gd name="csX2" fmla="*/ 217 w 184850"/>
                      <a:gd name="csY2" fmla="*/ 124318 h 124318"/>
                      <a:gd name="csX3" fmla="*/ 184850 w 184850"/>
                      <a:gd name="csY3" fmla="*/ 17574 h 124318"/>
                      <a:gd name="csX4" fmla="*/ 184633 w 184850"/>
                      <a:gd name="csY4" fmla="*/ 0 h 12431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84850" h="124318">
                        <a:moveTo>
                          <a:pt x="184633" y="0"/>
                        </a:moveTo>
                        <a:lnTo>
                          <a:pt x="0" y="106528"/>
                        </a:lnTo>
                        <a:lnTo>
                          <a:pt x="217" y="124318"/>
                        </a:lnTo>
                        <a:lnTo>
                          <a:pt x="184850" y="17574"/>
                        </a:lnTo>
                        <a:lnTo>
                          <a:pt x="18463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EF8EB325-DF1F-8B76-54D5-AF1DB1C2088A}"/>
                      </a:ext>
                    </a:extLst>
                  </p:cNvPr>
                  <p:cNvSpPr/>
                  <p:nvPr/>
                </p:nvSpPr>
                <p:spPr>
                  <a:xfrm>
                    <a:off x="5093793" y="4407849"/>
                    <a:ext cx="30808" cy="35581"/>
                  </a:xfrm>
                  <a:custGeom>
                    <a:avLst/>
                    <a:gdLst>
                      <a:gd name="csX0" fmla="*/ 30808 w 30808"/>
                      <a:gd name="csY0" fmla="*/ 0 h 35581"/>
                      <a:gd name="csX1" fmla="*/ 0 w 30808"/>
                      <a:gd name="csY1" fmla="*/ 17791 h 35581"/>
                      <a:gd name="csX2" fmla="*/ 0 w 30808"/>
                      <a:gd name="csY2" fmla="*/ 35582 h 35581"/>
                      <a:gd name="csX3" fmla="*/ 30808 w 30808"/>
                      <a:gd name="csY3" fmla="*/ 17791 h 35581"/>
                      <a:gd name="csX4" fmla="*/ 30808 w 30808"/>
                      <a:gd name="csY4" fmla="*/ 0 h 3558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581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0" y="35582"/>
                        </a:lnTo>
                        <a:lnTo>
                          <a:pt x="30808" y="17791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8E393D23-1762-D985-09F7-C4C9CF6B8277}"/>
                      </a:ext>
                    </a:extLst>
                  </p:cNvPr>
                  <p:cNvSpPr/>
                  <p:nvPr/>
                </p:nvSpPr>
                <p:spPr>
                  <a:xfrm>
                    <a:off x="5155193" y="4372485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0BD386B1-D3BD-87EF-E45E-F59DD5C6F345}"/>
                      </a:ext>
                    </a:extLst>
                  </p:cNvPr>
                  <p:cNvSpPr/>
                  <p:nvPr/>
                </p:nvSpPr>
                <p:spPr>
                  <a:xfrm>
                    <a:off x="5216810" y="4336903"/>
                    <a:ext cx="30808" cy="35364"/>
                  </a:xfrm>
                  <a:custGeom>
                    <a:avLst/>
                    <a:gdLst>
                      <a:gd name="csX0" fmla="*/ 30808 w 30808"/>
                      <a:gd name="csY0" fmla="*/ 0 h 35364"/>
                      <a:gd name="csX1" fmla="*/ 0 w 30808"/>
                      <a:gd name="csY1" fmla="*/ 17791 h 35364"/>
                      <a:gd name="csX2" fmla="*/ 217 w 30808"/>
                      <a:gd name="csY2" fmla="*/ 35365 h 35364"/>
                      <a:gd name="csX3" fmla="*/ 30808 w 30808"/>
                      <a:gd name="csY3" fmla="*/ 17574 h 35364"/>
                      <a:gd name="csX4" fmla="*/ 30808 w 30808"/>
                      <a:gd name="csY4" fmla="*/ 0 h 353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30808" h="35364">
                        <a:moveTo>
                          <a:pt x="30808" y="0"/>
                        </a:moveTo>
                        <a:lnTo>
                          <a:pt x="0" y="17791"/>
                        </a:lnTo>
                        <a:lnTo>
                          <a:pt x="217" y="35365"/>
                        </a:lnTo>
                        <a:lnTo>
                          <a:pt x="30808" y="17574"/>
                        </a:lnTo>
                        <a:lnTo>
                          <a:pt x="30808" y="0"/>
                        </a:lnTo>
                      </a:path>
                    </a:pathLst>
                  </a:custGeom>
                  <a:solidFill>
                    <a:srgbClr val="FFFFFF"/>
                  </a:solidFill>
                  <a:ln w="2158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9EBB1B-7119-6503-2884-9649502DAA65}"/>
                </a:ext>
              </a:extLst>
            </p:cNvPr>
            <p:cNvSpPr txBox="1"/>
            <p:nvPr/>
          </p:nvSpPr>
          <p:spPr>
            <a:xfrm>
              <a:off x="249061" y="5900668"/>
              <a:ext cx="1690255" cy="41974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GB" sz="1600"/>
                <a:t>Compute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A1B5C4-7D3F-2119-BCD5-2B4EAFB3DFA5}"/>
              </a:ext>
            </a:extLst>
          </p:cNvPr>
          <p:cNvGrpSpPr/>
          <p:nvPr/>
        </p:nvGrpSpPr>
        <p:grpSpPr>
          <a:xfrm>
            <a:off x="4700749" y="2939664"/>
            <a:ext cx="1690255" cy="1611692"/>
            <a:chOff x="324267" y="2583708"/>
            <a:chExt cx="1690255" cy="1611692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74DA197-C1C4-2CFF-564A-A15E79A391A3}"/>
                </a:ext>
              </a:extLst>
            </p:cNvPr>
            <p:cNvGrpSpPr/>
            <p:nvPr/>
          </p:nvGrpSpPr>
          <p:grpSpPr>
            <a:xfrm>
              <a:off x="457313" y="2583708"/>
              <a:ext cx="1424164" cy="1244754"/>
              <a:chOff x="4188312" y="3941603"/>
              <a:chExt cx="1424164" cy="1244754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2A632DCF-B8BD-F1DC-04B0-5122B3A50B68}"/>
                  </a:ext>
                </a:extLst>
              </p:cNvPr>
              <p:cNvSpPr/>
              <p:nvPr/>
            </p:nvSpPr>
            <p:spPr>
              <a:xfrm>
                <a:off x="4188312" y="4345210"/>
                <a:ext cx="1424164" cy="841147"/>
              </a:xfrm>
              <a:custGeom>
                <a:avLst/>
                <a:gdLst>
                  <a:gd name="csX0" fmla="*/ 1005124 w 1020510"/>
                  <a:gd name="csY0" fmla="*/ 328318 h 602739"/>
                  <a:gd name="csX1" fmla="*/ 550996 w 1020510"/>
                  <a:gd name="csY1" fmla="*/ 592215 h 602739"/>
                  <a:gd name="csX2" fmla="*/ 473182 w 1020510"/>
                  <a:gd name="csY2" fmla="*/ 592215 h 602739"/>
                  <a:gd name="csX3" fmla="*/ 15547 w 1020510"/>
                  <a:gd name="csY3" fmla="*/ 328158 h 602739"/>
                  <a:gd name="csX4" fmla="*/ 15547 w 1020510"/>
                  <a:gd name="csY4" fmla="*/ 274422 h 602739"/>
                  <a:gd name="csX5" fmla="*/ 469674 w 1020510"/>
                  <a:gd name="csY5" fmla="*/ 10524 h 602739"/>
                  <a:gd name="csX6" fmla="*/ 547488 w 1020510"/>
                  <a:gd name="csY6" fmla="*/ 10524 h 602739"/>
                  <a:gd name="csX7" fmla="*/ 1004964 w 1020510"/>
                  <a:gd name="csY7" fmla="*/ 274581 h 602739"/>
                  <a:gd name="csX8" fmla="*/ 1004964 w 1020510"/>
                  <a:gd name="csY8" fmla="*/ 328318 h 6027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20510" h="602739">
                    <a:moveTo>
                      <a:pt x="1005124" y="328318"/>
                    </a:moveTo>
                    <a:lnTo>
                      <a:pt x="550996" y="592215"/>
                    </a:lnTo>
                    <a:cubicBezTo>
                      <a:pt x="526919" y="606247"/>
                      <a:pt x="497260" y="606247"/>
                      <a:pt x="473182" y="592215"/>
                    </a:cubicBezTo>
                    <a:lnTo>
                      <a:pt x="15547" y="328158"/>
                    </a:lnTo>
                    <a:cubicBezTo>
                      <a:pt x="-5182" y="316199"/>
                      <a:pt x="-5182" y="286381"/>
                      <a:pt x="15547" y="274422"/>
                    </a:cubicBezTo>
                    <a:lnTo>
                      <a:pt x="469674" y="10524"/>
                    </a:lnTo>
                    <a:cubicBezTo>
                      <a:pt x="493752" y="-3508"/>
                      <a:pt x="523411" y="-3508"/>
                      <a:pt x="547488" y="10524"/>
                    </a:cubicBezTo>
                    <a:lnTo>
                      <a:pt x="1004964" y="274581"/>
                    </a:lnTo>
                    <a:cubicBezTo>
                      <a:pt x="1025693" y="286540"/>
                      <a:pt x="1025693" y="316358"/>
                      <a:pt x="1004964" y="328318"/>
                    </a:cubicBezTo>
                    <a:close/>
                  </a:path>
                </a:pathLst>
              </a:custGeom>
              <a:solidFill>
                <a:srgbClr val="E7E7E7"/>
              </a:solidFill>
              <a:ln w="159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83" name="Grafik 147">
                <a:extLst>
                  <a:ext uri="{FF2B5EF4-FFF2-40B4-BE49-F238E27FC236}">
                    <a16:creationId xmlns:a16="http://schemas.microsoft.com/office/drawing/2014/main" id="{80EBF5A2-F529-3F3D-8817-897A60DB90DD}"/>
                  </a:ext>
                </a:extLst>
              </p:cNvPr>
              <p:cNvGrpSpPr/>
              <p:nvPr/>
            </p:nvGrpSpPr>
            <p:grpSpPr>
              <a:xfrm>
                <a:off x="4779463" y="3941603"/>
                <a:ext cx="455403" cy="654123"/>
                <a:chOff x="4976073" y="3767943"/>
                <a:chExt cx="455403" cy="654123"/>
              </a:xfrm>
            </p:grpSpPr>
            <p:grpSp>
              <p:nvGrpSpPr>
                <p:cNvPr id="84" name="Grafik 147">
                  <a:extLst>
                    <a:ext uri="{FF2B5EF4-FFF2-40B4-BE49-F238E27FC236}">
                      <a16:creationId xmlns:a16="http://schemas.microsoft.com/office/drawing/2014/main" id="{E6E5320B-5FEA-1500-2D9F-8DCBFD5C897E}"/>
                    </a:ext>
                  </a:extLst>
                </p:cNvPr>
                <p:cNvGrpSpPr/>
                <p:nvPr/>
              </p:nvGrpSpPr>
              <p:grpSpPr>
                <a:xfrm>
                  <a:off x="4976073" y="4023071"/>
                  <a:ext cx="455403" cy="398995"/>
                  <a:chOff x="4976073" y="4023071"/>
                  <a:chExt cx="455403" cy="398995"/>
                </a:xfrm>
              </p:grpSpPr>
              <p:grpSp>
                <p:nvGrpSpPr>
                  <p:cNvPr id="85" name="Grafik 147">
                    <a:extLst>
                      <a:ext uri="{FF2B5EF4-FFF2-40B4-BE49-F238E27FC236}">
                        <a16:creationId xmlns:a16="http://schemas.microsoft.com/office/drawing/2014/main" id="{93FDC54B-0DF4-5BF8-3E8C-C36D338C1F11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4149399"/>
                    <a:ext cx="455403" cy="272667"/>
                    <a:chOff x="4976073" y="4149399"/>
                    <a:chExt cx="455403" cy="272667"/>
                  </a:xfrm>
                </p:grpSpPr>
                <p:sp>
                  <p:nvSpPr>
                    <p:cNvPr id="86" name="Freeform 85">
                      <a:extLst>
                        <a:ext uri="{FF2B5EF4-FFF2-40B4-BE49-F238E27FC236}">
                          <a16:creationId xmlns:a16="http://schemas.microsoft.com/office/drawing/2014/main" id="{79ED443A-A727-5F34-060E-9FFEFC3E7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4157531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7" name="Freeform 86">
                      <a:extLst>
                        <a:ext uri="{FF2B5EF4-FFF2-40B4-BE49-F238E27FC236}">
                          <a16:creationId xmlns:a16="http://schemas.microsoft.com/office/drawing/2014/main" id="{BC30BEDF-9EEA-4186-0A46-F63008063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4149399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88" name="Grafik 147">
                    <a:extLst>
                      <a:ext uri="{FF2B5EF4-FFF2-40B4-BE49-F238E27FC236}">
                        <a16:creationId xmlns:a16="http://schemas.microsoft.com/office/drawing/2014/main" id="{812902D7-9EED-1B69-FF91-7B9CAC5772BE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4023071"/>
                    <a:ext cx="454765" cy="269837"/>
                    <a:chOff x="4976552" y="4023071"/>
                    <a:chExt cx="454765" cy="269837"/>
                  </a:xfrm>
                </p:grpSpPr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2EDA2140-27AD-F327-3DCE-4D9877B85438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2" y="3938609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0" name="Freeform 89">
                      <a:extLst>
                        <a:ext uri="{FF2B5EF4-FFF2-40B4-BE49-F238E27FC236}">
                          <a16:creationId xmlns:a16="http://schemas.microsoft.com/office/drawing/2014/main" id="{74504BC9-2E42-D4F2-45AE-4185D0033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4023071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1" name="Grafik 147">
                  <a:extLst>
                    <a:ext uri="{FF2B5EF4-FFF2-40B4-BE49-F238E27FC236}">
                      <a16:creationId xmlns:a16="http://schemas.microsoft.com/office/drawing/2014/main" id="{AE5E9387-97E4-8D21-8F5D-6D9008B8AC26}"/>
                    </a:ext>
                  </a:extLst>
                </p:cNvPr>
                <p:cNvGrpSpPr/>
                <p:nvPr/>
              </p:nvGrpSpPr>
              <p:grpSpPr>
                <a:xfrm>
                  <a:off x="4976073" y="3895507"/>
                  <a:ext cx="455403" cy="398995"/>
                  <a:chOff x="4976073" y="3895507"/>
                  <a:chExt cx="455403" cy="398995"/>
                </a:xfrm>
              </p:grpSpPr>
              <p:grpSp>
                <p:nvGrpSpPr>
                  <p:cNvPr id="92" name="Grafik 147">
                    <a:extLst>
                      <a:ext uri="{FF2B5EF4-FFF2-40B4-BE49-F238E27FC236}">
                        <a16:creationId xmlns:a16="http://schemas.microsoft.com/office/drawing/2014/main" id="{6C3E4A1A-EC7B-1B15-9C83-B3B67EB21BE2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4021835"/>
                    <a:ext cx="455403" cy="272667"/>
                    <a:chOff x="4976073" y="4021835"/>
                    <a:chExt cx="455403" cy="272667"/>
                  </a:xfrm>
                </p:grpSpPr>
                <p:sp>
                  <p:nvSpPr>
                    <p:cNvPr id="93" name="Freeform 92">
                      <a:extLst>
                        <a:ext uri="{FF2B5EF4-FFF2-40B4-BE49-F238E27FC236}">
                          <a16:creationId xmlns:a16="http://schemas.microsoft.com/office/drawing/2014/main" id="{ED7BED48-B410-19B5-DF48-C4CEE5F4D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4029967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4" name="Freeform 93">
                      <a:extLst>
                        <a:ext uri="{FF2B5EF4-FFF2-40B4-BE49-F238E27FC236}">
                          <a16:creationId xmlns:a16="http://schemas.microsoft.com/office/drawing/2014/main" id="{BEDDBD9B-ACB3-A971-E472-DE8BF711D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4021835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5" name="Grafik 147">
                    <a:extLst>
                      <a:ext uri="{FF2B5EF4-FFF2-40B4-BE49-F238E27FC236}">
                        <a16:creationId xmlns:a16="http://schemas.microsoft.com/office/drawing/2014/main" id="{32FA3DCC-42A7-C147-F2F5-1449FBDCC7B6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3895507"/>
                    <a:ext cx="454765" cy="269837"/>
                    <a:chOff x="4976552" y="3895507"/>
                    <a:chExt cx="454765" cy="269837"/>
                  </a:xfrm>
                </p:grpSpPr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88BD842F-E1FD-E444-23B4-36D4804791EC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2" y="3811008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7" name="Freeform 96">
                      <a:extLst>
                        <a:ext uri="{FF2B5EF4-FFF2-40B4-BE49-F238E27FC236}">
                          <a16:creationId xmlns:a16="http://schemas.microsoft.com/office/drawing/2014/main" id="{8E1260B0-3DA4-90C6-F654-AF1CE39C9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3895507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8" name="Grafik 147">
                  <a:extLst>
                    <a:ext uri="{FF2B5EF4-FFF2-40B4-BE49-F238E27FC236}">
                      <a16:creationId xmlns:a16="http://schemas.microsoft.com/office/drawing/2014/main" id="{F0A0A3AD-021D-1E4F-1BFE-885ACDE483EF}"/>
                    </a:ext>
                  </a:extLst>
                </p:cNvPr>
                <p:cNvGrpSpPr/>
                <p:nvPr/>
              </p:nvGrpSpPr>
              <p:grpSpPr>
                <a:xfrm>
                  <a:off x="4976073" y="3767943"/>
                  <a:ext cx="455403" cy="398995"/>
                  <a:chOff x="4976073" y="3767943"/>
                  <a:chExt cx="455403" cy="398995"/>
                </a:xfrm>
              </p:grpSpPr>
              <p:grpSp>
                <p:nvGrpSpPr>
                  <p:cNvPr id="99" name="Grafik 147">
                    <a:extLst>
                      <a:ext uri="{FF2B5EF4-FFF2-40B4-BE49-F238E27FC236}">
                        <a16:creationId xmlns:a16="http://schemas.microsoft.com/office/drawing/2014/main" id="{9AD052E1-B09E-5A30-0A80-18AD821DD8DC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3894251"/>
                    <a:ext cx="455403" cy="272687"/>
                    <a:chOff x="4976073" y="3894251"/>
                    <a:chExt cx="455403" cy="272687"/>
                  </a:xfrm>
                </p:grpSpPr>
                <p:sp>
                  <p:nvSpPr>
                    <p:cNvPr id="100" name="Freeform 99">
                      <a:extLst>
                        <a:ext uri="{FF2B5EF4-FFF2-40B4-BE49-F238E27FC236}">
                          <a16:creationId xmlns:a16="http://schemas.microsoft.com/office/drawing/2014/main" id="{A69BF3DB-2382-77A5-D392-0FF4820E1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3902403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1" name="Freeform 100">
                      <a:extLst>
                        <a:ext uri="{FF2B5EF4-FFF2-40B4-BE49-F238E27FC236}">
                          <a16:creationId xmlns:a16="http://schemas.microsoft.com/office/drawing/2014/main" id="{0EA7C49D-CB30-5D1C-5396-381CE66D8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3894251"/>
                      <a:ext cx="455403" cy="272687"/>
                    </a:xfrm>
                    <a:custGeom>
                      <a:avLst/>
                      <a:gdLst>
                        <a:gd name="csX0" fmla="*/ 226746 w 455403"/>
                        <a:gd name="csY0" fmla="*/ 272688 h 272687"/>
                        <a:gd name="csX1" fmla="*/ 68885 w 455403"/>
                        <a:gd name="csY1" fmla="*/ 234100 h 272687"/>
                        <a:gd name="csX2" fmla="*/ 1 w 455403"/>
                        <a:gd name="csY2" fmla="*/ 136514 h 272687"/>
                        <a:gd name="csX3" fmla="*/ 479 w 455403"/>
                        <a:gd name="csY3" fmla="*/ 7993 h 272687"/>
                        <a:gd name="csX4" fmla="*/ 8133 w 455403"/>
                        <a:gd name="csY4" fmla="*/ 20 h 272687"/>
                        <a:gd name="csX5" fmla="*/ 16425 w 455403"/>
                        <a:gd name="csY5" fmla="*/ 7355 h 272687"/>
                        <a:gd name="csX6" fmla="*/ 54534 w 455403"/>
                        <a:gd name="csY6" fmla="*/ 76399 h 272687"/>
                        <a:gd name="csX7" fmla="*/ 267885 w 455403"/>
                        <a:gd name="csY7" fmla="*/ 125511 h 272687"/>
                        <a:gd name="csX8" fmla="*/ 439458 w 455403"/>
                        <a:gd name="csY8" fmla="*/ 8471 h 272687"/>
                        <a:gd name="csX9" fmla="*/ 447750 w 455403"/>
                        <a:gd name="csY9" fmla="*/ 1136 h 272687"/>
                        <a:gd name="csX10" fmla="*/ 455404 w 455403"/>
                        <a:gd name="csY10" fmla="*/ 9109 h 272687"/>
                        <a:gd name="csX11" fmla="*/ 454925 w 455403"/>
                        <a:gd name="csY11" fmla="*/ 137630 h 272687"/>
                        <a:gd name="csX12" fmla="*/ 353193 w 455403"/>
                        <a:gd name="csY12" fmla="*/ 249886 h 272687"/>
                        <a:gd name="csX13" fmla="*/ 226746 w 455403"/>
                        <a:gd name="csY13" fmla="*/ 272369 h 272687"/>
                        <a:gd name="csX14" fmla="*/ 16265 w 455403"/>
                        <a:gd name="csY14" fmla="*/ 57583 h 272687"/>
                        <a:gd name="csX15" fmla="*/ 15946 w 455403"/>
                        <a:gd name="csY15" fmla="*/ 136673 h 272687"/>
                        <a:gd name="csX16" fmla="*/ 76699 w 455403"/>
                        <a:gd name="csY16" fmla="*/ 220227 h 272687"/>
                        <a:gd name="csX17" fmla="*/ 347453 w 455403"/>
                        <a:gd name="csY17" fmla="*/ 235376 h 272687"/>
                        <a:gd name="csX18" fmla="*/ 438820 w 455403"/>
                        <a:gd name="csY18" fmla="*/ 137789 h 272687"/>
                        <a:gd name="csX19" fmla="*/ 439139 w 455403"/>
                        <a:gd name="csY19" fmla="*/ 59337 h 272687"/>
                        <a:gd name="csX20" fmla="*/ 269639 w 455403"/>
                        <a:gd name="csY20" fmla="*/ 141616 h 272687"/>
                        <a:gd name="csX21" fmla="*/ 44329 w 455403"/>
                        <a:gd name="csY21" fmla="*/ 88996 h 272687"/>
                        <a:gd name="csX22" fmla="*/ 16265 w 455403"/>
                        <a:gd name="csY22" fmla="*/ 57583 h 2726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87">
                          <a:moveTo>
                            <a:pt x="226746" y="272688"/>
                          </a:moveTo>
                          <a:cubicBezTo>
                            <a:pt x="170777" y="272688"/>
                            <a:pt x="116084" y="259772"/>
                            <a:pt x="68885" y="234100"/>
                          </a:cubicBezTo>
                          <a:cubicBezTo>
                            <a:pt x="24238" y="208428"/>
                            <a:pt x="-159" y="173826"/>
                            <a:pt x="1" y="136514"/>
                          </a:cubicBezTo>
                          <a:lnTo>
                            <a:pt x="479" y="7993"/>
                          </a:lnTo>
                          <a:cubicBezTo>
                            <a:pt x="479" y="3688"/>
                            <a:pt x="3828" y="180"/>
                            <a:pt x="8133" y="20"/>
                          </a:cubicBezTo>
                          <a:cubicBezTo>
                            <a:pt x="12119" y="-299"/>
                            <a:pt x="16106" y="3209"/>
                            <a:pt x="16425" y="7355"/>
                          </a:cubicBezTo>
                          <a:cubicBezTo>
                            <a:pt x="18338" y="33984"/>
                            <a:pt x="31094" y="57264"/>
                            <a:pt x="54534" y="76399"/>
                          </a:cubicBezTo>
                          <a:cubicBezTo>
                            <a:pt x="106836" y="119292"/>
                            <a:pt x="203465" y="133803"/>
                            <a:pt x="267885" y="125511"/>
                          </a:cubicBezTo>
                          <a:cubicBezTo>
                            <a:pt x="317156" y="119452"/>
                            <a:pt x="432602" y="95853"/>
                            <a:pt x="439458" y="8471"/>
                          </a:cubicBezTo>
                          <a:cubicBezTo>
                            <a:pt x="439777" y="4166"/>
                            <a:pt x="443604" y="1136"/>
                            <a:pt x="447750" y="1136"/>
                          </a:cubicBezTo>
                          <a:cubicBezTo>
                            <a:pt x="452055" y="1296"/>
                            <a:pt x="455404" y="4804"/>
                            <a:pt x="455404" y="9109"/>
                          </a:cubicBezTo>
                          <a:lnTo>
                            <a:pt x="454925" y="137630"/>
                          </a:lnTo>
                          <a:cubicBezTo>
                            <a:pt x="453490" y="203644"/>
                            <a:pt x="383330" y="238246"/>
                            <a:pt x="353193" y="249886"/>
                          </a:cubicBezTo>
                          <a:cubicBezTo>
                            <a:pt x="312213" y="264875"/>
                            <a:pt x="269161" y="272369"/>
                            <a:pt x="226746" y="272369"/>
                          </a:cubicBezTo>
                          <a:close/>
                          <a:moveTo>
                            <a:pt x="16265" y="57583"/>
                          </a:moveTo>
                          <a:lnTo>
                            <a:pt x="15946" y="136673"/>
                          </a:lnTo>
                          <a:cubicBezTo>
                            <a:pt x="15946" y="167926"/>
                            <a:pt x="37473" y="197585"/>
                            <a:pt x="76699" y="220227"/>
                          </a:cubicBezTo>
                          <a:cubicBezTo>
                            <a:pt x="155310" y="262802"/>
                            <a:pt x="256723" y="268542"/>
                            <a:pt x="347453" y="235376"/>
                          </a:cubicBezTo>
                          <a:cubicBezTo>
                            <a:pt x="374401" y="224851"/>
                            <a:pt x="437704" y="194077"/>
                            <a:pt x="438820" y="137789"/>
                          </a:cubicBezTo>
                          <a:lnTo>
                            <a:pt x="439139" y="59337"/>
                          </a:lnTo>
                          <a:cubicBezTo>
                            <a:pt x="402146" y="118336"/>
                            <a:pt x="312692" y="136195"/>
                            <a:pt x="269639" y="141616"/>
                          </a:cubicBezTo>
                          <a:cubicBezTo>
                            <a:pt x="200276" y="150546"/>
                            <a:pt x="100617" y="135238"/>
                            <a:pt x="44329" y="88996"/>
                          </a:cubicBezTo>
                          <a:cubicBezTo>
                            <a:pt x="32689" y="79429"/>
                            <a:pt x="23281" y="68905"/>
                            <a:pt x="16265" y="5758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2" name="Grafik 147">
                    <a:extLst>
                      <a:ext uri="{FF2B5EF4-FFF2-40B4-BE49-F238E27FC236}">
                        <a16:creationId xmlns:a16="http://schemas.microsoft.com/office/drawing/2014/main" id="{D8FA17F1-EFCA-B382-5EBF-9BB49213B380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3767943"/>
                    <a:ext cx="454765" cy="269837"/>
                    <a:chOff x="4976552" y="3767943"/>
                    <a:chExt cx="454765" cy="269837"/>
                  </a:xfrm>
                </p:grpSpPr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D1E34746-786D-4737-5501-6601B8F5EE8A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3" y="3683407"/>
                      <a:ext cx="254170" cy="438819"/>
                    </a:xfrm>
                    <a:prstGeom prst="ellipse">
                      <a:avLst/>
                    </a:prstGeom>
                    <a:solidFill>
                      <a:srgbClr val="D50E22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4" name="Freeform 103">
                      <a:extLst>
                        <a:ext uri="{FF2B5EF4-FFF2-40B4-BE49-F238E27FC236}">
                          <a16:creationId xmlns:a16="http://schemas.microsoft.com/office/drawing/2014/main" id="{0CEA8381-F772-8181-0A14-21797E5D2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3767943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07" name="Grafik 147">
                <a:extLst>
                  <a:ext uri="{FF2B5EF4-FFF2-40B4-BE49-F238E27FC236}">
                    <a16:creationId xmlns:a16="http://schemas.microsoft.com/office/drawing/2014/main" id="{4ECCD98E-7870-02C5-EBC5-3C4A2465A172}"/>
                  </a:ext>
                </a:extLst>
              </p:cNvPr>
              <p:cNvGrpSpPr/>
              <p:nvPr/>
            </p:nvGrpSpPr>
            <p:grpSpPr>
              <a:xfrm>
                <a:off x="4395677" y="4183987"/>
                <a:ext cx="455403" cy="654123"/>
                <a:chOff x="2689648" y="3519987"/>
                <a:chExt cx="455403" cy="654123"/>
              </a:xfrm>
            </p:grpSpPr>
            <p:grpSp>
              <p:nvGrpSpPr>
                <p:cNvPr id="108" name="Grafik 147">
                  <a:extLst>
                    <a:ext uri="{FF2B5EF4-FFF2-40B4-BE49-F238E27FC236}">
                      <a16:creationId xmlns:a16="http://schemas.microsoft.com/office/drawing/2014/main" id="{94625DF5-3AAF-9104-B827-7975446FDF4D}"/>
                    </a:ext>
                  </a:extLst>
                </p:cNvPr>
                <p:cNvGrpSpPr/>
                <p:nvPr/>
              </p:nvGrpSpPr>
              <p:grpSpPr>
                <a:xfrm>
                  <a:off x="2689648" y="3775115"/>
                  <a:ext cx="455403" cy="398995"/>
                  <a:chOff x="2689648" y="3775115"/>
                  <a:chExt cx="455403" cy="398995"/>
                </a:xfrm>
              </p:grpSpPr>
              <p:grpSp>
                <p:nvGrpSpPr>
                  <p:cNvPr id="109" name="Grafik 147">
                    <a:extLst>
                      <a:ext uri="{FF2B5EF4-FFF2-40B4-BE49-F238E27FC236}">
                        <a16:creationId xmlns:a16="http://schemas.microsoft.com/office/drawing/2014/main" id="{FD068623-C91B-EAAE-18D5-EB596AFD7A97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901443"/>
                    <a:ext cx="455403" cy="272667"/>
                    <a:chOff x="2689648" y="3901443"/>
                    <a:chExt cx="455403" cy="272667"/>
                  </a:xfrm>
                </p:grpSpPr>
                <p:sp>
                  <p:nvSpPr>
                    <p:cNvPr id="110" name="Freeform 109">
                      <a:extLst>
                        <a:ext uri="{FF2B5EF4-FFF2-40B4-BE49-F238E27FC236}">
                          <a16:creationId xmlns:a16="http://schemas.microsoft.com/office/drawing/2014/main" id="{EDD19F6A-DF66-642E-BE39-401E7CFAC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909575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1" name="Freeform 110">
                      <a:extLst>
                        <a:ext uri="{FF2B5EF4-FFF2-40B4-BE49-F238E27FC236}">
                          <a16:creationId xmlns:a16="http://schemas.microsoft.com/office/drawing/2014/main" id="{9AE49C77-5FAA-61E9-A03D-693D07BF4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901443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12" name="Grafik 147">
                    <a:extLst>
                      <a:ext uri="{FF2B5EF4-FFF2-40B4-BE49-F238E27FC236}">
                        <a16:creationId xmlns:a16="http://schemas.microsoft.com/office/drawing/2014/main" id="{7A834343-836D-F4B8-ECDD-102CA8AA8EA4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775115"/>
                    <a:ext cx="454765" cy="269837"/>
                    <a:chOff x="2690127" y="3775115"/>
                    <a:chExt cx="454765" cy="269837"/>
                  </a:xfrm>
                </p:grpSpPr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4A698949-5FF5-4DFA-820E-AC40CA5A9B81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7" y="3690653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4" name="Freeform 113">
                      <a:extLst>
                        <a:ext uri="{FF2B5EF4-FFF2-40B4-BE49-F238E27FC236}">
                          <a16:creationId xmlns:a16="http://schemas.microsoft.com/office/drawing/2014/main" id="{883FFA9B-A279-EFEE-647A-7F3D39CD8C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775115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15" name="Grafik 147">
                  <a:extLst>
                    <a:ext uri="{FF2B5EF4-FFF2-40B4-BE49-F238E27FC236}">
                      <a16:creationId xmlns:a16="http://schemas.microsoft.com/office/drawing/2014/main" id="{B0EB0DE6-709B-93C3-8517-81EE1A5EB5CF}"/>
                    </a:ext>
                  </a:extLst>
                </p:cNvPr>
                <p:cNvGrpSpPr/>
                <p:nvPr/>
              </p:nvGrpSpPr>
              <p:grpSpPr>
                <a:xfrm>
                  <a:off x="2689648" y="3647551"/>
                  <a:ext cx="455403" cy="398995"/>
                  <a:chOff x="2689648" y="3647551"/>
                  <a:chExt cx="455403" cy="398995"/>
                </a:xfrm>
              </p:grpSpPr>
              <p:grpSp>
                <p:nvGrpSpPr>
                  <p:cNvPr id="116" name="Grafik 147">
                    <a:extLst>
                      <a:ext uri="{FF2B5EF4-FFF2-40B4-BE49-F238E27FC236}">
                        <a16:creationId xmlns:a16="http://schemas.microsoft.com/office/drawing/2014/main" id="{8AFED24F-495C-3AA1-51BB-CA0710DEAFED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773879"/>
                    <a:ext cx="455403" cy="272667"/>
                    <a:chOff x="2689648" y="3773879"/>
                    <a:chExt cx="455403" cy="272667"/>
                  </a:xfrm>
                </p:grpSpPr>
                <p:sp>
                  <p:nvSpPr>
                    <p:cNvPr id="117" name="Freeform 116">
                      <a:extLst>
                        <a:ext uri="{FF2B5EF4-FFF2-40B4-BE49-F238E27FC236}">
                          <a16:creationId xmlns:a16="http://schemas.microsoft.com/office/drawing/2014/main" id="{91630D3D-D4B5-69C6-56F9-E4EBE45F3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782011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8" name="Freeform 117">
                      <a:extLst>
                        <a:ext uri="{FF2B5EF4-FFF2-40B4-BE49-F238E27FC236}">
                          <a16:creationId xmlns:a16="http://schemas.microsoft.com/office/drawing/2014/main" id="{2ADD88B6-F578-BB0D-746C-EB733E768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773879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19" name="Grafik 147">
                    <a:extLst>
                      <a:ext uri="{FF2B5EF4-FFF2-40B4-BE49-F238E27FC236}">
                        <a16:creationId xmlns:a16="http://schemas.microsoft.com/office/drawing/2014/main" id="{A68C5275-75ED-B99A-8DC7-12A17D8FEA33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647551"/>
                    <a:ext cx="454765" cy="269837"/>
                    <a:chOff x="2690127" y="3647551"/>
                    <a:chExt cx="454765" cy="269837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94546D58-59F7-DD14-11F5-8C7BD435F7CB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7" y="3563052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1" name="Freeform 120">
                      <a:extLst>
                        <a:ext uri="{FF2B5EF4-FFF2-40B4-BE49-F238E27FC236}">
                          <a16:creationId xmlns:a16="http://schemas.microsoft.com/office/drawing/2014/main" id="{5C8E4388-3E7C-32AD-7423-5EEF3B8B2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647551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2" name="Grafik 147">
                  <a:extLst>
                    <a:ext uri="{FF2B5EF4-FFF2-40B4-BE49-F238E27FC236}">
                      <a16:creationId xmlns:a16="http://schemas.microsoft.com/office/drawing/2014/main" id="{ED47F1EB-307F-CCEB-B376-9334F7995ED0}"/>
                    </a:ext>
                  </a:extLst>
                </p:cNvPr>
                <p:cNvGrpSpPr/>
                <p:nvPr/>
              </p:nvGrpSpPr>
              <p:grpSpPr>
                <a:xfrm>
                  <a:off x="2689648" y="3519987"/>
                  <a:ext cx="455403" cy="398995"/>
                  <a:chOff x="2689648" y="3519987"/>
                  <a:chExt cx="455403" cy="398995"/>
                </a:xfrm>
              </p:grpSpPr>
              <p:grpSp>
                <p:nvGrpSpPr>
                  <p:cNvPr id="123" name="Grafik 147">
                    <a:extLst>
                      <a:ext uri="{FF2B5EF4-FFF2-40B4-BE49-F238E27FC236}">
                        <a16:creationId xmlns:a16="http://schemas.microsoft.com/office/drawing/2014/main" id="{15AD3B4A-A15E-E735-2D8B-2B78B227EF4F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646295"/>
                    <a:ext cx="455403" cy="272687"/>
                    <a:chOff x="2689648" y="3646295"/>
                    <a:chExt cx="455403" cy="272687"/>
                  </a:xfrm>
                </p:grpSpPr>
                <p:sp>
                  <p:nvSpPr>
                    <p:cNvPr id="124" name="Freeform 123">
                      <a:extLst>
                        <a:ext uri="{FF2B5EF4-FFF2-40B4-BE49-F238E27FC236}">
                          <a16:creationId xmlns:a16="http://schemas.microsoft.com/office/drawing/2014/main" id="{D6FC48DD-0D33-2A6C-E3A9-89037A9BF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654447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5" name="Freeform 124">
                      <a:extLst>
                        <a:ext uri="{FF2B5EF4-FFF2-40B4-BE49-F238E27FC236}">
                          <a16:creationId xmlns:a16="http://schemas.microsoft.com/office/drawing/2014/main" id="{45F7CF56-EE65-BF2D-0EF8-410FA59B8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646295"/>
                      <a:ext cx="455403" cy="272687"/>
                    </a:xfrm>
                    <a:custGeom>
                      <a:avLst/>
                      <a:gdLst>
                        <a:gd name="csX0" fmla="*/ 226746 w 455403"/>
                        <a:gd name="csY0" fmla="*/ 272688 h 272687"/>
                        <a:gd name="csX1" fmla="*/ 68885 w 455403"/>
                        <a:gd name="csY1" fmla="*/ 234100 h 272687"/>
                        <a:gd name="csX2" fmla="*/ 1 w 455403"/>
                        <a:gd name="csY2" fmla="*/ 136514 h 272687"/>
                        <a:gd name="csX3" fmla="*/ 479 w 455403"/>
                        <a:gd name="csY3" fmla="*/ 7993 h 272687"/>
                        <a:gd name="csX4" fmla="*/ 8133 w 455403"/>
                        <a:gd name="csY4" fmla="*/ 20 h 272687"/>
                        <a:gd name="csX5" fmla="*/ 16425 w 455403"/>
                        <a:gd name="csY5" fmla="*/ 7355 h 272687"/>
                        <a:gd name="csX6" fmla="*/ 54534 w 455403"/>
                        <a:gd name="csY6" fmla="*/ 76399 h 272687"/>
                        <a:gd name="csX7" fmla="*/ 267885 w 455403"/>
                        <a:gd name="csY7" fmla="*/ 125511 h 272687"/>
                        <a:gd name="csX8" fmla="*/ 439458 w 455403"/>
                        <a:gd name="csY8" fmla="*/ 8471 h 272687"/>
                        <a:gd name="csX9" fmla="*/ 447750 w 455403"/>
                        <a:gd name="csY9" fmla="*/ 1136 h 272687"/>
                        <a:gd name="csX10" fmla="*/ 455404 w 455403"/>
                        <a:gd name="csY10" fmla="*/ 9109 h 272687"/>
                        <a:gd name="csX11" fmla="*/ 454925 w 455403"/>
                        <a:gd name="csY11" fmla="*/ 137630 h 272687"/>
                        <a:gd name="csX12" fmla="*/ 353193 w 455403"/>
                        <a:gd name="csY12" fmla="*/ 249886 h 272687"/>
                        <a:gd name="csX13" fmla="*/ 226746 w 455403"/>
                        <a:gd name="csY13" fmla="*/ 272369 h 272687"/>
                        <a:gd name="csX14" fmla="*/ 16265 w 455403"/>
                        <a:gd name="csY14" fmla="*/ 57583 h 272687"/>
                        <a:gd name="csX15" fmla="*/ 15946 w 455403"/>
                        <a:gd name="csY15" fmla="*/ 136673 h 272687"/>
                        <a:gd name="csX16" fmla="*/ 76699 w 455403"/>
                        <a:gd name="csY16" fmla="*/ 220227 h 272687"/>
                        <a:gd name="csX17" fmla="*/ 347453 w 455403"/>
                        <a:gd name="csY17" fmla="*/ 235376 h 272687"/>
                        <a:gd name="csX18" fmla="*/ 438820 w 455403"/>
                        <a:gd name="csY18" fmla="*/ 137789 h 272687"/>
                        <a:gd name="csX19" fmla="*/ 439139 w 455403"/>
                        <a:gd name="csY19" fmla="*/ 59337 h 272687"/>
                        <a:gd name="csX20" fmla="*/ 269639 w 455403"/>
                        <a:gd name="csY20" fmla="*/ 141616 h 272687"/>
                        <a:gd name="csX21" fmla="*/ 44329 w 455403"/>
                        <a:gd name="csY21" fmla="*/ 88996 h 272687"/>
                        <a:gd name="csX22" fmla="*/ 16265 w 455403"/>
                        <a:gd name="csY22" fmla="*/ 57583 h 2726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87">
                          <a:moveTo>
                            <a:pt x="226746" y="272688"/>
                          </a:moveTo>
                          <a:cubicBezTo>
                            <a:pt x="170777" y="272688"/>
                            <a:pt x="116084" y="259772"/>
                            <a:pt x="68885" y="234100"/>
                          </a:cubicBezTo>
                          <a:cubicBezTo>
                            <a:pt x="24238" y="208428"/>
                            <a:pt x="-159" y="173826"/>
                            <a:pt x="1" y="136514"/>
                          </a:cubicBezTo>
                          <a:lnTo>
                            <a:pt x="479" y="7993"/>
                          </a:lnTo>
                          <a:cubicBezTo>
                            <a:pt x="479" y="3688"/>
                            <a:pt x="3828" y="180"/>
                            <a:pt x="8133" y="20"/>
                          </a:cubicBezTo>
                          <a:cubicBezTo>
                            <a:pt x="12119" y="-299"/>
                            <a:pt x="16106" y="3209"/>
                            <a:pt x="16425" y="7355"/>
                          </a:cubicBezTo>
                          <a:cubicBezTo>
                            <a:pt x="18338" y="33984"/>
                            <a:pt x="31094" y="57264"/>
                            <a:pt x="54534" y="76399"/>
                          </a:cubicBezTo>
                          <a:cubicBezTo>
                            <a:pt x="106836" y="119292"/>
                            <a:pt x="203465" y="133803"/>
                            <a:pt x="267885" y="125511"/>
                          </a:cubicBezTo>
                          <a:cubicBezTo>
                            <a:pt x="317156" y="119452"/>
                            <a:pt x="432602" y="95853"/>
                            <a:pt x="439458" y="8471"/>
                          </a:cubicBezTo>
                          <a:cubicBezTo>
                            <a:pt x="439777" y="4166"/>
                            <a:pt x="443604" y="1136"/>
                            <a:pt x="447750" y="1136"/>
                          </a:cubicBezTo>
                          <a:cubicBezTo>
                            <a:pt x="452055" y="1296"/>
                            <a:pt x="455404" y="4804"/>
                            <a:pt x="455404" y="9109"/>
                          </a:cubicBezTo>
                          <a:lnTo>
                            <a:pt x="454925" y="137630"/>
                          </a:lnTo>
                          <a:cubicBezTo>
                            <a:pt x="453490" y="203644"/>
                            <a:pt x="383330" y="238246"/>
                            <a:pt x="353193" y="249886"/>
                          </a:cubicBezTo>
                          <a:cubicBezTo>
                            <a:pt x="312213" y="264875"/>
                            <a:pt x="269161" y="272369"/>
                            <a:pt x="226746" y="272369"/>
                          </a:cubicBezTo>
                          <a:close/>
                          <a:moveTo>
                            <a:pt x="16265" y="57583"/>
                          </a:moveTo>
                          <a:lnTo>
                            <a:pt x="15946" y="136673"/>
                          </a:lnTo>
                          <a:cubicBezTo>
                            <a:pt x="15946" y="167926"/>
                            <a:pt x="37473" y="197585"/>
                            <a:pt x="76699" y="220227"/>
                          </a:cubicBezTo>
                          <a:cubicBezTo>
                            <a:pt x="155310" y="262802"/>
                            <a:pt x="256723" y="268542"/>
                            <a:pt x="347453" y="235376"/>
                          </a:cubicBezTo>
                          <a:cubicBezTo>
                            <a:pt x="374401" y="224851"/>
                            <a:pt x="437704" y="194077"/>
                            <a:pt x="438820" y="137789"/>
                          </a:cubicBezTo>
                          <a:lnTo>
                            <a:pt x="439139" y="59337"/>
                          </a:lnTo>
                          <a:cubicBezTo>
                            <a:pt x="402146" y="118336"/>
                            <a:pt x="312692" y="136195"/>
                            <a:pt x="269639" y="141616"/>
                          </a:cubicBezTo>
                          <a:cubicBezTo>
                            <a:pt x="200276" y="150546"/>
                            <a:pt x="100617" y="135238"/>
                            <a:pt x="44329" y="88996"/>
                          </a:cubicBezTo>
                          <a:cubicBezTo>
                            <a:pt x="32689" y="79429"/>
                            <a:pt x="23281" y="68905"/>
                            <a:pt x="16265" y="5758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26" name="Grafik 147">
                    <a:extLst>
                      <a:ext uri="{FF2B5EF4-FFF2-40B4-BE49-F238E27FC236}">
                        <a16:creationId xmlns:a16="http://schemas.microsoft.com/office/drawing/2014/main" id="{F59FCCEA-55D8-FE52-DA62-9B3CDD591354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519987"/>
                    <a:ext cx="454765" cy="269837"/>
                    <a:chOff x="2690127" y="3519987"/>
                    <a:chExt cx="454765" cy="269837"/>
                  </a:xfrm>
                </p:grpSpPr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28B4D3ED-C2BA-6F89-CB3B-D5FC18E1630D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8" y="3435451"/>
                      <a:ext cx="254170" cy="438819"/>
                    </a:xfrm>
                    <a:prstGeom prst="ellipse">
                      <a:avLst/>
                    </a:prstGeom>
                    <a:solidFill>
                      <a:srgbClr val="D50E22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Freeform 127">
                      <a:extLst>
                        <a:ext uri="{FF2B5EF4-FFF2-40B4-BE49-F238E27FC236}">
                          <a16:creationId xmlns:a16="http://schemas.microsoft.com/office/drawing/2014/main" id="{F9D8E6E3-E3A6-7640-AF2E-8B89D4940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519987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29" name="Grafik 147">
                <a:extLst>
                  <a:ext uri="{FF2B5EF4-FFF2-40B4-BE49-F238E27FC236}">
                    <a16:creationId xmlns:a16="http://schemas.microsoft.com/office/drawing/2014/main" id="{140DBC5E-B967-F3B6-E066-E6F826C8D0A3}"/>
                  </a:ext>
                </a:extLst>
              </p:cNvPr>
              <p:cNvGrpSpPr/>
              <p:nvPr/>
            </p:nvGrpSpPr>
            <p:grpSpPr>
              <a:xfrm>
                <a:off x="4999032" y="4176002"/>
                <a:ext cx="455403" cy="654123"/>
                <a:chOff x="4976073" y="3767943"/>
                <a:chExt cx="455403" cy="654123"/>
              </a:xfrm>
            </p:grpSpPr>
            <p:grpSp>
              <p:nvGrpSpPr>
                <p:cNvPr id="130" name="Grafik 147">
                  <a:extLst>
                    <a:ext uri="{FF2B5EF4-FFF2-40B4-BE49-F238E27FC236}">
                      <a16:creationId xmlns:a16="http://schemas.microsoft.com/office/drawing/2014/main" id="{51A15218-3C67-0607-EE01-3C5A12FCFCF5}"/>
                    </a:ext>
                  </a:extLst>
                </p:cNvPr>
                <p:cNvGrpSpPr/>
                <p:nvPr/>
              </p:nvGrpSpPr>
              <p:grpSpPr>
                <a:xfrm>
                  <a:off x="4976073" y="4023071"/>
                  <a:ext cx="455403" cy="398995"/>
                  <a:chOff x="4976073" y="4023071"/>
                  <a:chExt cx="455403" cy="398995"/>
                </a:xfrm>
              </p:grpSpPr>
              <p:grpSp>
                <p:nvGrpSpPr>
                  <p:cNvPr id="145" name="Grafik 147">
                    <a:extLst>
                      <a:ext uri="{FF2B5EF4-FFF2-40B4-BE49-F238E27FC236}">
                        <a16:creationId xmlns:a16="http://schemas.microsoft.com/office/drawing/2014/main" id="{1B66E3AB-A8C5-CA9F-F2F9-E2F721AC4FD6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4149399"/>
                    <a:ext cx="455403" cy="272667"/>
                    <a:chOff x="4976073" y="4149399"/>
                    <a:chExt cx="455403" cy="272667"/>
                  </a:xfrm>
                </p:grpSpPr>
                <p:sp>
                  <p:nvSpPr>
                    <p:cNvPr id="149" name="Freeform 148">
                      <a:extLst>
                        <a:ext uri="{FF2B5EF4-FFF2-40B4-BE49-F238E27FC236}">
                          <a16:creationId xmlns:a16="http://schemas.microsoft.com/office/drawing/2014/main" id="{35701375-F9CD-9F1F-222B-92888DB96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4157531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0" name="Freeform 149">
                      <a:extLst>
                        <a:ext uri="{FF2B5EF4-FFF2-40B4-BE49-F238E27FC236}">
                          <a16:creationId xmlns:a16="http://schemas.microsoft.com/office/drawing/2014/main" id="{1E66E8C8-30D3-5761-2BC0-A95A09F95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4149399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46" name="Grafik 147">
                    <a:extLst>
                      <a:ext uri="{FF2B5EF4-FFF2-40B4-BE49-F238E27FC236}">
                        <a16:creationId xmlns:a16="http://schemas.microsoft.com/office/drawing/2014/main" id="{D6A5535B-6D69-F972-FAED-3D52E86578DC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4023071"/>
                    <a:ext cx="454765" cy="269837"/>
                    <a:chOff x="4976552" y="4023071"/>
                    <a:chExt cx="454765" cy="269837"/>
                  </a:xfrm>
                </p:grpSpPr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4119E9BD-E47F-D84D-0165-66B4C0D19188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2" y="3938609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8" name="Freeform 147">
                      <a:extLst>
                        <a:ext uri="{FF2B5EF4-FFF2-40B4-BE49-F238E27FC236}">
                          <a16:creationId xmlns:a16="http://schemas.microsoft.com/office/drawing/2014/main" id="{7C84CAA7-F81A-EB4E-85C2-80A53B4792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4023071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31" name="Grafik 147">
                  <a:extLst>
                    <a:ext uri="{FF2B5EF4-FFF2-40B4-BE49-F238E27FC236}">
                      <a16:creationId xmlns:a16="http://schemas.microsoft.com/office/drawing/2014/main" id="{009D2152-86AA-7C79-DBCC-A654AC496074}"/>
                    </a:ext>
                  </a:extLst>
                </p:cNvPr>
                <p:cNvGrpSpPr/>
                <p:nvPr/>
              </p:nvGrpSpPr>
              <p:grpSpPr>
                <a:xfrm>
                  <a:off x="4976073" y="3895507"/>
                  <a:ext cx="455403" cy="398995"/>
                  <a:chOff x="4976073" y="3895507"/>
                  <a:chExt cx="455403" cy="398995"/>
                </a:xfrm>
              </p:grpSpPr>
              <p:grpSp>
                <p:nvGrpSpPr>
                  <p:cNvPr id="139" name="Grafik 147">
                    <a:extLst>
                      <a:ext uri="{FF2B5EF4-FFF2-40B4-BE49-F238E27FC236}">
                        <a16:creationId xmlns:a16="http://schemas.microsoft.com/office/drawing/2014/main" id="{02FEDEEE-59DB-3BFD-0CAE-56088D4DA39F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4021835"/>
                    <a:ext cx="455403" cy="272667"/>
                    <a:chOff x="4976073" y="4021835"/>
                    <a:chExt cx="455403" cy="272667"/>
                  </a:xfrm>
                </p:grpSpPr>
                <p:sp>
                  <p:nvSpPr>
                    <p:cNvPr id="143" name="Freeform 142">
                      <a:extLst>
                        <a:ext uri="{FF2B5EF4-FFF2-40B4-BE49-F238E27FC236}">
                          <a16:creationId xmlns:a16="http://schemas.microsoft.com/office/drawing/2014/main" id="{86377E20-CE21-DB79-2BE3-4BA2E50D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4029967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4" name="Freeform 143">
                      <a:extLst>
                        <a:ext uri="{FF2B5EF4-FFF2-40B4-BE49-F238E27FC236}">
                          <a16:creationId xmlns:a16="http://schemas.microsoft.com/office/drawing/2014/main" id="{57156AB3-7C15-7F6E-3AC9-590ED643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4021835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40" name="Grafik 147">
                    <a:extLst>
                      <a:ext uri="{FF2B5EF4-FFF2-40B4-BE49-F238E27FC236}">
                        <a16:creationId xmlns:a16="http://schemas.microsoft.com/office/drawing/2014/main" id="{ED144C08-536E-E3F2-24AB-67BF0A8D256D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3895507"/>
                    <a:ext cx="454765" cy="269837"/>
                    <a:chOff x="4976552" y="3895507"/>
                    <a:chExt cx="454765" cy="269837"/>
                  </a:xfrm>
                </p:grpSpPr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E61F1A5B-ADE7-153D-30B2-3763D1664485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2" y="3811008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2" name="Freeform 141">
                      <a:extLst>
                        <a:ext uri="{FF2B5EF4-FFF2-40B4-BE49-F238E27FC236}">
                          <a16:creationId xmlns:a16="http://schemas.microsoft.com/office/drawing/2014/main" id="{AC48C66D-3583-2AAD-0917-2444D8FD4F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3895507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32" name="Grafik 147">
                  <a:extLst>
                    <a:ext uri="{FF2B5EF4-FFF2-40B4-BE49-F238E27FC236}">
                      <a16:creationId xmlns:a16="http://schemas.microsoft.com/office/drawing/2014/main" id="{F1146FC9-CAC5-6A19-C042-C886D005B89C}"/>
                    </a:ext>
                  </a:extLst>
                </p:cNvPr>
                <p:cNvGrpSpPr/>
                <p:nvPr/>
              </p:nvGrpSpPr>
              <p:grpSpPr>
                <a:xfrm>
                  <a:off x="4976073" y="3767943"/>
                  <a:ext cx="455403" cy="398995"/>
                  <a:chOff x="4976073" y="3767943"/>
                  <a:chExt cx="455403" cy="398995"/>
                </a:xfrm>
              </p:grpSpPr>
              <p:grpSp>
                <p:nvGrpSpPr>
                  <p:cNvPr id="133" name="Grafik 147">
                    <a:extLst>
                      <a:ext uri="{FF2B5EF4-FFF2-40B4-BE49-F238E27FC236}">
                        <a16:creationId xmlns:a16="http://schemas.microsoft.com/office/drawing/2014/main" id="{76484796-FC78-522A-BC46-277AF8DA3C9B}"/>
                      </a:ext>
                    </a:extLst>
                  </p:cNvPr>
                  <p:cNvGrpSpPr/>
                  <p:nvPr/>
                </p:nvGrpSpPr>
                <p:grpSpPr>
                  <a:xfrm>
                    <a:off x="4976073" y="3894251"/>
                    <a:ext cx="455403" cy="272687"/>
                    <a:chOff x="4976073" y="3894251"/>
                    <a:chExt cx="455403" cy="272687"/>
                  </a:xfrm>
                </p:grpSpPr>
                <p:sp>
                  <p:nvSpPr>
                    <p:cNvPr id="137" name="Freeform 136">
                      <a:extLst>
                        <a:ext uri="{FF2B5EF4-FFF2-40B4-BE49-F238E27FC236}">
                          <a16:creationId xmlns:a16="http://schemas.microsoft.com/office/drawing/2014/main" id="{CEC6D45A-663F-F9E9-E0F7-AFDEABEA0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3887" y="3902403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8" name="Freeform 137">
                      <a:extLst>
                        <a:ext uri="{FF2B5EF4-FFF2-40B4-BE49-F238E27FC236}">
                          <a16:creationId xmlns:a16="http://schemas.microsoft.com/office/drawing/2014/main" id="{5D3DC755-B584-F17E-FCDD-7E06FB8D3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073" y="3894251"/>
                      <a:ext cx="455403" cy="272687"/>
                    </a:xfrm>
                    <a:custGeom>
                      <a:avLst/>
                      <a:gdLst>
                        <a:gd name="csX0" fmla="*/ 226746 w 455403"/>
                        <a:gd name="csY0" fmla="*/ 272688 h 272687"/>
                        <a:gd name="csX1" fmla="*/ 68885 w 455403"/>
                        <a:gd name="csY1" fmla="*/ 234100 h 272687"/>
                        <a:gd name="csX2" fmla="*/ 1 w 455403"/>
                        <a:gd name="csY2" fmla="*/ 136514 h 272687"/>
                        <a:gd name="csX3" fmla="*/ 479 w 455403"/>
                        <a:gd name="csY3" fmla="*/ 7993 h 272687"/>
                        <a:gd name="csX4" fmla="*/ 8133 w 455403"/>
                        <a:gd name="csY4" fmla="*/ 20 h 272687"/>
                        <a:gd name="csX5" fmla="*/ 16425 w 455403"/>
                        <a:gd name="csY5" fmla="*/ 7355 h 272687"/>
                        <a:gd name="csX6" fmla="*/ 54534 w 455403"/>
                        <a:gd name="csY6" fmla="*/ 76399 h 272687"/>
                        <a:gd name="csX7" fmla="*/ 267885 w 455403"/>
                        <a:gd name="csY7" fmla="*/ 125511 h 272687"/>
                        <a:gd name="csX8" fmla="*/ 439458 w 455403"/>
                        <a:gd name="csY8" fmla="*/ 8471 h 272687"/>
                        <a:gd name="csX9" fmla="*/ 447750 w 455403"/>
                        <a:gd name="csY9" fmla="*/ 1136 h 272687"/>
                        <a:gd name="csX10" fmla="*/ 455404 w 455403"/>
                        <a:gd name="csY10" fmla="*/ 9109 h 272687"/>
                        <a:gd name="csX11" fmla="*/ 454925 w 455403"/>
                        <a:gd name="csY11" fmla="*/ 137630 h 272687"/>
                        <a:gd name="csX12" fmla="*/ 353193 w 455403"/>
                        <a:gd name="csY12" fmla="*/ 249886 h 272687"/>
                        <a:gd name="csX13" fmla="*/ 226746 w 455403"/>
                        <a:gd name="csY13" fmla="*/ 272369 h 272687"/>
                        <a:gd name="csX14" fmla="*/ 16265 w 455403"/>
                        <a:gd name="csY14" fmla="*/ 57583 h 272687"/>
                        <a:gd name="csX15" fmla="*/ 15946 w 455403"/>
                        <a:gd name="csY15" fmla="*/ 136673 h 272687"/>
                        <a:gd name="csX16" fmla="*/ 76699 w 455403"/>
                        <a:gd name="csY16" fmla="*/ 220227 h 272687"/>
                        <a:gd name="csX17" fmla="*/ 347453 w 455403"/>
                        <a:gd name="csY17" fmla="*/ 235376 h 272687"/>
                        <a:gd name="csX18" fmla="*/ 438820 w 455403"/>
                        <a:gd name="csY18" fmla="*/ 137789 h 272687"/>
                        <a:gd name="csX19" fmla="*/ 439139 w 455403"/>
                        <a:gd name="csY19" fmla="*/ 59337 h 272687"/>
                        <a:gd name="csX20" fmla="*/ 269639 w 455403"/>
                        <a:gd name="csY20" fmla="*/ 141616 h 272687"/>
                        <a:gd name="csX21" fmla="*/ 44329 w 455403"/>
                        <a:gd name="csY21" fmla="*/ 88996 h 272687"/>
                        <a:gd name="csX22" fmla="*/ 16265 w 455403"/>
                        <a:gd name="csY22" fmla="*/ 57583 h 2726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87">
                          <a:moveTo>
                            <a:pt x="226746" y="272688"/>
                          </a:moveTo>
                          <a:cubicBezTo>
                            <a:pt x="170777" y="272688"/>
                            <a:pt x="116084" y="259772"/>
                            <a:pt x="68885" y="234100"/>
                          </a:cubicBezTo>
                          <a:cubicBezTo>
                            <a:pt x="24238" y="208428"/>
                            <a:pt x="-159" y="173826"/>
                            <a:pt x="1" y="136514"/>
                          </a:cubicBezTo>
                          <a:lnTo>
                            <a:pt x="479" y="7993"/>
                          </a:lnTo>
                          <a:cubicBezTo>
                            <a:pt x="479" y="3688"/>
                            <a:pt x="3828" y="180"/>
                            <a:pt x="8133" y="20"/>
                          </a:cubicBezTo>
                          <a:cubicBezTo>
                            <a:pt x="12119" y="-299"/>
                            <a:pt x="16106" y="3209"/>
                            <a:pt x="16425" y="7355"/>
                          </a:cubicBezTo>
                          <a:cubicBezTo>
                            <a:pt x="18338" y="33984"/>
                            <a:pt x="31094" y="57264"/>
                            <a:pt x="54534" y="76399"/>
                          </a:cubicBezTo>
                          <a:cubicBezTo>
                            <a:pt x="106836" y="119292"/>
                            <a:pt x="203465" y="133803"/>
                            <a:pt x="267885" y="125511"/>
                          </a:cubicBezTo>
                          <a:cubicBezTo>
                            <a:pt x="317156" y="119452"/>
                            <a:pt x="432602" y="95853"/>
                            <a:pt x="439458" y="8471"/>
                          </a:cubicBezTo>
                          <a:cubicBezTo>
                            <a:pt x="439777" y="4166"/>
                            <a:pt x="443604" y="1136"/>
                            <a:pt x="447750" y="1136"/>
                          </a:cubicBezTo>
                          <a:cubicBezTo>
                            <a:pt x="452055" y="1296"/>
                            <a:pt x="455404" y="4804"/>
                            <a:pt x="455404" y="9109"/>
                          </a:cubicBezTo>
                          <a:lnTo>
                            <a:pt x="454925" y="137630"/>
                          </a:lnTo>
                          <a:cubicBezTo>
                            <a:pt x="453490" y="203644"/>
                            <a:pt x="383330" y="238246"/>
                            <a:pt x="353193" y="249886"/>
                          </a:cubicBezTo>
                          <a:cubicBezTo>
                            <a:pt x="312213" y="264875"/>
                            <a:pt x="269161" y="272369"/>
                            <a:pt x="226746" y="272369"/>
                          </a:cubicBezTo>
                          <a:close/>
                          <a:moveTo>
                            <a:pt x="16265" y="57583"/>
                          </a:moveTo>
                          <a:lnTo>
                            <a:pt x="15946" y="136673"/>
                          </a:lnTo>
                          <a:cubicBezTo>
                            <a:pt x="15946" y="167926"/>
                            <a:pt x="37473" y="197585"/>
                            <a:pt x="76699" y="220227"/>
                          </a:cubicBezTo>
                          <a:cubicBezTo>
                            <a:pt x="155310" y="262802"/>
                            <a:pt x="256723" y="268542"/>
                            <a:pt x="347453" y="235376"/>
                          </a:cubicBezTo>
                          <a:cubicBezTo>
                            <a:pt x="374401" y="224851"/>
                            <a:pt x="437704" y="194077"/>
                            <a:pt x="438820" y="137789"/>
                          </a:cubicBezTo>
                          <a:lnTo>
                            <a:pt x="439139" y="59337"/>
                          </a:lnTo>
                          <a:cubicBezTo>
                            <a:pt x="402146" y="118336"/>
                            <a:pt x="312692" y="136195"/>
                            <a:pt x="269639" y="141616"/>
                          </a:cubicBezTo>
                          <a:cubicBezTo>
                            <a:pt x="200276" y="150546"/>
                            <a:pt x="100617" y="135238"/>
                            <a:pt x="44329" y="88996"/>
                          </a:cubicBezTo>
                          <a:cubicBezTo>
                            <a:pt x="32689" y="79429"/>
                            <a:pt x="23281" y="68905"/>
                            <a:pt x="16265" y="5758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4" name="Grafik 147">
                    <a:extLst>
                      <a:ext uri="{FF2B5EF4-FFF2-40B4-BE49-F238E27FC236}">
                        <a16:creationId xmlns:a16="http://schemas.microsoft.com/office/drawing/2014/main" id="{E1528189-2AAD-5D5B-1312-428021F541BA}"/>
                      </a:ext>
                    </a:extLst>
                  </p:cNvPr>
                  <p:cNvGrpSpPr/>
                  <p:nvPr/>
                </p:nvGrpSpPr>
                <p:grpSpPr>
                  <a:xfrm>
                    <a:off x="4976552" y="3767943"/>
                    <a:ext cx="454765" cy="269837"/>
                    <a:chOff x="4976552" y="3767943"/>
                    <a:chExt cx="454765" cy="269837"/>
                  </a:xfrm>
                </p:grpSpPr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44F10A0A-46CF-8FDE-50D9-521D7A781656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5076843" y="3683407"/>
                      <a:ext cx="254170" cy="438819"/>
                    </a:xfrm>
                    <a:prstGeom prst="ellipse">
                      <a:avLst/>
                    </a:prstGeom>
                    <a:solidFill>
                      <a:srgbClr val="D50E22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6" name="Freeform 135">
                      <a:extLst>
                        <a:ext uri="{FF2B5EF4-FFF2-40B4-BE49-F238E27FC236}">
                          <a16:creationId xmlns:a16="http://schemas.microsoft.com/office/drawing/2014/main" id="{F3D362D7-B41C-F84B-9C74-F4F81B4F5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6552" y="3767943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51" name="Grafik 147">
                <a:extLst>
                  <a:ext uri="{FF2B5EF4-FFF2-40B4-BE49-F238E27FC236}">
                    <a16:creationId xmlns:a16="http://schemas.microsoft.com/office/drawing/2014/main" id="{8B54452C-8CB1-C2F1-8B5C-2AB51475EECC}"/>
                  </a:ext>
                </a:extLst>
              </p:cNvPr>
              <p:cNvGrpSpPr/>
              <p:nvPr/>
            </p:nvGrpSpPr>
            <p:grpSpPr>
              <a:xfrm>
                <a:off x="4615246" y="4418386"/>
                <a:ext cx="455403" cy="654123"/>
                <a:chOff x="2689648" y="3519987"/>
                <a:chExt cx="455403" cy="654123"/>
              </a:xfrm>
            </p:grpSpPr>
            <p:grpSp>
              <p:nvGrpSpPr>
                <p:cNvPr id="152" name="Grafik 147">
                  <a:extLst>
                    <a:ext uri="{FF2B5EF4-FFF2-40B4-BE49-F238E27FC236}">
                      <a16:creationId xmlns:a16="http://schemas.microsoft.com/office/drawing/2014/main" id="{7035B390-CBF8-B9BA-EB41-54CA5B7FDD40}"/>
                    </a:ext>
                  </a:extLst>
                </p:cNvPr>
                <p:cNvGrpSpPr/>
                <p:nvPr/>
              </p:nvGrpSpPr>
              <p:grpSpPr>
                <a:xfrm>
                  <a:off x="2689648" y="3775115"/>
                  <a:ext cx="455403" cy="398995"/>
                  <a:chOff x="2689648" y="3775115"/>
                  <a:chExt cx="455403" cy="398995"/>
                </a:xfrm>
              </p:grpSpPr>
              <p:grpSp>
                <p:nvGrpSpPr>
                  <p:cNvPr id="167" name="Grafik 147">
                    <a:extLst>
                      <a:ext uri="{FF2B5EF4-FFF2-40B4-BE49-F238E27FC236}">
                        <a16:creationId xmlns:a16="http://schemas.microsoft.com/office/drawing/2014/main" id="{2F1F4733-A4EB-BC29-84BB-B64DB4CEF051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901443"/>
                    <a:ext cx="455403" cy="272667"/>
                    <a:chOff x="2689648" y="3901443"/>
                    <a:chExt cx="455403" cy="272667"/>
                  </a:xfrm>
                </p:grpSpPr>
                <p:sp>
                  <p:nvSpPr>
                    <p:cNvPr id="171" name="Freeform 170">
                      <a:extLst>
                        <a:ext uri="{FF2B5EF4-FFF2-40B4-BE49-F238E27FC236}">
                          <a16:creationId xmlns:a16="http://schemas.microsoft.com/office/drawing/2014/main" id="{06BBE50D-1649-AD77-D50E-440BE9C59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909575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2" name="Freeform 171">
                      <a:extLst>
                        <a:ext uri="{FF2B5EF4-FFF2-40B4-BE49-F238E27FC236}">
                          <a16:creationId xmlns:a16="http://schemas.microsoft.com/office/drawing/2014/main" id="{C14BB35B-9CAC-2C30-B1B4-BC6A182D1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901443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68" name="Grafik 147">
                    <a:extLst>
                      <a:ext uri="{FF2B5EF4-FFF2-40B4-BE49-F238E27FC236}">
                        <a16:creationId xmlns:a16="http://schemas.microsoft.com/office/drawing/2014/main" id="{20875F7C-03ED-A7D7-CB3D-27EB2178C33C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775115"/>
                    <a:ext cx="454765" cy="269837"/>
                    <a:chOff x="2690127" y="3775115"/>
                    <a:chExt cx="454765" cy="269837"/>
                  </a:xfrm>
                </p:grpSpPr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B5AD492F-2928-3540-149B-ED5B810F852F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7" y="3690653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0" name="Freeform 169">
                      <a:extLst>
                        <a:ext uri="{FF2B5EF4-FFF2-40B4-BE49-F238E27FC236}">
                          <a16:creationId xmlns:a16="http://schemas.microsoft.com/office/drawing/2014/main" id="{CA26C530-46CC-DF79-A003-688A6CF736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775115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53" name="Grafik 147">
                  <a:extLst>
                    <a:ext uri="{FF2B5EF4-FFF2-40B4-BE49-F238E27FC236}">
                      <a16:creationId xmlns:a16="http://schemas.microsoft.com/office/drawing/2014/main" id="{3EFC3FAD-C277-1104-CE34-FD83CB079602}"/>
                    </a:ext>
                  </a:extLst>
                </p:cNvPr>
                <p:cNvGrpSpPr/>
                <p:nvPr/>
              </p:nvGrpSpPr>
              <p:grpSpPr>
                <a:xfrm>
                  <a:off x="2689648" y="3647551"/>
                  <a:ext cx="455403" cy="398995"/>
                  <a:chOff x="2689648" y="3647551"/>
                  <a:chExt cx="455403" cy="398995"/>
                </a:xfrm>
              </p:grpSpPr>
              <p:grpSp>
                <p:nvGrpSpPr>
                  <p:cNvPr id="161" name="Grafik 147">
                    <a:extLst>
                      <a:ext uri="{FF2B5EF4-FFF2-40B4-BE49-F238E27FC236}">
                        <a16:creationId xmlns:a16="http://schemas.microsoft.com/office/drawing/2014/main" id="{634A5501-C612-B83B-D1BE-723228A92431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773879"/>
                    <a:ext cx="455403" cy="272667"/>
                    <a:chOff x="2689648" y="3773879"/>
                    <a:chExt cx="455403" cy="272667"/>
                  </a:xfrm>
                </p:grpSpPr>
                <p:sp>
                  <p:nvSpPr>
                    <p:cNvPr id="165" name="Freeform 164">
                      <a:extLst>
                        <a:ext uri="{FF2B5EF4-FFF2-40B4-BE49-F238E27FC236}">
                          <a16:creationId xmlns:a16="http://schemas.microsoft.com/office/drawing/2014/main" id="{80071F7B-EA17-BBA3-8C69-DFE55E7F9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782011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6" name="Freeform 165">
                      <a:extLst>
                        <a:ext uri="{FF2B5EF4-FFF2-40B4-BE49-F238E27FC236}">
                          <a16:creationId xmlns:a16="http://schemas.microsoft.com/office/drawing/2014/main" id="{90AB2E13-8AC6-8DCF-1571-4F081F390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773879"/>
                      <a:ext cx="455403" cy="272667"/>
                    </a:xfrm>
                    <a:custGeom>
                      <a:avLst/>
                      <a:gdLst>
                        <a:gd name="csX0" fmla="*/ 226746 w 455403"/>
                        <a:gd name="csY0" fmla="*/ 272668 h 272667"/>
                        <a:gd name="csX1" fmla="*/ 68885 w 455403"/>
                        <a:gd name="csY1" fmla="*/ 234080 h 272667"/>
                        <a:gd name="csX2" fmla="*/ 1 w 455403"/>
                        <a:gd name="csY2" fmla="*/ 136493 h 272667"/>
                        <a:gd name="csX3" fmla="*/ 479 w 455403"/>
                        <a:gd name="csY3" fmla="*/ 7973 h 272667"/>
                        <a:gd name="csX4" fmla="*/ 8133 w 455403"/>
                        <a:gd name="csY4" fmla="*/ 0 h 272667"/>
                        <a:gd name="csX5" fmla="*/ 16425 w 455403"/>
                        <a:gd name="csY5" fmla="*/ 7335 h 272667"/>
                        <a:gd name="csX6" fmla="*/ 54534 w 455403"/>
                        <a:gd name="csY6" fmla="*/ 76379 h 272667"/>
                        <a:gd name="csX7" fmla="*/ 267885 w 455403"/>
                        <a:gd name="csY7" fmla="*/ 125491 h 272667"/>
                        <a:gd name="csX8" fmla="*/ 439458 w 455403"/>
                        <a:gd name="csY8" fmla="*/ 8451 h 272667"/>
                        <a:gd name="csX9" fmla="*/ 447750 w 455403"/>
                        <a:gd name="csY9" fmla="*/ 1116 h 272667"/>
                        <a:gd name="csX10" fmla="*/ 455404 w 455403"/>
                        <a:gd name="csY10" fmla="*/ 9089 h 272667"/>
                        <a:gd name="csX11" fmla="*/ 454925 w 455403"/>
                        <a:gd name="csY11" fmla="*/ 137610 h 272667"/>
                        <a:gd name="csX12" fmla="*/ 353193 w 455403"/>
                        <a:gd name="csY12" fmla="*/ 249866 h 272667"/>
                        <a:gd name="csX13" fmla="*/ 226746 w 455403"/>
                        <a:gd name="csY13" fmla="*/ 272349 h 272667"/>
                        <a:gd name="csX14" fmla="*/ 16265 w 455403"/>
                        <a:gd name="csY14" fmla="*/ 57563 h 272667"/>
                        <a:gd name="csX15" fmla="*/ 15946 w 455403"/>
                        <a:gd name="csY15" fmla="*/ 136653 h 272667"/>
                        <a:gd name="csX16" fmla="*/ 76699 w 455403"/>
                        <a:gd name="csY16" fmla="*/ 220207 h 272667"/>
                        <a:gd name="csX17" fmla="*/ 347453 w 455403"/>
                        <a:gd name="csY17" fmla="*/ 235355 h 272667"/>
                        <a:gd name="csX18" fmla="*/ 438820 w 455403"/>
                        <a:gd name="csY18" fmla="*/ 137769 h 272667"/>
                        <a:gd name="csX19" fmla="*/ 439139 w 455403"/>
                        <a:gd name="csY19" fmla="*/ 59317 h 272667"/>
                        <a:gd name="csX20" fmla="*/ 269639 w 455403"/>
                        <a:gd name="csY20" fmla="*/ 141596 h 272667"/>
                        <a:gd name="csX21" fmla="*/ 44329 w 455403"/>
                        <a:gd name="csY21" fmla="*/ 88976 h 272667"/>
                        <a:gd name="csX22" fmla="*/ 16265 w 455403"/>
                        <a:gd name="csY22" fmla="*/ 57563 h 2726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67">
                          <a:moveTo>
                            <a:pt x="226746" y="272668"/>
                          </a:moveTo>
                          <a:cubicBezTo>
                            <a:pt x="170777" y="272668"/>
                            <a:pt x="116084" y="259752"/>
                            <a:pt x="68885" y="234080"/>
                          </a:cubicBezTo>
                          <a:cubicBezTo>
                            <a:pt x="24238" y="208407"/>
                            <a:pt x="-159" y="173806"/>
                            <a:pt x="1" y="136493"/>
                          </a:cubicBezTo>
                          <a:lnTo>
                            <a:pt x="479" y="7973"/>
                          </a:lnTo>
                          <a:cubicBezTo>
                            <a:pt x="479" y="3667"/>
                            <a:pt x="3828" y="159"/>
                            <a:pt x="8133" y="0"/>
                          </a:cubicBezTo>
                          <a:cubicBezTo>
                            <a:pt x="12119" y="0"/>
                            <a:pt x="16106" y="3189"/>
                            <a:pt x="16425" y="7335"/>
                          </a:cubicBezTo>
                          <a:cubicBezTo>
                            <a:pt x="18338" y="33964"/>
                            <a:pt x="31094" y="57244"/>
                            <a:pt x="54534" y="76379"/>
                          </a:cubicBezTo>
                          <a:cubicBezTo>
                            <a:pt x="106836" y="119272"/>
                            <a:pt x="203465" y="133783"/>
                            <a:pt x="267885" y="125491"/>
                          </a:cubicBezTo>
                          <a:cubicBezTo>
                            <a:pt x="317156" y="119432"/>
                            <a:pt x="432602" y="95832"/>
                            <a:pt x="439458" y="8451"/>
                          </a:cubicBezTo>
                          <a:cubicBezTo>
                            <a:pt x="439777" y="4146"/>
                            <a:pt x="443604" y="1116"/>
                            <a:pt x="447750" y="1116"/>
                          </a:cubicBezTo>
                          <a:cubicBezTo>
                            <a:pt x="452055" y="1276"/>
                            <a:pt x="455404" y="4784"/>
                            <a:pt x="455404" y="9089"/>
                          </a:cubicBezTo>
                          <a:lnTo>
                            <a:pt x="454925" y="137610"/>
                          </a:lnTo>
                          <a:cubicBezTo>
                            <a:pt x="453490" y="203624"/>
                            <a:pt x="383330" y="238226"/>
                            <a:pt x="353193" y="249866"/>
                          </a:cubicBezTo>
                          <a:cubicBezTo>
                            <a:pt x="312213" y="264855"/>
                            <a:pt x="269161" y="272349"/>
                            <a:pt x="226746" y="272349"/>
                          </a:cubicBezTo>
                          <a:close/>
                          <a:moveTo>
                            <a:pt x="16265" y="57563"/>
                          </a:moveTo>
                          <a:lnTo>
                            <a:pt x="15946" y="136653"/>
                          </a:lnTo>
                          <a:cubicBezTo>
                            <a:pt x="15946" y="167906"/>
                            <a:pt x="37473" y="197565"/>
                            <a:pt x="76699" y="220207"/>
                          </a:cubicBezTo>
                          <a:cubicBezTo>
                            <a:pt x="155310" y="262782"/>
                            <a:pt x="256723" y="268522"/>
                            <a:pt x="347453" y="235355"/>
                          </a:cubicBezTo>
                          <a:cubicBezTo>
                            <a:pt x="374401" y="224831"/>
                            <a:pt x="437704" y="194057"/>
                            <a:pt x="438820" y="137769"/>
                          </a:cubicBezTo>
                          <a:lnTo>
                            <a:pt x="439139" y="59317"/>
                          </a:lnTo>
                          <a:cubicBezTo>
                            <a:pt x="402146" y="118315"/>
                            <a:pt x="312692" y="136174"/>
                            <a:pt x="269639" y="141596"/>
                          </a:cubicBezTo>
                          <a:cubicBezTo>
                            <a:pt x="200276" y="150525"/>
                            <a:pt x="100617" y="135218"/>
                            <a:pt x="44329" y="88976"/>
                          </a:cubicBezTo>
                          <a:cubicBezTo>
                            <a:pt x="32689" y="79409"/>
                            <a:pt x="23281" y="68884"/>
                            <a:pt x="16265" y="5756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62" name="Grafik 147">
                    <a:extLst>
                      <a:ext uri="{FF2B5EF4-FFF2-40B4-BE49-F238E27FC236}">
                        <a16:creationId xmlns:a16="http://schemas.microsoft.com/office/drawing/2014/main" id="{224296AD-5787-CF97-397E-B9E5E7F34E13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647551"/>
                    <a:ext cx="454765" cy="269837"/>
                    <a:chOff x="2690127" y="3647551"/>
                    <a:chExt cx="454765" cy="269837"/>
                  </a:xfrm>
                </p:grpSpPr>
                <p:sp>
                  <p:nvSpPr>
                    <p:cNvPr id="163" name="Oval 162">
                      <a:extLst>
                        <a:ext uri="{FF2B5EF4-FFF2-40B4-BE49-F238E27FC236}">
                          <a16:creationId xmlns:a16="http://schemas.microsoft.com/office/drawing/2014/main" id="{E30892A4-907F-78FA-4455-0B5B5739428E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7" y="3563052"/>
                      <a:ext cx="254170" cy="43881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4" name="Freeform 163">
                      <a:extLst>
                        <a:ext uri="{FF2B5EF4-FFF2-40B4-BE49-F238E27FC236}">
                          <a16:creationId xmlns:a16="http://schemas.microsoft.com/office/drawing/2014/main" id="{91FC848E-90DD-C2E9-BA71-129965D42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647551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54" name="Grafik 147">
                  <a:extLst>
                    <a:ext uri="{FF2B5EF4-FFF2-40B4-BE49-F238E27FC236}">
                      <a16:creationId xmlns:a16="http://schemas.microsoft.com/office/drawing/2014/main" id="{3275B2DD-FFCF-8252-54D7-36CBF3BEBCE2}"/>
                    </a:ext>
                  </a:extLst>
                </p:cNvPr>
                <p:cNvGrpSpPr/>
                <p:nvPr/>
              </p:nvGrpSpPr>
              <p:grpSpPr>
                <a:xfrm>
                  <a:off x="2689648" y="3519987"/>
                  <a:ext cx="455403" cy="398995"/>
                  <a:chOff x="2689648" y="3519987"/>
                  <a:chExt cx="455403" cy="398995"/>
                </a:xfrm>
              </p:grpSpPr>
              <p:grpSp>
                <p:nvGrpSpPr>
                  <p:cNvPr id="155" name="Grafik 147">
                    <a:extLst>
                      <a:ext uri="{FF2B5EF4-FFF2-40B4-BE49-F238E27FC236}">
                        <a16:creationId xmlns:a16="http://schemas.microsoft.com/office/drawing/2014/main" id="{AEBD5BEF-C8A0-1A4A-C1F4-06EFA1F6E000}"/>
                      </a:ext>
                    </a:extLst>
                  </p:cNvPr>
                  <p:cNvGrpSpPr/>
                  <p:nvPr/>
                </p:nvGrpSpPr>
                <p:grpSpPr>
                  <a:xfrm>
                    <a:off x="2689648" y="3646295"/>
                    <a:ext cx="455403" cy="272687"/>
                    <a:chOff x="2689648" y="3646295"/>
                    <a:chExt cx="455403" cy="272687"/>
                  </a:xfrm>
                </p:grpSpPr>
                <p:sp>
                  <p:nvSpPr>
                    <p:cNvPr id="159" name="Freeform 158">
                      <a:extLst>
                        <a:ext uri="{FF2B5EF4-FFF2-40B4-BE49-F238E27FC236}">
                          <a16:creationId xmlns:a16="http://schemas.microsoft.com/office/drawing/2014/main" id="{5DD7E0A6-D580-13D2-06A5-35D0AE343B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462" y="3654447"/>
                      <a:ext cx="439457" cy="256550"/>
                    </a:xfrm>
                    <a:custGeom>
                      <a:avLst/>
                      <a:gdLst>
                        <a:gd name="csX0" fmla="*/ 439458 w 439457"/>
                        <a:gd name="csY0" fmla="*/ 1116 h 256550"/>
                        <a:gd name="csX1" fmla="*/ 260868 w 439457"/>
                        <a:gd name="csY1" fmla="*/ 125491 h 256550"/>
                        <a:gd name="csX2" fmla="*/ 478 w 439457"/>
                        <a:gd name="csY2" fmla="*/ 0 h 256550"/>
                        <a:gd name="csX3" fmla="*/ 0 w 439457"/>
                        <a:gd name="csY3" fmla="*/ 128521 h 256550"/>
                        <a:gd name="csX4" fmla="*/ 64739 w 439457"/>
                        <a:gd name="csY4" fmla="*/ 219091 h 256550"/>
                        <a:gd name="csX5" fmla="*/ 342190 w 439457"/>
                        <a:gd name="csY5" fmla="*/ 234718 h 256550"/>
                        <a:gd name="csX6" fmla="*/ 438820 w 439457"/>
                        <a:gd name="csY6" fmla="*/ 129796 h 256550"/>
                        <a:gd name="csX7" fmla="*/ 438820 w 439457"/>
                        <a:gd name="csY7" fmla="*/ 129796 h 256550"/>
                        <a:gd name="csX8" fmla="*/ 439298 w 439457"/>
                        <a:gd name="csY8" fmla="*/ 1276 h 25655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439457" h="256550">
                          <a:moveTo>
                            <a:pt x="439458" y="1116"/>
                          </a:moveTo>
                          <a:cubicBezTo>
                            <a:pt x="432760" y="85308"/>
                            <a:pt x="332304" y="116721"/>
                            <a:pt x="260868" y="125491"/>
                          </a:cubicBezTo>
                          <a:cubicBezTo>
                            <a:pt x="170617" y="136972"/>
                            <a:pt x="7973" y="105719"/>
                            <a:pt x="478" y="0"/>
                          </a:cubicBezTo>
                          <a:lnTo>
                            <a:pt x="0" y="128521"/>
                          </a:lnTo>
                          <a:cubicBezTo>
                            <a:pt x="0" y="161209"/>
                            <a:pt x="21526" y="194057"/>
                            <a:pt x="64739" y="219091"/>
                          </a:cubicBezTo>
                          <a:cubicBezTo>
                            <a:pt x="148452" y="264536"/>
                            <a:pt x="253533" y="267246"/>
                            <a:pt x="342190" y="234718"/>
                          </a:cubicBezTo>
                          <a:cubicBezTo>
                            <a:pt x="387156" y="217178"/>
                            <a:pt x="437704" y="182895"/>
                            <a:pt x="438820" y="129796"/>
                          </a:cubicBezTo>
                          <a:lnTo>
                            <a:pt x="438820" y="129796"/>
                          </a:lnTo>
                          <a:lnTo>
                            <a:pt x="439298" y="127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0" name="Freeform 159">
                      <a:extLst>
                        <a:ext uri="{FF2B5EF4-FFF2-40B4-BE49-F238E27FC236}">
                          <a16:creationId xmlns:a16="http://schemas.microsoft.com/office/drawing/2014/main" id="{AEE1F865-DAA0-84E2-A677-45D58993A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9648" y="3646295"/>
                      <a:ext cx="455403" cy="272687"/>
                    </a:xfrm>
                    <a:custGeom>
                      <a:avLst/>
                      <a:gdLst>
                        <a:gd name="csX0" fmla="*/ 226746 w 455403"/>
                        <a:gd name="csY0" fmla="*/ 272688 h 272687"/>
                        <a:gd name="csX1" fmla="*/ 68885 w 455403"/>
                        <a:gd name="csY1" fmla="*/ 234100 h 272687"/>
                        <a:gd name="csX2" fmla="*/ 1 w 455403"/>
                        <a:gd name="csY2" fmla="*/ 136514 h 272687"/>
                        <a:gd name="csX3" fmla="*/ 479 w 455403"/>
                        <a:gd name="csY3" fmla="*/ 7993 h 272687"/>
                        <a:gd name="csX4" fmla="*/ 8133 w 455403"/>
                        <a:gd name="csY4" fmla="*/ 20 h 272687"/>
                        <a:gd name="csX5" fmla="*/ 16425 w 455403"/>
                        <a:gd name="csY5" fmla="*/ 7355 h 272687"/>
                        <a:gd name="csX6" fmla="*/ 54534 w 455403"/>
                        <a:gd name="csY6" fmla="*/ 76399 h 272687"/>
                        <a:gd name="csX7" fmla="*/ 267885 w 455403"/>
                        <a:gd name="csY7" fmla="*/ 125511 h 272687"/>
                        <a:gd name="csX8" fmla="*/ 439458 w 455403"/>
                        <a:gd name="csY8" fmla="*/ 8471 h 272687"/>
                        <a:gd name="csX9" fmla="*/ 447750 w 455403"/>
                        <a:gd name="csY9" fmla="*/ 1136 h 272687"/>
                        <a:gd name="csX10" fmla="*/ 455404 w 455403"/>
                        <a:gd name="csY10" fmla="*/ 9109 h 272687"/>
                        <a:gd name="csX11" fmla="*/ 454925 w 455403"/>
                        <a:gd name="csY11" fmla="*/ 137630 h 272687"/>
                        <a:gd name="csX12" fmla="*/ 353193 w 455403"/>
                        <a:gd name="csY12" fmla="*/ 249886 h 272687"/>
                        <a:gd name="csX13" fmla="*/ 226746 w 455403"/>
                        <a:gd name="csY13" fmla="*/ 272369 h 272687"/>
                        <a:gd name="csX14" fmla="*/ 16265 w 455403"/>
                        <a:gd name="csY14" fmla="*/ 57583 h 272687"/>
                        <a:gd name="csX15" fmla="*/ 15946 w 455403"/>
                        <a:gd name="csY15" fmla="*/ 136673 h 272687"/>
                        <a:gd name="csX16" fmla="*/ 76699 w 455403"/>
                        <a:gd name="csY16" fmla="*/ 220227 h 272687"/>
                        <a:gd name="csX17" fmla="*/ 347453 w 455403"/>
                        <a:gd name="csY17" fmla="*/ 235376 h 272687"/>
                        <a:gd name="csX18" fmla="*/ 438820 w 455403"/>
                        <a:gd name="csY18" fmla="*/ 137789 h 272687"/>
                        <a:gd name="csX19" fmla="*/ 439139 w 455403"/>
                        <a:gd name="csY19" fmla="*/ 59337 h 272687"/>
                        <a:gd name="csX20" fmla="*/ 269639 w 455403"/>
                        <a:gd name="csY20" fmla="*/ 141616 h 272687"/>
                        <a:gd name="csX21" fmla="*/ 44329 w 455403"/>
                        <a:gd name="csY21" fmla="*/ 88996 h 272687"/>
                        <a:gd name="csX22" fmla="*/ 16265 w 455403"/>
                        <a:gd name="csY22" fmla="*/ 57583 h 2726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</a:cxnLst>
                      <a:rect l="l" t="t" r="r" b="b"/>
                      <a:pathLst>
                        <a:path w="455403" h="272687">
                          <a:moveTo>
                            <a:pt x="226746" y="272688"/>
                          </a:moveTo>
                          <a:cubicBezTo>
                            <a:pt x="170777" y="272688"/>
                            <a:pt x="116084" y="259772"/>
                            <a:pt x="68885" y="234100"/>
                          </a:cubicBezTo>
                          <a:cubicBezTo>
                            <a:pt x="24238" y="208428"/>
                            <a:pt x="-159" y="173826"/>
                            <a:pt x="1" y="136514"/>
                          </a:cubicBezTo>
                          <a:lnTo>
                            <a:pt x="479" y="7993"/>
                          </a:lnTo>
                          <a:cubicBezTo>
                            <a:pt x="479" y="3688"/>
                            <a:pt x="3828" y="180"/>
                            <a:pt x="8133" y="20"/>
                          </a:cubicBezTo>
                          <a:cubicBezTo>
                            <a:pt x="12119" y="-299"/>
                            <a:pt x="16106" y="3209"/>
                            <a:pt x="16425" y="7355"/>
                          </a:cubicBezTo>
                          <a:cubicBezTo>
                            <a:pt x="18338" y="33984"/>
                            <a:pt x="31094" y="57264"/>
                            <a:pt x="54534" y="76399"/>
                          </a:cubicBezTo>
                          <a:cubicBezTo>
                            <a:pt x="106836" y="119292"/>
                            <a:pt x="203465" y="133803"/>
                            <a:pt x="267885" y="125511"/>
                          </a:cubicBezTo>
                          <a:cubicBezTo>
                            <a:pt x="317156" y="119452"/>
                            <a:pt x="432602" y="95853"/>
                            <a:pt x="439458" y="8471"/>
                          </a:cubicBezTo>
                          <a:cubicBezTo>
                            <a:pt x="439777" y="4166"/>
                            <a:pt x="443604" y="1136"/>
                            <a:pt x="447750" y="1136"/>
                          </a:cubicBezTo>
                          <a:cubicBezTo>
                            <a:pt x="452055" y="1296"/>
                            <a:pt x="455404" y="4804"/>
                            <a:pt x="455404" y="9109"/>
                          </a:cubicBezTo>
                          <a:lnTo>
                            <a:pt x="454925" y="137630"/>
                          </a:lnTo>
                          <a:cubicBezTo>
                            <a:pt x="453490" y="203644"/>
                            <a:pt x="383330" y="238246"/>
                            <a:pt x="353193" y="249886"/>
                          </a:cubicBezTo>
                          <a:cubicBezTo>
                            <a:pt x="312213" y="264875"/>
                            <a:pt x="269161" y="272369"/>
                            <a:pt x="226746" y="272369"/>
                          </a:cubicBezTo>
                          <a:close/>
                          <a:moveTo>
                            <a:pt x="16265" y="57583"/>
                          </a:moveTo>
                          <a:lnTo>
                            <a:pt x="15946" y="136673"/>
                          </a:lnTo>
                          <a:cubicBezTo>
                            <a:pt x="15946" y="167926"/>
                            <a:pt x="37473" y="197585"/>
                            <a:pt x="76699" y="220227"/>
                          </a:cubicBezTo>
                          <a:cubicBezTo>
                            <a:pt x="155310" y="262802"/>
                            <a:pt x="256723" y="268542"/>
                            <a:pt x="347453" y="235376"/>
                          </a:cubicBezTo>
                          <a:cubicBezTo>
                            <a:pt x="374401" y="224851"/>
                            <a:pt x="437704" y="194077"/>
                            <a:pt x="438820" y="137789"/>
                          </a:cubicBezTo>
                          <a:lnTo>
                            <a:pt x="439139" y="59337"/>
                          </a:lnTo>
                          <a:cubicBezTo>
                            <a:pt x="402146" y="118336"/>
                            <a:pt x="312692" y="136195"/>
                            <a:pt x="269639" y="141616"/>
                          </a:cubicBezTo>
                          <a:cubicBezTo>
                            <a:pt x="200276" y="150546"/>
                            <a:pt x="100617" y="135238"/>
                            <a:pt x="44329" y="88996"/>
                          </a:cubicBezTo>
                          <a:cubicBezTo>
                            <a:pt x="32689" y="79429"/>
                            <a:pt x="23281" y="68905"/>
                            <a:pt x="16265" y="57583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56" name="Grafik 147">
                    <a:extLst>
                      <a:ext uri="{FF2B5EF4-FFF2-40B4-BE49-F238E27FC236}">
                        <a16:creationId xmlns:a16="http://schemas.microsoft.com/office/drawing/2014/main" id="{260F6A55-0858-792F-F710-44D0E7311326}"/>
                      </a:ext>
                    </a:extLst>
                  </p:cNvPr>
                  <p:cNvGrpSpPr/>
                  <p:nvPr/>
                </p:nvGrpSpPr>
                <p:grpSpPr>
                  <a:xfrm>
                    <a:off x="2690127" y="3519987"/>
                    <a:ext cx="454765" cy="269837"/>
                    <a:chOff x="2690127" y="3519987"/>
                    <a:chExt cx="454765" cy="269837"/>
                  </a:xfrm>
                </p:grpSpPr>
                <p:sp>
                  <p:nvSpPr>
                    <p:cNvPr id="157" name="Oval 156">
                      <a:extLst>
                        <a:ext uri="{FF2B5EF4-FFF2-40B4-BE49-F238E27FC236}">
                          <a16:creationId xmlns:a16="http://schemas.microsoft.com/office/drawing/2014/main" id="{8B3307BF-23E8-1BA1-4EEE-21AE24203816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2790418" y="3435451"/>
                      <a:ext cx="254170" cy="438819"/>
                    </a:xfrm>
                    <a:prstGeom prst="ellipse">
                      <a:avLst/>
                    </a:prstGeom>
                    <a:solidFill>
                      <a:srgbClr val="D50E22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8" name="Freeform 157">
                      <a:extLst>
                        <a:ext uri="{FF2B5EF4-FFF2-40B4-BE49-F238E27FC236}">
                          <a16:creationId xmlns:a16="http://schemas.microsoft.com/office/drawing/2014/main" id="{E560901D-1988-6206-7D02-84B6ECA555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0127" y="3519987"/>
                      <a:ext cx="454765" cy="269837"/>
                    </a:xfrm>
                    <a:custGeom>
                      <a:avLst/>
                      <a:gdLst>
                        <a:gd name="csX0" fmla="*/ 228020 w 454765"/>
                        <a:gd name="csY0" fmla="*/ 269837 h 269837"/>
                        <a:gd name="csX1" fmla="*/ 68725 w 454765"/>
                        <a:gd name="csY1" fmla="*/ 231728 h 269837"/>
                        <a:gd name="csX2" fmla="*/ 0 w 454765"/>
                        <a:gd name="csY2" fmla="*/ 134620 h 269837"/>
                        <a:gd name="csX3" fmla="*/ 67768 w 454765"/>
                        <a:gd name="csY3" fmla="*/ 38150 h 269837"/>
                        <a:gd name="csX4" fmla="*/ 386040 w 454765"/>
                        <a:gd name="csY4" fmla="*/ 38150 h 269837"/>
                        <a:gd name="csX5" fmla="*/ 386040 w 454765"/>
                        <a:gd name="csY5" fmla="*/ 38150 h 269837"/>
                        <a:gd name="csX6" fmla="*/ 454765 w 454765"/>
                        <a:gd name="csY6" fmla="*/ 135258 h 269837"/>
                        <a:gd name="csX7" fmla="*/ 386997 w 454765"/>
                        <a:gd name="csY7" fmla="*/ 231728 h 269837"/>
                        <a:gd name="csX8" fmla="*/ 228020 w 454765"/>
                        <a:gd name="csY8" fmla="*/ 269837 h 269837"/>
                        <a:gd name="csX9" fmla="*/ 226585 w 454765"/>
                        <a:gd name="csY9" fmla="*/ 15666 h 269837"/>
                        <a:gd name="csX10" fmla="*/ 75582 w 454765"/>
                        <a:gd name="csY10" fmla="*/ 51863 h 269837"/>
                        <a:gd name="csX11" fmla="*/ 15786 w 454765"/>
                        <a:gd name="csY11" fmla="*/ 134460 h 269837"/>
                        <a:gd name="csX12" fmla="*/ 76538 w 454765"/>
                        <a:gd name="csY12" fmla="*/ 217696 h 269837"/>
                        <a:gd name="csX13" fmla="*/ 378865 w 454765"/>
                        <a:gd name="csY13" fmla="*/ 217696 h 269837"/>
                        <a:gd name="csX14" fmla="*/ 438660 w 454765"/>
                        <a:gd name="csY14" fmla="*/ 135098 h 269837"/>
                        <a:gd name="csX15" fmla="*/ 377908 w 454765"/>
                        <a:gd name="csY15" fmla="*/ 51863 h 269837"/>
                        <a:gd name="csX16" fmla="*/ 377908 w 454765"/>
                        <a:gd name="csY16" fmla="*/ 51863 h 269837"/>
                        <a:gd name="csX17" fmla="*/ 226426 w 454765"/>
                        <a:gd name="csY17" fmla="*/ 15666 h 2698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</a:cxnLst>
                      <a:rect l="l" t="t" r="r" b="b"/>
                      <a:pathLst>
                        <a:path w="454765" h="269837">
                          <a:moveTo>
                            <a:pt x="228020" y="269837"/>
                          </a:moveTo>
                          <a:cubicBezTo>
                            <a:pt x="170298" y="269837"/>
                            <a:pt x="112735" y="257081"/>
                            <a:pt x="68725" y="231728"/>
                          </a:cubicBezTo>
                          <a:cubicBezTo>
                            <a:pt x="24397" y="206215"/>
                            <a:pt x="0" y="171613"/>
                            <a:pt x="0" y="134620"/>
                          </a:cubicBezTo>
                          <a:cubicBezTo>
                            <a:pt x="0" y="97786"/>
                            <a:pt x="23918" y="63503"/>
                            <a:pt x="67768" y="38150"/>
                          </a:cubicBezTo>
                          <a:cubicBezTo>
                            <a:pt x="155150" y="-12717"/>
                            <a:pt x="298021" y="-12717"/>
                            <a:pt x="386040" y="38150"/>
                          </a:cubicBezTo>
                          <a:lnTo>
                            <a:pt x="386040" y="38150"/>
                          </a:lnTo>
                          <a:cubicBezTo>
                            <a:pt x="430369" y="63662"/>
                            <a:pt x="454765" y="98264"/>
                            <a:pt x="454765" y="135258"/>
                          </a:cubicBezTo>
                          <a:cubicBezTo>
                            <a:pt x="454765" y="172092"/>
                            <a:pt x="430688" y="206374"/>
                            <a:pt x="386997" y="231728"/>
                          </a:cubicBezTo>
                          <a:cubicBezTo>
                            <a:pt x="343306" y="257081"/>
                            <a:pt x="285743" y="269837"/>
                            <a:pt x="228020" y="269837"/>
                          </a:cubicBezTo>
                          <a:close/>
                          <a:moveTo>
                            <a:pt x="226585" y="15666"/>
                          </a:moveTo>
                          <a:cubicBezTo>
                            <a:pt x="171892" y="15666"/>
                            <a:pt x="117199" y="27785"/>
                            <a:pt x="75582" y="51863"/>
                          </a:cubicBezTo>
                          <a:cubicBezTo>
                            <a:pt x="36994" y="74346"/>
                            <a:pt x="15786" y="103686"/>
                            <a:pt x="15786" y="134460"/>
                          </a:cubicBezTo>
                          <a:cubicBezTo>
                            <a:pt x="15786" y="165554"/>
                            <a:pt x="37472" y="195213"/>
                            <a:pt x="76538" y="217696"/>
                          </a:cubicBezTo>
                          <a:cubicBezTo>
                            <a:pt x="160093" y="266011"/>
                            <a:pt x="295789" y="266011"/>
                            <a:pt x="378865" y="217696"/>
                          </a:cubicBezTo>
                          <a:cubicBezTo>
                            <a:pt x="417453" y="195213"/>
                            <a:pt x="438660" y="165873"/>
                            <a:pt x="438660" y="135098"/>
                          </a:cubicBezTo>
                          <a:cubicBezTo>
                            <a:pt x="438660" y="104004"/>
                            <a:pt x="416974" y="74346"/>
                            <a:pt x="377908" y="51863"/>
                          </a:cubicBezTo>
                          <a:lnTo>
                            <a:pt x="377908" y="51863"/>
                          </a:lnTo>
                          <a:cubicBezTo>
                            <a:pt x="336131" y="27785"/>
                            <a:pt x="281278" y="15666"/>
                            <a:pt x="226426" y="15666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15925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CD4F69-7361-99D5-094D-451498B6F086}"/>
                </a:ext>
              </a:extLst>
            </p:cNvPr>
            <p:cNvSpPr txBox="1"/>
            <p:nvPr/>
          </p:nvSpPr>
          <p:spPr>
            <a:xfrm>
              <a:off x="324267" y="3775652"/>
              <a:ext cx="1690255" cy="41974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GB" sz="1600"/>
                <a:t>Storage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1499522-5B08-5C36-6E9C-B48CFBCB61B1}"/>
              </a:ext>
            </a:extLst>
          </p:cNvPr>
          <p:cNvGrpSpPr/>
          <p:nvPr/>
        </p:nvGrpSpPr>
        <p:grpSpPr>
          <a:xfrm>
            <a:off x="2387979" y="1268805"/>
            <a:ext cx="2082843" cy="1692290"/>
            <a:chOff x="4664640" y="2672561"/>
            <a:chExt cx="2082843" cy="1692290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B24B332A-AA4F-B3AB-7D14-8B28EDAEF457}"/>
                </a:ext>
              </a:extLst>
            </p:cNvPr>
            <p:cNvGrpSpPr/>
            <p:nvPr/>
          </p:nvGrpSpPr>
          <p:grpSpPr>
            <a:xfrm>
              <a:off x="4664640" y="2672561"/>
              <a:ext cx="2082843" cy="1288485"/>
              <a:chOff x="4664641" y="2672561"/>
              <a:chExt cx="1424162" cy="881013"/>
            </a:xfrm>
          </p:grpSpPr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516E178-2396-FE9A-8ABE-3FBAAEF63035}"/>
                  </a:ext>
                </a:extLst>
              </p:cNvPr>
              <p:cNvSpPr/>
              <p:nvPr/>
            </p:nvSpPr>
            <p:spPr>
              <a:xfrm>
                <a:off x="4664641" y="2712427"/>
                <a:ext cx="1424162" cy="841147"/>
              </a:xfrm>
              <a:custGeom>
                <a:avLst/>
                <a:gdLst>
                  <a:gd name="csX0" fmla="*/ 567315 w 575999"/>
                  <a:gd name="csY0" fmla="*/ 185310 h 340200"/>
                  <a:gd name="csX1" fmla="*/ 310995 w 575999"/>
                  <a:gd name="csY1" fmla="*/ 334260 h 340200"/>
                  <a:gd name="csX2" fmla="*/ 267075 w 575999"/>
                  <a:gd name="csY2" fmla="*/ 334260 h 340200"/>
                  <a:gd name="csX3" fmla="*/ 8775 w 575999"/>
                  <a:gd name="csY3" fmla="*/ 185220 h 340200"/>
                  <a:gd name="csX4" fmla="*/ 8775 w 575999"/>
                  <a:gd name="csY4" fmla="*/ 154890 h 340200"/>
                  <a:gd name="csX5" fmla="*/ 265095 w 575999"/>
                  <a:gd name="csY5" fmla="*/ 5940 h 340200"/>
                  <a:gd name="csX6" fmla="*/ 309015 w 575999"/>
                  <a:gd name="csY6" fmla="*/ 5940 h 340200"/>
                  <a:gd name="csX7" fmla="*/ 567225 w 575999"/>
                  <a:gd name="csY7" fmla="*/ 154980 h 340200"/>
                  <a:gd name="csX8" fmla="*/ 567225 w 575999"/>
                  <a:gd name="csY8" fmla="*/ 185310 h 3402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575999" h="340200">
                    <a:moveTo>
                      <a:pt x="567315" y="185310"/>
                    </a:moveTo>
                    <a:lnTo>
                      <a:pt x="310995" y="334260"/>
                    </a:lnTo>
                    <a:cubicBezTo>
                      <a:pt x="297405" y="342180"/>
                      <a:pt x="280665" y="342180"/>
                      <a:pt x="267075" y="334260"/>
                    </a:cubicBezTo>
                    <a:lnTo>
                      <a:pt x="8775" y="185220"/>
                    </a:lnTo>
                    <a:cubicBezTo>
                      <a:pt x="-2925" y="178470"/>
                      <a:pt x="-2925" y="161640"/>
                      <a:pt x="8775" y="154890"/>
                    </a:cubicBezTo>
                    <a:lnTo>
                      <a:pt x="265095" y="5940"/>
                    </a:lnTo>
                    <a:cubicBezTo>
                      <a:pt x="278685" y="-1980"/>
                      <a:pt x="295425" y="-1980"/>
                      <a:pt x="309015" y="5940"/>
                    </a:cubicBezTo>
                    <a:lnTo>
                      <a:pt x="567225" y="154980"/>
                    </a:lnTo>
                    <a:cubicBezTo>
                      <a:pt x="578925" y="161730"/>
                      <a:pt x="578925" y="178560"/>
                      <a:pt x="567225" y="185310"/>
                    </a:cubicBezTo>
                    <a:close/>
                  </a:path>
                </a:pathLst>
              </a:custGeom>
              <a:solidFill>
                <a:srgbClr val="E7E7E7"/>
              </a:solidFill>
              <a:ln w="893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01" name="Grafik 267">
                <a:extLst>
                  <a:ext uri="{FF2B5EF4-FFF2-40B4-BE49-F238E27FC236}">
                    <a16:creationId xmlns:a16="http://schemas.microsoft.com/office/drawing/2014/main" id="{AB5C8E84-6FEF-7EE3-9410-FA357EB1EE14}"/>
                  </a:ext>
                </a:extLst>
              </p:cNvPr>
              <p:cNvGrpSpPr/>
              <p:nvPr/>
            </p:nvGrpSpPr>
            <p:grpSpPr>
              <a:xfrm>
                <a:off x="4820476" y="2930465"/>
                <a:ext cx="499320" cy="390487"/>
                <a:chOff x="5136112" y="3096503"/>
                <a:chExt cx="499320" cy="390487"/>
              </a:xfrm>
            </p:grpSpPr>
            <p:grpSp>
              <p:nvGrpSpPr>
                <p:cNvPr id="202" name="Grafik 267">
                  <a:extLst>
                    <a:ext uri="{FF2B5EF4-FFF2-40B4-BE49-F238E27FC236}">
                      <a16:creationId xmlns:a16="http://schemas.microsoft.com/office/drawing/2014/main" id="{5100154D-BC88-D8FC-062E-2090FE019A1E}"/>
                    </a:ext>
                  </a:extLst>
                </p:cNvPr>
                <p:cNvGrpSpPr/>
                <p:nvPr/>
              </p:nvGrpSpPr>
              <p:grpSpPr>
                <a:xfrm>
                  <a:off x="5136112" y="3096503"/>
                  <a:ext cx="499320" cy="390487"/>
                  <a:chOff x="5136112" y="3096503"/>
                  <a:chExt cx="499320" cy="390487"/>
                </a:xfrm>
              </p:grpSpPr>
              <p:grpSp>
                <p:nvGrpSpPr>
                  <p:cNvPr id="203" name="Grafik 267">
                    <a:extLst>
                      <a:ext uri="{FF2B5EF4-FFF2-40B4-BE49-F238E27FC236}">
                        <a16:creationId xmlns:a16="http://schemas.microsoft.com/office/drawing/2014/main" id="{952E17FA-D5E4-3EC5-DBB6-C80A7EB94953}"/>
                      </a:ext>
                    </a:extLst>
                  </p:cNvPr>
                  <p:cNvGrpSpPr/>
                  <p:nvPr/>
                </p:nvGrpSpPr>
                <p:grpSpPr>
                  <a:xfrm>
                    <a:off x="5136921" y="3096503"/>
                    <a:ext cx="498510" cy="292567"/>
                    <a:chOff x="5136921" y="3096503"/>
                    <a:chExt cx="498510" cy="292567"/>
                  </a:xfrm>
                </p:grpSpPr>
                <p:sp>
                  <p:nvSpPr>
                    <p:cNvPr id="204" name="Freeform 203">
                      <a:extLst>
                        <a:ext uri="{FF2B5EF4-FFF2-40B4-BE49-F238E27FC236}">
                          <a16:creationId xmlns:a16="http://schemas.microsoft.com/office/drawing/2014/main" id="{313E5255-549D-8E25-9339-555EC49E40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1421" y="3101071"/>
                      <a:ext cx="489510" cy="283500"/>
                    </a:xfrm>
                    <a:custGeom>
                      <a:avLst/>
                      <a:gdLst>
                        <a:gd name="csX0" fmla="*/ 489510 w 489510"/>
                        <a:gd name="csY0" fmla="*/ 141750 h 283500"/>
                        <a:gd name="csX1" fmla="*/ 245520 w 489510"/>
                        <a:gd name="csY1" fmla="*/ 283500 h 283500"/>
                        <a:gd name="csX2" fmla="*/ 0 w 489510"/>
                        <a:gd name="csY2" fmla="*/ 141750 h 283500"/>
                        <a:gd name="csX3" fmla="*/ 243990 w 489510"/>
                        <a:gd name="csY3" fmla="*/ 0 h 283500"/>
                        <a:gd name="csX4" fmla="*/ 489510 w 489510"/>
                        <a:gd name="csY4" fmla="*/ 141750 h 28350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489510" h="283500">
                          <a:moveTo>
                            <a:pt x="489510" y="141750"/>
                          </a:moveTo>
                          <a:lnTo>
                            <a:pt x="245520" y="283500"/>
                          </a:lnTo>
                          <a:lnTo>
                            <a:pt x="0" y="141750"/>
                          </a:lnTo>
                          <a:lnTo>
                            <a:pt x="243990" y="0"/>
                          </a:lnTo>
                          <a:lnTo>
                            <a:pt x="489510" y="14175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5" name="Freeform 204">
                      <a:extLst>
                        <a:ext uri="{FF2B5EF4-FFF2-40B4-BE49-F238E27FC236}">
                          <a16:creationId xmlns:a16="http://schemas.microsoft.com/office/drawing/2014/main" id="{B8467F4F-505F-A35C-DF15-3914861E0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6921" y="3096503"/>
                      <a:ext cx="498510" cy="292567"/>
                    </a:xfrm>
                    <a:custGeom>
                      <a:avLst/>
                      <a:gdLst>
                        <a:gd name="csX0" fmla="*/ 250020 w 498510"/>
                        <a:gd name="csY0" fmla="*/ 292568 h 292567"/>
                        <a:gd name="csX1" fmla="*/ 247770 w 498510"/>
                        <a:gd name="csY1" fmla="*/ 291938 h 292567"/>
                        <a:gd name="csX2" fmla="*/ 2250 w 498510"/>
                        <a:gd name="csY2" fmla="*/ 150188 h 292567"/>
                        <a:gd name="csX3" fmla="*/ 0 w 498510"/>
                        <a:gd name="csY3" fmla="*/ 146318 h 292567"/>
                        <a:gd name="csX4" fmla="*/ 2250 w 498510"/>
                        <a:gd name="csY4" fmla="*/ 142448 h 292567"/>
                        <a:gd name="csX5" fmla="*/ 246240 w 498510"/>
                        <a:gd name="csY5" fmla="*/ 608 h 292567"/>
                        <a:gd name="csX6" fmla="*/ 250740 w 498510"/>
                        <a:gd name="csY6" fmla="*/ 608 h 292567"/>
                        <a:gd name="csX7" fmla="*/ 496260 w 498510"/>
                        <a:gd name="csY7" fmla="*/ 142357 h 292567"/>
                        <a:gd name="csX8" fmla="*/ 498510 w 498510"/>
                        <a:gd name="csY8" fmla="*/ 146227 h 292567"/>
                        <a:gd name="csX9" fmla="*/ 496260 w 498510"/>
                        <a:gd name="csY9" fmla="*/ 150097 h 292567"/>
                        <a:gd name="csX10" fmla="*/ 252270 w 498510"/>
                        <a:gd name="csY10" fmla="*/ 291848 h 292567"/>
                        <a:gd name="csX11" fmla="*/ 250020 w 498510"/>
                        <a:gd name="csY11" fmla="*/ 292478 h 292567"/>
                        <a:gd name="csX12" fmla="*/ 13410 w 498510"/>
                        <a:gd name="csY12" fmla="*/ 146318 h 292567"/>
                        <a:gd name="csX13" fmla="*/ 250020 w 498510"/>
                        <a:gd name="csY13" fmla="*/ 282848 h 292567"/>
                        <a:gd name="csX14" fmla="*/ 485100 w 498510"/>
                        <a:gd name="csY14" fmla="*/ 146227 h 292567"/>
                        <a:gd name="csX15" fmla="*/ 248490 w 498510"/>
                        <a:gd name="csY15" fmla="*/ 9608 h 292567"/>
                        <a:gd name="csX16" fmla="*/ 13410 w 498510"/>
                        <a:gd name="csY16" fmla="*/ 146227 h 2925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498510" h="292567">
                          <a:moveTo>
                            <a:pt x="250020" y="292568"/>
                          </a:moveTo>
                          <a:cubicBezTo>
                            <a:pt x="249210" y="292568"/>
                            <a:pt x="248490" y="292388"/>
                            <a:pt x="247770" y="291938"/>
                          </a:cubicBezTo>
                          <a:lnTo>
                            <a:pt x="2250" y="150188"/>
                          </a:lnTo>
                          <a:cubicBezTo>
                            <a:pt x="900" y="149378"/>
                            <a:pt x="0" y="147938"/>
                            <a:pt x="0" y="146318"/>
                          </a:cubicBezTo>
                          <a:cubicBezTo>
                            <a:pt x="0" y="144698"/>
                            <a:pt x="810" y="143258"/>
                            <a:pt x="2250" y="142448"/>
                          </a:cubicBezTo>
                          <a:lnTo>
                            <a:pt x="246240" y="608"/>
                          </a:lnTo>
                          <a:cubicBezTo>
                            <a:pt x="247590" y="-203"/>
                            <a:pt x="249390" y="-203"/>
                            <a:pt x="250740" y="608"/>
                          </a:cubicBezTo>
                          <a:lnTo>
                            <a:pt x="496260" y="142357"/>
                          </a:lnTo>
                          <a:cubicBezTo>
                            <a:pt x="497610" y="143167"/>
                            <a:pt x="498510" y="144607"/>
                            <a:pt x="498510" y="146227"/>
                          </a:cubicBezTo>
                          <a:cubicBezTo>
                            <a:pt x="498510" y="147847"/>
                            <a:pt x="497700" y="149287"/>
                            <a:pt x="496260" y="150097"/>
                          </a:cubicBezTo>
                          <a:lnTo>
                            <a:pt x="252270" y="291848"/>
                          </a:lnTo>
                          <a:cubicBezTo>
                            <a:pt x="251550" y="292208"/>
                            <a:pt x="250830" y="292478"/>
                            <a:pt x="250020" y="292478"/>
                          </a:cubicBezTo>
                          <a:close/>
                          <a:moveTo>
                            <a:pt x="13410" y="146318"/>
                          </a:moveTo>
                          <a:lnTo>
                            <a:pt x="250020" y="282848"/>
                          </a:lnTo>
                          <a:lnTo>
                            <a:pt x="485100" y="146227"/>
                          </a:lnTo>
                          <a:lnTo>
                            <a:pt x="248490" y="9608"/>
                          </a:lnTo>
                          <a:lnTo>
                            <a:pt x="13410" y="14622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06" name="Grafik 267">
                    <a:extLst>
                      <a:ext uri="{FF2B5EF4-FFF2-40B4-BE49-F238E27FC236}">
                        <a16:creationId xmlns:a16="http://schemas.microsoft.com/office/drawing/2014/main" id="{87E25FDA-7732-81F1-95B4-23E2FB80D9BF}"/>
                      </a:ext>
                    </a:extLst>
                  </p:cNvPr>
                  <p:cNvGrpSpPr/>
                  <p:nvPr/>
                </p:nvGrpSpPr>
                <p:grpSpPr>
                  <a:xfrm>
                    <a:off x="5381632" y="3238253"/>
                    <a:ext cx="253800" cy="248737"/>
                    <a:chOff x="5381632" y="3238253"/>
                    <a:chExt cx="253800" cy="248737"/>
                  </a:xfrm>
                </p:grpSpPr>
                <p:sp>
                  <p:nvSpPr>
                    <p:cNvPr id="207" name="Freeform 206">
                      <a:extLst>
                        <a:ext uri="{FF2B5EF4-FFF2-40B4-BE49-F238E27FC236}">
                          <a16:creationId xmlns:a16="http://schemas.microsoft.com/office/drawing/2014/main" id="{3F1F3C12-A47C-6E6D-5959-7538DC5AA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6132" y="3242821"/>
                      <a:ext cx="244800" cy="239670"/>
                    </a:xfrm>
                    <a:custGeom>
                      <a:avLst/>
                      <a:gdLst>
                        <a:gd name="csX0" fmla="*/ 244800 w 244800"/>
                        <a:gd name="csY0" fmla="*/ 0 h 239670"/>
                        <a:gd name="csX1" fmla="*/ 243990 w 244800"/>
                        <a:gd name="csY1" fmla="*/ 97920 h 239670"/>
                        <a:gd name="csX2" fmla="*/ 0 w 244800"/>
                        <a:gd name="csY2" fmla="*/ 239670 h 239670"/>
                        <a:gd name="csX3" fmla="*/ 810 w 244800"/>
                        <a:gd name="csY3" fmla="*/ 141750 h 239670"/>
                        <a:gd name="csX4" fmla="*/ 244800 w 244800"/>
                        <a:gd name="csY4" fmla="*/ 0 h 23967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44800" h="239670">
                          <a:moveTo>
                            <a:pt x="244800" y="0"/>
                          </a:moveTo>
                          <a:lnTo>
                            <a:pt x="243990" y="97920"/>
                          </a:lnTo>
                          <a:lnTo>
                            <a:pt x="0" y="239670"/>
                          </a:lnTo>
                          <a:lnTo>
                            <a:pt x="810" y="141750"/>
                          </a:lnTo>
                          <a:lnTo>
                            <a:pt x="2448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8" name="Freeform 207">
                      <a:extLst>
                        <a:ext uri="{FF2B5EF4-FFF2-40B4-BE49-F238E27FC236}">
                          <a16:creationId xmlns:a16="http://schemas.microsoft.com/office/drawing/2014/main" id="{1947E84A-6C60-7CFF-B744-722EFEF2D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1632" y="3238253"/>
                      <a:ext cx="253800" cy="248737"/>
                    </a:xfrm>
                    <a:custGeom>
                      <a:avLst/>
                      <a:gdLst>
                        <a:gd name="csX0" fmla="*/ 4500 w 253800"/>
                        <a:gd name="csY0" fmla="*/ 248738 h 248737"/>
                        <a:gd name="csX1" fmla="*/ 2250 w 253800"/>
                        <a:gd name="csY1" fmla="*/ 248107 h 248737"/>
                        <a:gd name="csX2" fmla="*/ 0 w 253800"/>
                        <a:gd name="csY2" fmla="*/ 244147 h 248737"/>
                        <a:gd name="csX3" fmla="*/ 810 w 253800"/>
                        <a:gd name="csY3" fmla="*/ 146227 h 248737"/>
                        <a:gd name="csX4" fmla="*/ 3060 w 253800"/>
                        <a:gd name="csY4" fmla="*/ 142357 h 248737"/>
                        <a:gd name="csX5" fmla="*/ 247050 w 253800"/>
                        <a:gd name="csY5" fmla="*/ 607 h 248737"/>
                        <a:gd name="csX6" fmla="*/ 251550 w 253800"/>
                        <a:gd name="csY6" fmla="*/ 607 h 248737"/>
                        <a:gd name="csX7" fmla="*/ 253800 w 253800"/>
                        <a:gd name="csY7" fmla="*/ 4567 h 248737"/>
                        <a:gd name="csX8" fmla="*/ 252990 w 253800"/>
                        <a:gd name="csY8" fmla="*/ 102488 h 248737"/>
                        <a:gd name="csX9" fmla="*/ 250740 w 253800"/>
                        <a:gd name="csY9" fmla="*/ 106357 h 248737"/>
                        <a:gd name="csX10" fmla="*/ 6750 w 253800"/>
                        <a:gd name="csY10" fmla="*/ 248107 h 248737"/>
                        <a:gd name="csX11" fmla="*/ 4500 w 253800"/>
                        <a:gd name="csY11" fmla="*/ 248738 h 248737"/>
                        <a:gd name="csX12" fmla="*/ 9810 w 253800"/>
                        <a:gd name="csY12" fmla="*/ 148928 h 248737"/>
                        <a:gd name="csX13" fmla="*/ 9090 w 253800"/>
                        <a:gd name="csY13" fmla="*/ 236407 h 248737"/>
                        <a:gd name="csX14" fmla="*/ 244080 w 253800"/>
                        <a:gd name="csY14" fmla="*/ 99878 h 248737"/>
                        <a:gd name="csX15" fmla="*/ 244800 w 253800"/>
                        <a:gd name="csY15" fmla="*/ 12397 h 248737"/>
                        <a:gd name="csX16" fmla="*/ 9810 w 253800"/>
                        <a:gd name="csY16" fmla="*/ 148928 h 2487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253800" h="248737">
                          <a:moveTo>
                            <a:pt x="4500" y="248738"/>
                          </a:moveTo>
                          <a:cubicBezTo>
                            <a:pt x="3690" y="248738"/>
                            <a:pt x="2970" y="248558"/>
                            <a:pt x="2250" y="248107"/>
                          </a:cubicBezTo>
                          <a:cubicBezTo>
                            <a:pt x="810" y="247298"/>
                            <a:pt x="0" y="245767"/>
                            <a:pt x="0" y="244147"/>
                          </a:cubicBezTo>
                          <a:lnTo>
                            <a:pt x="810" y="146227"/>
                          </a:lnTo>
                          <a:cubicBezTo>
                            <a:pt x="810" y="144607"/>
                            <a:pt x="1710" y="143167"/>
                            <a:pt x="3060" y="142357"/>
                          </a:cubicBezTo>
                          <a:lnTo>
                            <a:pt x="247050" y="607"/>
                          </a:lnTo>
                          <a:cubicBezTo>
                            <a:pt x="248400" y="-202"/>
                            <a:pt x="250200" y="-202"/>
                            <a:pt x="251550" y="607"/>
                          </a:cubicBezTo>
                          <a:cubicBezTo>
                            <a:pt x="252990" y="1417"/>
                            <a:pt x="253800" y="2947"/>
                            <a:pt x="253800" y="4567"/>
                          </a:cubicBezTo>
                          <a:lnTo>
                            <a:pt x="252990" y="102488"/>
                          </a:lnTo>
                          <a:cubicBezTo>
                            <a:pt x="252990" y="104107"/>
                            <a:pt x="252090" y="105548"/>
                            <a:pt x="250740" y="106357"/>
                          </a:cubicBezTo>
                          <a:lnTo>
                            <a:pt x="6750" y="248107"/>
                          </a:lnTo>
                          <a:cubicBezTo>
                            <a:pt x="6030" y="248467"/>
                            <a:pt x="5310" y="248738"/>
                            <a:pt x="4500" y="248738"/>
                          </a:cubicBezTo>
                          <a:close/>
                          <a:moveTo>
                            <a:pt x="9810" y="148928"/>
                          </a:moveTo>
                          <a:lnTo>
                            <a:pt x="9090" y="236407"/>
                          </a:lnTo>
                          <a:lnTo>
                            <a:pt x="244080" y="99878"/>
                          </a:lnTo>
                          <a:lnTo>
                            <a:pt x="244800" y="12397"/>
                          </a:lnTo>
                          <a:lnTo>
                            <a:pt x="9810" y="14892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09" name="Grafik 267">
                    <a:extLst>
                      <a:ext uri="{FF2B5EF4-FFF2-40B4-BE49-F238E27FC236}">
                        <a16:creationId xmlns:a16="http://schemas.microsoft.com/office/drawing/2014/main" id="{5F916292-E31C-9734-4AAE-C5D4F51B4AD5}"/>
                      </a:ext>
                    </a:extLst>
                  </p:cNvPr>
                  <p:cNvGrpSpPr/>
                  <p:nvPr/>
                </p:nvGrpSpPr>
                <p:grpSpPr>
                  <a:xfrm>
                    <a:off x="5136112" y="3238253"/>
                    <a:ext cx="255330" cy="248737"/>
                    <a:chOff x="5136112" y="3238253"/>
                    <a:chExt cx="255330" cy="248737"/>
                  </a:xfrm>
                </p:grpSpPr>
                <p:sp>
                  <p:nvSpPr>
                    <p:cNvPr id="210" name="Freeform 209">
                      <a:extLst>
                        <a:ext uri="{FF2B5EF4-FFF2-40B4-BE49-F238E27FC236}">
                          <a16:creationId xmlns:a16="http://schemas.microsoft.com/office/drawing/2014/main" id="{442BE332-2C31-6726-2881-C3C274B36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0612" y="3242821"/>
                      <a:ext cx="246330" cy="239670"/>
                    </a:xfrm>
                    <a:custGeom>
                      <a:avLst/>
                      <a:gdLst>
                        <a:gd name="csX0" fmla="*/ 246330 w 246330"/>
                        <a:gd name="csY0" fmla="*/ 141750 h 239670"/>
                        <a:gd name="csX1" fmla="*/ 245520 w 246330"/>
                        <a:gd name="csY1" fmla="*/ 239670 h 239670"/>
                        <a:gd name="csX2" fmla="*/ 0 w 246330"/>
                        <a:gd name="csY2" fmla="*/ 97920 h 239670"/>
                        <a:gd name="csX3" fmla="*/ 810 w 246330"/>
                        <a:gd name="csY3" fmla="*/ 0 h 239670"/>
                        <a:gd name="csX4" fmla="*/ 246330 w 246330"/>
                        <a:gd name="csY4" fmla="*/ 141750 h 23967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46330" h="239670">
                          <a:moveTo>
                            <a:pt x="246330" y="141750"/>
                          </a:moveTo>
                          <a:lnTo>
                            <a:pt x="245520" y="239670"/>
                          </a:lnTo>
                          <a:lnTo>
                            <a:pt x="0" y="97920"/>
                          </a:lnTo>
                          <a:lnTo>
                            <a:pt x="810" y="0"/>
                          </a:lnTo>
                          <a:lnTo>
                            <a:pt x="246330" y="1417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11" name="Freeform 210">
                      <a:extLst>
                        <a:ext uri="{FF2B5EF4-FFF2-40B4-BE49-F238E27FC236}">
                          <a16:creationId xmlns:a16="http://schemas.microsoft.com/office/drawing/2014/main" id="{279F88AC-C261-7F0C-8795-09D71AF4F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6112" y="3238253"/>
                      <a:ext cx="255330" cy="248737"/>
                    </a:xfrm>
                    <a:custGeom>
                      <a:avLst/>
                      <a:gdLst>
                        <a:gd name="csX0" fmla="*/ 250020 w 255330"/>
                        <a:gd name="csY0" fmla="*/ 248738 h 248737"/>
                        <a:gd name="csX1" fmla="*/ 247770 w 255330"/>
                        <a:gd name="csY1" fmla="*/ 248107 h 248737"/>
                        <a:gd name="csX2" fmla="*/ 2250 w 255330"/>
                        <a:gd name="csY2" fmla="*/ 106357 h 248737"/>
                        <a:gd name="csX3" fmla="*/ 0 w 255330"/>
                        <a:gd name="csY3" fmla="*/ 102397 h 248737"/>
                        <a:gd name="csX4" fmla="*/ 810 w 255330"/>
                        <a:gd name="csY4" fmla="*/ 4477 h 248737"/>
                        <a:gd name="csX5" fmla="*/ 3060 w 255330"/>
                        <a:gd name="csY5" fmla="*/ 607 h 248737"/>
                        <a:gd name="csX6" fmla="*/ 7560 w 255330"/>
                        <a:gd name="csY6" fmla="*/ 607 h 248737"/>
                        <a:gd name="csX7" fmla="*/ 253080 w 255330"/>
                        <a:gd name="csY7" fmla="*/ 142357 h 248737"/>
                        <a:gd name="csX8" fmla="*/ 255330 w 255330"/>
                        <a:gd name="csY8" fmla="*/ 146318 h 248737"/>
                        <a:gd name="csX9" fmla="*/ 254520 w 255330"/>
                        <a:gd name="csY9" fmla="*/ 244238 h 248737"/>
                        <a:gd name="csX10" fmla="*/ 252270 w 255330"/>
                        <a:gd name="csY10" fmla="*/ 248107 h 248737"/>
                        <a:gd name="csX11" fmla="*/ 250020 w 255330"/>
                        <a:gd name="csY11" fmla="*/ 248738 h 248737"/>
                        <a:gd name="csX12" fmla="*/ 9000 w 255330"/>
                        <a:gd name="csY12" fmla="*/ 99967 h 248737"/>
                        <a:gd name="csX13" fmla="*/ 245610 w 255330"/>
                        <a:gd name="csY13" fmla="*/ 236587 h 248737"/>
                        <a:gd name="csX14" fmla="*/ 246330 w 255330"/>
                        <a:gd name="csY14" fmla="*/ 149017 h 248737"/>
                        <a:gd name="csX15" fmla="*/ 9720 w 255330"/>
                        <a:gd name="csY15" fmla="*/ 12397 h 248737"/>
                        <a:gd name="csX16" fmla="*/ 9000 w 255330"/>
                        <a:gd name="csY16" fmla="*/ 99967 h 2487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255330" h="248737">
                          <a:moveTo>
                            <a:pt x="250020" y="248738"/>
                          </a:moveTo>
                          <a:cubicBezTo>
                            <a:pt x="249210" y="248738"/>
                            <a:pt x="248490" y="248558"/>
                            <a:pt x="247770" y="248107"/>
                          </a:cubicBezTo>
                          <a:lnTo>
                            <a:pt x="2250" y="106357"/>
                          </a:lnTo>
                          <a:cubicBezTo>
                            <a:pt x="810" y="105548"/>
                            <a:pt x="0" y="104017"/>
                            <a:pt x="0" y="102397"/>
                          </a:cubicBezTo>
                          <a:lnTo>
                            <a:pt x="810" y="4477"/>
                          </a:lnTo>
                          <a:cubicBezTo>
                            <a:pt x="810" y="2857"/>
                            <a:pt x="1710" y="1417"/>
                            <a:pt x="3060" y="607"/>
                          </a:cubicBezTo>
                          <a:cubicBezTo>
                            <a:pt x="4410" y="-202"/>
                            <a:pt x="6120" y="-202"/>
                            <a:pt x="7560" y="607"/>
                          </a:cubicBezTo>
                          <a:lnTo>
                            <a:pt x="253080" y="142357"/>
                          </a:lnTo>
                          <a:cubicBezTo>
                            <a:pt x="254520" y="143167"/>
                            <a:pt x="255330" y="144698"/>
                            <a:pt x="255330" y="146318"/>
                          </a:cubicBezTo>
                          <a:lnTo>
                            <a:pt x="254520" y="244238"/>
                          </a:lnTo>
                          <a:cubicBezTo>
                            <a:pt x="254520" y="245857"/>
                            <a:pt x="253620" y="247298"/>
                            <a:pt x="252270" y="248107"/>
                          </a:cubicBezTo>
                          <a:cubicBezTo>
                            <a:pt x="251550" y="248467"/>
                            <a:pt x="250830" y="248738"/>
                            <a:pt x="250020" y="248738"/>
                          </a:cubicBezTo>
                          <a:close/>
                          <a:moveTo>
                            <a:pt x="9000" y="99967"/>
                          </a:moveTo>
                          <a:lnTo>
                            <a:pt x="245610" y="236587"/>
                          </a:lnTo>
                          <a:lnTo>
                            <a:pt x="246330" y="149017"/>
                          </a:lnTo>
                          <a:lnTo>
                            <a:pt x="9720" y="12397"/>
                          </a:lnTo>
                          <a:lnTo>
                            <a:pt x="9000" y="9996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12" name="Grafik 267">
                  <a:extLst>
                    <a:ext uri="{FF2B5EF4-FFF2-40B4-BE49-F238E27FC236}">
                      <a16:creationId xmlns:a16="http://schemas.microsoft.com/office/drawing/2014/main" id="{098EFC33-5F0E-A996-B87F-235FAB2EF000}"/>
                    </a:ext>
                  </a:extLst>
                </p:cNvPr>
                <p:cNvGrpSpPr/>
                <p:nvPr/>
              </p:nvGrpSpPr>
              <p:grpSpPr>
                <a:xfrm>
                  <a:off x="5255001" y="3140761"/>
                  <a:ext cx="267930" cy="197730"/>
                  <a:chOff x="5255001" y="3140761"/>
                  <a:chExt cx="267930" cy="197730"/>
                </a:xfrm>
                <a:solidFill>
                  <a:srgbClr val="FFFFFF"/>
                </a:solidFill>
              </p:grpSpPr>
              <p:sp>
                <p:nvSpPr>
                  <p:cNvPr id="213" name="Freeform 212">
                    <a:extLst>
                      <a:ext uri="{FF2B5EF4-FFF2-40B4-BE49-F238E27FC236}">
                        <a16:creationId xmlns:a16="http://schemas.microsoft.com/office/drawing/2014/main" id="{B4725024-B1A8-39AC-B749-DA5AB9C7CAA5}"/>
                      </a:ext>
                    </a:extLst>
                  </p:cNvPr>
                  <p:cNvSpPr/>
                  <p:nvPr/>
                </p:nvSpPr>
                <p:spPr>
                  <a:xfrm>
                    <a:off x="5364802" y="3140761"/>
                    <a:ext cx="50849" cy="29340"/>
                  </a:xfrm>
                  <a:custGeom>
                    <a:avLst/>
                    <a:gdLst>
                      <a:gd name="csX0" fmla="*/ 50670 w 50849"/>
                      <a:gd name="csY0" fmla="*/ 0 h 29340"/>
                      <a:gd name="csX1" fmla="*/ 0 w 50849"/>
                      <a:gd name="csY1" fmla="*/ 0 h 29340"/>
                      <a:gd name="csX2" fmla="*/ 90 w 50849"/>
                      <a:gd name="csY2" fmla="*/ 5220 h 29340"/>
                      <a:gd name="csX3" fmla="*/ 35280 w 50849"/>
                      <a:gd name="csY3" fmla="*/ 5220 h 29340"/>
                      <a:gd name="csX4" fmla="*/ 43020 w 50849"/>
                      <a:gd name="csY4" fmla="*/ 720 h 29340"/>
                      <a:gd name="csX5" fmla="*/ 49410 w 50849"/>
                      <a:gd name="csY5" fmla="*/ 4410 h 29340"/>
                      <a:gd name="csX6" fmla="*/ 41760 w 50849"/>
                      <a:gd name="csY6" fmla="*/ 8910 h 29340"/>
                      <a:gd name="csX7" fmla="*/ 41850 w 50849"/>
                      <a:gd name="csY7" fmla="*/ 29340 h 29340"/>
                      <a:gd name="csX8" fmla="*/ 50850 w 50849"/>
                      <a:gd name="csY8" fmla="*/ 29340 h 29340"/>
                      <a:gd name="csX9" fmla="*/ 50670 w 50849"/>
                      <a:gd name="csY9" fmla="*/ 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849" h="29340">
                        <a:moveTo>
                          <a:pt x="50670" y="0"/>
                        </a:moveTo>
                        <a:lnTo>
                          <a:pt x="0" y="0"/>
                        </a:lnTo>
                        <a:lnTo>
                          <a:pt x="90" y="5220"/>
                        </a:lnTo>
                        <a:lnTo>
                          <a:pt x="35280" y="5220"/>
                        </a:lnTo>
                        <a:lnTo>
                          <a:pt x="43020" y="720"/>
                        </a:lnTo>
                        <a:lnTo>
                          <a:pt x="49410" y="4410"/>
                        </a:lnTo>
                        <a:lnTo>
                          <a:pt x="41760" y="8910"/>
                        </a:lnTo>
                        <a:lnTo>
                          <a:pt x="41850" y="29340"/>
                        </a:lnTo>
                        <a:lnTo>
                          <a:pt x="50850" y="29340"/>
                        </a:lnTo>
                        <a:lnTo>
                          <a:pt x="5067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4" name="Freeform 213">
                    <a:extLst>
                      <a:ext uri="{FF2B5EF4-FFF2-40B4-BE49-F238E27FC236}">
                        <a16:creationId xmlns:a16="http://schemas.microsoft.com/office/drawing/2014/main" id="{D4480C5C-1E32-15E9-E9B7-24DECDE5304E}"/>
                      </a:ext>
                    </a:extLst>
                  </p:cNvPr>
                  <p:cNvSpPr/>
                  <p:nvPr/>
                </p:nvSpPr>
                <p:spPr>
                  <a:xfrm>
                    <a:off x="5296042" y="3141481"/>
                    <a:ext cx="118169" cy="68669"/>
                  </a:xfrm>
                  <a:custGeom>
                    <a:avLst/>
                    <a:gdLst>
                      <a:gd name="csX0" fmla="*/ 118170 w 118169"/>
                      <a:gd name="csY0" fmla="*/ 3690 h 68669"/>
                      <a:gd name="csX1" fmla="*/ 111780 w 118169"/>
                      <a:gd name="csY1" fmla="*/ 0 h 68669"/>
                      <a:gd name="csX2" fmla="*/ 104040 w 118169"/>
                      <a:gd name="csY2" fmla="*/ 4500 h 68669"/>
                      <a:gd name="csX3" fmla="*/ 0 w 118169"/>
                      <a:gd name="csY3" fmla="*/ 64980 h 68669"/>
                      <a:gd name="csX4" fmla="*/ 6390 w 118169"/>
                      <a:gd name="csY4" fmla="*/ 68670 h 68669"/>
                      <a:gd name="csX5" fmla="*/ 110520 w 118169"/>
                      <a:gd name="csY5" fmla="*/ 8190 h 68669"/>
                      <a:gd name="csX6" fmla="*/ 118170 w 118169"/>
                      <a:gd name="csY6" fmla="*/ 3690 h 6866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69" h="68669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104040" y="450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10520" y="819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5" name="Freeform 214">
                    <a:extLst>
                      <a:ext uri="{FF2B5EF4-FFF2-40B4-BE49-F238E27FC236}">
                        <a16:creationId xmlns:a16="http://schemas.microsoft.com/office/drawing/2014/main" id="{AC84A995-A34C-E05B-889F-35E2760C71A2}"/>
                      </a:ext>
                    </a:extLst>
                  </p:cNvPr>
                  <p:cNvSpPr/>
                  <p:nvPr/>
                </p:nvSpPr>
                <p:spPr>
                  <a:xfrm>
                    <a:off x="5472171" y="3202680"/>
                    <a:ext cx="50760" cy="29340"/>
                  </a:xfrm>
                  <a:custGeom>
                    <a:avLst/>
                    <a:gdLst>
                      <a:gd name="csX0" fmla="*/ 50670 w 50760"/>
                      <a:gd name="csY0" fmla="*/ 0 h 29340"/>
                      <a:gd name="csX1" fmla="*/ 0 w 50760"/>
                      <a:gd name="csY1" fmla="*/ 0 h 29340"/>
                      <a:gd name="csX2" fmla="*/ 0 w 50760"/>
                      <a:gd name="csY2" fmla="*/ 5220 h 29340"/>
                      <a:gd name="csX3" fmla="*/ 35280 w 50760"/>
                      <a:gd name="csY3" fmla="*/ 5220 h 29340"/>
                      <a:gd name="csX4" fmla="*/ 42930 w 50760"/>
                      <a:gd name="csY4" fmla="*/ 720 h 29340"/>
                      <a:gd name="csX5" fmla="*/ 49320 w 50760"/>
                      <a:gd name="csY5" fmla="*/ 4410 h 29340"/>
                      <a:gd name="csX6" fmla="*/ 41670 w 50760"/>
                      <a:gd name="csY6" fmla="*/ 8910 h 29340"/>
                      <a:gd name="csX7" fmla="*/ 41760 w 50760"/>
                      <a:gd name="csY7" fmla="*/ 29340 h 29340"/>
                      <a:gd name="csX8" fmla="*/ 50760 w 50760"/>
                      <a:gd name="csY8" fmla="*/ 29340 h 29340"/>
                      <a:gd name="csX9" fmla="*/ 50670 w 50760"/>
                      <a:gd name="csY9" fmla="*/ 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760" h="29340">
                        <a:moveTo>
                          <a:pt x="50670" y="0"/>
                        </a:moveTo>
                        <a:lnTo>
                          <a:pt x="0" y="0"/>
                        </a:lnTo>
                        <a:lnTo>
                          <a:pt x="0" y="5220"/>
                        </a:lnTo>
                        <a:lnTo>
                          <a:pt x="35280" y="5220"/>
                        </a:lnTo>
                        <a:lnTo>
                          <a:pt x="42930" y="720"/>
                        </a:lnTo>
                        <a:lnTo>
                          <a:pt x="49320" y="4410"/>
                        </a:lnTo>
                        <a:lnTo>
                          <a:pt x="41670" y="8910"/>
                        </a:lnTo>
                        <a:lnTo>
                          <a:pt x="41760" y="29340"/>
                        </a:lnTo>
                        <a:lnTo>
                          <a:pt x="50760" y="29340"/>
                        </a:lnTo>
                        <a:lnTo>
                          <a:pt x="5067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6" name="Freeform 215">
                    <a:extLst>
                      <a:ext uri="{FF2B5EF4-FFF2-40B4-BE49-F238E27FC236}">
                        <a16:creationId xmlns:a16="http://schemas.microsoft.com/office/drawing/2014/main" id="{E145AFCF-98CD-1254-57D5-3E8BD84D2C53}"/>
                      </a:ext>
                    </a:extLst>
                  </p:cNvPr>
                  <p:cNvSpPr/>
                  <p:nvPr/>
                </p:nvSpPr>
                <p:spPr>
                  <a:xfrm>
                    <a:off x="5403322" y="3203400"/>
                    <a:ext cx="118170" cy="68670"/>
                  </a:xfrm>
                  <a:custGeom>
                    <a:avLst/>
                    <a:gdLst>
                      <a:gd name="csX0" fmla="*/ 118170 w 118170"/>
                      <a:gd name="csY0" fmla="*/ 3690 h 68670"/>
                      <a:gd name="csX1" fmla="*/ 111780 w 118170"/>
                      <a:gd name="csY1" fmla="*/ 0 h 68670"/>
                      <a:gd name="csX2" fmla="*/ 104130 w 118170"/>
                      <a:gd name="csY2" fmla="*/ 4500 h 68670"/>
                      <a:gd name="csX3" fmla="*/ 0 w 118170"/>
                      <a:gd name="csY3" fmla="*/ 64980 h 68670"/>
                      <a:gd name="csX4" fmla="*/ 6390 w 118170"/>
                      <a:gd name="csY4" fmla="*/ 68670 h 68670"/>
                      <a:gd name="csX5" fmla="*/ 110520 w 118170"/>
                      <a:gd name="csY5" fmla="*/ 8190 h 68670"/>
                      <a:gd name="csX6" fmla="*/ 118170 w 118170"/>
                      <a:gd name="csY6" fmla="*/ 3690 h 6867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70" h="68670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104130" y="450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10520" y="819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7" name="Freeform 216">
                    <a:extLst>
                      <a:ext uri="{FF2B5EF4-FFF2-40B4-BE49-F238E27FC236}">
                        <a16:creationId xmlns:a16="http://schemas.microsoft.com/office/drawing/2014/main" id="{7DDB01D9-8961-E830-3668-9CBBCE1109E2}"/>
                      </a:ext>
                    </a:extLst>
                  </p:cNvPr>
                  <p:cNvSpPr/>
                  <p:nvPr/>
                </p:nvSpPr>
                <p:spPr>
                  <a:xfrm>
                    <a:off x="5255001" y="3247141"/>
                    <a:ext cx="50850" cy="29339"/>
                  </a:xfrm>
                  <a:custGeom>
                    <a:avLst/>
                    <a:gdLst>
                      <a:gd name="csX0" fmla="*/ 50850 w 50850"/>
                      <a:gd name="csY0" fmla="*/ 24120 h 29339"/>
                      <a:gd name="csX1" fmla="*/ 15570 w 50850"/>
                      <a:gd name="csY1" fmla="*/ 24120 h 29339"/>
                      <a:gd name="csX2" fmla="*/ 7920 w 50850"/>
                      <a:gd name="csY2" fmla="*/ 28620 h 29339"/>
                      <a:gd name="csX3" fmla="*/ 1530 w 50850"/>
                      <a:gd name="csY3" fmla="*/ 24930 h 29339"/>
                      <a:gd name="csX4" fmla="*/ 9090 w 50850"/>
                      <a:gd name="csY4" fmla="*/ 20520 h 29339"/>
                      <a:gd name="csX5" fmla="*/ 9090 w 50850"/>
                      <a:gd name="csY5" fmla="*/ 0 h 29339"/>
                      <a:gd name="csX6" fmla="*/ 0 w 50850"/>
                      <a:gd name="csY6" fmla="*/ 0 h 29339"/>
                      <a:gd name="csX7" fmla="*/ 180 w 50850"/>
                      <a:gd name="csY7" fmla="*/ 29340 h 29339"/>
                      <a:gd name="csX8" fmla="*/ 50760 w 50850"/>
                      <a:gd name="csY8" fmla="*/ 29340 h 29339"/>
                      <a:gd name="csX9" fmla="*/ 50850 w 50850"/>
                      <a:gd name="csY9" fmla="*/ 24120 h 2933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850" h="29339">
                        <a:moveTo>
                          <a:pt x="50850" y="24120"/>
                        </a:moveTo>
                        <a:lnTo>
                          <a:pt x="15570" y="24120"/>
                        </a:lnTo>
                        <a:lnTo>
                          <a:pt x="7920" y="28620"/>
                        </a:lnTo>
                        <a:lnTo>
                          <a:pt x="1530" y="24930"/>
                        </a:lnTo>
                        <a:lnTo>
                          <a:pt x="9090" y="20520"/>
                        </a:lnTo>
                        <a:lnTo>
                          <a:pt x="9090" y="0"/>
                        </a:lnTo>
                        <a:lnTo>
                          <a:pt x="0" y="0"/>
                        </a:lnTo>
                        <a:lnTo>
                          <a:pt x="180" y="29340"/>
                        </a:lnTo>
                        <a:lnTo>
                          <a:pt x="50760" y="29340"/>
                        </a:lnTo>
                        <a:lnTo>
                          <a:pt x="50850" y="2412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8" name="Freeform 217">
                    <a:extLst>
                      <a:ext uri="{FF2B5EF4-FFF2-40B4-BE49-F238E27FC236}">
                        <a16:creationId xmlns:a16="http://schemas.microsoft.com/office/drawing/2014/main" id="{6C271421-468C-AB21-0060-258BD2EC46A7}"/>
                      </a:ext>
                    </a:extLst>
                  </p:cNvPr>
                  <p:cNvSpPr/>
                  <p:nvPr/>
                </p:nvSpPr>
                <p:spPr>
                  <a:xfrm>
                    <a:off x="5256531" y="3207090"/>
                    <a:ext cx="118170" cy="68670"/>
                  </a:xfrm>
                  <a:custGeom>
                    <a:avLst/>
                    <a:gdLst>
                      <a:gd name="csX0" fmla="*/ 118170 w 118170"/>
                      <a:gd name="csY0" fmla="*/ 3690 h 68670"/>
                      <a:gd name="csX1" fmla="*/ 111780 w 118170"/>
                      <a:gd name="csY1" fmla="*/ 0 h 68670"/>
                      <a:gd name="csX2" fmla="*/ 7560 w 118170"/>
                      <a:gd name="csY2" fmla="*/ 60570 h 68670"/>
                      <a:gd name="csX3" fmla="*/ 0 w 118170"/>
                      <a:gd name="csY3" fmla="*/ 64980 h 68670"/>
                      <a:gd name="csX4" fmla="*/ 6390 w 118170"/>
                      <a:gd name="csY4" fmla="*/ 68670 h 68670"/>
                      <a:gd name="csX5" fmla="*/ 14040 w 118170"/>
                      <a:gd name="csY5" fmla="*/ 64170 h 68670"/>
                      <a:gd name="csX6" fmla="*/ 118170 w 118170"/>
                      <a:gd name="csY6" fmla="*/ 3690 h 6867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70" h="68670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7560" y="6057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4040" y="6417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9" name="Freeform 218">
                    <a:extLst>
                      <a:ext uri="{FF2B5EF4-FFF2-40B4-BE49-F238E27FC236}">
                        <a16:creationId xmlns:a16="http://schemas.microsoft.com/office/drawing/2014/main" id="{3EE253D8-8DF8-2C97-6F08-BB7B9C578CE9}"/>
                      </a:ext>
                    </a:extLst>
                  </p:cNvPr>
                  <p:cNvSpPr/>
                  <p:nvPr/>
                </p:nvSpPr>
                <p:spPr>
                  <a:xfrm>
                    <a:off x="5362371" y="3309150"/>
                    <a:ext cx="50760" cy="29340"/>
                  </a:xfrm>
                  <a:custGeom>
                    <a:avLst/>
                    <a:gdLst>
                      <a:gd name="csX0" fmla="*/ 50760 w 50760"/>
                      <a:gd name="csY0" fmla="*/ 24120 h 29340"/>
                      <a:gd name="csX1" fmla="*/ 15480 w 50760"/>
                      <a:gd name="csY1" fmla="*/ 24120 h 29340"/>
                      <a:gd name="csX2" fmla="*/ 7830 w 50760"/>
                      <a:gd name="csY2" fmla="*/ 28530 h 29340"/>
                      <a:gd name="csX3" fmla="*/ 1530 w 50760"/>
                      <a:gd name="csY3" fmla="*/ 24840 h 29340"/>
                      <a:gd name="csX4" fmla="*/ 9090 w 50760"/>
                      <a:gd name="csY4" fmla="*/ 20430 h 29340"/>
                      <a:gd name="csX5" fmla="*/ 9000 w 50760"/>
                      <a:gd name="csY5" fmla="*/ 0 h 29340"/>
                      <a:gd name="csX6" fmla="*/ 0 w 50760"/>
                      <a:gd name="csY6" fmla="*/ 0 h 29340"/>
                      <a:gd name="csX7" fmla="*/ 180 w 50760"/>
                      <a:gd name="csY7" fmla="*/ 29340 h 29340"/>
                      <a:gd name="csX8" fmla="*/ 50760 w 50760"/>
                      <a:gd name="csY8" fmla="*/ 29340 h 29340"/>
                      <a:gd name="csX9" fmla="*/ 50760 w 50760"/>
                      <a:gd name="csY9" fmla="*/ 2412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760" h="29340">
                        <a:moveTo>
                          <a:pt x="50760" y="24120"/>
                        </a:moveTo>
                        <a:lnTo>
                          <a:pt x="15480" y="24120"/>
                        </a:lnTo>
                        <a:lnTo>
                          <a:pt x="7830" y="28530"/>
                        </a:lnTo>
                        <a:lnTo>
                          <a:pt x="1530" y="24840"/>
                        </a:lnTo>
                        <a:lnTo>
                          <a:pt x="9090" y="20430"/>
                        </a:lnTo>
                        <a:lnTo>
                          <a:pt x="9000" y="0"/>
                        </a:lnTo>
                        <a:lnTo>
                          <a:pt x="0" y="0"/>
                        </a:lnTo>
                        <a:lnTo>
                          <a:pt x="180" y="29340"/>
                        </a:lnTo>
                        <a:lnTo>
                          <a:pt x="50760" y="29340"/>
                        </a:lnTo>
                        <a:lnTo>
                          <a:pt x="50760" y="2412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0" name="Freeform 219">
                    <a:extLst>
                      <a:ext uri="{FF2B5EF4-FFF2-40B4-BE49-F238E27FC236}">
                        <a16:creationId xmlns:a16="http://schemas.microsoft.com/office/drawing/2014/main" id="{8E0B1AE3-93AE-7D03-A0D3-D187B657726A}"/>
                      </a:ext>
                    </a:extLst>
                  </p:cNvPr>
                  <p:cNvSpPr/>
                  <p:nvPr/>
                </p:nvSpPr>
                <p:spPr>
                  <a:xfrm>
                    <a:off x="5363901" y="3269100"/>
                    <a:ext cx="118079" cy="68580"/>
                  </a:xfrm>
                  <a:custGeom>
                    <a:avLst/>
                    <a:gdLst>
                      <a:gd name="csX0" fmla="*/ 118080 w 118079"/>
                      <a:gd name="csY0" fmla="*/ 3690 h 68580"/>
                      <a:gd name="csX1" fmla="*/ 111690 w 118079"/>
                      <a:gd name="csY1" fmla="*/ 0 h 68580"/>
                      <a:gd name="csX2" fmla="*/ 7560 w 118079"/>
                      <a:gd name="csY2" fmla="*/ 60480 h 68580"/>
                      <a:gd name="csX3" fmla="*/ 0 w 118079"/>
                      <a:gd name="csY3" fmla="*/ 64890 h 68580"/>
                      <a:gd name="csX4" fmla="*/ 6300 w 118079"/>
                      <a:gd name="csY4" fmla="*/ 68580 h 68580"/>
                      <a:gd name="csX5" fmla="*/ 13950 w 118079"/>
                      <a:gd name="csY5" fmla="*/ 64170 h 68580"/>
                      <a:gd name="csX6" fmla="*/ 118080 w 118079"/>
                      <a:gd name="csY6" fmla="*/ 3690 h 6858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079" h="68580">
                        <a:moveTo>
                          <a:pt x="118080" y="3690"/>
                        </a:moveTo>
                        <a:lnTo>
                          <a:pt x="111690" y="0"/>
                        </a:lnTo>
                        <a:lnTo>
                          <a:pt x="7560" y="60480"/>
                        </a:lnTo>
                        <a:lnTo>
                          <a:pt x="0" y="64890"/>
                        </a:lnTo>
                        <a:lnTo>
                          <a:pt x="6300" y="68580"/>
                        </a:lnTo>
                        <a:lnTo>
                          <a:pt x="13950" y="64170"/>
                        </a:lnTo>
                        <a:lnTo>
                          <a:pt x="11808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0" name="Grafik 159">
                <a:extLst>
                  <a:ext uri="{FF2B5EF4-FFF2-40B4-BE49-F238E27FC236}">
                    <a16:creationId xmlns:a16="http://schemas.microsoft.com/office/drawing/2014/main" id="{00EF8555-32AB-3F20-81B1-80B1E7FCF9E8}"/>
                  </a:ext>
                </a:extLst>
              </p:cNvPr>
              <p:cNvGrpSpPr/>
              <p:nvPr/>
            </p:nvGrpSpPr>
            <p:grpSpPr>
              <a:xfrm>
                <a:off x="5279065" y="2672561"/>
                <a:ext cx="290069" cy="361237"/>
                <a:chOff x="4894365" y="2492423"/>
                <a:chExt cx="290069" cy="361237"/>
              </a:xfrm>
            </p:grpSpPr>
            <p:grpSp>
              <p:nvGrpSpPr>
                <p:cNvPr id="251" name="Grafik 159">
                  <a:extLst>
                    <a:ext uri="{FF2B5EF4-FFF2-40B4-BE49-F238E27FC236}">
                      <a16:creationId xmlns:a16="http://schemas.microsoft.com/office/drawing/2014/main" id="{9ED9D468-CBEA-DF6B-7F90-F71BD1C97C31}"/>
                    </a:ext>
                  </a:extLst>
                </p:cNvPr>
                <p:cNvGrpSpPr/>
                <p:nvPr/>
              </p:nvGrpSpPr>
              <p:grpSpPr>
                <a:xfrm>
                  <a:off x="4894365" y="2492423"/>
                  <a:ext cx="290069" cy="361237"/>
                  <a:chOff x="4894365" y="2492423"/>
                  <a:chExt cx="290069" cy="361237"/>
                </a:xfrm>
              </p:grpSpPr>
              <p:grpSp>
                <p:nvGrpSpPr>
                  <p:cNvPr id="253" name="Grafik 159">
                    <a:extLst>
                      <a:ext uri="{FF2B5EF4-FFF2-40B4-BE49-F238E27FC236}">
                        <a16:creationId xmlns:a16="http://schemas.microsoft.com/office/drawing/2014/main" id="{32FC42D6-9007-98B6-75FC-2CFD82F192A2}"/>
                      </a:ext>
                    </a:extLst>
                  </p:cNvPr>
                  <p:cNvGrpSpPr/>
                  <p:nvPr/>
                </p:nvGrpSpPr>
                <p:grpSpPr>
                  <a:xfrm>
                    <a:off x="4894365" y="2492423"/>
                    <a:ext cx="290069" cy="172147"/>
                    <a:chOff x="4894365" y="2492423"/>
                    <a:chExt cx="290069" cy="172147"/>
                  </a:xfrm>
                </p:grpSpPr>
                <p:sp>
                  <p:nvSpPr>
                    <p:cNvPr id="275" name="Freeform 274">
                      <a:extLst>
                        <a:ext uri="{FF2B5EF4-FFF2-40B4-BE49-F238E27FC236}">
                          <a16:creationId xmlns:a16="http://schemas.microsoft.com/office/drawing/2014/main" id="{D0E4F673-11AC-CA90-CF90-D9132BFB4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8865" y="2496900"/>
                      <a:ext cx="281069" cy="163170"/>
                    </a:xfrm>
                    <a:custGeom>
                      <a:avLst/>
                      <a:gdLst>
                        <a:gd name="csX0" fmla="*/ 0 w 281069"/>
                        <a:gd name="csY0" fmla="*/ 141840 h 163170"/>
                        <a:gd name="csX1" fmla="*/ 37080 w 281069"/>
                        <a:gd name="csY1" fmla="*/ 163170 h 163170"/>
                        <a:gd name="csX2" fmla="*/ 281070 w 281069"/>
                        <a:gd name="csY2" fmla="*/ 21330 h 163170"/>
                        <a:gd name="csX3" fmla="*/ 244800 w 281069"/>
                        <a:gd name="csY3" fmla="*/ 0 h 163170"/>
                        <a:gd name="csX4" fmla="*/ 0 w 281069"/>
                        <a:gd name="csY4" fmla="*/ 141840 h 16317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81069" h="163170">
                          <a:moveTo>
                            <a:pt x="0" y="141840"/>
                          </a:moveTo>
                          <a:lnTo>
                            <a:pt x="37080" y="163170"/>
                          </a:lnTo>
                          <a:lnTo>
                            <a:pt x="281070" y="21330"/>
                          </a:lnTo>
                          <a:lnTo>
                            <a:pt x="244800" y="0"/>
                          </a:lnTo>
                          <a:lnTo>
                            <a:pt x="0" y="14184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6" name="Freeform 275">
                      <a:extLst>
                        <a:ext uri="{FF2B5EF4-FFF2-40B4-BE49-F238E27FC236}">
                          <a16:creationId xmlns:a16="http://schemas.microsoft.com/office/drawing/2014/main" id="{58C78596-F188-7790-F7C8-80F70BDCD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365" y="2492423"/>
                      <a:ext cx="290069" cy="172147"/>
                    </a:xfrm>
                    <a:custGeom>
                      <a:avLst/>
                      <a:gdLst>
                        <a:gd name="csX0" fmla="*/ 41580 w 290069"/>
                        <a:gd name="csY0" fmla="*/ 172148 h 172147"/>
                        <a:gd name="csX1" fmla="*/ 39330 w 290069"/>
                        <a:gd name="csY1" fmla="*/ 171518 h 172147"/>
                        <a:gd name="csX2" fmla="*/ 2250 w 290069"/>
                        <a:gd name="csY2" fmla="*/ 150188 h 172147"/>
                        <a:gd name="csX3" fmla="*/ 0 w 290069"/>
                        <a:gd name="csY3" fmla="*/ 146318 h 172147"/>
                        <a:gd name="csX4" fmla="*/ 2250 w 290069"/>
                        <a:gd name="csY4" fmla="*/ 142448 h 172147"/>
                        <a:gd name="csX5" fmla="*/ 247050 w 290069"/>
                        <a:gd name="csY5" fmla="*/ 608 h 172147"/>
                        <a:gd name="csX6" fmla="*/ 251550 w 290069"/>
                        <a:gd name="csY6" fmla="*/ 608 h 172147"/>
                        <a:gd name="csX7" fmla="*/ 287820 w 290069"/>
                        <a:gd name="csY7" fmla="*/ 21938 h 172147"/>
                        <a:gd name="csX8" fmla="*/ 290070 w 290069"/>
                        <a:gd name="csY8" fmla="*/ 25808 h 172147"/>
                        <a:gd name="csX9" fmla="*/ 287820 w 290069"/>
                        <a:gd name="csY9" fmla="*/ 29678 h 172147"/>
                        <a:gd name="csX10" fmla="*/ 43830 w 290069"/>
                        <a:gd name="csY10" fmla="*/ 171427 h 172147"/>
                        <a:gd name="csX11" fmla="*/ 41580 w 290069"/>
                        <a:gd name="csY11" fmla="*/ 172057 h 172147"/>
                        <a:gd name="csX12" fmla="*/ 13500 w 290069"/>
                        <a:gd name="csY12" fmla="*/ 146318 h 172147"/>
                        <a:gd name="csX13" fmla="*/ 41580 w 290069"/>
                        <a:gd name="csY13" fmla="*/ 162518 h 172147"/>
                        <a:gd name="csX14" fmla="*/ 276660 w 290069"/>
                        <a:gd name="csY14" fmla="*/ 25898 h 172147"/>
                        <a:gd name="csX15" fmla="*/ 249300 w 290069"/>
                        <a:gd name="csY15" fmla="*/ 9787 h 172147"/>
                        <a:gd name="csX16" fmla="*/ 13500 w 290069"/>
                        <a:gd name="csY16" fmla="*/ 146408 h 17214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290069" h="172147">
                          <a:moveTo>
                            <a:pt x="41580" y="172148"/>
                          </a:moveTo>
                          <a:cubicBezTo>
                            <a:pt x="40770" y="172148"/>
                            <a:pt x="40050" y="171968"/>
                            <a:pt x="39330" y="171518"/>
                          </a:cubicBezTo>
                          <a:lnTo>
                            <a:pt x="2250" y="150188"/>
                          </a:lnTo>
                          <a:cubicBezTo>
                            <a:pt x="900" y="149378"/>
                            <a:pt x="0" y="147938"/>
                            <a:pt x="0" y="146318"/>
                          </a:cubicBezTo>
                          <a:cubicBezTo>
                            <a:pt x="0" y="144698"/>
                            <a:pt x="810" y="143258"/>
                            <a:pt x="2250" y="142448"/>
                          </a:cubicBezTo>
                          <a:lnTo>
                            <a:pt x="247050" y="608"/>
                          </a:lnTo>
                          <a:cubicBezTo>
                            <a:pt x="248490" y="-203"/>
                            <a:pt x="250200" y="-203"/>
                            <a:pt x="251550" y="608"/>
                          </a:cubicBezTo>
                          <a:lnTo>
                            <a:pt x="287820" y="21938"/>
                          </a:lnTo>
                          <a:cubicBezTo>
                            <a:pt x="289170" y="22748"/>
                            <a:pt x="290070" y="24188"/>
                            <a:pt x="290070" y="25808"/>
                          </a:cubicBezTo>
                          <a:cubicBezTo>
                            <a:pt x="290070" y="27428"/>
                            <a:pt x="289260" y="28868"/>
                            <a:pt x="287820" y="29678"/>
                          </a:cubicBezTo>
                          <a:lnTo>
                            <a:pt x="43830" y="171427"/>
                          </a:lnTo>
                          <a:cubicBezTo>
                            <a:pt x="43110" y="171788"/>
                            <a:pt x="42390" y="172057"/>
                            <a:pt x="41580" y="172057"/>
                          </a:cubicBezTo>
                          <a:close/>
                          <a:moveTo>
                            <a:pt x="13500" y="146318"/>
                          </a:moveTo>
                          <a:lnTo>
                            <a:pt x="41580" y="162518"/>
                          </a:lnTo>
                          <a:lnTo>
                            <a:pt x="276660" y="25898"/>
                          </a:lnTo>
                          <a:lnTo>
                            <a:pt x="249300" y="9787"/>
                          </a:lnTo>
                          <a:lnTo>
                            <a:pt x="13500" y="14640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4" name="Grafik 159">
                    <a:extLst>
                      <a:ext uri="{FF2B5EF4-FFF2-40B4-BE49-F238E27FC236}">
                        <a16:creationId xmlns:a16="http://schemas.microsoft.com/office/drawing/2014/main" id="{956AF8F1-AADC-3C38-A940-3658E67913A6}"/>
                      </a:ext>
                    </a:extLst>
                  </p:cNvPr>
                  <p:cNvGrpSpPr/>
                  <p:nvPr/>
                </p:nvGrpSpPr>
                <p:grpSpPr>
                  <a:xfrm>
                    <a:off x="4933635" y="2518231"/>
                    <a:ext cx="248694" cy="330840"/>
                    <a:chOff x="4933635" y="2518231"/>
                    <a:chExt cx="248694" cy="330840"/>
                  </a:xfrm>
                </p:grpSpPr>
                <p:sp>
                  <p:nvSpPr>
                    <p:cNvPr id="258" name="Freeform 257">
                      <a:extLst>
                        <a:ext uri="{FF2B5EF4-FFF2-40B4-BE49-F238E27FC236}">
                          <a16:creationId xmlns:a16="http://schemas.microsoft.com/office/drawing/2014/main" id="{976DE171-751A-7E20-44CE-BB55218C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135" y="2518231"/>
                      <a:ext cx="244799" cy="330840"/>
                    </a:xfrm>
                    <a:custGeom>
                      <a:avLst/>
                      <a:gdLst>
                        <a:gd name="csX0" fmla="*/ 244800 w 244799"/>
                        <a:gd name="csY0" fmla="*/ 0 h 330840"/>
                        <a:gd name="csX1" fmla="*/ 243990 w 244799"/>
                        <a:gd name="csY1" fmla="*/ 189090 h 330840"/>
                        <a:gd name="csX2" fmla="*/ 0 w 244799"/>
                        <a:gd name="csY2" fmla="*/ 330840 h 330840"/>
                        <a:gd name="csX3" fmla="*/ 810 w 244799"/>
                        <a:gd name="csY3" fmla="*/ 141840 h 330840"/>
                        <a:gd name="csX4" fmla="*/ 244800 w 244799"/>
                        <a:gd name="csY4" fmla="*/ 0 h 33084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44799" h="330840">
                          <a:moveTo>
                            <a:pt x="244800" y="0"/>
                          </a:moveTo>
                          <a:lnTo>
                            <a:pt x="243990" y="189090"/>
                          </a:lnTo>
                          <a:lnTo>
                            <a:pt x="0" y="330840"/>
                          </a:lnTo>
                          <a:lnTo>
                            <a:pt x="810" y="141840"/>
                          </a:lnTo>
                          <a:lnTo>
                            <a:pt x="244800" y="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59" name="Grafik 159">
                      <a:extLst>
                        <a:ext uri="{FF2B5EF4-FFF2-40B4-BE49-F238E27FC236}">
                          <a16:creationId xmlns:a16="http://schemas.microsoft.com/office/drawing/2014/main" id="{7C30F541-9CEB-67A4-322F-2DDD5A7843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33635" y="2559105"/>
                      <a:ext cx="248694" cy="251465"/>
                      <a:chOff x="4933635" y="2559105"/>
                      <a:chExt cx="248694" cy="251465"/>
                    </a:xfrm>
                    <a:solidFill>
                      <a:srgbClr val="FFFFFF"/>
                    </a:solidFill>
                  </p:grpSpPr>
                  <p:sp>
                    <p:nvSpPr>
                      <p:cNvPr id="272" name="Rectangle 271">
                        <a:extLst>
                          <a:ext uri="{FF2B5EF4-FFF2-40B4-BE49-F238E27FC236}">
                            <a16:creationId xmlns:a16="http://schemas.microsoft.com/office/drawing/2014/main" id="{0B4E3514-3585-E1CF-4DF0-FECF4DE78992}"/>
                          </a:ext>
                        </a:extLst>
                      </p:cNvPr>
                      <p:cNvSpPr/>
                      <p:nvPr/>
                    </p:nvSpPr>
                    <p:spPr>
                      <a:xfrm rot="-1807201">
                        <a:off x="4916881" y="2629313"/>
                        <a:ext cx="282239" cy="89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8930" cap="flat">
                        <a:noFill/>
                        <a:prstDash val="solid"/>
                        <a:miter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73" name="Rectangle 272">
                        <a:extLst>
                          <a:ext uri="{FF2B5EF4-FFF2-40B4-BE49-F238E27FC236}">
                            <a16:creationId xmlns:a16="http://schemas.microsoft.com/office/drawing/2014/main" id="{CCD5F42A-F50F-EBF1-A538-A056900CDD51}"/>
                          </a:ext>
                        </a:extLst>
                      </p:cNvPr>
                      <p:cNvSpPr/>
                      <p:nvPr/>
                    </p:nvSpPr>
                    <p:spPr>
                      <a:xfrm rot="-1807201">
                        <a:off x="4916838" y="2680293"/>
                        <a:ext cx="282239" cy="89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8930" cap="flat">
                        <a:noFill/>
                        <a:prstDash val="solid"/>
                        <a:miter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74" name="Rectangle 273">
                        <a:extLst>
                          <a:ext uri="{FF2B5EF4-FFF2-40B4-BE49-F238E27FC236}">
                            <a16:creationId xmlns:a16="http://schemas.microsoft.com/office/drawing/2014/main" id="{F56643BD-B3F1-2ED9-798E-42F3C58F91CA}"/>
                          </a:ext>
                        </a:extLst>
                      </p:cNvPr>
                      <p:cNvSpPr/>
                      <p:nvPr/>
                    </p:nvSpPr>
                    <p:spPr>
                      <a:xfrm rot="-1807201">
                        <a:off x="4916886" y="2731363"/>
                        <a:ext cx="282239" cy="89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8930" cap="flat">
                        <a:noFill/>
                        <a:prstDash val="solid"/>
                        <a:miter/>
                      </a:ln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FFA45F32-4E12-244A-F336-CF5627A31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716" y="2769961"/>
                      <a:ext cx="9000" cy="407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20376E89-DE1E-0D65-55BB-F1408AFAF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716" y="2669791"/>
                      <a:ext cx="9000" cy="47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5EACB691-162D-E0B3-7FAA-22294FDDF5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0136" y="2727391"/>
                      <a:ext cx="9000" cy="407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0B36AF96-DB6B-5728-0D83-36B18CC1C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0136" y="2627221"/>
                      <a:ext cx="9000" cy="47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0CFF1E67-9340-3695-BDEE-1D40BA75D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556" y="2684911"/>
                      <a:ext cx="9000" cy="407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3E51FAB2-1587-9E95-336F-207FC9B34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9166" y="2739091"/>
                      <a:ext cx="9000" cy="5355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2CD6C365-024A-EF95-9BB6-4AB462EDB1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4586" y="2696521"/>
                      <a:ext cx="9000" cy="47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51ADCAA9-60E3-5BD3-2FE2-38F5E60DBC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9916" y="2654041"/>
                      <a:ext cx="9000" cy="47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EBA878CC-FF6C-3FDE-97C6-2E5844695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9166" y="2638471"/>
                      <a:ext cx="9000" cy="5355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EDEDF728-940C-92FA-E1D2-E757ED303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4586" y="2595901"/>
                      <a:ext cx="9000" cy="4715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240DCB45-23AF-5128-0EE8-B7DF72B73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9916" y="2553331"/>
                      <a:ext cx="9000" cy="471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AD92816A-6255-572F-7FCD-DB06DB006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556" y="2580331"/>
                      <a:ext cx="9000" cy="515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5" name="Grafik 159">
                    <a:extLst>
                      <a:ext uri="{FF2B5EF4-FFF2-40B4-BE49-F238E27FC236}">
                        <a16:creationId xmlns:a16="http://schemas.microsoft.com/office/drawing/2014/main" id="{A5BDCB9E-5503-7042-62F7-5170D737A88B}"/>
                      </a:ext>
                    </a:extLst>
                  </p:cNvPr>
                  <p:cNvGrpSpPr/>
                  <p:nvPr/>
                </p:nvGrpSpPr>
                <p:grpSpPr>
                  <a:xfrm>
                    <a:off x="4894365" y="2634173"/>
                    <a:ext cx="46080" cy="219487"/>
                    <a:chOff x="4894365" y="2634173"/>
                    <a:chExt cx="46080" cy="219487"/>
                  </a:xfrm>
                </p:grpSpPr>
                <p:sp>
                  <p:nvSpPr>
                    <p:cNvPr id="256" name="Freeform 255">
                      <a:extLst>
                        <a:ext uri="{FF2B5EF4-FFF2-40B4-BE49-F238E27FC236}">
                          <a16:creationId xmlns:a16="http://schemas.microsoft.com/office/drawing/2014/main" id="{80B48DD4-D749-D764-E99D-5747EFC3F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8865" y="2638740"/>
                      <a:ext cx="37080" cy="210330"/>
                    </a:xfrm>
                    <a:custGeom>
                      <a:avLst/>
                      <a:gdLst>
                        <a:gd name="csX0" fmla="*/ 0 w 37080"/>
                        <a:gd name="csY0" fmla="*/ 189000 h 210330"/>
                        <a:gd name="csX1" fmla="*/ 36270 w 37080"/>
                        <a:gd name="csY1" fmla="*/ 210330 h 210330"/>
                        <a:gd name="csX2" fmla="*/ 37080 w 37080"/>
                        <a:gd name="csY2" fmla="*/ 21330 h 210330"/>
                        <a:gd name="csX3" fmla="*/ 0 w 37080"/>
                        <a:gd name="csY3" fmla="*/ 0 h 210330"/>
                        <a:gd name="csX4" fmla="*/ 0 w 37080"/>
                        <a:gd name="csY4" fmla="*/ 189000 h 21033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37080" h="210330">
                          <a:moveTo>
                            <a:pt x="0" y="189000"/>
                          </a:moveTo>
                          <a:lnTo>
                            <a:pt x="36270" y="210330"/>
                          </a:lnTo>
                          <a:lnTo>
                            <a:pt x="37080" y="21330"/>
                          </a:lnTo>
                          <a:lnTo>
                            <a:pt x="0" y="0"/>
                          </a:lnTo>
                          <a:lnTo>
                            <a:pt x="0" y="1890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" name="Freeform 256">
                      <a:extLst>
                        <a:ext uri="{FF2B5EF4-FFF2-40B4-BE49-F238E27FC236}">
                          <a16:creationId xmlns:a16="http://schemas.microsoft.com/office/drawing/2014/main" id="{D97965C2-46F2-0B6F-A2A7-EE684A0B4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365" y="2634173"/>
                      <a:ext cx="46080" cy="219487"/>
                    </a:xfrm>
                    <a:custGeom>
                      <a:avLst/>
                      <a:gdLst>
                        <a:gd name="csX0" fmla="*/ 40770 w 46080"/>
                        <a:gd name="csY0" fmla="*/ 219398 h 219487"/>
                        <a:gd name="csX1" fmla="*/ 38520 w 46080"/>
                        <a:gd name="csY1" fmla="*/ 218768 h 219487"/>
                        <a:gd name="csX2" fmla="*/ 2250 w 46080"/>
                        <a:gd name="csY2" fmla="*/ 197437 h 219487"/>
                        <a:gd name="csX3" fmla="*/ 0 w 46080"/>
                        <a:gd name="csY3" fmla="*/ 193568 h 219487"/>
                        <a:gd name="csX4" fmla="*/ 0 w 46080"/>
                        <a:gd name="csY4" fmla="*/ 4478 h 219487"/>
                        <a:gd name="csX5" fmla="*/ 2250 w 46080"/>
                        <a:gd name="csY5" fmla="*/ 608 h 219487"/>
                        <a:gd name="csX6" fmla="*/ 6750 w 46080"/>
                        <a:gd name="csY6" fmla="*/ 608 h 219487"/>
                        <a:gd name="csX7" fmla="*/ 43830 w 46080"/>
                        <a:gd name="csY7" fmla="*/ 21937 h 219487"/>
                        <a:gd name="csX8" fmla="*/ 46080 w 46080"/>
                        <a:gd name="csY8" fmla="*/ 25898 h 219487"/>
                        <a:gd name="csX9" fmla="*/ 45270 w 46080"/>
                        <a:gd name="csY9" fmla="*/ 214988 h 219487"/>
                        <a:gd name="csX10" fmla="*/ 43020 w 46080"/>
                        <a:gd name="csY10" fmla="*/ 218858 h 219487"/>
                        <a:gd name="csX11" fmla="*/ 40770 w 46080"/>
                        <a:gd name="csY11" fmla="*/ 219488 h 219487"/>
                        <a:gd name="csX12" fmla="*/ 9000 w 46080"/>
                        <a:gd name="csY12" fmla="*/ 190958 h 219487"/>
                        <a:gd name="csX13" fmla="*/ 36270 w 46080"/>
                        <a:gd name="csY13" fmla="*/ 207068 h 219487"/>
                        <a:gd name="csX14" fmla="*/ 36990 w 46080"/>
                        <a:gd name="csY14" fmla="*/ 28418 h 219487"/>
                        <a:gd name="csX15" fmla="*/ 8910 w 46080"/>
                        <a:gd name="csY15" fmla="*/ 12308 h 219487"/>
                        <a:gd name="csX16" fmla="*/ 8910 w 46080"/>
                        <a:gd name="csY16" fmla="*/ 190958 h 21948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46080" h="219487">
                          <a:moveTo>
                            <a:pt x="40770" y="219398"/>
                          </a:moveTo>
                          <a:cubicBezTo>
                            <a:pt x="39960" y="219398"/>
                            <a:pt x="39150" y="219218"/>
                            <a:pt x="38520" y="218768"/>
                          </a:cubicBezTo>
                          <a:lnTo>
                            <a:pt x="2250" y="197437"/>
                          </a:lnTo>
                          <a:cubicBezTo>
                            <a:pt x="900" y="196628"/>
                            <a:pt x="0" y="195187"/>
                            <a:pt x="0" y="193568"/>
                          </a:cubicBezTo>
                          <a:lnTo>
                            <a:pt x="0" y="4478"/>
                          </a:lnTo>
                          <a:cubicBezTo>
                            <a:pt x="0" y="2858"/>
                            <a:pt x="810" y="1418"/>
                            <a:pt x="2250" y="608"/>
                          </a:cubicBezTo>
                          <a:cubicBezTo>
                            <a:pt x="3600" y="-203"/>
                            <a:pt x="5310" y="-203"/>
                            <a:pt x="6750" y="608"/>
                          </a:cubicBezTo>
                          <a:lnTo>
                            <a:pt x="43830" y="21937"/>
                          </a:lnTo>
                          <a:cubicBezTo>
                            <a:pt x="45270" y="22747"/>
                            <a:pt x="46080" y="24278"/>
                            <a:pt x="46080" y="25898"/>
                          </a:cubicBezTo>
                          <a:lnTo>
                            <a:pt x="45270" y="214988"/>
                          </a:lnTo>
                          <a:cubicBezTo>
                            <a:pt x="45270" y="216608"/>
                            <a:pt x="44370" y="218048"/>
                            <a:pt x="43020" y="218858"/>
                          </a:cubicBezTo>
                          <a:cubicBezTo>
                            <a:pt x="42300" y="219218"/>
                            <a:pt x="41580" y="219488"/>
                            <a:pt x="40770" y="219488"/>
                          </a:cubicBezTo>
                          <a:close/>
                          <a:moveTo>
                            <a:pt x="9000" y="190958"/>
                          </a:moveTo>
                          <a:lnTo>
                            <a:pt x="36270" y="207068"/>
                          </a:lnTo>
                          <a:lnTo>
                            <a:pt x="36990" y="28418"/>
                          </a:lnTo>
                          <a:lnTo>
                            <a:pt x="8910" y="12308"/>
                          </a:lnTo>
                          <a:lnTo>
                            <a:pt x="8910" y="19095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8A4606-B39B-BC7E-771B-EE20FCB90EF1}"/>
                    </a:ext>
                  </a:extLst>
                </p:cNvPr>
                <p:cNvSpPr/>
                <p:nvPr/>
              </p:nvSpPr>
              <p:spPr>
                <a:xfrm>
                  <a:off x="4930635" y="2513753"/>
                  <a:ext cx="253799" cy="339817"/>
                </a:xfrm>
                <a:custGeom>
                  <a:avLst/>
                  <a:gdLst>
                    <a:gd name="csX0" fmla="*/ 4500 w 253799"/>
                    <a:gd name="csY0" fmla="*/ 339818 h 339817"/>
                    <a:gd name="csX1" fmla="*/ 2250 w 253799"/>
                    <a:gd name="csY1" fmla="*/ 339188 h 339817"/>
                    <a:gd name="csX2" fmla="*/ 0 w 253799"/>
                    <a:gd name="csY2" fmla="*/ 335318 h 339817"/>
                    <a:gd name="csX3" fmla="*/ 810 w 253799"/>
                    <a:gd name="csY3" fmla="*/ 146227 h 339817"/>
                    <a:gd name="csX4" fmla="*/ 3060 w 253799"/>
                    <a:gd name="csY4" fmla="*/ 142357 h 339817"/>
                    <a:gd name="csX5" fmla="*/ 247050 w 253799"/>
                    <a:gd name="csY5" fmla="*/ 608 h 339817"/>
                    <a:gd name="csX6" fmla="*/ 251550 w 253799"/>
                    <a:gd name="csY6" fmla="*/ 608 h 339817"/>
                    <a:gd name="csX7" fmla="*/ 253800 w 253799"/>
                    <a:gd name="csY7" fmla="*/ 4478 h 339817"/>
                    <a:gd name="csX8" fmla="*/ 252990 w 253799"/>
                    <a:gd name="csY8" fmla="*/ 193568 h 339817"/>
                    <a:gd name="csX9" fmla="*/ 250740 w 253799"/>
                    <a:gd name="csY9" fmla="*/ 197438 h 339817"/>
                    <a:gd name="csX10" fmla="*/ 6750 w 253799"/>
                    <a:gd name="csY10" fmla="*/ 339188 h 339817"/>
                    <a:gd name="csX11" fmla="*/ 4500 w 253799"/>
                    <a:gd name="csY11" fmla="*/ 339818 h 339817"/>
                    <a:gd name="csX12" fmla="*/ 9810 w 253799"/>
                    <a:gd name="csY12" fmla="*/ 148838 h 339817"/>
                    <a:gd name="csX13" fmla="*/ 9090 w 253799"/>
                    <a:gd name="csY13" fmla="*/ 327488 h 339817"/>
                    <a:gd name="csX14" fmla="*/ 244080 w 253799"/>
                    <a:gd name="csY14" fmla="*/ 190958 h 339817"/>
                    <a:gd name="csX15" fmla="*/ 244800 w 253799"/>
                    <a:gd name="csY15" fmla="*/ 12307 h 339817"/>
                    <a:gd name="csX16" fmla="*/ 9810 w 253799"/>
                    <a:gd name="csY16" fmla="*/ 148838 h 3398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53799" h="339817">
                      <a:moveTo>
                        <a:pt x="4500" y="339818"/>
                      </a:moveTo>
                      <a:cubicBezTo>
                        <a:pt x="3690" y="339818"/>
                        <a:pt x="2970" y="339638"/>
                        <a:pt x="2250" y="339188"/>
                      </a:cubicBezTo>
                      <a:cubicBezTo>
                        <a:pt x="810" y="338378"/>
                        <a:pt x="0" y="336848"/>
                        <a:pt x="0" y="335318"/>
                      </a:cubicBezTo>
                      <a:lnTo>
                        <a:pt x="810" y="146227"/>
                      </a:lnTo>
                      <a:cubicBezTo>
                        <a:pt x="810" y="144607"/>
                        <a:pt x="1710" y="143167"/>
                        <a:pt x="3060" y="142357"/>
                      </a:cubicBezTo>
                      <a:lnTo>
                        <a:pt x="247050" y="608"/>
                      </a:lnTo>
                      <a:cubicBezTo>
                        <a:pt x="248400" y="-203"/>
                        <a:pt x="250200" y="-203"/>
                        <a:pt x="251550" y="608"/>
                      </a:cubicBezTo>
                      <a:cubicBezTo>
                        <a:pt x="252990" y="1418"/>
                        <a:pt x="253800" y="2948"/>
                        <a:pt x="253800" y="4478"/>
                      </a:cubicBezTo>
                      <a:lnTo>
                        <a:pt x="252990" y="193568"/>
                      </a:lnTo>
                      <a:cubicBezTo>
                        <a:pt x="252990" y="195188"/>
                        <a:pt x="252090" y="196628"/>
                        <a:pt x="250740" y="197438"/>
                      </a:cubicBezTo>
                      <a:lnTo>
                        <a:pt x="6750" y="339188"/>
                      </a:lnTo>
                      <a:cubicBezTo>
                        <a:pt x="6030" y="339548"/>
                        <a:pt x="5310" y="339818"/>
                        <a:pt x="4500" y="339818"/>
                      </a:cubicBezTo>
                      <a:close/>
                      <a:moveTo>
                        <a:pt x="9810" y="148838"/>
                      </a:moveTo>
                      <a:lnTo>
                        <a:pt x="9090" y="327488"/>
                      </a:lnTo>
                      <a:lnTo>
                        <a:pt x="244080" y="190958"/>
                      </a:lnTo>
                      <a:lnTo>
                        <a:pt x="244800" y="12307"/>
                      </a:lnTo>
                      <a:lnTo>
                        <a:pt x="9810" y="148838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89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77" name="Grafik 267">
                <a:extLst>
                  <a:ext uri="{FF2B5EF4-FFF2-40B4-BE49-F238E27FC236}">
                    <a16:creationId xmlns:a16="http://schemas.microsoft.com/office/drawing/2014/main" id="{14C1E0C5-5DCB-2309-9D89-54F9B727D192}"/>
                  </a:ext>
                </a:extLst>
              </p:cNvPr>
              <p:cNvGrpSpPr/>
              <p:nvPr/>
            </p:nvGrpSpPr>
            <p:grpSpPr>
              <a:xfrm>
                <a:off x="5479372" y="2922280"/>
                <a:ext cx="499320" cy="390487"/>
                <a:chOff x="5136112" y="3096503"/>
                <a:chExt cx="499320" cy="390487"/>
              </a:xfrm>
            </p:grpSpPr>
            <p:grpSp>
              <p:nvGrpSpPr>
                <p:cNvPr id="278" name="Grafik 267">
                  <a:extLst>
                    <a:ext uri="{FF2B5EF4-FFF2-40B4-BE49-F238E27FC236}">
                      <a16:creationId xmlns:a16="http://schemas.microsoft.com/office/drawing/2014/main" id="{64A8AA4B-B13A-5F8E-18FA-1A57F69D6838}"/>
                    </a:ext>
                  </a:extLst>
                </p:cNvPr>
                <p:cNvGrpSpPr/>
                <p:nvPr/>
              </p:nvGrpSpPr>
              <p:grpSpPr>
                <a:xfrm>
                  <a:off x="5136112" y="3096503"/>
                  <a:ext cx="499320" cy="390487"/>
                  <a:chOff x="5136112" y="3096503"/>
                  <a:chExt cx="499320" cy="390487"/>
                </a:xfrm>
              </p:grpSpPr>
              <p:grpSp>
                <p:nvGrpSpPr>
                  <p:cNvPr id="288" name="Grafik 267">
                    <a:extLst>
                      <a:ext uri="{FF2B5EF4-FFF2-40B4-BE49-F238E27FC236}">
                        <a16:creationId xmlns:a16="http://schemas.microsoft.com/office/drawing/2014/main" id="{FC40EE32-4279-73BF-9989-271225D9C8D6}"/>
                      </a:ext>
                    </a:extLst>
                  </p:cNvPr>
                  <p:cNvGrpSpPr/>
                  <p:nvPr/>
                </p:nvGrpSpPr>
                <p:grpSpPr>
                  <a:xfrm>
                    <a:off x="5136921" y="3096503"/>
                    <a:ext cx="498510" cy="292567"/>
                    <a:chOff x="5136921" y="3096503"/>
                    <a:chExt cx="498510" cy="292567"/>
                  </a:xfrm>
                </p:grpSpPr>
                <p:sp>
                  <p:nvSpPr>
                    <p:cNvPr id="295" name="Freeform 294">
                      <a:extLst>
                        <a:ext uri="{FF2B5EF4-FFF2-40B4-BE49-F238E27FC236}">
                          <a16:creationId xmlns:a16="http://schemas.microsoft.com/office/drawing/2014/main" id="{2405FAD2-B1B6-2865-1EEC-50141A28B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1421" y="3101071"/>
                      <a:ext cx="489510" cy="283500"/>
                    </a:xfrm>
                    <a:custGeom>
                      <a:avLst/>
                      <a:gdLst>
                        <a:gd name="csX0" fmla="*/ 489510 w 489510"/>
                        <a:gd name="csY0" fmla="*/ 141750 h 283500"/>
                        <a:gd name="csX1" fmla="*/ 245520 w 489510"/>
                        <a:gd name="csY1" fmla="*/ 283500 h 283500"/>
                        <a:gd name="csX2" fmla="*/ 0 w 489510"/>
                        <a:gd name="csY2" fmla="*/ 141750 h 283500"/>
                        <a:gd name="csX3" fmla="*/ 243990 w 489510"/>
                        <a:gd name="csY3" fmla="*/ 0 h 283500"/>
                        <a:gd name="csX4" fmla="*/ 489510 w 489510"/>
                        <a:gd name="csY4" fmla="*/ 141750 h 28350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489510" h="283500">
                          <a:moveTo>
                            <a:pt x="489510" y="141750"/>
                          </a:moveTo>
                          <a:lnTo>
                            <a:pt x="245520" y="283500"/>
                          </a:lnTo>
                          <a:lnTo>
                            <a:pt x="0" y="141750"/>
                          </a:lnTo>
                          <a:lnTo>
                            <a:pt x="243990" y="0"/>
                          </a:lnTo>
                          <a:lnTo>
                            <a:pt x="489510" y="141750"/>
                          </a:lnTo>
                          <a:close/>
                        </a:path>
                      </a:pathLst>
                    </a:custGeom>
                    <a:solidFill>
                      <a:srgbClr val="D50E22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6" name="Freeform 295">
                      <a:extLst>
                        <a:ext uri="{FF2B5EF4-FFF2-40B4-BE49-F238E27FC236}">
                          <a16:creationId xmlns:a16="http://schemas.microsoft.com/office/drawing/2014/main" id="{5CFD5440-F85B-C96A-145F-969A8FE2E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6921" y="3096503"/>
                      <a:ext cx="498510" cy="292567"/>
                    </a:xfrm>
                    <a:custGeom>
                      <a:avLst/>
                      <a:gdLst>
                        <a:gd name="csX0" fmla="*/ 250020 w 498510"/>
                        <a:gd name="csY0" fmla="*/ 292568 h 292567"/>
                        <a:gd name="csX1" fmla="*/ 247770 w 498510"/>
                        <a:gd name="csY1" fmla="*/ 291938 h 292567"/>
                        <a:gd name="csX2" fmla="*/ 2250 w 498510"/>
                        <a:gd name="csY2" fmla="*/ 150188 h 292567"/>
                        <a:gd name="csX3" fmla="*/ 0 w 498510"/>
                        <a:gd name="csY3" fmla="*/ 146318 h 292567"/>
                        <a:gd name="csX4" fmla="*/ 2250 w 498510"/>
                        <a:gd name="csY4" fmla="*/ 142448 h 292567"/>
                        <a:gd name="csX5" fmla="*/ 246240 w 498510"/>
                        <a:gd name="csY5" fmla="*/ 608 h 292567"/>
                        <a:gd name="csX6" fmla="*/ 250740 w 498510"/>
                        <a:gd name="csY6" fmla="*/ 608 h 292567"/>
                        <a:gd name="csX7" fmla="*/ 496260 w 498510"/>
                        <a:gd name="csY7" fmla="*/ 142357 h 292567"/>
                        <a:gd name="csX8" fmla="*/ 498510 w 498510"/>
                        <a:gd name="csY8" fmla="*/ 146227 h 292567"/>
                        <a:gd name="csX9" fmla="*/ 496260 w 498510"/>
                        <a:gd name="csY9" fmla="*/ 150097 h 292567"/>
                        <a:gd name="csX10" fmla="*/ 252270 w 498510"/>
                        <a:gd name="csY10" fmla="*/ 291848 h 292567"/>
                        <a:gd name="csX11" fmla="*/ 250020 w 498510"/>
                        <a:gd name="csY11" fmla="*/ 292478 h 292567"/>
                        <a:gd name="csX12" fmla="*/ 13410 w 498510"/>
                        <a:gd name="csY12" fmla="*/ 146318 h 292567"/>
                        <a:gd name="csX13" fmla="*/ 250020 w 498510"/>
                        <a:gd name="csY13" fmla="*/ 282848 h 292567"/>
                        <a:gd name="csX14" fmla="*/ 485100 w 498510"/>
                        <a:gd name="csY14" fmla="*/ 146227 h 292567"/>
                        <a:gd name="csX15" fmla="*/ 248490 w 498510"/>
                        <a:gd name="csY15" fmla="*/ 9608 h 292567"/>
                        <a:gd name="csX16" fmla="*/ 13410 w 498510"/>
                        <a:gd name="csY16" fmla="*/ 146227 h 29256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498510" h="292567">
                          <a:moveTo>
                            <a:pt x="250020" y="292568"/>
                          </a:moveTo>
                          <a:cubicBezTo>
                            <a:pt x="249210" y="292568"/>
                            <a:pt x="248490" y="292388"/>
                            <a:pt x="247770" y="291938"/>
                          </a:cubicBezTo>
                          <a:lnTo>
                            <a:pt x="2250" y="150188"/>
                          </a:lnTo>
                          <a:cubicBezTo>
                            <a:pt x="900" y="149378"/>
                            <a:pt x="0" y="147938"/>
                            <a:pt x="0" y="146318"/>
                          </a:cubicBezTo>
                          <a:cubicBezTo>
                            <a:pt x="0" y="144698"/>
                            <a:pt x="810" y="143258"/>
                            <a:pt x="2250" y="142448"/>
                          </a:cubicBezTo>
                          <a:lnTo>
                            <a:pt x="246240" y="608"/>
                          </a:lnTo>
                          <a:cubicBezTo>
                            <a:pt x="247590" y="-203"/>
                            <a:pt x="249390" y="-203"/>
                            <a:pt x="250740" y="608"/>
                          </a:cubicBezTo>
                          <a:lnTo>
                            <a:pt x="496260" y="142357"/>
                          </a:lnTo>
                          <a:cubicBezTo>
                            <a:pt x="497610" y="143167"/>
                            <a:pt x="498510" y="144607"/>
                            <a:pt x="498510" y="146227"/>
                          </a:cubicBezTo>
                          <a:cubicBezTo>
                            <a:pt x="498510" y="147847"/>
                            <a:pt x="497700" y="149287"/>
                            <a:pt x="496260" y="150097"/>
                          </a:cubicBezTo>
                          <a:lnTo>
                            <a:pt x="252270" y="291848"/>
                          </a:lnTo>
                          <a:cubicBezTo>
                            <a:pt x="251550" y="292208"/>
                            <a:pt x="250830" y="292478"/>
                            <a:pt x="250020" y="292478"/>
                          </a:cubicBezTo>
                          <a:close/>
                          <a:moveTo>
                            <a:pt x="13410" y="146318"/>
                          </a:moveTo>
                          <a:lnTo>
                            <a:pt x="250020" y="282848"/>
                          </a:lnTo>
                          <a:lnTo>
                            <a:pt x="485100" y="146227"/>
                          </a:lnTo>
                          <a:lnTo>
                            <a:pt x="248490" y="9608"/>
                          </a:lnTo>
                          <a:lnTo>
                            <a:pt x="13410" y="14622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89" name="Grafik 267">
                    <a:extLst>
                      <a:ext uri="{FF2B5EF4-FFF2-40B4-BE49-F238E27FC236}">
                        <a16:creationId xmlns:a16="http://schemas.microsoft.com/office/drawing/2014/main" id="{D9DC262B-2890-5098-91B9-4EEBA1DD9448}"/>
                      </a:ext>
                    </a:extLst>
                  </p:cNvPr>
                  <p:cNvGrpSpPr/>
                  <p:nvPr/>
                </p:nvGrpSpPr>
                <p:grpSpPr>
                  <a:xfrm>
                    <a:off x="5381632" y="3238253"/>
                    <a:ext cx="253800" cy="248737"/>
                    <a:chOff x="5381632" y="3238253"/>
                    <a:chExt cx="253800" cy="248737"/>
                  </a:xfrm>
                </p:grpSpPr>
                <p:sp>
                  <p:nvSpPr>
                    <p:cNvPr id="293" name="Freeform 292">
                      <a:extLst>
                        <a:ext uri="{FF2B5EF4-FFF2-40B4-BE49-F238E27FC236}">
                          <a16:creationId xmlns:a16="http://schemas.microsoft.com/office/drawing/2014/main" id="{9D626207-651C-6F7D-027C-C3C171E2F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6132" y="3242821"/>
                      <a:ext cx="244800" cy="239670"/>
                    </a:xfrm>
                    <a:custGeom>
                      <a:avLst/>
                      <a:gdLst>
                        <a:gd name="csX0" fmla="*/ 244800 w 244800"/>
                        <a:gd name="csY0" fmla="*/ 0 h 239670"/>
                        <a:gd name="csX1" fmla="*/ 243990 w 244800"/>
                        <a:gd name="csY1" fmla="*/ 97920 h 239670"/>
                        <a:gd name="csX2" fmla="*/ 0 w 244800"/>
                        <a:gd name="csY2" fmla="*/ 239670 h 239670"/>
                        <a:gd name="csX3" fmla="*/ 810 w 244800"/>
                        <a:gd name="csY3" fmla="*/ 141750 h 239670"/>
                        <a:gd name="csX4" fmla="*/ 244800 w 244800"/>
                        <a:gd name="csY4" fmla="*/ 0 h 23967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44800" h="239670">
                          <a:moveTo>
                            <a:pt x="244800" y="0"/>
                          </a:moveTo>
                          <a:lnTo>
                            <a:pt x="243990" y="97920"/>
                          </a:lnTo>
                          <a:lnTo>
                            <a:pt x="0" y="239670"/>
                          </a:lnTo>
                          <a:lnTo>
                            <a:pt x="810" y="141750"/>
                          </a:lnTo>
                          <a:lnTo>
                            <a:pt x="2448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4" name="Freeform 293">
                      <a:extLst>
                        <a:ext uri="{FF2B5EF4-FFF2-40B4-BE49-F238E27FC236}">
                          <a16:creationId xmlns:a16="http://schemas.microsoft.com/office/drawing/2014/main" id="{04091EF0-9774-8817-EA75-2040D0997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1632" y="3238253"/>
                      <a:ext cx="253800" cy="248737"/>
                    </a:xfrm>
                    <a:custGeom>
                      <a:avLst/>
                      <a:gdLst>
                        <a:gd name="csX0" fmla="*/ 4500 w 253800"/>
                        <a:gd name="csY0" fmla="*/ 248738 h 248737"/>
                        <a:gd name="csX1" fmla="*/ 2250 w 253800"/>
                        <a:gd name="csY1" fmla="*/ 248107 h 248737"/>
                        <a:gd name="csX2" fmla="*/ 0 w 253800"/>
                        <a:gd name="csY2" fmla="*/ 244147 h 248737"/>
                        <a:gd name="csX3" fmla="*/ 810 w 253800"/>
                        <a:gd name="csY3" fmla="*/ 146227 h 248737"/>
                        <a:gd name="csX4" fmla="*/ 3060 w 253800"/>
                        <a:gd name="csY4" fmla="*/ 142357 h 248737"/>
                        <a:gd name="csX5" fmla="*/ 247050 w 253800"/>
                        <a:gd name="csY5" fmla="*/ 607 h 248737"/>
                        <a:gd name="csX6" fmla="*/ 251550 w 253800"/>
                        <a:gd name="csY6" fmla="*/ 607 h 248737"/>
                        <a:gd name="csX7" fmla="*/ 253800 w 253800"/>
                        <a:gd name="csY7" fmla="*/ 4567 h 248737"/>
                        <a:gd name="csX8" fmla="*/ 252990 w 253800"/>
                        <a:gd name="csY8" fmla="*/ 102488 h 248737"/>
                        <a:gd name="csX9" fmla="*/ 250740 w 253800"/>
                        <a:gd name="csY9" fmla="*/ 106357 h 248737"/>
                        <a:gd name="csX10" fmla="*/ 6750 w 253800"/>
                        <a:gd name="csY10" fmla="*/ 248107 h 248737"/>
                        <a:gd name="csX11" fmla="*/ 4500 w 253800"/>
                        <a:gd name="csY11" fmla="*/ 248738 h 248737"/>
                        <a:gd name="csX12" fmla="*/ 9810 w 253800"/>
                        <a:gd name="csY12" fmla="*/ 148928 h 248737"/>
                        <a:gd name="csX13" fmla="*/ 9090 w 253800"/>
                        <a:gd name="csY13" fmla="*/ 236407 h 248737"/>
                        <a:gd name="csX14" fmla="*/ 244080 w 253800"/>
                        <a:gd name="csY14" fmla="*/ 99878 h 248737"/>
                        <a:gd name="csX15" fmla="*/ 244800 w 253800"/>
                        <a:gd name="csY15" fmla="*/ 12397 h 248737"/>
                        <a:gd name="csX16" fmla="*/ 9810 w 253800"/>
                        <a:gd name="csY16" fmla="*/ 148928 h 2487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253800" h="248737">
                          <a:moveTo>
                            <a:pt x="4500" y="248738"/>
                          </a:moveTo>
                          <a:cubicBezTo>
                            <a:pt x="3690" y="248738"/>
                            <a:pt x="2970" y="248558"/>
                            <a:pt x="2250" y="248107"/>
                          </a:cubicBezTo>
                          <a:cubicBezTo>
                            <a:pt x="810" y="247298"/>
                            <a:pt x="0" y="245767"/>
                            <a:pt x="0" y="244147"/>
                          </a:cubicBezTo>
                          <a:lnTo>
                            <a:pt x="810" y="146227"/>
                          </a:lnTo>
                          <a:cubicBezTo>
                            <a:pt x="810" y="144607"/>
                            <a:pt x="1710" y="143167"/>
                            <a:pt x="3060" y="142357"/>
                          </a:cubicBezTo>
                          <a:lnTo>
                            <a:pt x="247050" y="607"/>
                          </a:lnTo>
                          <a:cubicBezTo>
                            <a:pt x="248400" y="-202"/>
                            <a:pt x="250200" y="-202"/>
                            <a:pt x="251550" y="607"/>
                          </a:cubicBezTo>
                          <a:cubicBezTo>
                            <a:pt x="252990" y="1417"/>
                            <a:pt x="253800" y="2947"/>
                            <a:pt x="253800" y="4567"/>
                          </a:cubicBezTo>
                          <a:lnTo>
                            <a:pt x="252990" y="102488"/>
                          </a:lnTo>
                          <a:cubicBezTo>
                            <a:pt x="252990" y="104107"/>
                            <a:pt x="252090" y="105548"/>
                            <a:pt x="250740" y="106357"/>
                          </a:cubicBezTo>
                          <a:lnTo>
                            <a:pt x="6750" y="248107"/>
                          </a:lnTo>
                          <a:cubicBezTo>
                            <a:pt x="6030" y="248467"/>
                            <a:pt x="5310" y="248738"/>
                            <a:pt x="4500" y="248738"/>
                          </a:cubicBezTo>
                          <a:close/>
                          <a:moveTo>
                            <a:pt x="9810" y="148928"/>
                          </a:moveTo>
                          <a:lnTo>
                            <a:pt x="9090" y="236407"/>
                          </a:lnTo>
                          <a:lnTo>
                            <a:pt x="244080" y="99878"/>
                          </a:lnTo>
                          <a:lnTo>
                            <a:pt x="244800" y="12397"/>
                          </a:lnTo>
                          <a:lnTo>
                            <a:pt x="9810" y="14892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90" name="Grafik 267">
                    <a:extLst>
                      <a:ext uri="{FF2B5EF4-FFF2-40B4-BE49-F238E27FC236}">
                        <a16:creationId xmlns:a16="http://schemas.microsoft.com/office/drawing/2014/main" id="{E854144B-5412-2E0F-ABD6-E230ABA71C5A}"/>
                      </a:ext>
                    </a:extLst>
                  </p:cNvPr>
                  <p:cNvGrpSpPr/>
                  <p:nvPr/>
                </p:nvGrpSpPr>
                <p:grpSpPr>
                  <a:xfrm>
                    <a:off x="5136112" y="3238253"/>
                    <a:ext cx="255330" cy="248737"/>
                    <a:chOff x="5136112" y="3238253"/>
                    <a:chExt cx="255330" cy="248737"/>
                  </a:xfrm>
                </p:grpSpPr>
                <p:sp>
                  <p:nvSpPr>
                    <p:cNvPr id="291" name="Freeform 290">
                      <a:extLst>
                        <a:ext uri="{FF2B5EF4-FFF2-40B4-BE49-F238E27FC236}">
                          <a16:creationId xmlns:a16="http://schemas.microsoft.com/office/drawing/2014/main" id="{DE53DC69-CAC8-FB31-287B-FB1DE6CC1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0612" y="3242821"/>
                      <a:ext cx="246330" cy="239670"/>
                    </a:xfrm>
                    <a:custGeom>
                      <a:avLst/>
                      <a:gdLst>
                        <a:gd name="csX0" fmla="*/ 246330 w 246330"/>
                        <a:gd name="csY0" fmla="*/ 141750 h 239670"/>
                        <a:gd name="csX1" fmla="*/ 245520 w 246330"/>
                        <a:gd name="csY1" fmla="*/ 239670 h 239670"/>
                        <a:gd name="csX2" fmla="*/ 0 w 246330"/>
                        <a:gd name="csY2" fmla="*/ 97920 h 239670"/>
                        <a:gd name="csX3" fmla="*/ 810 w 246330"/>
                        <a:gd name="csY3" fmla="*/ 0 h 239670"/>
                        <a:gd name="csX4" fmla="*/ 246330 w 246330"/>
                        <a:gd name="csY4" fmla="*/ 141750 h 23967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</a:cxnLst>
                      <a:rect l="l" t="t" r="r" b="b"/>
                      <a:pathLst>
                        <a:path w="246330" h="239670">
                          <a:moveTo>
                            <a:pt x="246330" y="141750"/>
                          </a:moveTo>
                          <a:lnTo>
                            <a:pt x="245520" y="239670"/>
                          </a:lnTo>
                          <a:lnTo>
                            <a:pt x="0" y="97920"/>
                          </a:lnTo>
                          <a:lnTo>
                            <a:pt x="810" y="0"/>
                          </a:lnTo>
                          <a:lnTo>
                            <a:pt x="246330" y="1417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2" name="Freeform 291">
                      <a:extLst>
                        <a:ext uri="{FF2B5EF4-FFF2-40B4-BE49-F238E27FC236}">
                          <a16:creationId xmlns:a16="http://schemas.microsoft.com/office/drawing/2014/main" id="{41458DCC-755E-8321-77B1-76A39AF2B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6112" y="3238253"/>
                      <a:ext cx="255330" cy="248737"/>
                    </a:xfrm>
                    <a:custGeom>
                      <a:avLst/>
                      <a:gdLst>
                        <a:gd name="csX0" fmla="*/ 250020 w 255330"/>
                        <a:gd name="csY0" fmla="*/ 248738 h 248737"/>
                        <a:gd name="csX1" fmla="*/ 247770 w 255330"/>
                        <a:gd name="csY1" fmla="*/ 248107 h 248737"/>
                        <a:gd name="csX2" fmla="*/ 2250 w 255330"/>
                        <a:gd name="csY2" fmla="*/ 106357 h 248737"/>
                        <a:gd name="csX3" fmla="*/ 0 w 255330"/>
                        <a:gd name="csY3" fmla="*/ 102397 h 248737"/>
                        <a:gd name="csX4" fmla="*/ 810 w 255330"/>
                        <a:gd name="csY4" fmla="*/ 4477 h 248737"/>
                        <a:gd name="csX5" fmla="*/ 3060 w 255330"/>
                        <a:gd name="csY5" fmla="*/ 607 h 248737"/>
                        <a:gd name="csX6" fmla="*/ 7560 w 255330"/>
                        <a:gd name="csY6" fmla="*/ 607 h 248737"/>
                        <a:gd name="csX7" fmla="*/ 253080 w 255330"/>
                        <a:gd name="csY7" fmla="*/ 142357 h 248737"/>
                        <a:gd name="csX8" fmla="*/ 255330 w 255330"/>
                        <a:gd name="csY8" fmla="*/ 146318 h 248737"/>
                        <a:gd name="csX9" fmla="*/ 254520 w 255330"/>
                        <a:gd name="csY9" fmla="*/ 244238 h 248737"/>
                        <a:gd name="csX10" fmla="*/ 252270 w 255330"/>
                        <a:gd name="csY10" fmla="*/ 248107 h 248737"/>
                        <a:gd name="csX11" fmla="*/ 250020 w 255330"/>
                        <a:gd name="csY11" fmla="*/ 248738 h 248737"/>
                        <a:gd name="csX12" fmla="*/ 9000 w 255330"/>
                        <a:gd name="csY12" fmla="*/ 99967 h 248737"/>
                        <a:gd name="csX13" fmla="*/ 245610 w 255330"/>
                        <a:gd name="csY13" fmla="*/ 236587 h 248737"/>
                        <a:gd name="csX14" fmla="*/ 246330 w 255330"/>
                        <a:gd name="csY14" fmla="*/ 149017 h 248737"/>
                        <a:gd name="csX15" fmla="*/ 9720 w 255330"/>
                        <a:gd name="csY15" fmla="*/ 12397 h 248737"/>
                        <a:gd name="csX16" fmla="*/ 9000 w 255330"/>
                        <a:gd name="csY16" fmla="*/ 99967 h 248737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255330" h="248737">
                          <a:moveTo>
                            <a:pt x="250020" y="248738"/>
                          </a:moveTo>
                          <a:cubicBezTo>
                            <a:pt x="249210" y="248738"/>
                            <a:pt x="248490" y="248558"/>
                            <a:pt x="247770" y="248107"/>
                          </a:cubicBezTo>
                          <a:lnTo>
                            <a:pt x="2250" y="106357"/>
                          </a:lnTo>
                          <a:cubicBezTo>
                            <a:pt x="810" y="105548"/>
                            <a:pt x="0" y="104017"/>
                            <a:pt x="0" y="102397"/>
                          </a:cubicBezTo>
                          <a:lnTo>
                            <a:pt x="810" y="4477"/>
                          </a:lnTo>
                          <a:cubicBezTo>
                            <a:pt x="810" y="2857"/>
                            <a:pt x="1710" y="1417"/>
                            <a:pt x="3060" y="607"/>
                          </a:cubicBezTo>
                          <a:cubicBezTo>
                            <a:pt x="4410" y="-202"/>
                            <a:pt x="6120" y="-202"/>
                            <a:pt x="7560" y="607"/>
                          </a:cubicBezTo>
                          <a:lnTo>
                            <a:pt x="253080" y="142357"/>
                          </a:lnTo>
                          <a:cubicBezTo>
                            <a:pt x="254520" y="143167"/>
                            <a:pt x="255330" y="144698"/>
                            <a:pt x="255330" y="146318"/>
                          </a:cubicBezTo>
                          <a:lnTo>
                            <a:pt x="254520" y="244238"/>
                          </a:lnTo>
                          <a:cubicBezTo>
                            <a:pt x="254520" y="245857"/>
                            <a:pt x="253620" y="247298"/>
                            <a:pt x="252270" y="248107"/>
                          </a:cubicBezTo>
                          <a:cubicBezTo>
                            <a:pt x="251550" y="248467"/>
                            <a:pt x="250830" y="248738"/>
                            <a:pt x="250020" y="248738"/>
                          </a:cubicBezTo>
                          <a:close/>
                          <a:moveTo>
                            <a:pt x="9000" y="99967"/>
                          </a:moveTo>
                          <a:lnTo>
                            <a:pt x="245610" y="236587"/>
                          </a:lnTo>
                          <a:lnTo>
                            <a:pt x="246330" y="149017"/>
                          </a:lnTo>
                          <a:lnTo>
                            <a:pt x="9720" y="12397"/>
                          </a:lnTo>
                          <a:lnTo>
                            <a:pt x="9000" y="99967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79" name="Grafik 267">
                  <a:extLst>
                    <a:ext uri="{FF2B5EF4-FFF2-40B4-BE49-F238E27FC236}">
                      <a16:creationId xmlns:a16="http://schemas.microsoft.com/office/drawing/2014/main" id="{C13FF0AF-C12D-9401-9A9B-C175E6E2E51B}"/>
                    </a:ext>
                  </a:extLst>
                </p:cNvPr>
                <p:cNvGrpSpPr/>
                <p:nvPr/>
              </p:nvGrpSpPr>
              <p:grpSpPr>
                <a:xfrm>
                  <a:off x="5255001" y="3140761"/>
                  <a:ext cx="267930" cy="197730"/>
                  <a:chOff x="5255001" y="3140761"/>
                  <a:chExt cx="267930" cy="197730"/>
                </a:xfrm>
                <a:solidFill>
                  <a:srgbClr val="FFFFFF"/>
                </a:solidFill>
              </p:grpSpPr>
              <p:sp>
                <p:nvSpPr>
                  <p:cNvPr id="280" name="Freeform 279">
                    <a:extLst>
                      <a:ext uri="{FF2B5EF4-FFF2-40B4-BE49-F238E27FC236}">
                        <a16:creationId xmlns:a16="http://schemas.microsoft.com/office/drawing/2014/main" id="{B7CBF7DA-6AE0-6418-9CF8-1A2B05A33847}"/>
                      </a:ext>
                    </a:extLst>
                  </p:cNvPr>
                  <p:cNvSpPr/>
                  <p:nvPr/>
                </p:nvSpPr>
                <p:spPr>
                  <a:xfrm>
                    <a:off x="5364802" y="3140761"/>
                    <a:ext cx="50849" cy="29340"/>
                  </a:xfrm>
                  <a:custGeom>
                    <a:avLst/>
                    <a:gdLst>
                      <a:gd name="csX0" fmla="*/ 50670 w 50849"/>
                      <a:gd name="csY0" fmla="*/ 0 h 29340"/>
                      <a:gd name="csX1" fmla="*/ 0 w 50849"/>
                      <a:gd name="csY1" fmla="*/ 0 h 29340"/>
                      <a:gd name="csX2" fmla="*/ 90 w 50849"/>
                      <a:gd name="csY2" fmla="*/ 5220 h 29340"/>
                      <a:gd name="csX3" fmla="*/ 35280 w 50849"/>
                      <a:gd name="csY3" fmla="*/ 5220 h 29340"/>
                      <a:gd name="csX4" fmla="*/ 43020 w 50849"/>
                      <a:gd name="csY4" fmla="*/ 720 h 29340"/>
                      <a:gd name="csX5" fmla="*/ 49410 w 50849"/>
                      <a:gd name="csY5" fmla="*/ 4410 h 29340"/>
                      <a:gd name="csX6" fmla="*/ 41760 w 50849"/>
                      <a:gd name="csY6" fmla="*/ 8910 h 29340"/>
                      <a:gd name="csX7" fmla="*/ 41850 w 50849"/>
                      <a:gd name="csY7" fmla="*/ 29340 h 29340"/>
                      <a:gd name="csX8" fmla="*/ 50850 w 50849"/>
                      <a:gd name="csY8" fmla="*/ 29340 h 29340"/>
                      <a:gd name="csX9" fmla="*/ 50670 w 50849"/>
                      <a:gd name="csY9" fmla="*/ 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849" h="29340">
                        <a:moveTo>
                          <a:pt x="50670" y="0"/>
                        </a:moveTo>
                        <a:lnTo>
                          <a:pt x="0" y="0"/>
                        </a:lnTo>
                        <a:lnTo>
                          <a:pt x="90" y="5220"/>
                        </a:lnTo>
                        <a:lnTo>
                          <a:pt x="35280" y="5220"/>
                        </a:lnTo>
                        <a:lnTo>
                          <a:pt x="43020" y="720"/>
                        </a:lnTo>
                        <a:lnTo>
                          <a:pt x="49410" y="4410"/>
                        </a:lnTo>
                        <a:lnTo>
                          <a:pt x="41760" y="8910"/>
                        </a:lnTo>
                        <a:lnTo>
                          <a:pt x="41850" y="29340"/>
                        </a:lnTo>
                        <a:lnTo>
                          <a:pt x="50850" y="29340"/>
                        </a:lnTo>
                        <a:lnTo>
                          <a:pt x="5067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1" name="Freeform 280">
                    <a:extLst>
                      <a:ext uri="{FF2B5EF4-FFF2-40B4-BE49-F238E27FC236}">
                        <a16:creationId xmlns:a16="http://schemas.microsoft.com/office/drawing/2014/main" id="{955855A4-FD45-1CEB-73DD-F37512159357}"/>
                      </a:ext>
                    </a:extLst>
                  </p:cNvPr>
                  <p:cNvSpPr/>
                  <p:nvPr/>
                </p:nvSpPr>
                <p:spPr>
                  <a:xfrm>
                    <a:off x="5296042" y="3141481"/>
                    <a:ext cx="118169" cy="68669"/>
                  </a:xfrm>
                  <a:custGeom>
                    <a:avLst/>
                    <a:gdLst>
                      <a:gd name="csX0" fmla="*/ 118170 w 118169"/>
                      <a:gd name="csY0" fmla="*/ 3690 h 68669"/>
                      <a:gd name="csX1" fmla="*/ 111780 w 118169"/>
                      <a:gd name="csY1" fmla="*/ 0 h 68669"/>
                      <a:gd name="csX2" fmla="*/ 104040 w 118169"/>
                      <a:gd name="csY2" fmla="*/ 4500 h 68669"/>
                      <a:gd name="csX3" fmla="*/ 0 w 118169"/>
                      <a:gd name="csY3" fmla="*/ 64980 h 68669"/>
                      <a:gd name="csX4" fmla="*/ 6390 w 118169"/>
                      <a:gd name="csY4" fmla="*/ 68670 h 68669"/>
                      <a:gd name="csX5" fmla="*/ 110520 w 118169"/>
                      <a:gd name="csY5" fmla="*/ 8190 h 68669"/>
                      <a:gd name="csX6" fmla="*/ 118170 w 118169"/>
                      <a:gd name="csY6" fmla="*/ 3690 h 6866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69" h="68669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104040" y="450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10520" y="819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2" name="Freeform 281">
                    <a:extLst>
                      <a:ext uri="{FF2B5EF4-FFF2-40B4-BE49-F238E27FC236}">
                        <a16:creationId xmlns:a16="http://schemas.microsoft.com/office/drawing/2014/main" id="{7ABC6B12-4E67-CB11-A50A-CF99A71DCB17}"/>
                      </a:ext>
                    </a:extLst>
                  </p:cNvPr>
                  <p:cNvSpPr/>
                  <p:nvPr/>
                </p:nvSpPr>
                <p:spPr>
                  <a:xfrm>
                    <a:off x="5472171" y="3202680"/>
                    <a:ext cx="50760" cy="29340"/>
                  </a:xfrm>
                  <a:custGeom>
                    <a:avLst/>
                    <a:gdLst>
                      <a:gd name="csX0" fmla="*/ 50670 w 50760"/>
                      <a:gd name="csY0" fmla="*/ 0 h 29340"/>
                      <a:gd name="csX1" fmla="*/ 0 w 50760"/>
                      <a:gd name="csY1" fmla="*/ 0 h 29340"/>
                      <a:gd name="csX2" fmla="*/ 0 w 50760"/>
                      <a:gd name="csY2" fmla="*/ 5220 h 29340"/>
                      <a:gd name="csX3" fmla="*/ 35280 w 50760"/>
                      <a:gd name="csY3" fmla="*/ 5220 h 29340"/>
                      <a:gd name="csX4" fmla="*/ 42930 w 50760"/>
                      <a:gd name="csY4" fmla="*/ 720 h 29340"/>
                      <a:gd name="csX5" fmla="*/ 49320 w 50760"/>
                      <a:gd name="csY5" fmla="*/ 4410 h 29340"/>
                      <a:gd name="csX6" fmla="*/ 41670 w 50760"/>
                      <a:gd name="csY6" fmla="*/ 8910 h 29340"/>
                      <a:gd name="csX7" fmla="*/ 41760 w 50760"/>
                      <a:gd name="csY7" fmla="*/ 29340 h 29340"/>
                      <a:gd name="csX8" fmla="*/ 50760 w 50760"/>
                      <a:gd name="csY8" fmla="*/ 29340 h 29340"/>
                      <a:gd name="csX9" fmla="*/ 50670 w 50760"/>
                      <a:gd name="csY9" fmla="*/ 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760" h="29340">
                        <a:moveTo>
                          <a:pt x="50670" y="0"/>
                        </a:moveTo>
                        <a:lnTo>
                          <a:pt x="0" y="0"/>
                        </a:lnTo>
                        <a:lnTo>
                          <a:pt x="0" y="5220"/>
                        </a:lnTo>
                        <a:lnTo>
                          <a:pt x="35280" y="5220"/>
                        </a:lnTo>
                        <a:lnTo>
                          <a:pt x="42930" y="720"/>
                        </a:lnTo>
                        <a:lnTo>
                          <a:pt x="49320" y="4410"/>
                        </a:lnTo>
                        <a:lnTo>
                          <a:pt x="41670" y="8910"/>
                        </a:lnTo>
                        <a:lnTo>
                          <a:pt x="41760" y="29340"/>
                        </a:lnTo>
                        <a:lnTo>
                          <a:pt x="50760" y="29340"/>
                        </a:lnTo>
                        <a:lnTo>
                          <a:pt x="5067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3" name="Freeform 282">
                    <a:extLst>
                      <a:ext uri="{FF2B5EF4-FFF2-40B4-BE49-F238E27FC236}">
                        <a16:creationId xmlns:a16="http://schemas.microsoft.com/office/drawing/2014/main" id="{C7A7B997-E6A6-55D8-8776-08BB035E0D1F}"/>
                      </a:ext>
                    </a:extLst>
                  </p:cNvPr>
                  <p:cNvSpPr/>
                  <p:nvPr/>
                </p:nvSpPr>
                <p:spPr>
                  <a:xfrm>
                    <a:off x="5403322" y="3203400"/>
                    <a:ext cx="118170" cy="68670"/>
                  </a:xfrm>
                  <a:custGeom>
                    <a:avLst/>
                    <a:gdLst>
                      <a:gd name="csX0" fmla="*/ 118170 w 118170"/>
                      <a:gd name="csY0" fmla="*/ 3690 h 68670"/>
                      <a:gd name="csX1" fmla="*/ 111780 w 118170"/>
                      <a:gd name="csY1" fmla="*/ 0 h 68670"/>
                      <a:gd name="csX2" fmla="*/ 104130 w 118170"/>
                      <a:gd name="csY2" fmla="*/ 4500 h 68670"/>
                      <a:gd name="csX3" fmla="*/ 0 w 118170"/>
                      <a:gd name="csY3" fmla="*/ 64980 h 68670"/>
                      <a:gd name="csX4" fmla="*/ 6390 w 118170"/>
                      <a:gd name="csY4" fmla="*/ 68670 h 68670"/>
                      <a:gd name="csX5" fmla="*/ 110520 w 118170"/>
                      <a:gd name="csY5" fmla="*/ 8190 h 68670"/>
                      <a:gd name="csX6" fmla="*/ 118170 w 118170"/>
                      <a:gd name="csY6" fmla="*/ 3690 h 6867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70" h="68670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104130" y="450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10520" y="819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4" name="Freeform 283">
                    <a:extLst>
                      <a:ext uri="{FF2B5EF4-FFF2-40B4-BE49-F238E27FC236}">
                        <a16:creationId xmlns:a16="http://schemas.microsoft.com/office/drawing/2014/main" id="{471E5E06-58C9-7E80-F834-301022F0CAAC}"/>
                      </a:ext>
                    </a:extLst>
                  </p:cNvPr>
                  <p:cNvSpPr/>
                  <p:nvPr/>
                </p:nvSpPr>
                <p:spPr>
                  <a:xfrm>
                    <a:off x="5255001" y="3247141"/>
                    <a:ext cx="50850" cy="29339"/>
                  </a:xfrm>
                  <a:custGeom>
                    <a:avLst/>
                    <a:gdLst>
                      <a:gd name="csX0" fmla="*/ 50850 w 50850"/>
                      <a:gd name="csY0" fmla="*/ 24120 h 29339"/>
                      <a:gd name="csX1" fmla="*/ 15570 w 50850"/>
                      <a:gd name="csY1" fmla="*/ 24120 h 29339"/>
                      <a:gd name="csX2" fmla="*/ 7920 w 50850"/>
                      <a:gd name="csY2" fmla="*/ 28620 h 29339"/>
                      <a:gd name="csX3" fmla="*/ 1530 w 50850"/>
                      <a:gd name="csY3" fmla="*/ 24930 h 29339"/>
                      <a:gd name="csX4" fmla="*/ 9090 w 50850"/>
                      <a:gd name="csY4" fmla="*/ 20520 h 29339"/>
                      <a:gd name="csX5" fmla="*/ 9090 w 50850"/>
                      <a:gd name="csY5" fmla="*/ 0 h 29339"/>
                      <a:gd name="csX6" fmla="*/ 0 w 50850"/>
                      <a:gd name="csY6" fmla="*/ 0 h 29339"/>
                      <a:gd name="csX7" fmla="*/ 180 w 50850"/>
                      <a:gd name="csY7" fmla="*/ 29340 h 29339"/>
                      <a:gd name="csX8" fmla="*/ 50760 w 50850"/>
                      <a:gd name="csY8" fmla="*/ 29340 h 29339"/>
                      <a:gd name="csX9" fmla="*/ 50850 w 50850"/>
                      <a:gd name="csY9" fmla="*/ 24120 h 2933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850" h="29339">
                        <a:moveTo>
                          <a:pt x="50850" y="24120"/>
                        </a:moveTo>
                        <a:lnTo>
                          <a:pt x="15570" y="24120"/>
                        </a:lnTo>
                        <a:lnTo>
                          <a:pt x="7920" y="28620"/>
                        </a:lnTo>
                        <a:lnTo>
                          <a:pt x="1530" y="24930"/>
                        </a:lnTo>
                        <a:lnTo>
                          <a:pt x="9090" y="20520"/>
                        </a:lnTo>
                        <a:lnTo>
                          <a:pt x="9090" y="0"/>
                        </a:lnTo>
                        <a:lnTo>
                          <a:pt x="0" y="0"/>
                        </a:lnTo>
                        <a:lnTo>
                          <a:pt x="180" y="29340"/>
                        </a:lnTo>
                        <a:lnTo>
                          <a:pt x="50760" y="29340"/>
                        </a:lnTo>
                        <a:lnTo>
                          <a:pt x="50850" y="2412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5" name="Freeform 284">
                    <a:extLst>
                      <a:ext uri="{FF2B5EF4-FFF2-40B4-BE49-F238E27FC236}">
                        <a16:creationId xmlns:a16="http://schemas.microsoft.com/office/drawing/2014/main" id="{950161E2-9058-6E4E-D19E-0D055C49710F}"/>
                      </a:ext>
                    </a:extLst>
                  </p:cNvPr>
                  <p:cNvSpPr/>
                  <p:nvPr/>
                </p:nvSpPr>
                <p:spPr>
                  <a:xfrm>
                    <a:off x="5256531" y="3207090"/>
                    <a:ext cx="118170" cy="68670"/>
                  </a:xfrm>
                  <a:custGeom>
                    <a:avLst/>
                    <a:gdLst>
                      <a:gd name="csX0" fmla="*/ 118170 w 118170"/>
                      <a:gd name="csY0" fmla="*/ 3690 h 68670"/>
                      <a:gd name="csX1" fmla="*/ 111780 w 118170"/>
                      <a:gd name="csY1" fmla="*/ 0 h 68670"/>
                      <a:gd name="csX2" fmla="*/ 7560 w 118170"/>
                      <a:gd name="csY2" fmla="*/ 60570 h 68670"/>
                      <a:gd name="csX3" fmla="*/ 0 w 118170"/>
                      <a:gd name="csY3" fmla="*/ 64980 h 68670"/>
                      <a:gd name="csX4" fmla="*/ 6390 w 118170"/>
                      <a:gd name="csY4" fmla="*/ 68670 h 68670"/>
                      <a:gd name="csX5" fmla="*/ 14040 w 118170"/>
                      <a:gd name="csY5" fmla="*/ 64170 h 68670"/>
                      <a:gd name="csX6" fmla="*/ 118170 w 118170"/>
                      <a:gd name="csY6" fmla="*/ 3690 h 6867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70" h="68670">
                        <a:moveTo>
                          <a:pt x="118170" y="3690"/>
                        </a:moveTo>
                        <a:lnTo>
                          <a:pt x="111780" y="0"/>
                        </a:lnTo>
                        <a:lnTo>
                          <a:pt x="7560" y="60570"/>
                        </a:lnTo>
                        <a:lnTo>
                          <a:pt x="0" y="64980"/>
                        </a:lnTo>
                        <a:lnTo>
                          <a:pt x="6390" y="68670"/>
                        </a:lnTo>
                        <a:lnTo>
                          <a:pt x="14040" y="64170"/>
                        </a:lnTo>
                        <a:lnTo>
                          <a:pt x="11817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6" name="Freeform 285">
                    <a:extLst>
                      <a:ext uri="{FF2B5EF4-FFF2-40B4-BE49-F238E27FC236}">
                        <a16:creationId xmlns:a16="http://schemas.microsoft.com/office/drawing/2014/main" id="{CB4A2ABA-607C-C7A2-6254-B3952F129973}"/>
                      </a:ext>
                    </a:extLst>
                  </p:cNvPr>
                  <p:cNvSpPr/>
                  <p:nvPr/>
                </p:nvSpPr>
                <p:spPr>
                  <a:xfrm>
                    <a:off x="5362371" y="3309150"/>
                    <a:ext cx="50760" cy="29340"/>
                  </a:xfrm>
                  <a:custGeom>
                    <a:avLst/>
                    <a:gdLst>
                      <a:gd name="csX0" fmla="*/ 50760 w 50760"/>
                      <a:gd name="csY0" fmla="*/ 24120 h 29340"/>
                      <a:gd name="csX1" fmla="*/ 15480 w 50760"/>
                      <a:gd name="csY1" fmla="*/ 24120 h 29340"/>
                      <a:gd name="csX2" fmla="*/ 7830 w 50760"/>
                      <a:gd name="csY2" fmla="*/ 28530 h 29340"/>
                      <a:gd name="csX3" fmla="*/ 1530 w 50760"/>
                      <a:gd name="csY3" fmla="*/ 24840 h 29340"/>
                      <a:gd name="csX4" fmla="*/ 9090 w 50760"/>
                      <a:gd name="csY4" fmla="*/ 20430 h 29340"/>
                      <a:gd name="csX5" fmla="*/ 9000 w 50760"/>
                      <a:gd name="csY5" fmla="*/ 0 h 29340"/>
                      <a:gd name="csX6" fmla="*/ 0 w 50760"/>
                      <a:gd name="csY6" fmla="*/ 0 h 29340"/>
                      <a:gd name="csX7" fmla="*/ 180 w 50760"/>
                      <a:gd name="csY7" fmla="*/ 29340 h 29340"/>
                      <a:gd name="csX8" fmla="*/ 50760 w 50760"/>
                      <a:gd name="csY8" fmla="*/ 29340 h 29340"/>
                      <a:gd name="csX9" fmla="*/ 50760 w 50760"/>
                      <a:gd name="csY9" fmla="*/ 24120 h 2934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50760" h="29340">
                        <a:moveTo>
                          <a:pt x="50760" y="24120"/>
                        </a:moveTo>
                        <a:lnTo>
                          <a:pt x="15480" y="24120"/>
                        </a:lnTo>
                        <a:lnTo>
                          <a:pt x="7830" y="28530"/>
                        </a:lnTo>
                        <a:lnTo>
                          <a:pt x="1530" y="24840"/>
                        </a:lnTo>
                        <a:lnTo>
                          <a:pt x="9090" y="20430"/>
                        </a:lnTo>
                        <a:lnTo>
                          <a:pt x="9000" y="0"/>
                        </a:lnTo>
                        <a:lnTo>
                          <a:pt x="0" y="0"/>
                        </a:lnTo>
                        <a:lnTo>
                          <a:pt x="180" y="29340"/>
                        </a:lnTo>
                        <a:lnTo>
                          <a:pt x="50760" y="29340"/>
                        </a:lnTo>
                        <a:lnTo>
                          <a:pt x="50760" y="2412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7" name="Freeform 286">
                    <a:extLst>
                      <a:ext uri="{FF2B5EF4-FFF2-40B4-BE49-F238E27FC236}">
                        <a16:creationId xmlns:a16="http://schemas.microsoft.com/office/drawing/2014/main" id="{B9B60239-104E-E87A-CCD8-781FACECBC86}"/>
                      </a:ext>
                    </a:extLst>
                  </p:cNvPr>
                  <p:cNvSpPr/>
                  <p:nvPr/>
                </p:nvSpPr>
                <p:spPr>
                  <a:xfrm>
                    <a:off x="5363901" y="3269100"/>
                    <a:ext cx="118079" cy="68580"/>
                  </a:xfrm>
                  <a:custGeom>
                    <a:avLst/>
                    <a:gdLst>
                      <a:gd name="csX0" fmla="*/ 118080 w 118079"/>
                      <a:gd name="csY0" fmla="*/ 3690 h 68580"/>
                      <a:gd name="csX1" fmla="*/ 111690 w 118079"/>
                      <a:gd name="csY1" fmla="*/ 0 h 68580"/>
                      <a:gd name="csX2" fmla="*/ 7560 w 118079"/>
                      <a:gd name="csY2" fmla="*/ 60480 h 68580"/>
                      <a:gd name="csX3" fmla="*/ 0 w 118079"/>
                      <a:gd name="csY3" fmla="*/ 64890 h 68580"/>
                      <a:gd name="csX4" fmla="*/ 6300 w 118079"/>
                      <a:gd name="csY4" fmla="*/ 68580 h 68580"/>
                      <a:gd name="csX5" fmla="*/ 13950 w 118079"/>
                      <a:gd name="csY5" fmla="*/ 64170 h 68580"/>
                      <a:gd name="csX6" fmla="*/ 118080 w 118079"/>
                      <a:gd name="csY6" fmla="*/ 3690 h 6858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079" h="68580">
                        <a:moveTo>
                          <a:pt x="118080" y="3690"/>
                        </a:moveTo>
                        <a:lnTo>
                          <a:pt x="111690" y="0"/>
                        </a:lnTo>
                        <a:lnTo>
                          <a:pt x="7560" y="60480"/>
                        </a:lnTo>
                        <a:lnTo>
                          <a:pt x="0" y="64890"/>
                        </a:lnTo>
                        <a:lnTo>
                          <a:pt x="6300" y="68580"/>
                        </a:lnTo>
                        <a:lnTo>
                          <a:pt x="13950" y="64170"/>
                        </a:lnTo>
                        <a:lnTo>
                          <a:pt x="11808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97" name="Grafik 227">
                <a:extLst>
                  <a:ext uri="{FF2B5EF4-FFF2-40B4-BE49-F238E27FC236}">
                    <a16:creationId xmlns:a16="http://schemas.microsoft.com/office/drawing/2014/main" id="{5605F928-1D69-B61A-8EF4-B2C04FB7E0C0}"/>
                  </a:ext>
                </a:extLst>
              </p:cNvPr>
              <p:cNvGrpSpPr/>
              <p:nvPr/>
            </p:nvGrpSpPr>
            <p:grpSpPr>
              <a:xfrm>
                <a:off x="5204109" y="3164807"/>
                <a:ext cx="387000" cy="322875"/>
                <a:chOff x="4493162" y="3334814"/>
                <a:chExt cx="387000" cy="322875"/>
              </a:xfrm>
            </p:grpSpPr>
            <p:grpSp>
              <p:nvGrpSpPr>
                <p:cNvPr id="298" name="Grafik 227">
                  <a:extLst>
                    <a:ext uri="{FF2B5EF4-FFF2-40B4-BE49-F238E27FC236}">
                      <a16:creationId xmlns:a16="http://schemas.microsoft.com/office/drawing/2014/main" id="{B2335734-E555-3FC5-D64C-415587D9E7DE}"/>
                    </a:ext>
                  </a:extLst>
                </p:cNvPr>
                <p:cNvGrpSpPr/>
                <p:nvPr/>
              </p:nvGrpSpPr>
              <p:grpSpPr>
                <a:xfrm>
                  <a:off x="4493162" y="3334814"/>
                  <a:ext cx="387000" cy="322875"/>
                  <a:chOff x="4493162" y="3334814"/>
                  <a:chExt cx="387000" cy="322875"/>
                </a:xfrm>
              </p:grpSpPr>
              <p:grpSp>
                <p:nvGrpSpPr>
                  <p:cNvPr id="308" name="Grafik 227">
                    <a:extLst>
                      <a:ext uri="{FF2B5EF4-FFF2-40B4-BE49-F238E27FC236}">
                        <a16:creationId xmlns:a16="http://schemas.microsoft.com/office/drawing/2014/main" id="{1243D77C-C9F6-0F67-E9FC-646B790BC1D3}"/>
                      </a:ext>
                    </a:extLst>
                  </p:cNvPr>
                  <p:cNvGrpSpPr/>
                  <p:nvPr/>
                </p:nvGrpSpPr>
                <p:grpSpPr>
                  <a:xfrm>
                    <a:off x="4493162" y="3443579"/>
                    <a:ext cx="387000" cy="214110"/>
                    <a:chOff x="4493162" y="3443579"/>
                    <a:chExt cx="387000" cy="214110"/>
                  </a:xfrm>
                </p:grpSpPr>
                <p:sp>
                  <p:nvSpPr>
                    <p:cNvPr id="312" name="Freeform 311">
                      <a:extLst>
                        <a:ext uri="{FF2B5EF4-FFF2-40B4-BE49-F238E27FC236}">
                          <a16:creationId xmlns:a16="http://schemas.microsoft.com/office/drawing/2014/main" id="{60D3FBCA-BC4E-94CB-DDEA-65AD34994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573" y="3447990"/>
                      <a:ext cx="377999" cy="205051"/>
                    </a:xfrm>
                    <a:custGeom>
                      <a:avLst/>
                      <a:gdLst>
                        <a:gd name="csX0" fmla="*/ 378000 w 377999"/>
                        <a:gd name="csY0" fmla="*/ 1080 h 205051"/>
                        <a:gd name="csX1" fmla="*/ 204030 w 377999"/>
                        <a:gd name="csY1" fmla="*/ 109530 h 205051"/>
                        <a:gd name="csX2" fmla="*/ 360 w 377999"/>
                        <a:gd name="csY2" fmla="*/ 0 h 205051"/>
                        <a:gd name="csX3" fmla="*/ 0 w 377999"/>
                        <a:gd name="csY3" fmla="*/ 95040 h 205051"/>
                        <a:gd name="csX4" fmla="*/ 55710 w 377999"/>
                        <a:gd name="csY4" fmla="*/ 172890 h 205051"/>
                        <a:gd name="csX5" fmla="*/ 292860 w 377999"/>
                        <a:gd name="csY5" fmla="*/ 187020 h 205051"/>
                        <a:gd name="csX6" fmla="*/ 377640 w 377999"/>
                        <a:gd name="csY6" fmla="*/ 96120 h 205051"/>
                        <a:gd name="csX7" fmla="*/ 377640 w 377999"/>
                        <a:gd name="csY7" fmla="*/ 96120 h 205051"/>
                        <a:gd name="csX8" fmla="*/ 378000 w 377999"/>
                        <a:gd name="csY8" fmla="*/ 1080 h 205051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377999" h="205051">
                          <a:moveTo>
                            <a:pt x="378000" y="1080"/>
                          </a:moveTo>
                          <a:cubicBezTo>
                            <a:pt x="372690" y="78840"/>
                            <a:pt x="268920" y="106650"/>
                            <a:pt x="204030" y="109530"/>
                          </a:cubicBezTo>
                          <a:cubicBezTo>
                            <a:pt x="131670" y="114390"/>
                            <a:pt x="3780" y="83610"/>
                            <a:pt x="360" y="0"/>
                          </a:cubicBezTo>
                          <a:lnTo>
                            <a:pt x="0" y="95040"/>
                          </a:lnTo>
                          <a:cubicBezTo>
                            <a:pt x="0" y="123210"/>
                            <a:pt x="18540" y="151470"/>
                            <a:pt x="55710" y="172890"/>
                          </a:cubicBezTo>
                          <a:cubicBezTo>
                            <a:pt x="127260" y="211680"/>
                            <a:pt x="216810" y="214110"/>
                            <a:pt x="292860" y="187020"/>
                          </a:cubicBezTo>
                          <a:cubicBezTo>
                            <a:pt x="332100" y="171900"/>
                            <a:pt x="376560" y="142470"/>
                            <a:pt x="377640" y="96120"/>
                          </a:cubicBezTo>
                          <a:lnTo>
                            <a:pt x="377640" y="96120"/>
                          </a:lnTo>
                          <a:lnTo>
                            <a:pt x="378000" y="108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3" name="Freeform 312">
                      <a:extLst>
                        <a:ext uri="{FF2B5EF4-FFF2-40B4-BE49-F238E27FC236}">
                          <a16:creationId xmlns:a16="http://schemas.microsoft.com/office/drawing/2014/main" id="{96060BC2-03A9-6103-CBE5-053A20862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3162" y="3443579"/>
                      <a:ext cx="387000" cy="214110"/>
                    </a:xfrm>
                    <a:custGeom>
                      <a:avLst/>
                      <a:gdLst>
                        <a:gd name="csX0" fmla="*/ 192690 w 387000"/>
                        <a:gd name="csY0" fmla="*/ 214110 h 214110"/>
                        <a:gd name="csX1" fmla="*/ 58050 w 387000"/>
                        <a:gd name="csY1" fmla="*/ 181350 h 214110"/>
                        <a:gd name="csX2" fmla="*/ 0 w 387000"/>
                        <a:gd name="csY2" fmla="*/ 99540 h 214110"/>
                        <a:gd name="csX3" fmla="*/ 360 w 387000"/>
                        <a:gd name="csY3" fmla="*/ 4500 h 214110"/>
                        <a:gd name="csX4" fmla="*/ 4770 w 387000"/>
                        <a:gd name="csY4" fmla="*/ 0 h 214110"/>
                        <a:gd name="csX5" fmla="*/ 4770 w 387000"/>
                        <a:gd name="csY5" fmla="*/ 0 h 214110"/>
                        <a:gd name="csX6" fmla="*/ 9270 w 387000"/>
                        <a:gd name="csY6" fmla="*/ 4320 h 214110"/>
                        <a:gd name="csX7" fmla="*/ 37890 w 387000"/>
                        <a:gd name="csY7" fmla="*/ 61020 h 214110"/>
                        <a:gd name="csX8" fmla="*/ 208170 w 387000"/>
                        <a:gd name="csY8" fmla="*/ 109530 h 214110"/>
                        <a:gd name="csX9" fmla="*/ 378000 w 387000"/>
                        <a:gd name="csY9" fmla="*/ 5310 h 214110"/>
                        <a:gd name="csX10" fmla="*/ 382680 w 387000"/>
                        <a:gd name="csY10" fmla="*/ 1080 h 214110"/>
                        <a:gd name="csX11" fmla="*/ 387000 w 387000"/>
                        <a:gd name="csY11" fmla="*/ 5580 h 214110"/>
                        <a:gd name="csX12" fmla="*/ 386640 w 387000"/>
                        <a:gd name="csY12" fmla="*/ 100620 h 214110"/>
                        <a:gd name="csX13" fmla="*/ 298980 w 387000"/>
                        <a:gd name="csY13" fmla="*/ 195750 h 214110"/>
                        <a:gd name="csX14" fmla="*/ 192690 w 387000"/>
                        <a:gd name="csY14" fmla="*/ 214110 h 214110"/>
                        <a:gd name="csX15" fmla="*/ 9180 w 387000"/>
                        <a:gd name="csY15" fmla="*/ 38790 h 214110"/>
                        <a:gd name="csX16" fmla="*/ 9000 w 387000"/>
                        <a:gd name="csY16" fmla="*/ 99540 h 214110"/>
                        <a:gd name="csX17" fmla="*/ 62460 w 387000"/>
                        <a:gd name="csY17" fmla="*/ 173520 h 214110"/>
                        <a:gd name="csX18" fmla="*/ 295830 w 387000"/>
                        <a:gd name="csY18" fmla="*/ 187290 h 214110"/>
                        <a:gd name="csX19" fmla="*/ 377640 w 387000"/>
                        <a:gd name="csY19" fmla="*/ 100440 h 214110"/>
                        <a:gd name="csX20" fmla="*/ 377820 w 387000"/>
                        <a:gd name="csY20" fmla="*/ 39240 h 214110"/>
                        <a:gd name="csX21" fmla="*/ 319770 w 387000"/>
                        <a:gd name="csY21" fmla="*/ 91890 h 214110"/>
                        <a:gd name="csX22" fmla="*/ 208620 w 387000"/>
                        <a:gd name="csY22" fmla="*/ 118440 h 214110"/>
                        <a:gd name="csX23" fmla="*/ 31860 w 387000"/>
                        <a:gd name="csY23" fmla="*/ 67680 h 214110"/>
                        <a:gd name="csX24" fmla="*/ 9180 w 387000"/>
                        <a:gd name="csY24" fmla="*/ 38790 h 214110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  <a:cxn ang="0">
                          <a:pos x="csX23" y="csY23"/>
                        </a:cxn>
                        <a:cxn ang="0">
                          <a:pos x="csX24" y="csY24"/>
                        </a:cxn>
                      </a:cxnLst>
                      <a:rect l="l" t="t" r="r" b="b"/>
                      <a:pathLst>
                        <a:path w="387000" h="214110">
                          <a:moveTo>
                            <a:pt x="192690" y="214110"/>
                          </a:moveTo>
                          <a:cubicBezTo>
                            <a:pt x="144810" y="214110"/>
                            <a:pt x="98100" y="203040"/>
                            <a:pt x="58050" y="181350"/>
                          </a:cubicBezTo>
                          <a:cubicBezTo>
                            <a:pt x="20520" y="159660"/>
                            <a:pt x="-90" y="130590"/>
                            <a:pt x="0" y="99540"/>
                          </a:cubicBezTo>
                          <a:lnTo>
                            <a:pt x="360" y="4500"/>
                          </a:lnTo>
                          <a:cubicBezTo>
                            <a:pt x="360" y="2070"/>
                            <a:pt x="2340" y="90"/>
                            <a:pt x="4770" y="0"/>
                          </a:cubicBezTo>
                          <a:lnTo>
                            <a:pt x="4770" y="0"/>
                          </a:lnTo>
                          <a:cubicBezTo>
                            <a:pt x="7200" y="0"/>
                            <a:pt x="9180" y="1890"/>
                            <a:pt x="9270" y="4320"/>
                          </a:cubicBezTo>
                          <a:cubicBezTo>
                            <a:pt x="10170" y="25740"/>
                            <a:pt x="19800" y="44820"/>
                            <a:pt x="37890" y="61020"/>
                          </a:cubicBezTo>
                          <a:cubicBezTo>
                            <a:pt x="78210" y="97200"/>
                            <a:pt x="155700" y="112950"/>
                            <a:pt x="208170" y="109530"/>
                          </a:cubicBezTo>
                          <a:cubicBezTo>
                            <a:pt x="264690" y="107100"/>
                            <a:pt x="372780" y="82080"/>
                            <a:pt x="378000" y="5310"/>
                          </a:cubicBezTo>
                          <a:cubicBezTo>
                            <a:pt x="378180" y="2880"/>
                            <a:pt x="380070" y="1170"/>
                            <a:pt x="382680" y="1080"/>
                          </a:cubicBezTo>
                          <a:cubicBezTo>
                            <a:pt x="385110" y="1080"/>
                            <a:pt x="387000" y="3150"/>
                            <a:pt x="387000" y="5580"/>
                          </a:cubicBezTo>
                          <a:lnTo>
                            <a:pt x="386640" y="100620"/>
                          </a:lnTo>
                          <a:cubicBezTo>
                            <a:pt x="385380" y="156420"/>
                            <a:pt x="324900" y="185760"/>
                            <a:pt x="298980" y="195750"/>
                          </a:cubicBezTo>
                          <a:cubicBezTo>
                            <a:pt x="264420" y="208080"/>
                            <a:pt x="228240" y="214110"/>
                            <a:pt x="192690" y="214110"/>
                          </a:cubicBezTo>
                          <a:close/>
                          <a:moveTo>
                            <a:pt x="9180" y="38790"/>
                          </a:moveTo>
                          <a:lnTo>
                            <a:pt x="9000" y="99540"/>
                          </a:lnTo>
                          <a:cubicBezTo>
                            <a:pt x="9000" y="127260"/>
                            <a:pt x="27900" y="153540"/>
                            <a:pt x="62460" y="173520"/>
                          </a:cubicBezTo>
                          <a:cubicBezTo>
                            <a:pt x="129960" y="210150"/>
                            <a:pt x="217260" y="215370"/>
                            <a:pt x="295830" y="187290"/>
                          </a:cubicBezTo>
                          <a:cubicBezTo>
                            <a:pt x="319950" y="177930"/>
                            <a:pt x="376470" y="150750"/>
                            <a:pt x="377640" y="100440"/>
                          </a:cubicBezTo>
                          <a:lnTo>
                            <a:pt x="377820" y="39240"/>
                          </a:lnTo>
                          <a:cubicBezTo>
                            <a:pt x="367200" y="60390"/>
                            <a:pt x="347580" y="78210"/>
                            <a:pt x="319770" y="91890"/>
                          </a:cubicBezTo>
                          <a:cubicBezTo>
                            <a:pt x="275940" y="113400"/>
                            <a:pt x="227430" y="117630"/>
                            <a:pt x="208620" y="118440"/>
                          </a:cubicBezTo>
                          <a:cubicBezTo>
                            <a:pt x="153090" y="122040"/>
                            <a:pt x="74430" y="105930"/>
                            <a:pt x="31860" y="67680"/>
                          </a:cubicBezTo>
                          <a:cubicBezTo>
                            <a:pt x="22050" y="58860"/>
                            <a:pt x="14400" y="49230"/>
                            <a:pt x="9180" y="38790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09" name="Grafik 227">
                    <a:extLst>
                      <a:ext uri="{FF2B5EF4-FFF2-40B4-BE49-F238E27FC236}">
                        <a16:creationId xmlns:a16="http://schemas.microsoft.com/office/drawing/2014/main" id="{2F91B0AE-31D6-C5C5-B0B7-267DD79F5851}"/>
                      </a:ext>
                    </a:extLst>
                  </p:cNvPr>
                  <p:cNvGrpSpPr/>
                  <p:nvPr/>
                </p:nvGrpSpPr>
                <p:grpSpPr>
                  <a:xfrm>
                    <a:off x="4493433" y="3334814"/>
                    <a:ext cx="386549" cy="227564"/>
                    <a:chOff x="4493433" y="3334814"/>
                    <a:chExt cx="386549" cy="227564"/>
                  </a:xfrm>
                </p:grpSpPr>
                <p:sp>
                  <p:nvSpPr>
                    <p:cNvPr id="310" name="Oval 309">
                      <a:extLst>
                        <a:ext uri="{FF2B5EF4-FFF2-40B4-BE49-F238E27FC236}">
                          <a16:creationId xmlns:a16="http://schemas.microsoft.com/office/drawing/2014/main" id="{37FE1B93-8F26-1538-AA2B-D6BE1A6D9C0D}"/>
                        </a:ext>
                      </a:extLst>
                    </p:cNvPr>
                    <p:cNvSpPr/>
                    <p:nvPr/>
                  </p:nvSpPr>
                  <p:spPr>
                    <a:xfrm rot="-5390400">
                      <a:off x="4577399" y="3259669"/>
                      <a:ext cx="218699" cy="377639"/>
                    </a:xfrm>
                    <a:prstGeom prst="ellipse">
                      <a:avLst/>
                    </a:prstGeom>
                    <a:solidFill>
                      <a:srgbClr val="D50E22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1" name="Freeform 310">
                      <a:extLst>
                        <a:ext uri="{FF2B5EF4-FFF2-40B4-BE49-F238E27FC236}">
                          <a16:creationId xmlns:a16="http://schemas.microsoft.com/office/drawing/2014/main" id="{9ECBD6F7-55D7-49A8-85A3-536E43900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3433" y="3334814"/>
                      <a:ext cx="386549" cy="227564"/>
                    </a:xfrm>
                    <a:custGeom>
                      <a:avLst/>
                      <a:gdLst>
                        <a:gd name="csX0" fmla="*/ 193950 w 386549"/>
                        <a:gd name="csY0" fmla="*/ 227475 h 227564"/>
                        <a:gd name="csX1" fmla="*/ 57960 w 386549"/>
                        <a:gd name="csY1" fmla="*/ 194985 h 227564"/>
                        <a:gd name="csX2" fmla="*/ 0 w 386549"/>
                        <a:gd name="csY2" fmla="*/ 113535 h 227564"/>
                        <a:gd name="csX3" fmla="*/ 57060 w 386549"/>
                        <a:gd name="csY3" fmla="*/ 32535 h 227564"/>
                        <a:gd name="csX4" fmla="*/ 328590 w 386549"/>
                        <a:gd name="csY4" fmla="*/ 32535 h 227564"/>
                        <a:gd name="csX5" fmla="*/ 328590 w 386549"/>
                        <a:gd name="csY5" fmla="*/ 32535 h 227564"/>
                        <a:gd name="csX6" fmla="*/ 386550 w 386549"/>
                        <a:gd name="csY6" fmla="*/ 114075 h 227564"/>
                        <a:gd name="csX7" fmla="*/ 329400 w 386549"/>
                        <a:gd name="csY7" fmla="*/ 195075 h 227564"/>
                        <a:gd name="csX8" fmla="*/ 193770 w 386549"/>
                        <a:gd name="csY8" fmla="*/ 227565 h 227564"/>
                        <a:gd name="csX9" fmla="*/ 192690 w 386549"/>
                        <a:gd name="csY9" fmla="*/ 8865 h 227564"/>
                        <a:gd name="csX10" fmla="*/ 61560 w 386549"/>
                        <a:gd name="csY10" fmla="*/ 40275 h 227564"/>
                        <a:gd name="csX11" fmla="*/ 8910 w 386549"/>
                        <a:gd name="csY11" fmla="*/ 113445 h 227564"/>
                        <a:gd name="csX12" fmla="*/ 62370 w 386549"/>
                        <a:gd name="csY12" fmla="*/ 187155 h 227564"/>
                        <a:gd name="csX13" fmla="*/ 324900 w 386549"/>
                        <a:gd name="csY13" fmla="*/ 187155 h 227564"/>
                        <a:gd name="csX14" fmla="*/ 377550 w 386549"/>
                        <a:gd name="csY14" fmla="*/ 113985 h 227564"/>
                        <a:gd name="csX15" fmla="*/ 324090 w 386549"/>
                        <a:gd name="csY15" fmla="*/ 40275 h 227564"/>
                        <a:gd name="csX16" fmla="*/ 192600 w 386549"/>
                        <a:gd name="csY16" fmla="*/ 8865 h 22756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</a:cxnLst>
                      <a:rect l="l" t="t" r="r" b="b"/>
                      <a:pathLst>
                        <a:path w="386549" h="227564">
                          <a:moveTo>
                            <a:pt x="193950" y="227475"/>
                          </a:moveTo>
                          <a:cubicBezTo>
                            <a:pt x="144810" y="227475"/>
                            <a:pt x="95580" y="216585"/>
                            <a:pt x="57960" y="194985"/>
                          </a:cubicBezTo>
                          <a:cubicBezTo>
                            <a:pt x="20610" y="173475"/>
                            <a:pt x="0" y="144495"/>
                            <a:pt x="0" y="113535"/>
                          </a:cubicBezTo>
                          <a:cubicBezTo>
                            <a:pt x="0" y="82755"/>
                            <a:pt x="20250" y="53955"/>
                            <a:pt x="57060" y="32535"/>
                          </a:cubicBezTo>
                          <a:cubicBezTo>
                            <a:pt x="131670" y="-10845"/>
                            <a:pt x="253530" y="-10845"/>
                            <a:pt x="328590" y="32535"/>
                          </a:cubicBezTo>
                          <a:lnTo>
                            <a:pt x="328590" y="32535"/>
                          </a:lnTo>
                          <a:cubicBezTo>
                            <a:pt x="365940" y="54135"/>
                            <a:pt x="386550" y="83025"/>
                            <a:pt x="386550" y="114075"/>
                          </a:cubicBezTo>
                          <a:cubicBezTo>
                            <a:pt x="386550" y="144855"/>
                            <a:pt x="366300" y="173655"/>
                            <a:pt x="329400" y="195075"/>
                          </a:cubicBezTo>
                          <a:cubicBezTo>
                            <a:pt x="292050" y="216765"/>
                            <a:pt x="243000" y="227565"/>
                            <a:pt x="193770" y="227565"/>
                          </a:cubicBezTo>
                          <a:close/>
                          <a:moveTo>
                            <a:pt x="192690" y="8865"/>
                          </a:moveTo>
                          <a:cubicBezTo>
                            <a:pt x="145170" y="8865"/>
                            <a:pt x="97650" y="19305"/>
                            <a:pt x="61560" y="40275"/>
                          </a:cubicBezTo>
                          <a:cubicBezTo>
                            <a:pt x="27630" y="59985"/>
                            <a:pt x="8910" y="85995"/>
                            <a:pt x="8910" y="113445"/>
                          </a:cubicBezTo>
                          <a:cubicBezTo>
                            <a:pt x="8910" y="141075"/>
                            <a:pt x="27900" y="167265"/>
                            <a:pt x="62370" y="187155"/>
                          </a:cubicBezTo>
                          <a:cubicBezTo>
                            <a:pt x="135000" y="229095"/>
                            <a:pt x="252720" y="229095"/>
                            <a:pt x="324900" y="187155"/>
                          </a:cubicBezTo>
                          <a:cubicBezTo>
                            <a:pt x="358920" y="167445"/>
                            <a:pt x="377550" y="141435"/>
                            <a:pt x="377550" y="113985"/>
                          </a:cubicBezTo>
                          <a:cubicBezTo>
                            <a:pt x="377550" y="86355"/>
                            <a:pt x="358470" y="60165"/>
                            <a:pt x="324090" y="40275"/>
                          </a:cubicBezTo>
                          <a:cubicBezTo>
                            <a:pt x="287820" y="19305"/>
                            <a:pt x="240210" y="8865"/>
                            <a:pt x="192600" y="8865"/>
                          </a:cubicBez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893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99" name="Grafik 227">
                  <a:extLst>
                    <a:ext uri="{FF2B5EF4-FFF2-40B4-BE49-F238E27FC236}">
                      <a16:creationId xmlns:a16="http://schemas.microsoft.com/office/drawing/2014/main" id="{5DFB7052-BDA5-7EA0-85DC-A52FCC13A7F7}"/>
                    </a:ext>
                  </a:extLst>
                </p:cNvPr>
                <p:cNvGrpSpPr/>
                <p:nvPr/>
              </p:nvGrpSpPr>
              <p:grpSpPr>
                <a:xfrm>
                  <a:off x="4526912" y="3353219"/>
                  <a:ext cx="315719" cy="190979"/>
                  <a:chOff x="4526912" y="3353219"/>
                  <a:chExt cx="315719" cy="190979"/>
                </a:xfrm>
                <a:solidFill>
                  <a:srgbClr val="FFFFFF"/>
                </a:solidFill>
              </p:grpSpPr>
              <p:sp>
                <p:nvSpPr>
                  <p:cNvPr id="300" name="Freeform 299">
                    <a:extLst>
                      <a:ext uri="{FF2B5EF4-FFF2-40B4-BE49-F238E27FC236}">
                        <a16:creationId xmlns:a16="http://schemas.microsoft.com/office/drawing/2014/main" id="{1B60837A-2CCC-F5F6-DB20-9F7908EAE266}"/>
                      </a:ext>
                    </a:extLst>
                  </p:cNvPr>
                  <p:cNvSpPr/>
                  <p:nvPr/>
                </p:nvSpPr>
                <p:spPr>
                  <a:xfrm>
                    <a:off x="4526912" y="3431069"/>
                    <a:ext cx="36810" cy="35280"/>
                  </a:xfrm>
                  <a:custGeom>
                    <a:avLst/>
                    <a:gdLst>
                      <a:gd name="csX0" fmla="*/ 36630 w 36810"/>
                      <a:gd name="csY0" fmla="*/ 3690 h 35280"/>
                      <a:gd name="csX1" fmla="*/ 30240 w 36810"/>
                      <a:gd name="csY1" fmla="*/ 0 h 35280"/>
                      <a:gd name="csX2" fmla="*/ 0 w 36810"/>
                      <a:gd name="csY2" fmla="*/ 17640 h 35280"/>
                      <a:gd name="csX3" fmla="*/ 30510 w 36810"/>
                      <a:gd name="csY3" fmla="*/ 35280 h 35280"/>
                      <a:gd name="csX4" fmla="*/ 36810 w 36810"/>
                      <a:gd name="csY4" fmla="*/ 31590 h 35280"/>
                      <a:gd name="csX5" fmla="*/ 17190 w 36810"/>
                      <a:gd name="csY5" fmla="*/ 20250 h 35280"/>
                      <a:gd name="csX6" fmla="*/ 6300 w 36810"/>
                      <a:gd name="csY6" fmla="*/ 20250 h 35280"/>
                      <a:gd name="csX7" fmla="*/ 6300 w 36810"/>
                      <a:gd name="csY7" fmla="*/ 15030 h 35280"/>
                      <a:gd name="csX8" fmla="*/ 17100 w 36810"/>
                      <a:gd name="csY8" fmla="*/ 15030 h 35280"/>
                      <a:gd name="csX9" fmla="*/ 36630 w 36810"/>
                      <a:gd name="csY9" fmla="*/ 3690 h 3528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36810" h="35280">
                        <a:moveTo>
                          <a:pt x="36630" y="3690"/>
                        </a:moveTo>
                        <a:lnTo>
                          <a:pt x="30240" y="0"/>
                        </a:lnTo>
                        <a:lnTo>
                          <a:pt x="0" y="17640"/>
                        </a:lnTo>
                        <a:lnTo>
                          <a:pt x="30510" y="35280"/>
                        </a:lnTo>
                        <a:lnTo>
                          <a:pt x="36810" y="31590"/>
                        </a:lnTo>
                        <a:lnTo>
                          <a:pt x="17190" y="20250"/>
                        </a:lnTo>
                        <a:lnTo>
                          <a:pt x="6300" y="20250"/>
                        </a:lnTo>
                        <a:lnTo>
                          <a:pt x="6300" y="15030"/>
                        </a:lnTo>
                        <a:lnTo>
                          <a:pt x="17100" y="15030"/>
                        </a:lnTo>
                        <a:lnTo>
                          <a:pt x="36630" y="369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1" name="Freeform 300">
                    <a:extLst>
                      <a:ext uri="{FF2B5EF4-FFF2-40B4-BE49-F238E27FC236}">
                        <a16:creationId xmlns:a16="http://schemas.microsoft.com/office/drawing/2014/main" id="{E178D55E-2B19-F33A-7A1B-C8DB24FD2A3A}"/>
                      </a:ext>
                    </a:extLst>
                  </p:cNvPr>
                  <p:cNvSpPr/>
                  <p:nvPr/>
                </p:nvSpPr>
                <p:spPr>
                  <a:xfrm>
                    <a:off x="4533213" y="3446100"/>
                    <a:ext cx="124829" cy="5219"/>
                  </a:xfrm>
                  <a:custGeom>
                    <a:avLst/>
                    <a:gdLst>
                      <a:gd name="csX0" fmla="*/ 124830 w 124829"/>
                      <a:gd name="csY0" fmla="*/ 0 h 5219"/>
                      <a:gd name="csX1" fmla="*/ 10800 w 124829"/>
                      <a:gd name="csY1" fmla="*/ 0 h 5219"/>
                      <a:gd name="csX2" fmla="*/ 0 w 124829"/>
                      <a:gd name="csY2" fmla="*/ 0 h 5219"/>
                      <a:gd name="csX3" fmla="*/ 0 w 124829"/>
                      <a:gd name="csY3" fmla="*/ 5220 h 5219"/>
                      <a:gd name="csX4" fmla="*/ 10890 w 124829"/>
                      <a:gd name="csY4" fmla="*/ 5220 h 5219"/>
                      <a:gd name="csX5" fmla="*/ 124830 w 124829"/>
                      <a:gd name="csY5" fmla="*/ 5220 h 5219"/>
                      <a:gd name="csX6" fmla="*/ 124830 w 124829"/>
                      <a:gd name="csY6" fmla="*/ 0 h 521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24829" h="5219">
                        <a:moveTo>
                          <a:pt x="124830" y="0"/>
                        </a:moveTo>
                        <a:lnTo>
                          <a:pt x="10800" y="0"/>
                        </a:lnTo>
                        <a:lnTo>
                          <a:pt x="0" y="0"/>
                        </a:lnTo>
                        <a:lnTo>
                          <a:pt x="0" y="5220"/>
                        </a:lnTo>
                        <a:lnTo>
                          <a:pt x="10890" y="5220"/>
                        </a:lnTo>
                        <a:lnTo>
                          <a:pt x="124830" y="5220"/>
                        </a:lnTo>
                        <a:lnTo>
                          <a:pt x="12483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2" name="Freeform 301">
                    <a:extLst>
                      <a:ext uri="{FF2B5EF4-FFF2-40B4-BE49-F238E27FC236}">
                        <a16:creationId xmlns:a16="http://schemas.microsoft.com/office/drawing/2014/main" id="{78414CE5-30E9-47CE-C98C-5C068797F1CA}"/>
                      </a:ext>
                    </a:extLst>
                  </p:cNvPr>
                  <p:cNvSpPr/>
                  <p:nvPr/>
                </p:nvSpPr>
                <p:spPr>
                  <a:xfrm>
                    <a:off x="4805822" y="3431160"/>
                    <a:ext cx="36810" cy="35189"/>
                  </a:xfrm>
                  <a:custGeom>
                    <a:avLst/>
                    <a:gdLst>
                      <a:gd name="csX0" fmla="*/ 36810 w 36810"/>
                      <a:gd name="csY0" fmla="*/ 17550 h 35189"/>
                      <a:gd name="csX1" fmla="*/ 6390 w 36810"/>
                      <a:gd name="csY1" fmla="*/ 0 h 35189"/>
                      <a:gd name="csX2" fmla="*/ 0 w 36810"/>
                      <a:gd name="csY2" fmla="*/ 3690 h 35189"/>
                      <a:gd name="csX3" fmla="*/ 19530 w 36810"/>
                      <a:gd name="csY3" fmla="*/ 14940 h 35189"/>
                      <a:gd name="csX4" fmla="*/ 30420 w 36810"/>
                      <a:gd name="csY4" fmla="*/ 14940 h 35189"/>
                      <a:gd name="csX5" fmla="*/ 30510 w 36810"/>
                      <a:gd name="csY5" fmla="*/ 20160 h 35189"/>
                      <a:gd name="csX6" fmla="*/ 19620 w 36810"/>
                      <a:gd name="csY6" fmla="*/ 20160 h 35189"/>
                      <a:gd name="csX7" fmla="*/ 180 w 36810"/>
                      <a:gd name="csY7" fmla="*/ 31500 h 35189"/>
                      <a:gd name="csX8" fmla="*/ 6570 w 36810"/>
                      <a:gd name="csY8" fmla="*/ 35190 h 35189"/>
                      <a:gd name="csX9" fmla="*/ 36810 w 36810"/>
                      <a:gd name="csY9" fmla="*/ 17550 h 3518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36810" h="35189">
                        <a:moveTo>
                          <a:pt x="36810" y="17550"/>
                        </a:moveTo>
                        <a:lnTo>
                          <a:pt x="6390" y="0"/>
                        </a:lnTo>
                        <a:lnTo>
                          <a:pt x="0" y="3690"/>
                        </a:lnTo>
                        <a:lnTo>
                          <a:pt x="19530" y="14940"/>
                        </a:lnTo>
                        <a:lnTo>
                          <a:pt x="30420" y="14940"/>
                        </a:lnTo>
                        <a:lnTo>
                          <a:pt x="30510" y="20160"/>
                        </a:lnTo>
                        <a:lnTo>
                          <a:pt x="19620" y="20160"/>
                        </a:lnTo>
                        <a:lnTo>
                          <a:pt x="180" y="31500"/>
                        </a:lnTo>
                        <a:lnTo>
                          <a:pt x="6570" y="35190"/>
                        </a:lnTo>
                        <a:lnTo>
                          <a:pt x="36810" y="1755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3" name="Freeform 302">
                    <a:extLst>
                      <a:ext uri="{FF2B5EF4-FFF2-40B4-BE49-F238E27FC236}">
                        <a16:creationId xmlns:a16="http://schemas.microsoft.com/office/drawing/2014/main" id="{15C631A2-F5B9-A616-AE7B-92D2C3E772A2}"/>
                      </a:ext>
                    </a:extLst>
                  </p:cNvPr>
                  <p:cNvSpPr/>
                  <p:nvPr/>
                </p:nvSpPr>
                <p:spPr>
                  <a:xfrm>
                    <a:off x="4718163" y="3446100"/>
                    <a:ext cx="118170" cy="5219"/>
                  </a:xfrm>
                  <a:custGeom>
                    <a:avLst/>
                    <a:gdLst>
                      <a:gd name="csX0" fmla="*/ 118080 w 118170"/>
                      <a:gd name="csY0" fmla="*/ 0 h 5219"/>
                      <a:gd name="csX1" fmla="*/ 107190 w 118170"/>
                      <a:gd name="csY1" fmla="*/ 0 h 5219"/>
                      <a:gd name="csX2" fmla="*/ 0 w 118170"/>
                      <a:gd name="csY2" fmla="*/ 0 h 5219"/>
                      <a:gd name="csX3" fmla="*/ 0 w 118170"/>
                      <a:gd name="csY3" fmla="*/ 5220 h 5219"/>
                      <a:gd name="csX4" fmla="*/ 107280 w 118170"/>
                      <a:gd name="csY4" fmla="*/ 5220 h 5219"/>
                      <a:gd name="csX5" fmla="*/ 118170 w 118170"/>
                      <a:gd name="csY5" fmla="*/ 5220 h 5219"/>
                      <a:gd name="csX6" fmla="*/ 118080 w 118170"/>
                      <a:gd name="csY6" fmla="*/ 0 h 521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118170" h="5219">
                        <a:moveTo>
                          <a:pt x="118080" y="0"/>
                        </a:moveTo>
                        <a:lnTo>
                          <a:pt x="107190" y="0"/>
                        </a:lnTo>
                        <a:lnTo>
                          <a:pt x="0" y="0"/>
                        </a:lnTo>
                        <a:lnTo>
                          <a:pt x="0" y="5220"/>
                        </a:lnTo>
                        <a:lnTo>
                          <a:pt x="107280" y="5220"/>
                        </a:lnTo>
                        <a:lnTo>
                          <a:pt x="118170" y="5220"/>
                        </a:lnTo>
                        <a:lnTo>
                          <a:pt x="11808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4" name="Freeform 303">
                    <a:extLst>
                      <a:ext uri="{FF2B5EF4-FFF2-40B4-BE49-F238E27FC236}">
                        <a16:creationId xmlns:a16="http://schemas.microsoft.com/office/drawing/2014/main" id="{2F683DF3-7963-AC99-72DE-D28923B28CA4}"/>
                      </a:ext>
                    </a:extLst>
                  </p:cNvPr>
                  <p:cNvSpPr/>
                  <p:nvPr/>
                </p:nvSpPr>
                <p:spPr>
                  <a:xfrm>
                    <a:off x="4654173" y="3403979"/>
                    <a:ext cx="60750" cy="21330"/>
                  </a:xfrm>
                  <a:custGeom>
                    <a:avLst/>
                    <a:gdLst>
                      <a:gd name="csX0" fmla="*/ 60750 w 60750"/>
                      <a:gd name="csY0" fmla="*/ 3780 h 21330"/>
                      <a:gd name="csX1" fmla="*/ 54360 w 60750"/>
                      <a:gd name="csY1" fmla="*/ 90 h 21330"/>
                      <a:gd name="csX2" fmla="*/ 34920 w 60750"/>
                      <a:gd name="csY2" fmla="*/ 11340 h 21330"/>
                      <a:gd name="csX3" fmla="*/ 35010 w 60750"/>
                      <a:gd name="csY3" fmla="*/ 17640 h 21330"/>
                      <a:gd name="csX4" fmla="*/ 25920 w 60750"/>
                      <a:gd name="csY4" fmla="*/ 17640 h 21330"/>
                      <a:gd name="csX5" fmla="*/ 25920 w 60750"/>
                      <a:gd name="csY5" fmla="*/ 11340 h 21330"/>
                      <a:gd name="csX6" fmla="*/ 6300 w 60750"/>
                      <a:gd name="csY6" fmla="*/ 0 h 21330"/>
                      <a:gd name="csX7" fmla="*/ 0 w 60750"/>
                      <a:gd name="csY7" fmla="*/ 3690 h 21330"/>
                      <a:gd name="csX8" fmla="*/ 30510 w 60750"/>
                      <a:gd name="csY8" fmla="*/ 21330 h 21330"/>
                      <a:gd name="csX9" fmla="*/ 60750 w 60750"/>
                      <a:gd name="csY9" fmla="*/ 3780 h 213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60750" h="21330">
                        <a:moveTo>
                          <a:pt x="60750" y="3780"/>
                        </a:moveTo>
                        <a:lnTo>
                          <a:pt x="54360" y="90"/>
                        </a:lnTo>
                        <a:lnTo>
                          <a:pt x="34920" y="11340"/>
                        </a:lnTo>
                        <a:lnTo>
                          <a:pt x="35010" y="17640"/>
                        </a:lnTo>
                        <a:lnTo>
                          <a:pt x="25920" y="17640"/>
                        </a:lnTo>
                        <a:lnTo>
                          <a:pt x="25920" y="11340"/>
                        </a:lnTo>
                        <a:lnTo>
                          <a:pt x="6300" y="0"/>
                        </a:lnTo>
                        <a:lnTo>
                          <a:pt x="0" y="3690"/>
                        </a:lnTo>
                        <a:lnTo>
                          <a:pt x="30510" y="21330"/>
                        </a:lnTo>
                        <a:lnTo>
                          <a:pt x="60750" y="378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5" name="Freeform 304">
                    <a:extLst>
                      <a:ext uri="{FF2B5EF4-FFF2-40B4-BE49-F238E27FC236}">
                        <a16:creationId xmlns:a16="http://schemas.microsoft.com/office/drawing/2014/main" id="{2918E0FF-9DC7-3345-D239-C9B91A23B267}"/>
                      </a:ext>
                    </a:extLst>
                  </p:cNvPr>
                  <p:cNvSpPr/>
                  <p:nvPr/>
                </p:nvSpPr>
                <p:spPr>
                  <a:xfrm>
                    <a:off x="4679733" y="3353219"/>
                    <a:ext cx="9449" cy="68400"/>
                  </a:xfrm>
                  <a:custGeom>
                    <a:avLst/>
                    <a:gdLst>
                      <a:gd name="csX0" fmla="*/ 9000 w 9449"/>
                      <a:gd name="csY0" fmla="*/ 0 h 68400"/>
                      <a:gd name="csX1" fmla="*/ 0 w 9449"/>
                      <a:gd name="csY1" fmla="*/ 0 h 68400"/>
                      <a:gd name="csX2" fmla="*/ 360 w 9449"/>
                      <a:gd name="csY2" fmla="*/ 62100 h 68400"/>
                      <a:gd name="csX3" fmla="*/ 360 w 9449"/>
                      <a:gd name="csY3" fmla="*/ 68400 h 68400"/>
                      <a:gd name="csX4" fmla="*/ 9450 w 9449"/>
                      <a:gd name="csY4" fmla="*/ 68400 h 68400"/>
                      <a:gd name="csX5" fmla="*/ 9360 w 9449"/>
                      <a:gd name="csY5" fmla="*/ 62100 h 68400"/>
                      <a:gd name="csX6" fmla="*/ 9000 w 9449"/>
                      <a:gd name="csY6" fmla="*/ 0 h 684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9449" h="68400">
                        <a:moveTo>
                          <a:pt x="9000" y="0"/>
                        </a:moveTo>
                        <a:lnTo>
                          <a:pt x="0" y="0"/>
                        </a:lnTo>
                        <a:lnTo>
                          <a:pt x="360" y="62100"/>
                        </a:lnTo>
                        <a:lnTo>
                          <a:pt x="360" y="68400"/>
                        </a:lnTo>
                        <a:lnTo>
                          <a:pt x="9450" y="68400"/>
                        </a:lnTo>
                        <a:lnTo>
                          <a:pt x="9360" y="62100"/>
                        </a:lnTo>
                        <a:lnTo>
                          <a:pt x="900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6" name="Freeform 305">
                    <a:extLst>
                      <a:ext uri="{FF2B5EF4-FFF2-40B4-BE49-F238E27FC236}">
                        <a16:creationId xmlns:a16="http://schemas.microsoft.com/office/drawing/2014/main" id="{5A4963AF-7837-1BC7-7EFD-D164BE521950}"/>
                      </a:ext>
                    </a:extLst>
                  </p:cNvPr>
                  <p:cNvSpPr/>
                  <p:nvPr/>
                </p:nvSpPr>
                <p:spPr>
                  <a:xfrm>
                    <a:off x="4654622" y="3472110"/>
                    <a:ext cx="60750" cy="21329"/>
                  </a:xfrm>
                  <a:custGeom>
                    <a:avLst/>
                    <a:gdLst>
                      <a:gd name="csX0" fmla="*/ 60750 w 60750"/>
                      <a:gd name="csY0" fmla="*/ 17640 h 21329"/>
                      <a:gd name="csX1" fmla="*/ 30240 w 60750"/>
                      <a:gd name="csY1" fmla="*/ 0 h 21329"/>
                      <a:gd name="csX2" fmla="*/ 0 w 60750"/>
                      <a:gd name="csY2" fmla="*/ 17550 h 21329"/>
                      <a:gd name="csX3" fmla="*/ 6390 w 60750"/>
                      <a:gd name="csY3" fmla="*/ 21330 h 21329"/>
                      <a:gd name="csX4" fmla="*/ 25830 w 60750"/>
                      <a:gd name="csY4" fmla="*/ 9990 h 21329"/>
                      <a:gd name="csX5" fmla="*/ 25830 w 60750"/>
                      <a:gd name="csY5" fmla="*/ 3690 h 21329"/>
                      <a:gd name="csX6" fmla="*/ 34740 w 60750"/>
                      <a:gd name="csY6" fmla="*/ 3690 h 21329"/>
                      <a:gd name="csX7" fmla="*/ 34830 w 60750"/>
                      <a:gd name="csY7" fmla="*/ 9990 h 21329"/>
                      <a:gd name="csX8" fmla="*/ 54450 w 60750"/>
                      <a:gd name="csY8" fmla="*/ 21330 h 21329"/>
                      <a:gd name="csX9" fmla="*/ 60750 w 60750"/>
                      <a:gd name="csY9" fmla="*/ 17640 h 2132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</a:cxnLst>
                    <a:rect l="l" t="t" r="r" b="b"/>
                    <a:pathLst>
                      <a:path w="60750" h="21329">
                        <a:moveTo>
                          <a:pt x="60750" y="17640"/>
                        </a:moveTo>
                        <a:lnTo>
                          <a:pt x="30240" y="0"/>
                        </a:lnTo>
                        <a:lnTo>
                          <a:pt x="0" y="17550"/>
                        </a:lnTo>
                        <a:lnTo>
                          <a:pt x="6390" y="21330"/>
                        </a:lnTo>
                        <a:lnTo>
                          <a:pt x="25830" y="9990"/>
                        </a:lnTo>
                        <a:lnTo>
                          <a:pt x="25830" y="3690"/>
                        </a:lnTo>
                        <a:lnTo>
                          <a:pt x="34740" y="3690"/>
                        </a:lnTo>
                        <a:lnTo>
                          <a:pt x="34830" y="9990"/>
                        </a:lnTo>
                        <a:lnTo>
                          <a:pt x="54450" y="21330"/>
                        </a:lnTo>
                        <a:lnTo>
                          <a:pt x="60750" y="1764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7" name="Freeform 306">
                    <a:extLst>
                      <a:ext uri="{FF2B5EF4-FFF2-40B4-BE49-F238E27FC236}">
                        <a16:creationId xmlns:a16="http://schemas.microsoft.com/office/drawing/2014/main" id="{D35F80BE-F7EE-BBB9-90E9-0C2CDD1E0988}"/>
                      </a:ext>
                    </a:extLst>
                  </p:cNvPr>
                  <p:cNvSpPr/>
                  <p:nvPr/>
                </p:nvSpPr>
                <p:spPr>
                  <a:xfrm>
                    <a:off x="4680453" y="3475800"/>
                    <a:ext cx="9359" cy="68399"/>
                  </a:xfrm>
                  <a:custGeom>
                    <a:avLst/>
                    <a:gdLst>
                      <a:gd name="csX0" fmla="*/ 8910 w 9359"/>
                      <a:gd name="csY0" fmla="*/ 0 h 68399"/>
                      <a:gd name="csX1" fmla="*/ 0 w 9359"/>
                      <a:gd name="csY1" fmla="*/ 0 h 68399"/>
                      <a:gd name="csX2" fmla="*/ 0 w 9359"/>
                      <a:gd name="csY2" fmla="*/ 6300 h 68399"/>
                      <a:gd name="csX3" fmla="*/ 360 w 9359"/>
                      <a:gd name="csY3" fmla="*/ 68400 h 68399"/>
                      <a:gd name="csX4" fmla="*/ 9360 w 9359"/>
                      <a:gd name="csY4" fmla="*/ 68400 h 68399"/>
                      <a:gd name="csX5" fmla="*/ 9000 w 9359"/>
                      <a:gd name="csY5" fmla="*/ 6300 h 68399"/>
                      <a:gd name="csX6" fmla="*/ 8910 w 9359"/>
                      <a:gd name="csY6" fmla="*/ 0 h 6839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9359" h="68399">
                        <a:moveTo>
                          <a:pt x="8910" y="0"/>
                        </a:moveTo>
                        <a:lnTo>
                          <a:pt x="0" y="0"/>
                        </a:lnTo>
                        <a:lnTo>
                          <a:pt x="0" y="6300"/>
                        </a:lnTo>
                        <a:lnTo>
                          <a:pt x="360" y="68400"/>
                        </a:lnTo>
                        <a:lnTo>
                          <a:pt x="9360" y="68400"/>
                        </a:lnTo>
                        <a:lnTo>
                          <a:pt x="9000" y="6300"/>
                        </a:lnTo>
                        <a:lnTo>
                          <a:pt x="891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893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9B3E95-58B5-35EB-FCFC-9AA501A553FF}"/>
                </a:ext>
              </a:extLst>
            </p:cNvPr>
            <p:cNvSpPr txBox="1"/>
            <p:nvPr/>
          </p:nvSpPr>
          <p:spPr>
            <a:xfrm>
              <a:off x="4881347" y="3945103"/>
              <a:ext cx="1690255" cy="41974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GB" sz="1600"/>
                <a:t>Network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22B9D42-A76A-E146-E223-122044C2C54D}"/>
              </a:ext>
            </a:extLst>
          </p:cNvPr>
          <p:cNvGrpSpPr/>
          <p:nvPr/>
        </p:nvGrpSpPr>
        <p:grpSpPr>
          <a:xfrm>
            <a:off x="2636395" y="4399953"/>
            <a:ext cx="1914131" cy="1587536"/>
            <a:chOff x="2322021" y="4760812"/>
            <a:chExt cx="1914131" cy="1587536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1CD9847E-8E80-FD7A-E328-F771550E4522}"/>
                </a:ext>
              </a:extLst>
            </p:cNvPr>
            <p:cNvGrpSpPr/>
            <p:nvPr/>
          </p:nvGrpSpPr>
          <p:grpSpPr>
            <a:xfrm>
              <a:off x="2322021" y="4760812"/>
              <a:ext cx="1914131" cy="1180968"/>
              <a:chOff x="4347235" y="5272032"/>
              <a:chExt cx="1213939" cy="748968"/>
            </a:xfrm>
          </p:grpSpPr>
          <p:pic>
            <p:nvPicPr>
              <p:cNvPr id="179" name="Grafik 133">
                <a:extLst>
                  <a:ext uri="{FF2B5EF4-FFF2-40B4-BE49-F238E27FC236}">
                    <a16:creationId xmlns:a16="http://schemas.microsoft.com/office/drawing/2014/main" id="{F6D75590-0B99-937B-7953-00004A725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 bwMode="gray">
              <a:xfrm>
                <a:off x="4666205" y="5272032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177" name="Grafik 271">
                <a:extLst>
                  <a:ext uri="{FF2B5EF4-FFF2-40B4-BE49-F238E27FC236}">
                    <a16:creationId xmlns:a16="http://schemas.microsoft.com/office/drawing/2014/main" id="{01EA0CBE-4A1B-7455-EAC5-1D3B5A3F9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 bwMode="gray">
              <a:xfrm>
                <a:off x="4347235" y="5445000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178" name="Grafik 285">
                <a:extLst>
                  <a:ext uri="{FF2B5EF4-FFF2-40B4-BE49-F238E27FC236}">
                    <a16:creationId xmlns:a16="http://schemas.microsoft.com/office/drawing/2014/main" id="{B4803D65-F7E6-4273-9B4C-96E8C4394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 bwMode="gray">
              <a:xfrm>
                <a:off x="4985174" y="5445000"/>
                <a:ext cx="576000" cy="576000"/>
              </a:xfrm>
              <a:prstGeom prst="rect">
                <a:avLst/>
              </a:prstGeom>
            </p:spPr>
          </p:pic>
        </p:grpSp>
        <p:pic>
          <p:nvPicPr>
            <p:cNvPr id="175" name="Grafik 135">
              <a:extLst>
                <a:ext uri="{FF2B5EF4-FFF2-40B4-BE49-F238E27FC236}">
                  <a16:creationId xmlns:a16="http://schemas.microsoft.com/office/drawing/2014/main" id="{D94B47CA-A6C1-AAF0-2BF2-C00C031EEE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 bwMode="gray">
            <a:xfrm>
              <a:off x="2822267" y="5309063"/>
              <a:ext cx="908233" cy="9082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BB6641-A5B1-8282-2D3D-D3B15E240270}"/>
                </a:ext>
              </a:extLst>
            </p:cNvPr>
            <p:cNvSpPr txBox="1"/>
            <p:nvPr/>
          </p:nvSpPr>
          <p:spPr>
            <a:xfrm>
              <a:off x="2386492" y="5928600"/>
              <a:ext cx="1690255" cy="41974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GB" sz="1600"/>
                <a:t>Support Systems</a:t>
              </a:r>
            </a:p>
          </p:txBody>
        </p:sp>
      </p:grpSp>
      <p:sp>
        <p:nvSpPr>
          <p:cNvPr id="236" name="Google Shape;528;p4">
            <a:extLst>
              <a:ext uri="{FF2B5EF4-FFF2-40B4-BE49-F238E27FC236}">
                <a16:creationId xmlns:a16="http://schemas.microsoft.com/office/drawing/2014/main" id="{06B3A2E2-A015-2F52-38A7-D0D2F5010949}"/>
              </a:ext>
            </a:extLst>
          </p:cNvPr>
          <p:cNvSpPr/>
          <p:nvPr/>
        </p:nvSpPr>
        <p:spPr>
          <a:xfrm rot="5400000">
            <a:off x="6323693" y="869855"/>
            <a:ext cx="2301404" cy="2048507"/>
          </a:xfrm>
          <a:prstGeom prst="roundRect">
            <a:avLst>
              <a:gd name="adj" fmla="val 16667"/>
            </a:avLst>
          </a:prstGeom>
          <a:solidFill>
            <a:srgbClr val="D50E22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524;p4">
            <a:extLst>
              <a:ext uri="{FF2B5EF4-FFF2-40B4-BE49-F238E27FC236}">
                <a16:creationId xmlns:a16="http://schemas.microsoft.com/office/drawing/2014/main" id="{01161A8A-D12B-570C-CB37-01B68735DE5B}"/>
              </a:ext>
            </a:extLst>
          </p:cNvPr>
          <p:cNvSpPr/>
          <p:nvPr/>
        </p:nvSpPr>
        <p:spPr>
          <a:xfrm>
            <a:off x="6826426" y="2612625"/>
            <a:ext cx="2498458" cy="2486252"/>
          </a:xfrm>
          <a:prstGeom prst="roundRect">
            <a:avLst>
              <a:gd name="adj" fmla="val 16667"/>
            </a:avLst>
          </a:prstGeom>
          <a:solidFill>
            <a:srgbClr val="5B9832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540;p4">
            <a:extLst>
              <a:ext uri="{FF2B5EF4-FFF2-40B4-BE49-F238E27FC236}">
                <a16:creationId xmlns:a16="http://schemas.microsoft.com/office/drawing/2014/main" id="{7B86085D-E6B8-ACA5-747A-A6216DD924B5}"/>
              </a:ext>
            </a:extLst>
          </p:cNvPr>
          <p:cNvSpPr/>
          <p:nvPr/>
        </p:nvSpPr>
        <p:spPr>
          <a:xfrm rot="5400000">
            <a:off x="8804305" y="3292574"/>
            <a:ext cx="1520218" cy="1476895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527;p4">
            <a:extLst>
              <a:ext uri="{FF2B5EF4-FFF2-40B4-BE49-F238E27FC236}">
                <a16:creationId xmlns:a16="http://schemas.microsoft.com/office/drawing/2014/main" id="{37CF821D-2DF2-E407-CD41-364BB5055BE3}"/>
              </a:ext>
            </a:extLst>
          </p:cNvPr>
          <p:cNvSpPr/>
          <p:nvPr/>
        </p:nvSpPr>
        <p:spPr>
          <a:xfrm>
            <a:off x="7837320" y="4311222"/>
            <a:ext cx="2391804" cy="2391804"/>
          </a:xfrm>
          <a:prstGeom prst="roundRect">
            <a:avLst>
              <a:gd name="adj" fmla="val 16667"/>
            </a:avLst>
          </a:prstGeom>
          <a:solidFill>
            <a:srgbClr val="BDD3E1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545;p4">
            <a:extLst>
              <a:ext uri="{FF2B5EF4-FFF2-40B4-BE49-F238E27FC236}">
                <a16:creationId xmlns:a16="http://schemas.microsoft.com/office/drawing/2014/main" id="{FB64D2F3-1594-9DB8-2626-5BF0A1292C2C}"/>
              </a:ext>
            </a:extLst>
          </p:cNvPr>
          <p:cNvSpPr/>
          <p:nvPr/>
        </p:nvSpPr>
        <p:spPr>
          <a:xfrm rot="5400000">
            <a:off x="10018768" y="2223263"/>
            <a:ext cx="1942520" cy="1936939"/>
          </a:xfrm>
          <a:prstGeom prst="roundRect">
            <a:avLst>
              <a:gd name="adj" fmla="val 16667"/>
            </a:avLst>
          </a:prstGeom>
          <a:solidFill>
            <a:srgbClr val="00559D"/>
          </a:solidFill>
          <a:ln>
            <a:noFill/>
          </a:ln>
          <a:effectLst>
            <a:outerShdw blurRad="263724" dist="38100" algn="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533;p4">
            <a:extLst>
              <a:ext uri="{FF2B5EF4-FFF2-40B4-BE49-F238E27FC236}">
                <a16:creationId xmlns:a16="http://schemas.microsoft.com/office/drawing/2014/main" id="{4CFBFBCF-4334-103D-4A82-B81FDB0D080C}"/>
              </a:ext>
            </a:extLst>
          </p:cNvPr>
          <p:cNvSpPr txBox="1"/>
          <p:nvPr/>
        </p:nvSpPr>
        <p:spPr>
          <a:xfrm>
            <a:off x="6133046" y="786235"/>
            <a:ext cx="213139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~300+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541;p4">
            <a:extLst>
              <a:ext uri="{FF2B5EF4-FFF2-40B4-BE49-F238E27FC236}">
                <a16:creationId xmlns:a16="http://schemas.microsoft.com/office/drawing/2014/main" id="{F60ED6AE-7823-3DB7-05EB-98A24B7234E6}"/>
              </a:ext>
            </a:extLst>
          </p:cNvPr>
          <p:cNvSpPr txBox="1"/>
          <p:nvPr/>
        </p:nvSpPr>
        <p:spPr>
          <a:xfrm>
            <a:off x="6815538" y="1386917"/>
            <a:ext cx="213139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>
              <a:buClr>
                <a:srgbClr val="000000"/>
              </a:buClr>
              <a:buSzPts val="3200"/>
              <a:defRPr/>
            </a:pPr>
            <a:r>
              <a:rPr lang="en-GB" sz="2400" b="1" ker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DATA CENTRES - LONDON</a:t>
            </a:r>
          </a:p>
        </p:txBody>
      </p:sp>
      <p:sp>
        <p:nvSpPr>
          <p:cNvPr id="244" name="Google Shape;533;p4">
            <a:extLst>
              <a:ext uri="{FF2B5EF4-FFF2-40B4-BE49-F238E27FC236}">
                <a16:creationId xmlns:a16="http://schemas.microsoft.com/office/drawing/2014/main" id="{703A9070-E628-44E4-04C1-8BCBC568423E}"/>
              </a:ext>
            </a:extLst>
          </p:cNvPr>
          <p:cNvSpPr txBox="1"/>
          <p:nvPr/>
        </p:nvSpPr>
        <p:spPr>
          <a:xfrm>
            <a:off x="9838730" y="2405070"/>
            <a:ext cx="2131390" cy="5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~11800+</a:t>
            </a: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541;p4">
            <a:extLst>
              <a:ext uri="{FF2B5EF4-FFF2-40B4-BE49-F238E27FC236}">
                <a16:creationId xmlns:a16="http://schemas.microsoft.com/office/drawing/2014/main" id="{21D316CC-102F-F180-AB44-A519E983D0FD}"/>
              </a:ext>
            </a:extLst>
          </p:cNvPr>
          <p:cNvSpPr txBox="1"/>
          <p:nvPr/>
        </p:nvSpPr>
        <p:spPr>
          <a:xfrm>
            <a:off x="10084438" y="3002669"/>
            <a:ext cx="1897304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>
              <a:buClr>
                <a:srgbClr val="000000"/>
              </a:buClr>
              <a:buSzPts val="3200"/>
              <a:defRPr/>
            </a:pPr>
            <a:r>
              <a:rPr lang="en-GB" sz="2400" b="1" ker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DATA CENTRES IN THE WORLD</a:t>
            </a:r>
          </a:p>
        </p:txBody>
      </p:sp>
      <p:sp>
        <p:nvSpPr>
          <p:cNvPr id="246" name="Google Shape;533;p4">
            <a:extLst>
              <a:ext uri="{FF2B5EF4-FFF2-40B4-BE49-F238E27FC236}">
                <a16:creationId xmlns:a16="http://schemas.microsoft.com/office/drawing/2014/main" id="{2491E7F8-83BD-BDB9-FFA9-8E7137AF7E77}"/>
              </a:ext>
            </a:extLst>
          </p:cNvPr>
          <p:cNvSpPr txBox="1"/>
          <p:nvPr/>
        </p:nvSpPr>
        <p:spPr>
          <a:xfrm>
            <a:off x="8319489" y="1327146"/>
            <a:ext cx="213139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r">
              <a:buClr>
                <a:srgbClr val="000000"/>
              </a:buClr>
              <a:buSzPts val="3600"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50000 m</a:t>
            </a:r>
            <a:r>
              <a:rPr lang="en-GB" sz="2800" b="1" baseline="30000" dirty="0">
                <a:solidFill>
                  <a:schemeClr val="bg1"/>
                </a:solidFill>
              </a:rPr>
              <a:t>2</a:t>
            </a:r>
            <a:r>
              <a:rPr lang="en-GB" sz="2800" b="1" dirty="0">
                <a:solidFill>
                  <a:schemeClr val="bg1"/>
                </a:solidFill>
              </a:rPr>
              <a:t>/ 90MW</a:t>
            </a:r>
            <a:endParaRPr kumimoji="0" sz="2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539;p4">
            <a:extLst>
              <a:ext uri="{FF2B5EF4-FFF2-40B4-BE49-F238E27FC236}">
                <a16:creationId xmlns:a16="http://schemas.microsoft.com/office/drawing/2014/main" id="{9B59A5DE-7725-0CBD-06B5-8DC969EC61DB}"/>
              </a:ext>
            </a:extLst>
          </p:cNvPr>
          <p:cNvSpPr txBox="1"/>
          <p:nvPr/>
        </p:nvSpPr>
        <p:spPr>
          <a:xfrm>
            <a:off x="8498649" y="2142707"/>
            <a:ext cx="1602629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VIRTUS SLOUGH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539;p4">
            <a:extLst>
              <a:ext uri="{FF2B5EF4-FFF2-40B4-BE49-F238E27FC236}">
                <a16:creationId xmlns:a16="http://schemas.microsoft.com/office/drawing/2014/main" id="{AD976E11-6673-1365-361A-7EDC43B628A7}"/>
              </a:ext>
            </a:extLst>
          </p:cNvPr>
          <p:cNvSpPr txBox="1"/>
          <p:nvPr/>
        </p:nvSpPr>
        <p:spPr>
          <a:xfrm>
            <a:off x="8498649" y="2384357"/>
            <a:ext cx="1602629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LARGEST DC - UK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533;p4">
            <a:extLst>
              <a:ext uri="{FF2B5EF4-FFF2-40B4-BE49-F238E27FC236}">
                <a16:creationId xmlns:a16="http://schemas.microsoft.com/office/drawing/2014/main" id="{E8962A4B-B6B9-E787-4F56-A89209DF478E}"/>
              </a:ext>
            </a:extLst>
          </p:cNvPr>
          <p:cNvSpPr txBox="1"/>
          <p:nvPr/>
        </p:nvSpPr>
        <p:spPr>
          <a:xfrm>
            <a:off x="7760270" y="3275566"/>
            <a:ext cx="2131390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r">
              <a:buClr>
                <a:srgbClr val="000000"/>
              </a:buClr>
              <a:buSzPts val="3600"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~ 97 </a:t>
            </a:r>
            <a:endParaRPr kumimoji="0" sz="2800" b="1" i="0" u="none" strike="noStrike" kern="0" cap="none" spc="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539;p4">
            <a:extLst>
              <a:ext uri="{FF2B5EF4-FFF2-40B4-BE49-F238E27FC236}">
                <a16:creationId xmlns:a16="http://schemas.microsoft.com/office/drawing/2014/main" id="{D5F8EFE4-873B-B4E7-A4CA-3A0CBD5217D2}"/>
              </a:ext>
            </a:extLst>
          </p:cNvPr>
          <p:cNvSpPr txBox="1"/>
          <p:nvPr/>
        </p:nvSpPr>
        <p:spPr>
          <a:xfrm>
            <a:off x="8869535" y="3667890"/>
            <a:ext cx="1170334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TRILLION GB OF DATA IN DC – WORLDWIDE (EST. 2025)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533;p4">
            <a:extLst>
              <a:ext uri="{FF2B5EF4-FFF2-40B4-BE49-F238E27FC236}">
                <a16:creationId xmlns:a16="http://schemas.microsoft.com/office/drawing/2014/main" id="{060F64F3-0501-9E31-5EAA-3A7EE18E64E9}"/>
              </a:ext>
            </a:extLst>
          </p:cNvPr>
          <p:cNvSpPr txBox="1"/>
          <p:nvPr/>
        </p:nvSpPr>
        <p:spPr>
          <a:xfrm>
            <a:off x="6832678" y="2736958"/>
            <a:ext cx="2391804" cy="59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&gt; 500 MW </a:t>
            </a: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539;p4">
            <a:extLst>
              <a:ext uri="{FF2B5EF4-FFF2-40B4-BE49-F238E27FC236}">
                <a16:creationId xmlns:a16="http://schemas.microsoft.com/office/drawing/2014/main" id="{CDA9FE38-566A-CD8B-7DA3-836FA8F6DFC1}"/>
              </a:ext>
            </a:extLst>
          </p:cNvPr>
          <p:cNvSpPr txBox="1"/>
          <p:nvPr/>
        </p:nvSpPr>
        <p:spPr>
          <a:xfrm>
            <a:off x="7013757" y="3343034"/>
            <a:ext cx="1602629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DEDICATED AI COMPUTE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539;p4">
            <a:extLst>
              <a:ext uri="{FF2B5EF4-FFF2-40B4-BE49-F238E27FC236}">
                <a16:creationId xmlns:a16="http://schemas.microsoft.com/office/drawing/2014/main" id="{BC817CE4-2982-1483-E66A-CA6D91254381}"/>
              </a:ext>
            </a:extLst>
          </p:cNvPr>
          <p:cNvSpPr txBox="1"/>
          <p:nvPr/>
        </p:nvSpPr>
        <p:spPr>
          <a:xfrm>
            <a:off x="6990513" y="3785186"/>
            <a:ext cx="1879022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META AI – COLUMBUS SITE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539;p4">
            <a:extLst>
              <a:ext uri="{FF2B5EF4-FFF2-40B4-BE49-F238E27FC236}">
                <a16:creationId xmlns:a16="http://schemas.microsoft.com/office/drawing/2014/main" id="{4882B218-EDDD-5AE9-9928-4EEBF4BE13AE}"/>
              </a:ext>
            </a:extLst>
          </p:cNvPr>
          <p:cNvSpPr txBox="1"/>
          <p:nvPr/>
        </p:nvSpPr>
        <p:spPr>
          <a:xfrm>
            <a:off x="6990513" y="3941468"/>
            <a:ext cx="1879022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GOOGLE OMAHA &amp; COLUMBUS CLUSTER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533;p4">
            <a:extLst>
              <a:ext uri="{FF2B5EF4-FFF2-40B4-BE49-F238E27FC236}">
                <a16:creationId xmlns:a16="http://schemas.microsoft.com/office/drawing/2014/main" id="{1FA0E3E3-44D5-A637-17E8-9AB3C8E7E51C}"/>
              </a:ext>
            </a:extLst>
          </p:cNvPr>
          <p:cNvSpPr txBox="1"/>
          <p:nvPr/>
        </p:nvSpPr>
        <p:spPr>
          <a:xfrm>
            <a:off x="7687763" y="4439738"/>
            <a:ext cx="2469452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algn="r">
              <a:buClr>
                <a:srgbClr val="000000"/>
              </a:buClr>
              <a:buSzPts val="3600"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~994K </a:t>
            </a:r>
            <a:r>
              <a:rPr lang="en-GB" sz="3600" b="1" kern="0">
                <a:solidFill>
                  <a:srgbClr val="FFFFFF"/>
                </a:solidFill>
                <a:ea typeface="Poppins"/>
                <a:cs typeface="Poppins"/>
                <a:sym typeface="Poppins"/>
              </a:rPr>
              <a:t>m</a:t>
            </a:r>
            <a:r>
              <a:rPr lang="en-GB" sz="3600" b="1" baseline="30000">
                <a:solidFill>
                  <a:schemeClr val="bg1"/>
                </a:solidFill>
              </a:rPr>
              <a:t>2</a:t>
            </a: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539;p4">
            <a:extLst>
              <a:ext uri="{FF2B5EF4-FFF2-40B4-BE49-F238E27FC236}">
                <a16:creationId xmlns:a16="http://schemas.microsoft.com/office/drawing/2014/main" id="{D13134C5-1100-1A3B-827C-F608A95BB324}"/>
              </a:ext>
            </a:extLst>
          </p:cNvPr>
          <p:cNvSpPr txBox="1"/>
          <p:nvPr/>
        </p:nvSpPr>
        <p:spPr>
          <a:xfrm>
            <a:off x="8704845" y="4947718"/>
            <a:ext cx="1602629" cy="173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LARGEST DC – WORLD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lang="en-GB" sz="1400" b="1" kern="0">
              <a:solidFill>
                <a:srgbClr val="FFFFFF"/>
              </a:solidFill>
              <a:latin typeface="Poppins"/>
              <a:cs typeface="Poppins"/>
              <a:sym typeface="Poppi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CHINA TELECOM – INNER MONGOLIA INFORMATION PARK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9690627E-9CC8-E05E-68F6-B22E5746FFC6}"/>
              </a:ext>
            </a:extLst>
          </p:cNvPr>
          <p:cNvSpPr txBox="1"/>
          <p:nvPr/>
        </p:nvSpPr>
        <p:spPr>
          <a:xfrm>
            <a:off x="157368" y="6172330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Data Centre Components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07150630-4ACA-ECBB-0C85-E7C980486FFE}"/>
              </a:ext>
            </a:extLst>
          </p:cNvPr>
          <p:cNvSpPr txBox="1"/>
          <p:nvPr/>
        </p:nvSpPr>
        <p:spPr>
          <a:xfrm>
            <a:off x="10084438" y="4989712"/>
            <a:ext cx="1986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Interesting Facts – Data Centres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068CD4-C65B-7652-826E-889CC42DAFF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3206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5031B-4D5F-D8EC-8866-E41CA63D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FBBCC-017D-CC0E-AE4A-A8A6A70A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944B4-0B42-AFBA-7E45-A1C7B1E3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87092"/>
            <a:ext cx="8928000" cy="864000"/>
          </a:xfrm>
        </p:spPr>
        <p:txBody>
          <a:bodyPr/>
          <a:lstStyle/>
          <a:p>
            <a:r>
              <a:rPr lang="en-GB" dirty="0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6B3B52-83D0-3A82-472C-F59BDFBF3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96395" y="1088738"/>
            <a:ext cx="8095605" cy="4238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F4986-9B54-BAF5-AD4F-70D8D7F8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FAE1-216F-184A-9B11-1A66905DEC07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C911B-E61D-8B7A-C7E1-5D5B3DD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F2B8CF-3131-E37A-5E3E-32884B912997}"/>
              </a:ext>
            </a:extLst>
          </p:cNvPr>
          <p:cNvSpPr/>
          <p:nvPr/>
        </p:nvSpPr>
        <p:spPr>
          <a:xfrm>
            <a:off x="372468" y="127554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C2B19D-6CA8-3CCF-E387-FA8F728B2E3E}"/>
              </a:ext>
            </a:extLst>
          </p:cNvPr>
          <p:cNvSpPr txBox="1"/>
          <p:nvPr/>
        </p:nvSpPr>
        <p:spPr>
          <a:xfrm>
            <a:off x="724041" y="1213596"/>
            <a:ext cx="3320620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ARP response from Server-5 for Server-1 is received on Leaf 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D1AC1A-8FE1-1F3F-8E83-74D4171ED99A}"/>
              </a:ext>
            </a:extLst>
          </p:cNvPr>
          <p:cNvSpPr/>
          <p:nvPr/>
        </p:nvSpPr>
        <p:spPr>
          <a:xfrm>
            <a:off x="384478" y="216804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05C5-06F8-F730-354F-F61A35F263AA}"/>
              </a:ext>
            </a:extLst>
          </p:cNvPr>
          <p:cNvSpPr txBox="1"/>
          <p:nvPr/>
        </p:nvSpPr>
        <p:spPr>
          <a:xfrm>
            <a:off x="698304" y="2095354"/>
            <a:ext cx="3346357" cy="1203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200" dirty="0"/>
              <a:t>Leaf-5 configured as G/W for VLAN 100 &amp; ARP snooping enabled – it learns Server-5 MAC &amp; IP, updates tables &amp; databases, &amp; advertises T2 MAC/IP route (of Server-5) to VTEPs interested in VNI10100.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205BD3-EEAA-F1C2-2ABD-9288012B0200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07A35D-8470-D17B-4A7D-8BC0BA0C796F}"/>
              </a:ext>
            </a:extLst>
          </p:cNvPr>
          <p:cNvSpPr txBox="1"/>
          <p:nvPr/>
        </p:nvSpPr>
        <p:spPr>
          <a:xfrm>
            <a:off x="10183671" y="525435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9106C-AF58-A161-86CB-8495272BF515}"/>
              </a:ext>
            </a:extLst>
          </p:cNvPr>
          <p:cNvSpPr txBox="1"/>
          <p:nvPr/>
        </p:nvSpPr>
        <p:spPr>
          <a:xfrm>
            <a:off x="436507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3AB599-44FF-AEAA-4982-674702F23659}"/>
              </a:ext>
            </a:extLst>
          </p:cNvPr>
          <p:cNvSpPr txBox="1"/>
          <p:nvPr/>
        </p:nvSpPr>
        <p:spPr>
          <a:xfrm>
            <a:off x="8066643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0BC3C3-81FB-9BEA-ACDA-6D7A673036BD}"/>
              </a:ext>
            </a:extLst>
          </p:cNvPr>
          <p:cNvSpPr/>
          <p:nvPr/>
        </p:nvSpPr>
        <p:spPr>
          <a:xfrm>
            <a:off x="10570517" y="370183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7539D03-5ABD-4BFF-1D22-E95912BA28A8}"/>
              </a:ext>
            </a:extLst>
          </p:cNvPr>
          <p:cNvCxnSpPr>
            <a:cxnSpLocks/>
          </p:cNvCxnSpPr>
          <p:nvPr/>
        </p:nvCxnSpPr>
        <p:spPr>
          <a:xfrm flipV="1">
            <a:off x="10860200" y="3429000"/>
            <a:ext cx="0" cy="65754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2C0616-3912-19A1-080E-BB24E64D655E}"/>
              </a:ext>
            </a:extLst>
          </p:cNvPr>
          <p:cNvCxnSpPr>
            <a:cxnSpLocks/>
          </p:cNvCxnSpPr>
          <p:nvPr/>
        </p:nvCxnSpPr>
        <p:spPr>
          <a:xfrm flipH="1" flipV="1">
            <a:off x="8648852" y="1774323"/>
            <a:ext cx="2281348" cy="84257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30F9EE8-7AC9-5ADE-CC89-B7C37EF91DB2}"/>
              </a:ext>
            </a:extLst>
          </p:cNvPr>
          <p:cNvCxnSpPr>
            <a:cxnSpLocks/>
          </p:cNvCxnSpPr>
          <p:nvPr/>
        </p:nvCxnSpPr>
        <p:spPr>
          <a:xfrm flipH="1" flipV="1">
            <a:off x="7250132" y="1859437"/>
            <a:ext cx="3126081" cy="107961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4D9F1A80-05B3-B3E1-00A9-68DFE88E6E26}"/>
              </a:ext>
            </a:extLst>
          </p:cNvPr>
          <p:cNvSpPr/>
          <p:nvPr/>
        </p:nvSpPr>
        <p:spPr>
          <a:xfrm>
            <a:off x="9477648" y="242884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ECD588-65ED-3815-4587-09C41EED1B0D}"/>
              </a:ext>
            </a:extLst>
          </p:cNvPr>
          <p:cNvSpPr/>
          <p:nvPr/>
        </p:nvSpPr>
        <p:spPr>
          <a:xfrm>
            <a:off x="9942985" y="205795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502EC6-FB49-E527-3D0B-FC0957E01903}"/>
              </a:ext>
            </a:extLst>
          </p:cNvPr>
          <p:cNvCxnSpPr>
            <a:cxnSpLocks/>
          </p:cNvCxnSpPr>
          <p:nvPr/>
        </p:nvCxnSpPr>
        <p:spPr>
          <a:xfrm>
            <a:off x="8364354" y="1927852"/>
            <a:ext cx="0" cy="84257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4A8351B-AB88-3610-C976-DE8E653966A3}"/>
              </a:ext>
            </a:extLst>
          </p:cNvPr>
          <p:cNvCxnSpPr>
            <a:cxnSpLocks/>
          </p:cNvCxnSpPr>
          <p:nvPr/>
        </p:nvCxnSpPr>
        <p:spPr>
          <a:xfrm>
            <a:off x="8497136" y="2102926"/>
            <a:ext cx="928778" cy="63669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12BDCA-931B-3DAD-EA52-700E1B6AA656}"/>
              </a:ext>
            </a:extLst>
          </p:cNvPr>
          <p:cNvCxnSpPr>
            <a:cxnSpLocks/>
          </p:cNvCxnSpPr>
          <p:nvPr/>
        </p:nvCxnSpPr>
        <p:spPr>
          <a:xfrm flipH="1">
            <a:off x="7049461" y="1927852"/>
            <a:ext cx="1017182" cy="89268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E3F1338-C84C-19B8-217D-AB5EEECE34EE}"/>
              </a:ext>
            </a:extLst>
          </p:cNvPr>
          <p:cNvCxnSpPr>
            <a:cxnSpLocks/>
          </p:cNvCxnSpPr>
          <p:nvPr/>
        </p:nvCxnSpPr>
        <p:spPr>
          <a:xfrm flipH="1">
            <a:off x="6096000" y="1783433"/>
            <a:ext cx="1750297" cy="103710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9872682-2763-388B-0EB4-DA593698BC5B}"/>
              </a:ext>
            </a:extLst>
          </p:cNvPr>
          <p:cNvCxnSpPr>
            <a:cxnSpLocks/>
          </p:cNvCxnSpPr>
          <p:nvPr/>
        </p:nvCxnSpPr>
        <p:spPr>
          <a:xfrm flipH="1">
            <a:off x="5527246" y="1880406"/>
            <a:ext cx="866244" cy="84965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17007DA-6EE6-20F4-FDB2-9F407D963144}"/>
              </a:ext>
            </a:extLst>
          </p:cNvPr>
          <p:cNvCxnSpPr>
            <a:cxnSpLocks/>
          </p:cNvCxnSpPr>
          <p:nvPr/>
        </p:nvCxnSpPr>
        <p:spPr>
          <a:xfrm>
            <a:off x="6930545" y="1934849"/>
            <a:ext cx="8589" cy="75203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0D0E82F-0816-C5E5-857C-C4CA06DAFD75}"/>
              </a:ext>
            </a:extLst>
          </p:cNvPr>
          <p:cNvCxnSpPr>
            <a:cxnSpLocks/>
          </p:cNvCxnSpPr>
          <p:nvPr/>
        </p:nvCxnSpPr>
        <p:spPr>
          <a:xfrm>
            <a:off x="7179447" y="1934849"/>
            <a:ext cx="814829" cy="74029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D69793D-05FB-BA95-5242-0B0ADB59D2D4}"/>
              </a:ext>
            </a:extLst>
          </p:cNvPr>
          <p:cNvCxnSpPr>
            <a:cxnSpLocks/>
          </p:cNvCxnSpPr>
          <p:nvPr/>
        </p:nvCxnSpPr>
        <p:spPr>
          <a:xfrm>
            <a:off x="7654596" y="2139501"/>
            <a:ext cx="1622439" cy="70692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E39E3B7E-E55D-E152-0CD6-0A0585C3C7B0}"/>
              </a:ext>
            </a:extLst>
          </p:cNvPr>
          <p:cNvSpPr/>
          <p:nvPr/>
        </p:nvSpPr>
        <p:spPr>
          <a:xfrm>
            <a:off x="7459036" y="153785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8EDD8-EDC6-79ED-5197-B7096E2792D4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03964-404E-0750-E0DC-3A055B94C07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9075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8" grpId="0"/>
      <p:bldP spid="41" grpId="0" animBg="1"/>
      <p:bldP spid="47" grpId="0" animBg="1"/>
      <p:bldP spid="4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9684-8AB4-58D8-9544-04BDC33E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20CC-BB99-2F44-2EC9-22E45CDB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92A0A-4D08-7494-732B-77B594FD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231" y="61473"/>
            <a:ext cx="8928000" cy="864000"/>
          </a:xfrm>
        </p:spPr>
        <p:txBody>
          <a:bodyPr/>
          <a:lstStyle/>
          <a:p>
            <a:r>
              <a:rPr lang="en-GB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6A35B2-265A-F4EC-8965-1D3C17E42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96395" y="1088738"/>
            <a:ext cx="8095605" cy="4238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9814D-6143-9AFC-6038-05822DD1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FAE1-216F-184A-9B11-1A66905DEC07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A3AAD-03FB-8A68-7EEA-96851D7D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48859F-1820-7655-1472-1CEBEA856DCB}"/>
              </a:ext>
            </a:extLst>
          </p:cNvPr>
          <p:cNvSpPr txBox="1"/>
          <p:nvPr/>
        </p:nvSpPr>
        <p:spPr>
          <a:xfrm>
            <a:off x="1109608" y="3236562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3D545-43EC-9A72-09DD-A5D1FAB258B7}"/>
              </a:ext>
            </a:extLst>
          </p:cNvPr>
          <p:cNvSpPr txBox="1"/>
          <p:nvPr/>
        </p:nvSpPr>
        <p:spPr>
          <a:xfrm>
            <a:off x="1109609" y="386388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34152-2B1E-3DB0-6A4C-65DF5AE4B8F7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83604-AF05-F168-1D1D-A74939AD12BE}"/>
              </a:ext>
            </a:extLst>
          </p:cNvPr>
          <p:cNvSpPr txBox="1"/>
          <p:nvPr/>
        </p:nvSpPr>
        <p:spPr>
          <a:xfrm>
            <a:off x="10183671" y="525435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49B050-47D0-A01D-349B-E2CD30017371}"/>
              </a:ext>
            </a:extLst>
          </p:cNvPr>
          <p:cNvSpPr/>
          <p:nvPr/>
        </p:nvSpPr>
        <p:spPr>
          <a:xfrm>
            <a:off x="303576" y="293437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44654-4930-E6F5-B0A8-C13F071CBEBC}"/>
              </a:ext>
            </a:extLst>
          </p:cNvPr>
          <p:cNvSpPr txBox="1"/>
          <p:nvPr/>
        </p:nvSpPr>
        <p:spPr>
          <a:xfrm>
            <a:off x="610772" y="2892023"/>
            <a:ext cx="3054459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Leaf-5 encapsulates ARP response &amp; sends via VXLAN to Leaf-1 only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A11DB4-1551-6D7A-6952-2FC779BD2895}"/>
              </a:ext>
            </a:extLst>
          </p:cNvPr>
          <p:cNvSpPr txBox="1"/>
          <p:nvPr/>
        </p:nvSpPr>
        <p:spPr>
          <a:xfrm>
            <a:off x="610772" y="3967777"/>
            <a:ext cx="3054459" cy="67277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uses T2 update from Leaf-5 to learn MAC &amp; IP, updates tables &amp; databases, &amp; forwards ARP response to Server-1 locally in VLAN 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110885-6E84-7CF2-DC2F-443931C58C66}"/>
              </a:ext>
            </a:extLst>
          </p:cNvPr>
          <p:cNvSpPr txBox="1"/>
          <p:nvPr/>
        </p:nvSpPr>
        <p:spPr>
          <a:xfrm>
            <a:off x="436507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4CB35A-FB08-861C-C1EF-98B875CEAB28}"/>
              </a:ext>
            </a:extLst>
          </p:cNvPr>
          <p:cNvSpPr txBox="1"/>
          <p:nvPr/>
        </p:nvSpPr>
        <p:spPr>
          <a:xfrm>
            <a:off x="8066643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9DCAE-A99E-75DB-EFC0-AB93045C5C90}"/>
              </a:ext>
            </a:extLst>
          </p:cNvPr>
          <p:cNvSpPr txBox="1"/>
          <p:nvPr/>
        </p:nvSpPr>
        <p:spPr>
          <a:xfrm>
            <a:off x="337900" y="293905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9898A2-0B78-F931-9A17-9071A9F2FFC5}"/>
              </a:ext>
            </a:extLst>
          </p:cNvPr>
          <p:cNvSpPr/>
          <p:nvPr/>
        </p:nvSpPr>
        <p:spPr>
          <a:xfrm>
            <a:off x="275470" y="404366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4C85D-53D8-94EF-F57C-9387515D1ADE}"/>
              </a:ext>
            </a:extLst>
          </p:cNvPr>
          <p:cNvSpPr txBox="1"/>
          <p:nvPr/>
        </p:nvSpPr>
        <p:spPr>
          <a:xfrm>
            <a:off x="327967" y="4041780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0131E7-AF72-EEA5-A4FE-EE4E3F6B6099}"/>
              </a:ext>
            </a:extLst>
          </p:cNvPr>
          <p:cNvSpPr txBox="1"/>
          <p:nvPr/>
        </p:nvSpPr>
        <p:spPr>
          <a:xfrm>
            <a:off x="327967" y="389292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F509441-0DAF-B38C-6E2E-74068CCB397A}"/>
              </a:ext>
            </a:extLst>
          </p:cNvPr>
          <p:cNvSpPr/>
          <p:nvPr/>
        </p:nvSpPr>
        <p:spPr>
          <a:xfrm>
            <a:off x="10239038" y="219589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56AE5D-03F2-E06B-A977-7F163EBE853D}"/>
              </a:ext>
            </a:extLst>
          </p:cNvPr>
          <p:cNvSpPr txBox="1"/>
          <p:nvPr/>
        </p:nvSpPr>
        <p:spPr>
          <a:xfrm>
            <a:off x="10266047" y="220652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F4B5491-000E-AFE1-2012-4F8537F66E43}"/>
              </a:ext>
            </a:extLst>
          </p:cNvPr>
          <p:cNvSpPr/>
          <p:nvPr/>
        </p:nvSpPr>
        <p:spPr>
          <a:xfrm>
            <a:off x="5784112" y="1690561"/>
            <a:ext cx="4827181" cy="1137699"/>
          </a:xfrm>
          <a:custGeom>
            <a:avLst/>
            <a:gdLst>
              <a:gd name="csX0" fmla="*/ 4827181 w 4827181"/>
              <a:gd name="csY0" fmla="*/ 1116434 h 1137699"/>
              <a:gd name="csX1" fmla="*/ 2509283 w 4827181"/>
              <a:gd name="csY1" fmla="*/ 16 h 1137699"/>
              <a:gd name="csX2" fmla="*/ 0 w 4827181"/>
              <a:gd name="csY2" fmla="*/ 1137699 h 11376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827181" h="1137699">
                <a:moveTo>
                  <a:pt x="4827181" y="1116434"/>
                </a:moveTo>
                <a:cubicBezTo>
                  <a:pt x="4070497" y="556453"/>
                  <a:pt x="3313813" y="-3528"/>
                  <a:pt x="2509283" y="16"/>
                </a:cubicBezTo>
                <a:cubicBezTo>
                  <a:pt x="1704753" y="3560"/>
                  <a:pt x="852376" y="570629"/>
                  <a:pt x="0" y="1137699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53D877D-9E26-3A93-DE1A-971A67AC7187}"/>
              </a:ext>
            </a:extLst>
          </p:cNvPr>
          <p:cNvSpPr/>
          <p:nvPr/>
        </p:nvSpPr>
        <p:spPr>
          <a:xfrm>
            <a:off x="4999870" y="281217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92B59D-6399-DD26-D915-A6066B407A5D}"/>
              </a:ext>
            </a:extLst>
          </p:cNvPr>
          <p:cNvSpPr txBox="1"/>
          <p:nvPr/>
        </p:nvSpPr>
        <p:spPr>
          <a:xfrm>
            <a:off x="5052367" y="2810292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F84AB6-3F76-C1EC-5EE0-370BE9CA460A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EE1E3-4F96-9B68-B346-03536A15FA5A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3750077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F89C7-7B44-F184-8A54-DCA2F97BA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09C43-A0FF-AF27-4829-97C400DA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AD4B4-C2C6-68B3-AD17-8A23CB0C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231" y="61473"/>
            <a:ext cx="8928000" cy="864000"/>
          </a:xfrm>
        </p:spPr>
        <p:txBody>
          <a:bodyPr/>
          <a:lstStyle/>
          <a:p>
            <a:r>
              <a:rPr lang="en-GB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27A476-0555-B2CB-786F-4FE6A4511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96395" y="1088738"/>
            <a:ext cx="8095605" cy="4238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D40F3-2865-32E8-F279-F643DB8A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FAE1-216F-184A-9B11-1A66905DEC07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C1AB3-6CEB-6C0C-E4A8-37F55ED0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45D964-3805-FD21-36E7-EB4DDD968AD1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9753-0040-2B37-259D-3E9655D90814}"/>
              </a:ext>
            </a:extLst>
          </p:cNvPr>
          <p:cNvSpPr txBox="1"/>
          <p:nvPr/>
        </p:nvSpPr>
        <p:spPr>
          <a:xfrm>
            <a:off x="10183671" y="525435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F4E497-EB7D-B17F-C6BE-3FAA338DD841}"/>
              </a:ext>
            </a:extLst>
          </p:cNvPr>
          <p:cNvSpPr txBox="1"/>
          <p:nvPr/>
        </p:nvSpPr>
        <p:spPr>
          <a:xfrm>
            <a:off x="838990" y="2284704"/>
            <a:ext cx="2713089" cy="11442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Server-1 &amp; Server-2 can now communicate at Layer 2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7217D6-CE20-F8D5-28CE-0A4766636528}"/>
              </a:ext>
            </a:extLst>
          </p:cNvPr>
          <p:cNvSpPr txBox="1"/>
          <p:nvPr/>
        </p:nvSpPr>
        <p:spPr>
          <a:xfrm>
            <a:off x="436507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9CD60-BF56-9821-0F26-152DF87AA9CC}"/>
              </a:ext>
            </a:extLst>
          </p:cNvPr>
          <p:cNvSpPr txBox="1"/>
          <p:nvPr/>
        </p:nvSpPr>
        <p:spPr>
          <a:xfrm>
            <a:off x="8066643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70C6BD-6B1B-AF1F-936D-0D41AD5E2699}"/>
              </a:ext>
            </a:extLst>
          </p:cNvPr>
          <p:cNvSpPr/>
          <p:nvPr/>
        </p:nvSpPr>
        <p:spPr>
          <a:xfrm>
            <a:off x="487419" y="2339952"/>
            <a:ext cx="189450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B7C62-2F7B-10F9-7856-F430FA6C5A6D}"/>
              </a:ext>
            </a:extLst>
          </p:cNvPr>
          <p:cNvSpPr txBox="1"/>
          <p:nvPr/>
        </p:nvSpPr>
        <p:spPr>
          <a:xfrm>
            <a:off x="521742" y="2344634"/>
            <a:ext cx="172805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44D84D-FBFB-CD38-BB29-0C55A067DA86}"/>
              </a:ext>
            </a:extLst>
          </p:cNvPr>
          <p:cNvSpPr/>
          <p:nvPr/>
        </p:nvSpPr>
        <p:spPr>
          <a:xfrm>
            <a:off x="4940551" y="1805800"/>
            <a:ext cx="6373039" cy="2330265"/>
          </a:xfrm>
          <a:custGeom>
            <a:avLst/>
            <a:gdLst>
              <a:gd name="csX0" fmla="*/ 152444 w 6373039"/>
              <a:gd name="csY0" fmla="*/ 2287735 h 2330265"/>
              <a:gd name="csX1" fmla="*/ 152444 w 6373039"/>
              <a:gd name="csY1" fmla="*/ 1352070 h 2330265"/>
              <a:gd name="csX2" fmla="*/ 1736696 w 6373039"/>
              <a:gd name="csY2" fmla="*/ 1735 h 2330265"/>
              <a:gd name="csX3" fmla="*/ 5872761 w 6373039"/>
              <a:gd name="csY3" fmla="*/ 1096888 h 2330265"/>
              <a:gd name="csX4" fmla="*/ 6149207 w 6373039"/>
              <a:gd name="csY4" fmla="*/ 2330265 h 23302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373039" h="2330265">
                <a:moveTo>
                  <a:pt x="152444" y="2287735"/>
                </a:moveTo>
                <a:cubicBezTo>
                  <a:pt x="20423" y="2010402"/>
                  <a:pt x="-111598" y="1733070"/>
                  <a:pt x="152444" y="1352070"/>
                </a:cubicBezTo>
                <a:cubicBezTo>
                  <a:pt x="416486" y="971070"/>
                  <a:pt x="783310" y="44265"/>
                  <a:pt x="1736696" y="1735"/>
                </a:cubicBezTo>
                <a:cubicBezTo>
                  <a:pt x="2690082" y="-40795"/>
                  <a:pt x="5137343" y="708800"/>
                  <a:pt x="5872761" y="1096888"/>
                </a:cubicBezTo>
                <a:cubicBezTo>
                  <a:pt x="6608179" y="1484976"/>
                  <a:pt x="6378693" y="1907620"/>
                  <a:pt x="6149207" y="2330265"/>
                </a:cubicBezTo>
              </a:path>
            </a:pathLst>
          </a:custGeom>
          <a:noFill/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760DE0-23C6-B705-3BDD-068FDC2B918F}"/>
              </a:ext>
            </a:extLst>
          </p:cNvPr>
          <p:cNvSpPr/>
          <p:nvPr/>
        </p:nvSpPr>
        <p:spPr>
          <a:xfrm>
            <a:off x="4683691" y="4156420"/>
            <a:ext cx="189450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8A59B-A44F-3813-6C5F-B573A47FA7B0}"/>
              </a:ext>
            </a:extLst>
          </p:cNvPr>
          <p:cNvSpPr txBox="1"/>
          <p:nvPr/>
        </p:nvSpPr>
        <p:spPr>
          <a:xfrm>
            <a:off x="4718014" y="4161102"/>
            <a:ext cx="172805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A76CA0-AA92-D355-891F-22EE35DB0AAE}"/>
              </a:ext>
            </a:extLst>
          </p:cNvPr>
          <p:cNvSpPr/>
          <p:nvPr/>
        </p:nvSpPr>
        <p:spPr>
          <a:xfrm>
            <a:off x="11279267" y="4151738"/>
            <a:ext cx="189450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CAEB2A-DB24-F6CB-98D6-2F2EF44F0D01}"/>
              </a:ext>
            </a:extLst>
          </p:cNvPr>
          <p:cNvSpPr txBox="1"/>
          <p:nvPr/>
        </p:nvSpPr>
        <p:spPr>
          <a:xfrm>
            <a:off x="11313590" y="4156420"/>
            <a:ext cx="172805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DB62B-A08D-CDF4-249D-ABDA08D20EA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8985646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832A3-11A7-14FA-EC27-ED937353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ACB293-0D89-7CBD-4068-59ABE2CC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80A9CC-44FF-0D73-3398-E31F708C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231" y="61473"/>
            <a:ext cx="8928000" cy="864000"/>
          </a:xfrm>
        </p:spPr>
        <p:txBody>
          <a:bodyPr/>
          <a:lstStyle/>
          <a:p>
            <a:r>
              <a:rPr lang="en-GB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8017F5-B66E-F46C-242A-01A4D2CBD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85762" y="1088738"/>
            <a:ext cx="8095605" cy="42386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9E1BC-EC64-05BD-4C28-3C0DAC87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FAE1-216F-184A-9B11-1A66905DEC07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D2D53-5474-89B8-C56A-2636DD43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E9410E-E9A0-DA9F-F96E-4DB1C16511CA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57A277-2683-0E4D-6D2F-82BD357EF1FD}"/>
              </a:ext>
            </a:extLst>
          </p:cNvPr>
          <p:cNvSpPr txBox="1"/>
          <p:nvPr/>
        </p:nvSpPr>
        <p:spPr>
          <a:xfrm>
            <a:off x="10183671" y="525435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95E35-434E-AFE1-2B73-014519418625}"/>
              </a:ext>
            </a:extLst>
          </p:cNvPr>
          <p:cNvSpPr txBox="1"/>
          <p:nvPr/>
        </p:nvSpPr>
        <p:spPr>
          <a:xfrm>
            <a:off x="436507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21D86-5795-222E-2F07-E5CA179BD2E2}"/>
              </a:ext>
            </a:extLst>
          </p:cNvPr>
          <p:cNvSpPr txBox="1"/>
          <p:nvPr/>
        </p:nvSpPr>
        <p:spPr>
          <a:xfrm>
            <a:off x="8066643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C36499-F32D-525E-A058-3220E271BE25}"/>
              </a:ext>
            </a:extLst>
          </p:cNvPr>
          <p:cNvSpPr/>
          <p:nvPr/>
        </p:nvSpPr>
        <p:spPr>
          <a:xfrm>
            <a:off x="290597" y="158772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18CB21-9C2C-F8FF-3793-D4EEDAC55A23}"/>
              </a:ext>
            </a:extLst>
          </p:cNvPr>
          <p:cNvSpPr txBox="1"/>
          <p:nvPr/>
        </p:nvSpPr>
        <p:spPr>
          <a:xfrm>
            <a:off x="324921" y="1592407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C22179-9D51-F6A9-2974-BBA52F5CEB1C}"/>
              </a:ext>
            </a:extLst>
          </p:cNvPr>
          <p:cNvSpPr txBox="1"/>
          <p:nvPr/>
        </p:nvSpPr>
        <p:spPr>
          <a:xfrm>
            <a:off x="645832" y="1542591"/>
            <a:ext cx="3045440" cy="11442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Assuming Server-2 wants to communicate at Layer 2  with Server-5 and lacks </a:t>
            </a:r>
            <a:r>
              <a:rPr lang="en-GB" sz="1200"/>
              <a:t>its</a:t>
            </a:r>
            <a:r>
              <a:rPr lang="en-GB" sz="1200" dirty="0"/>
              <a:t> ARP entry it sends an ARP </a:t>
            </a:r>
            <a:r>
              <a:rPr lang="en-GB" sz="1200"/>
              <a:t>request</a:t>
            </a:r>
            <a:r>
              <a:rPr lang="en-GB" sz="1200" dirty="0"/>
              <a:t> to Leaf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30A4AC-28DE-996D-7C9A-B55BFE202387}"/>
              </a:ext>
            </a:extLst>
          </p:cNvPr>
          <p:cNvSpPr txBox="1"/>
          <p:nvPr/>
        </p:nvSpPr>
        <p:spPr>
          <a:xfrm>
            <a:off x="319076" y="3132365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BC9D67-33D2-DCD2-2933-89E3A05C1C4C}"/>
              </a:ext>
            </a:extLst>
          </p:cNvPr>
          <p:cNvSpPr txBox="1"/>
          <p:nvPr/>
        </p:nvSpPr>
        <p:spPr>
          <a:xfrm>
            <a:off x="645832" y="3112848"/>
            <a:ext cx="2855686" cy="11442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Leaf-2 uses previously learned MAC/IP info in tables/databases (from T2 route advertised by Leaf-5) &amp; replies to Server-2 ARP request via proxy ARP, while suppressing ARP flooding into the fabric via ARP suppression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4E56EC-7F62-9B0A-73AB-320452CE8577}"/>
              </a:ext>
            </a:extLst>
          </p:cNvPr>
          <p:cNvSpPr/>
          <p:nvPr/>
        </p:nvSpPr>
        <p:spPr>
          <a:xfrm>
            <a:off x="284287" y="311708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89F250-420B-506D-918C-E0FBEC052841}"/>
              </a:ext>
            </a:extLst>
          </p:cNvPr>
          <p:cNvSpPr txBox="1"/>
          <p:nvPr/>
        </p:nvSpPr>
        <p:spPr>
          <a:xfrm>
            <a:off x="318611" y="3121770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17A6B19-7A22-DF30-A4D6-4891F7672EFA}"/>
              </a:ext>
            </a:extLst>
          </p:cNvPr>
          <p:cNvCxnSpPr>
            <a:cxnSpLocks/>
          </p:cNvCxnSpPr>
          <p:nvPr/>
        </p:nvCxnSpPr>
        <p:spPr>
          <a:xfrm>
            <a:off x="6952810" y="3544981"/>
            <a:ext cx="0" cy="60534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356CD00-3942-9A53-5E9E-A2C0D35AC6F0}"/>
              </a:ext>
            </a:extLst>
          </p:cNvPr>
          <p:cNvCxnSpPr>
            <a:cxnSpLocks/>
          </p:cNvCxnSpPr>
          <p:nvPr/>
        </p:nvCxnSpPr>
        <p:spPr>
          <a:xfrm flipV="1">
            <a:off x="6669200" y="3492777"/>
            <a:ext cx="0" cy="65754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C5D348D-D728-19D0-3782-D55520FEC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87" y="3816775"/>
            <a:ext cx="304800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AB1B00-E143-A8BA-7878-4BDD41910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201" y="3847653"/>
            <a:ext cx="292100" cy="26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29F88-1625-3CA2-828E-4BCAB49913DB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34A39-FABE-AB9F-25B6-6766305BFD9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653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E254-35BF-0F71-5686-C13F7F6AA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778224-B2FF-7BB1-96B6-E0BCCF83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6DDE5-1CBD-4274-0F2F-1A4D8405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EVPN ROUTE TYPE 3 -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13179-A1A3-0C79-42D3-991FB9E2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28" y="1251184"/>
            <a:ext cx="6400836" cy="43193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Inclusive Multicast Ethernet Tag (IMET)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Manages Broadcast, Unknown Unicast and Multicast (BUM) traffic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Identifies remote VTEP's interested in receiving BUM traffic for their VNI’s 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Allows discovery of remote VTEP's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2400" dirty="0"/>
              <a:t>Learn which VTEP's are in the same VNIs as the local device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2400" dirty="0"/>
              <a:t>Build ingress replication lists </a:t>
            </a:r>
            <a:endParaRPr lang="en-GB" sz="2400" dirty="0">
              <a:latin typeface="+mn-lt"/>
            </a:endParaRP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lvl="1"/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E225C-BA9C-6A9B-C591-85D86935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8AC8-E93E-9B49-A77F-86668D820FC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02272-F25D-0B74-E538-B7DC6DDD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Grafik 267">
            <a:extLst>
              <a:ext uri="{FF2B5EF4-FFF2-40B4-BE49-F238E27FC236}">
                <a16:creationId xmlns:a16="http://schemas.microsoft.com/office/drawing/2014/main" id="{8E3A00E3-B931-BC2A-9902-F3D921189B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951549" y="1946453"/>
            <a:ext cx="1740120" cy="1740120"/>
          </a:xfrm>
          <a:prstGeom prst="rect">
            <a:avLst/>
          </a:prstGeom>
        </p:spPr>
      </p:pic>
      <p:pic>
        <p:nvPicPr>
          <p:cNvPr id="8" name="Grafik 267">
            <a:extLst>
              <a:ext uri="{FF2B5EF4-FFF2-40B4-BE49-F238E27FC236}">
                <a16:creationId xmlns:a16="http://schemas.microsoft.com/office/drawing/2014/main" id="{CD30DEE3-F28F-C2F8-9963-7A5F4D2349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0533609" y="4113944"/>
            <a:ext cx="576000" cy="576000"/>
          </a:xfrm>
          <a:prstGeom prst="rect">
            <a:avLst/>
          </a:prstGeom>
        </p:spPr>
      </p:pic>
      <p:pic>
        <p:nvPicPr>
          <p:cNvPr id="9" name="Grafik 267">
            <a:extLst>
              <a:ext uri="{FF2B5EF4-FFF2-40B4-BE49-F238E27FC236}">
                <a16:creationId xmlns:a16="http://schemas.microsoft.com/office/drawing/2014/main" id="{3E95AB87-6DFF-37D6-6293-D21F643E29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375549" y="3686573"/>
            <a:ext cx="576000" cy="576000"/>
          </a:xfrm>
          <a:prstGeom prst="rect">
            <a:avLst/>
          </a:prstGeom>
        </p:spPr>
      </p:pic>
      <p:sp>
        <p:nvSpPr>
          <p:cNvPr id="10" name="Teardrop 9">
            <a:extLst>
              <a:ext uri="{FF2B5EF4-FFF2-40B4-BE49-F238E27FC236}">
                <a16:creationId xmlns:a16="http://schemas.microsoft.com/office/drawing/2014/main" id="{3B44D512-4A32-C2F7-9664-4137F5E304AB}"/>
              </a:ext>
            </a:extLst>
          </p:cNvPr>
          <p:cNvSpPr/>
          <p:nvPr/>
        </p:nvSpPr>
        <p:spPr>
          <a:xfrm rot="5400000">
            <a:off x="7630439" y="27412"/>
            <a:ext cx="1740120" cy="3170396"/>
          </a:xfrm>
          <a:prstGeom prst="teardrop">
            <a:avLst>
              <a:gd name="adj" fmla="val 142117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10538-1157-9BA8-A359-AC896951D860}"/>
              </a:ext>
            </a:extLst>
          </p:cNvPr>
          <p:cNvSpPr txBox="1"/>
          <p:nvPr/>
        </p:nvSpPr>
        <p:spPr>
          <a:xfrm>
            <a:off x="7206021" y="1009936"/>
            <a:ext cx="2745528" cy="109372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Please send me BUM Traffic for VNI X</a:t>
            </a:r>
          </a:p>
        </p:txBody>
      </p:sp>
      <p:pic>
        <p:nvPicPr>
          <p:cNvPr id="12" name="Grafik 267">
            <a:extLst>
              <a:ext uri="{FF2B5EF4-FFF2-40B4-BE49-F238E27FC236}">
                <a16:creationId xmlns:a16="http://schemas.microsoft.com/office/drawing/2014/main" id="{05CB3B1E-7B08-969F-A74B-EB939044A0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712409" y="4267202"/>
            <a:ext cx="576000" cy="57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01FD90-841A-46D4-ADFC-1B79DD2FFD7B}"/>
              </a:ext>
            </a:extLst>
          </p:cNvPr>
          <p:cNvSpPr txBox="1"/>
          <p:nvPr/>
        </p:nvSpPr>
        <p:spPr>
          <a:xfrm>
            <a:off x="9508160" y="5342664"/>
            <a:ext cx="2535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Route Type 3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167472-218B-CAAE-F680-FE23FF1DD5CA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3631257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98B6F-2427-3403-8FE5-6197BFFAB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04615-5F79-BE54-CA58-FEF52ABC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105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E7B5D9-3146-4447-02AD-ED8E391B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8" y="98869"/>
            <a:ext cx="8928000" cy="864000"/>
          </a:xfrm>
        </p:spPr>
        <p:txBody>
          <a:bodyPr/>
          <a:lstStyle/>
          <a:p>
            <a:r>
              <a:rPr lang="en-GB"/>
              <a:t>EVPN Type 3 -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755E7-C424-1606-A6FF-F6DEA150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83BB-86D1-3A4A-A133-6133D40FA02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4B0C6-A5C3-FDDD-C080-A20EA730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D7286EE1-4117-B4CF-AB95-107A643F6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91445" y="1125000"/>
            <a:ext cx="8300555" cy="4345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6F55B-2970-E6B5-B4D5-62361EBE4478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F533B-BD09-91D1-1C0E-C3DFF5809CD4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398EA-C4D1-E663-3F89-BDCD26B4B664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B813A-AE23-F405-EE49-7D3470AE6180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8225D1-B172-9A76-C74A-DD5684855A56}"/>
              </a:ext>
            </a:extLst>
          </p:cNvPr>
          <p:cNvSpPr/>
          <p:nvPr/>
        </p:nvSpPr>
        <p:spPr>
          <a:xfrm>
            <a:off x="339438" y="115732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3EF555-86AB-D832-7871-1AD0F6A9864A}"/>
              </a:ext>
            </a:extLst>
          </p:cNvPr>
          <p:cNvSpPr txBox="1"/>
          <p:nvPr/>
        </p:nvSpPr>
        <p:spPr>
          <a:xfrm>
            <a:off x="696000" y="1084641"/>
            <a:ext cx="3195445" cy="55669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eBGP has been established in the underlay and overlay with the relevant address families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8754C6-DAC9-505D-F17D-0840F7685D8D}"/>
              </a:ext>
            </a:extLst>
          </p:cNvPr>
          <p:cNvSpPr/>
          <p:nvPr/>
        </p:nvSpPr>
        <p:spPr>
          <a:xfrm>
            <a:off x="339438" y="205128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49AA4D-8ECC-2EA5-1A63-9673EDD2FA48}"/>
              </a:ext>
            </a:extLst>
          </p:cNvPr>
          <p:cNvSpPr txBox="1"/>
          <p:nvPr/>
        </p:nvSpPr>
        <p:spPr>
          <a:xfrm>
            <a:off x="694068" y="2005755"/>
            <a:ext cx="3576706" cy="69966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is configured with dynamic VNI learning, enabling EVPN Type-3 (T3) route generation (vendor-dependent); (Other </a:t>
            </a:r>
            <a:r>
              <a:rPr lang="en-GB" sz="1200" dirty="0" err="1"/>
              <a:t>leafs</a:t>
            </a:r>
            <a:r>
              <a:rPr lang="en-GB" sz="1200" dirty="0"/>
              <a:t> configured similarly)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B2C14F-16B0-CB31-5AB8-5B6B7C9BEA39}"/>
              </a:ext>
            </a:extLst>
          </p:cNvPr>
          <p:cNvCxnSpPr>
            <a:cxnSpLocks/>
          </p:cNvCxnSpPr>
          <p:nvPr/>
        </p:nvCxnSpPr>
        <p:spPr>
          <a:xfrm flipV="1">
            <a:off x="5447513" y="1960231"/>
            <a:ext cx="774192" cy="79071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D7AA16-EF4A-AD5A-73F8-5D2C6292F356}"/>
              </a:ext>
            </a:extLst>
          </p:cNvPr>
          <p:cNvCxnSpPr>
            <a:cxnSpLocks/>
          </p:cNvCxnSpPr>
          <p:nvPr/>
        </p:nvCxnSpPr>
        <p:spPr>
          <a:xfrm flipV="1">
            <a:off x="5865857" y="1872241"/>
            <a:ext cx="2029314" cy="112883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F727BFD-8C9E-66D3-5E73-EBECCCF15097}"/>
              </a:ext>
            </a:extLst>
          </p:cNvPr>
          <p:cNvSpPr/>
          <p:nvPr/>
        </p:nvSpPr>
        <p:spPr>
          <a:xfrm>
            <a:off x="5616798" y="216664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75572BF-DD08-D11D-73F7-3B68C569BF78}"/>
              </a:ext>
            </a:extLst>
          </p:cNvPr>
          <p:cNvSpPr/>
          <p:nvPr/>
        </p:nvSpPr>
        <p:spPr>
          <a:xfrm>
            <a:off x="5129784" y="1078992"/>
            <a:ext cx="1527048" cy="2002536"/>
          </a:xfrm>
          <a:custGeom>
            <a:avLst/>
            <a:gdLst>
              <a:gd name="csX0" fmla="*/ 109728 w 1527048"/>
              <a:gd name="csY0" fmla="*/ 2002536 h 2002536"/>
              <a:gd name="csX1" fmla="*/ 91440 w 1527048"/>
              <a:gd name="csY1" fmla="*/ 1892808 h 2002536"/>
              <a:gd name="csX2" fmla="*/ 73152 w 1527048"/>
              <a:gd name="csY2" fmla="*/ 1819656 h 2002536"/>
              <a:gd name="csX3" fmla="*/ 64008 w 1527048"/>
              <a:gd name="csY3" fmla="*/ 1792224 h 2002536"/>
              <a:gd name="csX4" fmla="*/ 54864 w 1527048"/>
              <a:gd name="csY4" fmla="*/ 1737360 h 2002536"/>
              <a:gd name="csX5" fmla="*/ 45720 w 1527048"/>
              <a:gd name="csY5" fmla="*/ 1700784 h 2002536"/>
              <a:gd name="csX6" fmla="*/ 27432 w 1527048"/>
              <a:gd name="csY6" fmla="*/ 1545336 h 2002536"/>
              <a:gd name="csX7" fmla="*/ 18288 w 1527048"/>
              <a:gd name="csY7" fmla="*/ 1426464 h 2002536"/>
              <a:gd name="csX8" fmla="*/ 9144 w 1527048"/>
              <a:gd name="csY8" fmla="*/ 1380744 h 2002536"/>
              <a:gd name="csX9" fmla="*/ 0 w 1527048"/>
              <a:gd name="csY9" fmla="*/ 1316736 h 2002536"/>
              <a:gd name="csX10" fmla="*/ 9144 w 1527048"/>
              <a:gd name="csY10" fmla="*/ 1115568 h 2002536"/>
              <a:gd name="csX11" fmla="*/ 18288 w 1527048"/>
              <a:gd name="csY11" fmla="*/ 850392 h 2002536"/>
              <a:gd name="csX12" fmla="*/ 45720 w 1527048"/>
              <a:gd name="csY12" fmla="*/ 713232 h 2002536"/>
              <a:gd name="csX13" fmla="*/ 64008 w 1527048"/>
              <a:gd name="csY13" fmla="*/ 621792 h 2002536"/>
              <a:gd name="csX14" fmla="*/ 73152 w 1527048"/>
              <a:gd name="csY14" fmla="*/ 585216 h 2002536"/>
              <a:gd name="csX15" fmla="*/ 91440 w 1527048"/>
              <a:gd name="csY15" fmla="*/ 557784 h 2002536"/>
              <a:gd name="csX16" fmla="*/ 109728 w 1527048"/>
              <a:gd name="csY16" fmla="*/ 484632 h 2002536"/>
              <a:gd name="csX17" fmla="*/ 146304 w 1527048"/>
              <a:gd name="csY17" fmla="*/ 429768 h 2002536"/>
              <a:gd name="csX18" fmla="*/ 155448 w 1527048"/>
              <a:gd name="csY18" fmla="*/ 402336 h 2002536"/>
              <a:gd name="csX19" fmla="*/ 192024 w 1527048"/>
              <a:gd name="csY19" fmla="*/ 347472 h 2002536"/>
              <a:gd name="csX20" fmla="*/ 237744 w 1527048"/>
              <a:gd name="csY20" fmla="*/ 237744 h 2002536"/>
              <a:gd name="csX21" fmla="*/ 301752 w 1527048"/>
              <a:gd name="csY21" fmla="*/ 146304 h 2002536"/>
              <a:gd name="csX22" fmla="*/ 320040 w 1527048"/>
              <a:gd name="csY22" fmla="*/ 109728 h 2002536"/>
              <a:gd name="csX23" fmla="*/ 356616 w 1527048"/>
              <a:gd name="csY23" fmla="*/ 54864 h 2002536"/>
              <a:gd name="csX24" fmla="*/ 374904 w 1527048"/>
              <a:gd name="csY24" fmla="*/ 27432 h 2002536"/>
              <a:gd name="csX25" fmla="*/ 429768 w 1527048"/>
              <a:gd name="csY25" fmla="*/ 0 h 2002536"/>
              <a:gd name="csX26" fmla="*/ 658368 w 1527048"/>
              <a:gd name="csY26" fmla="*/ 9144 h 2002536"/>
              <a:gd name="csX27" fmla="*/ 685800 w 1527048"/>
              <a:gd name="csY27" fmla="*/ 18288 h 2002536"/>
              <a:gd name="csX28" fmla="*/ 758952 w 1527048"/>
              <a:gd name="csY28" fmla="*/ 36576 h 2002536"/>
              <a:gd name="csX29" fmla="*/ 786384 w 1527048"/>
              <a:gd name="csY29" fmla="*/ 54864 h 2002536"/>
              <a:gd name="csX30" fmla="*/ 850392 w 1527048"/>
              <a:gd name="csY30" fmla="*/ 100584 h 2002536"/>
              <a:gd name="csX31" fmla="*/ 877824 w 1527048"/>
              <a:gd name="csY31" fmla="*/ 109728 h 2002536"/>
              <a:gd name="csX32" fmla="*/ 978408 w 1527048"/>
              <a:gd name="csY32" fmla="*/ 219456 h 2002536"/>
              <a:gd name="csX33" fmla="*/ 1005840 w 1527048"/>
              <a:gd name="csY33" fmla="*/ 246888 h 2002536"/>
              <a:gd name="csX34" fmla="*/ 1033272 w 1527048"/>
              <a:gd name="csY34" fmla="*/ 283464 h 2002536"/>
              <a:gd name="csX35" fmla="*/ 1060704 w 1527048"/>
              <a:gd name="csY35" fmla="*/ 310896 h 2002536"/>
              <a:gd name="csX36" fmla="*/ 1106424 w 1527048"/>
              <a:gd name="csY36" fmla="*/ 374904 h 2002536"/>
              <a:gd name="csX37" fmla="*/ 1152144 w 1527048"/>
              <a:gd name="csY37" fmla="*/ 466344 h 2002536"/>
              <a:gd name="csX38" fmla="*/ 1161288 w 1527048"/>
              <a:gd name="csY38" fmla="*/ 493776 h 2002536"/>
              <a:gd name="csX39" fmla="*/ 1197864 w 1527048"/>
              <a:gd name="csY39" fmla="*/ 585216 h 2002536"/>
              <a:gd name="csX40" fmla="*/ 1243584 w 1527048"/>
              <a:gd name="csY40" fmla="*/ 722376 h 2002536"/>
              <a:gd name="csX41" fmla="*/ 1271016 w 1527048"/>
              <a:gd name="csY41" fmla="*/ 804672 h 2002536"/>
              <a:gd name="csX42" fmla="*/ 1280160 w 1527048"/>
              <a:gd name="csY42" fmla="*/ 832104 h 2002536"/>
              <a:gd name="csX43" fmla="*/ 1298448 w 1527048"/>
              <a:gd name="csY43" fmla="*/ 868680 h 2002536"/>
              <a:gd name="csX44" fmla="*/ 1335024 w 1527048"/>
              <a:gd name="csY44" fmla="*/ 987552 h 2002536"/>
              <a:gd name="csX45" fmla="*/ 1344168 w 1527048"/>
              <a:gd name="csY45" fmla="*/ 1014984 h 2002536"/>
              <a:gd name="csX46" fmla="*/ 1371600 w 1527048"/>
              <a:gd name="csY46" fmla="*/ 1078992 h 2002536"/>
              <a:gd name="csX47" fmla="*/ 1417320 w 1527048"/>
              <a:gd name="csY47" fmla="*/ 1207008 h 2002536"/>
              <a:gd name="csX48" fmla="*/ 1444752 w 1527048"/>
              <a:gd name="csY48" fmla="*/ 1371600 h 2002536"/>
              <a:gd name="csX49" fmla="*/ 1453896 w 1527048"/>
              <a:gd name="csY49" fmla="*/ 1444752 h 2002536"/>
              <a:gd name="csX50" fmla="*/ 1463040 w 1527048"/>
              <a:gd name="csY50" fmla="*/ 1481328 h 2002536"/>
              <a:gd name="csX51" fmla="*/ 1472184 w 1527048"/>
              <a:gd name="csY51" fmla="*/ 1527048 h 2002536"/>
              <a:gd name="csX52" fmla="*/ 1481328 w 1527048"/>
              <a:gd name="csY52" fmla="*/ 1636776 h 2002536"/>
              <a:gd name="csX53" fmla="*/ 1499616 w 1527048"/>
              <a:gd name="csY53" fmla="*/ 1719072 h 2002536"/>
              <a:gd name="csX54" fmla="*/ 1508760 w 1527048"/>
              <a:gd name="csY54" fmla="*/ 1773936 h 2002536"/>
              <a:gd name="csX55" fmla="*/ 1517904 w 1527048"/>
              <a:gd name="csY55" fmla="*/ 1847088 h 2002536"/>
              <a:gd name="csX56" fmla="*/ 1527048 w 1527048"/>
              <a:gd name="csY56" fmla="*/ 1947672 h 20025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1527048" h="2002536">
                <a:moveTo>
                  <a:pt x="109728" y="2002536"/>
                </a:moveTo>
                <a:cubicBezTo>
                  <a:pt x="103632" y="1965960"/>
                  <a:pt x="98712" y="1929168"/>
                  <a:pt x="91440" y="1892808"/>
                </a:cubicBezTo>
                <a:cubicBezTo>
                  <a:pt x="86511" y="1868162"/>
                  <a:pt x="81100" y="1843501"/>
                  <a:pt x="73152" y="1819656"/>
                </a:cubicBezTo>
                <a:cubicBezTo>
                  <a:pt x="70104" y="1810512"/>
                  <a:pt x="66099" y="1801633"/>
                  <a:pt x="64008" y="1792224"/>
                </a:cubicBezTo>
                <a:cubicBezTo>
                  <a:pt x="59986" y="1774125"/>
                  <a:pt x="58500" y="1755540"/>
                  <a:pt x="54864" y="1737360"/>
                </a:cubicBezTo>
                <a:cubicBezTo>
                  <a:pt x="52399" y="1725037"/>
                  <a:pt x="47968" y="1713149"/>
                  <a:pt x="45720" y="1700784"/>
                </a:cubicBezTo>
                <a:cubicBezTo>
                  <a:pt x="37599" y="1656116"/>
                  <a:pt x="31110" y="1587635"/>
                  <a:pt x="27432" y="1545336"/>
                </a:cubicBezTo>
                <a:cubicBezTo>
                  <a:pt x="23989" y="1505744"/>
                  <a:pt x="22677" y="1465962"/>
                  <a:pt x="18288" y="1426464"/>
                </a:cubicBezTo>
                <a:cubicBezTo>
                  <a:pt x="16572" y="1411017"/>
                  <a:pt x="11699" y="1396074"/>
                  <a:pt x="9144" y="1380744"/>
                </a:cubicBezTo>
                <a:cubicBezTo>
                  <a:pt x="5601" y="1359485"/>
                  <a:pt x="3048" y="1338072"/>
                  <a:pt x="0" y="1316736"/>
                </a:cubicBezTo>
                <a:cubicBezTo>
                  <a:pt x="3048" y="1249680"/>
                  <a:pt x="6514" y="1182642"/>
                  <a:pt x="9144" y="1115568"/>
                </a:cubicBezTo>
                <a:cubicBezTo>
                  <a:pt x="12610" y="1027191"/>
                  <a:pt x="10281" y="938473"/>
                  <a:pt x="18288" y="850392"/>
                </a:cubicBezTo>
                <a:cubicBezTo>
                  <a:pt x="22509" y="803958"/>
                  <a:pt x="39126" y="759389"/>
                  <a:pt x="45720" y="713232"/>
                </a:cubicBezTo>
                <a:cubicBezTo>
                  <a:pt x="61325" y="603996"/>
                  <a:pt x="45769" y="685630"/>
                  <a:pt x="64008" y="621792"/>
                </a:cubicBezTo>
                <a:cubicBezTo>
                  <a:pt x="67460" y="609708"/>
                  <a:pt x="68202" y="596767"/>
                  <a:pt x="73152" y="585216"/>
                </a:cubicBezTo>
                <a:cubicBezTo>
                  <a:pt x="77481" y="575115"/>
                  <a:pt x="85344" y="566928"/>
                  <a:pt x="91440" y="557784"/>
                </a:cubicBezTo>
                <a:cubicBezTo>
                  <a:pt x="97536" y="533400"/>
                  <a:pt x="99827" y="507734"/>
                  <a:pt x="109728" y="484632"/>
                </a:cubicBezTo>
                <a:cubicBezTo>
                  <a:pt x="118386" y="464430"/>
                  <a:pt x="139353" y="450620"/>
                  <a:pt x="146304" y="429768"/>
                </a:cubicBezTo>
                <a:cubicBezTo>
                  <a:pt x="149352" y="420624"/>
                  <a:pt x="150767" y="410762"/>
                  <a:pt x="155448" y="402336"/>
                </a:cubicBezTo>
                <a:cubicBezTo>
                  <a:pt x="166122" y="383123"/>
                  <a:pt x="185073" y="368324"/>
                  <a:pt x="192024" y="347472"/>
                </a:cubicBezTo>
                <a:cubicBezTo>
                  <a:pt x="206327" y="304562"/>
                  <a:pt x="210750" y="288357"/>
                  <a:pt x="237744" y="237744"/>
                </a:cubicBezTo>
                <a:cubicBezTo>
                  <a:pt x="278177" y="161932"/>
                  <a:pt x="264320" y="206196"/>
                  <a:pt x="301752" y="146304"/>
                </a:cubicBezTo>
                <a:cubicBezTo>
                  <a:pt x="308976" y="134745"/>
                  <a:pt x="313027" y="121417"/>
                  <a:pt x="320040" y="109728"/>
                </a:cubicBezTo>
                <a:cubicBezTo>
                  <a:pt x="331348" y="90881"/>
                  <a:pt x="344424" y="73152"/>
                  <a:pt x="356616" y="54864"/>
                </a:cubicBezTo>
                <a:cubicBezTo>
                  <a:pt x="362712" y="45720"/>
                  <a:pt x="364478" y="30907"/>
                  <a:pt x="374904" y="27432"/>
                </a:cubicBezTo>
                <a:cubicBezTo>
                  <a:pt x="412762" y="14813"/>
                  <a:pt x="394316" y="23635"/>
                  <a:pt x="429768" y="0"/>
                </a:cubicBezTo>
                <a:cubicBezTo>
                  <a:pt x="505968" y="3048"/>
                  <a:pt x="582301" y="3711"/>
                  <a:pt x="658368" y="9144"/>
                </a:cubicBezTo>
                <a:cubicBezTo>
                  <a:pt x="667982" y="9831"/>
                  <a:pt x="676449" y="15950"/>
                  <a:pt x="685800" y="18288"/>
                </a:cubicBezTo>
                <a:cubicBezTo>
                  <a:pt x="706668" y="23505"/>
                  <a:pt x="738050" y="26125"/>
                  <a:pt x="758952" y="36576"/>
                </a:cubicBezTo>
                <a:cubicBezTo>
                  <a:pt x="768782" y="41491"/>
                  <a:pt x="777441" y="48476"/>
                  <a:pt x="786384" y="54864"/>
                </a:cubicBezTo>
                <a:cubicBezTo>
                  <a:pt x="796048" y="61767"/>
                  <a:pt x="836026" y="93401"/>
                  <a:pt x="850392" y="100584"/>
                </a:cubicBezTo>
                <a:cubicBezTo>
                  <a:pt x="859013" y="104895"/>
                  <a:pt x="868680" y="106680"/>
                  <a:pt x="877824" y="109728"/>
                </a:cubicBezTo>
                <a:cubicBezTo>
                  <a:pt x="1019900" y="251804"/>
                  <a:pt x="881414" y="108605"/>
                  <a:pt x="978408" y="219456"/>
                </a:cubicBezTo>
                <a:cubicBezTo>
                  <a:pt x="986923" y="229188"/>
                  <a:pt x="997424" y="237070"/>
                  <a:pt x="1005840" y="246888"/>
                </a:cubicBezTo>
                <a:cubicBezTo>
                  <a:pt x="1015758" y="258459"/>
                  <a:pt x="1023354" y="271893"/>
                  <a:pt x="1033272" y="283464"/>
                </a:cubicBezTo>
                <a:cubicBezTo>
                  <a:pt x="1041688" y="293282"/>
                  <a:pt x="1053188" y="300373"/>
                  <a:pt x="1060704" y="310896"/>
                </a:cubicBezTo>
                <a:cubicBezTo>
                  <a:pt x="1120882" y="395145"/>
                  <a:pt x="1035099" y="303579"/>
                  <a:pt x="1106424" y="374904"/>
                </a:cubicBezTo>
                <a:cubicBezTo>
                  <a:pt x="1127394" y="437815"/>
                  <a:pt x="1100446" y="362949"/>
                  <a:pt x="1152144" y="466344"/>
                </a:cubicBezTo>
                <a:cubicBezTo>
                  <a:pt x="1156455" y="474965"/>
                  <a:pt x="1157828" y="484780"/>
                  <a:pt x="1161288" y="493776"/>
                </a:cubicBezTo>
                <a:cubicBezTo>
                  <a:pt x="1173073" y="524416"/>
                  <a:pt x="1191426" y="553026"/>
                  <a:pt x="1197864" y="585216"/>
                </a:cubicBezTo>
                <a:cubicBezTo>
                  <a:pt x="1218458" y="688188"/>
                  <a:pt x="1190649" y="563571"/>
                  <a:pt x="1243584" y="722376"/>
                </a:cubicBezTo>
                <a:lnTo>
                  <a:pt x="1271016" y="804672"/>
                </a:lnTo>
                <a:cubicBezTo>
                  <a:pt x="1274064" y="813816"/>
                  <a:pt x="1275849" y="823483"/>
                  <a:pt x="1280160" y="832104"/>
                </a:cubicBezTo>
                <a:cubicBezTo>
                  <a:pt x="1286256" y="844296"/>
                  <a:pt x="1293386" y="856024"/>
                  <a:pt x="1298448" y="868680"/>
                </a:cubicBezTo>
                <a:cubicBezTo>
                  <a:pt x="1312668" y="904229"/>
                  <a:pt x="1324200" y="951473"/>
                  <a:pt x="1335024" y="987552"/>
                </a:cubicBezTo>
                <a:cubicBezTo>
                  <a:pt x="1337794" y="996784"/>
                  <a:pt x="1341520" y="1005716"/>
                  <a:pt x="1344168" y="1014984"/>
                </a:cubicBezTo>
                <a:cubicBezTo>
                  <a:pt x="1358930" y="1066650"/>
                  <a:pt x="1343759" y="1037231"/>
                  <a:pt x="1371600" y="1078992"/>
                </a:cubicBezTo>
                <a:cubicBezTo>
                  <a:pt x="1394847" y="1171980"/>
                  <a:pt x="1378648" y="1129663"/>
                  <a:pt x="1417320" y="1207008"/>
                </a:cubicBezTo>
                <a:cubicBezTo>
                  <a:pt x="1426464" y="1261872"/>
                  <a:pt x="1437853" y="1316409"/>
                  <a:pt x="1444752" y="1371600"/>
                </a:cubicBezTo>
                <a:cubicBezTo>
                  <a:pt x="1447800" y="1395984"/>
                  <a:pt x="1449856" y="1420513"/>
                  <a:pt x="1453896" y="1444752"/>
                </a:cubicBezTo>
                <a:cubicBezTo>
                  <a:pt x="1455962" y="1457148"/>
                  <a:pt x="1460314" y="1469060"/>
                  <a:pt x="1463040" y="1481328"/>
                </a:cubicBezTo>
                <a:cubicBezTo>
                  <a:pt x="1466411" y="1496500"/>
                  <a:pt x="1469136" y="1511808"/>
                  <a:pt x="1472184" y="1527048"/>
                </a:cubicBezTo>
                <a:cubicBezTo>
                  <a:pt x="1475232" y="1563624"/>
                  <a:pt x="1477040" y="1600325"/>
                  <a:pt x="1481328" y="1636776"/>
                </a:cubicBezTo>
                <a:cubicBezTo>
                  <a:pt x="1485891" y="1675560"/>
                  <a:pt x="1492400" y="1682991"/>
                  <a:pt x="1499616" y="1719072"/>
                </a:cubicBezTo>
                <a:cubicBezTo>
                  <a:pt x="1503252" y="1737252"/>
                  <a:pt x="1506138" y="1755582"/>
                  <a:pt x="1508760" y="1773936"/>
                </a:cubicBezTo>
                <a:cubicBezTo>
                  <a:pt x="1512235" y="1798263"/>
                  <a:pt x="1515332" y="1822649"/>
                  <a:pt x="1517904" y="1847088"/>
                </a:cubicBezTo>
                <a:cubicBezTo>
                  <a:pt x="1521428" y="1880569"/>
                  <a:pt x="1527048" y="1947672"/>
                  <a:pt x="1527048" y="194767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39BB0-8B39-755D-9DBD-066B87EA8BCD}"/>
              </a:ext>
            </a:extLst>
          </p:cNvPr>
          <p:cNvSpPr txBox="1"/>
          <p:nvPr/>
        </p:nvSpPr>
        <p:spPr>
          <a:xfrm>
            <a:off x="10494596" y="5733000"/>
            <a:ext cx="1262743" cy="28733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Silent Host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B0713-9435-483A-A126-C5D03D280EB1}"/>
              </a:ext>
            </a:extLst>
          </p:cNvPr>
          <p:cNvSpPr txBox="1"/>
          <p:nvPr/>
        </p:nvSpPr>
        <p:spPr>
          <a:xfrm>
            <a:off x="-520995" y="53162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C74A2D-A58B-0705-823C-17330476C69A}"/>
              </a:ext>
            </a:extLst>
          </p:cNvPr>
          <p:cNvCxnSpPr>
            <a:cxnSpLocks/>
          </p:cNvCxnSpPr>
          <p:nvPr/>
        </p:nvCxnSpPr>
        <p:spPr>
          <a:xfrm>
            <a:off x="6765075" y="2049506"/>
            <a:ext cx="0" cy="70144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6660A3-876F-202A-5326-7A04FCDD16EE}"/>
              </a:ext>
            </a:extLst>
          </p:cNvPr>
          <p:cNvCxnSpPr>
            <a:cxnSpLocks/>
          </p:cNvCxnSpPr>
          <p:nvPr/>
        </p:nvCxnSpPr>
        <p:spPr>
          <a:xfrm>
            <a:off x="6996223" y="2005755"/>
            <a:ext cx="898948" cy="74519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D7C876-789B-6FE9-7966-79B5614FB4D0}"/>
              </a:ext>
            </a:extLst>
          </p:cNvPr>
          <p:cNvCxnSpPr>
            <a:cxnSpLocks/>
          </p:cNvCxnSpPr>
          <p:nvPr/>
        </p:nvCxnSpPr>
        <p:spPr>
          <a:xfrm>
            <a:off x="7138436" y="1908683"/>
            <a:ext cx="2015889" cy="80605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B37534-5D35-63C1-DC14-20DFC310CC4D}"/>
              </a:ext>
            </a:extLst>
          </p:cNvPr>
          <p:cNvCxnSpPr>
            <a:cxnSpLocks/>
          </p:cNvCxnSpPr>
          <p:nvPr/>
        </p:nvCxnSpPr>
        <p:spPr>
          <a:xfrm>
            <a:off x="7308913" y="1817100"/>
            <a:ext cx="3334278" cy="102184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55BA955-9C28-F521-EF48-F81396B9534F}"/>
              </a:ext>
            </a:extLst>
          </p:cNvPr>
          <p:cNvCxnSpPr>
            <a:cxnSpLocks/>
          </p:cNvCxnSpPr>
          <p:nvPr/>
        </p:nvCxnSpPr>
        <p:spPr>
          <a:xfrm>
            <a:off x="8708065" y="1908683"/>
            <a:ext cx="2247816" cy="79427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F79EC0D-4497-FC9B-CCC0-BA5B1A380A27}"/>
              </a:ext>
            </a:extLst>
          </p:cNvPr>
          <p:cNvCxnSpPr>
            <a:cxnSpLocks/>
          </p:cNvCxnSpPr>
          <p:nvPr/>
        </p:nvCxnSpPr>
        <p:spPr>
          <a:xfrm>
            <a:off x="8313515" y="1944900"/>
            <a:ext cx="1103635" cy="89404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7B51F1F-858A-9621-C458-3E4DE204F859}"/>
              </a:ext>
            </a:extLst>
          </p:cNvPr>
          <p:cNvCxnSpPr>
            <a:cxnSpLocks/>
          </p:cNvCxnSpPr>
          <p:nvPr/>
        </p:nvCxnSpPr>
        <p:spPr>
          <a:xfrm>
            <a:off x="8244476" y="1991291"/>
            <a:ext cx="0" cy="89073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7620EF8-2032-210E-BCED-B565E27A5CF0}"/>
              </a:ext>
            </a:extLst>
          </p:cNvPr>
          <p:cNvCxnSpPr>
            <a:cxnSpLocks/>
          </p:cNvCxnSpPr>
          <p:nvPr/>
        </p:nvCxnSpPr>
        <p:spPr>
          <a:xfrm flipH="1">
            <a:off x="6880514" y="1960231"/>
            <a:ext cx="1101137" cy="79071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364A6E-0C8F-6B35-BCC2-1CF69814B653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3 Overview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1F4057-CE14-FB85-B12D-9581FA0D2D02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70113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4084-8138-45D6-99FF-9497D9B3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774D3-9D0E-396C-832C-595D93FE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790F8B-0F60-A8CE-A2C5-CF771358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8" y="98869"/>
            <a:ext cx="8928000" cy="864000"/>
          </a:xfrm>
        </p:spPr>
        <p:txBody>
          <a:bodyPr/>
          <a:lstStyle/>
          <a:p>
            <a:r>
              <a:rPr lang="en-GB"/>
              <a:t>EVPN Type 3 -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27D47-31AB-472A-47D1-FD204B67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83BB-86D1-3A4A-A133-6133D40FA02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C3215-799E-DCC0-AABA-464A7A53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9C71D58-4DB7-7BD2-84AA-04FA8B52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36988" y="1125000"/>
            <a:ext cx="8300555" cy="4345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69C80-3C86-4D94-6787-579FAC6E735B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CC04C-CAA5-1061-200D-E6FEECE0E726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11406-1E14-AA5E-608F-2C91BEDF7237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84BED-D41E-E535-BCCE-0A1B3D8CB57E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629F83-CC8A-2BC8-966B-020F1274D801}"/>
              </a:ext>
            </a:extLst>
          </p:cNvPr>
          <p:cNvSpPr/>
          <p:nvPr/>
        </p:nvSpPr>
        <p:spPr>
          <a:xfrm>
            <a:off x="443597" y="135868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96C7F-5F8E-AA45-5775-CDA3C2F57161}"/>
              </a:ext>
            </a:extLst>
          </p:cNvPr>
          <p:cNvSpPr txBox="1"/>
          <p:nvPr/>
        </p:nvSpPr>
        <p:spPr>
          <a:xfrm>
            <a:off x="761979" y="1037476"/>
            <a:ext cx="3382224" cy="14862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advertises EVPN Type-3 (T3) route to remote VTEPs; other </a:t>
            </a:r>
            <a:r>
              <a:rPr lang="en-GB" sz="1200" dirty="0" err="1"/>
              <a:t>leafs</a:t>
            </a:r>
            <a:r>
              <a:rPr lang="en-GB" sz="1200" dirty="0"/>
              <a:t> follow same process (not shown for brevity).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receives EVPN T3 routes from remote VTEPs, identifies VNI interest overlap, &amp; establishes VXLAN ingress-replication tunnels.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306896-1CFB-DB1A-528C-0889AC873230}"/>
              </a:ext>
            </a:extLst>
          </p:cNvPr>
          <p:cNvSpPr/>
          <p:nvPr/>
        </p:nvSpPr>
        <p:spPr>
          <a:xfrm>
            <a:off x="6865206" y="286305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238B77-7491-C1AF-04E2-BC8244021FAC}"/>
              </a:ext>
            </a:extLst>
          </p:cNvPr>
          <p:cNvSpPr/>
          <p:nvPr/>
        </p:nvSpPr>
        <p:spPr>
          <a:xfrm>
            <a:off x="8310465" y="286305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0713157-3998-3E49-E285-4F9035863348}"/>
              </a:ext>
            </a:extLst>
          </p:cNvPr>
          <p:cNvSpPr/>
          <p:nvPr/>
        </p:nvSpPr>
        <p:spPr>
          <a:xfrm>
            <a:off x="9056994" y="286304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ED4953-574C-D235-5F1D-58DED2AD6E60}"/>
              </a:ext>
            </a:extLst>
          </p:cNvPr>
          <p:cNvSpPr/>
          <p:nvPr/>
        </p:nvSpPr>
        <p:spPr>
          <a:xfrm>
            <a:off x="10414819" y="286304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73ACE002-BAA3-93BC-EAF5-469EA5A6B70D}"/>
              </a:ext>
            </a:extLst>
          </p:cNvPr>
          <p:cNvSpPr/>
          <p:nvPr/>
        </p:nvSpPr>
        <p:spPr>
          <a:xfrm>
            <a:off x="5214980" y="1727188"/>
            <a:ext cx="1551580" cy="1426728"/>
          </a:xfrm>
          <a:custGeom>
            <a:avLst/>
            <a:gdLst>
              <a:gd name="csX0" fmla="*/ 0 w 1554480"/>
              <a:gd name="csY0" fmla="*/ 1025156 h 1189748"/>
              <a:gd name="csX1" fmla="*/ 1316736 w 1554480"/>
              <a:gd name="csY1" fmla="*/ 1028 h 1189748"/>
              <a:gd name="csX2" fmla="*/ 1554480 w 1554480"/>
              <a:gd name="csY2" fmla="*/ 1189748 h 1189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54480" h="1189748">
                <a:moveTo>
                  <a:pt x="0" y="1025156"/>
                </a:moveTo>
                <a:cubicBezTo>
                  <a:pt x="528828" y="499376"/>
                  <a:pt x="1057656" y="-26404"/>
                  <a:pt x="1316736" y="1028"/>
                </a:cubicBezTo>
                <a:cubicBezTo>
                  <a:pt x="1575816" y="28460"/>
                  <a:pt x="1522476" y="935240"/>
                  <a:pt x="1554480" y="1189748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09F7023-8B16-C007-4A03-F42F3AB1F410}"/>
              </a:ext>
            </a:extLst>
          </p:cNvPr>
          <p:cNvSpPr/>
          <p:nvPr/>
        </p:nvSpPr>
        <p:spPr>
          <a:xfrm>
            <a:off x="5508415" y="1878949"/>
            <a:ext cx="2678851" cy="1364889"/>
          </a:xfrm>
          <a:custGeom>
            <a:avLst/>
            <a:gdLst>
              <a:gd name="csX0" fmla="*/ 0 w 1554480"/>
              <a:gd name="csY0" fmla="*/ 1025156 h 1189748"/>
              <a:gd name="csX1" fmla="*/ 1316736 w 1554480"/>
              <a:gd name="csY1" fmla="*/ 1028 h 1189748"/>
              <a:gd name="csX2" fmla="*/ 1554480 w 1554480"/>
              <a:gd name="csY2" fmla="*/ 1189748 h 1189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54480" h="1189748">
                <a:moveTo>
                  <a:pt x="0" y="1025156"/>
                </a:moveTo>
                <a:cubicBezTo>
                  <a:pt x="528828" y="499376"/>
                  <a:pt x="1057656" y="-26404"/>
                  <a:pt x="1316736" y="1028"/>
                </a:cubicBezTo>
                <a:cubicBezTo>
                  <a:pt x="1575816" y="28460"/>
                  <a:pt x="1522476" y="935240"/>
                  <a:pt x="1554480" y="1189748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7E65EC56-CE54-1699-B5F4-991223DF9E2E}"/>
              </a:ext>
            </a:extLst>
          </p:cNvPr>
          <p:cNvSpPr/>
          <p:nvPr/>
        </p:nvSpPr>
        <p:spPr>
          <a:xfrm>
            <a:off x="5443991" y="1463040"/>
            <a:ext cx="4100646" cy="1638592"/>
          </a:xfrm>
          <a:custGeom>
            <a:avLst/>
            <a:gdLst>
              <a:gd name="csX0" fmla="*/ 0 w 1554480"/>
              <a:gd name="csY0" fmla="*/ 1025156 h 1189748"/>
              <a:gd name="csX1" fmla="*/ 1316736 w 1554480"/>
              <a:gd name="csY1" fmla="*/ 1028 h 1189748"/>
              <a:gd name="csX2" fmla="*/ 1554480 w 1554480"/>
              <a:gd name="csY2" fmla="*/ 1189748 h 1189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54480" h="1189748">
                <a:moveTo>
                  <a:pt x="0" y="1025156"/>
                </a:moveTo>
                <a:cubicBezTo>
                  <a:pt x="528828" y="499376"/>
                  <a:pt x="1057656" y="-26404"/>
                  <a:pt x="1316736" y="1028"/>
                </a:cubicBezTo>
                <a:cubicBezTo>
                  <a:pt x="1575816" y="28460"/>
                  <a:pt x="1522476" y="935240"/>
                  <a:pt x="1554480" y="1189748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792DFD4-9902-7BA4-F241-ABA767D663FF}"/>
              </a:ext>
            </a:extLst>
          </p:cNvPr>
          <p:cNvSpPr/>
          <p:nvPr/>
        </p:nvSpPr>
        <p:spPr>
          <a:xfrm>
            <a:off x="5593610" y="1718198"/>
            <a:ext cx="5573940" cy="1638592"/>
          </a:xfrm>
          <a:custGeom>
            <a:avLst/>
            <a:gdLst>
              <a:gd name="csX0" fmla="*/ 0 w 1554480"/>
              <a:gd name="csY0" fmla="*/ 1025156 h 1189748"/>
              <a:gd name="csX1" fmla="*/ 1316736 w 1554480"/>
              <a:gd name="csY1" fmla="*/ 1028 h 1189748"/>
              <a:gd name="csX2" fmla="*/ 1554480 w 1554480"/>
              <a:gd name="csY2" fmla="*/ 1189748 h 11897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54480" h="1189748">
                <a:moveTo>
                  <a:pt x="0" y="1025156"/>
                </a:moveTo>
                <a:cubicBezTo>
                  <a:pt x="528828" y="499376"/>
                  <a:pt x="1057656" y="-26404"/>
                  <a:pt x="1316736" y="1028"/>
                </a:cubicBezTo>
                <a:cubicBezTo>
                  <a:pt x="1575816" y="28460"/>
                  <a:pt x="1522476" y="935240"/>
                  <a:pt x="1554480" y="1189748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93A59-0F7F-DBF6-E9D8-A3F210EFEC66}"/>
              </a:ext>
            </a:extLst>
          </p:cNvPr>
          <p:cNvSpPr txBox="1"/>
          <p:nvPr/>
        </p:nvSpPr>
        <p:spPr>
          <a:xfrm>
            <a:off x="10494596" y="5733000"/>
            <a:ext cx="1262743" cy="28733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Silent Host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771D10-AE26-E6DF-B440-F79CA933D726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3 Overview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9C060E-2DE0-85CD-FA13-532157FD515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1466195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6BCAC-B909-3EDB-CF6E-E4BF3280D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C1FBA-C2B2-1D38-7156-E6E9EE44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D14E7-68F9-2DA6-8CE3-2253E727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8" y="98869"/>
            <a:ext cx="8928000" cy="864000"/>
          </a:xfrm>
        </p:spPr>
        <p:txBody>
          <a:bodyPr/>
          <a:lstStyle/>
          <a:p>
            <a:r>
              <a:rPr lang="en-GB"/>
              <a:t>EVPN Type 3 -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714FA-C1C5-38CE-8F29-F2539EB9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83BB-86D1-3A4A-A133-6133D40FA02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42E3-4469-5272-CC05-24773558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9441A2EC-30CF-E7D8-7207-39B1FE676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91445" y="1125000"/>
            <a:ext cx="8300555" cy="4345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DBA97-99CB-1574-8BB8-927560E4CCA9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391B4-DA3A-5BC5-9594-5FBC97DB9C98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3078A-0A60-E84F-6665-4598E4D8C98A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93B09-FC55-D3C6-2F1B-4963E0C88975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E01453-DFAE-57CD-9494-48934F9867EA}"/>
              </a:ext>
            </a:extLst>
          </p:cNvPr>
          <p:cNvSpPr/>
          <p:nvPr/>
        </p:nvSpPr>
        <p:spPr>
          <a:xfrm>
            <a:off x="339437" y="162723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34A229-85B9-7CAE-1129-16536F2E4CB1}"/>
              </a:ext>
            </a:extLst>
          </p:cNvPr>
          <p:cNvSpPr/>
          <p:nvPr/>
        </p:nvSpPr>
        <p:spPr>
          <a:xfrm>
            <a:off x="339437" y="262888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C2195-D960-E12D-B4C9-5C40B8E0077D}"/>
              </a:ext>
            </a:extLst>
          </p:cNvPr>
          <p:cNvSpPr txBox="1"/>
          <p:nvPr/>
        </p:nvSpPr>
        <p:spPr>
          <a:xfrm>
            <a:off x="647661" y="1539662"/>
            <a:ext cx="3771879" cy="48621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Server-1 sends ARP request for Server-5 to Leaf-1; Leaf-1 has no corresponding ARP entry in local tables/databases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9D3EFB-515C-76C9-7C91-F8E94B57853D}"/>
              </a:ext>
            </a:extLst>
          </p:cNvPr>
          <p:cNvSpPr txBox="1"/>
          <p:nvPr/>
        </p:nvSpPr>
        <p:spPr>
          <a:xfrm>
            <a:off x="647661" y="2485963"/>
            <a:ext cx="3514182" cy="48621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uses ingress replication to interested VTEPs (identified via EVPN Type-3 routes) &amp; replicates ARP request individually to each remote VTEP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BBE481D-2B9E-F7D5-BB89-6867CF3CE98F}"/>
              </a:ext>
            </a:extLst>
          </p:cNvPr>
          <p:cNvSpPr/>
          <p:nvPr/>
        </p:nvSpPr>
        <p:spPr>
          <a:xfrm>
            <a:off x="4806662" y="406088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54ACA9-0FAB-BCEF-EB2D-0B38E721241E}"/>
              </a:ext>
            </a:extLst>
          </p:cNvPr>
          <p:cNvCxnSpPr>
            <a:cxnSpLocks/>
          </p:cNvCxnSpPr>
          <p:nvPr/>
        </p:nvCxnSpPr>
        <p:spPr>
          <a:xfrm flipV="1">
            <a:off x="5078144" y="3529183"/>
            <a:ext cx="0" cy="65754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B2B4165-24F2-DB14-B54D-95164FCF78E4}"/>
              </a:ext>
            </a:extLst>
          </p:cNvPr>
          <p:cNvSpPr/>
          <p:nvPr/>
        </p:nvSpPr>
        <p:spPr>
          <a:xfrm>
            <a:off x="4593808" y="228338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791BE0C-9814-3562-7616-F033A6F4A096}"/>
              </a:ext>
            </a:extLst>
          </p:cNvPr>
          <p:cNvSpPr/>
          <p:nvPr/>
        </p:nvSpPr>
        <p:spPr>
          <a:xfrm>
            <a:off x="5129784" y="1078992"/>
            <a:ext cx="1527048" cy="2002536"/>
          </a:xfrm>
          <a:custGeom>
            <a:avLst/>
            <a:gdLst>
              <a:gd name="csX0" fmla="*/ 109728 w 1527048"/>
              <a:gd name="csY0" fmla="*/ 2002536 h 2002536"/>
              <a:gd name="csX1" fmla="*/ 91440 w 1527048"/>
              <a:gd name="csY1" fmla="*/ 1892808 h 2002536"/>
              <a:gd name="csX2" fmla="*/ 73152 w 1527048"/>
              <a:gd name="csY2" fmla="*/ 1819656 h 2002536"/>
              <a:gd name="csX3" fmla="*/ 64008 w 1527048"/>
              <a:gd name="csY3" fmla="*/ 1792224 h 2002536"/>
              <a:gd name="csX4" fmla="*/ 54864 w 1527048"/>
              <a:gd name="csY4" fmla="*/ 1737360 h 2002536"/>
              <a:gd name="csX5" fmla="*/ 45720 w 1527048"/>
              <a:gd name="csY5" fmla="*/ 1700784 h 2002536"/>
              <a:gd name="csX6" fmla="*/ 27432 w 1527048"/>
              <a:gd name="csY6" fmla="*/ 1545336 h 2002536"/>
              <a:gd name="csX7" fmla="*/ 18288 w 1527048"/>
              <a:gd name="csY7" fmla="*/ 1426464 h 2002536"/>
              <a:gd name="csX8" fmla="*/ 9144 w 1527048"/>
              <a:gd name="csY8" fmla="*/ 1380744 h 2002536"/>
              <a:gd name="csX9" fmla="*/ 0 w 1527048"/>
              <a:gd name="csY9" fmla="*/ 1316736 h 2002536"/>
              <a:gd name="csX10" fmla="*/ 9144 w 1527048"/>
              <a:gd name="csY10" fmla="*/ 1115568 h 2002536"/>
              <a:gd name="csX11" fmla="*/ 18288 w 1527048"/>
              <a:gd name="csY11" fmla="*/ 850392 h 2002536"/>
              <a:gd name="csX12" fmla="*/ 45720 w 1527048"/>
              <a:gd name="csY12" fmla="*/ 713232 h 2002536"/>
              <a:gd name="csX13" fmla="*/ 64008 w 1527048"/>
              <a:gd name="csY13" fmla="*/ 621792 h 2002536"/>
              <a:gd name="csX14" fmla="*/ 73152 w 1527048"/>
              <a:gd name="csY14" fmla="*/ 585216 h 2002536"/>
              <a:gd name="csX15" fmla="*/ 91440 w 1527048"/>
              <a:gd name="csY15" fmla="*/ 557784 h 2002536"/>
              <a:gd name="csX16" fmla="*/ 109728 w 1527048"/>
              <a:gd name="csY16" fmla="*/ 484632 h 2002536"/>
              <a:gd name="csX17" fmla="*/ 146304 w 1527048"/>
              <a:gd name="csY17" fmla="*/ 429768 h 2002536"/>
              <a:gd name="csX18" fmla="*/ 155448 w 1527048"/>
              <a:gd name="csY18" fmla="*/ 402336 h 2002536"/>
              <a:gd name="csX19" fmla="*/ 192024 w 1527048"/>
              <a:gd name="csY19" fmla="*/ 347472 h 2002536"/>
              <a:gd name="csX20" fmla="*/ 237744 w 1527048"/>
              <a:gd name="csY20" fmla="*/ 237744 h 2002536"/>
              <a:gd name="csX21" fmla="*/ 301752 w 1527048"/>
              <a:gd name="csY21" fmla="*/ 146304 h 2002536"/>
              <a:gd name="csX22" fmla="*/ 320040 w 1527048"/>
              <a:gd name="csY22" fmla="*/ 109728 h 2002536"/>
              <a:gd name="csX23" fmla="*/ 356616 w 1527048"/>
              <a:gd name="csY23" fmla="*/ 54864 h 2002536"/>
              <a:gd name="csX24" fmla="*/ 374904 w 1527048"/>
              <a:gd name="csY24" fmla="*/ 27432 h 2002536"/>
              <a:gd name="csX25" fmla="*/ 429768 w 1527048"/>
              <a:gd name="csY25" fmla="*/ 0 h 2002536"/>
              <a:gd name="csX26" fmla="*/ 658368 w 1527048"/>
              <a:gd name="csY26" fmla="*/ 9144 h 2002536"/>
              <a:gd name="csX27" fmla="*/ 685800 w 1527048"/>
              <a:gd name="csY27" fmla="*/ 18288 h 2002536"/>
              <a:gd name="csX28" fmla="*/ 758952 w 1527048"/>
              <a:gd name="csY28" fmla="*/ 36576 h 2002536"/>
              <a:gd name="csX29" fmla="*/ 786384 w 1527048"/>
              <a:gd name="csY29" fmla="*/ 54864 h 2002536"/>
              <a:gd name="csX30" fmla="*/ 850392 w 1527048"/>
              <a:gd name="csY30" fmla="*/ 100584 h 2002536"/>
              <a:gd name="csX31" fmla="*/ 877824 w 1527048"/>
              <a:gd name="csY31" fmla="*/ 109728 h 2002536"/>
              <a:gd name="csX32" fmla="*/ 978408 w 1527048"/>
              <a:gd name="csY32" fmla="*/ 219456 h 2002536"/>
              <a:gd name="csX33" fmla="*/ 1005840 w 1527048"/>
              <a:gd name="csY33" fmla="*/ 246888 h 2002536"/>
              <a:gd name="csX34" fmla="*/ 1033272 w 1527048"/>
              <a:gd name="csY34" fmla="*/ 283464 h 2002536"/>
              <a:gd name="csX35" fmla="*/ 1060704 w 1527048"/>
              <a:gd name="csY35" fmla="*/ 310896 h 2002536"/>
              <a:gd name="csX36" fmla="*/ 1106424 w 1527048"/>
              <a:gd name="csY36" fmla="*/ 374904 h 2002536"/>
              <a:gd name="csX37" fmla="*/ 1152144 w 1527048"/>
              <a:gd name="csY37" fmla="*/ 466344 h 2002536"/>
              <a:gd name="csX38" fmla="*/ 1161288 w 1527048"/>
              <a:gd name="csY38" fmla="*/ 493776 h 2002536"/>
              <a:gd name="csX39" fmla="*/ 1197864 w 1527048"/>
              <a:gd name="csY39" fmla="*/ 585216 h 2002536"/>
              <a:gd name="csX40" fmla="*/ 1243584 w 1527048"/>
              <a:gd name="csY40" fmla="*/ 722376 h 2002536"/>
              <a:gd name="csX41" fmla="*/ 1271016 w 1527048"/>
              <a:gd name="csY41" fmla="*/ 804672 h 2002536"/>
              <a:gd name="csX42" fmla="*/ 1280160 w 1527048"/>
              <a:gd name="csY42" fmla="*/ 832104 h 2002536"/>
              <a:gd name="csX43" fmla="*/ 1298448 w 1527048"/>
              <a:gd name="csY43" fmla="*/ 868680 h 2002536"/>
              <a:gd name="csX44" fmla="*/ 1335024 w 1527048"/>
              <a:gd name="csY44" fmla="*/ 987552 h 2002536"/>
              <a:gd name="csX45" fmla="*/ 1344168 w 1527048"/>
              <a:gd name="csY45" fmla="*/ 1014984 h 2002536"/>
              <a:gd name="csX46" fmla="*/ 1371600 w 1527048"/>
              <a:gd name="csY46" fmla="*/ 1078992 h 2002536"/>
              <a:gd name="csX47" fmla="*/ 1417320 w 1527048"/>
              <a:gd name="csY47" fmla="*/ 1207008 h 2002536"/>
              <a:gd name="csX48" fmla="*/ 1444752 w 1527048"/>
              <a:gd name="csY48" fmla="*/ 1371600 h 2002536"/>
              <a:gd name="csX49" fmla="*/ 1453896 w 1527048"/>
              <a:gd name="csY49" fmla="*/ 1444752 h 2002536"/>
              <a:gd name="csX50" fmla="*/ 1463040 w 1527048"/>
              <a:gd name="csY50" fmla="*/ 1481328 h 2002536"/>
              <a:gd name="csX51" fmla="*/ 1472184 w 1527048"/>
              <a:gd name="csY51" fmla="*/ 1527048 h 2002536"/>
              <a:gd name="csX52" fmla="*/ 1481328 w 1527048"/>
              <a:gd name="csY52" fmla="*/ 1636776 h 2002536"/>
              <a:gd name="csX53" fmla="*/ 1499616 w 1527048"/>
              <a:gd name="csY53" fmla="*/ 1719072 h 2002536"/>
              <a:gd name="csX54" fmla="*/ 1508760 w 1527048"/>
              <a:gd name="csY54" fmla="*/ 1773936 h 2002536"/>
              <a:gd name="csX55" fmla="*/ 1517904 w 1527048"/>
              <a:gd name="csY55" fmla="*/ 1847088 h 2002536"/>
              <a:gd name="csX56" fmla="*/ 1527048 w 1527048"/>
              <a:gd name="csY56" fmla="*/ 1947672 h 20025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1527048" h="2002536">
                <a:moveTo>
                  <a:pt x="109728" y="2002536"/>
                </a:moveTo>
                <a:cubicBezTo>
                  <a:pt x="103632" y="1965960"/>
                  <a:pt x="98712" y="1929168"/>
                  <a:pt x="91440" y="1892808"/>
                </a:cubicBezTo>
                <a:cubicBezTo>
                  <a:pt x="86511" y="1868162"/>
                  <a:pt x="81100" y="1843501"/>
                  <a:pt x="73152" y="1819656"/>
                </a:cubicBezTo>
                <a:cubicBezTo>
                  <a:pt x="70104" y="1810512"/>
                  <a:pt x="66099" y="1801633"/>
                  <a:pt x="64008" y="1792224"/>
                </a:cubicBezTo>
                <a:cubicBezTo>
                  <a:pt x="59986" y="1774125"/>
                  <a:pt x="58500" y="1755540"/>
                  <a:pt x="54864" y="1737360"/>
                </a:cubicBezTo>
                <a:cubicBezTo>
                  <a:pt x="52399" y="1725037"/>
                  <a:pt x="47968" y="1713149"/>
                  <a:pt x="45720" y="1700784"/>
                </a:cubicBezTo>
                <a:cubicBezTo>
                  <a:pt x="37599" y="1656116"/>
                  <a:pt x="31110" y="1587635"/>
                  <a:pt x="27432" y="1545336"/>
                </a:cubicBezTo>
                <a:cubicBezTo>
                  <a:pt x="23989" y="1505744"/>
                  <a:pt x="22677" y="1465962"/>
                  <a:pt x="18288" y="1426464"/>
                </a:cubicBezTo>
                <a:cubicBezTo>
                  <a:pt x="16572" y="1411017"/>
                  <a:pt x="11699" y="1396074"/>
                  <a:pt x="9144" y="1380744"/>
                </a:cubicBezTo>
                <a:cubicBezTo>
                  <a:pt x="5601" y="1359485"/>
                  <a:pt x="3048" y="1338072"/>
                  <a:pt x="0" y="1316736"/>
                </a:cubicBezTo>
                <a:cubicBezTo>
                  <a:pt x="3048" y="1249680"/>
                  <a:pt x="6514" y="1182642"/>
                  <a:pt x="9144" y="1115568"/>
                </a:cubicBezTo>
                <a:cubicBezTo>
                  <a:pt x="12610" y="1027191"/>
                  <a:pt x="10281" y="938473"/>
                  <a:pt x="18288" y="850392"/>
                </a:cubicBezTo>
                <a:cubicBezTo>
                  <a:pt x="22509" y="803958"/>
                  <a:pt x="39126" y="759389"/>
                  <a:pt x="45720" y="713232"/>
                </a:cubicBezTo>
                <a:cubicBezTo>
                  <a:pt x="61325" y="603996"/>
                  <a:pt x="45769" y="685630"/>
                  <a:pt x="64008" y="621792"/>
                </a:cubicBezTo>
                <a:cubicBezTo>
                  <a:pt x="67460" y="609708"/>
                  <a:pt x="68202" y="596767"/>
                  <a:pt x="73152" y="585216"/>
                </a:cubicBezTo>
                <a:cubicBezTo>
                  <a:pt x="77481" y="575115"/>
                  <a:pt x="85344" y="566928"/>
                  <a:pt x="91440" y="557784"/>
                </a:cubicBezTo>
                <a:cubicBezTo>
                  <a:pt x="97536" y="533400"/>
                  <a:pt x="99827" y="507734"/>
                  <a:pt x="109728" y="484632"/>
                </a:cubicBezTo>
                <a:cubicBezTo>
                  <a:pt x="118386" y="464430"/>
                  <a:pt x="139353" y="450620"/>
                  <a:pt x="146304" y="429768"/>
                </a:cubicBezTo>
                <a:cubicBezTo>
                  <a:pt x="149352" y="420624"/>
                  <a:pt x="150767" y="410762"/>
                  <a:pt x="155448" y="402336"/>
                </a:cubicBezTo>
                <a:cubicBezTo>
                  <a:pt x="166122" y="383123"/>
                  <a:pt x="185073" y="368324"/>
                  <a:pt x="192024" y="347472"/>
                </a:cubicBezTo>
                <a:cubicBezTo>
                  <a:pt x="206327" y="304562"/>
                  <a:pt x="210750" y="288357"/>
                  <a:pt x="237744" y="237744"/>
                </a:cubicBezTo>
                <a:cubicBezTo>
                  <a:pt x="278177" y="161932"/>
                  <a:pt x="264320" y="206196"/>
                  <a:pt x="301752" y="146304"/>
                </a:cubicBezTo>
                <a:cubicBezTo>
                  <a:pt x="308976" y="134745"/>
                  <a:pt x="313027" y="121417"/>
                  <a:pt x="320040" y="109728"/>
                </a:cubicBezTo>
                <a:cubicBezTo>
                  <a:pt x="331348" y="90881"/>
                  <a:pt x="344424" y="73152"/>
                  <a:pt x="356616" y="54864"/>
                </a:cubicBezTo>
                <a:cubicBezTo>
                  <a:pt x="362712" y="45720"/>
                  <a:pt x="364478" y="30907"/>
                  <a:pt x="374904" y="27432"/>
                </a:cubicBezTo>
                <a:cubicBezTo>
                  <a:pt x="412762" y="14813"/>
                  <a:pt x="394316" y="23635"/>
                  <a:pt x="429768" y="0"/>
                </a:cubicBezTo>
                <a:cubicBezTo>
                  <a:pt x="505968" y="3048"/>
                  <a:pt x="582301" y="3711"/>
                  <a:pt x="658368" y="9144"/>
                </a:cubicBezTo>
                <a:cubicBezTo>
                  <a:pt x="667982" y="9831"/>
                  <a:pt x="676449" y="15950"/>
                  <a:pt x="685800" y="18288"/>
                </a:cubicBezTo>
                <a:cubicBezTo>
                  <a:pt x="706668" y="23505"/>
                  <a:pt x="738050" y="26125"/>
                  <a:pt x="758952" y="36576"/>
                </a:cubicBezTo>
                <a:cubicBezTo>
                  <a:pt x="768782" y="41491"/>
                  <a:pt x="777441" y="48476"/>
                  <a:pt x="786384" y="54864"/>
                </a:cubicBezTo>
                <a:cubicBezTo>
                  <a:pt x="796048" y="61767"/>
                  <a:pt x="836026" y="93401"/>
                  <a:pt x="850392" y="100584"/>
                </a:cubicBezTo>
                <a:cubicBezTo>
                  <a:pt x="859013" y="104895"/>
                  <a:pt x="868680" y="106680"/>
                  <a:pt x="877824" y="109728"/>
                </a:cubicBezTo>
                <a:cubicBezTo>
                  <a:pt x="1019900" y="251804"/>
                  <a:pt x="881414" y="108605"/>
                  <a:pt x="978408" y="219456"/>
                </a:cubicBezTo>
                <a:cubicBezTo>
                  <a:pt x="986923" y="229188"/>
                  <a:pt x="997424" y="237070"/>
                  <a:pt x="1005840" y="246888"/>
                </a:cubicBezTo>
                <a:cubicBezTo>
                  <a:pt x="1015758" y="258459"/>
                  <a:pt x="1023354" y="271893"/>
                  <a:pt x="1033272" y="283464"/>
                </a:cubicBezTo>
                <a:cubicBezTo>
                  <a:pt x="1041688" y="293282"/>
                  <a:pt x="1053188" y="300373"/>
                  <a:pt x="1060704" y="310896"/>
                </a:cubicBezTo>
                <a:cubicBezTo>
                  <a:pt x="1120882" y="395145"/>
                  <a:pt x="1035099" y="303579"/>
                  <a:pt x="1106424" y="374904"/>
                </a:cubicBezTo>
                <a:cubicBezTo>
                  <a:pt x="1127394" y="437815"/>
                  <a:pt x="1100446" y="362949"/>
                  <a:pt x="1152144" y="466344"/>
                </a:cubicBezTo>
                <a:cubicBezTo>
                  <a:pt x="1156455" y="474965"/>
                  <a:pt x="1157828" y="484780"/>
                  <a:pt x="1161288" y="493776"/>
                </a:cubicBezTo>
                <a:cubicBezTo>
                  <a:pt x="1173073" y="524416"/>
                  <a:pt x="1191426" y="553026"/>
                  <a:pt x="1197864" y="585216"/>
                </a:cubicBezTo>
                <a:cubicBezTo>
                  <a:pt x="1218458" y="688188"/>
                  <a:pt x="1190649" y="563571"/>
                  <a:pt x="1243584" y="722376"/>
                </a:cubicBezTo>
                <a:lnTo>
                  <a:pt x="1271016" y="804672"/>
                </a:lnTo>
                <a:cubicBezTo>
                  <a:pt x="1274064" y="813816"/>
                  <a:pt x="1275849" y="823483"/>
                  <a:pt x="1280160" y="832104"/>
                </a:cubicBezTo>
                <a:cubicBezTo>
                  <a:pt x="1286256" y="844296"/>
                  <a:pt x="1293386" y="856024"/>
                  <a:pt x="1298448" y="868680"/>
                </a:cubicBezTo>
                <a:cubicBezTo>
                  <a:pt x="1312668" y="904229"/>
                  <a:pt x="1324200" y="951473"/>
                  <a:pt x="1335024" y="987552"/>
                </a:cubicBezTo>
                <a:cubicBezTo>
                  <a:pt x="1337794" y="996784"/>
                  <a:pt x="1341520" y="1005716"/>
                  <a:pt x="1344168" y="1014984"/>
                </a:cubicBezTo>
                <a:cubicBezTo>
                  <a:pt x="1358930" y="1066650"/>
                  <a:pt x="1343759" y="1037231"/>
                  <a:pt x="1371600" y="1078992"/>
                </a:cubicBezTo>
                <a:cubicBezTo>
                  <a:pt x="1394847" y="1171980"/>
                  <a:pt x="1378648" y="1129663"/>
                  <a:pt x="1417320" y="1207008"/>
                </a:cubicBezTo>
                <a:cubicBezTo>
                  <a:pt x="1426464" y="1261872"/>
                  <a:pt x="1437853" y="1316409"/>
                  <a:pt x="1444752" y="1371600"/>
                </a:cubicBezTo>
                <a:cubicBezTo>
                  <a:pt x="1447800" y="1395984"/>
                  <a:pt x="1449856" y="1420513"/>
                  <a:pt x="1453896" y="1444752"/>
                </a:cubicBezTo>
                <a:cubicBezTo>
                  <a:pt x="1455962" y="1457148"/>
                  <a:pt x="1460314" y="1469060"/>
                  <a:pt x="1463040" y="1481328"/>
                </a:cubicBezTo>
                <a:cubicBezTo>
                  <a:pt x="1466411" y="1496500"/>
                  <a:pt x="1469136" y="1511808"/>
                  <a:pt x="1472184" y="1527048"/>
                </a:cubicBezTo>
                <a:cubicBezTo>
                  <a:pt x="1475232" y="1563624"/>
                  <a:pt x="1477040" y="1600325"/>
                  <a:pt x="1481328" y="1636776"/>
                </a:cubicBezTo>
                <a:cubicBezTo>
                  <a:pt x="1485891" y="1675560"/>
                  <a:pt x="1492400" y="1682991"/>
                  <a:pt x="1499616" y="1719072"/>
                </a:cubicBezTo>
                <a:cubicBezTo>
                  <a:pt x="1503252" y="1737252"/>
                  <a:pt x="1506138" y="1755582"/>
                  <a:pt x="1508760" y="1773936"/>
                </a:cubicBezTo>
                <a:cubicBezTo>
                  <a:pt x="1512235" y="1798263"/>
                  <a:pt x="1515332" y="1822649"/>
                  <a:pt x="1517904" y="1847088"/>
                </a:cubicBezTo>
                <a:cubicBezTo>
                  <a:pt x="1521428" y="1880569"/>
                  <a:pt x="1527048" y="1947672"/>
                  <a:pt x="1527048" y="194767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7C420A1-6380-FA76-3415-E606A54E4196}"/>
              </a:ext>
            </a:extLst>
          </p:cNvPr>
          <p:cNvCxnSpPr>
            <a:cxnSpLocks/>
          </p:cNvCxnSpPr>
          <p:nvPr/>
        </p:nvCxnSpPr>
        <p:spPr>
          <a:xfrm flipV="1">
            <a:off x="4831046" y="2282336"/>
            <a:ext cx="526124" cy="490646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CC6E70-6256-D5B0-94C6-2BC0F4FD4FF7}"/>
              </a:ext>
            </a:extLst>
          </p:cNvPr>
          <p:cNvCxnSpPr>
            <a:cxnSpLocks/>
          </p:cNvCxnSpPr>
          <p:nvPr/>
        </p:nvCxnSpPr>
        <p:spPr>
          <a:xfrm flipV="1">
            <a:off x="4763162" y="2208708"/>
            <a:ext cx="526124" cy="490646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0240CC7-C3FE-ADB9-F958-86709528D743}"/>
              </a:ext>
            </a:extLst>
          </p:cNvPr>
          <p:cNvCxnSpPr>
            <a:cxnSpLocks/>
          </p:cNvCxnSpPr>
          <p:nvPr/>
        </p:nvCxnSpPr>
        <p:spPr>
          <a:xfrm flipV="1">
            <a:off x="4906609" y="2351451"/>
            <a:ext cx="526124" cy="490646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FAE486D-0ABD-ACCD-270E-98F25F09AB72}"/>
              </a:ext>
            </a:extLst>
          </p:cNvPr>
          <p:cNvCxnSpPr>
            <a:cxnSpLocks/>
          </p:cNvCxnSpPr>
          <p:nvPr/>
        </p:nvCxnSpPr>
        <p:spPr>
          <a:xfrm flipV="1">
            <a:off x="4683825" y="2138241"/>
            <a:ext cx="526124" cy="490646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C4E625-230F-C9B4-CE4F-D60343E19167}"/>
              </a:ext>
            </a:extLst>
          </p:cNvPr>
          <p:cNvSpPr txBox="1"/>
          <p:nvPr/>
        </p:nvSpPr>
        <p:spPr>
          <a:xfrm>
            <a:off x="10494596" y="5733000"/>
            <a:ext cx="1262743" cy="28733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Silent Host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D87860-2244-421B-8869-CA47485E83BE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3 Overview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AB1AB-D7A3-F978-4577-A16F6403992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106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3" grpId="0"/>
      <p:bldP spid="36" grpId="0" animBg="1"/>
      <p:bldP spid="3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B4DF4-1D70-B8A4-C4AA-A04A00CC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3F4D7-BBF9-2414-AB37-7264C0AC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D33CC-E935-D1DC-574E-9CDDB398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00" y="253523"/>
            <a:ext cx="8928000" cy="864000"/>
          </a:xfrm>
        </p:spPr>
        <p:txBody>
          <a:bodyPr/>
          <a:lstStyle/>
          <a:p>
            <a:r>
              <a:rPr lang="en-GB"/>
              <a:t>EVPN Type 4 -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2F644-4F92-FF4E-DA1B-A15BB8EA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00" y="870232"/>
            <a:ext cx="6709318" cy="54051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Ethernet Segment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Used for multi-homed peers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Two common forms of multi-homing (based on vendor support)</a:t>
            </a:r>
          </a:p>
          <a:p>
            <a:pPr marL="465750" lvl="2" indent="-285750"/>
            <a:r>
              <a:rPr lang="en-GB" sz="1200" dirty="0"/>
              <a:t>M-LAG (Out of Scope for Presentation)</a:t>
            </a:r>
          </a:p>
          <a:p>
            <a:pPr marL="465750" lvl="2" indent="-285750"/>
            <a:r>
              <a:rPr lang="en-GB" sz="1200" dirty="0"/>
              <a:t>EVPN Multi-homing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Used for Designated Forwarder (DF) election between ESI LAG peers (modulo operation – RFC7432/other options to change behaviour available – check documentation!)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Ethernet Segment Identifier (ESI) – used to jointly identify common ethernet segments between EVPN multihomed peers</a:t>
            </a:r>
          </a:p>
          <a:p>
            <a:pPr marL="465750" lvl="2" indent="-285750"/>
            <a:r>
              <a:rPr lang="en-GB" sz="1200" dirty="0"/>
              <a:t>Also attached to EVPN T2 routes</a:t>
            </a:r>
            <a:endParaRPr lang="en-GB" sz="12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DF</a:t>
            </a:r>
          </a:p>
          <a:p>
            <a:pPr marL="465750" lvl="2" indent="-285750"/>
            <a:r>
              <a:rPr lang="en-GB" sz="1200" dirty="0"/>
              <a:t>Permitted to forward BUM traffic from fabric to hosts on the ethernet segment</a:t>
            </a:r>
            <a:endParaRPr lang="en-GB" sz="12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Non-DF</a:t>
            </a:r>
          </a:p>
          <a:p>
            <a:pPr marL="465750" lvl="2" indent="-285750"/>
            <a:r>
              <a:rPr lang="en-GB" sz="1200" dirty="0"/>
              <a:t>Prohibited to forward BUM traffic from fabric to hosts on the ethernet segment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89C97-F5F2-C53F-F326-B360C28F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3A3A1-FF99-F74D-B6A6-E7FB16E4AA7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50CF6-2D9D-19C5-4D97-87D3E22B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10577-5286-8A2A-A250-02623B88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2" t="8121" r="3783"/>
          <a:stretch>
            <a:fillRect/>
          </a:stretch>
        </p:blipFill>
        <p:spPr>
          <a:xfrm>
            <a:off x="7227518" y="1453019"/>
            <a:ext cx="4534422" cy="3697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CF830-8272-B630-B357-CADB319F355C}"/>
              </a:ext>
            </a:extLst>
          </p:cNvPr>
          <p:cNvSpPr txBox="1"/>
          <p:nvPr/>
        </p:nvSpPr>
        <p:spPr>
          <a:xfrm>
            <a:off x="7690000" y="5141562"/>
            <a:ext cx="3268914" cy="50296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EVPN Multi-homing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F7AD4-C3AB-0451-E4DB-F05BD060640F}"/>
              </a:ext>
            </a:extLst>
          </p:cNvPr>
          <p:cNvSpPr txBox="1"/>
          <p:nvPr/>
        </p:nvSpPr>
        <p:spPr>
          <a:xfrm>
            <a:off x="8485719" y="5801738"/>
            <a:ext cx="292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4 Overview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8A3DFC-3F28-6AE1-82C7-92E3D9FE160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0656084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5B95-914D-6F63-C309-119C2BAB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BFC5D-2BF0-9A81-5FD6-224004BF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109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5E6C5-7F32-F224-B476-4D619950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4 -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61DE5-ECEF-3761-B80B-9D0F299D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0293-9413-F94E-8B6E-D157F0CB84E3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C830-79A5-AEFB-162A-8DDBC067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D4A92-E445-3012-F562-D8329E329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91" y="10129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E19828-8D39-D909-BB58-AD73983B1822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F0FC8-96E8-F3B2-0692-4C757D350957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42E2B-CE0A-BD11-91D4-50580EDAFA8C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089DE-BF9A-E3CE-5184-986B9D59ADE3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70E8F2-7B05-9D41-4DDC-B545306FC36D}"/>
              </a:ext>
            </a:extLst>
          </p:cNvPr>
          <p:cNvSpPr/>
          <p:nvPr/>
        </p:nvSpPr>
        <p:spPr>
          <a:xfrm>
            <a:off x="301546" y="227337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53934-5B42-91F6-E78C-4E8174792F8D}"/>
              </a:ext>
            </a:extLst>
          </p:cNvPr>
          <p:cNvSpPr txBox="1"/>
          <p:nvPr/>
        </p:nvSpPr>
        <p:spPr>
          <a:xfrm>
            <a:off x="658108" y="2200684"/>
            <a:ext cx="3581869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eBGP has been established in the underlay and overlay with the relevant address families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7D1429-D0C7-7CD8-D477-10DEF708B3DD}"/>
              </a:ext>
            </a:extLst>
          </p:cNvPr>
          <p:cNvSpPr/>
          <p:nvPr/>
        </p:nvSpPr>
        <p:spPr>
          <a:xfrm>
            <a:off x="287683" y="283372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E6DD2-A38E-3CEC-F034-67E2E2A23415}"/>
              </a:ext>
            </a:extLst>
          </p:cNvPr>
          <p:cNvSpPr txBox="1"/>
          <p:nvPr/>
        </p:nvSpPr>
        <p:spPr>
          <a:xfrm>
            <a:off x="649375" y="2829301"/>
            <a:ext cx="2980982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 is dual-homed with Leaf-3 &amp; Leaf-4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F3657E-929B-9563-7EA1-C51DC0E11D7F}"/>
              </a:ext>
            </a:extLst>
          </p:cNvPr>
          <p:cNvSpPr/>
          <p:nvPr/>
        </p:nvSpPr>
        <p:spPr>
          <a:xfrm>
            <a:off x="280324" y="341951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F857C-390D-E80A-8ACE-B9EEA170ED52}"/>
              </a:ext>
            </a:extLst>
          </p:cNvPr>
          <p:cNvSpPr txBox="1"/>
          <p:nvPr/>
        </p:nvSpPr>
        <p:spPr>
          <a:xfrm>
            <a:off x="642017" y="3344333"/>
            <a:ext cx="278166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Relevant EVPN multi-homing configuration is given on Leaf 3 &amp; Leaf 4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69178C-8757-C9A7-D60A-8672E822A148}"/>
              </a:ext>
            </a:extLst>
          </p:cNvPr>
          <p:cNvSpPr/>
          <p:nvPr/>
        </p:nvSpPr>
        <p:spPr>
          <a:xfrm>
            <a:off x="260132" y="397949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D27CB4-C376-B88F-36E2-B146B6FC68D2}"/>
              </a:ext>
            </a:extLst>
          </p:cNvPr>
          <p:cNvSpPr/>
          <p:nvPr/>
        </p:nvSpPr>
        <p:spPr>
          <a:xfrm>
            <a:off x="264495" y="472872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DAF3DF-F7F6-B1A2-7BB1-B92946EEFF8F}"/>
              </a:ext>
            </a:extLst>
          </p:cNvPr>
          <p:cNvSpPr txBox="1"/>
          <p:nvPr/>
        </p:nvSpPr>
        <p:spPr>
          <a:xfrm>
            <a:off x="634628" y="3973463"/>
            <a:ext cx="2689931" cy="42014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 sends an ARP request to Server-2 which is received on Leaf-3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847BDA-F210-3623-C587-055859A51288}"/>
              </a:ext>
            </a:extLst>
          </p:cNvPr>
          <p:cNvSpPr txBox="1"/>
          <p:nvPr/>
        </p:nvSpPr>
        <p:spPr>
          <a:xfrm>
            <a:off x="618365" y="4657316"/>
            <a:ext cx="2689931" cy="42014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Leaf-3 learns MAC/IP via ARP &amp; advertises EVPN Type-2 (T2) route with Server-3 MAC+IP to all </a:t>
            </a:r>
            <a:r>
              <a:rPr lang="en-GB" sz="1000" dirty="0" err="1"/>
              <a:t>leafs</a:t>
            </a:r>
            <a:r>
              <a:rPr lang="en-GB" sz="1000" dirty="0"/>
              <a:t>, including ESI signalling to remote VTEPs for multi-homed reachability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0DBA26-5AA2-C193-3793-1E543CDE22E0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E1D7D8-78EB-3DD2-0420-78485363D3A6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84DEEA-3132-4C1C-FF26-914EAE0F8AA2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399FEC-CEB6-7378-723E-088AD6698A11}"/>
              </a:ext>
            </a:extLst>
          </p:cNvPr>
          <p:cNvSpPr/>
          <p:nvPr/>
        </p:nvSpPr>
        <p:spPr>
          <a:xfrm>
            <a:off x="8504582" y="404175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20C0682-BA69-80FC-264E-BDAFFC3A5CC1}"/>
              </a:ext>
            </a:extLst>
          </p:cNvPr>
          <p:cNvSpPr/>
          <p:nvPr/>
        </p:nvSpPr>
        <p:spPr>
          <a:xfrm>
            <a:off x="8200212" y="309856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F5B279-BED4-1129-6976-1842822BCE66}"/>
              </a:ext>
            </a:extLst>
          </p:cNvPr>
          <p:cNvSpPr/>
          <p:nvPr/>
        </p:nvSpPr>
        <p:spPr>
          <a:xfrm>
            <a:off x="9056994" y="309856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4E95D0-9B32-4EDC-C970-023A0E2F12DB}"/>
              </a:ext>
            </a:extLst>
          </p:cNvPr>
          <p:cNvCxnSpPr>
            <a:cxnSpLocks/>
          </p:cNvCxnSpPr>
          <p:nvPr/>
        </p:nvCxnSpPr>
        <p:spPr>
          <a:xfrm flipH="1" flipV="1">
            <a:off x="7950067" y="3479064"/>
            <a:ext cx="385502" cy="65303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59F29469-5CF9-4E18-1E6D-18A1D6BD3B49}"/>
              </a:ext>
            </a:extLst>
          </p:cNvPr>
          <p:cNvSpPr/>
          <p:nvPr/>
        </p:nvSpPr>
        <p:spPr>
          <a:xfrm>
            <a:off x="7996786" y="395784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79C0FF-8F8B-3B2E-4F2E-A4C5C21B40C9}"/>
              </a:ext>
            </a:extLst>
          </p:cNvPr>
          <p:cNvCxnSpPr>
            <a:cxnSpLocks/>
          </p:cNvCxnSpPr>
          <p:nvPr/>
        </p:nvCxnSpPr>
        <p:spPr>
          <a:xfrm flipV="1">
            <a:off x="8128445" y="1876989"/>
            <a:ext cx="0" cy="68708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AE40DB-3AC4-88C5-98DB-D975AB95E076}"/>
              </a:ext>
            </a:extLst>
          </p:cNvPr>
          <p:cNvCxnSpPr>
            <a:cxnSpLocks/>
          </p:cNvCxnSpPr>
          <p:nvPr/>
        </p:nvCxnSpPr>
        <p:spPr>
          <a:xfrm flipH="1" flipV="1">
            <a:off x="6804837" y="1701209"/>
            <a:ext cx="964583" cy="82373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C4C6F5-8007-D91C-84BB-B7B6B82CC351}"/>
              </a:ext>
            </a:extLst>
          </p:cNvPr>
          <p:cNvCxnSpPr>
            <a:cxnSpLocks/>
          </p:cNvCxnSpPr>
          <p:nvPr/>
        </p:nvCxnSpPr>
        <p:spPr>
          <a:xfrm flipH="1">
            <a:off x="5732044" y="1620824"/>
            <a:ext cx="1842817" cy="117098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3C37150-9001-6A10-CC12-029CA636165F}"/>
              </a:ext>
            </a:extLst>
          </p:cNvPr>
          <p:cNvCxnSpPr>
            <a:cxnSpLocks/>
          </p:cNvCxnSpPr>
          <p:nvPr/>
        </p:nvCxnSpPr>
        <p:spPr>
          <a:xfrm flipH="1">
            <a:off x="6712507" y="1871444"/>
            <a:ext cx="974833" cy="76295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C17DAB3-548A-B434-6A58-312C53DC318E}"/>
              </a:ext>
            </a:extLst>
          </p:cNvPr>
          <p:cNvCxnSpPr>
            <a:cxnSpLocks/>
          </p:cNvCxnSpPr>
          <p:nvPr/>
        </p:nvCxnSpPr>
        <p:spPr>
          <a:xfrm>
            <a:off x="8487471" y="1779242"/>
            <a:ext cx="2182304" cy="78203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E809DD3-977B-B9DD-D544-2789CE652EDF}"/>
              </a:ext>
            </a:extLst>
          </p:cNvPr>
          <p:cNvCxnSpPr>
            <a:cxnSpLocks/>
          </p:cNvCxnSpPr>
          <p:nvPr/>
        </p:nvCxnSpPr>
        <p:spPr>
          <a:xfrm>
            <a:off x="8278052" y="1859038"/>
            <a:ext cx="984425" cy="66590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7E3052-FBB1-5447-DBA7-1825A0168917}"/>
              </a:ext>
            </a:extLst>
          </p:cNvPr>
          <p:cNvCxnSpPr>
            <a:cxnSpLocks/>
          </p:cNvCxnSpPr>
          <p:nvPr/>
        </p:nvCxnSpPr>
        <p:spPr>
          <a:xfrm flipH="1">
            <a:off x="5078654" y="1620824"/>
            <a:ext cx="941684" cy="84572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CDBEAF5-0BC8-6F6C-4B8D-C63662465340}"/>
              </a:ext>
            </a:extLst>
          </p:cNvPr>
          <p:cNvCxnSpPr>
            <a:cxnSpLocks/>
          </p:cNvCxnSpPr>
          <p:nvPr/>
        </p:nvCxnSpPr>
        <p:spPr>
          <a:xfrm>
            <a:off x="6342935" y="1778680"/>
            <a:ext cx="7031" cy="77536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44BBC4E-8DDA-E40F-C661-638D360B1FAC}"/>
              </a:ext>
            </a:extLst>
          </p:cNvPr>
          <p:cNvCxnSpPr>
            <a:cxnSpLocks/>
          </p:cNvCxnSpPr>
          <p:nvPr/>
        </p:nvCxnSpPr>
        <p:spPr>
          <a:xfrm>
            <a:off x="6630427" y="1871444"/>
            <a:ext cx="840426" cy="74521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9FA5765-3A6A-25E5-55B3-1E2D8F6A3D56}"/>
              </a:ext>
            </a:extLst>
          </p:cNvPr>
          <p:cNvCxnSpPr>
            <a:cxnSpLocks/>
          </p:cNvCxnSpPr>
          <p:nvPr/>
        </p:nvCxnSpPr>
        <p:spPr>
          <a:xfrm>
            <a:off x="7048406" y="1609501"/>
            <a:ext cx="1798091" cy="114610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ECBDEFD-CC18-B21F-8DF2-C0F9D7375776}"/>
              </a:ext>
            </a:extLst>
          </p:cNvPr>
          <p:cNvCxnSpPr>
            <a:cxnSpLocks/>
          </p:cNvCxnSpPr>
          <p:nvPr/>
        </p:nvCxnSpPr>
        <p:spPr>
          <a:xfrm>
            <a:off x="7222071" y="1550809"/>
            <a:ext cx="1983451" cy="108359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406398E-D56D-278F-0117-8D868D0B6AA3}"/>
              </a:ext>
            </a:extLst>
          </p:cNvPr>
          <p:cNvCxnSpPr>
            <a:cxnSpLocks/>
          </p:cNvCxnSpPr>
          <p:nvPr/>
        </p:nvCxnSpPr>
        <p:spPr>
          <a:xfrm>
            <a:off x="7286785" y="1508451"/>
            <a:ext cx="3027946" cy="124662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B87EF274-AE80-BF06-1DBC-1EAA39397F9B}"/>
              </a:ext>
            </a:extLst>
          </p:cNvPr>
          <p:cNvSpPr/>
          <p:nvPr/>
        </p:nvSpPr>
        <p:spPr>
          <a:xfrm>
            <a:off x="7861750" y="235206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645FF-6961-4240-B017-9E44567AE379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4 Overview</a:t>
            </a: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9899DC-A19D-6F26-7577-2685FD30333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5938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 animBg="1"/>
      <p:bldP spid="21" grpId="0" animBg="1"/>
      <p:bldP spid="22" grpId="0"/>
      <p:bldP spid="24" grpId="0"/>
      <p:bldP spid="38" grpId="0" animBg="1"/>
      <p:bldP spid="39" grpId="0" animBg="1"/>
      <p:bldP spid="40" grpId="0" animBg="1"/>
      <p:bldP spid="43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C14D-8FFB-544B-E2AB-E62EF468B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-side Corner of Rectangle 13">
            <a:extLst>
              <a:ext uri="{FF2B5EF4-FFF2-40B4-BE49-F238E27FC236}">
                <a16:creationId xmlns:a16="http://schemas.microsoft.com/office/drawing/2014/main" id="{2B4663AE-07DA-7D8A-2977-1EF263597F15}"/>
              </a:ext>
            </a:extLst>
          </p:cNvPr>
          <p:cNvSpPr/>
          <p:nvPr/>
        </p:nvSpPr>
        <p:spPr>
          <a:xfrm rot="10800000">
            <a:off x="2749927" y="2945606"/>
            <a:ext cx="8928000" cy="2366446"/>
          </a:xfrm>
          <a:prstGeom prst="round2SameRect">
            <a:avLst>
              <a:gd name="adj1" fmla="val 8016"/>
              <a:gd name="adj2" fmla="val 0"/>
            </a:avLst>
          </a:prstGeom>
          <a:gradFill flip="none" rotWithShape="1">
            <a:gsLst>
              <a:gs pos="17000">
                <a:schemeClr val="accent2">
                  <a:lumMod val="40000"/>
                  <a:lumOff val="60000"/>
                </a:schemeClr>
              </a:gs>
              <a:gs pos="50000">
                <a:schemeClr val="accent3">
                  <a:lumMod val="40000"/>
                  <a:lumOff val="60000"/>
                </a:schemeClr>
              </a:gs>
              <a:gs pos="95000">
                <a:schemeClr val="bg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3" name="Round Same-side Corner of Rectangle 12">
            <a:extLst>
              <a:ext uri="{FF2B5EF4-FFF2-40B4-BE49-F238E27FC236}">
                <a16:creationId xmlns:a16="http://schemas.microsoft.com/office/drawing/2014/main" id="{E52BEEA6-02D7-B1A9-2570-0C787A2A4C74}"/>
              </a:ext>
            </a:extLst>
          </p:cNvPr>
          <p:cNvSpPr/>
          <p:nvPr/>
        </p:nvSpPr>
        <p:spPr>
          <a:xfrm>
            <a:off x="2749927" y="2238888"/>
            <a:ext cx="8928000" cy="960582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32" name="Round Same-side Corner of Rectangle 31">
            <a:extLst>
              <a:ext uri="{FF2B5EF4-FFF2-40B4-BE49-F238E27FC236}">
                <a16:creationId xmlns:a16="http://schemas.microsoft.com/office/drawing/2014/main" id="{3DF79E44-A2F7-DABC-CF21-AC0A7608EE45}"/>
              </a:ext>
            </a:extLst>
          </p:cNvPr>
          <p:cNvSpPr/>
          <p:nvPr/>
        </p:nvSpPr>
        <p:spPr>
          <a:xfrm>
            <a:off x="2749926" y="2238888"/>
            <a:ext cx="4845527" cy="960582"/>
          </a:xfrm>
          <a:prstGeom prst="round2Same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4845EB-6A62-2301-2A51-06DDA6976FC3}"/>
              </a:ext>
            </a:extLst>
          </p:cNvPr>
          <p:cNvSpPr/>
          <p:nvPr/>
        </p:nvSpPr>
        <p:spPr>
          <a:xfrm>
            <a:off x="7461949" y="2238888"/>
            <a:ext cx="2031744" cy="9605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9468" name="Rectangle 15">
            <a:extLst>
              <a:ext uri="{FF2B5EF4-FFF2-40B4-BE49-F238E27FC236}">
                <a16:creationId xmlns:a16="http://schemas.microsoft.com/office/drawing/2014/main" id="{FD9CE3D2-6FE6-FC30-41A2-9E0B24725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1"/>
              <a:t>data centre Tiers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E3DE19D-77CC-16E0-BF77-A98B2FD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en-GB" noProof="1" smtClean="0"/>
              <a:pPr/>
              <a:t>11</a:t>
            </a:fld>
            <a:endParaRPr lang="en-GB" noProof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99322B-C71C-0215-5A55-375BC6F5F8D9}"/>
              </a:ext>
            </a:extLst>
          </p:cNvPr>
          <p:cNvSpPr txBox="1"/>
          <p:nvPr/>
        </p:nvSpPr>
        <p:spPr>
          <a:xfrm>
            <a:off x="258619" y="2552087"/>
            <a:ext cx="2349310" cy="39351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Power and Cooling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AB99C-E4F7-04B3-BECD-16D265E165CD}"/>
              </a:ext>
            </a:extLst>
          </p:cNvPr>
          <p:cNvSpPr txBox="1"/>
          <p:nvPr/>
        </p:nvSpPr>
        <p:spPr>
          <a:xfrm>
            <a:off x="3047823" y="2411824"/>
            <a:ext cx="3530571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Single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C3EFCD-C856-D4AF-AF55-D2F5D6F8968F}"/>
              </a:ext>
            </a:extLst>
          </p:cNvPr>
          <p:cNvSpPr txBox="1"/>
          <p:nvPr/>
        </p:nvSpPr>
        <p:spPr>
          <a:xfrm>
            <a:off x="7179514" y="2421556"/>
            <a:ext cx="2451959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Multiple Paths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3FA62-68DD-428A-DE52-79C69EF6816B}"/>
              </a:ext>
            </a:extLst>
          </p:cNvPr>
          <p:cNvSpPr txBox="1"/>
          <p:nvPr/>
        </p:nvSpPr>
        <p:spPr>
          <a:xfrm>
            <a:off x="9493693" y="2411824"/>
            <a:ext cx="2184234" cy="6398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Completely Fault Tolerant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B98671-B7F1-BF2A-2B96-2FC1CADE6FF6}"/>
              </a:ext>
            </a:extLst>
          </p:cNvPr>
          <p:cNvSpPr txBox="1"/>
          <p:nvPr/>
        </p:nvSpPr>
        <p:spPr>
          <a:xfrm>
            <a:off x="258619" y="3578710"/>
            <a:ext cx="2349310" cy="393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Redundant Components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A953DD-9443-F3DC-99B1-02C7CF64812B}"/>
              </a:ext>
            </a:extLst>
          </p:cNvPr>
          <p:cNvSpPr txBox="1"/>
          <p:nvPr/>
        </p:nvSpPr>
        <p:spPr>
          <a:xfrm>
            <a:off x="2650638" y="3452972"/>
            <a:ext cx="2451959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Few / None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CE81C1-9CBD-AE1A-AFB0-9BAA956FC199}"/>
              </a:ext>
            </a:extLst>
          </p:cNvPr>
          <p:cNvSpPr txBox="1"/>
          <p:nvPr/>
        </p:nvSpPr>
        <p:spPr>
          <a:xfrm>
            <a:off x="9229552" y="3450922"/>
            <a:ext cx="2451959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Every Component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970F57-4C31-ED73-5A93-5517E0CEED37}"/>
              </a:ext>
            </a:extLst>
          </p:cNvPr>
          <p:cNvSpPr txBox="1"/>
          <p:nvPr/>
        </p:nvSpPr>
        <p:spPr>
          <a:xfrm>
            <a:off x="258619" y="4635001"/>
            <a:ext cx="2349310" cy="393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Expected Uptime / Downtime per Year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6404DE-F9FD-F7DF-DDCD-ECB7649C69DA}"/>
              </a:ext>
            </a:extLst>
          </p:cNvPr>
          <p:cNvSpPr txBox="1"/>
          <p:nvPr/>
        </p:nvSpPr>
        <p:spPr>
          <a:xfrm>
            <a:off x="2749926" y="4520611"/>
            <a:ext cx="2352669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99.671%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28.8h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225F7F-EA70-F885-0AAA-AAB69E5ABA4A}"/>
              </a:ext>
            </a:extLst>
          </p:cNvPr>
          <p:cNvSpPr txBox="1"/>
          <p:nvPr/>
        </p:nvSpPr>
        <p:spPr>
          <a:xfrm>
            <a:off x="5105938" y="4518514"/>
            <a:ext cx="2356011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99. 741%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22.7h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0BD1F1-9E48-B226-67A4-7D6D06B77A2A}"/>
              </a:ext>
            </a:extLst>
          </p:cNvPr>
          <p:cNvSpPr txBox="1"/>
          <p:nvPr/>
        </p:nvSpPr>
        <p:spPr>
          <a:xfrm>
            <a:off x="7461951" y="4518514"/>
            <a:ext cx="2031742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99.982%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1.6h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EC0E3C-0686-26F1-5853-C83A66F54014}"/>
              </a:ext>
            </a:extLst>
          </p:cNvPr>
          <p:cNvSpPr txBox="1"/>
          <p:nvPr/>
        </p:nvSpPr>
        <p:spPr>
          <a:xfrm>
            <a:off x="9523248" y="1562458"/>
            <a:ext cx="2154679" cy="639881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Tier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8FA1EA-48FE-C3C2-911E-7C6ECF3C03D5}"/>
              </a:ext>
            </a:extLst>
          </p:cNvPr>
          <p:cNvSpPr txBox="1"/>
          <p:nvPr/>
        </p:nvSpPr>
        <p:spPr>
          <a:xfrm>
            <a:off x="2749927" y="1559097"/>
            <a:ext cx="2352668" cy="639881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Tier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895D99-0DA4-34D9-8BDE-406ACD99BFAF}"/>
              </a:ext>
            </a:extLst>
          </p:cNvPr>
          <p:cNvSpPr txBox="1"/>
          <p:nvPr/>
        </p:nvSpPr>
        <p:spPr>
          <a:xfrm>
            <a:off x="5105939" y="1557000"/>
            <a:ext cx="2326456" cy="639881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Tier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7B877D-1707-58FE-D944-F9369FC77E9A}"/>
              </a:ext>
            </a:extLst>
          </p:cNvPr>
          <p:cNvSpPr txBox="1"/>
          <p:nvPr/>
        </p:nvSpPr>
        <p:spPr>
          <a:xfrm>
            <a:off x="7461950" y="1557000"/>
            <a:ext cx="2031743" cy="639881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Tier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5C8D47-BDEA-E4BF-64EF-FE907CAF968B}"/>
              </a:ext>
            </a:extLst>
          </p:cNvPr>
          <p:cNvSpPr txBox="1"/>
          <p:nvPr/>
        </p:nvSpPr>
        <p:spPr>
          <a:xfrm>
            <a:off x="9464258" y="4509770"/>
            <a:ext cx="2031742" cy="63988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99.995%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0.4h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85A7F-965A-55A4-4830-847A3A2CC98E}"/>
              </a:ext>
            </a:extLst>
          </p:cNvPr>
          <p:cNvSpPr txBox="1"/>
          <p:nvPr/>
        </p:nvSpPr>
        <p:spPr>
          <a:xfrm>
            <a:off x="696000" y="5765057"/>
            <a:ext cx="7907226" cy="3864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Source: </a:t>
            </a:r>
          </a:p>
          <a:p>
            <a:r>
              <a:rPr lang="en-US" sz="1000" dirty="0">
                <a:solidFill>
                  <a:schemeClr val="bg2"/>
                </a:solidFill>
              </a:rPr>
              <a:t>https://</a:t>
            </a:r>
            <a:r>
              <a:rPr lang="en-US" sz="1000" dirty="0" err="1">
                <a:solidFill>
                  <a:schemeClr val="bg2"/>
                </a:solidFill>
              </a:rPr>
              <a:t>www.hpe.com</a:t>
            </a:r>
            <a:r>
              <a:rPr lang="en-US" sz="1000" dirty="0">
                <a:solidFill>
                  <a:schemeClr val="bg2"/>
                </a:solidFill>
              </a:rPr>
              <a:t>/</a:t>
            </a:r>
            <a:r>
              <a:rPr lang="en-US" sz="1000" dirty="0" err="1">
                <a:solidFill>
                  <a:schemeClr val="bg2"/>
                </a:solidFill>
              </a:rPr>
              <a:t>uk</a:t>
            </a:r>
            <a:r>
              <a:rPr lang="en-US" sz="1000" dirty="0">
                <a:solidFill>
                  <a:schemeClr val="bg2"/>
                </a:solidFill>
              </a:rPr>
              <a:t>/</a:t>
            </a:r>
            <a:r>
              <a:rPr lang="en-US" sz="1000" dirty="0" err="1">
                <a:solidFill>
                  <a:schemeClr val="bg2"/>
                </a:solidFill>
              </a:rPr>
              <a:t>en</a:t>
            </a:r>
            <a:r>
              <a:rPr lang="en-US" sz="1000" dirty="0">
                <a:solidFill>
                  <a:schemeClr val="bg2"/>
                </a:solidFill>
              </a:rPr>
              <a:t>/what-is/data-center-</a:t>
            </a:r>
            <a:r>
              <a:rPr lang="en-US" sz="1000" dirty="0" err="1">
                <a:solidFill>
                  <a:schemeClr val="bg2"/>
                </a:solidFill>
              </a:rPr>
              <a:t>tiers.html</a:t>
            </a:r>
            <a:endParaRPr lang="en-US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https://</a:t>
            </a:r>
            <a:r>
              <a:rPr lang="en-US" sz="1000" dirty="0" err="1">
                <a:solidFill>
                  <a:schemeClr val="bg2"/>
                </a:solidFill>
              </a:rPr>
              <a:t>www.cisco.com</a:t>
            </a:r>
            <a:r>
              <a:rPr lang="en-US" sz="1000" dirty="0">
                <a:solidFill>
                  <a:schemeClr val="bg2"/>
                </a:solidFill>
              </a:rPr>
              <a:t>/c/</a:t>
            </a:r>
            <a:r>
              <a:rPr lang="en-US" sz="1000" dirty="0" err="1">
                <a:solidFill>
                  <a:schemeClr val="bg2"/>
                </a:solidFill>
              </a:rPr>
              <a:t>en_uk</a:t>
            </a:r>
            <a:r>
              <a:rPr lang="en-US" sz="1000" dirty="0">
                <a:solidFill>
                  <a:schemeClr val="bg2"/>
                </a:solidFill>
              </a:rPr>
              <a:t>/solutions/data-center-virtualization/what-is-a-data-</a:t>
            </a:r>
            <a:r>
              <a:rPr lang="en-US" sz="1000" dirty="0" err="1">
                <a:solidFill>
                  <a:schemeClr val="bg2"/>
                </a:solidFill>
              </a:rPr>
              <a:t>center.html</a:t>
            </a:r>
            <a:endParaRPr lang="en-US" sz="1000" dirty="0">
              <a:solidFill>
                <a:schemeClr val="bg2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19FA4-B432-8011-09C9-EA7F97282795}"/>
              </a:ext>
            </a:extLst>
          </p:cNvPr>
          <p:cNvSpPr txBox="1"/>
          <p:nvPr/>
        </p:nvSpPr>
        <p:spPr>
          <a:xfrm>
            <a:off x="4261227" y="5336869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Data Centre Tiers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8A1BD-49C8-EBCA-900B-2F7B0BA4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6468A-3585-6949-B840-42DCDD3C8228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2F97-B4FC-4FC5-D666-C60A9F82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947EC-6315-8688-ADE0-AD0FE7D4082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821928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6B103-C52B-2E74-F55B-8B3ADAFF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66B8E-0E7C-8EE7-07CE-9650D823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CE77B5-42E1-6361-8AD3-1BA9F9F6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4 -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BDEF8-C1C7-3254-DD5A-49E3CC56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0293-9413-F94E-8B6E-D157F0CB84E3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FBDFB-0A57-D142-30B7-C32F2D93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1BC49-C95B-9324-966C-CEECABBA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91" y="10129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BE608-DFAD-5F04-E0F7-B7400D42BC62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68502-C41B-A7FA-05BF-70B143CB6691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A32D8-E680-08F6-4DC8-E2095A8C18E5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62757-52A2-44D4-42ED-62AC9C726DAE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8DB2D3-5C61-A684-7269-0E31BD03BB64}"/>
              </a:ext>
            </a:extLst>
          </p:cNvPr>
          <p:cNvSpPr/>
          <p:nvPr/>
        </p:nvSpPr>
        <p:spPr>
          <a:xfrm>
            <a:off x="313216" y="232811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AA138E-8000-B51F-C56E-F74D4D1D86D7}"/>
              </a:ext>
            </a:extLst>
          </p:cNvPr>
          <p:cNvSpPr/>
          <p:nvPr/>
        </p:nvSpPr>
        <p:spPr>
          <a:xfrm>
            <a:off x="273606" y="456976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09D789-1D54-6DD1-312B-CCB09C4AB82D}"/>
              </a:ext>
            </a:extLst>
          </p:cNvPr>
          <p:cNvSpPr txBox="1"/>
          <p:nvPr/>
        </p:nvSpPr>
        <p:spPr>
          <a:xfrm>
            <a:off x="601347" y="2294061"/>
            <a:ext cx="3014933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Leaf-4 also receives T2 route &amp; uses local logic to learn MAC/IP bindings potentially learned via remote EVPN LAG peer due to hashing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FD01B3-6870-F653-26D4-8D05AC4D5532}"/>
              </a:ext>
            </a:extLst>
          </p:cNvPr>
          <p:cNvSpPr txBox="1"/>
          <p:nvPr/>
        </p:nvSpPr>
        <p:spPr>
          <a:xfrm>
            <a:off x="601347" y="4502753"/>
            <a:ext cx="3014933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Leaf-2 learns MAC/IP information, updates tables, &amp; forwards ARP request to Server-2 (refer to EVPN T2 slides for remaining process).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9DA8E4-0D93-2D38-8C98-E14E524929F0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C0B97C-7CFD-73B3-1C9E-2E32EA189A22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30D2BD-BBDC-9F5F-BE24-D4AA3A789527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CCAB768-6E47-B514-02B6-DBBD932582F2}"/>
              </a:ext>
            </a:extLst>
          </p:cNvPr>
          <p:cNvCxnSpPr>
            <a:cxnSpLocks/>
          </p:cNvCxnSpPr>
          <p:nvPr/>
        </p:nvCxnSpPr>
        <p:spPr>
          <a:xfrm>
            <a:off x="8504582" y="1748383"/>
            <a:ext cx="951438" cy="72661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3B5A5F73-AE4D-E625-3F4C-759E59C99760}"/>
              </a:ext>
            </a:extLst>
          </p:cNvPr>
          <p:cNvSpPr/>
          <p:nvPr/>
        </p:nvSpPr>
        <p:spPr>
          <a:xfrm>
            <a:off x="9082569" y="194736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2F8C8A-5E0B-A990-7348-9819E2EDC6D5}"/>
              </a:ext>
            </a:extLst>
          </p:cNvPr>
          <p:cNvCxnSpPr>
            <a:cxnSpLocks/>
          </p:cNvCxnSpPr>
          <p:nvPr/>
        </p:nvCxnSpPr>
        <p:spPr>
          <a:xfrm>
            <a:off x="6370571" y="3522588"/>
            <a:ext cx="0" cy="60534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DD1D58E9-DCD7-9673-15A1-23FE18FC84C0}"/>
              </a:ext>
            </a:extLst>
          </p:cNvPr>
          <p:cNvSpPr/>
          <p:nvPr/>
        </p:nvSpPr>
        <p:spPr>
          <a:xfrm>
            <a:off x="6073247" y="379116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9D53F-2BF5-2211-12A7-DCD34834E73E}"/>
              </a:ext>
            </a:extLst>
          </p:cNvPr>
          <p:cNvCxnSpPr>
            <a:cxnSpLocks/>
          </p:cNvCxnSpPr>
          <p:nvPr/>
        </p:nvCxnSpPr>
        <p:spPr>
          <a:xfrm>
            <a:off x="6788432" y="1725600"/>
            <a:ext cx="2294137" cy="89105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59149E6-CA22-2C72-A5FE-7E35A0EB5014}"/>
              </a:ext>
            </a:extLst>
          </p:cNvPr>
          <p:cNvSpPr/>
          <p:nvPr/>
        </p:nvSpPr>
        <p:spPr>
          <a:xfrm>
            <a:off x="7953793" y="194736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1E8F7-046B-E506-8886-E6D36689D541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4 Overview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457FC7-7843-4A52-2F83-0E07352EEC2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8811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/>
      <p:bldP spid="29" grpId="0"/>
      <p:bldP spid="53" grpId="0" animBg="1"/>
      <p:bldP spid="55" grpId="0" animBg="1"/>
      <p:bldP spid="2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80C8C-3400-8ECE-CFC6-E148513D5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DEEF8-AB3B-0811-B7A3-15AF6A06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650401-9198-A353-23DA-96F63C4B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4 -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0D5BB-9ED6-D721-F8EB-D97369DA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13DC-6459-174D-A60A-A9264A421E8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0E6DC-BE07-BC41-C08D-17124988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78567-72B6-FBB8-1734-CDD1D138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91" y="10129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1B286-6E90-AD84-2D6E-3DA9F8CCAC01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86F1F-1F55-65A7-9687-77C63A336BEA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62D58-3FAE-5487-2337-7EDAD47ACA2A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74E8C8-9067-D853-9DBC-DE8323D06E10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74CFE6-0F7E-802D-0EBA-AAEEE865640C}"/>
              </a:ext>
            </a:extLst>
          </p:cNvPr>
          <p:cNvSpPr/>
          <p:nvPr/>
        </p:nvSpPr>
        <p:spPr>
          <a:xfrm>
            <a:off x="482106" y="163324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9ABB8BB-BE1F-2939-0C06-C5D90B1031BF}"/>
              </a:ext>
            </a:extLst>
          </p:cNvPr>
          <p:cNvSpPr/>
          <p:nvPr/>
        </p:nvSpPr>
        <p:spPr>
          <a:xfrm>
            <a:off x="482106" y="272789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51863A-E78E-AA7D-ED97-BCB14A95D502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6DD58B-0D99-AE67-B8E0-425B810A304F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61FBC1-FC96-BF19-8AD5-1E5E80665E49}"/>
              </a:ext>
            </a:extLst>
          </p:cNvPr>
          <p:cNvSpPr txBox="1"/>
          <p:nvPr/>
        </p:nvSpPr>
        <p:spPr>
          <a:xfrm>
            <a:off x="818258" y="1591520"/>
            <a:ext cx="2903831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Assume Server-5 sends ARP request to Server-3; ingress replication from Leaf-5 delivers BUM traffic to Leaf-3 &amp; Leaf-4.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EAB593-D5AB-2937-5F16-3890B9FE5CF2}"/>
              </a:ext>
            </a:extLst>
          </p:cNvPr>
          <p:cNvSpPr txBox="1"/>
          <p:nvPr/>
        </p:nvSpPr>
        <p:spPr>
          <a:xfrm>
            <a:off x="1355437" y="353867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7EB281-84C6-309C-F306-B7CFA6EA3EDE}"/>
              </a:ext>
            </a:extLst>
          </p:cNvPr>
          <p:cNvSpPr txBox="1"/>
          <p:nvPr/>
        </p:nvSpPr>
        <p:spPr>
          <a:xfrm>
            <a:off x="798692" y="2726459"/>
            <a:ext cx="264625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Leaf-4 will discard BUM traffic from the fabric towards the ES as it’s the non-DF. Server-3 receives the ARP-request only from Leaf-3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05FE65-4278-F75A-2600-1B1933003D21}"/>
              </a:ext>
            </a:extLst>
          </p:cNvPr>
          <p:cNvCxnSpPr>
            <a:cxnSpLocks/>
          </p:cNvCxnSpPr>
          <p:nvPr/>
        </p:nvCxnSpPr>
        <p:spPr>
          <a:xfrm>
            <a:off x="8187351" y="1828179"/>
            <a:ext cx="951438" cy="726617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97EF54A0-6D80-E3FC-0BE7-D9624C3CBCC5}"/>
              </a:ext>
            </a:extLst>
          </p:cNvPr>
          <p:cNvSpPr/>
          <p:nvPr/>
        </p:nvSpPr>
        <p:spPr>
          <a:xfrm>
            <a:off x="8101172" y="195862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A71C01-2420-BAE4-14BF-1F5749A8FF61}"/>
              </a:ext>
            </a:extLst>
          </p:cNvPr>
          <p:cNvCxnSpPr>
            <a:cxnSpLocks/>
          </p:cNvCxnSpPr>
          <p:nvPr/>
        </p:nvCxnSpPr>
        <p:spPr>
          <a:xfrm flipV="1">
            <a:off x="11136000" y="3338500"/>
            <a:ext cx="0" cy="552852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E9D3083-D669-B184-F560-341F6CD3D8EB}"/>
              </a:ext>
            </a:extLst>
          </p:cNvPr>
          <p:cNvSpPr/>
          <p:nvPr/>
        </p:nvSpPr>
        <p:spPr>
          <a:xfrm>
            <a:off x="11204523" y="356749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02FAB1-2503-858E-A515-15DAA89B4037}"/>
              </a:ext>
            </a:extLst>
          </p:cNvPr>
          <p:cNvCxnSpPr>
            <a:cxnSpLocks/>
          </p:cNvCxnSpPr>
          <p:nvPr/>
        </p:nvCxnSpPr>
        <p:spPr>
          <a:xfrm>
            <a:off x="7881478" y="1716168"/>
            <a:ext cx="0" cy="863126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F4C3267-3A92-B592-4265-CEFE67705708}"/>
              </a:ext>
            </a:extLst>
          </p:cNvPr>
          <p:cNvSpPr/>
          <p:nvPr/>
        </p:nvSpPr>
        <p:spPr>
          <a:xfrm>
            <a:off x="10058532" y="180225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212DA1-D750-C784-F9D2-CD6C318A4B8D}"/>
              </a:ext>
            </a:extLst>
          </p:cNvPr>
          <p:cNvCxnSpPr>
            <a:cxnSpLocks/>
          </p:cNvCxnSpPr>
          <p:nvPr/>
        </p:nvCxnSpPr>
        <p:spPr>
          <a:xfrm flipH="1" flipV="1">
            <a:off x="9057988" y="1716168"/>
            <a:ext cx="1733385" cy="619191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C65B60-D7A4-570D-0F12-DC1F53077E3B}"/>
              </a:ext>
            </a:extLst>
          </p:cNvPr>
          <p:cNvCxnSpPr>
            <a:cxnSpLocks/>
          </p:cNvCxnSpPr>
          <p:nvPr/>
        </p:nvCxnSpPr>
        <p:spPr>
          <a:xfrm>
            <a:off x="7916902" y="3446563"/>
            <a:ext cx="435471" cy="708712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ED6E42BB-0958-DE53-B2ED-4A35981A2B29}"/>
              </a:ext>
            </a:extLst>
          </p:cNvPr>
          <p:cNvSpPr/>
          <p:nvPr/>
        </p:nvSpPr>
        <p:spPr>
          <a:xfrm>
            <a:off x="7857719" y="384138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12D3B22-0DB1-5307-AF31-CFE84FA9BE2C}"/>
              </a:ext>
            </a:extLst>
          </p:cNvPr>
          <p:cNvSpPr/>
          <p:nvPr/>
        </p:nvSpPr>
        <p:spPr>
          <a:xfrm>
            <a:off x="9259180" y="342169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15B5595-2A2A-FA40-216B-813391C240B3}"/>
              </a:ext>
            </a:extLst>
          </p:cNvPr>
          <p:cNvCxnSpPr>
            <a:cxnSpLocks/>
          </p:cNvCxnSpPr>
          <p:nvPr/>
        </p:nvCxnSpPr>
        <p:spPr>
          <a:xfrm flipH="1">
            <a:off x="8974726" y="3614926"/>
            <a:ext cx="295286" cy="533213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&quot;No&quot; Symbol 57">
            <a:extLst>
              <a:ext uri="{FF2B5EF4-FFF2-40B4-BE49-F238E27FC236}">
                <a16:creationId xmlns:a16="http://schemas.microsoft.com/office/drawing/2014/main" id="{A4CF35A9-D8E9-1BA6-310D-1A99C3341130}"/>
              </a:ext>
            </a:extLst>
          </p:cNvPr>
          <p:cNvSpPr/>
          <p:nvPr/>
        </p:nvSpPr>
        <p:spPr>
          <a:xfrm>
            <a:off x="9049660" y="3720721"/>
            <a:ext cx="233073" cy="238280"/>
          </a:xfrm>
          <a:prstGeom prst="noSmoking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C4649D-5F8C-247A-088B-5FC2B04BEE11}"/>
              </a:ext>
            </a:extLst>
          </p:cNvPr>
          <p:cNvSpPr/>
          <p:nvPr/>
        </p:nvSpPr>
        <p:spPr>
          <a:xfrm>
            <a:off x="7640012" y="194736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6E0D16-8694-60C5-0475-399CA1745EF5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4 Overview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F6DC5-B2EF-47C0-B1C4-A06E80BF510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7974820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FC021-C727-5CDC-D95C-107A2A073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226AD-4C7B-813E-8943-9534C70F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EF5973-D4A3-37E9-E651-FD4ECA49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EVPN ROUTE TYPE 5 -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5CC54-0853-5AA1-F542-6C4E44C8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28" y="1701564"/>
            <a:ext cx="6400836" cy="43193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IP Prefix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Provides Layer 3 Connectivity</a:t>
            </a:r>
          </a:p>
          <a:p>
            <a:pPr marL="465750" lvl="2" indent="-285750"/>
            <a:r>
              <a:rPr lang="en-GB" sz="2400" dirty="0"/>
              <a:t>Similar to MPLS 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Common Uses:</a:t>
            </a:r>
          </a:p>
          <a:p>
            <a:pPr marL="465750" lvl="2" indent="-285750"/>
            <a:r>
              <a:rPr lang="en-GB" sz="2400" dirty="0"/>
              <a:t>Symmetric Routing within DC</a:t>
            </a:r>
          </a:p>
          <a:p>
            <a:pPr marL="465750" lvl="2" indent="-285750"/>
            <a:r>
              <a:rPr lang="en-GB" sz="2400" dirty="0"/>
              <a:t>Layer 3 DCI</a:t>
            </a:r>
          </a:p>
          <a:p>
            <a:pPr marL="465750" lvl="2" indent="-285750"/>
            <a:r>
              <a:rPr lang="en-GB" sz="2400" dirty="0"/>
              <a:t>CDN Anycast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lvl="1"/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A98E7-C27C-5430-1AF6-2AF1E69A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8AC8-E93E-9B49-A77F-86668D820FC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6DC94-181A-4AAF-A20F-F30D67AD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Grafik 267">
            <a:extLst>
              <a:ext uri="{FF2B5EF4-FFF2-40B4-BE49-F238E27FC236}">
                <a16:creationId xmlns:a16="http://schemas.microsoft.com/office/drawing/2014/main" id="{D411B842-D537-D4BC-C143-5A473467ED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951549" y="1946453"/>
            <a:ext cx="1740120" cy="1740120"/>
          </a:xfrm>
          <a:prstGeom prst="rect">
            <a:avLst/>
          </a:prstGeom>
        </p:spPr>
      </p:pic>
      <p:pic>
        <p:nvPicPr>
          <p:cNvPr id="8" name="Grafik 267">
            <a:extLst>
              <a:ext uri="{FF2B5EF4-FFF2-40B4-BE49-F238E27FC236}">
                <a16:creationId xmlns:a16="http://schemas.microsoft.com/office/drawing/2014/main" id="{8201BBD7-9F71-9511-65B1-EF50C31428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0533609" y="4113944"/>
            <a:ext cx="576000" cy="576000"/>
          </a:xfrm>
          <a:prstGeom prst="rect">
            <a:avLst/>
          </a:prstGeom>
        </p:spPr>
      </p:pic>
      <p:pic>
        <p:nvPicPr>
          <p:cNvPr id="9" name="Grafik 267">
            <a:extLst>
              <a:ext uri="{FF2B5EF4-FFF2-40B4-BE49-F238E27FC236}">
                <a16:creationId xmlns:a16="http://schemas.microsoft.com/office/drawing/2014/main" id="{5317A867-A011-0BD7-AA1F-A2F97C8730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375549" y="3686573"/>
            <a:ext cx="576000" cy="576000"/>
          </a:xfrm>
          <a:prstGeom prst="rect">
            <a:avLst/>
          </a:prstGeom>
        </p:spPr>
      </p:pic>
      <p:sp>
        <p:nvSpPr>
          <p:cNvPr id="10" name="Teardrop 9">
            <a:extLst>
              <a:ext uri="{FF2B5EF4-FFF2-40B4-BE49-F238E27FC236}">
                <a16:creationId xmlns:a16="http://schemas.microsoft.com/office/drawing/2014/main" id="{1F83A8E5-97DE-7BAB-9F1A-E5E4888F5EF5}"/>
              </a:ext>
            </a:extLst>
          </p:cNvPr>
          <p:cNvSpPr/>
          <p:nvPr/>
        </p:nvSpPr>
        <p:spPr>
          <a:xfrm rot="5400000">
            <a:off x="7630439" y="27412"/>
            <a:ext cx="1740120" cy="3170396"/>
          </a:xfrm>
          <a:prstGeom prst="teardrop">
            <a:avLst>
              <a:gd name="adj" fmla="val 142117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708AE-0986-0AE5-7A8B-C41796C3C2E3}"/>
              </a:ext>
            </a:extLst>
          </p:cNvPr>
          <p:cNvSpPr txBox="1"/>
          <p:nvPr/>
        </p:nvSpPr>
        <p:spPr>
          <a:xfrm>
            <a:off x="7206021" y="1009936"/>
            <a:ext cx="2745528" cy="109372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I have an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IP Prefix!</a:t>
            </a:r>
          </a:p>
        </p:txBody>
      </p:sp>
      <p:pic>
        <p:nvPicPr>
          <p:cNvPr id="12" name="Grafik 267">
            <a:extLst>
              <a:ext uri="{FF2B5EF4-FFF2-40B4-BE49-F238E27FC236}">
                <a16:creationId xmlns:a16="http://schemas.microsoft.com/office/drawing/2014/main" id="{3F7A6B6D-0F10-9AD7-9B33-B25793BFCB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712409" y="4267202"/>
            <a:ext cx="576000" cy="57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45D73-1658-F26D-66B2-A4CBF5582CEF}"/>
              </a:ext>
            </a:extLst>
          </p:cNvPr>
          <p:cNvSpPr txBox="1"/>
          <p:nvPr/>
        </p:nvSpPr>
        <p:spPr>
          <a:xfrm>
            <a:off x="9663549" y="5173120"/>
            <a:ext cx="249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Route Type 5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CC2E6-5D39-4686-FADB-5273104BACE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4400294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7F799-C68F-CA01-90BB-F5D3630A4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15BC1-3833-C195-ADB3-0F655886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0C741-F69A-5AF1-7B91-2CF982965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0463-804C-1B4D-B56E-267BB214E074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EC947-F250-452B-7438-E107B306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7B5AA-8827-2E5C-B3C3-00FA5DE1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714" y="1046773"/>
            <a:ext cx="6790964" cy="476445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4FA7D0-79DB-970B-6458-BC323A356A83}"/>
              </a:ext>
            </a:extLst>
          </p:cNvPr>
          <p:cNvSpPr/>
          <p:nvPr/>
        </p:nvSpPr>
        <p:spPr>
          <a:xfrm>
            <a:off x="10085697" y="460098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FD81BE-2147-4360-D298-5A2B0590BF09}"/>
              </a:ext>
            </a:extLst>
          </p:cNvPr>
          <p:cNvCxnSpPr>
            <a:cxnSpLocks/>
          </p:cNvCxnSpPr>
          <p:nvPr/>
        </p:nvCxnSpPr>
        <p:spPr>
          <a:xfrm flipV="1">
            <a:off x="11577452" y="3919379"/>
            <a:ext cx="0" cy="73520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A6794A9B-E7AF-74A5-3721-3B7A503773D8}"/>
              </a:ext>
            </a:extLst>
          </p:cNvPr>
          <p:cNvSpPr/>
          <p:nvPr/>
        </p:nvSpPr>
        <p:spPr>
          <a:xfrm>
            <a:off x="9690721" y="4011609"/>
            <a:ext cx="1778192" cy="439244"/>
          </a:xfrm>
          <a:prstGeom prst="wedgeRoundRectCallout">
            <a:avLst>
              <a:gd name="adj1" fmla="val -20286"/>
              <a:gd name="adj2" fmla="val 79701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BGP (IPv4 Unicast)</a:t>
            </a:r>
          </a:p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0.0.0.0/0 n/h Firewall-1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A43EB42-0ED2-966D-1B26-BC0812C6A92E}"/>
              </a:ext>
            </a:extLst>
          </p:cNvPr>
          <p:cNvSpPr/>
          <p:nvPr/>
        </p:nvSpPr>
        <p:spPr>
          <a:xfrm>
            <a:off x="10188438" y="2470261"/>
            <a:ext cx="1778192" cy="439244"/>
          </a:xfrm>
          <a:prstGeom prst="wedgeRoundRectCallout">
            <a:avLst>
              <a:gd name="adj1" fmla="val -20286"/>
              <a:gd name="adj2" fmla="val 79701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0.0.0.0/0 advertised as EVPN T5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45BC96-13AC-2E66-EAF6-7A2868031D73}"/>
              </a:ext>
            </a:extLst>
          </p:cNvPr>
          <p:cNvSpPr/>
          <p:nvPr/>
        </p:nvSpPr>
        <p:spPr>
          <a:xfrm>
            <a:off x="10872051" y="305732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5CC3F2F8-D438-439E-445C-C5561CA46D76}"/>
              </a:ext>
            </a:extLst>
          </p:cNvPr>
          <p:cNvSpPr/>
          <p:nvPr/>
        </p:nvSpPr>
        <p:spPr>
          <a:xfrm>
            <a:off x="5575950" y="2877443"/>
            <a:ext cx="1778192" cy="439244"/>
          </a:xfrm>
          <a:prstGeom prst="wedgeRoundRectCallout">
            <a:avLst>
              <a:gd name="adj1" fmla="val -20286"/>
              <a:gd name="adj2" fmla="val 79701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0.0.0.0/0 received as EVPN T5</a:t>
            </a:r>
          </a:p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Installed in relevant tables/database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326E29-C078-4C80-C781-0CA32D9D6214}"/>
              </a:ext>
            </a:extLst>
          </p:cNvPr>
          <p:cNvSpPr/>
          <p:nvPr/>
        </p:nvSpPr>
        <p:spPr>
          <a:xfrm>
            <a:off x="6259563" y="342900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C4A7B1CC-F81E-A723-51CC-AF4939B75715}"/>
              </a:ext>
            </a:extLst>
          </p:cNvPr>
          <p:cNvSpPr/>
          <p:nvPr/>
        </p:nvSpPr>
        <p:spPr>
          <a:xfrm>
            <a:off x="4863918" y="4155632"/>
            <a:ext cx="1778192" cy="645721"/>
          </a:xfrm>
          <a:prstGeom prst="wedgeRoundRectCallout">
            <a:avLst>
              <a:gd name="adj1" fmla="val -3874"/>
              <a:gd name="adj2" fmla="val -88611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>
                <a:solidFill>
                  <a:schemeClr val="tx1"/>
                </a:solidFill>
              </a:rPr>
              <a:t>Redistribute &amp; advertised EVPN T5 0.0.0.0/0 route &gt;&gt; BGP IPv4 Unicast 0.0.0.0/0 to Server-1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7377D8-F709-7478-B7EE-E914AAED82CD}"/>
              </a:ext>
            </a:extLst>
          </p:cNvPr>
          <p:cNvSpPr/>
          <p:nvPr/>
        </p:nvSpPr>
        <p:spPr>
          <a:xfrm>
            <a:off x="5716431" y="369769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FC8E70-E7B3-2E08-B447-E41C76B10558}"/>
              </a:ext>
            </a:extLst>
          </p:cNvPr>
          <p:cNvCxnSpPr>
            <a:cxnSpLocks/>
          </p:cNvCxnSpPr>
          <p:nvPr/>
        </p:nvCxnSpPr>
        <p:spPr>
          <a:xfrm flipH="1" flipV="1">
            <a:off x="9607956" y="2510554"/>
            <a:ext cx="1025548" cy="54677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A0C71C-592B-1028-8EED-D7780389FC5F}"/>
              </a:ext>
            </a:extLst>
          </p:cNvPr>
          <p:cNvCxnSpPr>
            <a:cxnSpLocks/>
          </p:cNvCxnSpPr>
          <p:nvPr/>
        </p:nvCxnSpPr>
        <p:spPr>
          <a:xfrm flipH="1">
            <a:off x="7785436" y="2638143"/>
            <a:ext cx="946760" cy="54272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4B1737-B192-A740-6AB6-65951100F238}"/>
              </a:ext>
            </a:extLst>
          </p:cNvPr>
          <p:cNvCxnSpPr>
            <a:cxnSpLocks/>
          </p:cNvCxnSpPr>
          <p:nvPr/>
        </p:nvCxnSpPr>
        <p:spPr>
          <a:xfrm>
            <a:off x="6880762" y="4019776"/>
            <a:ext cx="0" cy="58121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">
            <a:extLst>
              <a:ext uri="{FF2B5EF4-FFF2-40B4-BE49-F238E27FC236}">
                <a16:creationId xmlns:a16="http://schemas.microsoft.com/office/drawing/2014/main" id="{648EBFE3-AFD1-A2C6-8B9A-AA992E9E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40" y="411205"/>
            <a:ext cx="8928000" cy="864000"/>
          </a:xfrm>
        </p:spPr>
        <p:txBody>
          <a:bodyPr/>
          <a:lstStyle/>
          <a:p>
            <a:r>
              <a:rPr lang="en-GB"/>
              <a:t>EVPN TYPE 5 -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43527-4CDB-9420-013B-792B6BE4D49B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5 Overview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DB1532-6618-F767-D652-9FA3124EE3B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0093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CC721-89D0-F69E-5DD9-79825F679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13400F-D2A6-5430-D0D8-69C563E2443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ASYMMETRIC </a:t>
            </a:r>
            <a:r>
              <a:rPr lang="en-GB" dirty="0" err="1"/>
              <a:t>ROuting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38966-F7E8-42E5-F868-4738E010F86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7055850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8C808-DC77-9C8F-B4B1-C4DCFBAA0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4A2A7-10A9-6898-FDA5-92656F1D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115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5E9B6-8348-672B-B675-56E57C2A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12" y="387616"/>
            <a:ext cx="8928000" cy="864000"/>
          </a:xfrm>
        </p:spPr>
        <p:txBody>
          <a:bodyPr/>
          <a:lstStyle/>
          <a:p>
            <a:r>
              <a:rPr lang="en-GB"/>
              <a:t>Asymmetric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0ED19-5EF7-0BA4-D879-4BBC77EF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7569-E200-5145-9656-C4CA50FF466F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D7ABB-C777-C021-F3E3-C86B5E3A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D235D-11A6-A32B-4133-5EB4B18F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25000"/>
            <a:ext cx="7772400" cy="41538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88267CA-CDE4-3D79-99D0-B8D40967EA7B}"/>
              </a:ext>
            </a:extLst>
          </p:cNvPr>
          <p:cNvSpPr/>
          <p:nvPr/>
        </p:nvSpPr>
        <p:spPr>
          <a:xfrm>
            <a:off x="249352" y="206168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68886-82A6-7F40-2582-DD0EE427ED0B}"/>
              </a:ext>
            </a:extLst>
          </p:cNvPr>
          <p:cNvSpPr txBox="1"/>
          <p:nvPr/>
        </p:nvSpPr>
        <p:spPr>
          <a:xfrm>
            <a:off x="605914" y="1989000"/>
            <a:ext cx="4058292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eBGP has been established in the underlay and overlay with the relevant address families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7C52A9-8DB0-930A-3406-BB838B05EE85}"/>
              </a:ext>
            </a:extLst>
          </p:cNvPr>
          <p:cNvSpPr/>
          <p:nvPr/>
        </p:nvSpPr>
        <p:spPr>
          <a:xfrm>
            <a:off x="249352" y="252386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873B52-E297-295E-A2E1-71B124BC16E4}"/>
              </a:ext>
            </a:extLst>
          </p:cNvPr>
          <p:cNvSpPr txBox="1"/>
          <p:nvPr/>
        </p:nvSpPr>
        <p:spPr>
          <a:xfrm>
            <a:off x="605914" y="2498147"/>
            <a:ext cx="433109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Anycast gateways configured with identical VLAN/VNI &amp; L3 gateways across all leaf switches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DFE024-1520-C1AD-21FA-71C915D5F701}"/>
              </a:ext>
            </a:extLst>
          </p:cNvPr>
          <p:cNvSpPr/>
          <p:nvPr/>
        </p:nvSpPr>
        <p:spPr>
          <a:xfrm>
            <a:off x="249351" y="298603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69056-AF22-D2B0-B04F-D7586291740D}"/>
              </a:ext>
            </a:extLst>
          </p:cNvPr>
          <p:cNvSpPr txBox="1"/>
          <p:nvPr/>
        </p:nvSpPr>
        <p:spPr>
          <a:xfrm>
            <a:off x="605914" y="2994435"/>
            <a:ext cx="2743342" cy="71082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Server-1 sends traffic to Server-5 on a different network &amp; resolves ARP for its local gateway on Leaf 1.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Server-5’s MAC/IP is already learned on Leaf 1 via prior EVPN Type-2 route from Leaf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D3CB14-7E7C-430D-C7A2-B71C5B1E46B9}"/>
              </a:ext>
            </a:extLst>
          </p:cNvPr>
          <p:cNvSpPr txBox="1"/>
          <p:nvPr/>
        </p:nvSpPr>
        <p:spPr>
          <a:xfrm>
            <a:off x="10188787" y="5121380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CA59E-24C4-ADF3-64CF-4B18053ACE5E}"/>
              </a:ext>
            </a:extLst>
          </p:cNvPr>
          <p:cNvSpPr txBox="1"/>
          <p:nvPr/>
        </p:nvSpPr>
        <p:spPr>
          <a:xfrm>
            <a:off x="4664206" y="518104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D8EC4B-97B4-9954-EF64-53C2A7693B7A}"/>
              </a:ext>
            </a:extLst>
          </p:cNvPr>
          <p:cNvSpPr txBox="1"/>
          <p:nvPr/>
        </p:nvSpPr>
        <p:spPr>
          <a:xfrm>
            <a:off x="605912" y="1026931"/>
            <a:ext cx="3585968" cy="49350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r>
              <a:rPr lang="en-GB" sz="1000" dirty="0">
                <a:solidFill>
                  <a:schemeClr val="bg2"/>
                </a:solidFill>
              </a:rPr>
              <a:t>Assumptions:</a:t>
            </a:r>
          </a:p>
          <a:p>
            <a:pPr algn="l">
              <a:spcBef>
                <a:spcPts val="600"/>
              </a:spcBef>
            </a:pPr>
            <a:r>
              <a:rPr lang="en-GB" sz="1000" dirty="0">
                <a:solidFill>
                  <a:schemeClr val="bg2"/>
                </a:solidFill>
              </a:rPr>
              <a:t>instance-type &gt; MAC-VRF</a:t>
            </a:r>
          </a:p>
          <a:p>
            <a:pPr algn="l">
              <a:spcBef>
                <a:spcPts val="600"/>
              </a:spcBef>
            </a:pPr>
            <a:r>
              <a:rPr lang="en-GB" sz="1000" dirty="0">
                <a:solidFill>
                  <a:schemeClr val="bg2"/>
                </a:solidFill>
              </a:rPr>
              <a:t>Service-type </a:t>
            </a:r>
            <a:r>
              <a:rPr lang="en-GB" sz="1000" dirty="0" err="1">
                <a:solidFill>
                  <a:schemeClr val="bg2"/>
                </a:solidFill>
              </a:rPr>
              <a:t>vlan</a:t>
            </a:r>
            <a:r>
              <a:rPr lang="en-GB" sz="1000" dirty="0">
                <a:solidFill>
                  <a:schemeClr val="bg2"/>
                </a:solidFill>
              </a:rPr>
              <a:t>-aware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08137D-8D33-A413-58DA-5CA9DF24026A}"/>
              </a:ext>
            </a:extLst>
          </p:cNvPr>
          <p:cNvSpPr/>
          <p:nvPr/>
        </p:nvSpPr>
        <p:spPr>
          <a:xfrm>
            <a:off x="4731528" y="286654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6CEF51-3FD1-4AD6-A784-3443317D9EA8}"/>
              </a:ext>
            </a:extLst>
          </p:cNvPr>
          <p:cNvSpPr/>
          <p:nvPr/>
        </p:nvSpPr>
        <p:spPr>
          <a:xfrm>
            <a:off x="6096000" y="286654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33BB3F-D530-2593-1D2D-3A83AC4B7892}"/>
              </a:ext>
            </a:extLst>
          </p:cNvPr>
          <p:cNvSpPr/>
          <p:nvPr/>
        </p:nvSpPr>
        <p:spPr>
          <a:xfrm>
            <a:off x="7538404" y="282283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C7D85A1-F255-0BE4-BAC0-513F355D79AF}"/>
              </a:ext>
            </a:extLst>
          </p:cNvPr>
          <p:cNvSpPr/>
          <p:nvPr/>
        </p:nvSpPr>
        <p:spPr>
          <a:xfrm>
            <a:off x="10266249" y="282283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FB440-4CF6-B86E-A9E6-FA43CCFC4375}"/>
              </a:ext>
            </a:extLst>
          </p:cNvPr>
          <p:cNvSpPr/>
          <p:nvPr/>
        </p:nvSpPr>
        <p:spPr>
          <a:xfrm>
            <a:off x="11654152" y="282283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ADA324-CF90-1664-0DF6-F8B2FE9A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10" y="5008542"/>
            <a:ext cx="358980" cy="546629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D06B0483-DF61-D4AC-1B1F-B530BEDAF9E8}"/>
              </a:ext>
            </a:extLst>
          </p:cNvPr>
          <p:cNvGraphicFramePr>
            <a:graphicFrameLocks noGrp="1"/>
          </p:cNvGraphicFramePr>
          <p:nvPr/>
        </p:nvGraphicFramePr>
        <p:xfrm>
          <a:off x="408518" y="4444465"/>
          <a:ext cx="4142217" cy="1910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8718">
                  <a:extLst>
                    <a:ext uri="{9D8B030D-6E8A-4147-A177-3AD203B41FA5}">
                      <a16:colId xmlns:a16="http://schemas.microsoft.com/office/drawing/2014/main" val="3740246531"/>
                    </a:ext>
                  </a:extLst>
                </a:gridCol>
                <a:gridCol w="621333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621333">
                  <a:extLst>
                    <a:ext uri="{9D8B030D-6E8A-4147-A177-3AD203B41FA5}">
                      <a16:colId xmlns:a16="http://schemas.microsoft.com/office/drawing/2014/main" val="4060406112"/>
                    </a:ext>
                  </a:extLst>
                </a:gridCol>
                <a:gridCol w="690369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400464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303472">
                <a:tc>
                  <a:txBody>
                    <a:bodyPr/>
                    <a:lstStyle/>
                    <a:p>
                      <a:pPr algn="ctr"/>
                      <a:endParaRPr lang="en-GB" sz="10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Additional Information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259160">
                <a:tc>
                  <a:txBody>
                    <a:bodyPr/>
                    <a:lstStyle/>
                    <a:p>
                      <a:pPr algn="ctr"/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VNI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IP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317515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10020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192.168.1.20.1/24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317515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10040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192.168.1.40.1/24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  <a:tr h="356346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LEAF 1</a:t>
                      </a:r>
                    </a:p>
                    <a:p>
                      <a:pPr algn="ctr"/>
                      <a:r>
                        <a:rPr lang="en-GB" sz="800" dirty="0"/>
                        <a:t>LOOPBACK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192.168.255.1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516739"/>
                  </a:ext>
                </a:extLst>
              </a:tr>
              <a:tr h="356346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LEAF 5</a:t>
                      </a:r>
                    </a:p>
                    <a:p>
                      <a:pPr algn="ctr"/>
                      <a:r>
                        <a:rPr lang="en-GB" sz="800" dirty="0"/>
                        <a:t>LOOPBACK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192.168.255.5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715728"/>
                  </a:ext>
                </a:extLst>
              </a:tr>
            </a:tbl>
          </a:graphicData>
        </a:graphic>
      </p:graphicFrame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2EA9A23-3385-C91B-A040-27A09A2216DD}"/>
              </a:ext>
            </a:extLst>
          </p:cNvPr>
          <p:cNvCxnSpPr>
            <a:cxnSpLocks/>
          </p:cNvCxnSpPr>
          <p:nvPr/>
        </p:nvCxnSpPr>
        <p:spPr>
          <a:xfrm flipV="1">
            <a:off x="5697648" y="3429000"/>
            <a:ext cx="0" cy="735202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AF82C6-F889-2C76-5D9B-D0A69B0C57ED}"/>
              </a:ext>
            </a:extLst>
          </p:cNvPr>
          <p:cNvSpPr txBox="1"/>
          <p:nvPr/>
        </p:nvSpPr>
        <p:spPr>
          <a:xfrm>
            <a:off x="5870182" y="5794487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Asymmetric Routing Overview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F3093-68A0-6F48-4EB8-C54CADB6A35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417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4" grpId="0" animBg="1"/>
      <p:bldP spid="6" grpId="0" animBg="1"/>
      <p:bldP spid="27" grpId="0" animBg="1"/>
      <p:bldP spid="28" grpId="0" animBg="1"/>
      <p:bldP spid="2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B13B4-9228-0B7E-B723-4AD7B0D55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58812-A7E3-5352-5C5C-7D2CCAD4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8B681-8B9F-DC6A-22A5-34C5A7B1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12" y="387616"/>
            <a:ext cx="8928000" cy="864000"/>
          </a:xfrm>
        </p:spPr>
        <p:txBody>
          <a:bodyPr/>
          <a:lstStyle/>
          <a:p>
            <a:r>
              <a:rPr lang="en-GB"/>
              <a:t>Asymmetric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E81CF-93C4-640B-C5AB-B6365414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7569-E200-5145-9656-C4CA50FF466F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4C52E-A8DD-6816-6600-8210CF84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D9AE05-3918-3670-11D1-061230BC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25000"/>
            <a:ext cx="7772400" cy="415381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10A637D-B633-4083-8229-A4509DDCA8EB}"/>
              </a:ext>
            </a:extLst>
          </p:cNvPr>
          <p:cNvSpPr/>
          <p:nvPr/>
        </p:nvSpPr>
        <p:spPr>
          <a:xfrm>
            <a:off x="352091" y="150198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A6E94-80E4-10B3-93B8-78BD508A04E5}"/>
              </a:ext>
            </a:extLst>
          </p:cNvPr>
          <p:cNvSpPr txBox="1"/>
          <p:nvPr/>
        </p:nvSpPr>
        <p:spPr>
          <a:xfrm>
            <a:off x="630078" y="1413688"/>
            <a:ext cx="4331097" cy="121780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Server-1 sends traffic destined for Server-5. The destination MAC is VLAN 20’s G/W MAC on Leaf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DA7C53-A5CA-6016-EBFF-103E93F8D54D}"/>
              </a:ext>
            </a:extLst>
          </p:cNvPr>
          <p:cNvSpPr/>
          <p:nvPr/>
        </p:nvSpPr>
        <p:spPr>
          <a:xfrm>
            <a:off x="275617" y="373439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DB6C8-A714-F888-6EA0-431E224EC02D}"/>
              </a:ext>
            </a:extLst>
          </p:cNvPr>
          <p:cNvSpPr txBox="1"/>
          <p:nvPr/>
        </p:nvSpPr>
        <p:spPr>
          <a:xfrm>
            <a:off x="630079" y="3734391"/>
            <a:ext cx="3112582" cy="140362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 1 processes traffic matching its local MAC &amp; identifies the destination as locally connected via VLAN 40 gateway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37A2F4-E247-BF0D-FBE9-C787621FFFA4}"/>
              </a:ext>
            </a:extLst>
          </p:cNvPr>
          <p:cNvSpPr/>
          <p:nvPr/>
        </p:nvSpPr>
        <p:spPr>
          <a:xfrm>
            <a:off x="295257" y="505677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67E172-1766-5AF6-006D-646A79F0D1C0}"/>
              </a:ext>
            </a:extLst>
          </p:cNvPr>
          <p:cNvSpPr txBox="1"/>
          <p:nvPr/>
        </p:nvSpPr>
        <p:spPr>
          <a:xfrm>
            <a:off x="605912" y="4908579"/>
            <a:ext cx="3185087" cy="140362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Packet is locally routed &amp; a subsequent lookup determines reachability to Server-5 within VLAN 40 bridge domain in the L2VPN instance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Traffic is then sent with the VNI tag associated with VLAN 40  (VNI 10040)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57066-9212-A71C-C7AA-608ADB1BDC1F}"/>
              </a:ext>
            </a:extLst>
          </p:cNvPr>
          <p:cNvSpPr txBox="1"/>
          <p:nvPr/>
        </p:nvSpPr>
        <p:spPr>
          <a:xfrm>
            <a:off x="10188787" y="5121380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0E2C59-B492-2BFC-4CEE-29C6F34AAE6B}"/>
              </a:ext>
            </a:extLst>
          </p:cNvPr>
          <p:cNvSpPr txBox="1"/>
          <p:nvPr/>
        </p:nvSpPr>
        <p:spPr>
          <a:xfrm>
            <a:off x="4664206" y="518104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CB6B68-09DA-1D3F-F562-32D7BEF5AE50}"/>
              </a:ext>
            </a:extLst>
          </p:cNvPr>
          <p:cNvSpPr/>
          <p:nvPr/>
        </p:nvSpPr>
        <p:spPr>
          <a:xfrm>
            <a:off x="620842" y="2648113"/>
            <a:ext cx="1161288" cy="30796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Payload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314CBF8-A08F-A879-9517-209464E1C957}"/>
              </a:ext>
            </a:extLst>
          </p:cNvPr>
          <p:cNvSpPr/>
          <p:nvPr/>
        </p:nvSpPr>
        <p:spPr>
          <a:xfrm>
            <a:off x="620842" y="2331310"/>
            <a:ext cx="1161288" cy="28068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192.168.20.10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192.168.40.50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90F8B2B-7DC7-145C-A90E-46B5FCA6C3D2}"/>
              </a:ext>
            </a:extLst>
          </p:cNvPr>
          <p:cNvSpPr/>
          <p:nvPr/>
        </p:nvSpPr>
        <p:spPr>
          <a:xfrm>
            <a:off x="630078" y="1955251"/>
            <a:ext cx="1161288" cy="3441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AA</a:t>
            </a:r>
          </a:p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2A</a:t>
            </a:r>
            <a:endParaRPr lang="en-GB" sz="7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B2CE3F-2D0D-B722-4434-6F3193D09B78}"/>
              </a:ext>
            </a:extLst>
          </p:cNvPr>
          <p:cNvCxnSpPr>
            <a:cxnSpLocks/>
          </p:cNvCxnSpPr>
          <p:nvPr/>
        </p:nvCxnSpPr>
        <p:spPr>
          <a:xfrm flipV="1">
            <a:off x="5282979" y="3429000"/>
            <a:ext cx="0" cy="735202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A2ACCACB-7308-3B9F-1D9B-68488A6F45D8}"/>
              </a:ext>
            </a:extLst>
          </p:cNvPr>
          <p:cNvSpPr/>
          <p:nvPr/>
        </p:nvSpPr>
        <p:spPr>
          <a:xfrm>
            <a:off x="5784112" y="1678036"/>
            <a:ext cx="5071730" cy="1107694"/>
          </a:xfrm>
          <a:custGeom>
            <a:avLst/>
            <a:gdLst>
              <a:gd name="csX0" fmla="*/ 0 w 5071730"/>
              <a:gd name="csY0" fmla="*/ 895043 h 1107694"/>
              <a:gd name="csX1" fmla="*/ 978195 w 5071730"/>
              <a:gd name="csY1" fmla="*/ 1908 h 1107694"/>
              <a:gd name="csX2" fmla="*/ 5071730 w 5071730"/>
              <a:gd name="csY2" fmla="*/ 1107694 h 11076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071730" h="1107694">
                <a:moveTo>
                  <a:pt x="0" y="895043"/>
                </a:moveTo>
                <a:cubicBezTo>
                  <a:pt x="66453" y="430754"/>
                  <a:pt x="132907" y="-33534"/>
                  <a:pt x="978195" y="1908"/>
                </a:cubicBezTo>
                <a:cubicBezTo>
                  <a:pt x="1823483" y="37350"/>
                  <a:pt x="3447606" y="572522"/>
                  <a:pt x="5071730" y="1107694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544CED-75AC-4AEE-0756-D0EB180931DC}"/>
              </a:ext>
            </a:extLst>
          </p:cNvPr>
          <p:cNvSpPr/>
          <p:nvPr/>
        </p:nvSpPr>
        <p:spPr>
          <a:xfrm>
            <a:off x="4932034" y="385496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9DC787-D934-0566-6361-EFB21287DBF9}"/>
              </a:ext>
            </a:extLst>
          </p:cNvPr>
          <p:cNvSpPr/>
          <p:nvPr/>
        </p:nvSpPr>
        <p:spPr>
          <a:xfrm>
            <a:off x="5085226" y="27069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834703-2F51-562F-AE43-E28AD8EDBEBC}"/>
              </a:ext>
            </a:extLst>
          </p:cNvPr>
          <p:cNvSpPr/>
          <p:nvPr/>
        </p:nvSpPr>
        <p:spPr>
          <a:xfrm>
            <a:off x="7688429" y="195525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0BEAF-E410-9D53-B67F-B524CD9A667B}"/>
              </a:ext>
            </a:extLst>
          </p:cNvPr>
          <p:cNvSpPr txBox="1"/>
          <p:nvPr/>
        </p:nvSpPr>
        <p:spPr>
          <a:xfrm>
            <a:off x="5870182" y="5794487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Asymmetric Routing Overview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14769-252A-CB3F-D4A5-3519A12F2A1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6645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build="allAtOnce"/>
      <p:bldP spid="21" grpId="0" animBg="1"/>
      <p:bldP spid="22" grpId="0"/>
      <p:bldP spid="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2874-E122-88E2-AE75-E648EFE0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51FC3-0AA4-7F55-B57B-25085F32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B23BA7-8237-4E9C-F081-4F0EA4AA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533837"/>
            <a:ext cx="8928000" cy="864000"/>
          </a:xfrm>
        </p:spPr>
        <p:txBody>
          <a:bodyPr/>
          <a:lstStyle/>
          <a:p>
            <a:r>
              <a:rPr lang="en-GB"/>
              <a:t>Asymmetric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80D081-91E5-28E5-EBA1-70910719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6878-C47F-DC48-B90C-7688AB767FFF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AB19D-87DB-F509-9E14-5F4B1AA0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8FD084-D6EE-FCBA-C162-B4C3801D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25000"/>
            <a:ext cx="7772400" cy="41538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253393E-B5A8-B83A-D1D7-07A784E6F61B}"/>
              </a:ext>
            </a:extLst>
          </p:cNvPr>
          <p:cNvSpPr/>
          <p:nvPr/>
        </p:nvSpPr>
        <p:spPr>
          <a:xfrm>
            <a:off x="312401" y="1785428"/>
            <a:ext cx="196152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6DCC2-0C21-770F-E929-FE15E75957D7}"/>
              </a:ext>
            </a:extLst>
          </p:cNvPr>
          <p:cNvSpPr txBox="1"/>
          <p:nvPr/>
        </p:nvSpPr>
        <p:spPr>
          <a:xfrm>
            <a:off x="696000" y="1757938"/>
            <a:ext cx="3564521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Traffic arrives on Leaf 5 where the </a:t>
            </a:r>
            <a:r>
              <a:rPr lang="en-GB" sz="1200" dirty="0" err="1"/>
              <a:t>VxLAN</a:t>
            </a:r>
            <a:r>
              <a:rPr lang="en-GB" sz="1200" dirty="0"/>
              <a:t> header is decapsulated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381BD6-50A8-F5C8-ABCD-0D1AEA60DAFD}"/>
              </a:ext>
            </a:extLst>
          </p:cNvPr>
          <p:cNvSpPr/>
          <p:nvPr/>
        </p:nvSpPr>
        <p:spPr>
          <a:xfrm>
            <a:off x="312401" y="2601927"/>
            <a:ext cx="196152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6A68C-8838-9D4E-03FF-90C6C8AFB55F}"/>
              </a:ext>
            </a:extLst>
          </p:cNvPr>
          <p:cNvSpPr txBox="1"/>
          <p:nvPr/>
        </p:nvSpPr>
        <p:spPr>
          <a:xfrm>
            <a:off x="696000" y="2601927"/>
            <a:ext cx="3723600" cy="149231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Traffic is bridged to Server-5 via L2VNI 10040. Return traffic from Server-5 to Server-1 follows the same process, with the source VTEP routing locally &amp; forwarding via the egress VTEP within the L2VN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01FB26-BD3F-00FF-3DD7-BFD81A245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423" y="258888"/>
            <a:ext cx="558800" cy="850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5B4203-2245-B0B6-A9AD-6F325D9D0C2F}"/>
              </a:ext>
            </a:extLst>
          </p:cNvPr>
          <p:cNvSpPr txBox="1"/>
          <p:nvPr/>
        </p:nvSpPr>
        <p:spPr>
          <a:xfrm>
            <a:off x="7963039" y="27497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CAE4A0-4EDE-C59A-F318-D28B5BF737C8}"/>
              </a:ext>
            </a:extLst>
          </p:cNvPr>
          <p:cNvSpPr txBox="1"/>
          <p:nvPr/>
        </p:nvSpPr>
        <p:spPr>
          <a:xfrm>
            <a:off x="7963038" y="73637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2C14BE-E36B-2CC5-47D6-E089B6B3D98D}"/>
              </a:ext>
            </a:extLst>
          </p:cNvPr>
          <p:cNvSpPr txBox="1"/>
          <p:nvPr/>
        </p:nvSpPr>
        <p:spPr>
          <a:xfrm>
            <a:off x="7136513" y="5329685"/>
            <a:ext cx="2338573" cy="49350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r>
              <a:rPr lang="en-GB" sz="1400" dirty="0"/>
              <a:t>instance-type &gt; MAC-VRF</a:t>
            </a:r>
          </a:p>
          <a:p>
            <a:pPr algn="l">
              <a:spcBef>
                <a:spcPts val="600"/>
              </a:spcBef>
            </a:pPr>
            <a:r>
              <a:rPr lang="en-GB" sz="1400" dirty="0"/>
              <a:t>Service-type </a:t>
            </a:r>
            <a:r>
              <a:rPr lang="en-GB" sz="1400" dirty="0" err="1"/>
              <a:t>vlan</a:t>
            </a:r>
            <a:r>
              <a:rPr lang="en-GB" sz="1400" dirty="0"/>
              <a:t>-aware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37C893-70C1-DB74-3E40-A3B3ACDF8A59}"/>
              </a:ext>
            </a:extLst>
          </p:cNvPr>
          <p:cNvSpPr txBox="1"/>
          <p:nvPr/>
        </p:nvSpPr>
        <p:spPr>
          <a:xfrm>
            <a:off x="10188787" y="5121380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4010B8-7152-3BE9-B817-F582C7D24E00}"/>
              </a:ext>
            </a:extLst>
          </p:cNvPr>
          <p:cNvSpPr txBox="1"/>
          <p:nvPr/>
        </p:nvSpPr>
        <p:spPr>
          <a:xfrm>
            <a:off x="4664206" y="518104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BD9D37-3463-1DF9-FE01-53F6C83E10D2}"/>
              </a:ext>
            </a:extLst>
          </p:cNvPr>
          <p:cNvSpPr/>
          <p:nvPr/>
        </p:nvSpPr>
        <p:spPr>
          <a:xfrm>
            <a:off x="11197003" y="2501744"/>
            <a:ext cx="196152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125EB0-575D-621C-DFFF-7A96705BF6CB}"/>
              </a:ext>
            </a:extLst>
          </p:cNvPr>
          <p:cNvCxnSpPr>
            <a:cxnSpLocks/>
          </p:cNvCxnSpPr>
          <p:nvPr/>
        </p:nvCxnSpPr>
        <p:spPr>
          <a:xfrm>
            <a:off x="8854938" y="1785428"/>
            <a:ext cx="2281062" cy="786597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69F890-20EF-59CD-9992-A5A19E9AB15E}"/>
              </a:ext>
            </a:extLst>
          </p:cNvPr>
          <p:cNvCxnSpPr>
            <a:cxnSpLocks/>
          </p:cNvCxnSpPr>
          <p:nvPr/>
        </p:nvCxnSpPr>
        <p:spPr>
          <a:xfrm>
            <a:off x="10935315" y="3394810"/>
            <a:ext cx="0" cy="699433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2E0DF17-FB81-866C-1D15-3CB934D36AF7}"/>
              </a:ext>
            </a:extLst>
          </p:cNvPr>
          <p:cNvSpPr/>
          <p:nvPr/>
        </p:nvSpPr>
        <p:spPr>
          <a:xfrm>
            <a:off x="10648527" y="3611195"/>
            <a:ext cx="196152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D7868-0176-5693-C94E-B7B04A003BAF}"/>
              </a:ext>
            </a:extLst>
          </p:cNvPr>
          <p:cNvSpPr txBox="1"/>
          <p:nvPr/>
        </p:nvSpPr>
        <p:spPr>
          <a:xfrm>
            <a:off x="5870182" y="5941627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Asymmetric Routing Overview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6FC5F0-D896-7A64-5434-E6C4927CE87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4644953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5364-4CD5-6673-2AF7-C46E8341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9D505B-DBE4-145F-D023-D31B7FA09A9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1"/>
              <a:t>SYMMETRIC ROuting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B009DA-44A7-73D4-136F-B09EA55D425A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845111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96153-7C69-3ED0-B739-89F46D71F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C61155-58ED-A069-A209-3F9B8FFA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119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B265B2-6C58-ED0D-3059-98294C15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296B4-CE40-6E1B-C4F4-67C79E94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5800-5ACE-5F46-A7AE-F8177998D5F3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B1ABD-BFC2-759B-4DEC-A63C3A86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C8AC0-3B32-66AF-77C9-EEE4AA464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021" y="967460"/>
            <a:ext cx="4445082" cy="2302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61C83-8B9D-D2CC-DD25-5C8030D3B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14874-9A70-B683-AF20-1D47DF63D543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6FC789-5A82-8412-0BDD-D7785ABF9D7F}"/>
              </a:ext>
            </a:extLst>
          </p:cNvPr>
          <p:cNvSpPr/>
          <p:nvPr/>
        </p:nvSpPr>
        <p:spPr>
          <a:xfrm>
            <a:off x="249352" y="102565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8D049-9E94-E120-A389-49691DFEE151}"/>
              </a:ext>
            </a:extLst>
          </p:cNvPr>
          <p:cNvSpPr txBox="1"/>
          <p:nvPr/>
        </p:nvSpPr>
        <p:spPr>
          <a:xfrm>
            <a:off x="605914" y="952973"/>
            <a:ext cx="4058292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eBGP has been established in the underlay and overlay with the relevant address families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F45BFF-6E49-0EAA-AB3C-20B0FCB18B92}"/>
              </a:ext>
            </a:extLst>
          </p:cNvPr>
          <p:cNvSpPr/>
          <p:nvPr/>
        </p:nvSpPr>
        <p:spPr>
          <a:xfrm>
            <a:off x="249352" y="148783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69598-8CD8-0A9B-42F7-32CCE7F1990A}"/>
              </a:ext>
            </a:extLst>
          </p:cNvPr>
          <p:cNvSpPr txBox="1"/>
          <p:nvPr/>
        </p:nvSpPr>
        <p:spPr>
          <a:xfrm>
            <a:off x="605915" y="1462120"/>
            <a:ext cx="3556014" cy="62260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Appropriate anycast gateways have been configured on </a:t>
            </a:r>
            <a:r>
              <a:rPr lang="en-GB" sz="1000" dirty="0" err="1"/>
              <a:t>leafs</a:t>
            </a:r>
            <a:r>
              <a:rPr lang="en-GB" sz="1000" dirty="0"/>
              <a:t> where end hosts reside requiring layer 3 reachability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0CEEB6-F8B1-7768-EB36-F3C32586DB57}"/>
              </a:ext>
            </a:extLst>
          </p:cNvPr>
          <p:cNvSpPr/>
          <p:nvPr/>
        </p:nvSpPr>
        <p:spPr>
          <a:xfrm>
            <a:off x="111209" y="2253032"/>
            <a:ext cx="3943426" cy="3497192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F3AA696-64AB-6103-61CA-AA565264904F}"/>
              </a:ext>
            </a:extLst>
          </p:cNvPr>
          <p:cNvSpPr/>
          <p:nvPr/>
        </p:nvSpPr>
        <p:spPr>
          <a:xfrm>
            <a:off x="696000" y="4248884"/>
            <a:ext cx="1529219" cy="1016000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MAC-VRF CE20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69F2FAE-E4AF-9C94-A952-2D7B4768C32D}"/>
              </a:ext>
            </a:extLst>
          </p:cNvPr>
          <p:cNvSpPr/>
          <p:nvPr/>
        </p:nvSpPr>
        <p:spPr>
          <a:xfrm>
            <a:off x="696538" y="2836007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</a:rPr>
              <a:t>VRF_CE2040</a:t>
            </a:r>
          </a:p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</a:rPr>
              <a:t>IRB/SVI - VLAN 20</a:t>
            </a:r>
          </a:p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</a:rPr>
              <a:t>RT 100:2040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EC683FD-5EC0-E270-BD9F-34080DC07383}"/>
              </a:ext>
            </a:extLst>
          </p:cNvPr>
          <p:cNvSpPr/>
          <p:nvPr/>
        </p:nvSpPr>
        <p:spPr>
          <a:xfrm>
            <a:off x="8177069" y="2233252"/>
            <a:ext cx="3943426" cy="3497192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46274A6-9074-AB7C-19BC-02E3F84FA8A7}"/>
              </a:ext>
            </a:extLst>
          </p:cNvPr>
          <p:cNvSpPr/>
          <p:nvPr/>
        </p:nvSpPr>
        <p:spPr>
          <a:xfrm>
            <a:off x="10207438" y="4170524"/>
            <a:ext cx="1529219" cy="1016000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MAC-VRF CE40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DB4FFF4-5143-2FEF-1CEE-D021065D3187}"/>
              </a:ext>
            </a:extLst>
          </p:cNvPr>
          <p:cNvSpPr/>
          <p:nvPr/>
        </p:nvSpPr>
        <p:spPr>
          <a:xfrm>
            <a:off x="8801337" y="2771415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VRF_CE2040</a:t>
            </a:r>
          </a:p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IRB/SVI - VLAN 40</a:t>
            </a:r>
          </a:p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RT 100:2040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5FD533-DFBE-909D-7139-DE70254D0517}"/>
              </a:ext>
            </a:extLst>
          </p:cNvPr>
          <p:cNvSpPr txBox="1"/>
          <p:nvPr/>
        </p:nvSpPr>
        <p:spPr>
          <a:xfrm>
            <a:off x="1790526" y="2328680"/>
            <a:ext cx="584792" cy="34024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LEAF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9E51E0-E948-BD47-7493-F5050F09D0E1}"/>
              </a:ext>
            </a:extLst>
          </p:cNvPr>
          <p:cNvSpPr txBox="1"/>
          <p:nvPr/>
        </p:nvSpPr>
        <p:spPr>
          <a:xfrm>
            <a:off x="9951204" y="2253032"/>
            <a:ext cx="584792" cy="34024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LEAF 5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612FE9C-DD44-04F3-CA46-8886E7FD5664}"/>
              </a:ext>
            </a:extLst>
          </p:cNvPr>
          <p:cNvSpPr/>
          <p:nvPr/>
        </p:nvSpPr>
        <p:spPr>
          <a:xfrm>
            <a:off x="4334524" y="4160056"/>
            <a:ext cx="3601595" cy="2366680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A9479E1-ABE0-2DCE-2075-3DEC153279A8}"/>
              </a:ext>
            </a:extLst>
          </p:cNvPr>
          <p:cNvSpPr/>
          <p:nvPr/>
        </p:nvSpPr>
        <p:spPr>
          <a:xfrm>
            <a:off x="4919853" y="4743031"/>
            <a:ext cx="2721925" cy="81657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VRF_CE2040</a:t>
            </a:r>
          </a:p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IRB/SVI - VLAN 40</a:t>
            </a:r>
          </a:p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RT 100:2040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3982E3-6C68-D217-8BD0-26FE4372458C}"/>
              </a:ext>
            </a:extLst>
          </p:cNvPr>
          <p:cNvSpPr txBox="1"/>
          <p:nvPr/>
        </p:nvSpPr>
        <p:spPr>
          <a:xfrm>
            <a:off x="6013841" y="4235703"/>
            <a:ext cx="534100" cy="23835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LEAF 2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61E8718-0CAB-137B-67AD-37D1D2A5825D}"/>
              </a:ext>
            </a:extLst>
          </p:cNvPr>
          <p:cNvSpPr/>
          <p:nvPr/>
        </p:nvSpPr>
        <p:spPr>
          <a:xfrm>
            <a:off x="5516205" y="5739728"/>
            <a:ext cx="1529219" cy="689515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MAC-VRF CE40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8C202A-5D4E-61F6-3F02-61C14BCA9A6B}"/>
              </a:ext>
            </a:extLst>
          </p:cNvPr>
          <p:cNvCxnSpPr>
            <a:cxnSpLocks/>
          </p:cNvCxnSpPr>
          <p:nvPr/>
        </p:nvCxnSpPr>
        <p:spPr>
          <a:xfrm flipV="1">
            <a:off x="7243295" y="5196992"/>
            <a:ext cx="3000305" cy="904769"/>
          </a:xfrm>
          <a:prstGeom prst="line">
            <a:avLst/>
          </a:prstGeom>
          <a:ln w="3810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C185E6-9E15-9111-EFDB-9FD3C2B40AA9}"/>
              </a:ext>
            </a:extLst>
          </p:cNvPr>
          <p:cNvCxnSpPr>
            <a:cxnSpLocks/>
          </p:cNvCxnSpPr>
          <p:nvPr/>
        </p:nvCxnSpPr>
        <p:spPr>
          <a:xfrm>
            <a:off x="3763926" y="3481350"/>
            <a:ext cx="4751272" cy="0"/>
          </a:xfrm>
          <a:prstGeom prst="line">
            <a:avLst/>
          </a:prstGeom>
          <a:ln w="38100" cap="rnd">
            <a:solidFill>
              <a:schemeClr val="accent1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EED55CE-3DB2-BBC2-EAA3-B92CC80E469E}"/>
              </a:ext>
            </a:extLst>
          </p:cNvPr>
          <p:cNvSpPr txBox="1"/>
          <p:nvPr/>
        </p:nvSpPr>
        <p:spPr>
          <a:xfrm>
            <a:off x="4664206" y="3526031"/>
            <a:ext cx="3601595" cy="28278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b="1" dirty="0">
                <a:solidFill>
                  <a:schemeClr val="bg2"/>
                </a:solidFill>
              </a:rPr>
              <a:t>L3VNI 2040 </a:t>
            </a:r>
            <a:r>
              <a:rPr lang="en-GB" sz="1600" b="1" dirty="0"/>
              <a:t>(RT 1:2040) 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8E7B0A-140D-1808-7A6C-7FE1D1B61CB1}"/>
              </a:ext>
            </a:extLst>
          </p:cNvPr>
          <p:cNvSpPr txBox="1"/>
          <p:nvPr/>
        </p:nvSpPr>
        <p:spPr>
          <a:xfrm>
            <a:off x="8490672" y="5755737"/>
            <a:ext cx="3601595" cy="28278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L2VNI 40 (RT 1:40)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A7732E-F071-D6BB-8CF3-36C8C9F7C1CF}"/>
              </a:ext>
            </a:extLst>
          </p:cNvPr>
          <p:cNvSpPr txBox="1"/>
          <p:nvPr/>
        </p:nvSpPr>
        <p:spPr>
          <a:xfrm>
            <a:off x="7367616" y="755962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VLAN 40 / VNI 10040 192.168.40.1/24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DD215-4864-9642-A304-59977D464566}"/>
              </a:ext>
            </a:extLst>
          </p:cNvPr>
          <p:cNvSpPr txBox="1"/>
          <p:nvPr/>
        </p:nvSpPr>
        <p:spPr>
          <a:xfrm>
            <a:off x="7936119" y="6086459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Symmetric Routing Overview</a:t>
            </a: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EF908B-C538-68F9-9336-2A51CD1E46F0}"/>
              </a:ext>
            </a:extLst>
          </p:cNvPr>
          <p:cNvSpPr/>
          <p:nvPr/>
        </p:nvSpPr>
        <p:spPr>
          <a:xfrm>
            <a:off x="1020000" y="33288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568C7B-24FD-CB9A-C3E6-4F12257E60B1}"/>
              </a:ext>
            </a:extLst>
          </p:cNvPr>
          <p:cNvSpPr/>
          <p:nvPr/>
        </p:nvSpPr>
        <p:spPr>
          <a:xfrm>
            <a:off x="9108194" y="328098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E489E-0762-312E-F547-E1EA82D5426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70825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05E8E-DBFB-169D-C47F-D98E43DF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A8C768-F983-3314-C039-6805CBC4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data centre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00538-1223-4B9A-753F-725DE152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723C3-D970-7F43-8215-A571C34D1CAB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A359A-9D96-6764-BF67-A371526F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D01835-1A92-A1E8-B4B0-580E520FF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02029"/>
              </p:ext>
            </p:extLst>
          </p:nvPr>
        </p:nvGraphicFramePr>
        <p:xfrm>
          <a:off x="696000" y="1654526"/>
          <a:ext cx="10716638" cy="3730762"/>
        </p:xfrm>
        <a:graphic>
          <a:graphicData uri="http://schemas.openxmlformats.org/drawingml/2006/table">
            <a:tbl>
              <a:tblPr/>
              <a:tblGrid>
                <a:gridCol w="2429165">
                  <a:extLst>
                    <a:ext uri="{9D8B030D-6E8A-4147-A177-3AD203B41FA5}">
                      <a16:colId xmlns:a16="http://schemas.microsoft.com/office/drawing/2014/main" val="4259218534"/>
                    </a:ext>
                  </a:extLst>
                </a:gridCol>
                <a:gridCol w="1817225">
                  <a:extLst>
                    <a:ext uri="{9D8B030D-6E8A-4147-A177-3AD203B41FA5}">
                      <a16:colId xmlns:a16="http://schemas.microsoft.com/office/drawing/2014/main" val="2451179416"/>
                    </a:ext>
                  </a:extLst>
                </a:gridCol>
                <a:gridCol w="3194655">
                  <a:extLst>
                    <a:ext uri="{9D8B030D-6E8A-4147-A177-3AD203B41FA5}">
                      <a16:colId xmlns:a16="http://schemas.microsoft.com/office/drawing/2014/main" val="1061604111"/>
                    </a:ext>
                  </a:extLst>
                </a:gridCol>
                <a:gridCol w="3275593">
                  <a:extLst>
                    <a:ext uri="{9D8B030D-6E8A-4147-A177-3AD203B41FA5}">
                      <a16:colId xmlns:a16="http://schemas.microsoft.com/office/drawing/2014/main" val="364126754"/>
                    </a:ext>
                  </a:extLst>
                </a:gridCol>
              </a:tblGrid>
              <a:tr h="77615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Type</a:t>
                      </a:r>
                      <a:endParaRPr lang="en-US" sz="2000" b="0" i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Exclusivity</a:t>
                      </a:r>
                      <a:endParaRPr lang="en-US" sz="2000" b="0" i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Facilities Management</a:t>
                      </a:r>
                      <a:endParaRPr lang="en-US" sz="2000" b="0" i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Systems Management</a:t>
                      </a:r>
                      <a:endParaRPr lang="en-US" sz="2000" b="0" i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746269"/>
                  </a:ext>
                </a:extLst>
              </a:tr>
              <a:tr h="98486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Enterprise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​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Dedicated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In-house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In-house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04754"/>
                  </a:ext>
                </a:extLst>
              </a:tr>
              <a:tr h="98486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Colocation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Shared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1135"/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Outsourced</a:t>
                      </a: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In-house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19307"/>
                  </a:ext>
                </a:extLst>
              </a:tr>
              <a:tr h="98486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Manage Services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Shared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Outsourced</a:t>
                      </a: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Outsourced</a:t>
                      </a: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832979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18A1D9A-DBD9-42BE-2FEA-959E68F9F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230" y="16547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0DA5AD-3B8A-86D7-AB60-EEFB03DAD95C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4927409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DCAF-2803-08B2-71E4-154F85D6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2667CD0-14F4-0365-6321-EE3B2C159A57}"/>
              </a:ext>
            </a:extLst>
          </p:cNvPr>
          <p:cNvSpPr/>
          <p:nvPr/>
        </p:nvSpPr>
        <p:spPr>
          <a:xfrm>
            <a:off x="6624010" y="83261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F6706A-CBCB-5DDE-1509-6CD9F18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3CF865-2492-F7C8-1778-38547A6F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1C067E-1A17-42C5-FB8B-7056DF7D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A7E-E6B0-7B44-84CC-A7FBAD9DCB43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4B1E8-4D1A-7975-1CDB-A357746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648DD-1AA6-CF86-C6EE-8D20F718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26" y="1386016"/>
            <a:ext cx="7552574" cy="3911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48C22-DE31-4538-176A-F30DFF69DFD4}"/>
              </a:ext>
            </a:extLst>
          </p:cNvPr>
          <p:cNvSpPr txBox="1"/>
          <p:nvPr/>
        </p:nvSpPr>
        <p:spPr>
          <a:xfrm>
            <a:off x="10178155" y="526158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348C8-EC49-A79E-45F0-CE7C63B23BA6}"/>
              </a:ext>
            </a:extLst>
          </p:cNvPr>
          <p:cNvSpPr txBox="1"/>
          <p:nvPr/>
        </p:nvSpPr>
        <p:spPr>
          <a:xfrm>
            <a:off x="4653574" y="532124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9E4495-9DBC-4F1D-E107-2DE7C781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438133-7743-5B97-CFCE-09FE67605D88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EE636-DF2C-22A5-4E0E-70221B941DC7}"/>
              </a:ext>
            </a:extLst>
          </p:cNvPr>
          <p:cNvSpPr txBox="1"/>
          <p:nvPr/>
        </p:nvSpPr>
        <p:spPr>
          <a:xfrm>
            <a:off x="7367615" y="74667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0200B5-B5E4-5591-546A-0A31DFDCC162}"/>
              </a:ext>
            </a:extLst>
          </p:cNvPr>
          <p:cNvSpPr/>
          <p:nvPr/>
        </p:nvSpPr>
        <p:spPr>
          <a:xfrm>
            <a:off x="339440" y="13860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894FA2-7BC9-9563-043A-1ECECB432F68}"/>
              </a:ext>
            </a:extLst>
          </p:cNvPr>
          <p:cNvSpPr txBox="1"/>
          <p:nvPr/>
        </p:nvSpPr>
        <p:spPr>
          <a:xfrm>
            <a:off x="696002" y="1392758"/>
            <a:ext cx="2812744" cy="62260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All </a:t>
            </a:r>
            <a:r>
              <a:rPr lang="en-GB" sz="1000" dirty="0" err="1"/>
              <a:t>leafs</a:t>
            </a:r>
            <a:r>
              <a:rPr lang="en-GB" sz="1000" dirty="0"/>
              <a:t> then create an L3VPN instance &amp; enable symmetric routing. Within this instance, the L3VNI is defined. For this example, L3VNI = 2040.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B84AEF-9416-B766-FA92-9899FAE04190}"/>
              </a:ext>
            </a:extLst>
          </p:cNvPr>
          <p:cNvSpPr/>
          <p:nvPr/>
        </p:nvSpPr>
        <p:spPr>
          <a:xfrm>
            <a:off x="339439" y="222442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D50AF-0F03-8A53-30E9-4CFEA1182CBE}"/>
              </a:ext>
            </a:extLst>
          </p:cNvPr>
          <p:cNvSpPr txBox="1"/>
          <p:nvPr/>
        </p:nvSpPr>
        <p:spPr>
          <a:xfrm>
            <a:off x="696002" y="2216575"/>
            <a:ext cx="2812744" cy="62260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Server-1 communicates with Server-5 &amp; sends an ARP to its gateway configured on Leaf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817E03-15F6-D710-A39A-82A1EE3E8E64}"/>
              </a:ext>
            </a:extLst>
          </p:cNvPr>
          <p:cNvSpPr txBox="1"/>
          <p:nvPr/>
        </p:nvSpPr>
        <p:spPr>
          <a:xfrm>
            <a:off x="9777904" y="185002"/>
            <a:ext cx="2293557" cy="5616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accent1"/>
                </a:solidFill>
              </a:rPr>
              <a:t>L3VNI 2040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err="1">
                <a:solidFill>
                  <a:schemeClr val="accent1"/>
                </a:solidFill>
              </a:rPr>
              <a:t>vrf</a:t>
            </a:r>
            <a:r>
              <a:rPr lang="en-GB" sz="1200">
                <a:solidFill>
                  <a:schemeClr val="accent1"/>
                </a:solidFill>
              </a:rPr>
              <a:t>-instance -&gt; VRF_CE2040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92D1A-6ADA-07AC-4693-D82D5FE301B5}"/>
              </a:ext>
            </a:extLst>
          </p:cNvPr>
          <p:cNvSpPr txBox="1"/>
          <p:nvPr/>
        </p:nvSpPr>
        <p:spPr>
          <a:xfrm>
            <a:off x="7936119" y="6086459"/>
            <a:ext cx="4329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Figure: Symmetric Routing Overview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8E782B-363C-36D9-FD15-4A12A38C7B12}"/>
              </a:ext>
            </a:extLst>
          </p:cNvPr>
          <p:cNvSpPr/>
          <p:nvPr/>
        </p:nvSpPr>
        <p:spPr>
          <a:xfrm>
            <a:off x="5338966" y="287320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61C80F-22EB-FCE3-1D69-E490DB893DFE}"/>
              </a:ext>
            </a:extLst>
          </p:cNvPr>
          <p:cNvSpPr/>
          <p:nvPr/>
        </p:nvSpPr>
        <p:spPr>
          <a:xfrm>
            <a:off x="6729779" y="28732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0D711D-7E8D-4DE0-E6AF-61547B2B6CBA}"/>
              </a:ext>
            </a:extLst>
          </p:cNvPr>
          <p:cNvSpPr/>
          <p:nvPr/>
        </p:nvSpPr>
        <p:spPr>
          <a:xfrm>
            <a:off x="8065942" y="287762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C75C2D5-14A3-E0AA-9AC8-A3CB99D9D9A7}"/>
              </a:ext>
            </a:extLst>
          </p:cNvPr>
          <p:cNvSpPr/>
          <p:nvPr/>
        </p:nvSpPr>
        <p:spPr>
          <a:xfrm>
            <a:off x="9456755" y="28732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6D146A-4708-13BB-5E9F-6777A27E321B}"/>
              </a:ext>
            </a:extLst>
          </p:cNvPr>
          <p:cNvSpPr/>
          <p:nvPr/>
        </p:nvSpPr>
        <p:spPr>
          <a:xfrm>
            <a:off x="10721635" y="28732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ED4845-D099-DB47-0C50-4210A8C43025}"/>
              </a:ext>
            </a:extLst>
          </p:cNvPr>
          <p:cNvSpPr/>
          <p:nvPr/>
        </p:nvSpPr>
        <p:spPr>
          <a:xfrm>
            <a:off x="5072347" y="398917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5A2FB3-D85A-A5C3-2588-EABAA4C8225D}"/>
              </a:ext>
            </a:extLst>
          </p:cNvPr>
          <p:cNvCxnSpPr>
            <a:cxnSpLocks/>
          </p:cNvCxnSpPr>
          <p:nvPr/>
        </p:nvCxnSpPr>
        <p:spPr>
          <a:xfrm flipV="1">
            <a:off x="5544449" y="3659033"/>
            <a:ext cx="0" cy="660273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F7440BA-F309-C1E4-30E2-F126CC60D6D1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66008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13" grpId="0" animBg="1"/>
      <p:bldP spid="14" grpId="0" animBg="1"/>
      <p:bldP spid="15" grpId="0" animBg="1"/>
      <p:bldP spid="25" grpId="0" animBg="1"/>
      <p:bldP spid="27" grpId="0" animBg="1"/>
      <p:bldP spid="2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4EB6-0B76-C71B-075D-45E2AC10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A3DDE32-96EE-61BA-CDF6-3F30272CB13A}"/>
              </a:ext>
            </a:extLst>
          </p:cNvPr>
          <p:cNvSpPr/>
          <p:nvPr/>
        </p:nvSpPr>
        <p:spPr>
          <a:xfrm>
            <a:off x="6624010" y="83261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17931F-54BB-A27F-6F48-C0883EB5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447B8-A1F6-FD64-7E22-DB2BC713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B443F-57BB-E69B-839C-C41F2A64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BA7E-E6B0-7B44-84CC-A7FBAD9DCB43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A3B52-9982-0E0B-F399-43D8EB8C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0102C-0689-E430-75E2-EF3C77AF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26" y="1386016"/>
            <a:ext cx="7552574" cy="3911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29EFF-2E78-B9AA-515A-D61D20E9B859}"/>
              </a:ext>
            </a:extLst>
          </p:cNvPr>
          <p:cNvSpPr txBox="1"/>
          <p:nvPr/>
        </p:nvSpPr>
        <p:spPr>
          <a:xfrm>
            <a:off x="10178155" y="526158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A3172-53F1-D31A-5C1A-E02CC2C2B232}"/>
              </a:ext>
            </a:extLst>
          </p:cNvPr>
          <p:cNvSpPr txBox="1"/>
          <p:nvPr/>
        </p:nvSpPr>
        <p:spPr>
          <a:xfrm>
            <a:off x="4653574" y="532124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EB1EEB-3DA7-3962-F8FD-BD65148A4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2787D-EC66-A2EA-D83E-1BD9C0DCAF4D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E39A7-A6F8-5419-AD51-9D9D905605E6}"/>
              </a:ext>
            </a:extLst>
          </p:cNvPr>
          <p:cNvSpPr txBox="1"/>
          <p:nvPr/>
        </p:nvSpPr>
        <p:spPr>
          <a:xfrm>
            <a:off x="7367615" y="74667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0EE57F-F3C8-9B91-087B-19DB44025B32}"/>
              </a:ext>
            </a:extLst>
          </p:cNvPr>
          <p:cNvSpPr/>
          <p:nvPr/>
        </p:nvSpPr>
        <p:spPr>
          <a:xfrm>
            <a:off x="339438" y="311067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D71FCA-AC52-89D4-C4C9-B4A05C052962}"/>
              </a:ext>
            </a:extLst>
          </p:cNvPr>
          <p:cNvSpPr txBox="1"/>
          <p:nvPr/>
        </p:nvSpPr>
        <p:spPr>
          <a:xfrm>
            <a:off x="696001" y="3024064"/>
            <a:ext cx="2812744" cy="98683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 1 learns MAC/IP binding &amp; populates ARP &amp; EVPN tables. Host route (/32) is also installed in the IP VPN table.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B87A17-0502-2116-E4F6-B2D7497B958C}"/>
              </a:ext>
            </a:extLst>
          </p:cNvPr>
          <p:cNvSpPr/>
          <p:nvPr/>
        </p:nvSpPr>
        <p:spPr>
          <a:xfrm>
            <a:off x="339437" y="418953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D871C3-67E9-C75C-8883-E7733F9ABF27}"/>
              </a:ext>
            </a:extLst>
          </p:cNvPr>
          <p:cNvSpPr txBox="1"/>
          <p:nvPr/>
        </p:nvSpPr>
        <p:spPr>
          <a:xfrm>
            <a:off x="696000" y="4032766"/>
            <a:ext cx="3662607" cy="98683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 1 advertises the following routes: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T2 &gt; MAC of Server-1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T2 &gt; MAC + IP of Server-1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T5 &gt; IRB/SVI Subnet (VLAN 20 G/W)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2BD25-ACF0-0C35-295C-C317FB3754E5}"/>
              </a:ext>
            </a:extLst>
          </p:cNvPr>
          <p:cNvSpPr txBox="1"/>
          <p:nvPr/>
        </p:nvSpPr>
        <p:spPr>
          <a:xfrm>
            <a:off x="9777904" y="185002"/>
            <a:ext cx="2293557" cy="5616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accent1"/>
                </a:solidFill>
              </a:rPr>
              <a:t>L3VNI 2040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err="1">
                <a:solidFill>
                  <a:schemeClr val="accent1"/>
                </a:solidFill>
              </a:rPr>
              <a:t>vrf</a:t>
            </a:r>
            <a:r>
              <a:rPr lang="en-GB" sz="1200">
                <a:solidFill>
                  <a:schemeClr val="accent1"/>
                </a:solidFill>
              </a:rPr>
              <a:t>-instance -&gt; VRF_CE2040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E340C-0A87-9DE3-BCD1-0AC045B374EE}"/>
              </a:ext>
            </a:extLst>
          </p:cNvPr>
          <p:cNvSpPr txBox="1"/>
          <p:nvPr/>
        </p:nvSpPr>
        <p:spPr>
          <a:xfrm>
            <a:off x="7936119" y="6086459"/>
            <a:ext cx="4329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Figure: Symmetric Routing Overview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35ADA2-606D-1E1D-79F4-0009B695B96B}"/>
              </a:ext>
            </a:extLst>
          </p:cNvPr>
          <p:cNvSpPr/>
          <p:nvPr/>
        </p:nvSpPr>
        <p:spPr>
          <a:xfrm>
            <a:off x="5338966" y="287320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392E0A-5FC8-DF89-31A1-7E242B040CBF}"/>
              </a:ext>
            </a:extLst>
          </p:cNvPr>
          <p:cNvSpPr/>
          <p:nvPr/>
        </p:nvSpPr>
        <p:spPr>
          <a:xfrm>
            <a:off x="5941148" y="291031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3E22574-3012-17C6-0FAB-C5F3272C9DF9}"/>
              </a:ext>
            </a:extLst>
          </p:cNvPr>
          <p:cNvSpPr/>
          <p:nvPr/>
        </p:nvSpPr>
        <p:spPr>
          <a:xfrm>
            <a:off x="6081823" y="1784368"/>
            <a:ext cx="5518298" cy="1447930"/>
          </a:xfrm>
          <a:custGeom>
            <a:avLst/>
            <a:gdLst>
              <a:gd name="csX0" fmla="*/ 0 w 5518298"/>
              <a:gd name="csY0" fmla="*/ 1203381 h 1447930"/>
              <a:gd name="csX1" fmla="*/ 2392326 w 5518298"/>
              <a:gd name="csY1" fmla="*/ 1902 h 1447930"/>
              <a:gd name="csX2" fmla="*/ 5518298 w 5518298"/>
              <a:gd name="csY2" fmla="*/ 1447930 h 14479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518298" h="1447930">
                <a:moveTo>
                  <a:pt x="0" y="1203381"/>
                </a:moveTo>
                <a:cubicBezTo>
                  <a:pt x="736305" y="582262"/>
                  <a:pt x="1472610" y="-38856"/>
                  <a:pt x="2392326" y="1902"/>
                </a:cubicBezTo>
                <a:cubicBezTo>
                  <a:pt x="3312042" y="42660"/>
                  <a:pt x="4415170" y="745295"/>
                  <a:pt x="5518298" y="1447930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9FEEC-71A0-7257-124F-E1F49322C84F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1370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13" grpId="0" animBg="1"/>
      <p:bldP spid="28" grpId="0" animBg="1"/>
      <p:bldP spid="3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A3F28-BA23-1953-B925-B20E32C88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71FF48-7E68-7538-3FB6-5756DA64E9E2}"/>
              </a:ext>
            </a:extLst>
          </p:cNvPr>
          <p:cNvSpPr/>
          <p:nvPr/>
        </p:nvSpPr>
        <p:spPr>
          <a:xfrm>
            <a:off x="6624010" y="83261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DDE64-C390-C846-33CB-EBB83621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14C14D-9A30-8936-78DB-36A7DE36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0405A-6704-1B68-6C62-F3353E96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20DB-6590-FD4D-9FA0-1714A702713A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050D4-FA90-0295-3AA2-5B00E7EB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45F7F-DD02-4A90-2A1C-00CC87D1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72154"/>
            <a:ext cx="7772400" cy="402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9E8EC-A26A-C13C-B489-85DFC0383668}"/>
              </a:ext>
            </a:extLst>
          </p:cNvPr>
          <p:cNvSpPr txBox="1"/>
          <p:nvPr/>
        </p:nvSpPr>
        <p:spPr>
          <a:xfrm>
            <a:off x="10178155" y="526158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58B8A-8292-2AB1-C925-B0D5FE85B214}"/>
              </a:ext>
            </a:extLst>
          </p:cNvPr>
          <p:cNvSpPr txBox="1"/>
          <p:nvPr/>
        </p:nvSpPr>
        <p:spPr>
          <a:xfrm>
            <a:off x="4653574" y="532124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4C0A7-56FD-5349-A5FF-C62C1D40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D0AC4-4322-C842-B04D-9161F0DDD9F7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639175-72D6-5ED0-F56B-F5AFA20135BB}"/>
              </a:ext>
            </a:extLst>
          </p:cNvPr>
          <p:cNvSpPr txBox="1"/>
          <p:nvPr/>
        </p:nvSpPr>
        <p:spPr>
          <a:xfrm>
            <a:off x="7367615" y="74667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C1B556-F7AD-DA01-365B-F7435CFF5A11}"/>
              </a:ext>
            </a:extLst>
          </p:cNvPr>
          <p:cNvSpPr/>
          <p:nvPr/>
        </p:nvSpPr>
        <p:spPr>
          <a:xfrm>
            <a:off x="239936" y="112200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C1915-28D7-43A1-58BA-59AA58F487B5}"/>
              </a:ext>
            </a:extLst>
          </p:cNvPr>
          <p:cNvSpPr txBox="1"/>
          <p:nvPr/>
        </p:nvSpPr>
        <p:spPr>
          <a:xfrm>
            <a:off x="605913" y="1091885"/>
            <a:ext cx="3144820" cy="73522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Leaf 5 performs the following: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000"/>
              <a:t>imports the MAC route into the MACVRF if the VLAN/Bridge Domain exists. Since the VLAN/BD does not exist in this example, no entries are added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000"/>
              <a:t>The /32 host IP of Server-1 is imported into the relevant VRF table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000"/>
              <a:t>The IRB/SVI Subnet (VLAN 20 G/W) is imported into the relevant VRF table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endParaRPr lang="en-GB" sz="1000"/>
          </a:p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0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09A020-D724-2B52-845B-D1E7ACB5F3E3}"/>
              </a:ext>
            </a:extLst>
          </p:cNvPr>
          <p:cNvSpPr/>
          <p:nvPr/>
        </p:nvSpPr>
        <p:spPr>
          <a:xfrm>
            <a:off x="249351" y="342079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E8108D-289B-CF5E-1DAE-3F1C08A3E19C}"/>
              </a:ext>
            </a:extLst>
          </p:cNvPr>
          <p:cNvSpPr txBox="1"/>
          <p:nvPr/>
        </p:nvSpPr>
        <p:spPr>
          <a:xfrm>
            <a:off x="9777904" y="189508"/>
            <a:ext cx="2293557" cy="5616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accent1"/>
                </a:solidFill>
              </a:rPr>
              <a:t>L3VNI 2040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err="1">
                <a:solidFill>
                  <a:schemeClr val="accent1"/>
                </a:solidFill>
              </a:rPr>
              <a:t>vrf</a:t>
            </a:r>
            <a:r>
              <a:rPr lang="en-GB" sz="1200">
                <a:solidFill>
                  <a:schemeClr val="accent1"/>
                </a:solidFill>
              </a:rPr>
              <a:t>-instance -&gt; VRF_CE2040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6C4FCE-7342-45E9-6FC5-F331CF1ED58E}"/>
              </a:ext>
            </a:extLst>
          </p:cNvPr>
          <p:cNvSpPr txBox="1"/>
          <p:nvPr/>
        </p:nvSpPr>
        <p:spPr>
          <a:xfrm>
            <a:off x="639293" y="3360438"/>
            <a:ext cx="2858820" cy="89429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The same process applies to Server-5’s MAC/IP and Leaf 5’s G/W route to be installed on Leaf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FA5F3-DD57-8410-F784-F64C3236DE5B}"/>
              </a:ext>
            </a:extLst>
          </p:cNvPr>
          <p:cNvSpPr txBox="1"/>
          <p:nvPr/>
        </p:nvSpPr>
        <p:spPr>
          <a:xfrm>
            <a:off x="7936119" y="6086459"/>
            <a:ext cx="433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Symmetric Routing Overview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17402-FC68-A773-F1B8-7119A0C9F705}"/>
              </a:ext>
            </a:extLst>
          </p:cNvPr>
          <p:cNvSpPr/>
          <p:nvPr/>
        </p:nvSpPr>
        <p:spPr>
          <a:xfrm>
            <a:off x="11393258" y="287926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FFB507-0C59-9E07-0F56-C9BC3CA1C3E8}"/>
              </a:ext>
            </a:extLst>
          </p:cNvPr>
          <p:cNvSpPr/>
          <p:nvPr/>
        </p:nvSpPr>
        <p:spPr>
          <a:xfrm>
            <a:off x="4664206" y="297945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33421-91C4-C4A2-B1AB-F94976B7DDD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5826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7" grpId="0"/>
      <p:bldP spid="17" grpId="0" animBg="1"/>
      <p:bldP spid="1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5F6D9-8577-C230-0A4F-055378901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28C76C2-E6B6-54BB-5B9C-FE25626B7BC8}"/>
              </a:ext>
            </a:extLst>
          </p:cNvPr>
          <p:cNvSpPr/>
          <p:nvPr/>
        </p:nvSpPr>
        <p:spPr>
          <a:xfrm>
            <a:off x="6624010" y="83261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3B808-D9F3-BDA2-6F0C-6DAD58C4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5AC277-B235-8443-DDA9-CD795899D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1C523-FB2A-DED6-FEB9-4BE43ACE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20DB-6590-FD4D-9FA0-1714A702713A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E379C5-9202-02DD-6D1E-A6AAA4DD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D1E58-8FBD-C733-B82B-6DA0741B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72154"/>
            <a:ext cx="7772400" cy="402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1F4D6-C39B-30E3-14C9-BC078A03DE78}"/>
              </a:ext>
            </a:extLst>
          </p:cNvPr>
          <p:cNvSpPr txBox="1"/>
          <p:nvPr/>
        </p:nvSpPr>
        <p:spPr>
          <a:xfrm>
            <a:off x="10178155" y="526158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5ED8D-A5BC-3A99-1509-216B5FF88653}"/>
              </a:ext>
            </a:extLst>
          </p:cNvPr>
          <p:cNvSpPr txBox="1"/>
          <p:nvPr/>
        </p:nvSpPr>
        <p:spPr>
          <a:xfrm>
            <a:off x="4653574" y="532124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A7A55-0227-5475-9374-017C34BF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C8A6B-EE64-E0E4-B335-C46B3006EE2E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266F9-E5DC-B884-5F0C-FB6FB06B010B}"/>
              </a:ext>
            </a:extLst>
          </p:cNvPr>
          <p:cNvSpPr txBox="1"/>
          <p:nvPr/>
        </p:nvSpPr>
        <p:spPr>
          <a:xfrm>
            <a:off x="7367615" y="74667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325D33-C664-5E87-FB79-057A59E1896F}"/>
              </a:ext>
            </a:extLst>
          </p:cNvPr>
          <p:cNvSpPr/>
          <p:nvPr/>
        </p:nvSpPr>
        <p:spPr>
          <a:xfrm>
            <a:off x="398288" y="216502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35F05C-86E4-D86C-FB64-51852CCE8654}"/>
              </a:ext>
            </a:extLst>
          </p:cNvPr>
          <p:cNvSpPr txBox="1"/>
          <p:nvPr/>
        </p:nvSpPr>
        <p:spPr>
          <a:xfrm>
            <a:off x="696000" y="2165022"/>
            <a:ext cx="3662607" cy="89429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 1 receives traffic from Server-1 destined for Server-5.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A route lookup is performed as IRB/SVI 20 is bound to routing instance VRF_CE2040. A matching route exists for Server-5.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17E93A-FAE3-D99A-F696-942892486A31}"/>
              </a:ext>
            </a:extLst>
          </p:cNvPr>
          <p:cNvSpPr txBox="1"/>
          <p:nvPr/>
        </p:nvSpPr>
        <p:spPr>
          <a:xfrm>
            <a:off x="9777904" y="189508"/>
            <a:ext cx="2293557" cy="5616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accent1"/>
                </a:solidFill>
              </a:rPr>
              <a:t>L3VNI 2040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err="1">
                <a:solidFill>
                  <a:schemeClr val="accent1"/>
                </a:solidFill>
              </a:rPr>
              <a:t>vrf</a:t>
            </a:r>
            <a:r>
              <a:rPr lang="en-GB" sz="1200">
                <a:solidFill>
                  <a:schemeClr val="accent1"/>
                </a:solidFill>
              </a:rPr>
              <a:t>-instance -&gt; VRF_CE2040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8C9CCA-DEF0-1D34-1EE6-D34DE6553ACF}"/>
              </a:ext>
            </a:extLst>
          </p:cNvPr>
          <p:cNvSpPr txBox="1"/>
          <p:nvPr/>
        </p:nvSpPr>
        <p:spPr>
          <a:xfrm>
            <a:off x="680382" y="3483378"/>
            <a:ext cx="3662607" cy="89429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00" dirty="0"/>
              <a:t>Ethernet header is rewritten: </a:t>
            </a:r>
          </a:p>
          <a:p>
            <a:r>
              <a:rPr lang="en-GB" sz="1000" dirty="0"/>
              <a:t>SRC MAC = Leaf 1 IRB MAC </a:t>
            </a:r>
          </a:p>
          <a:p>
            <a:r>
              <a:rPr lang="en-GB" sz="1000" dirty="0"/>
              <a:t>DST MAC = Leaf 5 IRB MAC.</a:t>
            </a:r>
            <a:br>
              <a:rPr lang="en-GB" sz="1000" dirty="0"/>
            </a:br>
            <a:r>
              <a:rPr lang="en-GB" sz="1000" dirty="0"/>
              <a:t>Packet is encapsulated into L3VNI (VNI 2040) &amp; routed to Leaf 5.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AD7CDB-1F41-3A6A-A128-9C07C38D501D}"/>
              </a:ext>
            </a:extLst>
          </p:cNvPr>
          <p:cNvSpPr txBox="1"/>
          <p:nvPr/>
        </p:nvSpPr>
        <p:spPr>
          <a:xfrm>
            <a:off x="7936119" y="6086459"/>
            <a:ext cx="433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Symmetric Routing Overview</a:t>
            </a:r>
            <a:endParaRPr lang="en-GB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ABE16B8-C8FA-EA64-E61B-C8B05A1FD8F8}"/>
              </a:ext>
            </a:extLst>
          </p:cNvPr>
          <p:cNvSpPr/>
          <p:nvPr/>
        </p:nvSpPr>
        <p:spPr>
          <a:xfrm>
            <a:off x="5135526" y="1709990"/>
            <a:ext cx="6198781" cy="1362819"/>
          </a:xfrm>
          <a:custGeom>
            <a:avLst/>
            <a:gdLst>
              <a:gd name="csX0" fmla="*/ 6198781 w 6198781"/>
              <a:gd name="csY0" fmla="*/ 1128903 h 1362819"/>
              <a:gd name="csX1" fmla="*/ 1998921 w 6198781"/>
              <a:gd name="csY1" fmla="*/ 1852 h 1362819"/>
              <a:gd name="csX2" fmla="*/ 0 w 6198781"/>
              <a:gd name="csY2" fmla="*/ 1362819 h 1362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6198781" h="1362819">
                <a:moveTo>
                  <a:pt x="6198781" y="1128903"/>
                </a:moveTo>
                <a:cubicBezTo>
                  <a:pt x="4615416" y="545884"/>
                  <a:pt x="3032051" y="-37134"/>
                  <a:pt x="1998921" y="1852"/>
                </a:cubicBezTo>
                <a:cubicBezTo>
                  <a:pt x="965791" y="40838"/>
                  <a:pt x="482895" y="701828"/>
                  <a:pt x="0" y="1362819"/>
                </a:cubicBezTo>
              </a:path>
            </a:pathLst>
          </a:custGeom>
          <a:noFill/>
          <a:ln w="31750">
            <a:solidFill>
              <a:srgbClr val="7030A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EF49E4-9357-A9B9-4DAD-DAF53F389C96}"/>
              </a:ext>
            </a:extLst>
          </p:cNvPr>
          <p:cNvSpPr/>
          <p:nvPr/>
        </p:nvSpPr>
        <p:spPr>
          <a:xfrm>
            <a:off x="5002288" y="264147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ACC09B-FAA2-4CCE-316E-1856D94D661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0525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8" grpId="0"/>
      <p:bldP spid="17" grpId="0" animBg="1"/>
      <p:bldP spid="1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F653-5BA3-7AC5-5DB6-5739AE1A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ADE5448-FD3A-57B1-5AFF-06F1B94BC966}"/>
              </a:ext>
            </a:extLst>
          </p:cNvPr>
          <p:cNvSpPr/>
          <p:nvPr/>
        </p:nvSpPr>
        <p:spPr>
          <a:xfrm>
            <a:off x="6624010" y="83261"/>
            <a:ext cx="2980266" cy="116562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EDE57-FD5B-91BF-E14F-22B481EF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C4FE3F-C0A4-0817-D36C-3E360E78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4" y="429812"/>
            <a:ext cx="6541426" cy="864000"/>
          </a:xfrm>
        </p:spPr>
        <p:txBody>
          <a:bodyPr/>
          <a:lstStyle/>
          <a:p>
            <a:r>
              <a:rPr lang="en-GB"/>
              <a:t>symmetric ROUTING - 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A4503-8F77-0010-A857-B6AF8D4A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31A-3121-274E-B1ED-E14A0BF83C06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2FFC0-CDDF-2199-7732-8119C1C4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2EDB3-C1B1-5A34-D3BD-FEF9E226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72154"/>
            <a:ext cx="7772400" cy="402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92403-CCE0-F980-271B-F61AC603F1BD}"/>
              </a:ext>
            </a:extLst>
          </p:cNvPr>
          <p:cNvSpPr txBox="1"/>
          <p:nvPr/>
        </p:nvSpPr>
        <p:spPr>
          <a:xfrm>
            <a:off x="10178155" y="5261584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192.168.40.50/24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67921-B640-3994-9829-70C700C989AC}"/>
              </a:ext>
            </a:extLst>
          </p:cNvPr>
          <p:cNvSpPr txBox="1"/>
          <p:nvPr/>
        </p:nvSpPr>
        <p:spPr>
          <a:xfrm>
            <a:off x="4653574" y="532124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192.168.20.10/24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B062E-FD22-CDEF-BED6-CCD8E8E5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269193"/>
            <a:ext cx="558800" cy="850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2B58E-2A9B-7866-E507-6CC49980D053}"/>
              </a:ext>
            </a:extLst>
          </p:cNvPr>
          <p:cNvSpPr txBox="1"/>
          <p:nvPr/>
        </p:nvSpPr>
        <p:spPr>
          <a:xfrm>
            <a:off x="7367616" y="28528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20 / VNI 10020 192.168.20.1/24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A1FE6-1D52-C404-614F-F234CE7130A3}"/>
              </a:ext>
            </a:extLst>
          </p:cNvPr>
          <p:cNvSpPr txBox="1"/>
          <p:nvPr/>
        </p:nvSpPr>
        <p:spPr>
          <a:xfrm>
            <a:off x="7367615" y="746679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40 / VNI 10040 192.168.40.1/24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0A49F-D591-FB3F-B5C7-A4B0F51906C6}"/>
              </a:ext>
            </a:extLst>
          </p:cNvPr>
          <p:cNvSpPr txBox="1"/>
          <p:nvPr/>
        </p:nvSpPr>
        <p:spPr>
          <a:xfrm>
            <a:off x="9777904" y="189508"/>
            <a:ext cx="2293557" cy="5616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accent1"/>
                </a:solidFill>
              </a:rPr>
              <a:t>L3VNI 2040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err="1">
                <a:solidFill>
                  <a:schemeClr val="accent1"/>
                </a:solidFill>
              </a:rPr>
              <a:t>vrf</a:t>
            </a:r>
            <a:r>
              <a:rPr lang="en-GB" sz="1200">
                <a:solidFill>
                  <a:schemeClr val="accent1"/>
                </a:solidFill>
              </a:rPr>
              <a:t>-instance -&gt; VRF_CE2040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FF59B-DCC0-613E-44E9-1D9473A1792B}"/>
              </a:ext>
            </a:extLst>
          </p:cNvPr>
          <p:cNvSpPr txBox="1"/>
          <p:nvPr/>
        </p:nvSpPr>
        <p:spPr>
          <a:xfrm>
            <a:off x="1335547" y="190322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10C634-CBBA-1F9E-18BD-053B1422C707}"/>
              </a:ext>
            </a:extLst>
          </p:cNvPr>
          <p:cNvSpPr/>
          <p:nvPr/>
        </p:nvSpPr>
        <p:spPr>
          <a:xfrm>
            <a:off x="501408" y="153174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53E6-8B81-7F22-4064-8C5114AC5F73}"/>
              </a:ext>
            </a:extLst>
          </p:cNvPr>
          <p:cNvSpPr txBox="1"/>
          <p:nvPr/>
        </p:nvSpPr>
        <p:spPr>
          <a:xfrm>
            <a:off x="836710" y="1499293"/>
            <a:ext cx="4331097" cy="98120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Traffic is received on Leaf 5.</a:t>
            </a:r>
            <a:br>
              <a:rPr lang="en-GB" sz="1000" dirty="0"/>
            </a:br>
            <a:r>
              <a:rPr lang="en-GB" sz="1000" dirty="0"/>
              <a:t>Since the destination MAC matches its own IRB, a route lookup is triggered. L3VNI maps to the VRF containing VLAN 40, so traffic is locally forwarded to VLAN 40, transitioning from L3VNI to L2VNI.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338D90-BA0C-538A-8EE2-6CDBB9DF00B2}"/>
              </a:ext>
            </a:extLst>
          </p:cNvPr>
          <p:cNvSpPr txBox="1"/>
          <p:nvPr/>
        </p:nvSpPr>
        <p:spPr>
          <a:xfrm>
            <a:off x="535732" y="1536431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543F38-4C61-10F2-A05D-BFBED7CC081C}"/>
              </a:ext>
            </a:extLst>
          </p:cNvPr>
          <p:cNvSpPr/>
          <p:nvPr/>
        </p:nvSpPr>
        <p:spPr>
          <a:xfrm>
            <a:off x="491961" y="290991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9982A5-EEA5-B1D1-BAFE-C54D747AC0E3}"/>
              </a:ext>
            </a:extLst>
          </p:cNvPr>
          <p:cNvSpPr txBox="1"/>
          <p:nvPr/>
        </p:nvSpPr>
        <p:spPr>
          <a:xfrm>
            <a:off x="544458" y="2908031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A33995-7D6A-6C76-AAA0-A3DB2F598812}"/>
              </a:ext>
            </a:extLst>
          </p:cNvPr>
          <p:cNvSpPr txBox="1"/>
          <p:nvPr/>
        </p:nvSpPr>
        <p:spPr>
          <a:xfrm>
            <a:off x="553905" y="1932269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9F837-6982-DBEC-BBE5-8F4BA92EF453}"/>
              </a:ext>
            </a:extLst>
          </p:cNvPr>
          <p:cNvSpPr txBox="1"/>
          <p:nvPr/>
        </p:nvSpPr>
        <p:spPr>
          <a:xfrm>
            <a:off x="836710" y="2908031"/>
            <a:ext cx="3214296" cy="98120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Traffic from L2VNI is then switched &amp; bridged to Server-5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6251E3-7828-F9B3-41F3-AE26A4B23437}"/>
              </a:ext>
            </a:extLst>
          </p:cNvPr>
          <p:cNvSpPr txBox="1"/>
          <p:nvPr/>
        </p:nvSpPr>
        <p:spPr>
          <a:xfrm>
            <a:off x="-446567" y="287079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D6152-5FBC-3277-D3BC-1C4514F2B3BC}"/>
              </a:ext>
            </a:extLst>
          </p:cNvPr>
          <p:cNvSpPr txBox="1"/>
          <p:nvPr/>
        </p:nvSpPr>
        <p:spPr>
          <a:xfrm>
            <a:off x="7936119" y="6086459"/>
            <a:ext cx="433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Symmetric Routing Overview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D30E6E-8020-6152-2BB2-477FA868B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432" y="2432654"/>
            <a:ext cx="368300" cy="3429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E6C639-7C6A-E61E-CF81-F164669376E3}"/>
              </a:ext>
            </a:extLst>
          </p:cNvPr>
          <p:cNvCxnSpPr>
            <a:cxnSpLocks/>
          </p:cNvCxnSpPr>
          <p:nvPr/>
        </p:nvCxnSpPr>
        <p:spPr>
          <a:xfrm>
            <a:off x="8762342" y="2009362"/>
            <a:ext cx="2013658" cy="766192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496BDD-A272-FA33-1FD0-5FEA45D3E335}"/>
              </a:ext>
            </a:extLst>
          </p:cNvPr>
          <p:cNvCxnSpPr>
            <a:cxnSpLocks/>
          </p:cNvCxnSpPr>
          <p:nvPr/>
        </p:nvCxnSpPr>
        <p:spPr>
          <a:xfrm>
            <a:off x="11022432" y="3616145"/>
            <a:ext cx="0" cy="481003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297F7051-FAB0-6869-4BA5-FD369893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50" y="3616145"/>
            <a:ext cx="368300" cy="355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AB48E-AB6C-5AA6-F232-8F235FC175A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4086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E9A1-04E9-987B-5EB3-A43039F50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F8BC016-1D3E-B5A4-3D7D-5FB7B6FAA9D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1"/>
              <a:t>OTT WALKTHROUGH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F4C800-F399-02F2-E16B-1443B60E5AC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1312955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00FF924-4A40-9BE9-B290-9F6B6719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410152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6221D-9E39-F4DA-657E-D9A57899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16BDBF-8634-282B-6B10-AC9F71CA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5D6E0-15DF-51A2-75F6-F8B03257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B962B-CB68-283C-FB5E-216B96A0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B8F959-A31F-6D5B-18B0-675A981AEF19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BA99C1-16D6-BA4C-6A32-AE5E0E913F3E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FDB81-DFCC-DEEE-AE98-28AD243FD2B5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CB9B98-5742-16CA-C316-D3A12E168206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63919D-481F-AAF7-AF90-DD287988E44B}"/>
              </a:ext>
            </a:extLst>
          </p:cNvPr>
          <p:cNvSpPr/>
          <p:nvPr/>
        </p:nvSpPr>
        <p:spPr>
          <a:xfrm>
            <a:off x="934914" y="1010376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285BE7-B05C-2793-EB66-CCF5A8E6B718}"/>
              </a:ext>
            </a:extLst>
          </p:cNvPr>
          <p:cNvSpPr/>
          <p:nvPr/>
        </p:nvSpPr>
        <p:spPr>
          <a:xfrm>
            <a:off x="7164026" y="106063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0E5DA-92AD-A253-CD76-EF1C11366D90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8FE71C-3D3F-D5A8-567D-E14FC7555E0D}"/>
              </a:ext>
            </a:extLst>
          </p:cNvPr>
          <p:cNvSpPr txBox="1"/>
          <p:nvPr/>
        </p:nvSpPr>
        <p:spPr>
          <a:xfrm>
            <a:off x="1321772" y="973040"/>
            <a:ext cx="3386701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eBGP has been established in the underlay and overlay with the relevant address families between spines and </a:t>
            </a:r>
            <a:r>
              <a:rPr lang="en-GB" sz="1200" dirty="0" err="1"/>
              <a:t>leafs</a:t>
            </a:r>
            <a:r>
              <a:rPr lang="en-GB" sz="1200" dirty="0"/>
              <a:t> local to it’s only data centre, only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8F341-6FB9-C965-2016-1F6DEFC7E539}"/>
              </a:ext>
            </a:extLst>
          </p:cNvPr>
          <p:cNvSpPr txBox="1"/>
          <p:nvPr/>
        </p:nvSpPr>
        <p:spPr>
          <a:xfrm>
            <a:off x="7483528" y="1024799"/>
            <a:ext cx="358186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route server peers with spines to exchange loopback routes in the underlay via eBGP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C83933-5930-4587-FF28-B56C79C7500B}"/>
              </a:ext>
            </a:extLst>
          </p:cNvPr>
          <p:cNvCxnSpPr>
            <a:cxnSpLocks/>
          </p:cNvCxnSpPr>
          <p:nvPr/>
        </p:nvCxnSpPr>
        <p:spPr>
          <a:xfrm flipV="1">
            <a:off x="2953476" y="2360428"/>
            <a:ext cx="2782524" cy="73716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0341A0-574E-1A21-E136-A74E784A168D}"/>
              </a:ext>
            </a:extLst>
          </p:cNvPr>
          <p:cNvCxnSpPr>
            <a:cxnSpLocks/>
          </p:cNvCxnSpPr>
          <p:nvPr/>
        </p:nvCxnSpPr>
        <p:spPr>
          <a:xfrm flipV="1">
            <a:off x="4225853" y="2577886"/>
            <a:ext cx="1621591" cy="68676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900E59-A777-5398-3B42-631FEE14A0FB}"/>
              </a:ext>
            </a:extLst>
          </p:cNvPr>
          <p:cNvCxnSpPr>
            <a:cxnSpLocks/>
          </p:cNvCxnSpPr>
          <p:nvPr/>
        </p:nvCxnSpPr>
        <p:spPr>
          <a:xfrm flipH="1" flipV="1">
            <a:off x="6700143" y="2360428"/>
            <a:ext cx="2438240" cy="80322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28B072-DB10-6A95-C6BE-AF8CE6816EFE}"/>
              </a:ext>
            </a:extLst>
          </p:cNvPr>
          <p:cNvCxnSpPr>
            <a:cxnSpLocks/>
          </p:cNvCxnSpPr>
          <p:nvPr/>
        </p:nvCxnSpPr>
        <p:spPr>
          <a:xfrm flipH="1" flipV="1">
            <a:off x="6645647" y="2615019"/>
            <a:ext cx="1392267" cy="42251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DEB307-E589-0610-37F5-06ACA3C37CD4}"/>
              </a:ext>
            </a:extLst>
          </p:cNvPr>
          <p:cNvCxnSpPr>
            <a:cxnSpLocks/>
          </p:cNvCxnSpPr>
          <p:nvPr/>
        </p:nvCxnSpPr>
        <p:spPr>
          <a:xfrm flipV="1">
            <a:off x="1594884" y="3579074"/>
            <a:ext cx="861237" cy="73774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0BF4D8-0E67-8482-AD80-277F7FBDD789}"/>
              </a:ext>
            </a:extLst>
          </p:cNvPr>
          <p:cNvCxnSpPr>
            <a:cxnSpLocks/>
          </p:cNvCxnSpPr>
          <p:nvPr/>
        </p:nvCxnSpPr>
        <p:spPr>
          <a:xfrm flipV="1">
            <a:off x="2025502" y="3593933"/>
            <a:ext cx="1518407" cy="89640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D2B630-8B07-CD6D-1313-A45C027A51EE}"/>
              </a:ext>
            </a:extLst>
          </p:cNvPr>
          <p:cNvCxnSpPr>
            <a:cxnSpLocks/>
          </p:cNvCxnSpPr>
          <p:nvPr/>
        </p:nvCxnSpPr>
        <p:spPr>
          <a:xfrm flipH="1" flipV="1">
            <a:off x="9797969" y="3628241"/>
            <a:ext cx="1267428" cy="68857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CCD24AC-154C-55CF-A24C-FCF563057513}"/>
              </a:ext>
            </a:extLst>
          </p:cNvPr>
          <p:cNvCxnSpPr>
            <a:cxnSpLocks/>
          </p:cNvCxnSpPr>
          <p:nvPr/>
        </p:nvCxnSpPr>
        <p:spPr>
          <a:xfrm flipH="1" flipV="1">
            <a:off x="8504669" y="3636464"/>
            <a:ext cx="1927014" cy="77604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11219F3-96AB-3B33-DBA3-7356514FB57C}"/>
              </a:ext>
            </a:extLst>
          </p:cNvPr>
          <p:cNvSpPr/>
          <p:nvPr/>
        </p:nvSpPr>
        <p:spPr>
          <a:xfrm>
            <a:off x="2373278" y="3824121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35E94F7-C651-94B0-BE98-751D3DE1E42A}"/>
              </a:ext>
            </a:extLst>
          </p:cNvPr>
          <p:cNvSpPr/>
          <p:nvPr/>
        </p:nvSpPr>
        <p:spPr>
          <a:xfrm>
            <a:off x="9861713" y="3894170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2B93CE4-0348-46DA-34C2-6C374900C519}"/>
              </a:ext>
            </a:extLst>
          </p:cNvPr>
          <p:cNvSpPr/>
          <p:nvPr/>
        </p:nvSpPr>
        <p:spPr>
          <a:xfrm>
            <a:off x="4554360" y="279296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66B1B0-13F4-627E-8D45-438D68840928}"/>
              </a:ext>
            </a:extLst>
          </p:cNvPr>
          <p:cNvSpPr/>
          <p:nvPr/>
        </p:nvSpPr>
        <p:spPr>
          <a:xfrm>
            <a:off x="7004578" y="279876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EDDF-C410-3A76-B912-300AF371FB65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249333-6741-0840-EB8A-2498A51E5CB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6862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/>
      <p:bldP spid="22" grpId="0"/>
      <p:bldP spid="45" grpId="0" animBg="1"/>
      <p:bldP spid="46" grpId="0" animBg="1"/>
      <p:bldP spid="47" grpId="0" animBg="1"/>
      <p:bldP spid="4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BFD4-26CF-FF24-DB4B-64EED385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A7F3069-1BBC-491C-B194-0348E0D8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A98C8-47B3-6629-DE02-54C42EA4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358B90-4B71-4BDA-6E1E-C123C5D9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A21FC-E6F6-CB7B-E6CE-C6B64E1B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6380A-0A41-C9FE-E59A-C4585524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95CFC6-528F-AA46-3526-7CF1D8CB4522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8B3AE0-E71C-669A-5AE1-A6E395F455AB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627E2-E559-1548-7917-0917183BA31D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A845B-7A92-FD30-B642-22F316D54AF3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873E41-1D6D-D31E-9FB1-328B7CA7A3E6}"/>
              </a:ext>
            </a:extLst>
          </p:cNvPr>
          <p:cNvSpPr/>
          <p:nvPr/>
        </p:nvSpPr>
        <p:spPr>
          <a:xfrm>
            <a:off x="934914" y="1010376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CDD75C-0C4A-5405-5E36-5CFDCCBF3842}"/>
              </a:ext>
            </a:extLst>
          </p:cNvPr>
          <p:cNvSpPr/>
          <p:nvPr/>
        </p:nvSpPr>
        <p:spPr>
          <a:xfrm>
            <a:off x="7164026" y="106063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DBF04-5779-93B1-D9F4-A1386707A3F5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33E40-E4A9-B926-0FE3-366638C5A447}"/>
              </a:ext>
            </a:extLst>
          </p:cNvPr>
          <p:cNvSpPr txBox="1"/>
          <p:nvPr/>
        </p:nvSpPr>
        <p:spPr>
          <a:xfrm>
            <a:off x="1321772" y="973040"/>
            <a:ext cx="3386701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DC-1’s spines advertise their local DC’s loopbacks to the route server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410BE3-FF01-D4FC-056B-05D656E12E01}"/>
              </a:ext>
            </a:extLst>
          </p:cNvPr>
          <p:cNvSpPr txBox="1"/>
          <p:nvPr/>
        </p:nvSpPr>
        <p:spPr>
          <a:xfrm>
            <a:off x="7483528" y="1024799"/>
            <a:ext cx="358186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DC-2’s  spines advertise their local DC’s loopbacks to the route server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F5EF307-E578-88A5-78D7-8803A9312307}"/>
              </a:ext>
            </a:extLst>
          </p:cNvPr>
          <p:cNvCxnSpPr>
            <a:cxnSpLocks/>
          </p:cNvCxnSpPr>
          <p:nvPr/>
        </p:nvCxnSpPr>
        <p:spPr>
          <a:xfrm flipV="1">
            <a:off x="2763310" y="2315014"/>
            <a:ext cx="2982433" cy="765079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A74429-4FCE-49D8-2CA4-DC0077977BEA}"/>
              </a:ext>
            </a:extLst>
          </p:cNvPr>
          <p:cNvCxnSpPr>
            <a:cxnSpLocks/>
          </p:cNvCxnSpPr>
          <p:nvPr/>
        </p:nvCxnSpPr>
        <p:spPr>
          <a:xfrm flipV="1">
            <a:off x="4101891" y="2620562"/>
            <a:ext cx="1634109" cy="66408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59DF39-5098-503D-6579-082082F7B21F}"/>
              </a:ext>
            </a:extLst>
          </p:cNvPr>
          <p:cNvCxnSpPr>
            <a:cxnSpLocks/>
          </p:cNvCxnSpPr>
          <p:nvPr/>
        </p:nvCxnSpPr>
        <p:spPr>
          <a:xfrm>
            <a:off x="6676479" y="2315014"/>
            <a:ext cx="2466091" cy="81237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818E2A-B7EE-A5D8-98F4-940599A73525}"/>
              </a:ext>
            </a:extLst>
          </p:cNvPr>
          <p:cNvCxnSpPr>
            <a:cxnSpLocks/>
          </p:cNvCxnSpPr>
          <p:nvPr/>
        </p:nvCxnSpPr>
        <p:spPr>
          <a:xfrm>
            <a:off x="6521379" y="2564919"/>
            <a:ext cx="1835812" cy="59678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635629-1F31-A138-5C27-0228C2A5CA60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3280E9-376A-968F-D890-52417D35D95B}"/>
              </a:ext>
            </a:extLst>
          </p:cNvPr>
          <p:cNvSpPr/>
          <p:nvPr/>
        </p:nvSpPr>
        <p:spPr>
          <a:xfrm>
            <a:off x="4029613" y="2376814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5D089C-C5D2-E956-9912-625777BA453B}"/>
              </a:ext>
            </a:extLst>
          </p:cNvPr>
          <p:cNvSpPr/>
          <p:nvPr/>
        </p:nvSpPr>
        <p:spPr>
          <a:xfrm>
            <a:off x="7806782" y="237939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D1B33E-D134-D0EB-EB78-CE0A88F605BC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5716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/>
      <p:bldP spid="22" grpId="0"/>
      <p:bldP spid="27" grpId="0" animBg="1"/>
      <p:bldP spid="2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15684-8F79-FF75-FC2C-7902DF2B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E056AE-3ACE-0F08-8A2C-0A3BCDFE2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8870F-BFF0-C3CC-E900-8FFC334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6A28B-229F-4CAE-0601-EAD4490F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43595-B3F7-478F-07BE-0364FA85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609C9-0760-A6FC-EB2D-94DDCF41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6DA9CD6-AF14-8754-B1D8-C9D00906F422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D92282-05D6-E6C3-C355-0C840A5BF670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F5326-B61E-FE0D-523F-CA724B7E8367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6EF8C-C03C-6301-A42C-8F22C2FD8295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30B726-BBA6-F999-E545-C5D9051857EE}"/>
              </a:ext>
            </a:extLst>
          </p:cNvPr>
          <p:cNvSpPr/>
          <p:nvPr/>
        </p:nvSpPr>
        <p:spPr>
          <a:xfrm>
            <a:off x="934914" y="1010376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C174CA-A8C6-7698-9CAC-567F744A4E21}"/>
              </a:ext>
            </a:extLst>
          </p:cNvPr>
          <p:cNvSpPr/>
          <p:nvPr/>
        </p:nvSpPr>
        <p:spPr>
          <a:xfrm>
            <a:off x="7164026" y="106063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17E15-D71E-C661-50CE-9BA857059CCC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38B59-F4EF-33AB-D581-9B7020384723}"/>
              </a:ext>
            </a:extLst>
          </p:cNvPr>
          <p:cNvSpPr txBox="1"/>
          <p:nvPr/>
        </p:nvSpPr>
        <p:spPr>
          <a:xfrm>
            <a:off x="1321772" y="973040"/>
            <a:ext cx="3386701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route server advertises DC1’s loopback routes to DC2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3B839-17BD-BF1C-C766-CDF1337DE3FA}"/>
              </a:ext>
            </a:extLst>
          </p:cNvPr>
          <p:cNvSpPr txBox="1"/>
          <p:nvPr/>
        </p:nvSpPr>
        <p:spPr>
          <a:xfrm>
            <a:off x="7483528" y="1024799"/>
            <a:ext cx="358186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route server advertises DC2’s loopback routes to DC1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EEB4D8-37D7-AA7C-2E7E-C0C0D2581A8B}"/>
              </a:ext>
            </a:extLst>
          </p:cNvPr>
          <p:cNvCxnSpPr>
            <a:cxnSpLocks/>
          </p:cNvCxnSpPr>
          <p:nvPr/>
        </p:nvCxnSpPr>
        <p:spPr>
          <a:xfrm>
            <a:off x="6676479" y="2315014"/>
            <a:ext cx="2752211" cy="84669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0ECBEF-C348-1162-FFB0-86DE36173F81}"/>
              </a:ext>
            </a:extLst>
          </p:cNvPr>
          <p:cNvCxnSpPr>
            <a:cxnSpLocks/>
          </p:cNvCxnSpPr>
          <p:nvPr/>
        </p:nvCxnSpPr>
        <p:spPr>
          <a:xfrm flipH="1">
            <a:off x="3125972" y="2392326"/>
            <a:ext cx="2498651" cy="64858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71F213-8AE2-7AE0-1797-598D3CFBEF23}"/>
              </a:ext>
            </a:extLst>
          </p:cNvPr>
          <p:cNvCxnSpPr>
            <a:cxnSpLocks/>
          </p:cNvCxnSpPr>
          <p:nvPr/>
        </p:nvCxnSpPr>
        <p:spPr>
          <a:xfrm>
            <a:off x="6474037" y="2846742"/>
            <a:ext cx="1504088" cy="46670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801D7E-ABBB-71B2-27B2-59813462DB31}"/>
              </a:ext>
            </a:extLst>
          </p:cNvPr>
          <p:cNvCxnSpPr>
            <a:cxnSpLocks/>
          </p:cNvCxnSpPr>
          <p:nvPr/>
        </p:nvCxnSpPr>
        <p:spPr>
          <a:xfrm flipH="1">
            <a:off x="4727430" y="2829768"/>
            <a:ext cx="1127209" cy="48566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74E5A9E-66ED-7154-685E-495FB362C1AE}"/>
              </a:ext>
            </a:extLst>
          </p:cNvPr>
          <p:cNvSpPr/>
          <p:nvPr/>
        </p:nvSpPr>
        <p:spPr>
          <a:xfrm>
            <a:off x="4708473" y="2841908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477BD2F-8746-E21D-1C49-FA5725C7916B}"/>
              </a:ext>
            </a:extLst>
          </p:cNvPr>
          <p:cNvSpPr/>
          <p:nvPr/>
        </p:nvSpPr>
        <p:spPr>
          <a:xfrm>
            <a:off x="7607215" y="284054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68BCB-0AF5-22F3-80A2-AAB17976B42F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DDF21-8F84-0676-13C2-129FB7746F1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530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/>
      <p:bldP spid="22" grpId="0"/>
      <p:bldP spid="26" grpId="0" animBg="1"/>
      <p:bldP spid="2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450D-2C34-68AE-40B4-1CC8B99A4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D193243-FB39-96EA-90C0-07B8E365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316C9B-3713-7FC6-9BF4-7B8B7ABE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129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04094-44B4-BF68-4B87-0EAB10DC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0B2DC-6A2E-5AC9-2858-BF0BDBD2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BD326-8BF1-6CA4-F4B0-A69DCA86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3E47A3-2C82-78CA-C674-4F17C141B5C7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046D6D-9CFA-0C26-8005-41247BE93F62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322F5-4DF7-FCCB-88C6-0EDD4AE7F444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7130C-52C7-7DE2-7B4E-B4FFF999CB90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CC5AC5-73DE-058F-349A-041EBBC2ADEF}"/>
              </a:ext>
            </a:extLst>
          </p:cNvPr>
          <p:cNvSpPr/>
          <p:nvPr/>
        </p:nvSpPr>
        <p:spPr>
          <a:xfrm>
            <a:off x="934914" y="1010376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9217F-2E2E-41F5-0B0C-05453C88A0C7}"/>
              </a:ext>
            </a:extLst>
          </p:cNvPr>
          <p:cNvSpPr/>
          <p:nvPr/>
        </p:nvSpPr>
        <p:spPr>
          <a:xfrm>
            <a:off x="6770486" y="101458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EF386-75B0-9781-A2CA-DD1D9F3BD6BB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CD259-8B6A-E6E6-AA66-BB4716F63B0E}"/>
              </a:ext>
            </a:extLst>
          </p:cNvPr>
          <p:cNvSpPr txBox="1"/>
          <p:nvPr/>
        </p:nvSpPr>
        <p:spPr>
          <a:xfrm>
            <a:off x="1321772" y="973040"/>
            <a:ext cx="3386701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spines in each DC further advertise the remote DC’s underlay loopback routes to their local </a:t>
            </a:r>
            <a:r>
              <a:rPr lang="en-GB" sz="1200" dirty="0" err="1"/>
              <a:t>leafs</a:t>
            </a:r>
            <a:r>
              <a:rPr lang="en-GB" sz="1200" dirty="0"/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0F9571-B3F3-32B8-1711-2F6F61750785}"/>
              </a:ext>
            </a:extLst>
          </p:cNvPr>
          <p:cNvSpPr txBox="1"/>
          <p:nvPr/>
        </p:nvSpPr>
        <p:spPr>
          <a:xfrm>
            <a:off x="7089988" y="978751"/>
            <a:ext cx="358186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Underlay loopback reachability is now complete &amp; each leaf should know how to reach </a:t>
            </a:r>
            <a:r>
              <a:rPr lang="en-GB" sz="1200" dirty="0" err="1"/>
              <a:t>leafs</a:t>
            </a:r>
            <a:r>
              <a:rPr lang="en-GB" sz="1200" dirty="0"/>
              <a:t> in remote DC’s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546742-3925-C0A5-CBA6-180D81E3A1C4}"/>
              </a:ext>
            </a:extLst>
          </p:cNvPr>
          <p:cNvCxnSpPr>
            <a:cxnSpLocks/>
          </p:cNvCxnSpPr>
          <p:nvPr/>
        </p:nvCxnSpPr>
        <p:spPr>
          <a:xfrm flipH="1">
            <a:off x="1967023" y="3593933"/>
            <a:ext cx="1275908" cy="70175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19FCFC-06BA-FEA9-671E-D5B2108E3880}"/>
              </a:ext>
            </a:extLst>
          </p:cNvPr>
          <p:cNvCxnSpPr>
            <a:cxnSpLocks/>
          </p:cNvCxnSpPr>
          <p:nvPr/>
        </p:nvCxnSpPr>
        <p:spPr>
          <a:xfrm>
            <a:off x="3465820" y="3593933"/>
            <a:ext cx="1329464" cy="61331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06A201-4C76-1305-0411-8C64FBAACBD9}"/>
              </a:ext>
            </a:extLst>
          </p:cNvPr>
          <p:cNvCxnSpPr>
            <a:cxnSpLocks/>
          </p:cNvCxnSpPr>
          <p:nvPr/>
        </p:nvCxnSpPr>
        <p:spPr>
          <a:xfrm flipH="1">
            <a:off x="7549439" y="3593933"/>
            <a:ext cx="1275908" cy="70175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D53FD2-4949-BD84-368B-2501770684B4}"/>
              </a:ext>
            </a:extLst>
          </p:cNvPr>
          <p:cNvCxnSpPr>
            <a:cxnSpLocks/>
          </p:cNvCxnSpPr>
          <p:nvPr/>
        </p:nvCxnSpPr>
        <p:spPr>
          <a:xfrm>
            <a:off x="9048236" y="3593933"/>
            <a:ext cx="1329464" cy="61331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9D6B99B-EE5A-C04A-D619-ED04C2DAA462}"/>
              </a:ext>
            </a:extLst>
          </p:cNvPr>
          <p:cNvSpPr/>
          <p:nvPr/>
        </p:nvSpPr>
        <p:spPr>
          <a:xfrm>
            <a:off x="3202551" y="3900591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662D11-D051-97FD-8D4C-73BC80E6B419}"/>
              </a:ext>
            </a:extLst>
          </p:cNvPr>
          <p:cNvSpPr/>
          <p:nvPr/>
        </p:nvSpPr>
        <p:spPr>
          <a:xfrm>
            <a:off x="8899432" y="3900590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2403D3-A878-E520-EDB0-7D74A275E2A5}"/>
              </a:ext>
            </a:extLst>
          </p:cNvPr>
          <p:cNvSpPr/>
          <p:nvPr/>
        </p:nvSpPr>
        <p:spPr>
          <a:xfrm>
            <a:off x="2138235" y="48352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A2DDD3-04C2-0CEF-CA35-70EEF83E96BD}"/>
              </a:ext>
            </a:extLst>
          </p:cNvPr>
          <p:cNvSpPr/>
          <p:nvPr/>
        </p:nvSpPr>
        <p:spPr>
          <a:xfrm>
            <a:off x="4310821" y="48352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30F720-EDEA-3E31-9B99-8710C9B75599}"/>
              </a:ext>
            </a:extLst>
          </p:cNvPr>
          <p:cNvSpPr/>
          <p:nvPr/>
        </p:nvSpPr>
        <p:spPr>
          <a:xfrm>
            <a:off x="7672156" y="48352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EB7799-505C-A2B0-A4A0-4397A19D3AF3}"/>
              </a:ext>
            </a:extLst>
          </p:cNvPr>
          <p:cNvSpPr/>
          <p:nvPr/>
        </p:nvSpPr>
        <p:spPr>
          <a:xfrm>
            <a:off x="9844742" y="483521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01522-81C2-2CFC-6C1E-0D87C6C6CAF8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4AB54-D700-AFFF-385A-F8ACC8A4A79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83073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652AD-A92D-479A-9CB5-7DF56D9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8CF73A-F65A-380B-5A85-6AADC30A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Cloud datacentre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B043A-B27E-0187-17CF-E6E98C74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BE2C-E008-6047-B76C-206151CF87FE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DC59F-B022-C597-8159-6FA70AFA4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E8A20D-0D05-D307-BCAE-F3F7E6359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58054"/>
              </p:ext>
            </p:extLst>
          </p:nvPr>
        </p:nvGraphicFramePr>
        <p:xfrm>
          <a:off x="696000" y="1798525"/>
          <a:ext cx="10404123" cy="3819458"/>
        </p:xfrm>
        <a:graphic>
          <a:graphicData uri="http://schemas.openxmlformats.org/drawingml/2006/table">
            <a:tbl>
              <a:tblPr/>
              <a:tblGrid>
                <a:gridCol w="1986594">
                  <a:extLst>
                    <a:ext uri="{9D8B030D-6E8A-4147-A177-3AD203B41FA5}">
                      <a16:colId xmlns:a16="http://schemas.microsoft.com/office/drawing/2014/main" val="4259218534"/>
                    </a:ext>
                  </a:extLst>
                </a:gridCol>
                <a:gridCol w="8417529">
                  <a:extLst>
                    <a:ext uri="{9D8B030D-6E8A-4147-A177-3AD203B41FA5}">
                      <a16:colId xmlns:a16="http://schemas.microsoft.com/office/drawing/2014/main" val="2451179416"/>
                    </a:ext>
                  </a:extLst>
                </a:gridCol>
              </a:tblGrid>
              <a:tr h="114239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Type</a:t>
                      </a:r>
                      <a:endParaRPr lang="en-US" sz="2000" b="0" i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chemeClr val="bg2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Purpose</a:t>
                      </a:r>
                      <a:endParaRPr lang="en-US" sz="2000" b="0" i="0" dirty="0">
                        <a:solidFill>
                          <a:schemeClr val="bg2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746269"/>
                  </a:ext>
                </a:extLst>
              </a:tr>
              <a:tr h="91344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Public Cloud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​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Pay-as-you-Grow Hosting of IaaS, PaaS, SaaS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04754"/>
                  </a:ext>
                </a:extLst>
              </a:tr>
              <a:tr h="94532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 err="1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Hyperscaler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Very High Scale SaaS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519307"/>
                  </a:ext>
                </a:extLst>
              </a:tr>
              <a:tr h="81828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001135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Edge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Low Latency, Real-time &amp; IoT</a:t>
                      </a:r>
                    </a:p>
                  </a:txBody>
                  <a:tcPr marL="75190" marR="75190" marT="37595" marB="37595" anchor="ctr">
                    <a:lnL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1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83297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9058042-F003-6510-CEFC-272BFBDCB1B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5066357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BDC6D-C276-2C4A-3B84-E8E27ADC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19CED1-EDE9-8F43-522D-2C3A97B1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DC1CA5-1BF2-F6F1-3F25-155785D4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130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3BC371-D41F-A320-A227-C9AC58F0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EBAC3-9A22-1E53-B73D-598DEBD2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C3635-3576-0057-FDDE-15DC107E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F05F70C-0B90-AB38-199C-0794C6B07764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89F525-D635-0DCF-9DE2-DB101DA73FFE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EB4A6-F45C-F80D-7B27-CABCCEB6F8EE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F2C7E-4B03-FCDB-FA90-A21100D1D790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285420-ACCA-4213-A5A1-C1775A56038C}"/>
              </a:ext>
            </a:extLst>
          </p:cNvPr>
          <p:cNvSpPr/>
          <p:nvPr/>
        </p:nvSpPr>
        <p:spPr>
          <a:xfrm>
            <a:off x="934914" y="1010376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EAAF5-3F34-B07E-1FF0-5C08DC00A91B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FD2BCF-C481-6041-247F-4662883E4077}"/>
              </a:ext>
            </a:extLst>
          </p:cNvPr>
          <p:cNvSpPr txBox="1"/>
          <p:nvPr/>
        </p:nvSpPr>
        <p:spPr>
          <a:xfrm>
            <a:off x="1416000" y="833813"/>
            <a:ext cx="906071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spines from DC 1 &amp; DC 2 peer with the  route servers using eBGP* and signal their interest to receive EVPN routes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* without changing the next-hop of EVPN advertisements thru additional configuration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D5846D-6C4A-5593-2FF9-885FB0DA3FE2}"/>
              </a:ext>
            </a:extLst>
          </p:cNvPr>
          <p:cNvCxnSpPr>
            <a:cxnSpLocks/>
          </p:cNvCxnSpPr>
          <p:nvPr/>
        </p:nvCxnSpPr>
        <p:spPr>
          <a:xfrm flipV="1">
            <a:off x="4225853" y="2577886"/>
            <a:ext cx="1621591" cy="68676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5C96A2-C95E-3A91-D09D-C5F5053E2FDE}"/>
              </a:ext>
            </a:extLst>
          </p:cNvPr>
          <p:cNvCxnSpPr>
            <a:cxnSpLocks/>
          </p:cNvCxnSpPr>
          <p:nvPr/>
        </p:nvCxnSpPr>
        <p:spPr>
          <a:xfrm flipV="1">
            <a:off x="2943612" y="2404365"/>
            <a:ext cx="2699390" cy="62523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069539-5465-30EB-DF5A-2661CBFAD976}"/>
              </a:ext>
            </a:extLst>
          </p:cNvPr>
          <p:cNvCxnSpPr>
            <a:cxnSpLocks/>
          </p:cNvCxnSpPr>
          <p:nvPr/>
        </p:nvCxnSpPr>
        <p:spPr>
          <a:xfrm>
            <a:off x="6676479" y="2296633"/>
            <a:ext cx="2611850" cy="82054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C68C60-742A-0B0D-73CA-96C8401B2009}"/>
              </a:ext>
            </a:extLst>
          </p:cNvPr>
          <p:cNvCxnSpPr>
            <a:cxnSpLocks/>
          </p:cNvCxnSpPr>
          <p:nvPr/>
        </p:nvCxnSpPr>
        <p:spPr>
          <a:xfrm>
            <a:off x="6466377" y="2527938"/>
            <a:ext cx="1788267" cy="589240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7CBF516-822D-3E2A-B0D9-FDDB063A92DC}"/>
              </a:ext>
            </a:extLst>
          </p:cNvPr>
          <p:cNvSpPr/>
          <p:nvPr/>
        </p:nvSpPr>
        <p:spPr>
          <a:xfrm>
            <a:off x="6096000" y="2929300"/>
            <a:ext cx="19428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50836-31F6-D568-69D2-59167F43A611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7C3BAB-C51D-20D7-A8EE-00CD0EC418A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9228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265E8-0355-81CD-98BD-2DC0FE258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E68E928-5B8D-450A-6F75-DD685EF3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6EE9BA-2838-168E-D578-63E304FF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131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DC974-2D89-0691-864A-82AA8CDA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C2287-96A1-64C2-F251-6E4B23FE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CE543-D315-BD3E-1639-A5F3D8CA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9B8F1A-7FD6-B39A-3765-84AF33BC14D2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EBDFD9-3E34-6F54-3891-6CB453DBBB05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9FB70-BBB7-0DDF-1D30-09BCC3FA26B8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4F55E-9337-01AD-079B-DF5497CB16BC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DFF7FA-7F1C-7C11-DEBE-4BF420E36781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71CEDB-8BA9-D202-59B0-C8D810FA226C}"/>
              </a:ext>
            </a:extLst>
          </p:cNvPr>
          <p:cNvSpPr txBox="1"/>
          <p:nvPr/>
        </p:nvSpPr>
        <p:spPr>
          <a:xfrm>
            <a:off x="1225361" y="823339"/>
            <a:ext cx="906071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Relevant EVPN routes are now exchanged between leaf’s in the EVPN overlay.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&amp; Leaf-31 have learnt their local hosts MAC address via ARP snooping &amp; advertise this to all remote VTEPs (in this example)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631E6-7D8B-478B-7256-FDD67889E4B5}"/>
              </a:ext>
            </a:extLst>
          </p:cNvPr>
          <p:cNvSpPr txBox="1"/>
          <p:nvPr/>
        </p:nvSpPr>
        <p:spPr>
          <a:xfrm>
            <a:off x="648182" y="844952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B8144B-3822-E590-EEA3-CCA78FE32F51}"/>
              </a:ext>
            </a:extLst>
          </p:cNvPr>
          <p:cNvSpPr/>
          <p:nvPr/>
        </p:nvSpPr>
        <p:spPr>
          <a:xfrm>
            <a:off x="956178" y="97430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5448A-B468-58F7-D378-23EB0F0BCF50}"/>
              </a:ext>
            </a:extLst>
          </p:cNvPr>
          <p:cNvSpPr txBox="1"/>
          <p:nvPr/>
        </p:nvSpPr>
        <p:spPr>
          <a:xfrm>
            <a:off x="997055" y="986372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221B7-B7C4-1854-3ACF-5FB6C70D9943}"/>
              </a:ext>
            </a:extLst>
          </p:cNvPr>
          <p:cNvSpPr txBox="1"/>
          <p:nvPr/>
        </p:nvSpPr>
        <p:spPr>
          <a:xfrm>
            <a:off x="987411" y="137482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15B5DC9-C323-DA13-01D3-E4855517A427}"/>
              </a:ext>
            </a:extLst>
          </p:cNvPr>
          <p:cNvSpPr/>
          <p:nvPr/>
        </p:nvSpPr>
        <p:spPr>
          <a:xfrm>
            <a:off x="1509821" y="2402942"/>
            <a:ext cx="9186531" cy="1935138"/>
          </a:xfrm>
          <a:custGeom>
            <a:avLst/>
            <a:gdLst>
              <a:gd name="csX0" fmla="*/ 0 w 9186531"/>
              <a:gd name="csY0" fmla="*/ 1935138 h 1935138"/>
              <a:gd name="csX1" fmla="*/ 4455042 w 9186531"/>
              <a:gd name="csY1" fmla="*/ 12 h 1935138"/>
              <a:gd name="csX2" fmla="*/ 9186531 w 9186531"/>
              <a:gd name="csY2" fmla="*/ 1903240 h 19351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186531" h="1935138">
                <a:moveTo>
                  <a:pt x="0" y="1935138"/>
                </a:moveTo>
                <a:cubicBezTo>
                  <a:pt x="1461977" y="970233"/>
                  <a:pt x="2923954" y="5328"/>
                  <a:pt x="4455042" y="12"/>
                </a:cubicBezTo>
                <a:cubicBezTo>
                  <a:pt x="5986130" y="-5304"/>
                  <a:pt x="8433391" y="1676412"/>
                  <a:pt x="9186531" y="1903240"/>
                </a:cubicBezTo>
              </a:path>
            </a:pathLst>
          </a:custGeom>
          <a:noFill/>
          <a:ln w="31750">
            <a:solidFill>
              <a:srgbClr val="0070C0"/>
            </a:solidFill>
            <a:headEnd type="triangl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F7168-68B5-1BE0-E409-36A37D36673F}"/>
              </a:ext>
            </a:extLst>
          </p:cNvPr>
          <p:cNvSpPr txBox="1"/>
          <p:nvPr/>
        </p:nvSpPr>
        <p:spPr>
          <a:xfrm>
            <a:off x="1459800" y="417277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dirty="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3D7EEF-BB14-63E8-5F98-C793EB041237}"/>
              </a:ext>
            </a:extLst>
          </p:cNvPr>
          <p:cNvSpPr/>
          <p:nvPr/>
        </p:nvSpPr>
        <p:spPr>
          <a:xfrm>
            <a:off x="1767796" y="430211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97EEA-0568-B0DB-EEB2-5025D4977974}"/>
              </a:ext>
            </a:extLst>
          </p:cNvPr>
          <p:cNvSpPr txBox="1"/>
          <p:nvPr/>
        </p:nvSpPr>
        <p:spPr>
          <a:xfrm>
            <a:off x="1808673" y="4314190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253B6-061F-C467-9B87-8880B5DDB94E}"/>
              </a:ext>
            </a:extLst>
          </p:cNvPr>
          <p:cNvSpPr txBox="1"/>
          <p:nvPr/>
        </p:nvSpPr>
        <p:spPr>
          <a:xfrm>
            <a:off x="1799029" y="4702639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1ACCB7-8817-D9B3-98A6-87E120E59B00}"/>
              </a:ext>
            </a:extLst>
          </p:cNvPr>
          <p:cNvSpPr txBox="1"/>
          <p:nvPr/>
        </p:nvSpPr>
        <p:spPr>
          <a:xfrm>
            <a:off x="10437708" y="403319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dirty="0" err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7793EC-8AAE-3167-9717-106169BA2A56}"/>
              </a:ext>
            </a:extLst>
          </p:cNvPr>
          <p:cNvSpPr/>
          <p:nvPr/>
        </p:nvSpPr>
        <p:spPr>
          <a:xfrm>
            <a:off x="10745704" y="416254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E2AD88-E483-DA17-82EB-5FB0B634BFEC}"/>
              </a:ext>
            </a:extLst>
          </p:cNvPr>
          <p:cNvSpPr txBox="1"/>
          <p:nvPr/>
        </p:nvSpPr>
        <p:spPr>
          <a:xfrm>
            <a:off x="10786581" y="4174618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A52AC8-2F8C-3F3B-9A86-40ED44610068}"/>
              </a:ext>
            </a:extLst>
          </p:cNvPr>
          <p:cNvSpPr txBox="1"/>
          <p:nvPr/>
        </p:nvSpPr>
        <p:spPr>
          <a:xfrm>
            <a:off x="10776937" y="4563067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5BC7C-591D-5997-717A-6B01B6E297DB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1BBD41-C6C4-DA55-F7C3-CE137CA8223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8214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15" grpId="0" animBg="1"/>
      <p:bldP spid="22" grpId="0"/>
      <p:bldP spid="24" grpId="0"/>
      <p:bldP spid="25" grpId="0" animBg="1"/>
      <p:bldP spid="26" grpId="0"/>
      <p:bldP spid="2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7084A-DA30-27C7-5B56-232F6F57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11E64CB-7C45-2111-405B-D196A487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063BB6-8D0D-54C2-C666-67360EDD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132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F2B676-49FD-AB8A-C8B7-179D483A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CAD1D-B6E1-DFC1-F82A-F97CA633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CEAFA-1C7E-1C35-F5DC-5045FCA1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22599E-1F7C-1056-07D4-0C002BFB8E67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807D15-E8D2-98DD-8800-978A5C6CBF38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B9EAE-8AE2-CB15-D151-06283AAB1C44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D7786-AF02-B811-22FC-9A793BF36E34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2B276-864B-8CAF-96A9-9394DD384370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6D3839-2EAE-502A-529E-068A19F6C4FE}"/>
              </a:ext>
            </a:extLst>
          </p:cNvPr>
          <p:cNvSpPr txBox="1"/>
          <p:nvPr/>
        </p:nvSpPr>
        <p:spPr>
          <a:xfrm>
            <a:off x="1225361" y="823339"/>
            <a:ext cx="312689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Server-1 sends </a:t>
            </a:r>
            <a:r>
              <a:rPr lang="en-GB" sz="1200"/>
              <a:t>its</a:t>
            </a:r>
            <a:r>
              <a:rPr lang="en-GB" sz="1200" dirty="0"/>
              <a:t> traffic to Server-4. Traffic is encapsulated by Leaf-1 and the </a:t>
            </a:r>
            <a:r>
              <a:rPr lang="en-GB" sz="1200" dirty="0" err="1"/>
              <a:t>VxLAN</a:t>
            </a:r>
            <a:r>
              <a:rPr lang="en-GB" sz="1200" dirty="0"/>
              <a:t> packet </a:t>
            </a:r>
            <a:r>
              <a:rPr lang="en-GB" sz="1200"/>
              <a:t>gets</a:t>
            </a:r>
            <a:r>
              <a:rPr lang="en-GB" sz="1200" dirty="0"/>
              <a:t> a VNI of 90010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F85DE-4487-16F6-2E91-0BC66438BBF1}"/>
              </a:ext>
            </a:extLst>
          </p:cNvPr>
          <p:cNvSpPr txBox="1"/>
          <p:nvPr/>
        </p:nvSpPr>
        <p:spPr>
          <a:xfrm>
            <a:off x="648182" y="844952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099F8A-D9E5-8CD0-A55F-7831A802B83A}"/>
              </a:ext>
            </a:extLst>
          </p:cNvPr>
          <p:cNvSpPr/>
          <p:nvPr/>
        </p:nvSpPr>
        <p:spPr>
          <a:xfrm>
            <a:off x="956178" y="97430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C3DE2-82A4-ABD4-261D-8DC125E98FC3}"/>
              </a:ext>
            </a:extLst>
          </p:cNvPr>
          <p:cNvSpPr txBox="1"/>
          <p:nvPr/>
        </p:nvSpPr>
        <p:spPr>
          <a:xfrm>
            <a:off x="997055" y="986372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5BD9D-9A03-BA39-C424-67BDAFFD7182}"/>
              </a:ext>
            </a:extLst>
          </p:cNvPr>
          <p:cNvSpPr txBox="1"/>
          <p:nvPr/>
        </p:nvSpPr>
        <p:spPr>
          <a:xfrm>
            <a:off x="987411" y="137482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AF2BF-1325-03F2-C9A3-985CCE21FC71}"/>
              </a:ext>
            </a:extLst>
          </p:cNvPr>
          <p:cNvSpPr txBox="1"/>
          <p:nvPr/>
        </p:nvSpPr>
        <p:spPr>
          <a:xfrm>
            <a:off x="7301571" y="817076"/>
            <a:ext cx="3126899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The Route Server(s) becomes a transit node in the underlay facilitating communication between DC-1 &amp; DC-2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CF847F-3D42-761A-CDA4-61677BFDCC68}"/>
              </a:ext>
            </a:extLst>
          </p:cNvPr>
          <p:cNvSpPr/>
          <p:nvPr/>
        </p:nvSpPr>
        <p:spPr>
          <a:xfrm>
            <a:off x="7032388" y="96803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A7A72-F7CF-4511-3D75-9F9B18A68564}"/>
              </a:ext>
            </a:extLst>
          </p:cNvPr>
          <p:cNvSpPr txBox="1"/>
          <p:nvPr/>
        </p:nvSpPr>
        <p:spPr>
          <a:xfrm>
            <a:off x="7073265" y="980109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548AF-F0D3-EF5D-1407-22E59314EF00}"/>
              </a:ext>
            </a:extLst>
          </p:cNvPr>
          <p:cNvSpPr txBox="1"/>
          <p:nvPr/>
        </p:nvSpPr>
        <p:spPr>
          <a:xfrm>
            <a:off x="7063621" y="136855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348ECC-121D-8325-1B67-5C2D8E324F50}"/>
              </a:ext>
            </a:extLst>
          </p:cNvPr>
          <p:cNvSpPr txBox="1"/>
          <p:nvPr/>
        </p:nvSpPr>
        <p:spPr>
          <a:xfrm>
            <a:off x="10560519" y="1929924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67ECB15-A947-C40F-9956-7990E5B4484B}"/>
              </a:ext>
            </a:extLst>
          </p:cNvPr>
          <p:cNvCxnSpPr>
            <a:cxnSpLocks/>
          </p:cNvCxnSpPr>
          <p:nvPr/>
        </p:nvCxnSpPr>
        <p:spPr>
          <a:xfrm flipV="1">
            <a:off x="1161661" y="4805916"/>
            <a:ext cx="0" cy="669980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525B01-FF6A-92DD-1AD2-2FC65649DFBA}"/>
              </a:ext>
            </a:extLst>
          </p:cNvPr>
          <p:cNvCxnSpPr>
            <a:cxnSpLocks/>
          </p:cNvCxnSpPr>
          <p:nvPr/>
        </p:nvCxnSpPr>
        <p:spPr>
          <a:xfrm flipV="1">
            <a:off x="1913860" y="2711302"/>
            <a:ext cx="3959252" cy="1733107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92D9E19E-AD78-6073-86CE-48C17B2EDD90}"/>
              </a:ext>
            </a:extLst>
          </p:cNvPr>
          <p:cNvSpPr/>
          <p:nvPr/>
        </p:nvSpPr>
        <p:spPr>
          <a:xfrm>
            <a:off x="650376" y="509264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7DF3C9-D3A4-055B-C0A0-28D273703563}"/>
              </a:ext>
            </a:extLst>
          </p:cNvPr>
          <p:cNvSpPr txBox="1"/>
          <p:nvPr/>
        </p:nvSpPr>
        <p:spPr>
          <a:xfrm>
            <a:off x="691253" y="510471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BB9098-93AE-FA7D-C48C-D74C8C0DD4EA}"/>
              </a:ext>
            </a:extLst>
          </p:cNvPr>
          <p:cNvSpPr txBox="1"/>
          <p:nvPr/>
        </p:nvSpPr>
        <p:spPr>
          <a:xfrm>
            <a:off x="318977" y="4880344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1D0FDAD-69D6-6F7D-5B36-C54FA2550626}"/>
              </a:ext>
            </a:extLst>
          </p:cNvPr>
          <p:cNvSpPr/>
          <p:nvPr/>
        </p:nvSpPr>
        <p:spPr>
          <a:xfrm>
            <a:off x="4917576" y="318410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9DF6B0-96DE-F16C-3984-7685CF37A17D}"/>
              </a:ext>
            </a:extLst>
          </p:cNvPr>
          <p:cNvSpPr txBox="1"/>
          <p:nvPr/>
        </p:nvSpPr>
        <p:spPr>
          <a:xfrm>
            <a:off x="4958453" y="3196172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AC7131-B22C-5BFC-6108-D40F2A5AED03}"/>
              </a:ext>
            </a:extLst>
          </p:cNvPr>
          <p:cNvSpPr txBox="1"/>
          <p:nvPr/>
        </p:nvSpPr>
        <p:spPr>
          <a:xfrm>
            <a:off x="4586177" y="297180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81517D-FE3F-497A-49D4-2C8508A6532D}"/>
              </a:ext>
            </a:extLst>
          </p:cNvPr>
          <p:cNvSpPr/>
          <p:nvPr/>
        </p:nvSpPr>
        <p:spPr>
          <a:xfrm>
            <a:off x="6066321" y="136261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FD749E-7CF5-EDE4-9263-6F6943ED10CE}"/>
              </a:ext>
            </a:extLst>
          </p:cNvPr>
          <p:cNvSpPr txBox="1"/>
          <p:nvPr/>
        </p:nvSpPr>
        <p:spPr>
          <a:xfrm>
            <a:off x="6107198" y="1374685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59A578-8E18-0184-9318-EC1E7F086AD8}"/>
              </a:ext>
            </a:extLst>
          </p:cNvPr>
          <p:cNvSpPr txBox="1"/>
          <p:nvPr/>
        </p:nvSpPr>
        <p:spPr>
          <a:xfrm>
            <a:off x="6097554" y="1763134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C755E-2F3D-6106-40B5-5219ED918102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F0D11D-F55A-3916-D283-439E43BBE7E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387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7" grpId="0" animBg="1"/>
      <p:bldP spid="8" grpId="0"/>
      <p:bldP spid="10" grpId="0"/>
      <p:bldP spid="14" grpId="0"/>
      <p:bldP spid="15" grpId="0" animBg="1"/>
      <p:bldP spid="16" grpId="0"/>
      <p:bldP spid="17" grpId="0"/>
      <p:bldP spid="24" grpId="0"/>
      <p:bldP spid="32" grpId="0" animBg="1"/>
      <p:bldP spid="33" grpId="0"/>
      <p:bldP spid="34" grpId="0"/>
      <p:bldP spid="35" grpId="0" animBg="1"/>
      <p:bldP spid="36" grpId="0"/>
      <p:bldP spid="37" grpId="0"/>
      <p:bldP spid="39" grpId="0" animBg="1"/>
      <p:bldP spid="40" grpId="0"/>
      <p:bldP spid="41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579F-287F-0927-A82F-6267E787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091983A-127A-3930-9D3B-111CC11F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8" y="1399519"/>
            <a:ext cx="10695007" cy="4879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F19752-F4E6-6248-E2BA-84734FBE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133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6A06B-62B4-E08F-78FC-D72492F3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8" y="261000"/>
            <a:ext cx="8928000" cy="864000"/>
          </a:xfrm>
        </p:spPr>
        <p:txBody>
          <a:bodyPr/>
          <a:lstStyle/>
          <a:p>
            <a:r>
              <a:rPr lang="en-GB" dirty="0"/>
              <a:t>OTT Walkthrough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5B06E-FF3A-5638-D7AC-633B9D3C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36DB-4CEE-974B-9584-09F18B1A470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FDC49-C9BA-8DD8-02E0-5CF6F6CD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41A57C-FCB4-52D2-DE83-4324D930AA66}"/>
              </a:ext>
            </a:extLst>
          </p:cNvPr>
          <p:cNvSpPr/>
          <p:nvPr/>
        </p:nvSpPr>
        <p:spPr>
          <a:xfrm flipV="1">
            <a:off x="934914" y="3166854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582AE6-E232-C2D7-A360-FD39945C36C8}"/>
              </a:ext>
            </a:extLst>
          </p:cNvPr>
          <p:cNvSpPr/>
          <p:nvPr/>
        </p:nvSpPr>
        <p:spPr>
          <a:xfrm flipV="1">
            <a:off x="6318889" y="3166855"/>
            <a:ext cx="5161086" cy="31126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5A1B4-8EBD-2A36-7B8C-366328967A43}"/>
              </a:ext>
            </a:extLst>
          </p:cNvPr>
          <p:cNvSpPr txBox="1"/>
          <p:nvPr/>
        </p:nvSpPr>
        <p:spPr>
          <a:xfrm>
            <a:off x="4712266" y="340243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BED7C-F1CA-6AF9-BDDB-858D6BEB612B}"/>
              </a:ext>
            </a:extLst>
          </p:cNvPr>
          <p:cNvSpPr txBox="1"/>
          <p:nvPr/>
        </p:nvSpPr>
        <p:spPr>
          <a:xfrm>
            <a:off x="5745743" y="3401909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03382-07C5-5C87-3F49-A28B6AA7CA17}"/>
              </a:ext>
            </a:extLst>
          </p:cNvPr>
          <p:cNvSpPr txBox="1"/>
          <p:nvPr/>
        </p:nvSpPr>
        <p:spPr>
          <a:xfrm>
            <a:off x="8530542" y="5752618"/>
            <a:ext cx="2534855" cy="70038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6D8A3-C568-5C8A-1F92-E7B2E8C12CC9}"/>
              </a:ext>
            </a:extLst>
          </p:cNvPr>
          <p:cNvSpPr txBox="1"/>
          <p:nvPr/>
        </p:nvSpPr>
        <p:spPr>
          <a:xfrm>
            <a:off x="1128795" y="1288196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5E069-92B6-F9EC-B0AD-14D30B46B14C}"/>
              </a:ext>
            </a:extLst>
          </p:cNvPr>
          <p:cNvSpPr txBox="1"/>
          <p:nvPr/>
        </p:nvSpPr>
        <p:spPr>
          <a:xfrm>
            <a:off x="4681928" y="1374952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7FBE0-FC31-E5FD-743C-5C0DBD9A00E3}"/>
              </a:ext>
            </a:extLst>
          </p:cNvPr>
          <p:cNvSpPr txBox="1"/>
          <p:nvPr/>
        </p:nvSpPr>
        <p:spPr>
          <a:xfrm>
            <a:off x="1018324" y="993157"/>
            <a:ext cx="3915183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Leaf-31 receives the </a:t>
            </a:r>
            <a:r>
              <a:rPr lang="en-GB" sz="1200" dirty="0" err="1"/>
              <a:t>VxLAN</a:t>
            </a:r>
            <a:r>
              <a:rPr lang="en-GB" sz="1200" dirty="0"/>
              <a:t> traffic with a VNI of 90010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B8BAE0-858D-DCDC-ED9F-EA27F773C3DB}"/>
              </a:ext>
            </a:extLst>
          </p:cNvPr>
          <p:cNvSpPr/>
          <p:nvPr/>
        </p:nvSpPr>
        <p:spPr>
          <a:xfrm>
            <a:off x="697742" y="99315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B97FAB-4BE4-4019-63A7-81137CC59970}"/>
              </a:ext>
            </a:extLst>
          </p:cNvPr>
          <p:cNvSpPr txBox="1"/>
          <p:nvPr/>
        </p:nvSpPr>
        <p:spPr>
          <a:xfrm>
            <a:off x="743669" y="100499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F9723-331C-0E01-5785-C43500B172B5}"/>
              </a:ext>
            </a:extLst>
          </p:cNvPr>
          <p:cNvSpPr txBox="1"/>
          <p:nvPr/>
        </p:nvSpPr>
        <p:spPr>
          <a:xfrm>
            <a:off x="7911568" y="1850003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D8D42-1197-E731-E2D2-14AF57DF701A}"/>
              </a:ext>
            </a:extLst>
          </p:cNvPr>
          <p:cNvSpPr txBox="1"/>
          <p:nvPr/>
        </p:nvSpPr>
        <p:spPr>
          <a:xfrm>
            <a:off x="7004791" y="131983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A67ED8-FEE3-0E79-8A5F-E99CC3799B27}"/>
              </a:ext>
            </a:extLst>
          </p:cNvPr>
          <p:cNvSpPr txBox="1"/>
          <p:nvPr/>
        </p:nvSpPr>
        <p:spPr>
          <a:xfrm>
            <a:off x="10557924" y="1406594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E742E5-D1A2-496D-AAD3-9301687EB66F}"/>
              </a:ext>
            </a:extLst>
          </p:cNvPr>
          <p:cNvSpPr txBox="1"/>
          <p:nvPr/>
        </p:nvSpPr>
        <p:spPr>
          <a:xfrm>
            <a:off x="6894320" y="1024799"/>
            <a:ext cx="3915183" cy="5759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Leaf-31 forwards the payload after removing the necessary headers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FCAEEEF-A19D-159E-7BDD-5AF65C655889}"/>
              </a:ext>
            </a:extLst>
          </p:cNvPr>
          <p:cNvSpPr/>
          <p:nvPr/>
        </p:nvSpPr>
        <p:spPr>
          <a:xfrm>
            <a:off x="6573738" y="102479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0513BB-37C1-5FAB-A039-107713208EC9}"/>
              </a:ext>
            </a:extLst>
          </p:cNvPr>
          <p:cNvSpPr txBox="1"/>
          <p:nvPr/>
        </p:nvSpPr>
        <p:spPr>
          <a:xfrm>
            <a:off x="6619665" y="1036638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DA8EEF-78D6-0B43-B2AB-B544ACEE9E63}"/>
              </a:ext>
            </a:extLst>
          </p:cNvPr>
          <p:cNvCxnSpPr>
            <a:cxnSpLocks/>
          </p:cNvCxnSpPr>
          <p:nvPr/>
        </p:nvCxnSpPr>
        <p:spPr>
          <a:xfrm>
            <a:off x="6318889" y="2883259"/>
            <a:ext cx="4032201" cy="1603681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8C3D44-B9D8-6DB6-0583-896F8AD935F5}"/>
              </a:ext>
            </a:extLst>
          </p:cNvPr>
          <p:cNvCxnSpPr>
            <a:cxnSpLocks/>
          </p:cNvCxnSpPr>
          <p:nvPr/>
        </p:nvCxnSpPr>
        <p:spPr>
          <a:xfrm>
            <a:off x="11065397" y="4723165"/>
            <a:ext cx="0" cy="649238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7A7F3D-8116-0B19-FD3B-1D743B32AAC8}"/>
              </a:ext>
            </a:extLst>
          </p:cNvPr>
          <p:cNvSpPr txBox="1"/>
          <p:nvPr/>
        </p:nvSpPr>
        <p:spPr>
          <a:xfrm>
            <a:off x="9096126" y="4269396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E1FD08A-549D-BD17-D165-436B7E64FFB9}"/>
              </a:ext>
            </a:extLst>
          </p:cNvPr>
          <p:cNvSpPr/>
          <p:nvPr/>
        </p:nvSpPr>
        <p:spPr>
          <a:xfrm>
            <a:off x="8665073" y="397435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B106EC-23CC-3BD0-8BC5-6716DBDE6E54}"/>
              </a:ext>
            </a:extLst>
          </p:cNvPr>
          <p:cNvSpPr txBox="1"/>
          <p:nvPr/>
        </p:nvSpPr>
        <p:spPr>
          <a:xfrm>
            <a:off x="8711000" y="398619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6D99CF7-10E7-C5E6-C7A8-3CA4019B4D68}"/>
              </a:ext>
            </a:extLst>
          </p:cNvPr>
          <p:cNvSpPr/>
          <p:nvPr/>
        </p:nvSpPr>
        <p:spPr>
          <a:xfrm>
            <a:off x="11211159" y="495175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4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9B4F73-2EA1-B5C6-3CF6-FB72A8225F01}"/>
              </a:ext>
            </a:extLst>
          </p:cNvPr>
          <p:cNvSpPr txBox="1"/>
          <p:nvPr/>
        </p:nvSpPr>
        <p:spPr>
          <a:xfrm>
            <a:off x="11257086" y="4963596"/>
            <a:ext cx="187429" cy="1634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1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FEE64-9DBE-47C9-7046-EE3FED5EB515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OTT Walkthrough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04E56-4B3A-D330-C5A3-67FF9EA59721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9239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22" grpId="0" animBg="1"/>
      <p:bldP spid="23" grpId="0"/>
      <p:bldP spid="24" grpId="0"/>
      <p:bldP spid="27" grpId="0"/>
      <p:bldP spid="28" grpId="0"/>
      <p:bldP spid="29" grpId="0"/>
      <p:bldP spid="30" grpId="0" animBg="1"/>
      <p:bldP spid="31" grpId="0"/>
      <p:bldP spid="40" grpId="0"/>
      <p:bldP spid="41" grpId="0" animBg="1"/>
      <p:bldP spid="4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CBC668D-F2E6-1DDB-7597-A58576CA1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0FFA0C-7443-C73D-E9A3-692D1383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45" y="641747"/>
            <a:ext cx="5680355" cy="5647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5CB1A-FD4E-F77C-A3A8-D6115A1A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CB3A4-35C0-A963-5DB2-38571A42A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0" y="341478"/>
            <a:ext cx="5436405" cy="864000"/>
          </a:xfrm>
        </p:spPr>
        <p:txBody>
          <a:bodyPr/>
          <a:lstStyle/>
          <a:p>
            <a:r>
              <a:rPr lang="en-GB" dirty="0"/>
              <a:t>EVPN Route Types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229EF-29C9-0AD1-5106-0F3BAE51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060" y="6546610"/>
            <a:ext cx="648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98125-9210-604D-83E8-38A193CC6113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06/07/2026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5196-DB8E-E60D-3961-2296B240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6007" y="6546610"/>
            <a:ext cx="8640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Introduction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Data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Centre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BE485-E183-6299-79C1-B68AD01FD34D}"/>
              </a:ext>
            </a:extLst>
          </p:cNvPr>
          <p:cNvSpPr txBox="1"/>
          <p:nvPr/>
        </p:nvSpPr>
        <p:spPr>
          <a:xfrm>
            <a:off x="1615053" y="1503462"/>
            <a:ext cx="5335828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Provides layer 3 connectivity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Common use cases: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Symmetric routing within DC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Layer 3 DCI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CDN Anycast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BAD63C8-6227-8DA9-E028-E87B54F08E9D}"/>
              </a:ext>
            </a:extLst>
          </p:cNvPr>
          <p:cNvSpPr/>
          <p:nvPr/>
        </p:nvSpPr>
        <p:spPr>
          <a:xfrm>
            <a:off x="-41860" y="1657686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T5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2A99DC1-CAB4-FC6A-42AA-026D3B5701B2}"/>
              </a:ext>
            </a:extLst>
          </p:cNvPr>
          <p:cNvSpPr/>
          <p:nvPr/>
        </p:nvSpPr>
        <p:spPr>
          <a:xfrm>
            <a:off x="7808210" y="1489729"/>
            <a:ext cx="2134819" cy="1362819"/>
          </a:xfrm>
          <a:custGeom>
            <a:avLst/>
            <a:gdLst>
              <a:gd name="csX0" fmla="*/ 6198781 w 6198781"/>
              <a:gd name="csY0" fmla="*/ 1128903 h 1362819"/>
              <a:gd name="csX1" fmla="*/ 1998921 w 6198781"/>
              <a:gd name="csY1" fmla="*/ 1852 h 1362819"/>
              <a:gd name="csX2" fmla="*/ 0 w 6198781"/>
              <a:gd name="csY2" fmla="*/ 1362819 h 1362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6198781" h="1362819">
                <a:moveTo>
                  <a:pt x="6198781" y="1128903"/>
                </a:moveTo>
                <a:cubicBezTo>
                  <a:pt x="4615416" y="545884"/>
                  <a:pt x="3032051" y="-37134"/>
                  <a:pt x="1998921" y="1852"/>
                </a:cubicBezTo>
                <a:cubicBezTo>
                  <a:pt x="965791" y="40838"/>
                  <a:pt x="482895" y="701828"/>
                  <a:pt x="0" y="1362819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6BA7848-CEF1-43D3-8C52-0FD5DFE8DD35}"/>
              </a:ext>
            </a:extLst>
          </p:cNvPr>
          <p:cNvSpPr/>
          <p:nvPr/>
        </p:nvSpPr>
        <p:spPr>
          <a:xfrm>
            <a:off x="15825" y="2542363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IP Prefix Routes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DC01EE-D6F9-5EA8-551C-25CA5EFB6E67}"/>
              </a:ext>
            </a:extLst>
          </p:cNvPr>
          <p:cNvSpPr txBox="1"/>
          <p:nvPr/>
        </p:nvSpPr>
        <p:spPr>
          <a:xfrm>
            <a:off x="7893344" y="6126097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VLAN 333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2A1B88-3A3C-BDFD-F913-BD3DD531F5E7}"/>
              </a:ext>
            </a:extLst>
          </p:cNvPr>
          <p:cNvSpPr txBox="1"/>
          <p:nvPr/>
        </p:nvSpPr>
        <p:spPr>
          <a:xfrm>
            <a:off x="9855365" y="6131516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VLAN 666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CDE01-EF7E-2C4B-7E06-E5B244AEBDB2}"/>
              </a:ext>
            </a:extLst>
          </p:cNvPr>
          <p:cNvSpPr txBox="1"/>
          <p:nvPr/>
        </p:nvSpPr>
        <p:spPr>
          <a:xfrm>
            <a:off x="6511645" y="3645628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Gateway 333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VNI 333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4A00B9FD-CA7C-61F0-D973-39FCBE41B9C9}"/>
              </a:ext>
            </a:extLst>
          </p:cNvPr>
          <p:cNvSpPr/>
          <p:nvPr/>
        </p:nvSpPr>
        <p:spPr>
          <a:xfrm>
            <a:off x="8771860" y="1520402"/>
            <a:ext cx="2046827" cy="1403551"/>
          </a:xfrm>
          <a:custGeom>
            <a:avLst/>
            <a:gdLst>
              <a:gd name="csX0" fmla="*/ 1881963 w 2046827"/>
              <a:gd name="csY0" fmla="*/ 1403551 h 1403551"/>
              <a:gd name="csX1" fmla="*/ 1860698 w 2046827"/>
              <a:gd name="csY1" fmla="*/ 54 h 1403551"/>
              <a:gd name="csX2" fmla="*/ 0 w 2046827"/>
              <a:gd name="csY2" fmla="*/ 1361021 h 140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46827" h="1403551">
                <a:moveTo>
                  <a:pt x="1881963" y="1403551"/>
                </a:moveTo>
                <a:cubicBezTo>
                  <a:pt x="2028160" y="705346"/>
                  <a:pt x="2174358" y="7142"/>
                  <a:pt x="1860698" y="54"/>
                </a:cubicBezTo>
                <a:cubicBezTo>
                  <a:pt x="1547038" y="-7034"/>
                  <a:pt x="773519" y="676993"/>
                  <a:pt x="0" y="1361021"/>
                </a:cubicBezTo>
              </a:path>
            </a:pathLst>
          </a:custGeom>
          <a:noFill/>
          <a:ln w="38100">
            <a:solidFill>
              <a:srgbClr val="F9B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DA7738-8B43-9AB6-DA74-50670D85CA64}"/>
              </a:ext>
            </a:extLst>
          </p:cNvPr>
          <p:cNvSpPr/>
          <p:nvPr/>
        </p:nvSpPr>
        <p:spPr>
          <a:xfrm>
            <a:off x="6513071" y="3599774"/>
            <a:ext cx="1566642" cy="742950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28DE8FB-2886-FA5E-634B-0B81F1C8AEDE}"/>
              </a:ext>
            </a:extLst>
          </p:cNvPr>
          <p:cNvSpPr/>
          <p:nvPr/>
        </p:nvSpPr>
        <p:spPr>
          <a:xfrm>
            <a:off x="10491804" y="3605729"/>
            <a:ext cx="1566642" cy="742950"/>
          </a:xfrm>
          <a:prstGeom prst="roundRect">
            <a:avLst/>
          </a:prstGeom>
          <a:noFill/>
          <a:ln w="38100">
            <a:solidFill>
              <a:srgbClr val="F9B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0D5BE-333D-E467-364E-F0D9A8E21420}"/>
              </a:ext>
            </a:extLst>
          </p:cNvPr>
          <p:cNvSpPr txBox="1"/>
          <p:nvPr/>
        </p:nvSpPr>
        <p:spPr>
          <a:xfrm>
            <a:off x="10491804" y="3645628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Gateway 666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VNI 666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6C435B-C193-DADA-CEF4-72D0296FCB21}"/>
              </a:ext>
            </a:extLst>
          </p:cNvPr>
          <p:cNvSpPr/>
          <p:nvPr/>
        </p:nvSpPr>
        <p:spPr>
          <a:xfrm>
            <a:off x="7688700" y="6046605"/>
            <a:ext cx="1262013" cy="46143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A6B18A-5963-B2E8-B0A2-14BD28341120}"/>
              </a:ext>
            </a:extLst>
          </p:cNvPr>
          <p:cNvSpPr/>
          <p:nvPr/>
        </p:nvSpPr>
        <p:spPr>
          <a:xfrm>
            <a:off x="9664629" y="6046605"/>
            <a:ext cx="1262013" cy="461436"/>
          </a:xfrm>
          <a:prstGeom prst="roundRect">
            <a:avLst/>
          </a:prstGeom>
          <a:noFill/>
          <a:ln w="38100">
            <a:solidFill>
              <a:srgbClr val="F9B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27434-B854-FB71-BC73-CBB7CBACA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550" y="369653"/>
            <a:ext cx="110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1" grpId="0" animBg="1"/>
      <p:bldP spid="25" grpId="0"/>
      <p:bldP spid="4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75C53-7D1A-1C93-FBAC-B8DF2B072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06E8273-BA35-E423-13F4-1FB81E0B91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600" err="1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2A1559A-AF0C-2ADC-EE8E-147D751560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82226" y="-1430243"/>
            <a:ext cx="8671879" cy="9718486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BCF429D5-1E4A-A300-F83B-67D1CC7F1986}"/>
              </a:ext>
            </a:extLst>
          </p:cNvPr>
          <p:cNvSpPr txBox="1">
            <a:spLocks/>
          </p:cNvSpPr>
          <p:nvPr/>
        </p:nvSpPr>
        <p:spPr bwMode="gray">
          <a:xfrm>
            <a:off x="2524124" y="3227641"/>
            <a:ext cx="5583619" cy="64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720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Grafik 5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3BF40387-30DA-B42F-0241-6E0C5CE48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14" y="3941449"/>
            <a:ext cx="2814240" cy="4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A6129-7DFF-50C4-C906-EA04DF9D62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24916" y="2780999"/>
            <a:ext cx="2714319" cy="1395215"/>
          </a:xfrm>
        </p:spPr>
        <p:txBody>
          <a:bodyPr/>
          <a:lstStyle/>
          <a:p>
            <a:r>
              <a:rPr lang="en-GB" noProof="1"/>
              <a:t>Common use cases for datacentres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E3F38A7-3B6F-E932-D5B3-A11570BAE8EB}"/>
              </a:ext>
            </a:extLst>
          </p:cNvPr>
          <p:cNvSpPr txBox="1">
            <a:spLocks/>
          </p:cNvSpPr>
          <p:nvPr/>
        </p:nvSpPr>
        <p:spPr bwMode="gray">
          <a:xfrm>
            <a:off x="4440000" y="1845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/>
              <a:t>01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7C3600FA-3A8F-DEA8-0696-7B9DD79297FB}"/>
              </a:ext>
            </a:extLst>
          </p:cNvPr>
          <p:cNvSpPr txBox="1">
            <a:spLocks/>
          </p:cNvSpPr>
          <p:nvPr/>
        </p:nvSpPr>
        <p:spPr bwMode="gray">
          <a:xfrm>
            <a:off x="4440000" y="2781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/>
              <a:t>02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12DD9939-F52D-19D7-8EA0-3D4185AC2B6F}"/>
              </a:ext>
            </a:extLst>
          </p:cNvPr>
          <p:cNvSpPr txBox="1">
            <a:spLocks/>
          </p:cNvSpPr>
          <p:nvPr/>
        </p:nvSpPr>
        <p:spPr bwMode="gray">
          <a:xfrm>
            <a:off x="4440000" y="3717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/>
              <a:t>03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D25E6243-5D82-0D48-3ADD-65B25A78135F}"/>
              </a:ext>
            </a:extLst>
          </p:cNvPr>
          <p:cNvSpPr txBox="1">
            <a:spLocks/>
          </p:cNvSpPr>
          <p:nvPr/>
        </p:nvSpPr>
        <p:spPr bwMode="gray">
          <a:xfrm>
            <a:off x="4440000" y="4653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/>
              <a:t>04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6AE80AA3-630C-31F8-DB79-B59CB8678137}"/>
              </a:ext>
            </a:extLst>
          </p:cNvPr>
          <p:cNvSpPr txBox="1">
            <a:spLocks/>
          </p:cNvSpPr>
          <p:nvPr/>
        </p:nvSpPr>
        <p:spPr bwMode="gray">
          <a:xfrm>
            <a:off x="4440000" y="5589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/>
              <a:t>05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05A6B936-4F3C-965B-F1AD-59BAA06DD35F}"/>
              </a:ext>
            </a:extLst>
          </p:cNvPr>
          <p:cNvSpPr txBox="1">
            <a:spLocks/>
          </p:cNvSpPr>
          <p:nvPr/>
        </p:nvSpPr>
        <p:spPr bwMode="gray">
          <a:xfrm>
            <a:off x="5663999" y="1845001"/>
            <a:ext cx="5832676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noProof="1"/>
              <a:t>Productivity Applications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C529BCE-C63B-0FF9-33D3-D5946F9D9A65}"/>
              </a:ext>
            </a:extLst>
          </p:cNvPr>
          <p:cNvSpPr txBox="1">
            <a:spLocks/>
          </p:cNvSpPr>
          <p:nvPr/>
        </p:nvSpPr>
        <p:spPr bwMode="gray">
          <a:xfrm>
            <a:off x="5663999" y="2781000"/>
            <a:ext cx="5832676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noProof="1"/>
              <a:t>Storage Applications &amp; Databases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65E15C34-D5D5-8829-CBA2-9D3FD98B3396}"/>
              </a:ext>
            </a:extLst>
          </p:cNvPr>
          <p:cNvSpPr txBox="1">
            <a:spLocks/>
          </p:cNvSpPr>
          <p:nvPr/>
        </p:nvSpPr>
        <p:spPr bwMode="gray">
          <a:xfrm>
            <a:off x="5663999" y="3717000"/>
            <a:ext cx="5832676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noProof="1"/>
              <a:t>Disaster Recovery &amp; Backup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293365BE-5450-E9D3-D9DA-BEA859A712B0}"/>
              </a:ext>
            </a:extLst>
          </p:cNvPr>
          <p:cNvSpPr txBox="1">
            <a:spLocks/>
          </p:cNvSpPr>
          <p:nvPr/>
        </p:nvSpPr>
        <p:spPr bwMode="gray">
          <a:xfrm>
            <a:off x="5663999" y="4653000"/>
            <a:ext cx="5832676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noProof="1"/>
              <a:t>Computing, streaming, content delivery &amp; hosting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4EABA41-76AD-0D73-FAA8-83384AA5430C}"/>
              </a:ext>
            </a:extLst>
          </p:cNvPr>
          <p:cNvSpPr txBox="1">
            <a:spLocks/>
          </p:cNvSpPr>
          <p:nvPr/>
        </p:nvSpPr>
        <p:spPr bwMode="gray">
          <a:xfrm>
            <a:off x="5663999" y="5589000"/>
            <a:ext cx="5832676" cy="57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noProof="1"/>
              <a:t>Artificial intelligence (AI) &amp;/OR Machine Learning (ML), Big Data</a:t>
            </a:r>
          </a:p>
        </p:txBody>
      </p:sp>
      <p:pic>
        <p:nvPicPr>
          <p:cNvPr id="29" name="Grafik 28" descr="Ein Bild, das Design, Kunst, Grafiken, Symbol enthält.&#10;&#10;Automatisch generierte Beschreibung">
            <a:extLst>
              <a:ext uri="{FF2B5EF4-FFF2-40B4-BE49-F238E27FC236}">
                <a16:creationId xmlns:a16="http://schemas.microsoft.com/office/drawing/2014/main" id="{9E52CFE2-41E7-4584-2921-49C09FB31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95325" y="1845000"/>
            <a:ext cx="576000" cy="576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15B69BC-7B48-AC0D-25CB-826D137E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E684D0D-5581-2845-8452-9A87255E3D56}" type="datetime1">
              <a:rPr lang="en-GB" noProof="1" smtClean="0"/>
              <a:t>06/07/2026</a:t>
            </a:fld>
            <a:endParaRPr lang="en-GB" noProof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062460-B7A2-FECB-F445-F16F0312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1"/>
              <a:t>An Introduction to Data Centre Networks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5B898B-0C45-E3F3-572B-09AC5EF2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en-GB" noProof="1" smtClean="0"/>
              <a:t>14</a:t>
            </a:fld>
            <a:endParaRPr lang="en-GB" noProof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B00186-5200-BA93-C091-FCA3B3BC602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53211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r Verbinder 110">
            <a:extLst>
              <a:ext uri="{FF2B5EF4-FFF2-40B4-BE49-F238E27FC236}">
                <a16:creationId xmlns:a16="http://schemas.microsoft.com/office/drawing/2014/main" id="{3E9AD137-88AC-DF2D-DCD4-40BD3563E4CF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gray">
          <a:xfrm flipH="1">
            <a:off x="6912484" y="882568"/>
            <a:ext cx="2553934" cy="1180779"/>
          </a:xfrm>
          <a:prstGeom prst="line">
            <a:avLst/>
          </a:prstGeom>
          <a:ln w="19050" cap="rnd">
            <a:solidFill>
              <a:schemeClr val="accent1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68C18D44-6C38-0F11-4C06-A460C167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484590" y="6381000"/>
            <a:ext cx="720000" cy="144000"/>
          </a:xfrm>
        </p:spPr>
        <p:txBody>
          <a:bodyPr/>
          <a:lstStyle/>
          <a:p>
            <a:fld id="{AED5FC38-13D3-44FE-9725-150E712F69F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E14A4D-10B8-959A-2513-589F032AB24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Evolution of Datacentres</a:t>
            </a:r>
          </a:p>
        </p:txBody>
      </p:sp>
      <p:cxnSp>
        <p:nvCxnSpPr>
          <p:cNvPr id="8" name="Gerader Verbinder 110">
            <a:extLst>
              <a:ext uri="{FF2B5EF4-FFF2-40B4-BE49-F238E27FC236}">
                <a16:creationId xmlns:a16="http://schemas.microsoft.com/office/drawing/2014/main" id="{5D9EB451-6B47-0B6A-A582-755D0C6B8E8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 flipV="1">
            <a:off x="1786373" y="3138041"/>
            <a:ext cx="2488440" cy="737561"/>
          </a:xfrm>
          <a:prstGeom prst="line">
            <a:avLst/>
          </a:prstGeom>
          <a:ln w="19050" cap="rnd">
            <a:solidFill>
              <a:schemeClr val="bg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10">
            <a:extLst>
              <a:ext uri="{FF2B5EF4-FFF2-40B4-BE49-F238E27FC236}">
                <a16:creationId xmlns:a16="http://schemas.microsoft.com/office/drawing/2014/main" id="{907A69C9-7B2A-EF91-B361-5072AAA6730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 flipH="1">
            <a:off x="4248859" y="2038134"/>
            <a:ext cx="2688500" cy="1122484"/>
          </a:xfrm>
          <a:prstGeom prst="line">
            <a:avLst/>
          </a:prstGeom>
          <a:ln w="1905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0D35278-EA71-6542-C0E1-5336FFAE1122}"/>
              </a:ext>
            </a:extLst>
          </p:cNvPr>
          <p:cNvGrpSpPr/>
          <p:nvPr/>
        </p:nvGrpSpPr>
        <p:grpSpPr bwMode="gray">
          <a:xfrm>
            <a:off x="1498374" y="3587602"/>
            <a:ext cx="576000" cy="576000"/>
            <a:chOff x="4872239" y="4653000"/>
            <a:chExt cx="576000" cy="576000"/>
          </a:xfrm>
        </p:grpSpPr>
        <p:sp>
          <p:nvSpPr>
            <p:cNvPr id="26" name="Inhaltsplatzhalter 2">
              <a:extLst>
                <a:ext uri="{FF2B5EF4-FFF2-40B4-BE49-F238E27FC236}">
                  <a16:creationId xmlns:a16="http://schemas.microsoft.com/office/drawing/2014/main" id="{5BAA7F1F-6949-32D4-5008-63D622BC1A65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4872239" y="4653000"/>
              <a:ext cx="576000" cy="576000"/>
            </a:xfrm>
            <a:prstGeom prst="pie">
              <a:avLst>
                <a:gd name="adj1" fmla="val 15119988"/>
                <a:gd name="adj2" fmla="val 7422633"/>
              </a:avLst>
            </a:prstGeom>
            <a:solidFill>
              <a:schemeClr val="accent1">
                <a:alpha val="30000"/>
              </a:schemeClr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5" algn="ctr"/>
              <a:endParaRPr lang="en-GB" noProof="0" dirty="0"/>
            </a:p>
          </p:txBody>
        </p:sp>
        <p:sp>
          <p:nvSpPr>
            <p:cNvPr id="32" name="Inhaltsplatzhalter 2">
              <a:extLst>
                <a:ext uri="{FF2B5EF4-FFF2-40B4-BE49-F238E27FC236}">
                  <a16:creationId xmlns:a16="http://schemas.microsoft.com/office/drawing/2014/main" id="{D83D7D55-858C-D0EB-E636-9D28FC3ABD8B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4944238" y="4725000"/>
              <a:ext cx="432000" cy="432000"/>
            </a:xfrm>
            <a:prstGeom prst="ellipse">
              <a:avLst/>
            </a:prstGeom>
            <a:solidFill>
              <a:schemeClr val="bg2"/>
            </a:solidFill>
          </p:spPr>
          <p:txBody>
            <a:bodyPr wrap="none" tIns="46800"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GB" noProof="0" dirty="0"/>
                <a:t>01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FB5342C6-9A89-C7AA-9E47-E878CF9A6F51}"/>
              </a:ext>
            </a:extLst>
          </p:cNvPr>
          <p:cNvGrpSpPr/>
          <p:nvPr/>
        </p:nvGrpSpPr>
        <p:grpSpPr bwMode="gray">
          <a:xfrm>
            <a:off x="6649359" y="1750134"/>
            <a:ext cx="576000" cy="576000"/>
            <a:chOff x="6888000" y="2421000"/>
            <a:chExt cx="576000" cy="576000"/>
          </a:xfrm>
        </p:grpSpPr>
        <p:sp>
          <p:nvSpPr>
            <p:cNvPr id="33" name="Inhaltsplatzhalter 2">
              <a:extLst>
                <a:ext uri="{FF2B5EF4-FFF2-40B4-BE49-F238E27FC236}">
                  <a16:creationId xmlns:a16="http://schemas.microsoft.com/office/drawing/2014/main" id="{7D9F8AD9-6057-5EE7-366D-BDB07FBEE87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6888000" y="2421000"/>
              <a:ext cx="576000" cy="576000"/>
            </a:xfrm>
            <a:prstGeom prst="pie">
              <a:avLst>
                <a:gd name="adj1" fmla="val 11610641"/>
                <a:gd name="adj2" fmla="val 3437033"/>
              </a:avLst>
            </a:prstGeom>
            <a:solidFill>
              <a:schemeClr val="accent3">
                <a:alpha val="30000"/>
              </a:schemeClr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5" algn="ctr"/>
              <a:endParaRPr lang="en-GB" noProof="0" dirty="0"/>
            </a:p>
          </p:txBody>
        </p:sp>
        <p:sp>
          <p:nvSpPr>
            <p:cNvPr id="34" name="Inhaltsplatzhalter 2">
              <a:extLst>
                <a:ext uri="{FF2B5EF4-FFF2-40B4-BE49-F238E27FC236}">
                  <a16:creationId xmlns:a16="http://schemas.microsoft.com/office/drawing/2014/main" id="{97189587-F68E-3811-ADDF-8D905CA7379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6960000" y="2493000"/>
              <a:ext cx="432000" cy="432000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none" tIns="46800"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GB" noProof="0" dirty="0"/>
                <a:t>03</a:t>
              </a: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7942AC1-312B-F749-C4C6-A8011603E111}"/>
              </a:ext>
            </a:extLst>
          </p:cNvPr>
          <p:cNvGrpSpPr/>
          <p:nvPr/>
        </p:nvGrpSpPr>
        <p:grpSpPr bwMode="gray">
          <a:xfrm>
            <a:off x="3960859" y="2813454"/>
            <a:ext cx="576000" cy="576000"/>
            <a:chOff x="4080000" y="2421000"/>
            <a:chExt cx="576000" cy="576000"/>
          </a:xfrm>
        </p:grpSpPr>
        <p:sp>
          <p:nvSpPr>
            <p:cNvPr id="35" name="Inhaltsplatzhalter 2">
              <a:extLst>
                <a:ext uri="{FF2B5EF4-FFF2-40B4-BE49-F238E27FC236}">
                  <a16:creationId xmlns:a16="http://schemas.microsoft.com/office/drawing/2014/main" id="{35AC6782-08CD-3BF2-C12D-2D0E5BF4A80F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4080000" y="2421000"/>
              <a:ext cx="576000" cy="576000"/>
            </a:xfrm>
            <a:prstGeom prst="pie">
              <a:avLst>
                <a:gd name="adj1" fmla="val 14173092"/>
                <a:gd name="adj2" fmla="val 7341774"/>
              </a:avLst>
            </a:prstGeom>
            <a:solidFill>
              <a:schemeClr val="accent2">
                <a:alpha val="30000"/>
              </a:schemeClr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5" algn="ctr"/>
              <a:endParaRPr lang="en-GB" noProof="0" dirty="0"/>
            </a:p>
          </p:txBody>
        </p:sp>
        <p:sp>
          <p:nvSpPr>
            <p:cNvPr id="41" name="Inhaltsplatzhalter 2">
              <a:extLst>
                <a:ext uri="{FF2B5EF4-FFF2-40B4-BE49-F238E27FC236}">
                  <a16:creationId xmlns:a16="http://schemas.microsoft.com/office/drawing/2014/main" id="{2E7D7956-B085-C38A-34B1-04B1BD36995F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4152000" y="2493000"/>
              <a:ext cx="432000" cy="432000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tIns="46800"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GB" noProof="0" dirty="0"/>
                <a:t>02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15BDB20-9BBE-6BC4-F8AF-F80AEBA52B3E}"/>
              </a:ext>
            </a:extLst>
          </p:cNvPr>
          <p:cNvSpPr txBox="1"/>
          <p:nvPr/>
        </p:nvSpPr>
        <p:spPr>
          <a:xfrm>
            <a:off x="185980" y="4338732"/>
            <a:ext cx="2422466" cy="18774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GB" b="1" noProof="0" dirty="0">
                <a:solidFill>
                  <a:schemeClr val="bg2"/>
                </a:solidFill>
              </a:rPr>
              <a:t>MAINFRAME SYSTEMS TO X86-BASED SERVERS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0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On Premises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Managed locally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E67283-1B00-9CFD-3E79-B99FF5A4EBE9}"/>
              </a:ext>
            </a:extLst>
          </p:cNvPr>
          <p:cNvSpPr txBox="1"/>
          <p:nvPr/>
        </p:nvSpPr>
        <p:spPr>
          <a:xfrm>
            <a:off x="2853658" y="3484413"/>
            <a:ext cx="2936801" cy="206210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algn="ctr"/>
            <a:r>
              <a:rPr lang="en-GB" b="1" noProof="0" dirty="0">
                <a:solidFill>
                  <a:schemeClr val="bg2"/>
                </a:solidFill>
              </a:rPr>
              <a:t>VIRTUALISATION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0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Shared resources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Optimal resource utilisation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Workload mobility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749D58-7854-1AD7-EEC9-7DDB68A628D6}"/>
              </a:ext>
            </a:extLst>
          </p:cNvPr>
          <p:cNvSpPr txBox="1"/>
          <p:nvPr/>
        </p:nvSpPr>
        <p:spPr>
          <a:xfrm>
            <a:off x="5736000" y="2614134"/>
            <a:ext cx="2896795" cy="27084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GB" b="1" noProof="0" dirty="0">
                <a:solidFill>
                  <a:schemeClr val="bg2"/>
                </a:solidFill>
              </a:rPr>
              <a:t>TRANSITION TO CLOUD INFRASTRUCTURES</a:t>
            </a:r>
          </a:p>
          <a:p>
            <a:pPr marL="342900" lvl="1" indent="-342900" algn="ctr">
              <a:buFont typeface="Arial" panose="020B0604020202020204" pitchFamily="34" charset="0"/>
              <a:buChar char="•"/>
            </a:pPr>
            <a:endParaRPr lang="en-GB" sz="20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Cloud Native Architectures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Microservices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Public or Private</a:t>
            </a:r>
          </a:p>
          <a:p>
            <a:pPr marL="0" lvl="1" algn="ctr"/>
            <a:endParaRPr lang="en-GB" sz="2400" b="1" noProof="0" dirty="0"/>
          </a:p>
        </p:txBody>
      </p:sp>
      <p:grpSp>
        <p:nvGrpSpPr>
          <p:cNvPr id="3" name="Gruppieren 44">
            <a:extLst>
              <a:ext uri="{FF2B5EF4-FFF2-40B4-BE49-F238E27FC236}">
                <a16:creationId xmlns:a16="http://schemas.microsoft.com/office/drawing/2014/main" id="{676CA5B8-FFFF-7CE2-FEAD-177CB5BA9AA3}"/>
              </a:ext>
            </a:extLst>
          </p:cNvPr>
          <p:cNvGrpSpPr/>
          <p:nvPr/>
        </p:nvGrpSpPr>
        <p:grpSpPr bwMode="gray">
          <a:xfrm>
            <a:off x="9376291" y="527782"/>
            <a:ext cx="576000" cy="576000"/>
            <a:chOff x="6888000" y="2421000"/>
            <a:chExt cx="576000" cy="576000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363568F-B03E-8B08-EB86-F2920A19F805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6888000" y="2421000"/>
              <a:ext cx="576000" cy="576000"/>
            </a:xfrm>
            <a:prstGeom prst="pie">
              <a:avLst>
                <a:gd name="adj1" fmla="val 11610641"/>
                <a:gd name="adj2" fmla="val 3437033"/>
              </a:avLst>
            </a:prstGeom>
            <a:solidFill>
              <a:schemeClr val="accent4">
                <a:lumMod val="60000"/>
                <a:lumOff val="40000"/>
                <a:alpha val="30000"/>
              </a:schemeClr>
            </a:solidFill>
          </p:spPr>
          <p:txBody>
            <a:bodyPr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5" algn="ctr"/>
              <a:endParaRPr lang="en-GB" noProof="0" dirty="0"/>
            </a:p>
          </p:txBody>
        </p:sp>
        <p:sp>
          <p:nvSpPr>
            <p:cNvPr id="5" name="Inhaltsplatzhalter 2">
              <a:extLst>
                <a:ext uri="{FF2B5EF4-FFF2-40B4-BE49-F238E27FC236}">
                  <a16:creationId xmlns:a16="http://schemas.microsoft.com/office/drawing/2014/main" id="{146DC8A1-B422-C592-10B7-3BEF22299A1A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6960000" y="2493000"/>
              <a:ext cx="432000" cy="432000"/>
            </a:xfrm>
            <a:prstGeom prst="ellipse">
              <a:avLst/>
            </a:prstGeom>
            <a:solidFill>
              <a:schemeClr val="accent4"/>
            </a:solidFill>
          </p:spPr>
          <p:txBody>
            <a:bodyPr wrap="none" tIns="46800" anchor="ctr" anchorCtr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FontTx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20000"/>
                </a:lnSpc>
                <a:spcBef>
                  <a:spcPts val="1400"/>
                </a:spcBef>
                <a:buClr>
                  <a:schemeClr val="bg2"/>
                </a:buClr>
                <a:buFontTx/>
                <a:buNone/>
                <a:defRPr sz="16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2pPr>
              <a:lvl3pPr marL="18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6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bg2"/>
                </a:buClr>
                <a:buFontTx/>
                <a:buNone/>
                <a:defRPr sz="1200" kern="1200">
                  <a:solidFill>
                    <a:schemeClr val="bg1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defRPr>
              </a:lvl6pPr>
              <a:lvl7pPr marL="144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88000" indent="-1440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buClrTx/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algn="ctr"/>
              <a:r>
                <a:rPr lang="en-GB" noProof="0" dirty="0"/>
                <a:t>04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909AE0-CE7D-3E77-DDA9-8894162F4578}"/>
              </a:ext>
            </a:extLst>
          </p:cNvPr>
          <p:cNvSpPr txBox="1"/>
          <p:nvPr/>
        </p:nvSpPr>
        <p:spPr>
          <a:xfrm>
            <a:off x="8900254" y="1285834"/>
            <a:ext cx="3168672" cy="31700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GB" b="1" noProof="0" dirty="0">
                <a:solidFill>
                  <a:schemeClr val="bg2"/>
                </a:solidFill>
              </a:rPr>
              <a:t>AI/ML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Ultra high bandwidth</a:t>
            </a:r>
          </a:p>
          <a:p>
            <a:pPr marL="0" lvl="1"/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Latency sensitive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Congestion management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Scalable</a:t>
            </a:r>
          </a:p>
          <a:p>
            <a:pPr marL="0" lvl="1"/>
            <a:endParaRPr lang="en-GB" sz="1600" noProof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1600" noProof="0" dirty="0"/>
              <a:t>Energy efficient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000" noProof="0" dirty="0">
              <a:highlight>
                <a:srgbClr val="FFFF00"/>
              </a:highlight>
            </a:endParaRPr>
          </a:p>
          <a:p>
            <a:pPr marL="0" lvl="1" algn="ctr"/>
            <a:endParaRPr lang="en-GB" sz="2400" b="1" noProof="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7949A1D-24D0-84B4-3B39-60B7476EB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04-FE0F-0140-B678-84145C754DDE}" type="datetime1">
              <a:rPr lang="en-GB" noProof="0" smtClean="0"/>
              <a:t>06/07/2026</a:t>
            </a:fld>
            <a:endParaRPr lang="en-GB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D94F6A0-C416-E52D-03C0-1377AD28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An Introduction to Data Centre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3D09A-1998-0748-3D73-DE5DDEA7EF5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1314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8E583-9D0F-90B6-CF5A-534E35C7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rafik 126">
            <a:extLst>
              <a:ext uri="{FF2B5EF4-FFF2-40B4-BE49-F238E27FC236}">
                <a16:creationId xmlns:a16="http://schemas.microsoft.com/office/drawing/2014/main" id="{1FB513F0-E690-8019-353A-1906AE1854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55873A-8454-F2ED-2E58-976A0B28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776000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302B53-ABE0-A929-31F3-A3E9BC31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696000" y="6453000"/>
            <a:ext cx="648000" cy="144000"/>
          </a:xfrm>
        </p:spPr>
        <p:txBody>
          <a:bodyPr/>
          <a:lstStyle/>
          <a:p>
            <a:fld id="{DB546C89-C170-D34C-94A2-B8322E71B614}" type="datetime1">
              <a:rPr lang="en-GB" noProof="0" smtClean="0"/>
              <a:t>06/07/2026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2CD556-2CAC-903B-BEB5-8B66407C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416000" y="6453000"/>
            <a:ext cx="8640000" cy="144000"/>
          </a:xfrm>
        </p:spPr>
        <p:txBody>
          <a:bodyPr/>
          <a:lstStyle/>
          <a:p>
            <a:r>
              <a:rPr lang="en-GB" noProof="0" dirty="0"/>
              <a:t>An Introduction to Data Centre Networks</a:t>
            </a:r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DA597AFD-B606-1EE1-9639-0DC944B662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000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3200" cap="all" noProof="0" dirty="0">
                <a:latin typeface="+mj-lt"/>
              </a:rPr>
              <a:t>Common types of traffic flow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3DAE1297-7A26-38D2-452C-CF2D34FC6635}"/>
              </a:ext>
            </a:extLst>
          </p:cNvPr>
          <p:cNvSpPr txBox="1">
            <a:spLocks/>
          </p:cNvSpPr>
          <p:nvPr/>
        </p:nvSpPr>
        <p:spPr bwMode="gray">
          <a:xfrm>
            <a:off x="5736000" y="3932999"/>
            <a:ext cx="2377451" cy="2231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noProof="0" dirty="0"/>
              <a:t>East West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noProof="0" dirty="0"/>
              <a:t>Traffic between servers within a data centre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Typically, local DC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noProof="0" dirty="0"/>
              <a:t>Endpoints &lt;&gt; Endpoints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endParaRPr lang="en-GB" sz="1400" noProof="0" dirty="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26C28B57-7911-BCAB-1389-27444A49D3C9}"/>
              </a:ext>
            </a:extLst>
          </p:cNvPr>
          <p:cNvSpPr txBox="1">
            <a:spLocks/>
          </p:cNvSpPr>
          <p:nvPr/>
        </p:nvSpPr>
        <p:spPr bwMode="gray">
          <a:xfrm>
            <a:off x="2353451" y="3933000"/>
            <a:ext cx="2377451" cy="25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noProof="0" dirty="0"/>
              <a:t>North South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Traffic between internal </a:t>
            </a:r>
            <a:r>
              <a:rPr lang="en-GB" sz="1400" noProof="0" dirty="0"/>
              <a:t>&amp; external networks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Typically, resources outside the local network/data centre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noProof="0" dirty="0"/>
              <a:t>Endpoints &lt;&gt; External Endpoints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089769CF-32AF-BDC1-71F3-D0E5FA52F58B}"/>
              </a:ext>
            </a:extLst>
          </p:cNvPr>
          <p:cNvSpPr txBox="1">
            <a:spLocks/>
          </p:cNvSpPr>
          <p:nvPr/>
        </p:nvSpPr>
        <p:spPr bwMode="gray">
          <a:xfrm>
            <a:off x="9118549" y="3933000"/>
            <a:ext cx="2377451" cy="2231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noProof="0" dirty="0"/>
              <a:t>Inter-DC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Traffic between two or more DC’s or to the public cloud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Endpoints &lt;&gt; Endpoints (across DC’s)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GB" sz="1400" dirty="0"/>
              <a:t>Endpoints &lt;&gt; External Endpoints (via DCI)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lvl="4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lvl="4" indent="-171450">
              <a:buFont typeface="Arial" panose="020B0604020202020204" pitchFamily="34" charset="0"/>
              <a:buChar char="•"/>
            </a:pPr>
            <a:endParaRPr lang="en-GB" sz="1400" noProof="0" dirty="0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FDC092BA-41D9-7E16-7EC3-323C11C10226}"/>
              </a:ext>
            </a:extLst>
          </p:cNvPr>
          <p:cNvSpPr/>
          <p:nvPr/>
        </p:nvSpPr>
        <p:spPr>
          <a:xfrm>
            <a:off x="5911443" y="2634791"/>
            <a:ext cx="1487640" cy="747680"/>
          </a:xfrm>
          <a:prstGeom prst="left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D228BF36-F492-610B-4450-BFF3876B2BDA}"/>
              </a:ext>
            </a:extLst>
          </p:cNvPr>
          <p:cNvSpPr/>
          <p:nvPr/>
        </p:nvSpPr>
        <p:spPr>
          <a:xfrm rot="5400000">
            <a:off x="2414504" y="2684343"/>
            <a:ext cx="1079095" cy="731398"/>
          </a:xfrm>
          <a:prstGeom prst="left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65DF8F0-CF00-6B78-9D49-2C3F4DFDCBC1}"/>
              </a:ext>
            </a:extLst>
          </p:cNvPr>
          <p:cNvSpPr/>
          <p:nvPr/>
        </p:nvSpPr>
        <p:spPr>
          <a:xfrm>
            <a:off x="8767084" y="2074596"/>
            <a:ext cx="2945017" cy="1512340"/>
          </a:xfrm>
          <a:custGeom>
            <a:avLst/>
            <a:gdLst>
              <a:gd name="csX0" fmla="*/ 0 w 2577830"/>
              <a:gd name="csY0" fmla="*/ 895285 h 992638"/>
              <a:gd name="csX1" fmla="*/ 963038 w 2577830"/>
              <a:gd name="csY1" fmla="*/ 924468 h 992638"/>
              <a:gd name="csX2" fmla="*/ 1400783 w 2577830"/>
              <a:gd name="csY2" fmla="*/ 496451 h 992638"/>
              <a:gd name="csX3" fmla="*/ 1128409 w 2577830"/>
              <a:gd name="csY3" fmla="*/ 341 h 992638"/>
              <a:gd name="csX4" fmla="*/ 719847 w 2577830"/>
              <a:gd name="csY4" fmla="*/ 428358 h 992638"/>
              <a:gd name="csX5" fmla="*/ 1439694 w 2577830"/>
              <a:gd name="csY5" fmla="*/ 992562 h 992638"/>
              <a:gd name="csX6" fmla="*/ 2276272 w 2577830"/>
              <a:gd name="csY6" fmla="*/ 389447 h 992638"/>
              <a:gd name="csX7" fmla="*/ 2577830 w 2577830"/>
              <a:gd name="csY7" fmla="*/ 710460 h 992638"/>
              <a:gd name="csX0" fmla="*/ 0 w 2577830"/>
              <a:gd name="csY0" fmla="*/ 895285 h 992598"/>
              <a:gd name="csX1" fmla="*/ 963038 w 2577830"/>
              <a:gd name="csY1" fmla="*/ 924468 h 992598"/>
              <a:gd name="csX2" fmla="*/ 1400783 w 2577830"/>
              <a:gd name="csY2" fmla="*/ 496451 h 992598"/>
              <a:gd name="csX3" fmla="*/ 1128409 w 2577830"/>
              <a:gd name="csY3" fmla="*/ 341 h 992598"/>
              <a:gd name="csX4" fmla="*/ 719847 w 2577830"/>
              <a:gd name="csY4" fmla="*/ 428358 h 992598"/>
              <a:gd name="csX5" fmla="*/ 1439694 w 2577830"/>
              <a:gd name="csY5" fmla="*/ 992562 h 992598"/>
              <a:gd name="csX6" fmla="*/ 1824987 w 2577830"/>
              <a:gd name="csY6" fmla="*/ 401749 h 992598"/>
              <a:gd name="csX7" fmla="*/ 2577830 w 2577830"/>
              <a:gd name="csY7" fmla="*/ 710460 h 992598"/>
              <a:gd name="csX0" fmla="*/ 0 w 2577830"/>
              <a:gd name="csY0" fmla="*/ 858424 h 955736"/>
              <a:gd name="csX1" fmla="*/ 963038 w 2577830"/>
              <a:gd name="csY1" fmla="*/ 887607 h 955736"/>
              <a:gd name="csX2" fmla="*/ 1400783 w 2577830"/>
              <a:gd name="csY2" fmla="*/ 459590 h 955736"/>
              <a:gd name="csX3" fmla="*/ 1119895 w 2577830"/>
              <a:gd name="csY3" fmla="*/ 384 h 955736"/>
              <a:gd name="csX4" fmla="*/ 719847 w 2577830"/>
              <a:gd name="csY4" fmla="*/ 391497 h 955736"/>
              <a:gd name="csX5" fmla="*/ 1439694 w 2577830"/>
              <a:gd name="csY5" fmla="*/ 955701 h 955736"/>
              <a:gd name="csX6" fmla="*/ 1824987 w 2577830"/>
              <a:gd name="csY6" fmla="*/ 364888 h 955736"/>
              <a:gd name="csX7" fmla="*/ 2577830 w 2577830"/>
              <a:gd name="csY7" fmla="*/ 673599 h 955736"/>
              <a:gd name="csX0" fmla="*/ 0 w 2577830"/>
              <a:gd name="csY0" fmla="*/ 858913 h 956225"/>
              <a:gd name="csX1" fmla="*/ 963038 w 2577830"/>
              <a:gd name="csY1" fmla="*/ 888096 h 956225"/>
              <a:gd name="csX2" fmla="*/ 1400783 w 2577830"/>
              <a:gd name="csY2" fmla="*/ 460079 h 956225"/>
              <a:gd name="csX3" fmla="*/ 1119895 w 2577830"/>
              <a:gd name="csY3" fmla="*/ 873 h 956225"/>
              <a:gd name="csX4" fmla="*/ 719847 w 2577830"/>
              <a:gd name="csY4" fmla="*/ 391986 h 956225"/>
              <a:gd name="csX5" fmla="*/ 1439694 w 2577830"/>
              <a:gd name="csY5" fmla="*/ 956190 h 956225"/>
              <a:gd name="csX6" fmla="*/ 1824987 w 2577830"/>
              <a:gd name="csY6" fmla="*/ 365377 h 956225"/>
              <a:gd name="csX7" fmla="*/ 2577830 w 2577830"/>
              <a:gd name="csY7" fmla="*/ 674088 h 956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577830" h="956225">
                <a:moveTo>
                  <a:pt x="0" y="858913"/>
                </a:moveTo>
                <a:cubicBezTo>
                  <a:pt x="364787" y="906740"/>
                  <a:pt x="729574" y="954568"/>
                  <a:pt x="963038" y="888096"/>
                </a:cubicBezTo>
                <a:cubicBezTo>
                  <a:pt x="1196502" y="821624"/>
                  <a:pt x="1374640" y="607949"/>
                  <a:pt x="1400783" y="460079"/>
                </a:cubicBezTo>
                <a:cubicBezTo>
                  <a:pt x="1426926" y="312209"/>
                  <a:pt x="1488828" y="18373"/>
                  <a:pt x="1119895" y="873"/>
                </a:cubicBezTo>
                <a:cubicBezTo>
                  <a:pt x="750962" y="-16627"/>
                  <a:pt x="666547" y="232767"/>
                  <a:pt x="719847" y="391986"/>
                </a:cubicBezTo>
                <a:cubicBezTo>
                  <a:pt x="773147" y="551205"/>
                  <a:pt x="1255504" y="960625"/>
                  <a:pt x="1439694" y="956190"/>
                </a:cubicBezTo>
                <a:cubicBezTo>
                  <a:pt x="1623884" y="951755"/>
                  <a:pt x="1635298" y="412394"/>
                  <a:pt x="1824987" y="365377"/>
                </a:cubicBezTo>
                <a:cubicBezTo>
                  <a:pt x="2014676" y="318360"/>
                  <a:pt x="2521895" y="490073"/>
                  <a:pt x="2577830" y="674088"/>
                </a:cubicBezTo>
              </a:path>
            </a:pathLst>
          </a:custGeom>
          <a:noFill/>
          <a:ln w="238125">
            <a:solidFill>
              <a:schemeClr val="bg2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2AB467-E94C-6AB8-5309-F47AD48D358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40160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3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9F2A0-AA6E-45C7-5056-D102B49648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9F2647-191F-65FB-533C-B2B61617AF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Legacy Datacentres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D8E289-E003-A427-092D-400CFD9113C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50073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E2464-1537-2958-0C9D-F2632051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81CB0-D5F0-702F-5D02-6599683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6634D9-FB33-2A29-766A-5CE3043A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Legacy DATACENTRES - Architecture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2FD430-AC2A-7BAB-6637-4D27AF7EB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5226" y="1557000"/>
            <a:ext cx="5184775" cy="408955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A6BAE9-C326-3956-CF7F-8731548B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A869-0E05-8943-B76D-C8C4AAFF2120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06/07/2026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1FE43E-69C0-FC21-E199-7734E287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Introduction to Data Centre Networks</a:t>
            </a: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9CFFBCE6-6477-7C3F-9005-FF09ABBD0FF2}"/>
              </a:ext>
            </a:extLst>
          </p:cNvPr>
          <p:cNvSpPr/>
          <p:nvPr/>
        </p:nvSpPr>
        <p:spPr>
          <a:xfrm rot="5400000">
            <a:off x="-978391" y="3027627"/>
            <a:ext cx="3096650" cy="731398"/>
          </a:xfrm>
          <a:prstGeom prst="leftRightArrow">
            <a:avLst/>
          </a:prstGeom>
          <a:solidFill>
            <a:schemeClr val="bg2">
              <a:alpha val="4994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6627D5A-589E-FBCD-3AC9-DDEB76A773F9}"/>
              </a:ext>
            </a:extLst>
          </p:cNvPr>
          <p:cNvSpPr txBox="1">
            <a:spLocks/>
          </p:cNvSpPr>
          <p:nvPr/>
        </p:nvSpPr>
        <p:spPr bwMode="gray">
          <a:xfrm>
            <a:off x="8301817" y="2133707"/>
            <a:ext cx="3725083" cy="16164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Multiple 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Careful forecast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High CAPEX &amp; OPEX costs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E123B4AB-B64B-3D24-6D11-3DD37DAC1ED0}"/>
              </a:ext>
            </a:extLst>
          </p:cNvPr>
          <p:cNvSpPr txBox="1">
            <a:spLocks/>
          </p:cNvSpPr>
          <p:nvPr/>
        </p:nvSpPr>
        <p:spPr bwMode="gray">
          <a:xfrm>
            <a:off x="8301816" y="4326909"/>
            <a:ext cx="3725083" cy="145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Blocked / unused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Uneven link utilisation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Slow convergence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2865C10-4F55-642C-21B1-77AE6B6B89B0}"/>
              </a:ext>
            </a:extLst>
          </p:cNvPr>
          <p:cNvSpPr txBox="1">
            <a:spLocks/>
          </p:cNvSpPr>
          <p:nvPr/>
        </p:nvSpPr>
        <p:spPr bwMode="gray">
          <a:xfrm>
            <a:off x="335939" y="1269000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>
                <a:solidFill>
                  <a:schemeClr val="bg2">
                    <a:alpha val="50000"/>
                  </a:schemeClr>
                </a:solidFill>
              </a:rPr>
              <a:t>N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9128F1F6-E0D8-14A4-E9C1-D642462E9BFD}"/>
              </a:ext>
            </a:extLst>
          </p:cNvPr>
          <p:cNvSpPr txBox="1">
            <a:spLocks/>
          </p:cNvSpPr>
          <p:nvPr/>
        </p:nvSpPr>
        <p:spPr bwMode="gray">
          <a:xfrm>
            <a:off x="299226" y="4941651"/>
            <a:ext cx="792000" cy="576000"/>
          </a:xfrm>
          <a:prstGeom prst="rect">
            <a:avLst/>
          </a:prstGeom>
        </p:spPr>
        <p:txBody>
          <a:bodyPr vert="horz" lIns="0" tIns="108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1">
                <a:solidFill>
                  <a:schemeClr val="bg2">
                    <a:alpha val="50000"/>
                  </a:schemeClr>
                </a:solidFill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10FEB3-1654-5BA4-2019-6C889B65D5DA}"/>
              </a:ext>
            </a:extLst>
          </p:cNvPr>
          <p:cNvSpPr txBox="1"/>
          <p:nvPr/>
        </p:nvSpPr>
        <p:spPr>
          <a:xfrm>
            <a:off x="-666321" y="5622290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Legacy Data Centres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1745AD-B52F-734A-1E3A-44590B853D24}"/>
              </a:ext>
            </a:extLst>
          </p:cNvPr>
          <p:cNvSpPr/>
          <p:nvPr/>
        </p:nvSpPr>
        <p:spPr>
          <a:xfrm>
            <a:off x="3352906" y="4326910"/>
            <a:ext cx="2466003" cy="161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9519D-0D24-8C59-FE53-C42146785185}"/>
              </a:ext>
            </a:extLst>
          </p:cNvPr>
          <p:cNvSpPr txBox="1"/>
          <p:nvPr/>
        </p:nvSpPr>
        <p:spPr>
          <a:xfrm>
            <a:off x="4124701" y="5567760"/>
            <a:ext cx="3905250" cy="103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DANGER!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SPANNING TREE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2FE424-AF9B-BE33-A1D4-E0CF9F887572}"/>
              </a:ext>
            </a:extLst>
          </p:cNvPr>
          <p:cNvGrpSpPr/>
          <p:nvPr/>
        </p:nvGrpSpPr>
        <p:grpSpPr>
          <a:xfrm>
            <a:off x="4817821" y="3165489"/>
            <a:ext cx="2519010" cy="2171560"/>
            <a:chOff x="4978462" y="1924639"/>
            <a:chExt cx="2519010" cy="2171560"/>
          </a:xfrm>
        </p:grpSpPr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B16D2A02-4CC5-06AC-6400-0F9FA812C252}"/>
                </a:ext>
              </a:extLst>
            </p:cNvPr>
            <p:cNvSpPr/>
            <p:nvPr/>
          </p:nvSpPr>
          <p:spPr>
            <a:xfrm>
              <a:off x="4978462" y="1924639"/>
              <a:ext cx="2519010" cy="2171560"/>
            </a:xfrm>
            <a:prstGeom prst="triangle">
              <a:avLst/>
            </a:prstGeom>
            <a:solidFill>
              <a:srgbClr val="FFFF00"/>
            </a:solidFill>
            <a:ln w="330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b="1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B6BD5FAB-FD4F-2F9D-5DAF-105CC1C9CE2C}"/>
                </a:ext>
              </a:extLst>
            </p:cNvPr>
            <p:cNvSpPr/>
            <p:nvPr/>
          </p:nvSpPr>
          <p:spPr>
            <a:xfrm>
              <a:off x="5704631" y="2846953"/>
              <a:ext cx="986399" cy="986399"/>
            </a:xfrm>
            <a:prstGeom prst="blockArc">
              <a:avLst>
                <a:gd name="adj1" fmla="val 14684287"/>
                <a:gd name="adj2" fmla="val 17702371"/>
                <a:gd name="adj3" fmla="val 2814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err="1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C82911E-1E84-AB29-630F-66A740BD94FC}"/>
                </a:ext>
              </a:extLst>
            </p:cNvPr>
            <p:cNvSpPr/>
            <p:nvPr/>
          </p:nvSpPr>
          <p:spPr>
            <a:xfrm rot="7208869">
              <a:off x="5697947" y="2846952"/>
              <a:ext cx="986399" cy="986399"/>
            </a:xfrm>
            <a:prstGeom prst="blockArc">
              <a:avLst>
                <a:gd name="adj1" fmla="val 15131341"/>
                <a:gd name="adj2" fmla="val 18254365"/>
                <a:gd name="adj3" fmla="val 2810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err="1">
                <a:solidFill>
                  <a:schemeClr val="tx1"/>
                </a:solidFill>
              </a:endParaRPr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59B8FD58-5CF0-C03E-15CC-2DF1836C03B6}"/>
                </a:ext>
              </a:extLst>
            </p:cNvPr>
            <p:cNvSpPr/>
            <p:nvPr/>
          </p:nvSpPr>
          <p:spPr>
            <a:xfrm rot="14410221">
              <a:off x="5697946" y="2846953"/>
              <a:ext cx="986399" cy="986399"/>
            </a:xfrm>
            <a:prstGeom prst="blockArc">
              <a:avLst>
                <a:gd name="adj1" fmla="val 14200054"/>
                <a:gd name="adj2" fmla="val 17195826"/>
                <a:gd name="adj3" fmla="val 275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err="1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D48986E-3018-448A-D576-56DD4A00B1C5}"/>
                </a:ext>
              </a:extLst>
            </p:cNvPr>
            <p:cNvSpPr/>
            <p:nvPr/>
          </p:nvSpPr>
          <p:spPr>
            <a:xfrm>
              <a:off x="6057234" y="3206240"/>
              <a:ext cx="267821" cy="2678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err="1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0DADAF-44A6-9E65-A5BB-0FCCAFE3F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94" y="4037471"/>
            <a:ext cx="536455" cy="5895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05EE61-81FB-FCAF-2167-58922DEE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47" y="4091733"/>
            <a:ext cx="536455" cy="5895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DEB8E-658D-853F-C91A-BA1F973A6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41" y="3207889"/>
            <a:ext cx="536455" cy="589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63E4CF-A4A1-857E-EB5D-18716DBF0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36" y="3199790"/>
            <a:ext cx="536455" cy="589510"/>
          </a:xfrm>
          <a:prstGeom prst="rect">
            <a:avLst/>
          </a:prstGeom>
        </p:spPr>
      </p:pic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EE8A0DB3-1105-078D-40E2-630D7FACDB20}"/>
              </a:ext>
            </a:extLst>
          </p:cNvPr>
          <p:cNvSpPr txBox="1">
            <a:spLocks/>
          </p:cNvSpPr>
          <p:nvPr/>
        </p:nvSpPr>
        <p:spPr bwMode="gray">
          <a:xfrm>
            <a:off x="8301815" y="5991623"/>
            <a:ext cx="3532833" cy="605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Contagion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D64E7-0755-385E-363A-547CB3191B1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8883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1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36C7-ADBE-DC21-9BB7-FC44183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5BCA25-262E-371E-7875-91D2CD00A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1777" t="8957" r="8562" b="5078"/>
          <a:stretch>
            <a:fillRect/>
          </a:stretch>
        </p:blipFill>
        <p:spPr>
          <a:xfrm>
            <a:off x="6689228" y="1006904"/>
            <a:ext cx="5228446" cy="54460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A30DC-8225-77B8-CC2D-96D82092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321FD-A58D-DE64-DEAE-76E73823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Legacy DATACENTRES - Architecture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F8D331-AE22-F9AE-34CE-567C064D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AEC20-B1F5-494C-A28A-02672CE16764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06/07/2026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8EEB7F-0597-AD90-F096-C87C7C00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Introduction to Data Centre Networks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81D0DB6-9752-139D-E8AF-1AFA55E3DD37}"/>
              </a:ext>
            </a:extLst>
          </p:cNvPr>
          <p:cNvSpPr txBox="1">
            <a:spLocks/>
          </p:cNvSpPr>
          <p:nvPr/>
        </p:nvSpPr>
        <p:spPr bwMode="gray">
          <a:xfrm>
            <a:off x="346310" y="3265791"/>
            <a:ext cx="4813690" cy="14784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750" lvl="2" indent="-285750"/>
            <a:r>
              <a:rPr lang="en-GB" sz="2000"/>
              <a:t>Vendor Lock-in</a:t>
            </a:r>
          </a:p>
          <a:p>
            <a:pPr marL="465750" lvl="2" indent="-285750"/>
            <a:r>
              <a:rPr lang="en-GB" sz="2000"/>
              <a:t>Sync issues, orphaned ports, etc.</a:t>
            </a:r>
          </a:p>
          <a:p>
            <a:pPr marL="465750" lvl="2" indent="-285750"/>
            <a:r>
              <a:rPr lang="en-GB" sz="2000"/>
              <a:t>Two device limit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7A807-5A52-8CE1-A8D8-A7493AB6CBAB}"/>
              </a:ext>
            </a:extLst>
          </p:cNvPr>
          <p:cNvSpPr txBox="1"/>
          <p:nvPr/>
        </p:nvSpPr>
        <p:spPr>
          <a:xfrm>
            <a:off x="5572196" y="6397353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Legacy Data Centres – MC-LAG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FC77DB-6E75-44B0-166C-993708EB3D94}"/>
              </a:ext>
            </a:extLst>
          </p:cNvPr>
          <p:cNvGrpSpPr/>
          <p:nvPr/>
        </p:nvGrpSpPr>
        <p:grpSpPr>
          <a:xfrm>
            <a:off x="4803921" y="3752731"/>
            <a:ext cx="1397703" cy="1205620"/>
            <a:chOff x="7010232" y="1669104"/>
            <a:chExt cx="2816530" cy="2429462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2F7CDD2-60B6-2D8E-A6E8-A4315B6F123B}"/>
                </a:ext>
              </a:extLst>
            </p:cNvPr>
            <p:cNvSpPr/>
            <p:nvPr/>
          </p:nvSpPr>
          <p:spPr>
            <a:xfrm>
              <a:off x="7010232" y="1669104"/>
              <a:ext cx="2816530" cy="2428043"/>
            </a:xfrm>
            <a:prstGeom prst="triangle">
              <a:avLst/>
            </a:prstGeom>
            <a:solidFill>
              <a:srgbClr val="FFFF00"/>
            </a:solidFill>
            <a:ln w="203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b="1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89F5A4-3BC9-FCB7-9C16-7B195218BB88}"/>
                </a:ext>
              </a:extLst>
            </p:cNvPr>
            <p:cNvSpPr txBox="1"/>
            <p:nvPr/>
          </p:nvSpPr>
          <p:spPr>
            <a:xfrm>
              <a:off x="8052797" y="2424012"/>
              <a:ext cx="731397" cy="1674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>
                  <a:solidFill>
                    <a:schemeClr val="tx1"/>
                  </a:solidFill>
                </a:rPr>
                <a:t>!</a:t>
              </a:r>
              <a:endParaRPr lang="en-GB" sz="9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62FD07-37E3-8CEE-A9EE-56CAE3234E8A}"/>
              </a:ext>
            </a:extLst>
          </p:cNvPr>
          <p:cNvSpPr txBox="1"/>
          <p:nvPr/>
        </p:nvSpPr>
        <p:spPr>
          <a:xfrm>
            <a:off x="3570144" y="5190461"/>
            <a:ext cx="3905250" cy="103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CAUTION!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MC-LAG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5CCB6-D504-A3CE-BBCE-995D512B400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4A9567-DE48-3187-80BF-7E48B2906563}"/>
              </a:ext>
            </a:extLst>
          </p:cNvPr>
          <p:cNvCxnSpPr>
            <a:cxnSpLocks/>
          </p:cNvCxnSpPr>
          <p:nvPr/>
        </p:nvCxnSpPr>
        <p:spPr>
          <a:xfrm flipV="1">
            <a:off x="8803334" y="4957647"/>
            <a:ext cx="975666" cy="554153"/>
          </a:xfrm>
          <a:prstGeom prst="line">
            <a:avLst/>
          </a:prstGeom>
          <a:ln w="95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C505B6C-3D37-445D-6475-063FAD16E1B3}"/>
              </a:ext>
            </a:extLst>
          </p:cNvPr>
          <p:cNvSpPr/>
          <p:nvPr/>
        </p:nvSpPr>
        <p:spPr>
          <a:xfrm>
            <a:off x="7962998" y="5190461"/>
            <a:ext cx="1698696" cy="228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tx1"/>
                </a:solidFill>
              </a:rPr>
              <a:t>LAG10</a:t>
            </a:r>
          </a:p>
        </p:txBody>
      </p:sp>
    </p:spTree>
    <p:extLst>
      <p:ext uri="{BB962C8B-B14F-4D97-AF65-F5344CB8AC3E}">
        <p14:creationId xmlns:p14="http://schemas.microsoft.com/office/powerpoint/2010/main" val="227666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0CB5-222A-A7FC-C035-2FA53AFD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0A445DC-82D5-0797-D8B9-A2836468CC91}"/>
              </a:ext>
            </a:extLst>
          </p:cNvPr>
          <p:cNvSpPr/>
          <p:nvPr/>
        </p:nvSpPr>
        <p:spPr>
          <a:xfrm>
            <a:off x="7587713" y="162067"/>
            <a:ext cx="4340429" cy="141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6" name="Grafik 5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4DE828E0-D793-4411-9CC4-B14B6EA94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8" y="3565644"/>
            <a:ext cx="476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C0D8E8E-9913-C381-8438-A24A1A3BBDA9}"/>
              </a:ext>
            </a:extLst>
          </p:cNvPr>
          <p:cNvSpPr/>
          <p:nvPr/>
        </p:nvSpPr>
        <p:spPr>
          <a:xfrm>
            <a:off x="411150" y="2504066"/>
            <a:ext cx="3997848" cy="35421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B5415E-D274-73D5-01C0-C171FF875CD1}"/>
              </a:ext>
            </a:extLst>
          </p:cNvPr>
          <p:cNvSpPr/>
          <p:nvPr/>
        </p:nvSpPr>
        <p:spPr>
          <a:xfrm>
            <a:off x="4512574" y="4483101"/>
            <a:ext cx="2777577" cy="12233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B5CA5F2-E126-9CC7-CA79-4FF0AC80F4CE}"/>
              </a:ext>
            </a:extLst>
          </p:cNvPr>
          <p:cNvSpPr/>
          <p:nvPr/>
        </p:nvSpPr>
        <p:spPr>
          <a:xfrm>
            <a:off x="7497304" y="4156880"/>
            <a:ext cx="2991812" cy="12233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CBF084-5DF5-564E-B727-BFA2784F24D2}"/>
              </a:ext>
            </a:extLst>
          </p:cNvPr>
          <p:cNvSpPr/>
          <p:nvPr/>
        </p:nvSpPr>
        <p:spPr>
          <a:xfrm>
            <a:off x="7290152" y="1526838"/>
            <a:ext cx="3949700" cy="10795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83843AC-06F1-9CB2-877D-A52C2EC69FA3}"/>
              </a:ext>
            </a:extLst>
          </p:cNvPr>
          <p:cNvSpPr/>
          <p:nvPr/>
        </p:nvSpPr>
        <p:spPr>
          <a:xfrm>
            <a:off x="8788494" y="2817350"/>
            <a:ext cx="2991812" cy="12233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9DDAA9-4276-B2DD-3765-098AC18649CC}"/>
              </a:ext>
            </a:extLst>
          </p:cNvPr>
          <p:cNvSpPr/>
          <p:nvPr/>
        </p:nvSpPr>
        <p:spPr>
          <a:xfrm>
            <a:off x="2832100" y="1295400"/>
            <a:ext cx="3949700" cy="107950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gray"/>
        <p:txBody>
          <a:bodyPr/>
          <a:lstStyle/>
          <a:p>
            <a:r>
              <a:rPr lang="en-GB" noProof="1"/>
              <a:t>Legacy Data centre Networks - SUMMARY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B5DC8794-84AA-CC4C-B253-8F45FC2C2388}"/>
              </a:ext>
            </a:extLst>
          </p:cNvPr>
          <p:cNvSpPr txBox="1">
            <a:spLocks/>
          </p:cNvSpPr>
          <p:nvPr/>
        </p:nvSpPr>
        <p:spPr bwMode="gray">
          <a:xfrm>
            <a:off x="4512575" y="2624314"/>
            <a:ext cx="4247763" cy="16552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13000" noProof="1">
                <a:latin typeface="Poppins Light" panose="00000400000000000000" pitchFamily="2" charset="0"/>
                <a:cs typeface="Poppins Light" panose="00000400000000000000" pitchFamily="2" charset="0"/>
              </a:rPr>
              <a:t>~80%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A5216B03-75DC-F775-D8F7-2EC6B772F264}"/>
              </a:ext>
            </a:extLst>
          </p:cNvPr>
          <p:cNvSpPr txBox="1">
            <a:spLocks/>
          </p:cNvSpPr>
          <p:nvPr/>
        </p:nvSpPr>
        <p:spPr bwMode="gray">
          <a:xfrm>
            <a:off x="6246852" y="3140190"/>
            <a:ext cx="2786049" cy="4266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noProof="1">
                <a:solidFill>
                  <a:schemeClr val="bg2"/>
                </a:solidFill>
              </a:rPr>
              <a:t>North – South Traffic</a:t>
            </a:r>
          </a:p>
        </p:txBody>
      </p:sp>
      <p:sp>
        <p:nvSpPr>
          <p:cNvPr id="12" name="Textplatzhalter">
            <a:extLst>
              <a:ext uri="{FF2B5EF4-FFF2-40B4-BE49-F238E27FC236}">
                <a16:creationId xmlns:a16="http://schemas.microsoft.com/office/drawing/2014/main" id="{EE05DFF4-9960-4C5A-9192-62F436BA9015}"/>
              </a:ext>
            </a:extLst>
          </p:cNvPr>
          <p:cNvSpPr txBox="1">
            <a:spLocks/>
          </p:cNvSpPr>
          <p:nvPr/>
        </p:nvSpPr>
        <p:spPr bwMode="gray">
          <a:xfrm>
            <a:off x="660472" y="2491542"/>
            <a:ext cx="3675129" cy="38322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1"/>
              <a:t>Bottlenecks at distribution layer: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MAC &amp; ARP Table Scale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Centralised services attachment (Load Balancer, Firewalls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Larger fault 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Inter-VLAN </a:t>
            </a:r>
          </a:p>
        </p:txBody>
      </p:sp>
      <p:sp>
        <p:nvSpPr>
          <p:cNvPr id="17" name="Textplatzhalter">
            <a:extLst>
              <a:ext uri="{FF2B5EF4-FFF2-40B4-BE49-F238E27FC236}">
                <a16:creationId xmlns:a16="http://schemas.microsoft.com/office/drawing/2014/main" id="{11C9BBA9-070C-568F-B8CA-3D989B977F8E}"/>
              </a:ext>
            </a:extLst>
          </p:cNvPr>
          <p:cNvSpPr txBox="1">
            <a:spLocks/>
          </p:cNvSpPr>
          <p:nvPr/>
        </p:nvSpPr>
        <p:spPr bwMode="gray">
          <a:xfrm>
            <a:off x="2926998" y="1410880"/>
            <a:ext cx="3726562" cy="8233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2400" noProof="1">
                <a:latin typeface="+mn-lt"/>
              </a:rPr>
              <a:t>Multiple touch points for service orchestration</a:t>
            </a:r>
          </a:p>
        </p:txBody>
      </p:sp>
      <p:sp>
        <p:nvSpPr>
          <p:cNvPr id="25" name="Textplatzhalter">
            <a:extLst>
              <a:ext uri="{FF2B5EF4-FFF2-40B4-BE49-F238E27FC236}">
                <a16:creationId xmlns:a16="http://schemas.microsoft.com/office/drawing/2014/main" id="{E86BA8C9-AF76-8B59-4C4B-345554BCB651}"/>
              </a:ext>
            </a:extLst>
          </p:cNvPr>
          <p:cNvSpPr txBox="1">
            <a:spLocks/>
          </p:cNvSpPr>
          <p:nvPr/>
        </p:nvSpPr>
        <p:spPr bwMode="gray">
          <a:xfrm>
            <a:off x="8885878" y="2999719"/>
            <a:ext cx="2610122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Higher levels of oversubscription</a:t>
            </a:r>
          </a:p>
        </p:txBody>
      </p:sp>
      <p:sp>
        <p:nvSpPr>
          <p:cNvPr id="26" name="Textplatzhalter">
            <a:extLst>
              <a:ext uri="{FF2B5EF4-FFF2-40B4-BE49-F238E27FC236}">
                <a16:creationId xmlns:a16="http://schemas.microsoft.com/office/drawing/2014/main" id="{0443D0C3-B554-9291-CFA1-8E4F9C7D6A13}"/>
              </a:ext>
            </a:extLst>
          </p:cNvPr>
          <p:cNvSpPr txBox="1">
            <a:spLocks/>
          </p:cNvSpPr>
          <p:nvPr/>
        </p:nvSpPr>
        <p:spPr bwMode="gray">
          <a:xfrm>
            <a:off x="7676306" y="1942734"/>
            <a:ext cx="4104000" cy="1223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1"/>
              <a:t>High CAPEX &amp; OPEX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66CCAC-3167-7384-B4CE-31AF2168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01B21C8-4FC8-464F-8BF4-C8C77F87D1A1}" type="datetime1">
              <a:rPr lang="en-GB" noProof="1" smtClean="0"/>
              <a:t>06/07/2026</a:t>
            </a:fld>
            <a:endParaRPr lang="en-GB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DDB3A9-331B-3C74-CF9F-D3AC6AA5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1"/>
              <a:t>An Introduction to Data Centre Networks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3320B8-A193-4A8C-2C84-A69D155D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en-GB" noProof="1" smtClean="0"/>
              <a:pPr/>
              <a:t>20</a:t>
            </a:fld>
            <a:endParaRPr lang="en-GB" noProof="1"/>
          </a:p>
        </p:txBody>
      </p:sp>
      <p:sp>
        <p:nvSpPr>
          <p:cNvPr id="5" name="Textplatzhalter">
            <a:extLst>
              <a:ext uri="{FF2B5EF4-FFF2-40B4-BE49-F238E27FC236}">
                <a16:creationId xmlns:a16="http://schemas.microsoft.com/office/drawing/2014/main" id="{511D4599-2112-B558-96EA-D81BA71061A5}"/>
              </a:ext>
            </a:extLst>
          </p:cNvPr>
          <p:cNvSpPr txBox="1">
            <a:spLocks/>
          </p:cNvSpPr>
          <p:nvPr/>
        </p:nvSpPr>
        <p:spPr bwMode="gray">
          <a:xfrm>
            <a:off x="4619907" y="4535547"/>
            <a:ext cx="2376487" cy="1240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noProof="1"/>
              <a:t>Dedicated L2 access layers and stretching VLAN</a:t>
            </a:r>
          </a:p>
        </p:txBody>
      </p:sp>
      <p:sp>
        <p:nvSpPr>
          <p:cNvPr id="6" name="Textplatzhalter">
            <a:extLst>
              <a:ext uri="{FF2B5EF4-FFF2-40B4-BE49-F238E27FC236}">
                <a16:creationId xmlns:a16="http://schemas.microsoft.com/office/drawing/2014/main" id="{3E65C361-F1F7-720B-3274-52FB9504F4DC}"/>
              </a:ext>
            </a:extLst>
          </p:cNvPr>
          <p:cNvSpPr txBox="1">
            <a:spLocks/>
          </p:cNvSpPr>
          <p:nvPr/>
        </p:nvSpPr>
        <p:spPr bwMode="gray">
          <a:xfrm>
            <a:off x="7572094" y="4315529"/>
            <a:ext cx="2786049" cy="918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Typically blocking architectures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E9E9F5-29FC-B573-6A3B-7C6ACA7A680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0176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6" grpId="0" animBg="1"/>
      <p:bldP spid="14" grpId="0" animBg="1"/>
      <p:bldP spid="15" grpId="0" animBg="1"/>
      <p:bldP spid="9" grpId="0" animBg="1"/>
      <p:bldP spid="12" grpId="0"/>
      <p:bldP spid="17" grpId="0"/>
      <p:bldP spid="25" grpId="0"/>
      <p:bldP spid="26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BC5CD-1164-3925-764F-8A5335D3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9DB7CD-DA06-85BB-C3FF-C0EF13CD6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27437A-EC64-47CD-1698-17AE089ED6D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MODERN Datacentre and Campus Fabric Architecture</a:t>
            </a:r>
          </a:p>
        </p:txBody>
      </p:sp>
    </p:spTree>
    <p:extLst>
      <p:ext uri="{BB962C8B-B14F-4D97-AF65-F5344CB8AC3E}">
        <p14:creationId xmlns:p14="http://schemas.microsoft.com/office/powerpoint/2010/main" val="62211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CFE95-4B87-38F5-AE30-6D99D30E6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AA3A632-57ED-CC39-9209-AE59F4994EF3}"/>
              </a:ext>
            </a:extLst>
          </p:cNvPr>
          <p:cNvSpPr/>
          <p:nvPr/>
        </p:nvSpPr>
        <p:spPr bwMode="gray">
          <a:xfrm>
            <a:off x="0" y="1917000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noProof="1">
              <a:solidFill>
                <a:schemeClr val="tx1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2363057-2AB9-556D-CF2B-F54E640DF35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1"/>
              <a:t>Requirements that led to a change in architecture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A7FF4D1-CF71-70C0-B387-D7F20EDE0E20}"/>
              </a:ext>
            </a:extLst>
          </p:cNvPr>
          <p:cNvGrpSpPr/>
          <p:nvPr/>
        </p:nvGrpSpPr>
        <p:grpSpPr bwMode="gray">
          <a:xfrm>
            <a:off x="695325" y="1845000"/>
            <a:ext cx="216000" cy="216000"/>
            <a:chOff x="2353000" y="1845000"/>
            <a:chExt cx="216000" cy="216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AAC60EC-D37A-AB34-7D01-3868BA56053C}"/>
                </a:ext>
              </a:extLst>
            </p:cNvPr>
            <p:cNvSpPr/>
            <p:nvPr/>
          </p:nvSpPr>
          <p:spPr bwMode="gray">
            <a:xfrm>
              <a:off x="2353000" y="184500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noProof="1">
                <a:solidFill>
                  <a:schemeClr val="tx1"/>
                </a:solidFill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0A837621-54A6-EA77-8485-7AB7F9FF9635}"/>
                </a:ext>
              </a:extLst>
            </p:cNvPr>
            <p:cNvGrpSpPr/>
            <p:nvPr/>
          </p:nvGrpSpPr>
          <p:grpSpPr bwMode="gray">
            <a:xfrm>
              <a:off x="2353000" y="1845000"/>
              <a:ext cx="216000" cy="216000"/>
              <a:chOff x="4637540" y="5497686"/>
              <a:chExt cx="216000" cy="216000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84DACB3-D6AE-0A57-5D6C-926C574F6E5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37540" y="5497686"/>
                <a:ext cx="216000" cy="216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69C060D-B85A-2978-1962-43F31730B93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91540" y="5551686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Textplatzhalter">
            <a:extLst>
              <a:ext uri="{FF2B5EF4-FFF2-40B4-BE49-F238E27FC236}">
                <a16:creationId xmlns:a16="http://schemas.microsoft.com/office/drawing/2014/main" id="{499983EC-697E-EF36-0F75-936611825383}"/>
              </a:ext>
            </a:extLst>
          </p:cNvPr>
          <p:cNvSpPr txBox="1">
            <a:spLocks/>
          </p:cNvSpPr>
          <p:nvPr/>
        </p:nvSpPr>
        <p:spPr bwMode="gray">
          <a:xfrm>
            <a:off x="695325" y="2834064"/>
            <a:ext cx="2376488" cy="2879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2000" noProof="1">
                <a:solidFill>
                  <a:schemeClr val="bg2"/>
                </a:solidFill>
              </a:rPr>
              <a:t>Changes in Traffic Patterns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Distributed microservices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Any-to-any flows</a:t>
            </a:r>
          </a:p>
          <a:p>
            <a:pPr marL="171450" lvl="2" indent="-171450">
              <a:lnSpc>
                <a:spcPct val="100000"/>
              </a:lnSpc>
              <a:spcBef>
                <a:spcPts val="1400"/>
              </a:spcBef>
            </a:pPr>
            <a:r>
              <a:rPr lang="en-GB" sz="1800" noProof="1"/>
              <a:t>~80% East/west traffic</a:t>
            </a:r>
          </a:p>
        </p:txBody>
      </p:sp>
      <p:sp>
        <p:nvSpPr>
          <p:cNvPr id="17" name="Textplatzhalter">
            <a:extLst>
              <a:ext uri="{FF2B5EF4-FFF2-40B4-BE49-F238E27FC236}">
                <a16:creationId xmlns:a16="http://schemas.microsoft.com/office/drawing/2014/main" id="{4D3BA4DB-3BE1-7B8F-85C0-CDC688DF6560}"/>
              </a:ext>
            </a:extLst>
          </p:cNvPr>
          <p:cNvSpPr txBox="1">
            <a:spLocks/>
          </p:cNvSpPr>
          <p:nvPr/>
        </p:nvSpPr>
        <p:spPr bwMode="gray">
          <a:xfrm>
            <a:off x="3504000" y="2834064"/>
            <a:ext cx="2376000" cy="2879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2000" noProof="1">
                <a:solidFill>
                  <a:schemeClr val="bg2"/>
                </a:solidFill>
              </a:rPr>
              <a:t>Scale, Speed, Network Insights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Automation &amp; orchestration</a:t>
            </a:r>
          </a:p>
          <a:p>
            <a:pPr marL="171450" lvl="2" indent="-171450">
              <a:lnSpc>
                <a:spcPct val="100000"/>
              </a:lnSpc>
              <a:spcBef>
                <a:spcPts val="1400"/>
              </a:spcBef>
            </a:pPr>
            <a:r>
              <a:rPr lang="en-GB" sz="1800" noProof="1"/>
              <a:t>Deeper insights</a:t>
            </a:r>
          </a:p>
          <a:p>
            <a:pPr marL="171450" lvl="2" indent="-171450">
              <a:lnSpc>
                <a:spcPct val="100000"/>
              </a:lnSpc>
              <a:spcBef>
                <a:spcPts val="1400"/>
              </a:spcBef>
            </a:pPr>
            <a:r>
              <a:rPr lang="en-GB" sz="1800" noProof="1"/>
              <a:t>Real-time visibility</a:t>
            </a:r>
          </a:p>
        </p:txBody>
      </p:sp>
      <p:sp>
        <p:nvSpPr>
          <p:cNvPr id="18" name="Textplatzhalter">
            <a:extLst>
              <a:ext uri="{FF2B5EF4-FFF2-40B4-BE49-F238E27FC236}">
                <a16:creationId xmlns:a16="http://schemas.microsoft.com/office/drawing/2014/main" id="{42647681-24F6-2F67-053C-B15AB4897DC1}"/>
              </a:ext>
            </a:extLst>
          </p:cNvPr>
          <p:cNvSpPr txBox="1">
            <a:spLocks/>
          </p:cNvSpPr>
          <p:nvPr/>
        </p:nvSpPr>
        <p:spPr bwMode="gray">
          <a:xfrm>
            <a:off x="6312000" y="2834064"/>
            <a:ext cx="2376000" cy="2879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2000" noProof="1">
                <a:solidFill>
                  <a:schemeClr val="bg2"/>
                </a:solidFill>
              </a:rPr>
              <a:t>Resiliency &amp; Latency Changes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Predictable latency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Non-blocking architectures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Fast convergence</a:t>
            </a:r>
          </a:p>
        </p:txBody>
      </p:sp>
      <p:sp>
        <p:nvSpPr>
          <p:cNvPr id="19" name="Textplatzhalter">
            <a:extLst>
              <a:ext uri="{FF2B5EF4-FFF2-40B4-BE49-F238E27FC236}">
                <a16:creationId xmlns:a16="http://schemas.microsoft.com/office/drawing/2014/main" id="{3788BDCC-0050-DF8C-7330-DCA17EC3259E}"/>
              </a:ext>
            </a:extLst>
          </p:cNvPr>
          <p:cNvSpPr txBox="1">
            <a:spLocks/>
          </p:cNvSpPr>
          <p:nvPr/>
        </p:nvSpPr>
        <p:spPr bwMode="gray">
          <a:xfrm>
            <a:off x="9120000" y="2834064"/>
            <a:ext cx="2541732" cy="3474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1800"/>
              </a:spcAft>
            </a:pPr>
            <a:r>
              <a:rPr lang="en-GB" sz="2000" noProof="1">
                <a:solidFill>
                  <a:schemeClr val="bg2"/>
                </a:solidFill>
              </a:rPr>
              <a:t>Cost optimization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Effective link utilisation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CAPEX &amp; OPEX reduction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Modularity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noProof="1"/>
              <a:t>new technology Adoption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ED892F4-5EEC-A3DE-47CF-D325AA10C790}"/>
              </a:ext>
            </a:extLst>
          </p:cNvPr>
          <p:cNvGrpSpPr/>
          <p:nvPr/>
        </p:nvGrpSpPr>
        <p:grpSpPr bwMode="gray">
          <a:xfrm>
            <a:off x="3504000" y="1845000"/>
            <a:ext cx="216000" cy="216000"/>
            <a:chOff x="2353000" y="1845000"/>
            <a:chExt cx="216000" cy="216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9AB418A-9193-A105-8997-61BC1A1F5161}"/>
                </a:ext>
              </a:extLst>
            </p:cNvPr>
            <p:cNvSpPr/>
            <p:nvPr/>
          </p:nvSpPr>
          <p:spPr bwMode="gray">
            <a:xfrm>
              <a:off x="2353000" y="184500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noProof="1">
                <a:solidFill>
                  <a:schemeClr val="tx1"/>
                </a:solidFill>
              </a:endParaRP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2823697-AA90-D2B6-53E2-A265FDCDC14B}"/>
                </a:ext>
              </a:extLst>
            </p:cNvPr>
            <p:cNvGrpSpPr/>
            <p:nvPr/>
          </p:nvGrpSpPr>
          <p:grpSpPr bwMode="gray">
            <a:xfrm>
              <a:off x="2353000" y="1845000"/>
              <a:ext cx="216000" cy="216000"/>
              <a:chOff x="4637540" y="5497686"/>
              <a:chExt cx="216000" cy="216000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935C7E50-64F0-E1BF-749A-B1119ED2006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37540" y="5497686"/>
                <a:ext cx="216000" cy="216000"/>
              </a:xfrm>
              <a:prstGeom prst="ellipse">
                <a:avLst/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A7A15BF-F0BC-D770-5A71-1C8D795B82D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91540" y="5551686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EFE1A61-C0EA-552C-7652-42D773BF999E}"/>
              </a:ext>
            </a:extLst>
          </p:cNvPr>
          <p:cNvGrpSpPr/>
          <p:nvPr/>
        </p:nvGrpSpPr>
        <p:grpSpPr bwMode="gray">
          <a:xfrm>
            <a:off x="6312000" y="1845000"/>
            <a:ext cx="216000" cy="216000"/>
            <a:chOff x="2353000" y="1845000"/>
            <a:chExt cx="216000" cy="21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C002E22-1B19-6127-760B-16E71F0D04BB}"/>
                </a:ext>
              </a:extLst>
            </p:cNvPr>
            <p:cNvSpPr/>
            <p:nvPr/>
          </p:nvSpPr>
          <p:spPr bwMode="gray">
            <a:xfrm>
              <a:off x="2353000" y="184500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noProof="1">
                <a:solidFill>
                  <a:schemeClr val="tx1"/>
                </a:solidFill>
              </a:endParaRPr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C7768E7-E274-725C-BB5D-DB20E72FDB95}"/>
                </a:ext>
              </a:extLst>
            </p:cNvPr>
            <p:cNvGrpSpPr/>
            <p:nvPr/>
          </p:nvGrpSpPr>
          <p:grpSpPr bwMode="gray">
            <a:xfrm>
              <a:off x="2353000" y="1845000"/>
              <a:ext cx="216000" cy="216000"/>
              <a:chOff x="4637540" y="5497686"/>
              <a:chExt cx="216000" cy="216000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051C2017-DE5A-B22C-0C71-F2CCFE39358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37540" y="5497686"/>
                <a:ext cx="216000" cy="216000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ADCD83E4-52A1-8616-ABE3-8C1DC9E0136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91540" y="5551686"/>
                <a:ext cx="108000" cy="10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4D5112E-B257-5535-13A6-0193FB4FA1CB}"/>
              </a:ext>
            </a:extLst>
          </p:cNvPr>
          <p:cNvGrpSpPr/>
          <p:nvPr/>
        </p:nvGrpSpPr>
        <p:grpSpPr bwMode="gray">
          <a:xfrm>
            <a:off x="9120000" y="1845000"/>
            <a:ext cx="216000" cy="216000"/>
            <a:chOff x="2353000" y="1845000"/>
            <a:chExt cx="216000" cy="216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BBC327F-87E9-0A20-4DA3-2059FE4C7D08}"/>
                </a:ext>
              </a:extLst>
            </p:cNvPr>
            <p:cNvSpPr/>
            <p:nvPr/>
          </p:nvSpPr>
          <p:spPr bwMode="gray">
            <a:xfrm>
              <a:off x="2353000" y="184500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noProof="1">
                <a:solidFill>
                  <a:schemeClr val="tx1"/>
                </a:solidFill>
              </a:endParaRP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AC175D4-BBA4-63B6-1A41-D1E2F0122E98}"/>
                </a:ext>
              </a:extLst>
            </p:cNvPr>
            <p:cNvGrpSpPr/>
            <p:nvPr/>
          </p:nvGrpSpPr>
          <p:grpSpPr bwMode="gray">
            <a:xfrm>
              <a:off x="2353000" y="1845000"/>
              <a:ext cx="216000" cy="216000"/>
              <a:chOff x="4637540" y="5497686"/>
              <a:chExt cx="216000" cy="216000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C9D7C3A-D7C5-89C5-7E8B-EADBC27B37E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37540" y="5497686"/>
                <a:ext cx="216000" cy="21600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B786EFC8-9240-6FDE-2DC1-EE2DDD2305A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91540" y="5551686"/>
                <a:ext cx="108000" cy="108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600" noProof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0A75FB-EE38-099D-A855-04E3B789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44698F-E13C-0D42-80C8-06B17BBCEB21}" type="datetime1">
              <a:rPr lang="en-GB" noProof="1" smtClean="0"/>
              <a:t>06/07/2026</a:t>
            </a:fld>
            <a:endParaRPr lang="en-GB" noProof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EE45B3-C79C-1829-D1B8-C99F64BF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1"/>
              <a:t>An Introduction to Data Centre Networks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D875B5-464E-5A5F-E440-55B28445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en-GB" noProof="1" smtClean="0"/>
              <a:pPr/>
              <a:t>22</a:t>
            </a:fld>
            <a:endParaRPr lang="en-GB" noProof="1"/>
          </a:p>
        </p:txBody>
      </p:sp>
      <p:pic>
        <p:nvPicPr>
          <p:cNvPr id="8" name="Grafik 42" descr="Ein Bild, das Grafiken, Symbol, Design, Grafikdesign enthält.&#10;&#10;Automatisch generierte Beschreibung">
            <a:extLst>
              <a:ext uri="{FF2B5EF4-FFF2-40B4-BE49-F238E27FC236}">
                <a16:creationId xmlns:a16="http://schemas.microsoft.com/office/drawing/2014/main" id="{75A2C726-D80E-B5BA-F6BC-6EA55676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1" y="2154431"/>
            <a:ext cx="606497" cy="607633"/>
          </a:xfrm>
          <a:prstGeom prst="rect">
            <a:avLst/>
          </a:prstGeom>
        </p:spPr>
      </p:pic>
      <p:pic>
        <p:nvPicPr>
          <p:cNvPr id="9" name="Grafik 12" descr="Ein Bild, das Text, Schrift, Grafiken, Symbol enthält.&#10;&#10;Automatisch generierte Beschreibung">
            <a:extLst>
              <a:ext uri="{FF2B5EF4-FFF2-40B4-BE49-F238E27FC236}">
                <a16:creationId xmlns:a16="http://schemas.microsoft.com/office/drawing/2014/main" id="{81BDB246-5F8B-FDD0-54DA-E9C0A996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51" y="2169851"/>
            <a:ext cx="564548" cy="564548"/>
          </a:xfrm>
          <a:prstGeom prst="rect">
            <a:avLst/>
          </a:prstGeom>
        </p:spPr>
      </p:pic>
      <p:pic>
        <p:nvPicPr>
          <p:cNvPr id="10" name="Grafik 26" descr="Ein Bild, das Grafiken, Zeichnung, Entwurf, Symbol enthält.&#10;&#10;Automatisch generierte Beschreibung">
            <a:extLst>
              <a:ext uri="{FF2B5EF4-FFF2-40B4-BE49-F238E27FC236}">
                <a16:creationId xmlns:a16="http://schemas.microsoft.com/office/drawing/2014/main" id="{74699421-CE1B-184C-3FD8-BEDD3AE84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355026" y="2197515"/>
            <a:ext cx="564549" cy="564549"/>
          </a:xfrm>
          <a:prstGeom prst="rect">
            <a:avLst/>
          </a:prstGeom>
        </p:spPr>
      </p:pic>
      <p:pic>
        <p:nvPicPr>
          <p:cNvPr id="21" name="Grafik 129">
            <a:extLst>
              <a:ext uri="{FF2B5EF4-FFF2-40B4-BE49-F238E27FC236}">
                <a16:creationId xmlns:a16="http://schemas.microsoft.com/office/drawing/2014/main" id="{125A8436-D153-703B-806A-58B884376C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174000" y="2106980"/>
            <a:ext cx="727084" cy="72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74634E-67B4-E9D7-EABD-493071A4A7A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19474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D61DCF-8F1D-7D7A-BC5E-0D55A0C5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776000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259057A-5E77-D501-15BF-7386F3AE7B1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504002" y="502189"/>
            <a:ext cx="8928000" cy="864000"/>
          </a:xfrm>
        </p:spPr>
        <p:txBody>
          <a:bodyPr/>
          <a:lstStyle/>
          <a:p>
            <a:r>
              <a:rPr lang="en-GB" noProof="1"/>
              <a:t>Foundational requirements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955894B6-A610-B7B1-0942-1B03327B9BEC}"/>
              </a:ext>
            </a:extLst>
          </p:cNvPr>
          <p:cNvSpPr txBox="1">
            <a:spLocks/>
          </p:cNvSpPr>
          <p:nvPr/>
        </p:nvSpPr>
        <p:spPr bwMode="gray">
          <a:xfrm>
            <a:off x="9120000" y="1268760"/>
            <a:ext cx="2016000" cy="2016000"/>
          </a:xfrm>
          <a:prstGeom prst="ellipse">
            <a:avLst/>
          </a:prstGeom>
          <a:solidFill>
            <a:schemeClr val="accent4">
              <a:alpha val="5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>
                <a:solidFill>
                  <a:schemeClr val="bg1"/>
                </a:solidFill>
              </a:rPr>
              <a:t>NETWORK INSIGHTS &amp; FASTER DEPLOYMENT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AEC63DA-940E-86EC-119F-DE14C4D8BD6D}"/>
              </a:ext>
            </a:extLst>
          </p:cNvPr>
          <p:cNvSpPr txBox="1">
            <a:spLocks/>
          </p:cNvSpPr>
          <p:nvPr/>
        </p:nvSpPr>
        <p:spPr bwMode="gray">
          <a:xfrm>
            <a:off x="7392674" y="1268760"/>
            <a:ext cx="2016000" cy="2016000"/>
          </a:xfrm>
          <a:prstGeom prst="ellipse">
            <a:avLst/>
          </a:prstGeom>
          <a:solidFill>
            <a:srgbClr val="ADCD5F">
              <a:alpha val="50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 dirty="0">
                <a:solidFill>
                  <a:schemeClr val="bg1"/>
                </a:solidFill>
              </a:rPr>
              <a:t>PROVEN EXPERIENCE - HYPERSCALE DEPLOYMENTS</a:t>
            </a:r>
          </a:p>
        </p:txBody>
      </p:sp>
      <p:sp>
        <p:nvSpPr>
          <p:cNvPr id="45" name="Textplatzhalter 2">
            <a:extLst>
              <a:ext uri="{FF2B5EF4-FFF2-40B4-BE49-F238E27FC236}">
                <a16:creationId xmlns:a16="http://schemas.microsoft.com/office/drawing/2014/main" id="{209BD243-682D-DC53-1871-B3F03A281867}"/>
              </a:ext>
            </a:extLst>
          </p:cNvPr>
          <p:cNvSpPr txBox="1">
            <a:spLocks/>
          </p:cNvSpPr>
          <p:nvPr/>
        </p:nvSpPr>
        <p:spPr bwMode="gray">
          <a:xfrm>
            <a:off x="5664000" y="1268760"/>
            <a:ext cx="2016000" cy="2016000"/>
          </a:xfrm>
          <a:prstGeom prst="ellipse">
            <a:avLst/>
          </a:prstGeom>
          <a:solidFill>
            <a:srgbClr val="5B9832">
              <a:alpha val="50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>
                <a:solidFill>
                  <a:schemeClr val="bg1"/>
                </a:solidFill>
              </a:rPr>
              <a:t>EASE OF MANAGEMENT</a:t>
            </a: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AA6CF8E7-CD8D-F386-320E-9C508FDC4631}"/>
              </a:ext>
            </a:extLst>
          </p:cNvPr>
          <p:cNvSpPr txBox="1">
            <a:spLocks/>
          </p:cNvSpPr>
          <p:nvPr/>
        </p:nvSpPr>
        <p:spPr bwMode="gray">
          <a:xfrm>
            <a:off x="3936000" y="1268760"/>
            <a:ext cx="2016000" cy="2016000"/>
          </a:xfrm>
          <a:prstGeom prst="ellipse">
            <a:avLst/>
          </a:prstGeom>
          <a:solidFill>
            <a:srgbClr val="008039">
              <a:alpha val="50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>
                <a:solidFill>
                  <a:schemeClr val="bg1"/>
                </a:solidFill>
              </a:rPr>
              <a:t>PERFORMANCE</a:t>
            </a:r>
          </a:p>
          <a:p>
            <a:pPr lvl="1" algn="ctr"/>
            <a:r>
              <a:rPr lang="en-GB" sz="1400">
                <a:solidFill>
                  <a:schemeClr val="bg1"/>
                </a:solidFill>
              </a:rPr>
              <a:t>(THROUGHPUT &amp; LATENCY)</a:t>
            </a:r>
          </a:p>
        </p:txBody>
      </p:sp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6168EC20-5265-D4E0-0B55-F74B55E6B0A9}"/>
              </a:ext>
            </a:extLst>
          </p:cNvPr>
          <p:cNvSpPr txBox="1">
            <a:spLocks/>
          </p:cNvSpPr>
          <p:nvPr/>
        </p:nvSpPr>
        <p:spPr bwMode="gray">
          <a:xfrm>
            <a:off x="2208000" y="1268760"/>
            <a:ext cx="2016000" cy="2016000"/>
          </a:xfrm>
          <a:prstGeom prst="ellipse">
            <a:avLst/>
          </a:prstGeom>
          <a:solidFill>
            <a:schemeClr val="accent3">
              <a:alpha val="5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>
                <a:solidFill>
                  <a:schemeClr val="bg1"/>
                </a:solidFill>
              </a:rPr>
              <a:t>VENDOR AGNOSTIC</a:t>
            </a:r>
          </a:p>
          <a:p>
            <a:pPr lvl="1" algn="ctr"/>
            <a:r>
              <a:rPr lang="en-GB" sz="1400">
                <a:solidFill>
                  <a:schemeClr val="bg1"/>
                </a:solidFill>
              </a:rPr>
              <a:t>(HARDWARE &amp; PROTOCOL SUPPORT)</a:t>
            </a:r>
          </a:p>
        </p:txBody>
      </p:sp>
      <p:sp>
        <p:nvSpPr>
          <p:cNvPr id="62" name="Textplatzhalter 2">
            <a:extLst>
              <a:ext uri="{FF2B5EF4-FFF2-40B4-BE49-F238E27FC236}">
                <a16:creationId xmlns:a16="http://schemas.microsoft.com/office/drawing/2014/main" id="{738B224E-3100-BD8D-A17B-12550B64D67E}"/>
              </a:ext>
            </a:extLst>
          </p:cNvPr>
          <p:cNvSpPr txBox="1">
            <a:spLocks/>
          </p:cNvSpPr>
          <p:nvPr/>
        </p:nvSpPr>
        <p:spPr bwMode="gray">
          <a:xfrm>
            <a:off x="480000" y="1268760"/>
            <a:ext cx="2016000" cy="2016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GB" sz="1400" dirty="0">
                <a:solidFill>
                  <a:schemeClr val="bg1"/>
                </a:solidFill>
              </a:rPr>
              <a:t>STABLE</a:t>
            </a:r>
          </a:p>
          <a:p>
            <a:pPr lvl="1" algn="ctr"/>
            <a:r>
              <a:rPr lang="en-GB" sz="1400" dirty="0">
                <a:solidFill>
                  <a:schemeClr val="bg1"/>
                </a:solidFill>
              </a:rPr>
              <a:t>&amp;</a:t>
            </a:r>
          </a:p>
          <a:p>
            <a:pPr lvl="1" algn="ctr"/>
            <a:r>
              <a:rPr lang="en-GB" sz="1400" dirty="0">
                <a:solidFill>
                  <a:schemeClr val="bg1"/>
                </a:solidFill>
              </a:rPr>
              <a:t>SCALABLE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45C658-A0AA-6CB9-E8AE-17193FA1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58" y="3345460"/>
            <a:ext cx="3304884" cy="2865829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E315D-5A9F-D59A-9BBB-A84B491CD4EE}"/>
              </a:ext>
            </a:extLst>
          </p:cNvPr>
          <p:cNvSpPr txBox="1"/>
          <p:nvPr/>
        </p:nvSpPr>
        <p:spPr>
          <a:xfrm>
            <a:off x="170767" y="3469426"/>
            <a:ext cx="2166825" cy="215184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dirty="0"/>
              <a:t>Borrowed concepts from Clos Architecture:</a:t>
            </a:r>
          </a:p>
          <a:p>
            <a:pPr marL="637200" lvl="1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Edson Erwin</a:t>
            </a:r>
          </a:p>
          <a:p>
            <a:pPr marL="637200" lvl="1" indent="-18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Charles Clos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B196D-27E5-2B30-C4B9-2A415F7B0CB6}"/>
              </a:ext>
            </a:extLst>
          </p:cNvPr>
          <p:cNvSpPr txBox="1"/>
          <p:nvPr/>
        </p:nvSpPr>
        <p:spPr>
          <a:xfrm flipH="1" flipV="1">
            <a:off x="8553689" y="5798914"/>
            <a:ext cx="45719" cy="4571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A59078D-445A-7BE5-9909-5CE109726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67" y="5344719"/>
            <a:ext cx="203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Source: Wikipedia contributors, "Clos network topology" [Online image], 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Wikimedia Commons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. Available: 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4"/>
              </a:rPr>
              <a:t>https://commons.wikimedia.org/wiki/File:Clos\_network\_topology.svg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[Accessed: Jun. 10, 2026]. License: CC BY-SA 4.0.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6C830DE-0C08-6DCE-00C4-4B61A2B676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964"/>
          <a:stretch>
            <a:fillRect/>
          </a:stretch>
        </p:blipFill>
        <p:spPr>
          <a:xfrm>
            <a:off x="6240002" y="3382310"/>
            <a:ext cx="5781231" cy="2865830"/>
          </a:xfrm>
          <a:prstGeom prst="rect">
            <a:avLst/>
          </a:prstGeom>
          <a:ln w="25400">
            <a:noFill/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031F47B-250E-82B7-7351-606D8BF71C64}"/>
              </a:ext>
            </a:extLst>
          </p:cNvPr>
          <p:cNvSpPr/>
          <p:nvPr/>
        </p:nvSpPr>
        <p:spPr>
          <a:xfrm>
            <a:off x="5683474" y="4599435"/>
            <a:ext cx="920086" cy="338554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853C4-C21C-D9DF-BE8D-B6E2970C382E}"/>
              </a:ext>
            </a:extLst>
          </p:cNvPr>
          <p:cNvSpPr txBox="1"/>
          <p:nvPr/>
        </p:nvSpPr>
        <p:spPr>
          <a:xfrm>
            <a:off x="5802331" y="6268334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Folded Fabrics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32CA0-5FE0-03A3-A35D-20E5C0327FF7}"/>
              </a:ext>
            </a:extLst>
          </p:cNvPr>
          <p:cNvSpPr txBox="1"/>
          <p:nvPr/>
        </p:nvSpPr>
        <p:spPr>
          <a:xfrm>
            <a:off x="3386826" y="6211289"/>
            <a:ext cx="2565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Crossbars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F25264-B058-5B92-7B18-288D4F93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09056-E11D-3946-8041-9AFB3FF96773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907BC-0132-65C0-0784-B4F6BECD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An Introduction to Data Centre Networks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15C3F-616C-E293-4609-07BF100952B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0075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62" grpId="0" animBg="1"/>
      <p:bldP spid="6" grpId="0"/>
      <p:bldP spid="9" grpId="0"/>
      <p:bldP spid="11" grpId="0" animBg="1"/>
      <p:bldP spid="7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FEA4-D4A5-F257-49B2-156E1A31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80AB6-D026-1FAF-F8D6-73DB2501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110FC-AAE0-42E1-A140-91D9D972C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21531"/>
            <a:ext cx="9792488" cy="864000"/>
          </a:xfrm>
        </p:spPr>
        <p:txBody>
          <a:bodyPr/>
          <a:lstStyle/>
          <a:p>
            <a:r>
              <a:rPr lang="en-GB" noProof="0" dirty="0"/>
              <a:t>Architecture improvements &amp; Advantages - overview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AFBB57-CFA6-3343-0F29-3F02F1097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F71B-3FAC-CB44-AFBE-CB8E3CD3F1B6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06/07/2026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FFBE80-38AF-6EDB-8F9E-745C1555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Introduction to Data Centre Networks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E29C2E-E3C0-A99B-25E2-CD7EBC970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6280" y="1645910"/>
            <a:ext cx="7053956" cy="379931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85B0F2-02FE-F716-2A4A-21EF48962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000" y="1645910"/>
            <a:ext cx="4472766" cy="44434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Introduced layer 3 – routed links between spine and leaf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Predictable hops/latency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Easier to scale out – changes are more confined to a single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Improved link utilisation due to Equal Cost Multipath (ECMP)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Multi-tenancy ~ 16 Million Tenants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0" dirty="0"/>
              <a:t>Control plane learning via EVPN</a:t>
            </a:r>
          </a:p>
          <a:p>
            <a:endParaRPr lang="en-GB" sz="18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1B38A-2E93-70B8-C1FB-363058F9AAFC}"/>
              </a:ext>
            </a:extLst>
          </p:cNvPr>
          <p:cNvSpPr txBox="1"/>
          <p:nvPr/>
        </p:nvSpPr>
        <p:spPr>
          <a:xfrm>
            <a:off x="5303807" y="5073030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IP Clos Fabrics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C2DC6E-EA98-A304-7458-54011E1B6F0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37970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7BE02-0C1F-220B-4345-4C3C4EE7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B8BCF3-D918-1235-E345-1F9DCC9D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Common </a:t>
            </a:r>
            <a:r>
              <a:rPr lang="en-GB"/>
              <a:t>architectures - Overview</a:t>
            </a:r>
            <a:endParaRPr lang="en-GB" noProof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B462EC8-2582-AB64-0558-8ABC0C5D0B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9795" y="1841610"/>
            <a:ext cx="3311525" cy="352948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6200D9-3077-0704-8F9D-0CC7101C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AC7F5-926C-5947-A435-921E7C9E9EF8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06/07/2026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17B0BE-025C-8019-F0D7-CEE937B8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Introduction to Data Centre Networks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97D1B-0B40-8F41-339D-C39524BA4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95" y="1989352"/>
            <a:ext cx="4471170" cy="3313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C98C91-F50A-984C-2FC1-D019EF785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32" y="1697594"/>
            <a:ext cx="3299082" cy="3673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CFF23-9B64-6552-122F-DB539CA706DD}"/>
              </a:ext>
            </a:extLst>
          </p:cNvPr>
          <p:cNvSpPr txBox="1"/>
          <p:nvPr/>
        </p:nvSpPr>
        <p:spPr>
          <a:xfrm>
            <a:off x="-779778" y="5249491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Collapsed Spines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37C4B-577E-0301-6A4E-0B059C1402FC}"/>
              </a:ext>
            </a:extLst>
          </p:cNvPr>
          <p:cNvSpPr txBox="1"/>
          <p:nvPr/>
        </p:nvSpPr>
        <p:spPr>
          <a:xfrm>
            <a:off x="2784316" y="5259896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3-Stage Clos Fabric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B185E-93FA-6164-1651-296CADEF4576}"/>
              </a:ext>
            </a:extLst>
          </p:cNvPr>
          <p:cNvSpPr txBox="1"/>
          <p:nvPr/>
        </p:nvSpPr>
        <p:spPr>
          <a:xfrm>
            <a:off x="6594729" y="5252848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5-Stage Clos Fabric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1278CD-C048-8E04-0F0C-574D4849DF4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44394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565F-7F33-5EEC-FA4F-E32F1DAB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1A4529-7522-B6B0-B720-70AA69285BD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UNDERLAY Architecture</a:t>
            </a:r>
          </a:p>
        </p:txBody>
      </p:sp>
    </p:spTree>
    <p:extLst>
      <p:ext uri="{BB962C8B-B14F-4D97-AF65-F5344CB8AC3E}">
        <p14:creationId xmlns:p14="http://schemas.microsoft.com/office/powerpoint/2010/main" val="2693265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98523D-8F7E-D219-9619-E701521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00" y="235181"/>
            <a:ext cx="5830461" cy="33591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0BCF3-AA7A-F689-C468-CEB048A4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27</a:t>
            </a:fld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38AA1B-C6CC-7250-911D-A2332B23B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Underlay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71FAA22-AF09-C15F-2E08-0CC86E35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39" y="1434681"/>
            <a:ext cx="5328667" cy="4319301"/>
          </a:xfrm>
        </p:spPr>
        <p:txBody>
          <a:bodyPr/>
          <a:lstStyle/>
          <a:p>
            <a:r>
              <a:rPr lang="en-GB" sz="2000"/>
              <a:t>Underlay goals:</a:t>
            </a:r>
          </a:p>
          <a:p>
            <a:pPr marL="465750" lvl="2" indent="-285750"/>
            <a:r>
              <a:rPr lang="en-GB" sz="2000"/>
              <a:t>Switch to Switch Reachability</a:t>
            </a:r>
          </a:p>
          <a:p>
            <a:pPr marL="465750" lvl="2" indent="-285750"/>
            <a:r>
              <a:rPr lang="en-GB" sz="2000"/>
              <a:t>Provide Load Balancing across Links</a:t>
            </a:r>
          </a:p>
          <a:p>
            <a:pPr marL="465750" lvl="2" indent="-285750"/>
            <a:r>
              <a:rPr lang="en-GB" sz="2000"/>
              <a:t>Forward Traffic between </a:t>
            </a:r>
            <a:r>
              <a:rPr lang="en-GB" sz="2000" err="1"/>
              <a:t>Leafs</a:t>
            </a: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Most Common Routing Options:</a:t>
            </a:r>
          </a:p>
          <a:p>
            <a:pPr marL="465750" lvl="2" indent="-285750"/>
            <a:r>
              <a:rPr lang="en-GB" sz="2000"/>
              <a:t>OSPF</a:t>
            </a:r>
          </a:p>
          <a:p>
            <a:pPr marL="465750" lvl="2" indent="-285750"/>
            <a:r>
              <a:rPr lang="en-GB" sz="2000"/>
              <a:t>IS-IS</a:t>
            </a:r>
          </a:p>
          <a:p>
            <a:pPr marL="465750" lvl="2" indent="-285750"/>
            <a:r>
              <a:rPr lang="en-GB" sz="2000"/>
              <a:t>iBGP</a:t>
            </a:r>
          </a:p>
          <a:p>
            <a:pPr marL="465750" lvl="2" indent="-285750"/>
            <a:r>
              <a:rPr lang="en-GB" sz="2000">
                <a:solidFill>
                  <a:schemeClr val="bg2"/>
                </a:solidFill>
              </a:rPr>
              <a:t>eBGP (RFC 7938 )*</a:t>
            </a:r>
          </a:p>
          <a:p>
            <a:pPr marL="465750" lvl="2" indent="-285750"/>
            <a:endParaRPr lang="en-GB" sz="2000">
              <a:solidFill>
                <a:schemeClr val="bg2"/>
              </a:solidFill>
            </a:endParaRPr>
          </a:p>
          <a:p>
            <a:pPr lvl="2" indent="0">
              <a:buNone/>
            </a:pPr>
            <a:r>
              <a:rPr lang="en-GB">
                <a:solidFill>
                  <a:schemeClr val="bg2"/>
                </a:solidFill>
              </a:rPr>
              <a:t>* Considered for this presentation</a:t>
            </a:r>
          </a:p>
          <a:p>
            <a:pPr marL="465750" lvl="2" indent="-285750"/>
            <a:endParaRPr lang="en-GB" sz="200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423A6E-D988-3AC6-2918-DA6EF79E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726E-32B2-2240-80ED-20AA9406CD42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117BB-08B8-0F1F-25B0-38E744F2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13919-4BB5-DC17-E81A-7D9105C32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3468417"/>
            <a:ext cx="6696144" cy="3261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9A8B3-FD24-97CC-987D-80BBE977F5C7}"/>
              </a:ext>
            </a:extLst>
          </p:cNvPr>
          <p:cNvSpPr txBox="1"/>
          <p:nvPr/>
        </p:nvSpPr>
        <p:spPr>
          <a:xfrm>
            <a:off x="5160000" y="6458236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Figures: Underlay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33303-C362-A1D5-D51D-E848A0F7E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200" y="136816"/>
            <a:ext cx="1371600" cy="46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2C0D5A-4117-C711-8380-23D7605DCB3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00774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E0039-49EF-F4A9-69A5-3CD3FD20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28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77CD7-974A-54BF-3A7A-EB7A5662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Underlay architecture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4BE8E-22E1-DB7F-3955-9B66C1AA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99" y="1269349"/>
            <a:ext cx="8928101" cy="4607923"/>
          </a:xfrm>
        </p:spPr>
        <p:txBody>
          <a:bodyPr/>
          <a:lstStyle/>
          <a:p>
            <a:r>
              <a:rPr lang="en-GB" sz="1800" dirty="0"/>
              <a:t>Points to consider: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Review validated designs from your vendor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Keep it simple - vast community online and check with your friendly 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BGP – RFC 7938 “Use of BGP for Routing in Large Scale Data Centres” became more-or-less the most common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Multiple options:</a:t>
            </a:r>
          </a:p>
          <a:p>
            <a:pPr marL="465750" lvl="2" indent="-285750"/>
            <a:r>
              <a:rPr lang="en-GB" sz="1800" dirty="0"/>
              <a:t>iBGP in underlay + eBGP in overlay – Earlier implementations </a:t>
            </a:r>
          </a:p>
          <a:p>
            <a:pPr marL="465750" lvl="2" indent="-285750"/>
            <a:r>
              <a:rPr lang="en-GB" sz="1800" dirty="0"/>
              <a:t>eBGP in underlay + eBGP in overlay – Most common in implementations today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Hang on - What if I want to use OSPF or IS-IS? Some good points shared below:</a:t>
            </a:r>
          </a:p>
          <a:p>
            <a:pPr>
              <a:lnSpc>
                <a:spcPct val="100000"/>
              </a:lnSpc>
            </a:pPr>
            <a:r>
              <a:rPr lang="en-GB" dirty="0">
                <a:hlinkClick r:id="rId2"/>
              </a:rPr>
              <a:t>https://blog.ipspace.net/2018/05/is-ospf-or-is-is-good-enough-for-my/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>
                <a:hlinkClick r:id="rId3"/>
              </a:rPr>
              <a:t>https://blog.ipspace.net/2018/06/is-ebgp-really-better-than-ospf-in-leaf</a:t>
            </a:r>
            <a:r>
              <a:rPr lang="en-GB" sz="1800" dirty="0">
                <a:hlinkClick r:id="rId3"/>
              </a:rPr>
              <a:t>/</a:t>
            </a:r>
            <a:endParaRPr lang="en-GB" sz="1800" dirty="0"/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0651C-186B-7ADB-8842-7D4774C0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D546-AF14-3646-B801-5D8958A393C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37C11-637F-1B42-EE48-FE258AC0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A2E69-D137-4ACD-2237-4296E81DA3A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03120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E102-5965-536B-AFBE-DCEB23548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B978E-D555-D4F4-0461-48FECE7B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29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E7DC4-7905-5D62-8DA5-B13E7CC4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38" y="285102"/>
            <a:ext cx="4000226" cy="864000"/>
          </a:xfrm>
        </p:spPr>
        <p:txBody>
          <a:bodyPr/>
          <a:lstStyle/>
          <a:p>
            <a:r>
              <a:rPr lang="en-GB" dirty="0"/>
              <a:t>Underlay architecture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A290A-1C8F-5D20-418C-69CA599D0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37" y="1515393"/>
            <a:ext cx="3494410" cy="4132175"/>
          </a:xfrm>
        </p:spPr>
        <p:txBody>
          <a:bodyPr/>
          <a:lstStyle/>
          <a:p>
            <a:r>
              <a:rPr lang="en-GB" sz="1400" dirty="0"/>
              <a:t>3 Stage Clos Reference Scenario: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eBGP &amp; load balancing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Private ASN’s – can be 16 bit or 32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BGP Path Hunting</a:t>
            </a:r>
          </a:p>
          <a:p>
            <a:pPr marL="465750" lvl="2" indent="-285750"/>
            <a:r>
              <a:rPr lang="en-GB" sz="1400" dirty="0"/>
              <a:t>Same ASN on Spines – Resolved by default</a:t>
            </a:r>
          </a:p>
          <a:p>
            <a:pPr marL="465750" lvl="2" indent="-285750"/>
            <a:r>
              <a:rPr lang="en-GB" sz="1400" dirty="0"/>
              <a:t>Different ASN on Spines – Use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Leafs</a:t>
            </a:r>
            <a:r>
              <a:rPr lang="en-GB" sz="1400" dirty="0"/>
              <a:t> can have different (or same) ASN’s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IPv6 </a:t>
            </a:r>
          </a:p>
          <a:p>
            <a:pPr marL="465750" lvl="2" indent="-285750"/>
            <a:r>
              <a:rPr lang="en-GB" sz="1400" dirty="0">
                <a:latin typeface="+mn-lt"/>
              </a:rPr>
              <a:t>Auto-Discovered BGP Neighbours/ BGP unnumbered</a:t>
            </a:r>
          </a:p>
          <a:p>
            <a:pPr marL="465750" lvl="2" indent="-285750"/>
            <a:endParaRPr lang="en-GB" sz="1400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27480-59E9-2B66-9688-29C3B0E8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B2416-B8D4-1643-94E3-BA3BD9FD9490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8DB19-B900-CF55-EEBE-B362B0F5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DF2EC-9A99-5B4C-6C3F-C3668DA461B3}"/>
              </a:ext>
            </a:extLst>
          </p:cNvPr>
          <p:cNvSpPr txBox="1"/>
          <p:nvPr/>
        </p:nvSpPr>
        <p:spPr>
          <a:xfrm>
            <a:off x="4068790" y="6083668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Spines with the same AS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F06F6A-3612-F95D-79C2-65E933885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8" y="15547"/>
            <a:ext cx="7081452" cy="594190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25C4D0-CDC9-B777-6A83-77780184C3C8}"/>
              </a:ext>
            </a:extLst>
          </p:cNvPr>
          <p:cNvSpPr/>
          <p:nvPr/>
        </p:nvSpPr>
        <p:spPr>
          <a:xfrm>
            <a:off x="4068790" y="2066768"/>
            <a:ext cx="845252" cy="42437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PREFIX-A</a:t>
            </a:r>
          </a:p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AS65101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8B4C50-C575-E916-36AD-837E5D1373C5}"/>
              </a:ext>
            </a:extLst>
          </p:cNvPr>
          <p:cNvSpPr/>
          <p:nvPr/>
        </p:nvSpPr>
        <p:spPr>
          <a:xfrm>
            <a:off x="5000252" y="2134941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D2198E-3880-3803-8730-A42BF869EAC3}"/>
              </a:ext>
            </a:extLst>
          </p:cNvPr>
          <p:cNvCxnSpPr>
            <a:cxnSpLocks/>
          </p:cNvCxnSpPr>
          <p:nvPr/>
        </p:nvCxnSpPr>
        <p:spPr>
          <a:xfrm flipV="1">
            <a:off x="4948767" y="1818771"/>
            <a:ext cx="969013" cy="920371"/>
          </a:xfrm>
          <a:prstGeom prst="straightConnector1">
            <a:avLst/>
          </a:prstGeom>
          <a:ln w="38100" cap="rnd">
            <a:solidFill>
              <a:schemeClr val="accent4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B15E19-9E66-14B3-CFD0-0AC9585631D5}"/>
              </a:ext>
            </a:extLst>
          </p:cNvPr>
          <p:cNvCxnSpPr>
            <a:cxnSpLocks/>
          </p:cNvCxnSpPr>
          <p:nvPr/>
        </p:nvCxnSpPr>
        <p:spPr>
          <a:xfrm>
            <a:off x="6853853" y="1691169"/>
            <a:ext cx="2692496" cy="1047973"/>
          </a:xfrm>
          <a:prstGeom prst="straightConnector1">
            <a:avLst/>
          </a:prstGeom>
          <a:ln w="38100" cap="rnd">
            <a:solidFill>
              <a:schemeClr val="accent4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99959AB-BCF8-0872-9F9C-0C060C224461}"/>
              </a:ext>
            </a:extLst>
          </p:cNvPr>
          <p:cNvSpPr/>
          <p:nvPr/>
        </p:nvSpPr>
        <p:spPr>
          <a:xfrm>
            <a:off x="8447589" y="1792056"/>
            <a:ext cx="1354555" cy="42437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PREFIX-A</a:t>
            </a:r>
          </a:p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AS 65420  65101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2BF6A5-112E-018F-CA8D-7938D87F8036}"/>
              </a:ext>
            </a:extLst>
          </p:cNvPr>
          <p:cNvSpPr/>
          <p:nvPr/>
        </p:nvSpPr>
        <p:spPr>
          <a:xfrm>
            <a:off x="8096991" y="1871706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F3EF760-AE7D-18C1-8DF9-928B33CAB5DA}"/>
              </a:ext>
            </a:extLst>
          </p:cNvPr>
          <p:cNvSpPr/>
          <p:nvPr/>
        </p:nvSpPr>
        <p:spPr>
          <a:xfrm>
            <a:off x="7172712" y="4091272"/>
            <a:ext cx="2006852" cy="42437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PREFIX-A</a:t>
            </a:r>
          </a:p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AS 65104  65420  65101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2D8232-5555-CDAE-8AB4-8DB6A37062F2}"/>
              </a:ext>
            </a:extLst>
          </p:cNvPr>
          <p:cNvSpPr/>
          <p:nvPr/>
        </p:nvSpPr>
        <p:spPr>
          <a:xfrm>
            <a:off x="8980850" y="4112313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80C3571-9E6B-9EB6-009A-CBE4A1D9D5DF}"/>
              </a:ext>
            </a:extLst>
          </p:cNvPr>
          <p:cNvSpPr/>
          <p:nvPr/>
        </p:nvSpPr>
        <p:spPr>
          <a:xfrm>
            <a:off x="9985012" y="4091272"/>
            <a:ext cx="2110532" cy="42437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PREFIX-A</a:t>
            </a:r>
          </a:p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AS 65000 65104  65420  65101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7D1AD3-5DC6-841B-3468-96C028EBB2F0}"/>
              </a:ext>
            </a:extLst>
          </p:cNvPr>
          <p:cNvSpPr/>
          <p:nvPr/>
        </p:nvSpPr>
        <p:spPr>
          <a:xfrm>
            <a:off x="9461278" y="5939668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5C45246-6E25-C8E5-02FE-EF27BE21E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444" y="5647568"/>
            <a:ext cx="393700" cy="2921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44FFA06-0A16-DCFE-BD62-F0FF3CFE75DA}"/>
              </a:ext>
            </a:extLst>
          </p:cNvPr>
          <p:cNvSpPr/>
          <p:nvPr/>
        </p:nvSpPr>
        <p:spPr>
          <a:xfrm>
            <a:off x="9831912" y="4091272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3EE61D-55B8-B71E-7C71-A0BBFD2D3627}"/>
              </a:ext>
            </a:extLst>
          </p:cNvPr>
          <p:cNvCxnSpPr>
            <a:cxnSpLocks/>
          </p:cNvCxnSpPr>
          <p:nvPr/>
        </p:nvCxnSpPr>
        <p:spPr>
          <a:xfrm>
            <a:off x="9408444" y="3936247"/>
            <a:ext cx="0" cy="579404"/>
          </a:xfrm>
          <a:prstGeom prst="straightConnector1">
            <a:avLst/>
          </a:prstGeom>
          <a:ln w="38100" cap="rnd">
            <a:solidFill>
              <a:schemeClr val="accent4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A3CD914-413A-4CD2-F640-66A62D281270}"/>
              </a:ext>
            </a:extLst>
          </p:cNvPr>
          <p:cNvCxnSpPr>
            <a:cxnSpLocks/>
          </p:cNvCxnSpPr>
          <p:nvPr/>
        </p:nvCxnSpPr>
        <p:spPr>
          <a:xfrm flipV="1">
            <a:off x="9749310" y="3936247"/>
            <a:ext cx="0" cy="579404"/>
          </a:xfrm>
          <a:prstGeom prst="straightConnector1">
            <a:avLst/>
          </a:prstGeom>
          <a:ln w="38100" cap="rnd">
            <a:solidFill>
              <a:schemeClr val="accent4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70F532F-97B8-D71C-9E5C-BC097EB604B4}"/>
              </a:ext>
            </a:extLst>
          </p:cNvPr>
          <p:cNvCxnSpPr>
            <a:cxnSpLocks/>
          </p:cNvCxnSpPr>
          <p:nvPr/>
        </p:nvCxnSpPr>
        <p:spPr>
          <a:xfrm flipH="1" flipV="1">
            <a:off x="6660799" y="1870036"/>
            <a:ext cx="2608083" cy="1023635"/>
          </a:xfrm>
          <a:prstGeom prst="straightConnector1">
            <a:avLst/>
          </a:prstGeom>
          <a:ln w="38100" cap="rnd">
            <a:solidFill>
              <a:schemeClr val="accent4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960C288-9EC5-9EA4-DDCC-06B395AC953C}"/>
              </a:ext>
            </a:extLst>
          </p:cNvPr>
          <p:cNvSpPr/>
          <p:nvPr/>
        </p:nvSpPr>
        <p:spPr>
          <a:xfrm>
            <a:off x="7525688" y="2381853"/>
            <a:ext cx="288032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989ED12-4DB3-E31F-91C2-D94357951971}"/>
              </a:ext>
            </a:extLst>
          </p:cNvPr>
          <p:cNvSpPr/>
          <p:nvPr/>
        </p:nvSpPr>
        <p:spPr>
          <a:xfrm>
            <a:off x="6124101" y="2694592"/>
            <a:ext cx="2608083" cy="42437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PREFIX-A</a:t>
            </a:r>
          </a:p>
          <a:p>
            <a:pPr algn="ctr">
              <a:lnSpc>
                <a:spcPct val="120000"/>
              </a:lnSpc>
            </a:pPr>
            <a:r>
              <a:rPr lang="en-GB" sz="1000" b="1" dirty="0">
                <a:solidFill>
                  <a:schemeClr val="tx1"/>
                </a:solidFill>
              </a:rPr>
              <a:t>AS 65104 65000 65103  65420  65101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49F12C-9246-C11D-CA26-FB8A0415B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264" y="3451701"/>
            <a:ext cx="736600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1534E2-1FA7-FFE4-72FC-79656DB92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628" y="415396"/>
            <a:ext cx="2019300" cy="736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94A9E7-41CA-5877-575E-D8C01024894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72721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793FAE6-1BB7-7F1F-23D9-9DC7A21199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/>
              <a:t>An introduction to data centre networks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58B40A55-D0BE-7018-5D66-25F4D8BF6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Foeh</a:t>
            </a:r>
            <a:r>
              <a:rPr lang="en-GB" dirty="0"/>
              <a:t> </a:t>
            </a:r>
            <a:r>
              <a:rPr lang="en-GB" dirty="0" err="1"/>
              <a:t>Mannay</a:t>
            </a:r>
            <a:r>
              <a:rPr lang="en-GB" dirty="0"/>
              <a:t> &amp; Utkarsh Shah</a:t>
            </a:r>
          </a:p>
          <a:p>
            <a:r>
              <a:rPr lang="en-GB" dirty="0"/>
              <a:t>(On behalf of </a:t>
            </a:r>
            <a:r>
              <a:rPr lang="en-GB" dirty="0" err="1"/>
              <a:t>Xantaro</a:t>
            </a:r>
            <a:r>
              <a:rPr lang="en-GB" dirty="0"/>
              <a:t> Group)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CADC7E3-AC4E-ACF8-D659-54C8831E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764704"/>
            <a:ext cx="1971944" cy="4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44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786E-FEB8-ACEC-FF69-E528B0C1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6F8228-CE3B-45F1-896A-17A3EA82A2F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overlay </a:t>
            </a:r>
            <a:r>
              <a:rPr lang="en-GB" noProof="0" dirty="0" err="1"/>
              <a:t>ARchitecture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4534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C8F22-4EF9-0D57-6EE6-85692619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31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32952-ECC9-F74B-DCFD-479503D8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Overlay Architecture - 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40B3F-0F9E-1926-6EAA-5BA98521A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99" y="1360368"/>
            <a:ext cx="8928101" cy="43193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requirements:</a:t>
            </a:r>
          </a:p>
          <a:p>
            <a:pPr marL="465750" lvl="2" indent="-285750"/>
            <a:r>
              <a:rPr lang="en-GB" sz="1400" dirty="0"/>
              <a:t>Mobility</a:t>
            </a:r>
          </a:p>
          <a:p>
            <a:pPr marL="465750" lvl="2" indent="-285750"/>
            <a:r>
              <a:rPr lang="en-GB" sz="1400" dirty="0"/>
              <a:t>Virtualization</a:t>
            </a:r>
          </a:p>
          <a:p>
            <a:pPr marL="465750" lvl="2" indent="-285750"/>
            <a:r>
              <a:rPr lang="en-GB" sz="1400" dirty="0"/>
              <a:t>Multi-tenancy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need to support layer 2 applications over a layer 3 infrastructure still exists!</a:t>
            </a:r>
          </a:p>
          <a:p>
            <a:pPr marL="465750" lvl="2" indent="-285750"/>
            <a:r>
              <a:rPr lang="en-GB" sz="1400" dirty="0"/>
              <a:t>Newer applications can also run completely over layer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VPLS had limitations in the DC world</a:t>
            </a:r>
            <a:r>
              <a:rPr lang="en-GB"/>
              <a:t>:</a:t>
            </a:r>
            <a:endParaRPr lang="en-GB" dirty="0"/>
          </a:p>
          <a:p>
            <a:pPr marL="465750" lvl="2" indent="-285750"/>
            <a:r>
              <a:rPr lang="en-GB" sz="1400" dirty="0"/>
              <a:t>Relied on MPLS </a:t>
            </a:r>
          </a:p>
          <a:p>
            <a:pPr marL="465750" lvl="2" indent="-285750"/>
            <a:r>
              <a:rPr lang="en-GB" sz="1400" dirty="0"/>
              <a:t>Flood and learn mechanism</a:t>
            </a:r>
          </a:p>
          <a:p>
            <a:pPr marL="465750" lvl="2" indent="-285750"/>
            <a:r>
              <a:rPr lang="en-GB" sz="1400" dirty="0"/>
              <a:t>Typically used only for layer 2 requirements</a:t>
            </a:r>
          </a:p>
          <a:p>
            <a:pPr marL="465750" lvl="2" indent="-285750"/>
            <a:r>
              <a:rPr lang="en-GB" sz="1400" dirty="0"/>
              <a:t>Multi-homing was also challenging</a:t>
            </a:r>
          </a:p>
          <a:p>
            <a:pPr marL="285750" lvl="1" indent="-285750"/>
            <a:r>
              <a:rPr lang="en-GB" dirty="0" err="1">
                <a:solidFill>
                  <a:schemeClr val="bg2"/>
                </a:solidFill>
              </a:rPr>
              <a:t>VxLAN</a:t>
            </a:r>
            <a:r>
              <a:rPr lang="en-GB" dirty="0">
                <a:solidFill>
                  <a:schemeClr val="bg2"/>
                </a:solidFill>
              </a:rPr>
              <a:t> was born!! (Amongst other technologies)</a:t>
            </a:r>
          </a:p>
          <a:p>
            <a:pPr marL="465750" lvl="2" indent="-285750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1F949-5EE2-671D-380F-C760A003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903B-E8AE-7043-9E57-B7374E6D1BFC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F7C6-45D1-DD2A-A448-4AE1A3F5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8C174-A514-CD95-BA7B-65B6D787115C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16660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245C9-7F52-6940-25D1-3997DDCD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605" y="2852176"/>
            <a:ext cx="6131022" cy="32411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B8C04-6D8D-10A1-D964-1682C437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32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4C5DDD-C796-F7F5-0B00-292E6E2A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Overlay Architecture - </a:t>
            </a:r>
            <a:r>
              <a:rPr lang="en-GB" err="1"/>
              <a:t>VxLAN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78EB9-F12F-94A2-99D9-1AA43218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56" y="908720"/>
            <a:ext cx="5112644" cy="4595968"/>
          </a:xfrm>
        </p:spPr>
        <p:txBody>
          <a:bodyPr/>
          <a:lstStyle/>
          <a:p>
            <a:r>
              <a:rPr lang="en-GB" dirty="0"/>
              <a:t>Virtual Extensible LAN (</a:t>
            </a:r>
            <a:r>
              <a:rPr lang="en-GB" dirty="0" err="1"/>
              <a:t>VxLAN</a:t>
            </a:r>
            <a:r>
              <a:rPr lang="en-GB" dirty="0"/>
              <a:t>) – RFC 7348</a:t>
            </a:r>
          </a:p>
          <a:p>
            <a:pPr marL="465750" lvl="2" indent="-285750"/>
            <a:r>
              <a:rPr lang="en-GB" dirty="0"/>
              <a:t>Data plane encapsulation technology</a:t>
            </a:r>
          </a:p>
          <a:p>
            <a:pPr marL="465750" lvl="2" indent="-285750"/>
            <a:r>
              <a:rPr lang="en-GB" dirty="0"/>
              <a:t>Control Plane </a:t>
            </a:r>
          </a:p>
          <a:p>
            <a:pPr marL="645750" lvl="3" indent="-285750"/>
            <a:r>
              <a:rPr lang="en-GB" dirty="0"/>
              <a:t>Flood &amp; learn</a:t>
            </a:r>
          </a:p>
          <a:p>
            <a:pPr marL="645750" lvl="3" indent="-285750"/>
            <a:r>
              <a:rPr lang="en-GB" dirty="0"/>
              <a:t>EVPN</a:t>
            </a:r>
          </a:p>
          <a:p>
            <a:pPr marL="465750" lvl="2" indent="-285750"/>
            <a:r>
              <a:rPr lang="en-GB" dirty="0"/>
              <a:t>Multi-tenancy functionality ~ 16 Million segments</a:t>
            </a:r>
          </a:p>
          <a:p>
            <a:pPr marL="645750" lvl="3" indent="-285750"/>
            <a:r>
              <a:rPr lang="en-GB" dirty="0"/>
              <a:t>Virtual Network Identifier (VNI) – 24 bit</a:t>
            </a:r>
          </a:p>
          <a:p>
            <a:pPr marL="465750" lvl="2" indent="-285750"/>
            <a:r>
              <a:rPr lang="en-GB" dirty="0"/>
              <a:t>Meets L2 &amp; L3 transport requirements</a:t>
            </a:r>
          </a:p>
          <a:p>
            <a:pPr marL="465750" lvl="2" indent="-285750"/>
            <a:r>
              <a:rPr lang="en-GB" dirty="0"/>
              <a:t>Encapsulation &amp; decapsulation endpoints are called Virtual Tunnel Endpoints (VTEP’s)</a:t>
            </a:r>
          </a:p>
          <a:p>
            <a:pPr marL="465750" lvl="2" indent="-285750"/>
            <a:r>
              <a:rPr lang="en-GB" dirty="0"/>
              <a:t>Can operate in:</a:t>
            </a:r>
          </a:p>
          <a:p>
            <a:pPr marL="645750" lvl="3" indent="-285750"/>
            <a:r>
              <a:rPr lang="en-GB" dirty="0"/>
              <a:t>Host to Host overlay</a:t>
            </a:r>
          </a:p>
          <a:p>
            <a:pPr marL="645750" lvl="3" indent="-285750"/>
            <a:r>
              <a:rPr lang="en-GB" dirty="0"/>
              <a:t>Host to Network Overlay</a:t>
            </a:r>
          </a:p>
          <a:p>
            <a:pPr marL="645750" lvl="3" indent="-285750"/>
            <a:r>
              <a:rPr lang="en-GB" dirty="0"/>
              <a:t>Network to Network Overlay</a:t>
            </a:r>
          </a:p>
          <a:p>
            <a:pPr marL="465750" lvl="2" indent="-285750"/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2CEFA-048A-7198-EE45-CF164395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80F4-8C25-7645-9EF7-766810329D8C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413BB-D6F9-BCCD-9199-BD3FA243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13F13C-4C31-FB59-3019-D90EEBD6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459" y="5352145"/>
            <a:ext cx="3556792" cy="148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FEFB8-3F97-A937-62AC-3B96DB656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16768"/>
            <a:ext cx="3528000" cy="3001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3FCEF4-71A3-46A4-DE8A-BA5191EE780E}"/>
              </a:ext>
            </a:extLst>
          </p:cNvPr>
          <p:cNvSpPr txBox="1"/>
          <p:nvPr/>
        </p:nvSpPr>
        <p:spPr>
          <a:xfrm>
            <a:off x="4832542" y="6227668"/>
            <a:ext cx="3293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600" dirty="0">
                <a:solidFill>
                  <a:schemeClr val="bg2"/>
                </a:solidFill>
              </a:rPr>
              <a:t>Figures: </a:t>
            </a:r>
            <a:r>
              <a:rPr lang="en-GB" sz="1600" dirty="0" err="1">
                <a:solidFill>
                  <a:schemeClr val="bg2"/>
                </a:solidFill>
              </a:rPr>
              <a:t>VxLAN</a:t>
            </a:r>
            <a:r>
              <a:rPr lang="en-GB" sz="1600" dirty="0">
                <a:solidFill>
                  <a:schemeClr val="bg2"/>
                </a:solidFill>
              </a:rPr>
              <a:t> 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65144-FED4-2D6E-8532-43B354AA60DA}"/>
              </a:ext>
            </a:extLst>
          </p:cNvPr>
          <p:cNvSpPr txBox="1"/>
          <p:nvPr/>
        </p:nvSpPr>
        <p:spPr>
          <a:xfrm>
            <a:off x="10313582" y="1569141"/>
            <a:ext cx="1722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600" dirty="0">
                <a:solidFill>
                  <a:schemeClr val="bg2"/>
                </a:solidFill>
              </a:rPr>
              <a:t>Figures: </a:t>
            </a:r>
            <a:r>
              <a:rPr lang="en-GB" sz="1600" dirty="0" err="1">
                <a:solidFill>
                  <a:schemeClr val="bg2"/>
                </a:solidFill>
              </a:rPr>
              <a:t>VxLAN</a:t>
            </a:r>
            <a:r>
              <a:rPr lang="en-GB" sz="1600" dirty="0">
                <a:solidFill>
                  <a:schemeClr val="bg2"/>
                </a:solidFill>
              </a:rPr>
              <a:t> Encapsulation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037CA-AD75-120C-0234-328B9DE8EC7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9081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F4FE9-07EA-1862-2B92-10BAE8FF2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9C0EA-2CBA-CF48-490F-8CDF74F3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33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027A98-AC58-5BAD-4B90-13E7C450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VTEP?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808670-6C43-2E88-BA54-91119C16B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99" y="1311352"/>
            <a:ext cx="6295262" cy="4756125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VXLAN Tunnel Endpoint</a:t>
            </a:r>
          </a:p>
          <a:p>
            <a:pPr marL="465750" lvl="2" indent="-285750"/>
            <a:r>
              <a:rPr lang="en-GB" sz="2400" dirty="0"/>
              <a:t>Encapsulates user traffic into VXLAN as it enters the network</a:t>
            </a:r>
          </a:p>
          <a:p>
            <a:pPr marL="465750" lvl="2" indent="-285750"/>
            <a:r>
              <a:rPr lang="en-GB" sz="2400" dirty="0"/>
              <a:t>Decapsulates VXLAN back to Ethernet as it leaves the network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EVPN Signalling</a:t>
            </a:r>
          </a:p>
          <a:p>
            <a:pPr marL="465750" lvl="2" indent="-285750"/>
            <a:r>
              <a:rPr lang="en-GB" sz="2400" dirty="0"/>
              <a:t>Normal MAC learning user side</a:t>
            </a:r>
          </a:p>
          <a:p>
            <a:pPr marL="465750" lvl="2" indent="-285750"/>
            <a:r>
              <a:rPr lang="en-GB" sz="2400" dirty="0"/>
              <a:t>BGP used to share forwarding info</a:t>
            </a:r>
          </a:p>
          <a:p>
            <a:pPr marL="285750" lvl="1" indent="-285750"/>
            <a:endParaRPr lang="en-GB" sz="2400" dirty="0"/>
          </a:p>
          <a:p>
            <a:pPr marL="285750" lvl="1" indent="-285750"/>
            <a:endParaRPr lang="en-GB" sz="2400" dirty="0"/>
          </a:p>
          <a:p>
            <a:pPr marL="285750" lvl="1" indent="-285750"/>
            <a:endParaRPr lang="en-GB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7A7B59-3201-68E8-6E9B-B0C66B79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E47E-F327-BB49-9D95-A72E37A6EFCB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08EEC5-12CB-ACA6-87DE-F941028E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8537F-4F79-34F0-7D7F-8C632F834A50}"/>
              </a:ext>
            </a:extLst>
          </p:cNvPr>
          <p:cNvSpPr txBox="1"/>
          <p:nvPr/>
        </p:nvSpPr>
        <p:spPr>
          <a:xfrm>
            <a:off x="7936119" y="6086459"/>
            <a:ext cx="4329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VTEP Conceptual Diagram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69891-91C0-83CE-ACE4-E3F06F0C358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FE24FE-37D1-7194-8473-76395C0B93E5}"/>
              </a:ext>
            </a:extLst>
          </p:cNvPr>
          <p:cNvGrpSpPr/>
          <p:nvPr/>
        </p:nvGrpSpPr>
        <p:grpSpPr>
          <a:xfrm>
            <a:off x="7846093" y="1070856"/>
            <a:ext cx="3555814" cy="4874394"/>
            <a:chOff x="7845692" y="467627"/>
            <a:chExt cx="2708494" cy="37128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CB682B-1695-07A7-38EB-D519B91D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827" r="62423" b="10615"/>
            <a:stretch>
              <a:fillRect/>
            </a:stretch>
          </p:blipFill>
          <p:spPr>
            <a:xfrm>
              <a:off x="7936119" y="467627"/>
              <a:ext cx="2234539" cy="371286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D63D4-7F99-2893-20DB-8E14199D26AB}"/>
                </a:ext>
              </a:extLst>
            </p:cNvPr>
            <p:cNvSpPr/>
            <p:nvPr/>
          </p:nvSpPr>
          <p:spPr>
            <a:xfrm>
              <a:off x="7845692" y="2701319"/>
              <a:ext cx="244305" cy="418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B25487-714B-08CE-B497-634E881187AC}"/>
                </a:ext>
              </a:extLst>
            </p:cNvPr>
            <p:cNvSpPr/>
            <p:nvPr/>
          </p:nvSpPr>
          <p:spPr>
            <a:xfrm>
              <a:off x="8767202" y="2324061"/>
              <a:ext cx="586203" cy="86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4D5712-1BF6-A6FB-1766-A4D0746F88E6}"/>
                </a:ext>
              </a:extLst>
            </p:cNvPr>
            <p:cNvSpPr/>
            <p:nvPr/>
          </p:nvSpPr>
          <p:spPr>
            <a:xfrm>
              <a:off x="8932908" y="2756061"/>
              <a:ext cx="586203" cy="457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7E9B11-1C8D-D168-4D05-74C0A166698A}"/>
                </a:ext>
              </a:extLst>
            </p:cNvPr>
            <p:cNvSpPr/>
            <p:nvPr/>
          </p:nvSpPr>
          <p:spPr>
            <a:xfrm>
              <a:off x="8500268" y="733769"/>
              <a:ext cx="853137" cy="369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2B967E-6E51-BE0C-3D47-6345E7054094}"/>
                </a:ext>
              </a:extLst>
            </p:cNvPr>
            <p:cNvSpPr/>
            <p:nvPr/>
          </p:nvSpPr>
          <p:spPr>
            <a:xfrm>
              <a:off x="9967983" y="1176958"/>
              <a:ext cx="586203" cy="812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CD7B26-F68A-8361-2B31-F3E98774486C}"/>
                </a:ext>
              </a:extLst>
            </p:cNvPr>
            <p:cNvSpPr/>
            <p:nvPr/>
          </p:nvSpPr>
          <p:spPr>
            <a:xfrm>
              <a:off x="8369203" y="1256427"/>
              <a:ext cx="1661407" cy="732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A323CE-F7F8-6790-CFA1-EE82BF4B97BE}"/>
                </a:ext>
              </a:extLst>
            </p:cNvPr>
            <p:cNvSpPr/>
            <p:nvPr/>
          </p:nvSpPr>
          <p:spPr>
            <a:xfrm>
              <a:off x="8813773" y="1776488"/>
              <a:ext cx="586203" cy="86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EA222F-D62D-507A-1658-D3D7114C3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667" y="1176958"/>
              <a:ext cx="961444" cy="1031530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B91C93F-4DAE-A412-8E6D-62A43A07B4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7983" y="1256427"/>
              <a:ext cx="47727" cy="1041976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F901A488-FC94-3285-C14C-778EBED38C24}"/>
              </a:ext>
            </a:extLst>
          </p:cNvPr>
          <p:cNvSpPr/>
          <p:nvPr/>
        </p:nvSpPr>
        <p:spPr>
          <a:xfrm>
            <a:off x="8265658" y="3260558"/>
            <a:ext cx="890374" cy="1636295"/>
          </a:xfrm>
          <a:custGeom>
            <a:avLst/>
            <a:gdLst>
              <a:gd name="csX0" fmla="*/ 60646 w 878794"/>
              <a:gd name="csY0" fmla="*/ 1636295 h 1636295"/>
              <a:gd name="csX1" fmla="*/ 84709 w 878794"/>
              <a:gd name="csY1" fmla="*/ 589547 h 1636295"/>
              <a:gd name="csX2" fmla="*/ 878794 w 878794"/>
              <a:gd name="csY2" fmla="*/ 0 h 1636295"/>
              <a:gd name="csX0" fmla="*/ 30363 w 848511"/>
              <a:gd name="csY0" fmla="*/ 1636295 h 1636295"/>
              <a:gd name="csX1" fmla="*/ 126616 w 848511"/>
              <a:gd name="csY1" fmla="*/ 300789 h 1636295"/>
              <a:gd name="csX2" fmla="*/ 848511 w 848511"/>
              <a:gd name="csY2" fmla="*/ 0 h 1636295"/>
              <a:gd name="csX0" fmla="*/ 30363 w 848511"/>
              <a:gd name="csY0" fmla="*/ 1636295 h 1636295"/>
              <a:gd name="csX1" fmla="*/ 126616 w 848511"/>
              <a:gd name="csY1" fmla="*/ 300789 h 1636295"/>
              <a:gd name="csX2" fmla="*/ 848511 w 848511"/>
              <a:gd name="csY2" fmla="*/ 0 h 1636295"/>
              <a:gd name="csX0" fmla="*/ 30363 w 848511"/>
              <a:gd name="csY0" fmla="*/ 1636295 h 1636295"/>
              <a:gd name="csX1" fmla="*/ 126616 w 848511"/>
              <a:gd name="csY1" fmla="*/ 300789 h 1636295"/>
              <a:gd name="csX2" fmla="*/ 848511 w 848511"/>
              <a:gd name="csY2" fmla="*/ 0 h 1636295"/>
              <a:gd name="csX0" fmla="*/ 30363 w 848511"/>
              <a:gd name="csY0" fmla="*/ 1636295 h 1636295"/>
              <a:gd name="csX1" fmla="*/ 126616 w 848511"/>
              <a:gd name="csY1" fmla="*/ 300789 h 1636295"/>
              <a:gd name="csX2" fmla="*/ 848511 w 848511"/>
              <a:gd name="csY2" fmla="*/ 0 h 1636295"/>
              <a:gd name="csX0" fmla="*/ 72226 w 890374"/>
              <a:gd name="csY0" fmla="*/ 1636295 h 1636295"/>
              <a:gd name="csX1" fmla="*/ 168479 w 890374"/>
              <a:gd name="csY1" fmla="*/ 300789 h 1636295"/>
              <a:gd name="csX2" fmla="*/ 890374 w 890374"/>
              <a:gd name="csY2" fmla="*/ 0 h 16362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90374" h="1636295">
                <a:moveTo>
                  <a:pt x="72226" y="1636295"/>
                </a:moveTo>
                <a:cubicBezTo>
                  <a:pt x="16078" y="1249279"/>
                  <a:pt x="-96118" y="545627"/>
                  <a:pt x="168479" y="300789"/>
                </a:cubicBezTo>
                <a:cubicBezTo>
                  <a:pt x="372038" y="65634"/>
                  <a:pt x="623673" y="50131"/>
                  <a:pt x="890374" y="0"/>
                </a:cubicBezTo>
              </a:path>
            </a:pathLst>
          </a:custGeom>
          <a:noFill/>
          <a:ln w="57150">
            <a:solidFill>
              <a:srgbClr val="6C57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irect Access Storage 34">
            <a:extLst>
              <a:ext uri="{FF2B5EF4-FFF2-40B4-BE49-F238E27FC236}">
                <a16:creationId xmlns:a16="http://schemas.microsoft.com/office/drawing/2014/main" id="{8B2FC873-6DCA-9D3F-AC87-E6156C3FBACB}"/>
              </a:ext>
            </a:extLst>
          </p:cNvPr>
          <p:cNvSpPr/>
          <p:nvPr/>
        </p:nvSpPr>
        <p:spPr>
          <a:xfrm>
            <a:off x="8963525" y="3012644"/>
            <a:ext cx="1148201" cy="468745"/>
          </a:xfrm>
          <a:prstGeom prst="flowChartMagneticDrum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6F2F69-7FF0-430D-23E0-7499C339C720}"/>
              </a:ext>
            </a:extLst>
          </p:cNvPr>
          <p:cNvSpPr/>
          <p:nvPr/>
        </p:nvSpPr>
        <p:spPr>
          <a:xfrm>
            <a:off x="9723863" y="3012644"/>
            <a:ext cx="387863" cy="4617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DF4713D-7F75-1626-3672-5099233758EC}"/>
              </a:ext>
            </a:extLst>
          </p:cNvPr>
          <p:cNvSpPr/>
          <p:nvPr/>
        </p:nvSpPr>
        <p:spPr>
          <a:xfrm>
            <a:off x="9723863" y="3239429"/>
            <a:ext cx="911939" cy="1683834"/>
          </a:xfrm>
          <a:custGeom>
            <a:avLst/>
            <a:gdLst>
              <a:gd name="csX0" fmla="*/ 769435 w 911939"/>
              <a:gd name="csY0" fmla="*/ 1683834 h 1683834"/>
              <a:gd name="csX1" fmla="*/ 853069 w 911939"/>
              <a:gd name="csY1" fmla="*/ 401444 h 1683834"/>
              <a:gd name="csX2" fmla="*/ 0 w 911939"/>
              <a:gd name="csY2" fmla="*/ 0 h 1683834"/>
              <a:gd name="csX0" fmla="*/ 769435 w 911939"/>
              <a:gd name="csY0" fmla="*/ 1683834 h 1683834"/>
              <a:gd name="csX1" fmla="*/ 853069 w 911939"/>
              <a:gd name="csY1" fmla="*/ 401444 h 1683834"/>
              <a:gd name="csX2" fmla="*/ 0 w 911939"/>
              <a:gd name="csY2" fmla="*/ 0 h 1683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11939" h="1683834">
                <a:moveTo>
                  <a:pt x="769435" y="1683834"/>
                </a:moveTo>
                <a:cubicBezTo>
                  <a:pt x="875371" y="1182958"/>
                  <a:pt x="981308" y="682083"/>
                  <a:pt x="853069" y="401444"/>
                </a:cubicBezTo>
                <a:cubicBezTo>
                  <a:pt x="724830" y="120805"/>
                  <a:pt x="429323" y="15797"/>
                  <a:pt x="0" y="0"/>
                </a:cubicBezTo>
              </a:path>
            </a:pathLst>
          </a:custGeom>
          <a:noFill/>
          <a:ln w="57150">
            <a:solidFill>
              <a:srgbClr val="6C579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B0150B-3888-634E-4AF5-356DA8563DD7}"/>
              </a:ext>
            </a:extLst>
          </p:cNvPr>
          <p:cNvSpPr txBox="1"/>
          <p:nvPr/>
        </p:nvSpPr>
        <p:spPr>
          <a:xfrm>
            <a:off x="8891918" y="3091323"/>
            <a:ext cx="928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VXLAN</a:t>
            </a:r>
          </a:p>
        </p:txBody>
      </p:sp>
    </p:spTree>
    <p:extLst>
      <p:ext uri="{BB962C8B-B14F-4D97-AF65-F5344CB8AC3E}">
        <p14:creationId xmlns:p14="http://schemas.microsoft.com/office/powerpoint/2010/main" val="1682331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B945C6-B6E8-F7AC-90E3-D8A23872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64" r="8688"/>
          <a:stretch>
            <a:fillRect/>
          </a:stretch>
        </p:blipFill>
        <p:spPr>
          <a:xfrm>
            <a:off x="5260932" y="1178523"/>
            <a:ext cx="6563638" cy="44107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65178-BA85-0221-3BC5-7A01AF5A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34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8BFDB2-126D-25CD-1474-2D2C8397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314523"/>
            <a:ext cx="8928000" cy="864000"/>
          </a:xfrm>
        </p:spPr>
        <p:txBody>
          <a:bodyPr/>
          <a:lstStyle/>
          <a:p>
            <a:r>
              <a:rPr lang="en-GB"/>
              <a:t>OVERLAY ARCHITECTURE - EVPN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9C293-12D3-28C6-7B27-BAC11E20B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27" y="1196667"/>
            <a:ext cx="5010324" cy="4895541"/>
          </a:xfrm>
        </p:spPr>
        <p:txBody>
          <a:bodyPr/>
          <a:lstStyle/>
          <a:p>
            <a:r>
              <a:rPr lang="en-GB" sz="1800" dirty="0"/>
              <a:t>Ethernet VPN (using MP-BGP)</a:t>
            </a:r>
          </a:p>
          <a:p>
            <a:pPr marL="465750" lvl="2" indent="-285750"/>
            <a:r>
              <a:rPr lang="en-GB" sz="1800" dirty="0"/>
              <a:t>MPLS (RFC 7432)</a:t>
            </a:r>
          </a:p>
          <a:p>
            <a:pPr marL="465750" lvl="2" indent="-285750"/>
            <a:r>
              <a:rPr lang="en-GB" sz="1800" dirty="0" err="1"/>
              <a:t>VxLAN</a:t>
            </a:r>
            <a:r>
              <a:rPr lang="en-GB" sz="1800" dirty="0"/>
              <a:t> (RFC 8365)</a:t>
            </a:r>
          </a:p>
          <a:p>
            <a:pPr marL="465750" lvl="2" indent="-285750"/>
            <a:r>
              <a:rPr lang="en-GB" sz="1800" dirty="0"/>
              <a:t>Overlay support – L2 &amp; L3</a:t>
            </a:r>
          </a:p>
          <a:p>
            <a:pPr marL="465750" lvl="2" indent="-285750"/>
            <a:r>
              <a:rPr lang="en-GB" sz="1800" dirty="0"/>
              <a:t>Control plane learning </a:t>
            </a:r>
          </a:p>
          <a:p>
            <a:pPr marL="465750" lvl="2" indent="-285750"/>
            <a:r>
              <a:rPr lang="en-GB" sz="1800" dirty="0"/>
              <a:t>Improves multi-homing shortfalls of VPLS</a:t>
            </a:r>
          </a:p>
          <a:p>
            <a:pPr marL="465750" lvl="2" indent="-285750"/>
            <a:r>
              <a:rPr lang="en-GB" sz="1800" dirty="0"/>
              <a:t>Faster convergence (EVPN Type-1 NLRI)</a:t>
            </a:r>
          </a:p>
          <a:p>
            <a:pPr marL="465750" lvl="2" indent="-285750"/>
            <a:r>
              <a:rPr lang="en-GB" sz="1800" dirty="0"/>
              <a:t>Reduction in flooding </a:t>
            </a:r>
          </a:p>
          <a:p>
            <a:pPr marL="465750" lvl="2" indent="-285750"/>
            <a:r>
              <a:rPr lang="en-GB" sz="1800" dirty="0"/>
              <a:t>Can use BFD in underlay to improve convergence times</a:t>
            </a:r>
          </a:p>
          <a:p>
            <a:endParaRPr lang="en-GB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5501-5FD6-C0AC-CE2A-30937720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FA6ED-18F8-714A-BD3F-59CEFF72B8A7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E71AA-1C98-383F-6141-14759424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7A945-D7E7-FFFC-7C0A-F5FF8A1A035E}"/>
              </a:ext>
            </a:extLst>
          </p:cNvPr>
          <p:cNvSpPr txBox="1"/>
          <p:nvPr/>
        </p:nvSpPr>
        <p:spPr>
          <a:xfrm>
            <a:off x="5260932" y="5607384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EVPN – Conceptional Overview - Simplified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D34CD-80DF-F425-7A15-8EB5A9C0F27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74629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E0D53-D1E0-82E5-B4DF-7B3C12E4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636CA9-598C-8C80-117E-EC61611A756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EVPN Route TYPE Overview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3594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1B9A-01C9-0E63-BF1B-3724239F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DD3CB4-063F-2F0C-92B1-22507C0A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45" y="641747"/>
            <a:ext cx="5680355" cy="5647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53C5C2-6890-7AEF-E489-8887D316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D7B1A-3E5D-A5FF-7051-DEC0E19E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0" y="341478"/>
            <a:ext cx="5436405" cy="864000"/>
          </a:xfrm>
        </p:spPr>
        <p:txBody>
          <a:bodyPr/>
          <a:lstStyle/>
          <a:p>
            <a:r>
              <a:rPr lang="en-GB" dirty="0"/>
              <a:t>EVPN Route Types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1669C-8DDB-A88A-1DE0-E82EB188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060" y="6546610"/>
            <a:ext cx="648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98125-9210-604D-83E8-38A193CC6113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06/07/2026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AC9AB-CE07-8572-7381-B4A88F0A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6007" y="6546610"/>
            <a:ext cx="8640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Introduction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Data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Centre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Networks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32B291-6D11-F6AA-D971-F735AFDDA68F}"/>
              </a:ext>
            </a:extLst>
          </p:cNvPr>
          <p:cNvCxnSpPr>
            <a:cxnSpLocks/>
          </p:cNvCxnSpPr>
          <p:nvPr/>
        </p:nvCxnSpPr>
        <p:spPr>
          <a:xfrm>
            <a:off x="318977" y="3825276"/>
            <a:ext cx="6192668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79D321-0B86-491C-72AB-A960E1A9B0FE}"/>
              </a:ext>
            </a:extLst>
          </p:cNvPr>
          <p:cNvSpPr txBox="1"/>
          <p:nvPr/>
        </p:nvSpPr>
        <p:spPr>
          <a:xfrm>
            <a:off x="1615053" y="1503462"/>
            <a:ext cx="5335828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Remote VTEP’s learn MAC &amp; IP addresses from Source VTEP (MAC + MAC/IP)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Populates MAC + ARP tables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Proxy ARP &amp; ARP Suppression (Optional)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D7D3DE-8FA5-3EC3-4AAA-CE21767613A6}"/>
              </a:ext>
            </a:extLst>
          </p:cNvPr>
          <p:cNvSpPr/>
          <p:nvPr/>
        </p:nvSpPr>
        <p:spPr>
          <a:xfrm>
            <a:off x="-41860" y="1657686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E75E73C-8282-AE9C-0B3C-B54C4E4AD6D8}"/>
              </a:ext>
            </a:extLst>
          </p:cNvPr>
          <p:cNvSpPr/>
          <p:nvPr/>
        </p:nvSpPr>
        <p:spPr>
          <a:xfrm>
            <a:off x="15825" y="4147250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B19B39-F212-60C2-7EA0-8117B1E33DC0}"/>
              </a:ext>
            </a:extLst>
          </p:cNvPr>
          <p:cNvCxnSpPr>
            <a:cxnSpLocks/>
          </p:cNvCxnSpPr>
          <p:nvPr/>
        </p:nvCxnSpPr>
        <p:spPr>
          <a:xfrm flipV="1">
            <a:off x="7808210" y="3658555"/>
            <a:ext cx="0" cy="901907"/>
          </a:xfrm>
          <a:prstGeom prst="straightConnector1">
            <a:avLst/>
          </a:prstGeom>
          <a:ln w="3810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1F10B651-987F-2873-EFD8-A8B6A2D33086}"/>
              </a:ext>
            </a:extLst>
          </p:cNvPr>
          <p:cNvSpPr/>
          <p:nvPr/>
        </p:nvSpPr>
        <p:spPr>
          <a:xfrm>
            <a:off x="7808210" y="1489729"/>
            <a:ext cx="2134819" cy="1362819"/>
          </a:xfrm>
          <a:custGeom>
            <a:avLst/>
            <a:gdLst>
              <a:gd name="csX0" fmla="*/ 6198781 w 6198781"/>
              <a:gd name="csY0" fmla="*/ 1128903 h 1362819"/>
              <a:gd name="csX1" fmla="*/ 1998921 w 6198781"/>
              <a:gd name="csY1" fmla="*/ 1852 h 1362819"/>
              <a:gd name="csX2" fmla="*/ 0 w 6198781"/>
              <a:gd name="csY2" fmla="*/ 1362819 h 1362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6198781" h="1362819">
                <a:moveTo>
                  <a:pt x="6198781" y="1128903"/>
                </a:moveTo>
                <a:cubicBezTo>
                  <a:pt x="4615416" y="545884"/>
                  <a:pt x="3032051" y="-37134"/>
                  <a:pt x="1998921" y="1852"/>
                </a:cubicBezTo>
                <a:cubicBezTo>
                  <a:pt x="965791" y="40838"/>
                  <a:pt x="482895" y="701828"/>
                  <a:pt x="0" y="1362819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B643A9A-AB1B-DE49-8C22-D8E08AE82886}"/>
              </a:ext>
            </a:extLst>
          </p:cNvPr>
          <p:cNvSpPr/>
          <p:nvPr/>
        </p:nvSpPr>
        <p:spPr>
          <a:xfrm>
            <a:off x="15825" y="2542363"/>
            <a:ext cx="1827263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MAC/IP Advertisement Routes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39F9F4-A73F-CC5F-9FA7-0EA920964D68}"/>
              </a:ext>
            </a:extLst>
          </p:cNvPr>
          <p:cNvSpPr txBox="1"/>
          <p:nvPr/>
        </p:nvSpPr>
        <p:spPr>
          <a:xfrm>
            <a:off x="7893344" y="6126097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VLAN 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93D0F6-EFF0-123F-8CCE-B6DD0507FE92}"/>
              </a:ext>
            </a:extLst>
          </p:cNvPr>
          <p:cNvSpPr txBox="1"/>
          <p:nvPr/>
        </p:nvSpPr>
        <p:spPr>
          <a:xfrm>
            <a:off x="9855365" y="6131516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VLAN 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13817B-BC32-D7F7-DCEC-27C6B96BA6B6}"/>
              </a:ext>
            </a:extLst>
          </p:cNvPr>
          <p:cNvSpPr txBox="1"/>
          <p:nvPr/>
        </p:nvSpPr>
        <p:spPr>
          <a:xfrm>
            <a:off x="1629777" y="3999170"/>
            <a:ext cx="5335828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Manages Broadcast, Unknown Unicast and Multicast (BUM) traffic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Allows discovery of remote VNI’s and their interest in BUM traffic for specific VNI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Builds ingress replication list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596A875-FA49-3303-2A26-B6C012702763}"/>
              </a:ext>
            </a:extLst>
          </p:cNvPr>
          <p:cNvSpPr/>
          <p:nvPr/>
        </p:nvSpPr>
        <p:spPr>
          <a:xfrm>
            <a:off x="15825" y="5200314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Inclusive Multicast Ethernet Tag (IMET)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36D63A-AEEB-818F-4CAE-D699B96AE7F3}"/>
              </a:ext>
            </a:extLst>
          </p:cNvPr>
          <p:cNvCxnSpPr/>
          <p:nvPr/>
        </p:nvCxnSpPr>
        <p:spPr>
          <a:xfrm>
            <a:off x="573433" y="3537088"/>
            <a:ext cx="446567" cy="0"/>
          </a:xfrm>
          <a:prstGeom prst="line">
            <a:avLst/>
          </a:prstGeom>
          <a:ln w="38100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BF6BE5-15B0-E840-DA2E-87E725721DF7}"/>
              </a:ext>
            </a:extLst>
          </p:cNvPr>
          <p:cNvCxnSpPr/>
          <p:nvPr/>
        </p:nvCxnSpPr>
        <p:spPr>
          <a:xfrm>
            <a:off x="576977" y="3687121"/>
            <a:ext cx="446567" cy="0"/>
          </a:xfrm>
          <a:prstGeom prst="line">
            <a:avLst/>
          </a:prstGeom>
          <a:ln w="38100" cap="rnd">
            <a:solidFill>
              <a:srgbClr val="7030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ED6884-E755-9478-46C8-054EF535C13E}"/>
              </a:ext>
            </a:extLst>
          </p:cNvPr>
          <p:cNvCxnSpPr/>
          <p:nvPr/>
        </p:nvCxnSpPr>
        <p:spPr>
          <a:xfrm>
            <a:off x="622060" y="6356815"/>
            <a:ext cx="446567" cy="0"/>
          </a:xfrm>
          <a:prstGeom prst="line">
            <a:avLst/>
          </a:prstGeom>
          <a:ln w="38100" cap="rnd">
            <a:solidFill>
              <a:srgbClr val="F9B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07CF44-AC97-515A-32AE-01183A1B3F72}"/>
              </a:ext>
            </a:extLst>
          </p:cNvPr>
          <p:cNvSpPr txBox="1"/>
          <p:nvPr/>
        </p:nvSpPr>
        <p:spPr>
          <a:xfrm>
            <a:off x="6949815" y="3363840"/>
            <a:ext cx="106932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VNI 100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A89317-2606-F5B6-FA05-F630643701D5}"/>
              </a:ext>
            </a:extLst>
          </p:cNvPr>
          <p:cNvSpPr txBox="1"/>
          <p:nvPr/>
        </p:nvSpPr>
        <p:spPr>
          <a:xfrm>
            <a:off x="10961339" y="3317485"/>
            <a:ext cx="106932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VNI 100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E89A27-6EED-09F7-21B1-9BA56B14180E}"/>
              </a:ext>
            </a:extLst>
          </p:cNvPr>
          <p:cNvSpPr/>
          <p:nvPr/>
        </p:nvSpPr>
        <p:spPr>
          <a:xfrm>
            <a:off x="8771860" y="1520402"/>
            <a:ext cx="2046827" cy="1403551"/>
          </a:xfrm>
          <a:custGeom>
            <a:avLst/>
            <a:gdLst>
              <a:gd name="csX0" fmla="*/ 1881963 w 2046827"/>
              <a:gd name="csY0" fmla="*/ 1403551 h 1403551"/>
              <a:gd name="csX1" fmla="*/ 1860698 w 2046827"/>
              <a:gd name="csY1" fmla="*/ 54 h 1403551"/>
              <a:gd name="csX2" fmla="*/ 0 w 2046827"/>
              <a:gd name="csY2" fmla="*/ 1361021 h 140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46827" h="1403551">
                <a:moveTo>
                  <a:pt x="1881963" y="1403551"/>
                </a:moveTo>
                <a:cubicBezTo>
                  <a:pt x="2028160" y="705346"/>
                  <a:pt x="2174358" y="7142"/>
                  <a:pt x="1860698" y="54"/>
                </a:cubicBezTo>
                <a:cubicBezTo>
                  <a:pt x="1547038" y="-7034"/>
                  <a:pt x="773519" y="676993"/>
                  <a:pt x="0" y="1361021"/>
                </a:cubicBezTo>
              </a:path>
            </a:pathLst>
          </a:custGeom>
          <a:noFill/>
          <a:ln w="38100">
            <a:solidFill>
              <a:srgbClr val="F9B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3F7A3-54F9-3E73-4963-2E44F0563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550" y="369653"/>
            <a:ext cx="110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21" grpId="0" animBg="1"/>
      <p:bldP spid="25" grpId="0"/>
      <p:bldP spid="32" grpId="0"/>
      <p:bldP spid="35" grpId="0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4780C-9104-564E-6F82-75E639C32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198900-3854-64BD-7731-AF93C5F6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250" y="450141"/>
            <a:ext cx="5524500" cy="6057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A2ACC-DECD-9944-B438-0A732318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83053-73CE-6498-35FE-5B809C7B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0" y="341478"/>
            <a:ext cx="5436405" cy="864000"/>
          </a:xfrm>
        </p:spPr>
        <p:txBody>
          <a:bodyPr/>
          <a:lstStyle/>
          <a:p>
            <a:r>
              <a:rPr lang="en-GB" dirty="0"/>
              <a:t>EVPN Route Types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2C7CE-043E-7134-F80E-07C25BB0A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060" y="6546610"/>
            <a:ext cx="648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98125-9210-604D-83E8-38A193CC6113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06/07/2026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4A72B-3A31-E073-3B44-BADC722E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6007" y="6546610"/>
            <a:ext cx="8640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Introduction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Data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Centre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349E1-ED04-F8BB-B385-E3426C223F8B}"/>
              </a:ext>
            </a:extLst>
          </p:cNvPr>
          <p:cNvSpPr txBox="1"/>
          <p:nvPr/>
        </p:nvSpPr>
        <p:spPr>
          <a:xfrm>
            <a:off x="1615053" y="1503462"/>
            <a:ext cx="5335828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Advertises</a:t>
            </a:r>
            <a:r>
              <a:rPr kumimoji="0" lang="en-GB" sz="18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IP Prefix only</a:t>
            </a: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Common use cases: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Symmetric routing within DC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Layer 3 DCI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C94C2A-83F4-7673-4472-FC68254C8FC5}"/>
              </a:ext>
            </a:extLst>
          </p:cNvPr>
          <p:cNvSpPr/>
          <p:nvPr/>
        </p:nvSpPr>
        <p:spPr>
          <a:xfrm>
            <a:off x="-41860" y="1657686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T5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E1ADA04-69A1-638C-EDA2-CA5D943F7C2E}"/>
              </a:ext>
            </a:extLst>
          </p:cNvPr>
          <p:cNvSpPr/>
          <p:nvPr/>
        </p:nvSpPr>
        <p:spPr>
          <a:xfrm>
            <a:off x="15825" y="2542363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IP Prefix Routes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FC406-8FC9-0411-CD98-3FC330CD9797}"/>
              </a:ext>
            </a:extLst>
          </p:cNvPr>
          <p:cNvSpPr txBox="1"/>
          <p:nvPr/>
        </p:nvSpPr>
        <p:spPr>
          <a:xfrm>
            <a:off x="7893344" y="6126097"/>
            <a:ext cx="1566642" cy="46143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VLAN 333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AA636D1-7D40-395A-4339-9F1190A03CE5}"/>
              </a:ext>
            </a:extLst>
          </p:cNvPr>
          <p:cNvSpPr/>
          <p:nvPr/>
        </p:nvSpPr>
        <p:spPr>
          <a:xfrm>
            <a:off x="8771860" y="1520402"/>
            <a:ext cx="2046827" cy="1403551"/>
          </a:xfrm>
          <a:custGeom>
            <a:avLst/>
            <a:gdLst>
              <a:gd name="csX0" fmla="*/ 1881963 w 2046827"/>
              <a:gd name="csY0" fmla="*/ 1403551 h 1403551"/>
              <a:gd name="csX1" fmla="*/ 1860698 w 2046827"/>
              <a:gd name="csY1" fmla="*/ 54 h 1403551"/>
              <a:gd name="csX2" fmla="*/ 0 w 2046827"/>
              <a:gd name="csY2" fmla="*/ 1361021 h 140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46827" h="1403551">
                <a:moveTo>
                  <a:pt x="1881963" y="1403551"/>
                </a:moveTo>
                <a:cubicBezTo>
                  <a:pt x="2028160" y="705346"/>
                  <a:pt x="2174358" y="7142"/>
                  <a:pt x="1860698" y="54"/>
                </a:cubicBezTo>
                <a:cubicBezTo>
                  <a:pt x="1547038" y="-7034"/>
                  <a:pt x="773519" y="676993"/>
                  <a:pt x="0" y="1361021"/>
                </a:cubicBezTo>
              </a:path>
            </a:pathLst>
          </a:custGeom>
          <a:noFill/>
          <a:ln w="38100">
            <a:solidFill>
              <a:srgbClr val="F9B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38007-9872-72D8-716A-631A93D6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550" y="369653"/>
            <a:ext cx="1104900" cy="3175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FD9138-5ADF-82FF-ED68-5A0F0213A929}"/>
              </a:ext>
            </a:extLst>
          </p:cNvPr>
          <p:cNvCxnSpPr/>
          <p:nvPr/>
        </p:nvCxnSpPr>
        <p:spPr>
          <a:xfrm flipV="1">
            <a:off x="10818687" y="3729789"/>
            <a:ext cx="0" cy="842211"/>
          </a:xfrm>
          <a:prstGeom prst="straightConnector1">
            <a:avLst/>
          </a:prstGeom>
          <a:ln w="38100" cap="rnd">
            <a:solidFill>
              <a:srgbClr val="F9B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3E8FB4-E067-8AD1-15C5-8CF8ED731E99}"/>
              </a:ext>
            </a:extLst>
          </p:cNvPr>
          <p:cNvSpPr txBox="1"/>
          <p:nvPr/>
        </p:nvSpPr>
        <p:spPr>
          <a:xfrm>
            <a:off x="11026480" y="4023459"/>
            <a:ext cx="3228109" cy="665018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dirty="0"/>
              <a:t>0.0.0.0/0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E2AAB-5F41-24E0-A86D-FE207C67EFE4}"/>
              </a:ext>
            </a:extLst>
          </p:cNvPr>
          <p:cNvSpPr txBox="1"/>
          <p:nvPr/>
        </p:nvSpPr>
        <p:spPr>
          <a:xfrm>
            <a:off x="11025611" y="1571782"/>
            <a:ext cx="897467" cy="66501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dirty="0"/>
              <a:t>0.0.0.0/0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dirty="0"/>
              <a:t>advt. via EVPN T5</a:t>
            </a:r>
          </a:p>
        </p:txBody>
      </p:sp>
    </p:spTree>
    <p:extLst>
      <p:ext uri="{BB962C8B-B14F-4D97-AF65-F5344CB8AC3E}">
        <p14:creationId xmlns:p14="http://schemas.microsoft.com/office/powerpoint/2010/main" val="40151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5" grpId="0"/>
      <p:bldP spid="45" grpId="0" animBg="1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426D4-F7BD-004D-19B5-C97FFE1A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583BDC-3110-B917-50AF-837533A99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555072"/>
            <a:ext cx="6807200" cy="5727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FE2EA1-3C0E-99E8-A657-CECA45F3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5FC38-13D3-44FE-9725-150E712F69F4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84027-1B36-BBDE-E0DD-D96DB6F6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0" y="341478"/>
            <a:ext cx="5436405" cy="864000"/>
          </a:xfrm>
        </p:spPr>
        <p:txBody>
          <a:bodyPr/>
          <a:lstStyle/>
          <a:p>
            <a:r>
              <a:rPr lang="en-GB" dirty="0"/>
              <a:t>EVPN Route Types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84F7E-D863-F999-2308-33045143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439" y="6597000"/>
            <a:ext cx="648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98125-9210-604D-83E8-38A193CC6113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06/07/2026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36C96-BC74-3C88-B8DF-2234BF88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6217" y="6592863"/>
            <a:ext cx="8640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Introduction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Data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Centre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Networks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95AE3A-7413-4D7F-5D45-57A640309EEF}"/>
              </a:ext>
            </a:extLst>
          </p:cNvPr>
          <p:cNvCxnSpPr>
            <a:cxnSpLocks/>
          </p:cNvCxnSpPr>
          <p:nvPr/>
        </p:nvCxnSpPr>
        <p:spPr>
          <a:xfrm>
            <a:off x="10846116" y="9562179"/>
            <a:ext cx="6192668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D9BB74-D791-58B2-513F-DD198556ED40}"/>
              </a:ext>
            </a:extLst>
          </p:cNvPr>
          <p:cNvSpPr txBox="1"/>
          <p:nvPr/>
        </p:nvSpPr>
        <p:spPr>
          <a:xfrm>
            <a:off x="1889526" y="4212726"/>
            <a:ext cx="4529071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Used for multi-homed peers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Ethernet Segment Identifier (attached to T2 routes)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Designated Forward &amp; Non-Designated Forwarder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455D9B-DAC4-3027-A77C-A656AFB8DC1E}"/>
              </a:ext>
            </a:extLst>
          </p:cNvPr>
          <p:cNvSpPr/>
          <p:nvPr/>
        </p:nvSpPr>
        <p:spPr>
          <a:xfrm>
            <a:off x="160204" y="4183499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T4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8B270D9-1E33-6CAA-FB22-0F5E56A0097C}"/>
              </a:ext>
            </a:extLst>
          </p:cNvPr>
          <p:cNvSpPr/>
          <p:nvPr/>
        </p:nvSpPr>
        <p:spPr>
          <a:xfrm>
            <a:off x="160204" y="1019040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D671F7E-8D9B-1DB9-C807-304E61D801D2}"/>
              </a:ext>
            </a:extLst>
          </p:cNvPr>
          <p:cNvSpPr/>
          <p:nvPr/>
        </p:nvSpPr>
        <p:spPr>
          <a:xfrm>
            <a:off x="217889" y="5194896"/>
            <a:ext cx="1827263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Ethernet Segment Route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9C587F-E711-ECFF-97A6-65DAEB31CF37}"/>
              </a:ext>
            </a:extLst>
          </p:cNvPr>
          <p:cNvSpPr txBox="1"/>
          <p:nvPr/>
        </p:nvSpPr>
        <p:spPr>
          <a:xfrm>
            <a:off x="1774156" y="740636"/>
            <a:ext cx="4570966" cy="18851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Two Types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EAD per Ethernet Segment (ES)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EAD per EVPN Instance (EVI)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Used for: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Split Horizon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Aliasing</a:t>
            </a:r>
          </a:p>
          <a:p>
            <a:pPr marL="1257300" marR="0" lvl="2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Mass withdrawal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0E38B3-0F02-006E-0DD3-EC628C936357}"/>
              </a:ext>
            </a:extLst>
          </p:cNvPr>
          <p:cNvSpPr/>
          <p:nvPr/>
        </p:nvSpPr>
        <p:spPr>
          <a:xfrm>
            <a:off x="162961" y="2122821"/>
            <a:ext cx="1671637" cy="1005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Ethernet Auto-Discovery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(EAD)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6AF7BE-1A57-7368-75A3-751568A8918E}"/>
              </a:ext>
            </a:extLst>
          </p:cNvPr>
          <p:cNvCxnSpPr/>
          <p:nvPr/>
        </p:nvCxnSpPr>
        <p:spPr>
          <a:xfrm>
            <a:off x="775497" y="6189621"/>
            <a:ext cx="446567" cy="0"/>
          </a:xfrm>
          <a:prstGeom prst="line">
            <a:avLst/>
          </a:prstGeom>
          <a:ln w="38100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092FD90-1621-E05F-1F0B-803BFD258FAC}"/>
              </a:ext>
            </a:extLst>
          </p:cNvPr>
          <p:cNvCxnSpPr/>
          <p:nvPr/>
        </p:nvCxnSpPr>
        <p:spPr>
          <a:xfrm>
            <a:off x="775497" y="6285577"/>
            <a:ext cx="446567" cy="0"/>
          </a:xfrm>
          <a:prstGeom prst="line">
            <a:avLst/>
          </a:prstGeom>
          <a:ln w="38100" cap="rnd">
            <a:solidFill>
              <a:srgbClr val="F9B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17DE41-D3DE-7563-7A57-F0FAF9537BDE}"/>
              </a:ext>
            </a:extLst>
          </p:cNvPr>
          <p:cNvSpPr txBox="1"/>
          <p:nvPr/>
        </p:nvSpPr>
        <p:spPr>
          <a:xfrm>
            <a:off x="7682952" y="366032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Designated Forwarder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75ABE8-C68F-8F2F-1EF7-E369B22773CA}"/>
              </a:ext>
            </a:extLst>
          </p:cNvPr>
          <p:cNvSpPr txBox="1"/>
          <p:nvPr/>
        </p:nvSpPr>
        <p:spPr>
          <a:xfrm>
            <a:off x="10943276" y="3639913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non-Designated Forwarder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D3F2A29-9E80-78AC-29AE-5D2DFB5D5D9F}"/>
              </a:ext>
            </a:extLst>
          </p:cNvPr>
          <p:cNvSpPr/>
          <p:nvPr/>
        </p:nvSpPr>
        <p:spPr>
          <a:xfrm>
            <a:off x="8801100" y="1151819"/>
            <a:ext cx="2438400" cy="1896181"/>
          </a:xfrm>
          <a:custGeom>
            <a:avLst/>
            <a:gdLst>
              <a:gd name="csX0" fmla="*/ 2438400 w 2438400"/>
              <a:gd name="csY0" fmla="*/ 1896181 h 1896181"/>
              <a:gd name="csX1" fmla="*/ 1130300 w 2438400"/>
              <a:gd name="csY1" fmla="*/ 3881 h 1896181"/>
              <a:gd name="csX2" fmla="*/ 0 w 2438400"/>
              <a:gd name="csY2" fmla="*/ 1388181 h 18961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438400" h="1896181">
                <a:moveTo>
                  <a:pt x="2438400" y="1896181"/>
                </a:moveTo>
                <a:cubicBezTo>
                  <a:pt x="1987550" y="992364"/>
                  <a:pt x="1536700" y="88548"/>
                  <a:pt x="1130300" y="3881"/>
                </a:cubicBezTo>
                <a:cubicBezTo>
                  <a:pt x="723900" y="-80786"/>
                  <a:pt x="127000" y="1246364"/>
                  <a:pt x="0" y="1388181"/>
                </a:cubicBezTo>
              </a:path>
            </a:pathLst>
          </a:custGeom>
          <a:noFill/>
          <a:ln w="38100">
            <a:solidFill>
              <a:srgbClr val="F9B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D520C46-E02F-701C-F6CC-E6D695A19BAB}"/>
              </a:ext>
            </a:extLst>
          </p:cNvPr>
          <p:cNvSpPr/>
          <p:nvPr/>
        </p:nvSpPr>
        <p:spPr>
          <a:xfrm>
            <a:off x="6905316" y="952265"/>
            <a:ext cx="4423084" cy="1943335"/>
          </a:xfrm>
          <a:custGeom>
            <a:avLst/>
            <a:gdLst>
              <a:gd name="csX0" fmla="*/ 4423084 w 4423084"/>
              <a:gd name="csY0" fmla="*/ 1943335 h 1943335"/>
              <a:gd name="csX1" fmla="*/ 3457884 w 4423084"/>
              <a:gd name="csY1" fmla="*/ 235 h 1943335"/>
              <a:gd name="csX2" fmla="*/ 3484 w 4423084"/>
              <a:gd name="csY2" fmla="*/ 1803635 h 19433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423084" h="1943335">
                <a:moveTo>
                  <a:pt x="4423084" y="1943335"/>
                </a:moveTo>
                <a:cubicBezTo>
                  <a:pt x="4308784" y="983426"/>
                  <a:pt x="4194484" y="23518"/>
                  <a:pt x="3457884" y="235"/>
                </a:cubicBezTo>
                <a:cubicBezTo>
                  <a:pt x="2721284" y="-23048"/>
                  <a:pt x="-112933" y="1685102"/>
                  <a:pt x="3484" y="1803635"/>
                </a:cubicBezTo>
              </a:path>
            </a:pathLst>
          </a:custGeom>
          <a:noFill/>
          <a:ln w="38100">
            <a:solidFill>
              <a:srgbClr val="F9B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6E8880B-A933-E083-CEC7-BED804F92734}"/>
              </a:ext>
            </a:extLst>
          </p:cNvPr>
          <p:cNvSpPr/>
          <p:nvPr/>
        </p:nvSpPr>
        <p:spPr>
          <a:xfrm>
            <a:off x="9283700" y="1625547"/>
            <a:ext cx="1435100" cy="1143053"/>
          </a:xfrm>
          <a:custGeom>
            <a:avLst/>
            <a:gdLst>
              <a:gd name="csX0" fmla="*/ 0 w 1435100"/>
              <a:gd name="csY0" fmla="*/ 1143053 h 1143053"/>
              <a:gd name="csX1" fmla="*/ 609600 w 1435100"/>
              <a:gd name="csY1" fmla="*/ 53 h 1143053"/>
              <a:gd name="csX2" fmla="*/ 1435100 w 1435100"/>
              <a:gd name="csY2" fmla="*/ 1104953 h 11430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35100" h="1143053">
                <a:moveTo>
                  <a:pt x="0" y="1143053"/>
                </a:moveTo>
                <a:cubicBezTo>
                  <a:pt x="185208" y="574728"/>
                  <a:pt x="370417" y="6403"/>
                  <a:pt x="609600" y="53"/>
                </a:cubicBezTo>
                <a:cubicBezTo>
                  <a:pt x="848783" y="-6297"/>
                  <a:pt x="1141941" y="549328"/>
                  <a:pt x="1435100" y="1104953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B40976-184D-E1AC-2523-78209AD3FF39}"/>
              </a:ext>
            </a:extLst>
          </p:cNvPr>
          <p:cNvSpPr/>
          <p:nvPr/>
        </p:nvSpPr>
        <p:spPr>
          <a:xfrm>
            <a:off x="7061200" y="1777145"/>
            <a:ext cx="1587500" cy="1029555"/>
          </a:xfrm>
          <a:custGeom>
            <a:avLst/>
            <a:gdLst>
              <a:gd name="csX0" fmla="*/ 1587500 w 1587500"/>
              <a:gd name="csY0" fmla="*/ 889855 h 1029555"/>
              <a:gd name="csX1" fmla="*/ 825500 w 1587500"/>
              <a:gd name="csY1" fmla="*/ 855 h 1029555"/>
              <a:gd name="csX2" fmla="*/ 0 w 1587500"/>
              <a:gd name="csY2" fmla="*/ 1029555 h 1029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87500" h="1029555">
                <a:moveTo>
                  <a:pt x="1587500" y="889855"/>
                </a:moveTo>
                <a:cubicBezTo>
                  <a:pt x="1338791" y="433713"/>
                  <a:pt x="1090083" y="-22428"/>
                  <a:pt x="825500" y="855"/>
                </a:cubicBezTo>
                <a:cubicBezTo>
                  <a:pt x="560917" y="24138"/>
                  <a:pt x="280458" y="526846"/>
                  <a:pt x="0" y="1029555"/>
                </a:cubicBez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A73DDB-277F-0C3D-43B4-E352E8B51370}"/>
              </a:ext>
            </a:extLst>
          </p:cNvPr>
          <p:cNvCxnSpPr/>
          <p:nvPr/>
        </p:nvCxnSpPr>
        <p:spPr>
          <a:xfrm>
            <a:off x="766439" y="3333044"/>
            <a:ext cx="446567" cy="0"/>
          </a:xfrm>
          <a:prstGeom prst="line">
            <a:avLst/>
          </a:prstGeom>
          <a:ln w="38100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C7E842-F364-C3C3-3C10-DD75B424F80D}"/>
              </a:ext>
            </a:extLst>
          </p:cNvPr>
          <p:cNvCxnSpPr/>
          <p:nvPr/>
        </p:nvCxnSpPr>
        <p:spPr>
          <a:xfrm>
            <a:off x="766439" y="3429000"/>
            <a:ext cx="446567" cy="0"/>
          </a:xfrm>
          <a:prstGeom prst="line">
            <a:avLst/>
          </a:prstGeom>
          <a:ln w="38100" cap="rnd">
            <a:solidFill>
              <a:srgbClr val="F9B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E85B27-FB19-CD32-BB0E-34C380B5D118}"/>
              </a:ext>
            </a:extLst>
          </p:cNvPr>
          <p:cNvCxnSpPr>
            <a:cxnSpLocks/>
          </p:cNvCxnSpPr>
          <p:nvPr/>
        </p:nvCxnSpPr>
        <p:spPr>
          <a:xfrm>
            <a:off x="442439" y="4076064"/>
            <a:ext cx="5853223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8B7D95-7D18-95F6-9969-4393B601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550" y="369653"/>
            <a:ext cx="110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25" grpId="0"/>
      <p:bldP spid="32" grpId="0"/>
      <p:bldP spid="35" grpId="0"/>
      <p:bldP spid="18" grpId="0" animBg="1"/>
      <p:bldP spid="20" grpId="0" animBg="1"/>
      <p:bldP spid="22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2E7B-9909-FFCA-21E7-383606AC2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9AB5A02-404A-2847-CB06-8B094AB6A5D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Multi-tenancy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78B569-E040-F95A-DEF2-70983AE7B85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83856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118A-2C6D-9300-86BE-44B3F40F2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DFA13E-7F3F-F977-A3D0-ACBADDF4F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 dirty="0"/>
              <a:t>00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CA542EA-231A-A113-1D03-09023D44258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Hello World!</a:t>
            </a:r>
          </a:p>
        </p:txBody>
      </p:sp>
    </p:spTree>
    <p:extLst>
      <p:ext uri="{BB962C8B-B14F-4D97-AF65-F5344CB8AC3E}">
        <p14:creationId xmlns:p14="http://schemas.microsoft.com/office/powerpoint/2010/main" val="34646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3EF254-35D6-3794-E113-AB43A0FFD6BD}"/>
              </a:ext>
            </a:extLst>
          </p:cNvPr>
          <p:cNvSpPr/>
          <p:nvPr/>
        </p:nvSpPr>
        <p:spPr>
          <a:xfrm>
            <a:off x="7060691" y="4015608"/>
            <a:ext cx="4241086" cy="2437392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2F951A-9FA6-A1F1-0C59-D15994C00FFF}"/>
              </a:ext>
            </a:extLst>
          </p:cNvPr>
          <p:cNvSpPr/>
          <p:nvPr/>
        </p:nvSpPr>
        <p:spPr>
          <a:xfrm>
            <a:off x="7235395" y="4284736"/>
            <a:ext cx="3891678" cy="1928676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6940C-21F5-8A54-7BF8-D384BE90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234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de-DE" smtClean="0"/>
              <a:t>40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A1ECA29-DA77-9B51-9074-080BEE50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35" y="307712"/>
            <a:ext cx="9306859" cy="864000"/>
          </a:xfrm>
        </p:spPr>
        <p:txBody>
          <a:bodyPr/>
          <a:lstStyle/>
          <a:p>
            <a:r>
              <a:rPr lang="en-GB"/>
              <a:t>MAC-VRF – VLAN Based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4F4C3-6DDE-7C12-572F-7BBC06C4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3F5E-11F7-024A-B726-ED634EFCBD80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A7340-44BA-8A08-0E44-B36C1D55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9E46E9-39D4-F344-1C20-F2D11E35E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835318"/>
              </p:ext>
            </p:extLst>
          </p:nvPr>
        </p:nvGraphicFramePr>
        <p:xfrm>
          <a:off x="7443877" y="4619662"/>
          <a:ext cx="3474714" cy="1279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8238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1158238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158238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279985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MAC 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439976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Egress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279985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/>
                        <a:t>interface-8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279985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interface-16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7FF10C7-79D1-6E49-373D-3C0325194C03}"/>
              </a:ext>
            </a:extLst>
          </p:cNvPr>
          <p:cNvSpPr txBox="1"/>
          <p:nvPr/>
        </p:nvSpPr>
        <p:spPr>
          <a:xfrm>
            <a:off x="4927600" y="4868333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7C1A6-87E8-3441-4D0F-07BD0AC32582}"/>
              </a:ext>
            </a:extLst>
          </p:cNvPr>
          <p:cNvSpPr txBox="1"/>
          <p:nvPr/>
        </p:nvSpPr>
        <p:spPr>
          <a:xfrm>
            <a:off x="8358885" y="4041746"/>
            <a:ext cx="1644699" cy="1722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EVPN INSTANCE 40</a:t>
            </a:r>
            <a:endParaRPr lang="en-GB" sz="12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E87DC-6B1F-9B4D-CA22-E5A856DF2A66}"/>
              </a:ext>
            </a:extLst>
          </p:cNvPr>
          <p:cNvSpPr txBox="1"/>
          <p:nvPr/>
        </p:nvSpPr>
        <p:spPr>
          <a:xfrm>
            <a:off x="4648199" y="4690532"/>
            <a:ext cx="1134533" cy="2113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942694-9149-4664-4E61-6581C127C4F7}"/>
              </a:ext>
            </a:extLst>
          </p:cNvPr>
          <p:cNvSpPr txBox="1"/>
          <p:nvPr/>
        </p:nvSpPr>
        <p:spPr>
          <a:xfrm>
            <a:off x="8358885" y="3772618"/>
            <a:ext cx="1644699" cy="1722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MAC-VRF-V40</a:t>
            </a:r>
            <a:endParaRPr lang="en-GB" sz="12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9D2B7-DF33-6B36-B3DB-19039B71B862}"/>
              </a:ext>
            </a:extLst>
          </p:cNvPr>
          <p:cNvSpPr txBox="1"/>
          <p:nvPr/>
        </p:nvSpPr>
        <p:spPr>
          <a:xfrm>
            <a:off x="8358885" y="4367472"/>
            <a:ext cx="1644699" cy="1722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VLAN 40 / VNI 10040</a:t>
            </a:r>
            <a:endParaRPr lang="en-GB" sz="1200" b="1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6676232-5436-03BD-61B0-F914C3C88104}"/>
              </a:ext>
            </a:extLst>
          </p:cNvPr>
          <p:cNvSpPr/>
          <p:nvPr/>
        </p:nvSpPr>
        <p:spPr>
          <a:xfrm>
            <a:off x="7060691" y="1066341"/>
            <a:ext cx="4241086" cy="2597621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6F70920-9B44-E186-ECB6-9E4CC04348A5}"/>
              </a:ext>
            </a:extLst>
          </p:cNvPr>
          <p:cNvSpPr/>
          <p:nvPr/>
        </p:nvSpPr>
        <p:spPr>
          <a:xfrm>
            <a:off x="7235395" y="1335469"/>
            <a:ext cx="3891678" cy="2055463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23B4CE5-F1CA-7D9D-BC5D-BF2DC4962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277349"/>
              </p:ext>
            </p:extLst>
          </p:nvPr>
        </p:nvGraphicFramePr>
        <p:xfrm>
          <a:off x="7443877" y="1670395"/>
          <a:ext cx="3474714" cy="1364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8238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1158238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158238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298391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MAC 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468899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Egress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298391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/>
                        <a:t>interface-5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298391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interface-10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8C32246-8A76-3500-6121-6BE68077965C}"/>
              </a:ext>
            </a:extLst>
          </p:cNvPr>
          <p:cNvSpPr txBox="1"/>
          <p:nvPr/>
        </p:nvSpPr>
        <p:spPr>
          <a:xfrm>
            <a:off x="8358885" y="1108842"/>
            <a:ext cx="1644699" cy="18360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EVPN INSTANCE 20</a:t>
            </a:r>
            <a:endParaRPr lang="en-GB" sz="12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C3A053-C679-714B-D4E9-B79888260549}"/>
              </a:ext>
            </a:extLst>
          </p:cNvPr>
          <p:cNvSpPr txBox="1"/>
          <p:nvPr/>
        </p:nvSpPr>
        <p:spPr>
          <a:xfrm>
            <a:off x="8358885" y="787941"/>
            <a:ext cx="1644699" cy="18360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MAC-VRF-V20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C2466-D193-8576-7976-FB3E314F2B67}"/>
              </a:ext>
            </a:extLst>
          </p:cNvPr>
          <p:cNvSpPr txBox="1"/>
          <p:nvPr/>
        </p:nvSpPr>
        <p:spPr>
          <a:xfrm>
            <a:off x="8358885" y="1411131"/>
            <a:ext cx="1644699" cy="18360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VLAN 20 / VNI 10020</a:t>
            </a:r>
            <a:endParaRPr lang="en-GB" sz="1200" b="1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7E23ABB5-6F02-F766-E859-1B91FFF5D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580" y="1066341"/>
            <a:ext cx="5593220" cy="432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Common on older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Limited scalability - unique instance per VLAN requiring a separate MAC-VRF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Single MAC/Bridge table per MAC-VRF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Single broadcast domain per MAC-VRF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1:1 mapping:</a:t>
            </a:r>
          </a:p>
          <a:p>
            <a:pPr lvl="2" indent="0">
              <a:buNone/>
            </a:pPr>
            <a:r>
              <a:rPr lang="en-GB" sz="2000"/>
              <a:t>	VLAN/BD &gt;&gt; MAC-VRF &gt;&gt; EVI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11E5A-E935-AC17-8943-19AAC353E121}"/>
              </a:ext>
            </a:extLst>
          </p:cNvPr>
          <p:cNvSpPr txBox="1"/>
          <p:nvPr/>
        </p:nvSpPr>
        <p:spPr>
          <a:xfrm>
            <a:off x="3190044" y="5901619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VLAN Based Services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1326A-CD02-BD13-AB14-9A1F75A3E62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099625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E1DB7-EDA5-FCF1-B30A-BEC7885E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007D422-4C04-66A0-5129-5B443D1A9E6D}"/>
              </a:ext>
            </a:extLst>
          </p:cNvPr>
          <p:cNvSpPr/>
          <p:nvPr/>
        </p:nvSpPr>
        <p:spPr>
          <a:xfrm>
            <a:off x="7071188" y="1305304"/>
            <a:ext cx="4106332" cy="4793381"/>
          </a:xfrm>
          <a:prstGeom prst="roundRect">
            <a:avLst/>
          </a:prstGeom>
          <a:solidFill>
            <a:schemeClr val="tx2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1557AE6-FA10-0B23-4A75-94A475565D2A}"/>
              </a:ext>
            </a:extLst>
          </p:cNvPr>
          <p:cNvSpPr/>
          <p:nvPr/>
        </p:nvSpPr>
        <p:spPr>
          <a:xfrm>
            <a:off x="7240341" y="1649371"/>
            <a:ext cx="3768027" cy="4195406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20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1D3E5-911A-2EA4-573B-7B24279F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41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71B01C-724C-7C92-454E-437808BE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35" y="307712"/>
            <a:ext cx="6185899" cy="864000"/>
          </a:xfrm>
        </p:spPr>
        <p:txBody>
          <a:bodyPr/>
          <a:lstStyle/>
          <a:p>
            <a:r>
              <a:rPr lang="en-GB" dirty="0"/>
              <a:t>MAC-VRF – VLAN AWARE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DC6BE-F1AB-478A-DCAC-EA8646FE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E358-7768-E741-B053-B09B19EFFC46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D9A87-26BF-7050-25A7-48B08D63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D5ECE35-D2B6-1346-7600-DF4F86A7E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32484"/>
              </p:ext>
            </p:extLst>
          </p:nvPr>
        </p:nvGraphicFramePr>
        <p:xfrm>
          <a:off x="7442199" y="4148717"/>
          <a:ext cx="3364311" cy="1315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437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1121437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121437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2878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 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452363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Egress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/>
                        <a:t>interface-8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interface-16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23B0D7A-A9CE-A2F7-F9F4-2D642A56DA31}"/>
              </a:ext>
            </a:extLst>
          </p:cNvPr>
          <p:cNvSpPr txBox="1"/>
          <p:nvPr/>
        </p:nvSpPr>
        <p:spPr>
          <a:xfrm>
            <a:off x="4927600" y="4868333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AD41DF-2C7E-82E9-4A1D-E38E4B977C31}"/>
              </a:ext>
            </a:extLst>
          </p:cNvPr>
          <p:cNvSpPr txBox="1"/>
          <p:nvPr/>
        </p:nvSpPr>
        <p:spPr>
          <a:xfrm>
            <a:off x="4648199" y="4690532"/>
            <a:ext cx="1134533" cy="2113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659F4-2C7C-867B-7ACD-34E3FC41543F}"/>
              </a:ext>
            </a:extLst>
          </p:cNvPr>
          <p:cNvSpPr txBox="1"/>
          <p:nvPr/>
        </p:nvSpPr>
        <p:spPr>
          <a:xfrm>
            <a:off x="8328134" y="3858075"/>
            <a:ext cx="1592441" cy="1771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VLAN 40 / VNI 10040</a:t>
            </a:r>
            <a:endParaRPr lang="en-GB" sz="1200" b="1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D918801-E352-A34D-01E5-B7D6CE45C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09836"/>
              </p:ext>
            </p:extLst>
          </p:nvPr>
        </p:nvGraphicFramePr>
        <p:xfrm>
          <a:off x="7442199" y="2070333"/>
          <a:ext cx="3364311" cy="1315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437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1121437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121437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2878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 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452363">
                <a:tc>
                  <a:txBody>
                    <a:bodyPr/>
                    <a:lstStyle/>
                    <a:p>
                      <a:pPr algn="ctr"/>
                      <a:r>
                        <a:rPr lang="en-GB" sz="1000" b="1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Egress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interface-5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interface-10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451770D-52D5-4C7E-6E8E-2C32D7D97C23}"/>
              </a:ext>
            </a:extLst>
          </p:cNvPr>
          <p:cNvSpPr txBox="1"/>
          <p:nvPr/>
        </p:nvSpPr>
        <p:spPr>
          <a:xfrm>
            <a:off x="8328134" y="1376297"/>
            <a:ext cx="1592441" cy="1771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EVPN INSTANCE 2040</a:t>
            </a:r>
            <a:endParaRPr lang="en-GB" sz="12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EAC6DC-EDFC-2407-0E23-64FD45C98723}"/>
              </a:ext>
            </a:extLst>
          </p:cNvPr>
          <p:cNvSpPr txBox="1"/>
          <p:nvPr/>
        </p:nvSpPr>
        <p:spPr>
          <a:xfrm>
            <a:off x="8328134" y="1053614"/>
            <a:ext cx="1592441" cy="1771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MAC-VRF-V20-V40</a:t>
            </a:r>
            <a:endParaRPr lang="en-GB" sz="12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937F18-C7C2-1437-F56C-8F656046F074}"/>
              </a:ext>
            </a:extLst>
          </p:cNvPr>
          <p:cNvSpPr txBox="1"/>
          <p:nvPr/>
        </p:nvSpPr>
        <p:spPr>
          <a:xfrm>
            <a:off x="8328134" y="1779691"/>
            <a:ext cx="1592441" cy="1771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VLAN 20 / VNI 10020</a:t>
            </a:r>
            <a:endParaRPr lang="en-GB" sz="1200" b="1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FEDB1776-AE5D-7D67-C85E-60E8E3F4F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579" y="1066341"/>
            <a:ext cx="5940355" cy="432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Much more common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Better scale (than VLAN based) due to a common instance for multiple VLANs requiring a single MAC-VRF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Multiple MAC/Bridge table per MAC-VRF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Multiple broadcast domains per MAC-VRF and per VLAN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Many(n):1 mapping between &gt; VLAN/BD &gt;&gt; MAC-VRF &gt;&gt; EVI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4847B-2D81-A201-B99A-1A581FE99982}"/>
              </a:ext>
            </a:extLst>
          </p:cNvPr>
          <p:cNvSpPr txBox="1"/>
          <p:nvPr/>
        </p:nvSpPr>
        <p:spPr>
          <a:xfrm>
            <a:off x="3190044" y="5901619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VLAN Aware Services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A22399-0B2B-44A8-F46E-F49C7565365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674117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1B478-2EAF-D13E-2142-64277802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7489595-7721-FC6B-7975-A0EA17CC596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ROUTING Approaches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D94790-81C1-5275-A3F7-6B68629630E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542198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C60-8FA6-6D0E-C20F-97F804FA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D947F4-4C80-849F-5529-197A2462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613" y="309758"/>
            <a:ext cx="2556387" cy="835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FFF1AA-BB9B-A6FD-5B07-A942C5CFA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84" t="11892" r="9490" b="5534"/>
          <a:stretch>
            <a:fillRect/>
          </a:stretch>
        </p:blipFill>
        <p:spPr>
          <a:xfrm>
            <a:off x="3851709" y="3509586"/>
            <a:ext cx="4836963" cy="26257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6FD7E-A1D2-D3A5-BC96-AE6986B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en-GB" noProof="0" smtClean="0"/>
              <a:t>43</a:t>
            </a:fld>
            <a:endParaRPr lang="en-GB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21C6EE-663E-1833-973B-07DF873F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000" y="175762"/>
            <a:ext cx="8928000" cy="864000"/>
          </a:xfrm>
        </p:spPr>
        <p:txBody>
          <a:bodyPr/>
          <a:lstStyle/>
          <a:p>
            <a:r>
              <a:rPr lang="en-GB" noProof="0"/>
              <a:t>Common Gateway Placement options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962FFA-BCCA-E279-348E-58E15529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8257-3EA7-6543-A03B-AB2A0484BF60}" type="datetime1">
              <a:rPr lang="en-GB" noProof="0" smtClean="0"/>
              <a:t>06/07/2026</a:t>
            </a:fld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38E3F3-E2BA-0F89-CBFF-9641694B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An Introduction to Data Centre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EFEAE-74DE-C533-9A1A-DCE3BEA5E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" t="5093" r="1097" b="4004"/>
          <a:stretch>
            <a:fillRect/>
          </a:stretch>
        </p:blipFill>
        <p:spPr>
          <a:xfrm>
            <a:off x="327619" y="1003002"/>
            <a:ext cx="4068347" cy="2623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D3087C-052F-AC43-4886-9CC364343F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63" t="6479" r="2089" b="2886"/>
          <a:stretch>
            <a:fillRect/>
          </a:stretch>
        </p:blipFill>
        <p:spPr>
          <a:xfrm>
            <a:off x="8144414" y="1003002"/>
            <a:ext cx="3823172" cy="2586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C629E-6AF5-A867-FB57-EFC0ADAB9AC5}"/>
              </a:ext>
            </a:extLst>
          </p:cNvPr>
          <p:cNvSpPr txBox="1"/>
          <p:nvPr/>
        </p:nvSpPr>
        <p:spPr>
          <a:xfrm>
            <a:off x="501543" y="3694800"/>
            <a:ext cx="3000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Bridge Overlay with External Routing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D0CE0-CF5E-700C-761C-87C6D0ED8649}"/>
              </a:ext>
            </a:extLst>
          </p:cNvPr>
          <p:cNvSpPr txBox="1"/>
          <p:nvPr/>
        </p:nvSpPr>
        <p:spPr>
          <a:xfrm>
            <a:off x="4980851" y="6135295"/>
            <a:ext cx="2711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>
                <a:solidFill>
                  <a:schemeClr val="bg2"/>
                </a:solidFill>
              </a:rPr>
              <a:t>Figure: Edge Routed &amp; Bridged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DB62E-4720-C230-2315-8D538939EA78}"/>
              </a:ext>
            </a:extLst>
          </p:cNvPr>
          <p:cNvSpPr txBox="1"/>
          <p:nvPr/>
        </p:nvSpPr>
        <p:spPr>
          <a:xfrm>
            <a:off x="8555696" y="3694800"/>
            <a:ext cx="3000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2"/>
                </a:solidFill>
              </a:rPr>
              <a:t>Figure: Centrally Routed &amp; Bridged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8CE2E-C839-B682-25D7-A58D8A908C4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8EA96D1-07DD-64E1-AC4B-8DF26C883E0B}"/>
              </a:ext>
            </a:extLst>
          </p:cNvPr>
          <p:cNvSpPr/>
          <p:nvPr/>
        </p:nvSpPr>
        <p:spPr>
          <a:xfrm>
            <a:off x="2782529" y="2910348"/>
            <a:ext cx="865239" cy="784452"/>
          </a:xfrm>
          <a:prstGeom prst="round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9CC4EB-474C-F6D4-691A-A7BB4E1FE641}"/>
              </a:ext>
            </a:extLst>
          </p:cNvPr>
          <p:cNvSpPr/>
          <p:nvPr/>
        </p:nvSpPr>
        <p:spPr>
          <a:xfrm>
            <a:off x="3905039" y="4436702"/>
            <a:ext cx="4744305" cy="803892"/>
          </a:xfrm>
          <a:prstGeom prst="round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9CD336A-AD8D-E379-17F3-E67EB43A248A}"/>
              </a:ext>
            </a:extLst>
          </p:cNvPr>
          <p:cNvSpPr/>
          <p:nvPr/>
        </p:nvSpPr>
        <p:spPr>
          <a:xfrm>
            <a:off x="8501615" y="943602"/>
            <a:ext cx="3203685" cy="784452"/>
          </a:xfrm>
          <a:prstGeom prst="round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EE4473-98A6-FF7B-2AA9-7D7A42CA1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998" y="430632"/>
            <a:ext cx="1397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D3617-F8A9-B2ED-F6CE-9A75311EA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07CF0BDA-B27A-340B-779B-0CDDA60DBC49}"/>
              </a:ext>
            </a:extLst>
          </p:cNvPr>
          <p:cNvSpPr/>
          <p:nvPr/>
        </p:nvSpPr>
        <p:spPr>
          <a:xfrm>
            <a:off x="10456466" y="1863002"/>
            <a:ext cx="1082992" cy="639642"/>
          </a:xfrm>
          <a:custGeom>
            <a:avLst/>
            <a:gdLst>
              <a:gd name="csX0" fmla="*/ 1066664 w 1082992"/>
              <a:gd name="csY0" fmla="*/ 348419 h 639642"/>
              <a:gd name="csX1" fmla="*/ 584732 w 1082992"/>
              <a:gd name="csY1" fmla="*/ 628474 h 639642"/>
              <a:gd name="csX2" fmla="*/ 502153 w 1082992"/>
              <a:gd name="csY2" fmla="*/ 628474 h 639642"/>
              <a:gd name="csX3" fmla="*/ 16499 w 1082992"/>
              <a:gd name="csY3" fmla="*/ 348250 h 639642"/>
              <a:gd name="csX4" fmla="*/ 16499 w 1082992"/>
              <a:gd name="csY4" fmla="*/ 291224 h 639642"/>
              <a:gd name="csX5" fmla="*/ 498431 w 1082992"/>
              <a:gd name="csY5" fmla="*/ 11168 h 639642"/>
              <a:gd name="csX6" fmla="*/ 581009 w 1082992"/>
              <a:gd name="csY6" fmla="*/ 11168 h 639642"/>
              <a:gd name="csX7" fmla="*/ 1066494 w 1082992"/>
              <a:gd name="csY7" fmla="*/ 291393 h 639642"/>
              <a:gd name="csX8" fmla="*/ 1066494 w 1082992"/>
              <a:gd name="csY8" fmla="*/ 348419 h 6396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2992" h="639642">
                <a:moveTo>
                  <a:pt x="1066664" y="348419"/>
                </a:moveTo>
                <a:lnTo>
                  <a:pt x="584732" y="628474"/>
                </a:lnTo>
                <a:cubicBezTo>
                  <a:pt x="559180" y="643366"/>
                  <a:pt x="527705" y="643366"/>
                  <a:pt x="502153" y="628474"/>
                </a:cubicBezTo>
                <a:lnTo>
                  <a:pt x="16499" y="348250"/>
                </a:lnTo>
                <a:cubicBezTo>
                  <a:pt x="-5500" y="335559"/>
                  <a:pt x="-5500" y="303915"/>
                  <a:pt x="16499" y="291224"/>
                </a:cubicBezTo>
                <a:lnTo>
                  <a:pt x="498431" y="11168"/>
                </a:lnTo>
                <a:cubicBezTo>
                  <a:pt x="523982" y="-3723"/>
                  <a:pt x="555457" y="-3723"/>
                  <a:pt x="581009" y="11168"/>
                </a:cubicBezTo>
                <a:lnTo>
                  <a:pt x="1066494" y="291393"/>
                </a:lnTo>
                <a:cubicBezTo>
                  <a:pt x="1088493" y="304084"/>
                  <a:pt x="1088493" y="335728"/>
                  <a:pt x="1066494" y="348419"/>
                </a:cubicBezTo>
                <a:close/>
              </a:path>
            </a:pathLst>
          </a:custGeom>
          <a:solidFill>
            <a:srgbClr val="E7E7E7"/>
          </a:solidFill>
          <a:ln w="16818" cap="flat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90C82-6EEC-DCF8-7714-2998140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44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91CED-72AC-2182-8811-C131F9F4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3" y="295853"/>
            <a:ext cx="8928000" cy="864000"/>
          </a:xfrm>
        </p:spPr>
        <p:txBody>
          <a:bodyPr/>
          <a:lstStyle/>
          <a:p>
            <a:r>
              <a:rPr lang="en-GB"/>
              <a:t>Introducing Routing approaches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A8735A-87E1-4C4C-D075-A89319A0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61FDD-1704-414E-B343-A66108D08BC8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A5951-C93D-CD67-A7BC-04796F1A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28" name="Grafik 267">
            <a:extLst>
              <a:ext uri="{FF2B5EF4-FFF2-40B4-BE49-F238E27FC236}">
                <a16:creationId xmlns:a16="http://schemas.microsoft.com/office/drawing/2014/main" id="{08311962-7A62-0827-D29F-2F7A20AF4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2797142" y="962163"/>
            <a:ext cx="1774857" cy="1774857"/>
          </a:xfrm>
          <a:prstGeom prst="rect">
            <a:avLst/>
          </a:prstGeom>
        </p:spPr>
      </p:pic>
      <p:pic>
        <p:nvPicPr>
          <p:cNvPr id="29" name="Grafik 267">
            <a:extLst>
              <a:ext uri="{FF2B5EF4-FFF2-40B4-BE49-F238E27FC236}">
                <a16:creationId xmlns:a16="http://schemas.microsoft.com/office/drawing/2014/main" id="{FA8E5B4D-775C-6AB2-B151-D0F036DD12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7168343" y="962162"/>
            <a:ext cx="1774857" cy="177485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C419E3-1179-B0AE-6DBD-C4D8FF432876}"/>
              </a:ext>
            </a:extLst>
          </p:cNvPr>
          <p:cNvCxnSpPr/>
          <p:nvPr/>
        </p:nvCxnSpPr>
        <p:spPr>
          <a:xfrm flipH="1">
            <a:off x="821803" y="2192643"/>
            <a:ext cx="2318701" cy="0"/>
          </a:xfrm>
          <a:prstGeom prst="line">
            <a:avLst/>
          </a:prstGeom>
          <a:ln w="38100" cap="rnd">
            <a:solidFill>
              <a:srgbClr val="ADCD5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114">
            <a:extLst>
              <a:ext uri="{FF2B5EF4-FFF2-40B4-BE49-F238E27FC236}">
                <a16:creationId xmlns:a16="http://schemas.microsoft.com/office/drawing/2014/main" id="{7DB402B9-F362-9E95-A127-246E39A2D5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415976" y="1654026"/>
            <a:ext cx="1082994" cy="108299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B94F1D-85B9-C58A-2827-9C6DBF934723}"/>
              </a:ext>
            </a:extLst>
          </p:cNvPr>
          <p:cNvCxnSpPr/>
          <p:nvPr/>
        </p:nvCxnSpPr>
        <p:spPr>
          <a:xfrm flipH="1">
            <a:off x="8304645" y="2192643"/>
            <a:ext cx="2318701" cy="0"/>
          </a:xfrm>
          <a:prstGeom prst="line">
            <a:avLst/>
          </a:prstGeom>
          <a:ln w="38100" cap="rnd">
            <a:solidFill>
              <a:srgbClr val="0055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afik 114">
            <a:extLst>
              <a:ext uri="{FF2B5EF4-FFF2-40B4-BE49-F238E27FC236}">
                <a16:creationId xmlns:a16="http://schemas.microsoft.com/office/drawing/2014/main" id="{6830F7F8-1A14-4857-9FE8-6622CADB616B}"/>
              </a:ext>
            </a:extLst>
          </p:cNvPr>
          <p:cNvGrpSpPr/>
          <p:nvPr/>
        </p:nvGrpSpPr>
        <p:grpSpPr>
          <a:xfrm>
            <a:off x="10685502" y="1587050"/>
            <a:ext cx="693284" cy="803572"/>
            <a:chOff x="10685502" y="1587050"/>
            <a:chExt cx="693284" cy="803572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05EF303-A398-C1CF-D606-E84471F6FE88}"/>
                </a:ext>
              </a:extLst>
            </p:cNvPr>
            <p:cNvSpPr/>
            <p:nvPr/>
          </p:nvSpPr>
          <p:spPr>
            <a:xfrm>
              <a:off x="10976726" y="2102952"/>
              <a:ext cx="393600" cy="279209"/>
            </a:xfrm>
            <a:custGeom>
              <a:avLst/>
              <a:gdLst>
                <a:gd name="csX0" fmla="*/ 393600 w 393600"/>
                <a:gd name="csY0" fmla="*/ 0 h 279209"/>
                <a:gd name="csX1" fmla="*/ 393431 w 393600"/>
                <a:gd name="csY1" fmla="*/ 50596 h 279209"/>
                <a:gd name="csX2" fmla="*/ 0 w 393600"/>
                <a:gd name="csY2" fmla="*/ 279209 h 279209"/>
                <a:gd name="csX3" fmla="*/ 169 w 393600"/>
                <a:gd name="csY3" fmla="*/ 228613 h 279209"/>
                <a:gd name="csX4" fmla="*/ 393600 w 393600"/>
                <a:gd name="csY4" fmla="*/ 0 h 279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3600" h="279209">
                  <a:moveTo>
                    <a:pt x="393600" y="0"/>
                  </a:moveTo>
                  <a:lnTo>
                    <a:pt x="393431" y="50596"/>
                  </a:lnTo>
                  <a:lnTo>
                    <a:pt x="0" y="279209"/>
                  </a:lnTo>
                  <a:lnTo>
                    <a:pt x="169" y="228613"/>
                  </a:lnTo>
                  <a:lnTo>
                    <a:pt x="393600" y="0"/>
                  </a:lnTo>
                  <a:close/>
                </a:path>
              </a:pathLst>
            </a:custGeom>
            <a:solidFill>
              <a:srgbClr val="FFFFFF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B918007-3BC8-7D20-64CF-D822A401AF85}"/>
                </a:ext>
              </a:extLst>
            </p:cNvPr>
            <p:cNvSpPr/>
            <p:nvPr/>
          </p:nvSpPr>
          <p:spPr>
            <a:xfrm>
              <a:off x="10701916" y="2172839"/>
              <a:ext cx="274978" cy="209322"/>
            </a:xfrm>
            <a:custGeom>
              <a:avLst/>
              <a:gdLst>
                <a:gd name="csX0" fmla="*/ 274979 w 274978"/>
                <a:gd name="csY0" fmla="*/ 158726 h 209322"/>
                <a:gd name="csX1" fmla="*/ 274809 w 274978"/>
                <a:gd name="csY1" fmla="*/ 209322 h 209322"/>
                <a:gd name="csX2" fmla="*/ 0 w 274978"/>
                <a:gd name="csY2" fmla="*/ 50765 h 209322"/>
                <a:gd name="csX3" fmla="*/ 169 w 274978"/>
                <a:gd name="csY3" fmla="*/ 0 h 209322"/>
                <a:gd name="csX4" fmla="*/ 274979 w 274978"/>
                <a:gd name="csY4" fmla="*/ 158726 h 2093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74978" h="209322">
                  <a:moveTo>
                    <a:pt x="274979" y="158726"/>
                  </a:moveTo>
                  <a:lnTo>
                    <a:pt x="274809" y="209322"/>
                  </a:lnTo>
                  <a:lnTo>
                    <a:pt x="0" y="50765"/>
                  </a:lnTo>
                  <a:lnTo>
                    <a:pt x="169" y="0"/>
                  </a:lnTo>
                  <a:lnTo>
                    <a:pt x="274979" y="158726"/>
                  </a:lnTo>
                  <a:close/>
                </a:path>
              </a:pathLst>
            </a:custGeom>
            <a:solidFill>
              <a:srgbClr val="FFFFFF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B127B6C-3088-842D-C649-A66A39917DE2}"/>
                </a:ext>
              </a:extLst>
            </p:cNvPr>
            <p:cNvSpPr/>
            <p:nvPr/>
          </p:nvSpPr>
          <p:spPr>
            <a:xfrm>
              <a:off x="10698193" y="1598345"/>
              <a:ext cx="396815" cy="544203"/>
            </a:xfrm>
            <a:custGeom>
              <a:avLst/>
              <a:gdLst>
                <a:gd name="csX0" fmla="*/ 395969 w 396815"/>
                <a:gd name="csY0" fmla="*/ 0 h 544203"/>
                <a:gd name="csX1" fmla="*/ 396815 w 396815"/>
                <a:gd name="csY1" fmla="*/ 315591 h 544203"/>
                <a:gd name="csX2" fmla="*/ 846 w 396815"/>
                <a:gd name="csY2" fmla="*/ 544204 h 544203"/>
                <a:gd name="csX3" fmla="*/ 0 w 396815"/>
                <a:gd name="csY3" fmla="*/ 228613 h 544203"/>
                <a:gd name="csX4" fmla="*/ 395969 w 396815"/>
                <a:gd name="csY4" fmla="*/ 0 h 5442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6815" h="544203">
                  <a:moveTo>
                    <a:pt x="395969" y="0"/>
                  </a:moveTo>
                  <a:lnTo>
                    <a:pt x="396815" y="315591"/>
                  </a:lnTo>
                  <a:lnTo>
                    <a:pt x="846" y="544204"/>
                  </a:lnTo>
                  <a:lnTo>
                    <a:pt x="0" y="228613"/>
                  </a:lnTo>
                  <a:lnTo>
                    <a:pt x="395969" y="0"/>
                  </a:lnTo>
                  <a:close/>
                </a:path>
              </a:pathLst>
            </a:custGeom>
            <a:solidFill>
              <a:srgbClr val="4080AC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E9FBEF3-5ACC-BB46-8AF2-41AA73E47832}"/>
                </a:ext>
              </a:extLst>
            </p:cNvPr>
            <p:cNvSpPr/>
            <p:nvPr/>
          </p:nvSpPr>
          <p:spPr>
            <a:xfrm>
              <a:off x="10685502" y="1587050"/>
              <a:ext cx="413906" cy="561083"/>
            </a:xfrm>
            <a:custGeom>
              <a:avLst/>
              <a:gdLst>
                <a:gd name="csX0" fmla="*/ 9307 w 413906"/>
                <a:gd name="csY0" fmla="*/ 561083 h 561083"/>
                <a:gd name="csX1" fmla="*/ 5077 w 413906"/>
                <a:gd name="csY1" fmla="*/ 559899 h 561083"/>
                <a:gd name="csX2" fmla="*/ 846 w 413906"/>
                <a:gd name="csY2" fmla="*/ 552623 h 561083"/>
                <a:gd name="csX3" fmla="*/ 0 w 413906"/>
                <a:gd name="csY3" fmla="*/ 237032 h 561083"/>
                <a:gd name="csX4" fmla="*/ 4230 w 413906"/>
                <a:gd name="csY4" fmla="*/ 229755 h 561083"/>
                <a:gd name="csX5" fmla="*/ 400369 w 413906"/>
                <a:gd name="csY5" fmla="*/ 1142 h 561083"/>
                <a:gd name="csX6" fmla="*/ 408830 w 413906"/>
                <a:gd name="csY6" fmla="*/ 1142 h 561083"/>
                <a:gd name="csX7" fmla="*/ 413060 w 413906"/>
                <a:gd name="csY7" fmla="*/ 8419 h 561083"/>
                <a:gd name="csX8" fmla="*/ 413906 w 413906"/>
                <a:gd name="csY8" fmla="*/ 324010 h 561083"/>
                <a:gd name="csX9" fmla="*/ 409676 w 413906"/>
                <a:gd name="csY9" fmla="*/ 331286 h 561083"/>
                <a:gd name="csX10" fmla="*/ 13537 w 413906"/>
                <a:gd name="csY10" fmla="*/ 559899 h 561083"/>
                <a:gd name="csX11" fmla="*/ 9307 w 413906"/>
                <a:gd name="csY11" fmla="*/ 561083 h 561083"/>
                <a:gd name="csX12" fmla="*/ 16922 w 413906"/>
                <a:gd name="csY12" fmla="*/ 241939 h 561083"/>
                <a:gd name="csX13" fmla="*/ 17768 w 413906"/>
                <a:gd name="csY13" fmla="*/ 538070 h 561083"/>
                <a:gd name="csX14" fmla="*/ 396985 w 413906"/>
                <a:gd name="csY14" fmla="*/ 319102 h 561083"/>
                <a:gd name="csX15" fmla="*/ 396139 w 413906"/>
                <a:gd name="csY15" fmla="*/ 22971 h 561083"/>
                <a:gd name="csX16" fmla="*/ 16922 w 413906"/>
                <a:gd name="csY16" fmla="*/ 241939 h 5610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3906" h="561083">
                  <a:moveTo>
                    <a:pt x="9307" y="561083"/>
                  </a:moveTo>
                  <a:cubicBezTo>
                    <a:pt x="7784" y="561083"/>
                    <a:pt x="6430" y="560745"/>
                    <a:pt x="5077" y="559899"/>
                  </a:cubicBezTo>
                  <a:cubicBezTo>
                    <a:pt x="2369" y="558376"/>
                    <a:pt x="846" y="555669"/>
                    <a:pt x="846" y="552623"/>
                  </a:cubicBezTo>
                  <a:lnTo>
                    <a:pt x="0" y="237032"/>
                  </a:lnTo>
                  <a:cubicBezTo>
                    <a:pt x="0" y="233986"/>
                    <a:pt x="1523" y="231278"/>
                    <a:pt x="4230" y="229755"/>
                  </a:cubicBezTo>
                  <a:lnTo>
                    <a:pt x="400369" y="1142"/>
                  </a:lnTo>
                  <a:cubicBezTo>
                    <a:pt x="402907" y="-381"/>
                    <a:pt x="406122" y="-381"/>
                    <a:pt x="408830" y="1142"/>
                  </a:cubicBezTo>
                  <a:cubicBezTo>
                    <a:pt x="411537" y="2665"/>
                    <a:pt x="413060" y="5373"/>
                    <a:pt x="413060" y="8419"/>
                  </a:cubicBezTo>
                  <a:lnTo>
                    <a:pt x="413906" y="324010"/>
                  </a:lnTo>
                  <a:cubicBezTo>
                    <a:pt x="413906" y="327055"/>
                    <a:pt x="412383" y="329763"/>
                    <a:pt x="409676" y="331286"/>
                  </a:cubicBezTo>
                  <a:lnTo>
                    <a:pt x="13537" y="559899"/>
                  </a:lnTo>
                  <a:cubicBezTo>
                    <a:pt x="12184" y="560576"/>
                    <a:pt x="10830" y="561083"/>
                    <a:pt x="9307" y="561083"/>
                  </a:cubicBezTo>
                  <a:close/>
                  <a:moveTo>
                    <a:pt x="16922" y="241939"/>
                  </a:moveTo>
                  <a:lnTo>
                    <a:pt x="17768" y="538070"/>
                  </a:lnTo>
                  <a:lnTo>
                    <a:pt x="396985" y="319102"/>
                  </a:lnTo>
                  <a:lnTo>
                    <a:pt x="396139" y="22971"/>
                  </a:lnTo>
                  <a:lnTo>
                    <a:pt x="16922" y="241939"/>
                  </a:lnTo>
                  <a:close/>
                </a:path>
              </a:pathLst>
            </a:custGeom>
            <a:solidFill>
              <a:srgbClr val="404040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6" name="Grafik 114">
              <a:extLst>
                <a:ext uri="{FF2B5EF4-FFF2-40B4-BE49-F238E27FC236}">
                  <a16:creationId xmlns:a16="http://schemas.microsoft.com/office/drawing/2014/main" id="{FAA40745-154F-A28B-54DF-49B444D5F3F7}"/>
                </a:ext>
              </a:extLst>
            </p:cNvPr>
            <p:cNvGrpSpPr/>
            <p:nvPr/>
          </p:nvGrpSpPr>
          <p:grpSpPr>
            <a:xfrm>
              <a:off x="10693455" y="1944226"/>
              <a:ext cx="685162" cy="446396"/>
              <a:chOff x="10693455" y="1944226"/>
              <a:chExt cx="685162" cy="446396"/>
            </a:xfrm>
          </p:grpSpPr>
          <p:grpSp>
            <p:nvGrpSpPr>
              <p:cNvPr id="47" name="Grafik 114">
                <a:extLst>
                  <a:ext uri="{FF2B5EF4-FFF2-40B4-BE49-F238E27FC236}">
                    <a16:creationId xmlns:a16="http://schemas.microsoft.com/office/drawing/2014/main" id="{CEC704C7-5976-FF17-CB35-3D7227ADA79D}"/>
                  </a:ext>
                </a:extLst>
              </p:cNvPr>
              <p:cNvGrpSpPr/>
              <p:nvPr/>
            </p:nvGrpSpPr>
            <p:grpSpPr>
              <a:xfrm>
                <a:off x="10968265" y="2094534"/>
                <a:ext cx="410352" cy="296088"/>
                <a:chOff x="10968265" y="2094534"/>
                <a:chExt cx="410352" cy="296088"/>
              </a:xfrm>
            </p:grpSpPr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04FDA74F-15F1-EBDF-05D2-F1D849C72749}"/>
                    </a:ext>
                  </a:extLst>
                </p:cNvPr>
                <p:cNvSpPr/>
                <p:nvPr/>
              </p:nvSpPr>
              <p:spPr>
                <a:xfrm>
                  <a:off x="10976726" y="2102952"/>
                  <a:ext cx="393600" cy="279209"/>
                </a:xfrm>
                <a:custGeom>
                  <a:avLst/>
                  <a:gdLst>
                    <a:gd name="csX0" fmla="*/ 393600 w 393600"/>
                    <a:gd name="csY0" fmla="*/ 0 h 279209"/>
                    <a:gd name="csX1" fmla="*/ 393431 w 393600"/>
                    <a:gd name="csY1" fmla="*/ 50596 h 279209"/>
                    <a:gd name="csX2" fmla="*/ 0 w 393600"/>
                    <a:gd name="csY2" fmla="*/ 279209 h 279209"/>
                    <a:gd name="csX3" fmla="*/ 169 w 393600"/>
                    <a:gd name="csY3" fmla="*/ 228613 h 279209"/>
                    <a:gd name="csX4" fmla="*/ 393600 w 393600"/>
                    <a:gd name="csY4" fmla="*/ 0 h 2792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93600" h="279209">
                      <a:moveTo>
                        <a:pt x="393600" y="0"/>
                      </a:moveTo>
                      <a:lnTo>
                        <a:pt x="393431" y="50596"/>
                      </a:lnTo>
                      <a:lnTo>
                        <a:pt x="0" y="279209"/>
                      </a:lnTo>
                      <a:lnTo>
                        <a:pt x="169" y="228613"/>
                      </a:lnTo>
                      <a:lnTo>
                        <a:pt x="393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5E56F84A-9DF2-B29D-60CE-74A4487AC045}"/>
                    </a:ext>
                  </a:extLst>
                </p:cNvPr>
                <p:cNvSpPr/>
                <p:nvPr/>
              </p:nvSpPr>
              <p:spPr>
                <a:xfrm>
                  <a:off x="10968265" y="2094534"/>
                  <a:ext cx="410352" cy="296088"/>
                </a:xfrm>
                <a:custGeom>
                  <a:avLst/>
                  <a:gdLst>
                    <a:gd name="csX0" fmla="*/ 8461 w 410352"/>
                    <a:gd name="csY0" fmla="*/ 296089 h 296088"/>
                    <a:gd name="csX1" fmla="*/ 4230 w 410352"/>
                    <a:gd name="csY1" fmla="*/ 294904 h 296088"/>
                    <a:gd name="csX2" fmla="*/ 0 w 410352"/>
                    <a:gd name="csY2" fmla="*/ 287628 h 296088"/>
                    <a:gd name="csX3" fmla="*/ 0 w 410352"/>
                    <a:gd name="csY3" fmla="*/ 237032 h 296088"/>
                    <a:gd name="csX4" fmla="*/ 4230 w 410352"/>
                    <a:gd name="csY4" fmla="*/ 229755 h 296088"/>
                    <a:gd name="csX5" fmla="*/ 397662 w 410352"/>
                    <a:gd name="csY5" fmla="*/ 1142 h 296088"/>
                    <a:gd name="csX6" fmla="*/ 406122 w 410352"/>
                    <a:gd name="csY6" fmla="*/ 1142 h 296088"/>
                    <a:gd name="csX7" fmla="*/ 410353 w 410352"/>
                    <a:gd name="csY7" fmla="*/ 8419 h 296088"/>
                    <a:gd name="csX8" fmla="*/ 410353 w 410352"/>
                    <a:gd name="csY8" fmla="*/ 59015 h 296088"/>
                    <a:gd name="csX9" fmla="*/ 406122 w 410352"/>
                    <a:gd name="csY9" fmla="*/ 66291 h 296088"/>
                    <a:gd name="csX10" fmla="*/ 12691 w 410352"/>
                    <a:gd name="csY10" fmla="*/ 294904 h 296088"/>
                    <a:gd name="csX11" fmla="*/ 8461 w 410352"/>
                    <a:gd name="csY11" fmla="*/ 296089 h 296088"/>
                    <a:gd name="csX12" fmla="*/ 16922 w 410352"/>
                    <a:gd name="csY12" fmla="*/ 241939 h 296088"/>
                    <a:gd name="csX13" fmla="*/ 16922 w 410352"/>
                    <a:gd name="csY13" fmla="*/ 272906 h 296088"/>
                    <a:gd name="csX14" fmla="*/ 393431 w 410352"/>
                    <a:gd name="csY14" fmla="*/ 54107 h 296088"/>
                    <a:gd name="csX15" fmla="*/ 393431 w 410352"/>
                    <a:gd name="csY15" fmla="*/ 23141 h 296088"/>
                    <a:gd name="csX16" fmla="*/ 16922 w 410352"/>
                    <a:gd name="csY16" fmla="*/ 241939 h 2960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410352" h="296088">
                      <a:moveTo>
                        <a:pt x="8461" y="296089"/>
                      </a:moveTo>
                      <a:cubicBezTo>
                        <a:pt x="6938" y="296089"/>
                        <a:pt x="5584" y="295750"/>
                        <a:pt x="4230" y="294904"/>
                      </a:cubicBezTo>
                      <a:cubicBezTo>
                        <a:pt x="1523" y="293381"/>
                        <a:pt x="0" y="290504"/>
                        <a:pt x="0" y="287628"/>
                      </a:cubicBezTo>
                      <a:lnTo>
                        <a:pt x="0" y="237032"/>
                      </a:lnTo>
                      <a:cubicBezTo>
                        <a:pt x="0" y="233986"/>
                        <a:pt x="1692" y="231278"/>
                        <a:pt x="4230" y="229755"/>
                      </a:cubicBezTo>
                      <a:lnTo>
                        <a:pt x="397662" y="1142"/>
                      </a:lnTo>
                      <a:cubicBezTo>
                        <a:pt x="400200" y="-381"/>
                        <a:pt x="403584" y="-381"/>
                        <a:pt x="406122" y="1142"/>
                      </a:cubicBezTo>
                      <a:cubicBezTo>
                        <a:pt x="408830" y="2665"/>
                        <a:pt x="410353" y="5542"/>
                        <a:pt x="410353" y="8419"/>
                      </a:cubicBezTo>
                      <a:lnTo>
                        <a:pt x="410353" y="59015"/>
                      </a:lnTo>
                      <a:cubicBezTo>
                        <a:pt x="410353" y="62061"/>
                        <a:pt x="408661" y="64768"/>
                        <a:pt x="406122" y="66291"/>
                      </a:cubicBezTo>
                      <a:lnTo>
                        <a:pt x="12691" y="294904"/>
                      </a:lnTo>
                      <a:cubicBezTo>
                        <a:pt x="11338" y="295581"/>
                        <a:pt x="9984" y="296089"/>
                        <a:pt x="8461" y="296089"/>
                      </a:cubicBezTo>
                      <a:close/>
                      <a:moveTo>
                        <a:pt x="16922" y="241939"/>
                      </a:moveTo>
                      <a:lnTo>
                        <a:pt x="16922" y="272906"/>
                      </a:lnTo>
                      <a:cubicBezTo>
                        <a:pt x="16922" y="272906"/>
                        <a:pt x="393431" y="54107"/>
                        <a:pt x="393431" y="54107"/>
                      </a:cubicBezTo>
                      <a:lnTo>
                        <a:pt x="393431" y="23141"/>
                      </a:lnTo>
                      <a:cubicBezTo>
                        <a:pt x="393431" y="23141"/>
                        <a:pt x="16922" y="241939"/>
                        <a:pt x="16922" y="241939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50" name="Grafik 114">
                <a:extLst>
                  <a:ext uri="{FF2B5EF4-FFF2-40B4-BE49-F238E27FC236}">
                    <a16:creationId xmlns:a16="http://schemas.microsoft.com/office/drawing/2014/main" id="{2B1CB782-E7AC-4481-D5FD-D9AA624D24B2}"/>
                  </a:ext>
                </a:extLst>
              </p:cNvPr>
              <p:cNvGrpSpPr/>
              <p:nvPr/>
            </p:nvGrpSpPr>
            <p:grpSpPr>
              <a:xfrm>
                <a:off x="10693455" y="2164590"/>
                <a:ext cx="291731" cy="226032"/>
                <a:chOff x="10693455" y="2164590"/>
                <a:chExt cx="291731" cy="226032"/>
              </a:xfrm>
            </p:grpSpPr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CD8EEB8B-46CF-3274-A707-20C180AEB04B}"/>
                    </a:ext>
                  </a:extLst>
                </p:cNvPr>
                <p:cNvSpPr/>
                <p:nvPr/>
              </p:nvSpPr>
              <p:spPr>
                <a:xfrm>
                  <a:off x="10701916" y="2172839"/>
                  <a:ext cx="274978" cy="209322"/>
                </a:xfrm>
                <a:custGeom>
                  <a:avLst/>
                  <a:gdLst>
                    <a:gd name="csX0" fmla="*/ 274979 w 274978"/>
                    <a:gd name="csY0" fmla="*/ 158726 h 209322"/>
                    <a:gd name="csX1" fmla="*/ 274809 w 274978"/>
                    <a:gd name="csY1" fmla="*/ 209322 h 209322"/>
                    <a:gd name="csX2" fmla="*/ 0 w 274978"/>
                    <a:gd name="csY2" fmla="*/ 50765 h 209322"/>
                    <a:gd name="csX3" fmla="*/ 169 w 274978"/>
                    <a:gd name="csY3" fmla="*/ 0 h 209322"/>
                    <a:gd name="csX4" fmla="*/ 274979 w 274978"/>
                    <a:gd name="csY4" fmla="*/ 158726 h 2093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74978" h="209322">
                      <a:moveTo>
                        <a:pt x="274979" y="158726"/>
                      </a:moveTo>
                      <a:lnTo>
                        <a:pt x="274809" y="209322"/>
                      </a:lnTo>
                      <a:lnTo>
                        <a:pt x="0" y="50765"/>
                      </a:lnTo>
                      <a:lnTo>
                        <a:pt x="169" y="0"/>
                      </a:lnTo>
                      <a:lnTo>
                        <a:pt x="274979" y="1587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D6D7B11A-19B7-F566-67B3-EEA7AEC40406}"/>
                    </a:ext>
                  </a:extLst>
                </p:cNvPr>
                <p:cNvSpPr/>
                <p:nvPr/>
              </p:nvSpPr>
              <p:spPr>
                <a:xfrm>
                  <a:off x="10693455" y="2164590"/>
                  <a:ext cx="291731" cy="226032"/>
                </a:xfrm>
                <a:custGeom>
                  <a:avLst/>
                  <a:gdLst>
                    <a:gd name="csX0" fmla="*/ 283270 w 291731"/>
                    <a:gd name="csY0" fmla="*/ 226033 h 226032"/>
                    <a:gd name="csX1" fmla="*/ 279040 w 291731"/>
                    <a:gd name="csY1" fmla="*/ 224848 h 226032"/>
                    <a:gd name="csX2" fmla="*/ 4230 w 291731"/>
                    <a:gd name="csY2" fmla="*/ 66291 h 226032"/>
                    <a:gd name="csX3" fmla="*/ 0 w 291731"/>
                    <a:gd name="csY3" fmla="*/ 59015 h 226032"/>
                    <a:gd name="csX4" fmla="*/ 0 w 291731"/>
                    <a:gd name="csY4" fmla="*/ 8419 h 226032"/>
                    <a:gd name="csX5" fmla="*/ 4230 w 291731"/>
                    <a:gd name="csY5" fmla="*/ 1142 h 226032"/>
                    <a:gd name="csX6" fmla="*/ 12691 w 291731"/>
                    <a:gd name="csY6" fmla="*/ 1142 h 226032"/>
                    <a:gd name="csX7" fmla="*/ 287501 w 291731"/>
                    <a:gd name="csY7" fmla="*/ 159699 h 226032"/>
                    <a:gd name="csX8" fmla="*/ 291731 w 291731"/>
                    <a:gd name="csY8" fmla="*/ 166976 h 226032"/>
                    <a:gd name="csX9" fmla="*/ 291731 w 291731"/>
                    <a:gd name="csY9" fmla="*/ 217572 h 226032"/>
                    <a:gd name="csX10" fmla="*/ 287332 w 291731"/>
                    <a:gd name="csY10" fmla="*/ 224848 h 226032"/>
                    <a:gd name="csX11" fmla="*/ 283101 w 291731"/>
                    <a:gd name="csY11" fmla="*/ 226033 h 226032"/>
                    <a:gd name="csX12" fmla="*/ 16922 w 291731"/>
                    <a:gd name="csY12" fmla="*/ 54107 h 226032"/>
                    <a:gd name="csX13" fmla="*/ 274809 w 291731"/>
                    <a:gd name="csY13" fmla="*/ 203019 h 226032"/>
                    <a:gd name="csX14" fmla="*/ 274809 w 291731"/>
                    <a:gd name="csY14" fmla="*/ 171883 h 226032"/>
                    <a:gd name="csX15" fmla="*/ 17091 w 291731"/>
                    <a:gd name="csY15" fmla="*/ 22971 h 226032"/>
                    <a:gd name="csX16" fmla="*/ 17091 w 291731"/>
                    <a:gd name="csY16" fmla="*/ 54107 h 2260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91731" h="226032">
                      <a:moveTo>
                        <a:pt x="283270" y="226033"/>
                      </a:moveTo>
                      <a:cubicBezTo>
                        <a:pt x="281747" y="226033"/>
                        <a:pt x="280394" y="225694"/>
                        <a:pt x="279040" y="224848"/>
                      </a:cubicBezTo>
                      <a:lnTo>
                        <a:pt x="4230" y="66291"/>
                      </a:lnTo>
                      <a:cubicBezTo>
                        <a:pt x="1523" y="64768"/>
                        <a:pt x="0" y="62061"/>
                        <a:pt x="0" y="59015"/>
                      </a:cubicBezTo>
                      <a:lnTo>
                        <a:pt x="0" y="8419"/>
                      </a:lnTo>
                      <a:cubicBezTo>
                        <a:pt x="0" y="5373"/>
                        <a:pt x="1692" y="2665"/>
                        <a:pt x="4230" y="1142"/>
                      </a:cubicBezTo>
                      <a:cubicBezTo>
                        <a:pt x="6769" y="-381"/>
                        <a:pt x="10153" y="-381"/>
                        <a:pt x="12691" y="1142"/>
                      </a:cubicBezTo>
                      <a:lnTo>
                        <a:pt x="287501" y="159699"/>
                      </a:lnTo>
                      <a:cubicBezTo>
                        <a:pt x="290208" y="161222"/>
                        <a:pt x="291731" y="163930"/>
                        <a:pt x="291731" y="166976"/>
                      </a:cubicBezTo>
                      <a:lnTo>
                        <a:pt x="291731" y="217572"/>
                      </a:lnTo>
                      <a:cubicBezTo>
                        <a:pt x="291731" y="220618"/>
                        <a:pt x="290039" y="223325"/>
                        <a:pt x="287332" y="224848"/>
                      </a:cubicBezTo>
                      <a:cubicBezTo>
                        <a:pt x="285978" y="225525"/>
                        <a:pt x="284624" y="226033"/>
                        <a:pt x="283101" y="226033"/>
                      </a:cubicBezTo>
                      <a:close/>
                      <a:moveTo>
                        <a:pt x="16922" y="54107"/>
                      </a:moveTo>
                      <a:lnTo>
                        <a:pt x="274809" y="203019"/>
                      </a:lnTo>
                      <a:lnTo>
                        <a:pt x="274809" y="171883"/>
                      </a:lnTo>
                      <a:cubicBezTo>
                        <a:pt x="274809" y="171883"/>
                        <a:pt x="17091" y="22971"/>
                        <a:pt x="17091" y="22971"/>
                      </a:cubicBezTo>
                      <a:lnTo>
                        <a:pt x="17091" y="54107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A9CBFC-5060-A69E-7A4A-93EC75C93C42}"/>
                  </a:ext>
                </a:extLst>
              </p:cNvPr>
              <p:cNvSpPr/>
              <p:nvPr/>
            </p:nvSpPr>
            <p:spPr>
              <a:xfrm>
                <a:off x="10702085" y="1944226"/>
                <a:ext cx="668240" cy="387339"/>
              </a:xfrm>
              <a:custGeom>
                <a:avLst/>
                <a:gdLst>
                  <a:gd name="csX0" fmla="*/ 668241 w 668240"/>
                  <a:gd name="csY0" fmla="*/ 158726 h 387339"/>
                  <a:gd name="csX1" fmla="*/ 274809 w 668240"/>
                  <a:gd name="csY1" fmla="*/ 387339 h 387339"/>
                  <a:gd name="csX2" fmla="*/ 0 w 668240"/>
                  <a:gd name="csY2" fmla="*/ 228613 h 387339"/>
                  <a:gd name="csX3" fmla="*/ 393431 w 668240"/>
                  <a:gd name="csY3" fmla="*/ 0 h 387339"/>
                  <a:gd name="csX4" fmla="*/ 668241 w 668240"/>
                  <a:gd name="csY4" fmla="*/ 158726 h 3873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68240" h="387339">
                    <a:moveTo>
                      <a:pt x="668241" y="158726"/>
                    </a:moveTo>
                    <a:lnTo>
                      <a:pt x="274809" y="387339"/>
                    </a:lnTo>
                    <a:lnTo>
                      <a:pt x="0" y="228613"/>
                    </a:lnTo>
                    <a:lnTo>
                      <a:pt x="393431" y="0"/>
                    </a:lnTo>
                    <a:lnTo>
                      <a:pt x="668241" y="158726"/>
                    </a:lnTo>
                    <a:close/>
                  </a:path>
                </a:pathLst>
              </a:custGeom>
              <a:solidFill>
                <a:srgbClr val="4080AC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" name="Grafik 114">
              <a:extLst>
                <a:ext uri="{FF2B5EF4-FFF2-40B4-BE49-F238E27FC236}">
                  <a16:creationId xmlns:a16="http://schemas.microsoft.com/office/drawing/2014/main" id="{E10E00F3-E029-A437-0627-9C600F3D3D09}"/>
                </a:ext>
              </a:extLst>
            </p:cNvPr>
            <p:cNvGrpSpPr/>
            <p:nvPr/>
          </p:nvGrpSpPr>
          <p:grpSpPr>
            <a:xfrm>
              <a:off x="10693624" y="1935977"/>
              <a:ext cx="685162" cy="404218"/>
              <a:chOff x="10693624" y="1935977"/>
              <a:chExt cx="685162" cy="404218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9D665F0-1887-E557-9EB6-46602C716BD6}"/>
                  </a:ext>
                </a:extLst>
              </p:cNvPr>
              <p:cNvSpPr/>
              <p:nvPr/>
            </p:nvSpPr>
            <p:spPr>
              <a:xfrm>
                <a:off x="10702085" y="1944226"/>
                <a:ext cx="668240" cy="387339"/>
              </a:xfrm>
              <a:custGeom>
                <a:avLst/>
                <a:gdLst>
                  <a:gd name="csX0" fmla="*/ 668241 w 668240"/>
                  <a:gd name="csY0" fmla="*/ 158726 h 387339"/>
                  <a:gd name="csX1" fmla="*/ 274809 w 668240"/>
                  <a:gd name="csY1" fmla="*/ 387339 h 387339"/>
                  <a:gd name="csX2" fmla="*/ 0 w 668240"/>
                  <a:gd name="csY2" fmla="*/ 228613 h 387339"/>
                  <a:gd name="csX3" fmla="*/ 393431 w 668240"/>
                  <a:gd name="csY3" fmla="*/ 0 h 387339"/>
                  <a:gd name="csX4" fmla="*/ 668241 w 668240"/>
                  <a:gd name="csY4" fmla="*/ 158726 h 3873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68240" h="387339">
                    <a:moveTo>
                      <a:pt x="668241" y="158726"/>
                    </a:moveTo>
                    <a:lnTo>
                      <a:pt x="274809" y="387339"/>
                    </a:lnTo>
                    <a:lnTo>
                      <a:pt x="0" y="228613"/>
                    </a:lnTo>
                    <a:lnTo>
                      <a:pt x="393431" y="0"/>
                    </a:lnTo>
                    <a:lnTo>
                      <a:pt x="668241" y="158726"/>
                    </a:lnTo>
                    <a:close/>
                  </a:path>
                </a:pathLst>
              </a:custGeom>
              <a:solidFill>
                <a:srgbClr val="4080AC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FAC37B6-DD5E-87A4-28D5-BC5FA858FCEB}"/>
                  </a:ext>
                </a:extLst>
              </p:cNvPr>
              <p:cNvSpPr/>
              <p:nvPr/>
            </p:nvSpPr>
            <p:spPr>
              <a:xfrm>
                <a:off x="10693624" y="1935977"/>
                <a:ext cx="685162" cy="404218"/>
              </a:xfrm>
              <a:custGeom>
                <a:avLst/>
                <a:gdLst>
                  <a:gd name="csX0" fmla="*/ 283270 w 685162"/>
                  <a:gd name="csY0" fmla="*/ 404049 h 404218"/>
                  <a:gd name="csX1" fmla="*/ 279040 w 685162"/>
                  <a:gd name="csY1" fmla="*/ 402865 h 404218"/>
                  <a:gd name="csX2" fmla="*/ 4230 w 685162"/>
                  <a:gd name="csY2" fmla="*/ 244308 h 404218"/>
                  <a:gd name="csX3" fmla="*/ 0 w 685162"/>
                  <a:gd name="csY3" fmla="*/ 237032 h 404218"/>
                  <a:gd name="csX4" fmla="*/ 4230 w 685162"/>
                  <a:gd name="csY4" fmla="*/ 229755 h 404218"/>
                  <a:gd name="csX5" fmla="*/ 397661 w 685162"/>
                  <a:gd name="csY5" fmla="*/ 1142 h 404218"/>
                  <a:gd name="csX6" fmla="*/ 406122 w 685162"/>
                  <a:gd name="csY6" fmla="*/ 1142 h 404218"/>
                  <a:gd name="csX7" fmla="*/ 680932 w 685162"/>
                  <a:gd name="csY7" fmla="*/ 159868 h 404218"/>
                  <a:gd name="csX8" fmla="*/ 685162 w 685162"/>
                  <a:gd name="csY8" fmla="*/ 167145 h 404218"/>
                  <a:gd name="csX9" fmla="*/ 680932 w 685162"/>
                  <a:gd name="csY9" fmla="*/ 174421 h 404218"/>
                  <a:gd name="csX10" fmla="*/ 287501 w 685162"/>
                  <a:gd name="csY10" fmla="*/ 403034 h 404218"/>
                  <a:gd name="csX11" fmla="*/ 283270 w 685162"/>
                  <a:gd name="csY11" fmla="*/ 404219 h 404218"/>
                  <a:gd name="csX12" fmla="*/ 25383 w 685162"/>
                  <a:gd name="csY12" fmla="*/ 236862 h 404218"/>
                  <a:gd name="csX13" fmla="*/ 283270 w 685162"/>
                  <a:gd name="csY13" fmla="*/ 385774 h 404218"/>
                  <a:gd name="csX14" fmla="*/ 659949 w 685162"/>
                  <a:gd name="csY14" fmla="*/ 166976 h 404218"/>
                  <a:gd name="csX15" fmla="*/ 402061 w 685162"/>
                  <a:gd name="csY15" fmla="*/ 18064 h 404218"/>
                  <a:gd name="csX16" fmla="*/ 25383 w 685162"/>
                  <a:gd name="csY16" fmla="*/ 236862 h 404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685162" h="404218">
                    <a:moveTo>
                      <a:pt x="283270" y="404049"/>
                    </a:moveTo>
                    <a:cubicBezTo>
                      <a:pt x="281747" y="404049"/>
                      <a:pt x="280394" y="403711"/>
                      <a:pt x="279040" y="402865"/>
                    </a:cubicBezTo>
                    <a:lnTo>
                      <a:pt x="4230" y="244308"/>
                    </a:lnTo>
                    <a:cubicBezTo>
                      <a:pt x="1692" y="242785"/>
                      <a:pt x="0" y="240078"/>
                      <a:pt x="0" y="237032"/>
                    </a:cubicBezTo>
                    <a:cubicBezTo>
                      <a:pt x="0" y="233986"/>
                      <a:pt x="1523" y="231278"/>
                      <a:pt x="4230" y="229755"/>
                    </a:cubicBezTo>
                    <a:lnTo>
                      <a:pt x="397661" y="1142"/>
                    </a:lnTo>
                    <a:cubicBezTo>
                      <a:pt x="400200" y="-381"/>
                      <a:pt x="403584" y="-381"/>
                      <a:pt x="406122" y="1142"/>
                    </a:cubicBezTo>
                    <a:lnTo>
                      <a:pt x="680932" y="159868"/>
                    </a:lnTo>
                    <a:cubicBezTo>
                      <a:pt x="683470" y="161391"/>
                      <a:pt x="685162" y="164099"/>
                      <a:pt x="685162" y="167145"/>
                    </a:cubicBezTo>
                    <a:cubicBezTo>
                      <a:pt x="685162" y="170191"/>
                      <a:pt x="683639" y="172898"/>
                      <a:pt x="680932" y="174421"/>
                    </a:cubicBezTo>
                    <a:lnTo>
                      <a:pt x="287501" y="403034"/>
                    </a:lnTo>
                    <a:cubicBezTo>
                      <a:pt x="286147" y="403711"/>
                      <a:pt x="284793" y="404219"/>
                      <a:pt x="283270" y="404219"/>
                    </a:cubicBezTo>
                    <a:close/>
                    <a:moveTo>
                      <a:pt x="25383" y="236862"/>
                    </a:moveTo>
                    <a:lnTo>
                      <a:pt x="283270" y="385774"/>
                    </a:lnTo>
                    <a:lnTo>
                      <a:pt x="659949" y="166976"/>
                    </a:lnTo>
                    <a:lnTo>
                      <a:pt x="402061" y="18064"/>
                    </a:lnTo>
                    <a:lnTo>
                      <a:pt x="25383" y="236862"/>
                    </a:lnTo>
                    <a:close/>
                  </a:path>
                </a:pathLst>
              </a:custGeom>
              <a:solidFill>
                <a:srgbClr val="404040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7" name="Grafik 114">
              <a:extLst>
                <a:ext uri="{FF2B5EF4-FFF2-40B4-BE49-F238E27FC236}">
                  <a16:creationId xmlns:a16="http://schemas.microsoft.com/office/drawing/2014/main" id="{44B7C42C-8F28-95B4-0EA3-3C3DE398FE2B}"/>
                </a:ext>
              </a:extLst>
            </p:cNvPr>
            <p:cNvGrpSpPr/>
            <p:nvPr/>
          </p:nvGrpSpPr>
          <p:grpSpPr>
            <a:xfrm>
              <a:off x="10754543" y="1970117"/>
              <a:ext cx="458410" cy="265840"/>
              <a:chOff x="10754543" y="1970117"/>
              <a:chExt cx="458410" cy="265840"/>
            </a:xfrm>
            <a:solidFill>
              <a:srgbClr val="FFFFFF"/>
            </a:solidFill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386F1A5-47AB-3BBC-632D-5E473C0FC989}"/>
                  </a:ext>
                </a:extLst>
              </p:cNvPr>
              <p:cNvSpPr/>
              <p:nvPr/>
            </p:nvSpPr>
            <p:spPr>
              <a:xfrm>
                <a:off x="11003800" y="2114459"/>
                <a:ext cx="193584" cy="112022"/>
              </a:xfrm>
              <a:custGeom>
                <a:avLst/>
                <a:gdLst>
                  <a:gd name="csX0" fmla="*/ 193585 w 193584"/>
                  <a:gd name="csY0" fmla="*/ 43658 h 112022"/>
                  <a:gd name="csX1" fmla="*/ 117775 w 193584"/>
                  <a:gd name="csY1" fmla="*/ 0 h 112022"/>
                  <a:gd name="csX2" fmla="*/ 0 w 193584"/>
                  <a:gd name="csY2" fmla="*/ 68364 h 112022"/>
                  <a:gd name="csX3" fmla="*/ 75979 w 193584"/>
                  <a:gd name="csY3" fmla="*/ 112022 h 112022"/>
                  <a:gd name="csX4" fmla="*/ 193585 w 193584"/>
                  <a:gd name="csY4" fmla="*/ 43658 h 1120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584" h="112022">
                    <a:moveTo>
                      <a:pt x="193585" y="43658"/>
                    </a:moveTo>
                    <a:lnTo>
                      <a:pt x="117775" y="0"/>
                    </a:lnTo>
                    <a:lnTo>
                      <a:pt x="0" y="68364"/>
                    </a:lnTo>
                    <a:lnTo>
                      <a:pt x="75979" y="112022"/>
                    </a:lnTo>
                    <a:lnTo>
                      <a:pt x="193585" y="4365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4656337-65FC-366F-986F-252AB84E8433}"/>
                  </a:ext>
                </a:extLst>
              </p:cNvPr>
              <p:cNvSpPr/>
              <p:nvPr/>
            </p:nvSpPr>
            <p:spPr>
              <a:xfrm>
                <a:off x="10754543" y="2160148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2014 w 23859"/>
                  <a:gd name="csY1" fmla="*/ 0 h 13875"/>
                  <a:gd name="csX2" fmla="*/ 0 w 23859"/>
                  <a:gd name="csY2" fmla="*/ 6938 h 13875"/>
                  <a:gd name="csX3" fmla="*/ 12014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2014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592B8C91-6AFD-FC05-0109-028CD6B86C49}"/>
                  </a:ext>
                </a:extLst>
              </p:cNvPr>
              <p:cNvSpPr/>
              <p:nvPr/>
            </p:nvSpPr>
            <p:spPr>
              <a:xfrm>
                <a:off x="10779249" y="1984162"/>
                <a:ext cx="301545" cy="175478"/>
              </a:xfrm>
              <a:custGeom>
                <a:avLst/>
                <a:gdLst>
                  <a:gd name="csX0" fmla="*/ 37059 w 301545"/>
                  <a:gd name="csY0" fmla="*/ 160926 h 175478"/>
                  <a:gd name="csX1" fmla="*/ 25044 w 301545"/>
                  <a:gd name="csY1" fmla="*/ 153988 h 175478"/>
                  <a:gd name="csX2" fmla="*/ 0 w 301545"/>
                  <a:gd name="csY2" fmla="*/ 168541 h 175478"/>
                  <a:gd name="csX3" fmla="*/ 12014 w 301545"/>
                  <a:gd name="csY3" fmla="*/ 175479 h 175478"/>
                  <a:gd name="csX4" fmla="*/ 37059 w 301545"/>
                  <a:gd name="csY4" fmla="*/ 160926 h 175478"/>
                  <a:gd name="csX5" fmla="*/ 74963 w 301545"/>
                  <a:gd name="csY5" fmla="*/ 138928 h 175478"/>
                  <a:gd name="csX6" fmla="*/ 62949 w 301545"/>
                  <a:gd name="csY6" fmla="*/ 131990 h 175478"/>
                  <a:gd name="csX7" fmla="*/ 37736 w 301545"/>
                  <a:gd name="csY7" fmla="*/ 146712 h 175478"/>
                  <a:gd name="csX8" fmla="*/ 49750 w 301545"/>
                  <a:gd name="csY8" fmla="*/ 153650 h 175478"/>
                  <a:gd name="csX9" fmla="*/ 74963 w 301545"/>
                  <a:gd name="csY9" fmla="*/ 138928 h 175478"/>
                  <a:gd name="csX10" fmla="*/ 112699 w 301545"/>
                  <a:gd name="csY10" fmla="*/ 116929 h 175478"/>
                  <a:gd name="csX11" fmla="*/ 100685 w 301545"/>
                  <a:gd name="csY11" fmla="*/ 109991 h 175478"/>
                  <a:gd name="csX12" fmla="*/ 75471 w 301545"/>
                  <a:gd name="csY12" fmla="*/ 124713 h 175478"/>
                  <a:gd name="csX13" fmla="*/ 87486 w 301545"/>
                  <a:gd name="csY13" fmla="*/ 131651 h 175478"/>
                  <a:gd name="csX14" fmla="*/ 112699 w 301545"/>
                  <a:gd name="csY14" fmla="*/ 116929 h 175478"/>
                  <a:gd name="csX15" fmla="*/ 150434 w 301545"/>
                  <a:gd name="csY15" fmla="*/ 94931 h 175478"/>
                  <a:gd name="csX16" fmla="*/ 138420 w 301545"/>
                  <a:gd name="csY16" fmla="*/ 87993 h 175478"/>
                  <a:gd name="csX17" fmla="*/ 113207 w 301545"/>
                  <a:gd name="csY17" fmla="*/ 102715 h 175478"/>
                  <a:gd name="csX18" fmla="*/ 125221 w 301545"/>
                  <a:gd name="csY18" fmla="*/ 109653 h 175478"/>
                  <a:gd name="csX19" fmla="*/ 150434 w 301545"/>
                  <a:gd name="csY19" fmla="*/ 94931 h 175478"/>
                  <a:gd name="csX20" fmla="*/ 188339 w 301545"/>
                  <a:gd name="csY20" fmla="*/ 72933 h 175478"/>
                  <a:gd name="csX21" fmla="*/ 176325 w 301545"/>
                  <a:gd name="csY21" fmla="*/ 65995 h 175478"/>
                  <a:gd name="csX22" fmla="*/ 151111 w 301545"/>
                  <a:gd name="csY22" fmla="*/ 80717 h 175478"/>
                  <a:gd name="csX23" fmla="*/ 163126 w 301545"/>
                  <a:gd name="csY23" fmla="*/ 87655 h 175478"/>
                  <a:gd name="csX24" fmla="*/ 188339 w 301545"/>
                  <a:gd name="csY24" fmla="*/ 72933 h 175478"/>
                  <a:gd name="csX25" fmla="*/ 226075 w 301545"/>
                  <a:gd name="csY25" fmla="*/ 50934 h 175478"/>
                  <a:gd name="csX26" fmla="*/ 214060 w 301545"/>
                  <a:gd name="csY26" fmla="*/ 43997 h 175478"/>
                  <a:gd name="csX27" fmla="*/ 188847 w 301545"/>
                  <a:gd name="csY27" fmla="*/ 58719 h 175478"/>
                  <a:gd name="csX28" fmla="*/ 200861 w 301545"/>
                  <a:gd name="csY28" fmla="*/ 65656 h 175478"/>
                  <a:gd name="csX29" fmla="*/ 226075 w 301545"/>
                  <a:gd name="csY29" fmla="*/ 50934 h 175478"/>
                  <a:gd name="csX30" fmla="*/ 263810 w 301545"/>
                  <a:gd name="csY30" fmla="*/ 28936 h 175478"/>
                  <a:gd name="csX31" fmla="*/ 251796 w 301545"/>
                  <a:gd name="csY31" fmla="*/ 21998 h 175478"/>
                  <a:gd name="csX32" fmla="*/ 226582 w 301545"/>
                  <a:gd name="csY32" fmla="*/ 36720 h 175478"/>
                  <a:gd name="csX33" fmla="*/ 238597 w 301545"/>
                  <a:gd name="csY33" fmla="*/ 43658 h 175478"/>
                  <a:gd name="csX34" fmla="*/ 263810 w 301545"/>
                  <a:gd name="csY34" fmla="*/ 28936 h 175478"/>
                  <a:gd name="csX35" fmla="*/ 301546 w 301545"/>
                  <a:gd name="csY35" fmla="*/ 6938 h 175478"/>
                  <a:gd name="csX36" fmla="*/ 289531 w 301545"/>
                  <a:gd name="csY36" fmla="*/ 0 h 175478"/>
                  <a:gd name="csX37" fmla="*/ 264487 w 301545"/>
                  <a:gd name="csY37" fmla="*/ 14553 h 175478"/>
                  <a:gd name="csX38" fmla="*/ 276502 w 301545"/>
                  <a:gd name="csY38" fmla="*/ 21491 h 175478"/>
                  <a:gd name="csX39" fmla="*/ 301546 w 30154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545" h="175478">
                    <a:moveTo>
                      <a:pt x="37059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014" y="175479"/>
                    </a:lnTo>
                    <a:lnTo>
                      <a:pt x="37059" y="160926"/>
                    </a:lnTo>
                    <a:moveTo>
                      <a:pt x="7496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750" y="153650"/>
                    </a:lnTo>
                    <a:lnTo>
                      <a:pt x="74963" y="138928"/>
                    </a:lnTo>
                    <a:moveTo>
                      <a:pt x="112699" y="116929"/>
                    </a:moveTo>
                    <a:lnTo>
                      <a:pt x="100685" y="109991"/>
                    </a:lnTo>
                    <a:lnTo>
                      <a:pt x="75471" y="124713"/>
                    </a:lnTo>
                    <a:lnTo>
                      <a:pt x="87486" y="131651"/>
                    </a:lnTo>
                    <a:lnTo>
                      <a:pt x="112699" y="116929"/>
                    </a:lnTo>
                    <a:moveTo>
                      <a:pt x="15043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221" y="109653"/>
                    </a:lnTo>
                    <a:lnTo>
                      <a:pt x="150434" y="94931"/>
                    </a:lnTo>
                    <a:moveTo>
                      <a:pt x="188339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126" y="87655"/>
                    </a:lnTo>
                    <a:lnTo>
                      <a:pt x="188339" y="72933"/>
                    </a:lnTo>
                    <a:moveTo>
                      <a:pt x="226075" y="50934"/>
                    </a:moveTo>
                    <a:lnTo>
                      <a:pt x="214060" y="43997"/>
                    </a:lnTo>
                    <a:lnTo>
                      <a:pt x="188847" y="58719"/>
                    </a:lnTo>
                    <a:lnTo>
                      <a:pt x="200861" y="65656"/>
                    </a:lnTo>
                    <a:lnTo>
                      <a:pt x="226075" y="50934"/>
                    </a:lnTo>
                    <a:moveTo>
                      <a:pt x="26381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597" y="43658"/>
                    </a:lnTo>
                    <a:lnTo>
                      <a:pt x="263810" y="28936"/>
                    </a:lnTo>
                    <a:moveTo>
                      <a:pt x="301546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502" y="21491"/>
                    </a:lnTo>
                    <a:lnTo>
                      <a:pt x="301546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24E1B71-26C9-4E31-DCBA-105D03CE030C}"/>
                  </a:ext>
                </a:extLst>
              </p:cNvPr>
              <p:cNvSpPr/>
              <p:nvPr/>
            </p:nvSpPr>
            <p:spPr>
              <a:xfrm>
                <a:off x="11081640" y="1970117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1845 w 23859"/>
                  <a:gd name="csY1" fmla="*/ 0 h 13875"/>
                  <a:gd name="csX2" fmla="*/ 0 w 23859"/>
                  <a:gd name="csY2" fmla="*/ 6938 h 13875"/>
                  <a:gd name="csX3" fmla="*/ 12015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5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7C424EF-BF0B-3B9F-AA4D-24A9CEB626A0}"/>
                  </a:ext>
                </a:extLst>
              </p:cNvPr>
              <p:cNvSpPr/>
              <p:nvPr/>
            </p:nvSpPr>
            <p:spPr>
              <a:xfrm>
                <a:off x="10790417" y="2180793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1845 w 23859"/>
                  <a:gd name="csY1" fmla="*/ 0 h 13875"/>
                  <a:gd name="csX2" fmla="*/ 0 w 23859"/>
                  <a:gd name="csY2" fmla="*/ 6938 h 13875"/>
                  <a:gd name="csX3" fmla="*/ 11845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1845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E1ECE58-E45D-9A03-95A4-6D447DB4F350}"/>
                  </a:ext>
                </a:extLst>
              </p:cNvPr>
              <p:cNvSpPr/>
              <p:nvPr/>
            </p:nvSpPr>
            <p:spPr>
              <a:xfrm>
                <a:off x="10814954" y="2004806"/>
                <a:ext cx="301545" cy="175478"/>
              </a:xfrm>
              <a:custGeom>
                <a:avLst/>
                <a:gdLst>
                  <a:gd name="csX0" fmla="*/ 37059 w 301545"/>
                  <a:gd name="csY0" fmla="*/ 160926 h 175478"/>
                  <a:gd name="csX1" fmla="*/ 25044 w 301545"/>
                  <a:gd name="csY1" fmla="*/ 153988 h 175478"/>
                  <a:gd name="csX2" fmla="*/ 0 w 301545"/>
                  <a:gd name="csY2" fmla="*/ 168541 h 175478"/>
                  <a:gd name="csX3" fmla="*/ 12014 w 301545"/>
                  <a:gd name="csY3" fmla="*/ 175479 h 175478"/>
                  <a:gd name="csX4" fmla="*/ 37059 w 301545"/>
                  <a:gd name="csY4" fmla="*/ 160926 h 175478"/>
                  <a:gd name="csX5" fmla="*/ 74963 w 301545"/>
                  <a:gd name="csY5" fmla="*/ 138928 h 175478"/>
                  <a:gd name="csX6" fmla="*/ 62949 w 301545"/>
                  <a:gd name="csY6" fmla="*/ 131990 h 175478"/>
                  <a:gd name="csX7" fmla="*/ 37736 w 301545"/>
                  <a:gd name="csY7" fmla="*/ 146712 h 175478"/>
                  <a:gd name="csX8" fmla="*/ 49750 w 301545"/>
                  <a:gd name="csY8" fmla="*/ 153650 h 175478"/>
                  <a:gd name="csX9" fmla="*/ 74963 w 301545"/>
                  <a:gd name="csY9" fmla="*/ 138928 h 175478"/>
                  <a:gd name="csX10" fmla="*/ 112699 w 301545"/>
                  <a:gd name="csY10" fmla="*/ 116929 h 175478"/>
                  <a:gd name="csX11" fmla="*/ 100684 w 301545"/>
                  <a:gd name="csY11" fmla="*/ 109991 h 175478"/>
                  <a:gd name="csX12" fmla="*/ 75471 w 301545"/>
                  <a:gd name="csY12" fmla="*/ 124713 h 175478"/>
                  <a:gd name="csX13" fmla="*/ 87486 w 301545"/>
                  <a:gd name="csY13" fmla="*/ 131651 h 175478"/>
                  <a:gd name="csX14" fmla="*/ 112699 w 301545"/>
                  <a:gd name="csY14" fmla="*/ 116929 h 175478"/>
                  <a:gd name="csX15" fmla="*/ 150434 w 301545"/>
                  <a:gd name="csY15" fmla="*/ 94931 h 175478"/>
                  <a:gd name="csX16" fmla="*/ 138420 w 301545"/>
                  <a:gd name="csY16" fmla="*/ 87993 h 175478"/>
                  <a:gd name="csX17" fmla="*/ 113207 w 301545"/>
                  <a:gd name="csY17" fmla="*/ 102715 h 175478"/>
                  <a:gd name="csX18" fmla="*/ 125221 w 301545"/>
                  <a:gd name="csY18" fmla="*/ 109653 h 175478"/>
                  <a:gd name="csX19" fmla="*/ 150434 w 301545"/>
                  <a:gd name="csY19" fmla="*/ 94931 h 175478"/>
                  <a:gd name="csX20" fmla="*/ 188339 w 301545"/>
                  <a:gd name="csY20" fmla="*/ 72933 h 175478"/>
                  <a:gd name="csX21" fmla="*/ 176325 w 301545"/>
                  <a:gd name="csY21" fmla="*/ 65995 h 175478"/>
                  <a:gd name="csX22" fmla="*/ 151111 w 301545"/>
                  <a:gd name="csY22" fmla="*/ 80717 h 175478"/>
                  <a:gd name="csX23" fmla="*/ 163126 w 301545"/>
                  <a:gd name="csY23" fmla="*/ 87655 h 175478"/>
                  <a:gd name="csX24" fmla="*/ 188339 w 301545"/>
                  <a:gd name="csY24" fmla="*/ 72933 h 175478"/>
                  <a:gd name="csX25" fmla="*/ 226075 w 301545"/>
                  <a:gd name="csY25" fmla="*/ 50934 h 175478"/>
                  <a:gd name="csX26" fmla="*/ 214060 w 301545"/>
                  <a:gd name="csY26" fmla="*/ 43997 h 175478"/>
                  <a:gd name="csX27" fmla="*/ 188847 w 301545"/>
                  <a:gd name="csY27" fmla="*/ 58718 h 175478"/>
                  <a:gd name="csX28" fmla="*/ 200861 w 301545"/>
                  <a:gd name="csY28" fmla="*/ 65656 h 175478"/>
                  <a:gd name="csX29" fmla="*/ 226075 w 301545"/>
                  <a:gd name="csY29" fmla="*/ 50934 h 175478"/>
                  <a:gd name="csX30" fmla="*/ 263810 w 301545"/>
                  <a:gd name="csY30" fmla="*/ 28936 h 175478"/>
                  <a:gd name="csX31" fmla="*/ 251796 w 301545"/>
                  <a:gd name="csY31" fmla="*/ 21998 h 175478"/>
                  <a:gd name="csX32" fmla="*/ 226582 w 301545"/>
                  <a:gd name="csY32" fmla="*/ 36720 h 175478"/>
                  <a:gd name="csX33" fmla="*/ 238597 w 301545"/>
                  <a:gd name="csY33" fmla="*/ 43658 h 175478"/>
                  <a:gd name="csX34" fmla="*/ 263810 w 301545"/>
                  <a:gd name="csY34" fmla="*/ 28936 h 175478"/>
                  <a:gd name="csX35" fmla="*/ 301546 w 301545"/>
                  <a:gd name="csY35" fmla="*/ 6938 h 175478"/>
                  <a:gd name="csX36" fmla="*/ 289531 w 301545"/>
                  <a:gd name="csY36" fmla="*/ 0 h 175478"/>
                  <a:gd name="csX37" fmla="*/ 264487 w 301545"/>
                  <a:gd name="csY37" fmla="*/ 14553 h 175478"/>
                  <a:gd name="csX38" fmla="*/ 276502 w 301545"/>
                  <a:gd name="csY38" fmla="*/ 21491 h 175478"/>
                  <a:gd name="csX39" fmla="*/ 301546 w 30154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545" h="175478">
                    <a:moveTo>
                      <a:pt x="37059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014" y="175479"/>
                    </a:lnTo>
                    <a:lnTo>
                      <a:pt x="37059" y="160926"/>
                    </a:lnTo>
                    <a:moveTo>
                      <a:pt x="7496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750" y="153650"/>
                    </a:lnTo>
                    <a:lnTo>
                      <a:pt x="74963" y="138928"/>
                    </a:lnTo>
                    <a:moveTo>
                      <a:pt x="112699" y="116929"/>
                    </a:moveTo>
                    <a:lnTo>
                      <a:pt x="100684" y="109991"/>
                    </a:lnTo>
                    <a:lnTo>
                      <a:pt x="75471" y="124713"/>
                    </a:lnTo>
                    <a:lnTo>
                      <a:pt x="87486" y="131651"/>
                    </a:lnTo>
                    <a:lnTo>
                      <a:pt x="112699" y="116929"/>
                    </a:lnTo>
                    <a:moveTo>
                      <a:pt x="15043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221" y="109653"/>
                    </a:lnTo>
                    <a:lnTo>
                      <a:pt x="150434" y="94931"/>
                    </a:lnTo>
                    <a:moveTo>
                      <a:pt x="188339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126" y="87655"/>
                    </a:lnTo>
                    <a:lnTo>
                      <a:pt x="188339" y="72933"/>
                    </a:lnTo>
                    <a:moveTo>
                      <a:pt x="226075" y="50934"/>
                    </a:moveTo>
                    <a:lnTo>
                      <a:pt x="214060" y="43997"/>
                    </a:lnTo>
                    <a:lnTo>
                      <a:pt x="188847" y="58718"/>
                    </a:lnTo>
                    <a:lnTo>
                      <a:pt x="200861" y="65656"/>
                    </a:lnTo>
                    <a:lnTo>
                      <a:pt x="226075" y="50934"/>
                    </a:lnTo>
                    <a:moveTo>
                      <a:pt x="26381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597" y="43658"/>
                    </a:lnTo>
                    <a:lnTo>
                      <a:pt x="263810" y="28936"/>
                    </a:lnTo>
                    <a:moveTo>
                      <a:pt x="301546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502" y="21491"/>
                    </a:lnTo>
                    <a:lnTo>
                      <a:pt x="301546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7EE09123-C685-46F6-5ACC-6973DD05F3BF}"/>
                  </a:ext>
                </a:extLst>
              </p:cNvPr>
              <p:cNvSpPr/>
              <p:nvPr/>
            </p:nvSpPr>
            <p:spPr>
              <a:xfrm>
                <a:off x="11117345" y="1990761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2014 w 24028"/>
                  <a:gd name="csY1" fmla="*/ 0 h 13875"/>
                  <a:gd name="csX2" fmla="*/ 0 w 24028"/>
                  <a:gd name="csY2" fmla="*/ 6938 h 13875"/>
                  <a:gd name="csX3" fmla="*/ 12014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2014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722B8E9E-B925-92DA-F804-F848D569CDCD}"/>
                  </a:ext>
                </a:extLst>
              </p:cNvPr>
              <p:cNvSpPr/>
              <p:nvPr/>
            </p:nvSpPr>
            <p:spPr>
              <a:xfrm>
                <a:off x="10826122" y="2201437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1845 w 24028"/>
                  <a:gd name="csY1" fmla="*/ 0 h 13875"/>
                  <a:gd name="csX2" fmla="*/ 0 w 24028"/>
                  <a:gd name="csY2" fmla="*/ 6938 h 13875"/>
                  <a:gd name="csX3" fmla="*/ 12014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C2342E3-4A0E-30D5-00A0-417BA364F7B0}"/>
                  </a:ext>
                </a:extLst>
              </p:cNvPr>
              <p:cNvSpPr/>
              <p:nvPr/>
            </p:nvSpPr>
            <p:spPr>
              <a:xfrm>
                <a:off x="10850658" y="2025451"/>
                <a:ext cx="301715" cy="175478"/>
              </a:xfrm>
              <a:custGeom>
                <a:avLst/>
                <a:gdLst>
                  <a:gd name="csX0" fmla="*/ 37228 w 301715"/>
                  <a:gd name="csY0" fmla="*/ 160926 h 175478"/>
                  <a:gd name="csX1" fmla="*/ 25044 w 301715"/>
                  <a:gd name="csY1" fmla="*/ 153988 h 175478"/>
                  <a:gd name="csX2" fmla="*/ 0 w 301715"/>
                  <a:gd name="csY2" fmla="*/ 168541 h 175478"/>
                  <a:gd name="csX3" fmla="*/ 12184 w 301715"/>
                  <a:gd name="csY3" fmla="*/ 175479 h 175478"/>
                  <a:gd name="csX4" fmla="*/ 37228 w 301715"/>
                  <a:gd name="csY4" fmla="*/ 160926 h 175478"/>
                  <a:gd name="csX5" fmla="*/ 75133 w 301715"/>
                  <a:gd name="csY5" fmla="*/ 138928 h 175478"/>
                  <a:gd name="csX6" fmla="*/ 62949 w 301715"/>
                  <a:gd name="csY6" fmla="*/ 131990 h 175478"/>
                  <a:gd name="csX7" fmla="*/ 37736 w 301715"/>
                  <a:gd name="csY7" fmla="*/ 146712 h 175478"/>
                  <a:gd name="csX8" fmla="*/ 49919 w 301715"/>
                  <a:gd name="csY8" fmla="*/ 153650 h 175478"/>
                  <a:gd name="csX9" fmla="*/ 75133 w 301715"/>
                  <a:gd name="csY9" fmla="*/ 138928 h 175478"/>
                  <a:gd name="csX10" fmla="*/ 112868 w 301715"/>
                  <a:gd name="csY10" fmla="*/ 116929 h 175478"/>
                  <a:gd name="csX11" fmla="*/ 100684 w 301715"/>
                  <a:gd name="csY11" fmla="*/ 109991 h 175478"/>
                  <a:gd name="csX12" fmla="*/ 75471 w 301715"/>
                  <a:gd name="csY12" fmla="*/ 124713 h 175478"/>
                  <a:gd name="csX13" fmla="*/ 87655 w 301715"/>
                  <a:gd name="csY13" fmla="*/ 131651 h 175478"/>
                  <a:gd name="csX14" fmla="*/ 112868 w 301715"/>
                  <a:gd name="csY14" fmla="*/ 116929 h 175478"/>
                  <a:gd name="csX15" fmla="*/ 150604 w 301715"/>
                  <a:gd name="csY15" fmla="*/ 94931 h 175478"/>
                  <a:gd name="csX16" fmla="*/ 138420 w 301715"/>
                  <a:gd name="csY16" fmla="*/ 87993 h 175478"/>
                  <a:gd name="csX17" fmla="*/ 113207 w 301715"/>
                  <a:gd name="csY17" fmla="*/ 102715 h 175478"/>
                  <a:gd name="csX18" fmla="*/ 125390 w 301715"/>
                  <a:gd name="csY18" fmla="*/ 109653 h 175478"/>
                  <a:gd name="csX19" fmla="*/ 150604 w 301715"/>
                  <a:gd name="csY19" fmla="*/ 94931 h 175478"/>
                  <a:gd name="csX20" fmla="*/ 188508 w 301715"/>
                  <a:gd name="csY20" fmla="*/ 72933 h 175478"/>
                  <a:gd name="csX21" fmla="*/ 176325 w 301715"/>
                  <a:gd name="csY21" fmla="*/ 65995 h 175478"/>
                  <a:gd name="csX22" fmla="*/ 151111 w 301715"/>
                  <a:gd name="csY22" fmla="*/ 80717 h 175478"/>
                  <a:gd name="csX23" fmla="*/ 163295 w 301715"/>
                  <a:gd name="csY23" fmla="*/ 87655 h 175478"/>
                  <a:gd name="csX24" fmla="*/ 188508 w 301715"/>
                  <a:gd name="csY24" fmla="*/ 72933 h 175478"/>
                  <a:gd name="csX25" fmla="*/ 226244 w 301715"/>
                  <a:gd name="csY25" fmla="*/ 50935 h 175478"/>
                  <a:gd name="csX26" fmla="*/ 214060 w 301715"/>
                  <a:gd name="csY26" fmla="*/ 43997 h 175478"/>
                  <a:gd name="csX27" fmla="*/ 188847 w 301715"/>
                  <a:gd name="csY27" fmla="*/ 58719 h 175478"/>
                  <a:gd name="csX28" fmla="*/ 201031 w 301715"/>
                  <a:gd name="csY28" fmla="*/ 65656 h 175478"/>
                  <a:gd name="csX29" fmla="*/ 226244 w 301715"/>
                  <a:gd name="csY29" fmla="*/ 50935 h 175478"/>
                  <a:gd name="csX30" fmla="*/ 263980 w 301715"/>
                  <a:gd name="csY30" fmla="*/ 28936 h 175478"/>
                  <a:gd name="csX31" fmla="*/ 251796 w 301715"/>
                  <a:gd name="csY31" fmla="*/ 21998 h 175478"/>
                  <a:gd name="csX32" fmla="*/ 226582 w 301715"/>
                  <a:gd name="csY32" fmla="*/ 36720 h 175478"/>
                  <a:gd name="csX33" fmla="*/ 238766 w 301715"/>
                  <a:gd name="csY33" fmla="*/ 43658 h 175478"/>
                  <a:gd name="csX34" fmla="*/ 263980 w 301715"/>
                  <a:gd name="csY34" fmla="*/ 28936 h 175478"/>
                  <a:gd name="csX35" fmla="*/ 301715 w 301715"/>
                  <a:gd name="csY35" fmla="*/ 6938 h 175478"/>
                  <a:gd name="csX36" fmla="*/ 289531 w 301715"/>
                  <a:gd name="csY36" fmla="*/ 0 h 175478"/>
                  <a:gd name="csX37" fmla="*/ 264487 w 301715"/>
                  <a:gd name="csY37" fmla="*/ 14553 h 175478"/>
                  <a:gd name="csX38" fmla="*/ 276671 w 301715"/>
                  <a:gd name="csY38" fmla="*/ 21491 h 175478"/>
                  <a:gd name="csX39" fmla="*/ 301715 w 30171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715" h="175478">
                    <a:moveTo>
                      <a:pt x="37228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184" y="175479"/>
                    </a:lnTo>
                    <a:lnTo>
                      <a:pt x="37228" y="160926"/>
                    </a:lnTo>
                    <a:moveTo>
                      <a:pt x="7513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919" y="153650"/>
                    </a:lnTo>
                    <a:lnTo>
                      <a:pt x="75133" y="138928"/>
                    </a:lnTo>
                    <a:moveTo>
                      <a:pt x="112868" y="116929"/>
                    </a:moveTo>
                    <a:lnTo>
                      <a:pt x="100684" y="109991"/>
                    </a:lnTo>
                    <a:lnTo>
                      <a:pt x="75471" y="124713"/>
                    </a:lnTo>
                    <a:lnTo>
                      <a:pt x="87655" y="131651"/>
                    </a:lnTo>
                    <a:lnTo>
                      <a:pt x="112868" y="116929"/>
                    </a:lnTo>
                    <a:moveTo>
                      <a:pt x="15060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390" y="109653"/>
                    </a:lnTo>
                    <a:lnTo>
                      <a:pt x="150604" y="94931"/>
                    </a:lnTo>
                    <a:moveTo>
                      <a:pt x="188508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295" y="87655"/>
                    </a:lnTo>
                    <a:lnTo>
                      <a:pt x="188508" y="72933"/>
                    </a:lnTo>
                    <a:moveTo>
                      <a:pt x="226244" y="50935"/>
                    </a:moveTo>
                    <a:lnTo>
                      <a:pt x="214060" y="43997"/>
                    </a:lnTo>
                    <a:lnTo>
                      <a:pt x="188847" y="58719"/>
                    </a:lnTo>
                    <a:lnTo>
                      <a:pt x="201031" y="65656"/>
                    </a:lnTo>
                    <a:lnTo>
                      <a:pt x="226244" y="50935"/>
                    </a:lnTo>
                    <a:moveTo>
                      <a:pt x="26398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766" y="43658"/>
                    </a:lnTo>
                    <a:lnTo>
                      <a:pt x="263980" y="28936"/>
                    </a:lnTo>
                    <a:moveTo>
                      <a:pt x="301715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671" y="21491"/>
                    </a:lnTo>
                    <a:lnTo>
                      <a:pt x="301715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DA09369C-3321-99D4-4367-9828F0CE9344}"/>
                  </a:ext>
                </a:extLst>
              </p:cNvPr>
              <p:cNvSpPr/>
              <p:nvPr/>
            </p:nvSpPr>
            <p:spPr>
              <a:xfrm>
                <a:off x="11153220" y="2011406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1845 w 24028"/>
                  <a:gd name="csY1" fmla="*/ 0 h 13875"/>
                  <a:gd name="csX2" fmla="*/ 0 w 24028"/>
                  <a:gd name="csY2" fmla="*/ 6938 h 13875"/>
                  <a:gd name="csX3" fmla="*/ 12015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5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AB522EB-DDF4-20EA-642C-9F31A6F1E85D}"/>
                  </a:ext>
                </a:extLst>
              </p:cNvPr>
              <p:cNvSpPr/>
              <p:nvPr/>
            </p:nvSpPr>
            <p:spPr>
              <a:xfrm>
                <a:off x="10951174" y="2083154"/>
                <a:ext cx="173786" cy="101022"/>
              </a:xfrm>
              <a:custGeom>
                <a:avLst/>
                <a:gdLst>
                  <a:gd name="csX0" fmla="*/ 173787 w 173786"/>
                  <a:gd name="csY0" fmla="*/ 6938 h 101022"/>
                  <a:gd name="csX1" fmla="*/ 161772 w 173786"/>
                  <a:gd name="csY1" fmla="*/ 0 h 101022"/>
                  <a:gd name="csX2" fmla="*/ 0 w 173786"/>
                  <a:gd name="csY2" fmla="*/ 94085 h 101022"/>
                  <a:gd name="csX3" fmla="*/ 12014 w 173786"/>
                  <a:gd name="csY3" fmla="*/ 101023 h 101022"/>
                  <a:gd name="csX4" fmla="*/ 173787 w 173786"/>
                  <a:gd name="csY4" fmla="*/ 6938 h 1010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73786" h="101022">
                    <a:moveTo>
                      <a:pt x="173787" y="6938"/>
                    </a:moveTo>
                    <a:lnTo>
                      <a:pt x="161772" y="0"/>
                    </a:lnTo>
                    <a:lnTo>
                      <a:pt x="0" y="94085"/>
                    </a:lnTo>
                    <a:lnTo>
                      <a:pt x="12014" y="101023"/>
                    </a:lnTo>
                    <a:lnTo>
                      <a:pt x="17378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AA313EA-87F2-44E3-CA8D-AFB70E9BA5D5}"/>
                  </a:ext>
                </a:extLst>
              </p:cNvPr>
              <p:cNvSpPr/>
              <p:nvPr/>
            </p:nvSpPr>
            <p:spPr>
              <a:xfrm>
                <a:off x="10922745" y="2185192"/>
                <a:ext cx="26567" cy="15398"/>
              </a:xfrm>
              <a:custGeom>
                <a:avLst/>
                <a:gdLst>
                  <a:gd name="csX0" fmla="*/ 26567 w 26567"/>
                  <a:gd name="csY0" fmla="*/ 6938 h 15398"/>
                  <a:gd name="csX1" fmla="*/ 14553 w 26567"/>
                  <a:gd name="csY1" fmla="*/ 0 h 15398"/>
                  <a:gd name="csX2" fmla="*/ 0 w 26567"/>
                  <a:gd name="csY2" fmla="*/ 8461 h 15398"/>
                  <a:gd name="csX3" fmla="*/ 12014 w 26567"/>
                  <a:gd name="csY3" fmla="*/ 15399 h 15398"/>
                  <a:gd name="csX4" fmla="*/ 26567 w 26567"/>
                  <a:gd name="csY4" fmla="*/ 6938 h 15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567" h="15398">
                    <a:moveTo>
                      <a:pt x="26567" y="6938"/>
                    </a:moveTo>
                    <a:lnTo>
                      <a:pt x="14553" y="0"/>
                    </a:lnTo>
                    <a:lnTo>
                      <a:pt x="0" y="8461"/>
                    </a:lnTo>
                    <a:lnTo>
                      <a:pt x="12014" y="15399"/>
                    </a:lnTo>
                    <a:lnTo>
                      <a:pt x="2656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7BB559D1-A607-8F0A-76C9-BE79499CD6C7}"/>
                  </a:ext>
                </a:extLst>
              </p:cNvPr>
              <p:cNvSpPr/>
              <p:nvPr/>
            </p:nvSpPr>
            <p:spPr>
              <a:xfrm>
                <a:off x="10887040" y="2200929"/>
                <a:ext cx="35197" cy="20475"/>
              </a:xfrm>
              <a:custGeom>
                <a:avLst/>
                <a:gdLst>
                  <a:gd name="csX0" fmla="*/ 35197 w 35197"/>
                  <a:gd name="csY0" fmla="*/ 6938 h 20475"/>
                  <a:gd name="csX1" fmla="*/ 23183 w 35197"/>
                  <a:gd name="csY1" fmla="*/ 0 h 20475"/>
                  <a:gd name="csX2" fmla="*/ 0 w 35197"/>
                  <a:gd name="csY2" fmla="*/ 13537 h 20475"/>
                  <a:gd name="csX3" fmla="*/ 12014 w 35197"/>
                  <a:gd name="csY3" fmla="*/ 20475 h 20475"/>
                  <a:gd name="csX4" fmla="*/ 35197 w 35197"/>
                  <a:gd name="csY4" fmla="*/ 6938 h 204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197" h="20475">
                    <a:moveTo>
                      <a:pt x="35197" y="6938"/>
                    </a:moveTo>
                    <a:lnTo>
                      <a:pt x="23183" y="0"/>
                    </a:lnTo>
                    <a:lnTo>
                      <a:pt x="0" y="13537"/>
                    </a:lnTo>
                    <a:lnTo>
                      <a:pt x="12014" y="20475"/>
                    </a:lnTo>
                    <a:lnTo>
                      <a:pt x="3519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FB01C57D-BD9F-DD57-41A9-3CDC9A33A2BB}"/>
                  </a:ext>
                </a:extLst>
              </p:cNvPr>
              <p:cNvSpPr/>
              <p:nvPr/>
            </p:nvSpPr>
            <p:spPr>
              <a:xfrm>
                <a:off x="10861996" y="2221743"/>
                <a:ext cx="24536" cy="14214"/>
              </a:xfrm>
              <a:custGeom>
                <a:avLst/>
                <a:gdLst>
                  <a:gd name="csX0" fmla="*/ 24537 w 24536"/>
                  <a:gd name="csY0" fmla="*/ 6938 h 14214"/>
                  <a:gd name="csX1" fmla="*/ 12522 w 24536"/>
                  <a:gd name="csY1" fmla="*/ 0 h 14214"/>
                  <a:gd name="csX2" fmla="*/ 0 w 24536"/>
                  <a:gd name="csY2" fmla="*/ 7276 h 14214"/>
                  <a:gd name="csX3" fmla="*/ 12014 w 24536"/>
                  <a:gd name="csY3" fmla="*/ 14214 h 14214"/>
                  <a:gd name="csX4" fmla="*/ 24537 w 24536"/>
                  <a:gd name="csY4" fmla="*/ 6938 h 14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536" h="14214">
                    <a:moveTo>
                      <a:pt x="24537" y="6938"/>
                    </a:moveTo>
                    <a:lnTo>
                      <a:pt x="12522" y="0"/>
                    </a:lnTo>
                    <a:lnTo>
                      <a:pt x="0" y="7276"/>
                    </a:lnTo>
                    <a:lnTo>
                      <a:pt x="12014" y="14214"/>
                    </a:lnTo>
                    <a:lnTo>
                      <a:pt x="2453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16412DB6-78D2-B47F-04DE-94B377D5E6E1}"/>
                  </a:ext>
                </a:extLst>
              </p:cNvPr>
              <p:cNvSpPr/>
              <p:nvPr/>
            </p:nvSpPr>
            <p:spPr>
              <a:xfrm>
                <a:off x="11125637" y="2067417"/>
                <a:ext cx="26397" cy="15398"/>
              </a:xfrm>
              <a:custGeom>
                <a:avLst/>
                <a:gdLst>
                  <a:gd name="csX0" fmla="*/ 26398 w 26397"/>
                  <a:gd name="csY0" fmla="*/ 6938 h 15398"/>
                  <a:gd name="csX1" fmla="*/ 14383 w 26397"/>
                  <a:gd name="csY1" fmla="*/ 0 h 15398"/>
                  <a:gd name="csX2" fmla="*/ 0 w 26397"/>
                  <a:gd name="csY2" fmla="*/ 8461 h 15398"/>
                  <a:gd name="csX3" fmla="*/ 12014 w 26397"/>
                  <a:gd name="csY3" fmla="*/ 15399 h 15398"/>
                  <a:gd name="csX4" fmla="*/ 26398 w 26397"/>
                  <a:gd name="csY4" fmla="*/ 6938 h 15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397" h="15398">
                    <a:moveTo>
                      <a:pt x="26398" y="6938"/>
                    </a:moveTo>
                    <a:lnTo>
                      <a:pt x="14383" y="0"/>
                    </a:lnTo>
                    <a:lnTo>
                      <a:pt x="0" y="8461"/>
                    </a:lnTo>
                    <a:lnTo>
                      <a:pt x="12014" y="15399"/>
                    </a:lnTo>
                    <a:lnTo>
                      <a:pt x="26398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07A3A98-3F82-134D-C9E6-823CD02B313E}"/>
                  </a:ext>
                </a:extLst>
              </p:cNvPr>
              <p:cNvSpPr/>
              <p:nvPr/>
            </p:nvSpPr>
            <p:spPr>
              <a:xfrm>
                <a:off x="11152712" y="2046603"/>
                <a:ext cx="35028" cy="20475"/>
              </a:xfrm>
              <a:custGeom>
                <a:avLst/>
                <a:gdLst>
                  <a:gd name="csX0" fmla="*/ 35028 w 35028"/>
                  <a:gd name="csY0" fmla="*/ 6938 h 20475"/>
                  <a:gd name="csX1" fmla="*/ 23183 w 35028"/>
                  <a:gd name="csY1" fmla="*/ 0 h 20475"/>
                  <a:gd name="csX2" fmla="*/ 0 w 35028"/>
                  <a:gd name="csY2" fmla="*/ 13537 h 20475"/>
                  <a:gd name="csX3" fmla="*/ 11845 w 35028"/>
                  <a:gd name="csY3" fmla="*/ 20475 h 20475"/>
                  <a:gd name="csX4" fmla="*/ 35028 w 35028"/>
                  <a:gd name="csY4" fmla="*/ 6938 h 204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028" h="20475">
                    <a:moveTo>
                      <a:pt x="35028" y="6938"/>
                    </a:moveTo>
                    <a:lnTo>
                      <a:pt x="23183" y="0"/>
                    </a:lnTo>
                    <a:lnTo>
                      <a:pt x="0" y="13537"/>
                    </a:lnTo>
                    <a:lnTo>
                      <a:pt x="11845" y="20475"/>
                    </a:lnTo>
                    <a:lnTo>
                      <a:pt x="35028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8154161-A26C-1A18-5172-DD16B15EB0E6}"/>
                  </a:ext>
                </a:extLst>
              </p:cNvPr>
              <p:cNvSpPr/>
              <p:nvPr/>
            </p:nvSpPr>
            <p:spPr>
              <a:xfrm>
                <a:off x="11188417" y="2032050"/>
                <a:ext cx="24536" cy="14214"/>
              </a:xfrm>
              <a:custGeom>
                <a:avLst/>
                <a:gdLst>
                  <a:gd name="csX0" fmla="*/ 24537 w 24536"/>
                  <a:gd name="csY0" fmla="*/ 6938 h 14214"/>
                  <a:gd name="csX1" fmla="*/ 12522 w 24536"/>
                  <a:gd name="csY1" fmla="*/ 0 h 14214"/>
                  <a:gd name="csX2" fmla="*/ 0 w 24536"/>
                  <a:gd name="csY2" fmla="*/ 7276 h 14214"/>
                  <a:gd name="csX3" fmla="*/ 12014 w 24536"/>
                  <a:gd name="csY3" fmla="*/ 14214 h 14214"/>
                  <a:gd name="csX4" fmla="*/ 24537 w 24536"/>
                  <a:gd name="csY4" fmla="*/ 6938 h 14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536" h="14214">
                    <a:moveTo>
                      <a:pt x="24537" y="6938"/>
                    </a:moveTo>
                    <a:lnTo>
                      <a:pt x="12522" y="0"/>
                    </a:lnTo>
                    <a:lnTo>
                      <a:pt x="0" y="7276"/>
                    </a:lnTo>
                    <a:lnTo>
                      <a:pt x="12014" y="14214"/>
                    </a:lnTo>
                    <a:lnTo>
                      <a:pt x="2453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C3530C-2D62-74AB-4BCC-EB5C94087E91}"/>
              </a:ext>
            </a:extLst>
          </p:cNvPr>
          <p:cNvSpPr/>
          <p:nvPr/>
        </p:nvSpPr>
        <p:spPr>
          <a:xfrm>
            <a:off x="7806896" y="1961149"/>
            <a:ext cx="497749" cy="462988"/>
          </a:xfrm>
          <a:prstGeom prst="roundRect">
            <a:avLst/>
          </a:prstGeom>
          <a:solidFill>
            <a:srgbClr val="0055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75" name="Left-right Arrow 74">
            <a:extLst>
              <a:ext uri="{FF2B5EF4-FFF2-40B4-BE49-F238E27FC236}">
                <a16:creationId xmlns:a16="http://schemas.microsoft.com/office/drawing/2014/main" id="{C3CCF72F-A270-D62C-08F0-12BB69087DD2}"/>
              </a:ext>
            </a:extLst>
          </p:cNvPr>
          <p:cNvSpPr/>
          <p:nvPr/>
        </p:nvSpPr>
        <p:spPr>
          <a:xfrm>
            <a:off x="4486028" y="2208470"/>
            <a:ext cx="2591945" cy="823190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tx1"/>
                </a:solidFill>
              </a:rPr>
              <a:t>MAC Routes</a:t>
            </a:r>
          </a:p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tx1"/>
                </a:solidFill>
              </a:rPr>
              <a:t>Exchanged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7F80C12-A266-2C91-03D4-1359B353F4E3}"/>
              </a:ext>
            </a:extLst>
          </p:cNvPr>
          <p:cNvCxnSpPr>
            <a:cxnSpLocks/>
          </p:cNvCxnSpPr>
          <p:nvPr/>
        </p:nvCxnSpPr>
        <p:spPr>
          <a:xfrm flipV="1">
            <a:off x="3389378" y="1714004"/>
            <a:ext cx="0" cy="312883"/>
          </a:xfrm>
          <a:prstGeom prst="line">
            <a:avLst/>
          </a:prstGeom>
          <a:ln w="38100" cap="rnd">
            <a:solidFill>
              <a:srgbClr val="ADCD5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2225549-252F-3C50-28B4-AC154C9B3F96}"/>
              </a:ext>
            </a:extLst>
          </p:cNvPr>
          <p:cNvCxnSpPr>
            <a:cxnSpLocks/>
          </p:cNvCxnSpPr>
          <p:nvPr/>
        </p:nvCxnSpPr>
        <p:spPr>
          <a:xfrm flipV="1">
            <a:off x="3962343" y="1691753"/>
            <a:ext cx="0" cy="312883"/>
          </a:xfrm>
          <a:prstGeom prst="line">
            <a:avLst/>
          </a:prstGeom>
          <a:ln w="38100" cap="rnd">
            <a:solidFill>
              <a:srgbClr val="0055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00A51F3-D42F-66B2-08E5-D9C3A6DE9FA7}"/>
              </a:ext>
            </a:extLst>
          </p:cNvPr>
          <p:cNvSpPr/>
          <p:nvPr/>
        </p:nvSpPr>
        <p:spPr>
          <a:xfrm>
            <a:off x="3157922" y="1224554"/>
            <a:ext cx="1053296" cy="4629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35F45DB-E4B0-5CC3-BEAE-BB252617BE02}"/>
              </a:ext>
            </a:extLst>
          </p:cNvPr>
          <p:cNvSpPr/>
          <p:nvPr/>
        </p:nvSpPr>
        <p:spPr>
          <a:xfrm>
            <a:off x="3713469" y="1961149"/>
            <a:ext cx="497749" cy="462988"/>
          </a:xfrm>
          <a:prstGeom prst="roundRect">
            <a:avLst/>
          </a:prstGeom>
          <a:solidFill>
            <a:srgbClr val="0055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D42DCBE-DCE6-50D3-15B5-5EDC3AA2D801}"/>
              </a:ext>
            </a:extLst>
          </p:cNvPr>
          <p:cNvSpPr/>
          <p:nvPr/>
        </p:nvSpPr>
        <p:spPr>
          <a:xfrm>
            <a:off x="3140504" y="1961149"/>
            <a:ext cx="497749" cy="462988"/>
          </a:xfrm>
          <a:prstGeom prst="roundRect">
            <a:avLst/>
          </a:prstGeom>
          <a:solidFill>
            <a:srgbClr val="ADC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L2</a:t>
            </a: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EC8AE457-E1F0-A172-F6DD-30A7B42D04C1}"/>
              </a:ext>
            </a:extLst>
          </p:cNvPr>
          <p:cNvSpPr/>
          <p:nvPr/>
        </p:nvSpPr>
        <p:spPr>
          <a:xfrm>
            <a:off x="1090209" y="1598103"/>
            <a:ext cx="9523350" cy="486021"/>
          </a:xfrm>
          <a:custGeom>
            <a:avLst/>
            <a:gdLst>
              <a:gd name="csX0" fmla="*/ 0 w 344226"/>
              <a:gd name="csY0" fmla="*/ 566615 h 566615"/>
              <a:gd name="csX1" fmla="*/ 324339 w 344226"/>
              <a:gd name="csY1" fmla="*/ 324338 h 566615"/>
              <a:gd name="csX2" fmla="*/ 281354 w 344226"/>
              <a:gd name="csY2" fmla="*/ 0 h 566615"/>
              <a:gd name="csX0" fmla="*/ 0 w 523828"/>
              <a:gd name="csY0" fmla="*/ 531768 h 531768"/>
              <a:gd name="csX1" fmla="*/ 324339 w 523828"/>
              <a:gd name="csY1" fmla="*/ 289491 h 531768"/>
              <a:gd name="csX2" fmla="*/ 517028 w 523828"/>
              <a:gd name="csY2" fmla="*/ 0 h 531768"/>
              <a:gd name="csX0" fmla="*/ 0 w 538417"/>
              <a:gd name="csY0" fmla="*/ 531768 h 531768"/>
              <a:gd name="csX1" fmla="*/ 482300 w 538417"/>
              <a:gd name="csY1" fmla="*/ 491608 h 531768"/>
              <a:gd name="csX2" fmla="*/ 517028 w 538417"/>
              <a:gd name="csY2" fmla="*/ 0 h 531768"/>
              <a:gd name="csX0" fmla="*/ 0 w 546820"/>
              <a:gd name="csY0" fmla="*/ 636311 h 636311"/>
              <a:gd name="csX1" fmla="*/ 482300 w 546820"/>
              <a:gd name="csY1" fmla="*/ 596151 h 636311"/>
              <a:gd name="csX2" fmla="*/ 528009 w 546820"/>
              <a:gd name="csY2" fmla="*/ 0 h 636311"/>
              <a:gd name="csX0" fmla="*/ 0 w 528009"/>
              <a:gd name="csY0" fmla="*/ 636470 h 636470"/>
              <a:gd name="csX1" fmla="*/ 482300 w 528009"/>
              <a:gd name="csY1" fmla="*/ 596310 h 636470"/>
              <a:gd name="csX2" fmla="*/ 528009 w 528009"/>
              <a:gd name="csY2" fmla="*/ 159 h 636470"/>
              <a:gd name="csX0" fmla="*/ 0 w 528009"/>
              <a:gd name="csY0" fmla="*/ 636311 h 636311"/>
              <a:gd name="csX1" fmla="*/ 482300 w 528009"/>
              <a:gd name="csY1" fmla="*/ 596151 h 636311"/>
              <a:gd name="csX2" fmla="*/ 505989 w 528009"/>
              <a:gd name="csY2" fmla="*/ 350535 h 636311"/>
              <a:gd name="csX3" fmla="*/ 528009 w 528009"/>
              <a:gd name="csY3" fmla="*/ 0 h 636311"/>
              <a:gd name="csX0" fmla="*/ 0 w 1273887"/>
              <a:gd name="csY0" fmla="*/ 310815 h 310815"/>
              <a:gd name="csX1" fmla="*/ 482300 w 1273887"/>
              <a:gd name="csY1" fmla="*/ 270655 h 310815"/>
              <a:gd name="csX2" fmla="*/ 505989 w 1273887"/>
              <a:gd name="csY2" fmla="*/ 25039 h 310815"/>
              <a:gd name="csX3" fmla="*/ 1273887 w 1273887"/>
              <a:gd name="csY3" fmla="*/ 99647 h 310815"/>
              <a:gd name="csX0" fmla="*/ 0 w 2058622"/>
              <a:gd name="csY0" fmla="*/ 306001 h 306001"/>
              <a:gd name="csX1" fmla="*/ 482300 w 2058622"/>
              <a:gd name="csY1" fmla="*/ 265841 h 306001"/>
              <a:gd name="csX2" fmla="*/ 505989 w 2058622"/>
              <a:gd name="csY2" fmla="*/ 20225 h 306001"/>
              <a:gd name="csX3" fmla="*/ 2058622 w 2058622"/>
              <a:gd name="csY3" fmla="*/ 164527 h 306001"/>
              <a:gd name="csX0" fmla="*/ 0 w 2058622"/>
              <a:gd name="csY0" fmla="*/ 290292 h 290292"/>
              <a:gd name="csX1" fmla="*/ 482300 w 2058622"/>
              <a:gd name="csY1" fmla="*/ 250132 h 290292"/>
              <a:gd name="csX2" fmla="*/ 505989 w 2058622"/>
              <a:gd name="csY2" fmla="*/ 4516 h 290292"/>
              <a:gd name="csX3" fmla="*/ 1549205 w 2058622"/>
              <a:gd name="csY3" fmla="*/ 95119 h 290292"/>
              <a:gd name="csX4" fmla="*/ 2058622 w 2058622"/>
              <a:gd name="csY4" fmla="*/ 148818 h 290292"/>
              <a:gd name="csX0" fmla="*/ 0 w 2058622"/>
              <a:gd name="csY0" fmla="*/ 288557 h 288557"/>
              <a:gd name="csX1" fmla="*/ 482300 w 2058622"/>
              <a:gd name="csY1" fmla="*/ 248397 h 288557"/>
              <a:gd name="csX2" fmla="*/ 505989 w 2058622"/>
              <a:gd name="csY2" fmla="*/ 2781 h 288557"/>
              <a:gd name="csX3" fmla="*/ 1503591 w 2058622"/>
              <a:gd name="csY3" fmla="*/ 163079 h 288557"/>
              <a:gd name="csX4" fmla="*/ 2058622 w 2058622"/>
              <a:gd name="csY4" fmla="*/ 147083 h 288557"/>
              <a:gd name="csX0" fmla="*/ 0 w 2058622"/>
              <a:gd name="csY0" fmla="*/ 305390 h 305390"/>
              <a:gd name="csX1" fmla="*/ 482300 w 2058622"/>
              <a:gd name="csY1" fmla="*/ 265230 h 305390"/>
              <a:gd name="csX2" fmla="*/ 505989 w 2058622"/>
              <a:gd name="csY2" fmla="*/ 19614 h 305390"/>
              <a:gd name="csX3" fmla="*/ 741663 w 2058622"/>
              <a:gd name="csY3" fmla="*/ 33548 h 305390"/>
              <a:gd name="csX4" fmla="*/ 1503591 w 2058622"/>
              <a:gd name="csY4" fmla="*/ 179912 h 305390"/>
              <a:gd name="csX5" fmla="*/ 2058622 w 2058622"/>
              <a:gd name="csY5" fmla="*/ 163916 h 305390"/>
              <a:gd name="csX0" fmla="*/ 0 w 2058622"/>
              <a:gd name="csY0" fmla="*/ 289837 h 289837"/>
              <a:gd name="csX1" fmla="*/ 482300 w 2058622"/>
              <a:gd name="csY1" fmla="*/ 249677 h 289837"/>
              <a:gd name="csX2" fmla="*/ 505989 w 2058622"/>
              <a:gd name="csY2" fmla="*/ 4061 h 289837"/>
              <a:gd name="csX3" fmla="*/ 620870 w 2058622"/>
              <a:gd name="csY3" fmla="*/ 241021 h 289837"/>
              <a:gd name="csX4" fmla="*/ 1503591 w 2058622"/>
              <a:gd name="csY4" fmla="*/ 164359 h 289837"/>
              <a:gd name="csX5" fmla="*/ 2058622 w 2058622"/>
              <a:gd name="csY5" fmla="*/ 148363 h 289837"/>
              <a:gd name="csX0" fmla="*/ 0 w 2058622"/>
              <a:gd name="csY0" fmla="*/ 865560 h 865560"/>
              <a:gd name="csX1" fmla="*/ 482300 w 2058622"/>
              <a:gd name="csY1" fmla="*/ 825400 h 865560"/>
              <a:gd name="csX2" fmla="*/ 543156 w 2058622"/>
              <a:gd name="csY2" fmla="*/ 1310 h 865560"/>
              <a:gd name="csX3" fmla="*/ 620870 w 2058622"/>
              <a:gd name="csY3" fmla="*/ 816744 h 865560"/>
              <a:gd name="csX4" fmla="*/ 1503591 w 2058622"/>
              <a:gd name="csY4" fmla="*/ 740082 h 865560"/>
              <a:gd name="csX5" fmla="*/ 2058622 w 2058622"/>
              <a:gd name="csY5" fmla="*/ 724086 h 865560"/>
              <a:gd name="csX0" fmla="*/ 0 w 2058622"/>
              <a:gd name="csY0" fmla="*/ 864251 h 864251"/>
              <a:gd name="csX1" fmla="*/ 482300 w 2058622"/>
              <a:gd name="csY1" fmla="*/ 824091 h 864251"/>
              <a:gd name="csX2" fmla="*/ 543156 w 2058622"/>
              <a:gd name="csY2" fmla="*/ 1 h 864251"/>
              <a:gd name="csX3" fmla="*/ 620870 w 2058622"/>
              <a:gd name="csY3" fmla="*/ 815435 h 864251"/>
              <a:gd name="csX4" fmla="*/ 1503591 w 2058622"/>
              <a:gd name="csY4" fmla="*/ 738773 h 864251"/>
              <a:gd name="csX5" fmla="*/ 2058622 w 2058622"/>
              <a:gd name="csY5" fmla="*/ 722777 h 864251"/>
              <a:gd name="csX0" fmla="*/ 0 w 2058622"/>
              <a:gd name="csY0" fmla="*/ 864249 h 864249"/>
              <a:gd name="csX1" fmla="*/ 482300 w 2058622"/>
              <a:gd name="csY1" fmla="*/ 824089 h 864249"/>
              <a:gd name="csX2" fmla="*/ 543156 w 2058622"/>
              <a:gd name="csY2" fmla="*/ -1 h 864249"/>
              <a:gd name="csX3" fmla="*/ 620870 w 2058622"/>
              <a:gd name="csY3" fmla="*/ 815433 h 864249"/>
              <a:gd name="csX4" fmla="*/ 1503591 w 2058622"/>
              <a:gd name="csY4" fmla="*/ 738771 h 864249"/>
              <a:gd name="csX5" fmla="*/ 2058622 w 2058622"/>
              <a:gd name="csY5" fmla="*/ 722775 h 864249"/>
              <a:gd name="csX0" fmla="*/ 0 w 2058622"/>
              <a:gd name="csY0" fmla="*/ 864251 h 864251"/>
              <a:gd name="csX1" fmla="*/ 482300 w 2058622"/>
              <a:gd name="csY1" fmla="*/ 824091 h 864251"/>
              <a:gd name="csX2" fmla="*/ 543156 w 2058622"/>
              <a:gd name="csY2" fmla="*/ 1 h 864251"/>
              <a:gd name="csX3" fmla="*/ 620870 w 2058622"/>
              <a:gd name="csY3" fmla="*/ 815435 h 864251"/>
              <a:gd name="csX4" fmla="*/ 1503591 w 2058622"/>
              <a:gd name="csY4" fmla="*/ 738773 h 864251"/>
              <a:gd name="csX5" fmla="*/ 2058622 w 2058622"/>
              <a:gd name="csY5" fmla="*/ 722777 h 864251"/>
              <a:gd name="csX0" fmla="*/ 0 w 2058622"/>
              <a:gd name="csY0" fmla="*/ 864249 h 864249"/>
              <a:gd name="csX1" fmla="*/ 482300 w 2058622"/>
              <a:gd name="csY1" fmla="*/ 824089 h 864249"/>
              <a:gd name="csX2" fmla="*/ 543156 w 2058622"/>
              <a:gd name="csY2" fmla="*/ -1 h 864249"/>
              <a:gd name="csX3" fmla="*/ 620870 w 2058622"/>
              <a:gd name="csY3" fmla="*/ 815433 h 864249"/>
              <a:gd name="csX4" fmla="*/ 1503591 w 2058622"/>
              <a:gd name="csY4" fmla="*/ 738771 h 864249"/>
              <a:gd name="csX5" fmla="*/ 2058622 w 2058622"/>
              <a:gd name="csY5" fmla="*/ 722775 h 864249"/>
              <a:gd name="csX0" fmla="*/ 0 w 2058622"/>
              <a:gd name="csY0" fmla="*/ 864251 h 864251"/>
              <a:gd name="csX1" fmla="*/ 482300 w 2058622"/>
              <a:gd name="csY1" fmla="*/ 824091 h 864251"/>
              <a:gd name="csX2" fmla="*/ 543156 w 2058622"/>
              <a:gd name="csY2" fmla="*/ 1 h 864251"/>
              <a:gd name="csX3" fmla="*/ 620870 w 2058622"/>
              <a:gd name="csY3" fmla="*/ 815435 h 864251"/>
              <a:gd name="csX4" fmla="*/ 1503591 w 2058622"/>
              <a:gd name="csY4" fmla="*/ 738773 h 864251"/>
              <a:gd name="csX5" fmla="*/ 2058622 w 2058622"/>
              <a:gd name="csY5" fmla="*/ 722777 h 864251"/>
              <a:gd name="csX0" fmla="*/ 0 w 2058622"/>
              <a:gd name="csY0" fmla="*/ 864249 h 866586"/>
              <a:gd name="csX1" fmla="*/ 482300 w 2058622"/>
              <a:gd name="csY1" fmla="*/ 824089 h 866586"/>
              <a:gd name="csX2" fmla="*/ 543156 w 2058622"/>
              <a:gd name="csY2" fmla="*/ -1 h 866586"/>
              <a:gd name="csX3" fmla="*/ 620870 w 2058622"/>
              <a:gd name="csY3" fmla="*/ 815433 h 866586"/>
              <a:gd name="csX4" fmla="*/ 1503591 w 2058622"/>
              <a:gd name="csY4" fmla="*/ 738771 h 866586"/>
              <a:gd name="csX5" fmla="*/ 2058622 w 2058622"/>
              <a:gd name="csY5" fmla="*/ 722775 h 866586"/>
              <a:gd name="csX0" fmla="*/ 0 w 2058622"/>
              <a:gd name="csY0" fmla="*/ 864251 h 866588"/>
              <a:gd name="csX1" fmla="*/ 482300 w 2058622"/>
              <a:gd name="csY1" fmla="*/ 824091 h 866588"/>
              <a:gd name="csX2" fmla="*/ 543156 w 2058622"/>
              <a:gd name="csY2" fmla="*/ 1 h 866588"/>
              <a:gd name="csX3" fmla="*/ 620870 w 2058622"/>
              <a:gd name="csY3" fmla="*/ 815435 h 866588"/>
              <a:gd name="csX4" fmla="*/ 1503591 w 2058622"/>
              <a:gd name="csY4" fmla="*/ 738773 h 866588"/>
              <a:gd name="csX5" fmla="*/ 2058622 w 2058622"/>
              <a:gd name="csY5" fmla="*/ 722777 h 866588"/>
              <a:gd name="csX0" fmla="*/ 0 w 2058622"/>
              <a:gd name="csY0" fmla="*/ 864249 h 866586"/>
              <a:gd name="csX1" fmla="*/ 482300 w 2058622"/>
              <a:gd name="csY1" fmla="*/ 824089 h 866586"/>
              <a:gd name="csX2" fmla="*/ 543156 w 2058622"/>
              <a:gd name="csY2" fmla="*/ -1 h 866586"/>
              <a:gd name="csX3" fmla="*/ 620870 w 2058622"/>
              <a:gd name="csY3" fmla="*/ 815433 h 866586"/>
              <a:gd name="csX4" fmla="*/ 1503591 w 2058622"/>
              <a:gd name="csY4" fmla="*/ 738771 h 866586"/>
              <a:gd name="csX5" fmla="*/ 2058622 w 2058622"/>
              <a:gd name="csY5" fmla="*/ 722775 h 866586"/>
              <a:gd name="csX0" fmla="*/ 0 w 2058622"/>
              <a:gd name="csY0" fmla="*/ 864251 h 866588"/>
              <a:gd name="csX1" fmla="*/ 482300 w 2058622"/>
              <a:gd name="csY1" fmla="*/ 824091 h 866588"/>
              <a:gd name="csX2" fmla="*/ 559205 w 2058622"/>
              <a:gd name="csY2" fmla="*/ 0 h 866588"/>
              <a:gd name="csX3" fmla="*/ 620870 w 2058622"/>
              <a:gd name="csY3" fmla="*/ 815435 h 866588"/>
              <a:gd name="csX4" fmla="*/ 1503591 w 2058622"/>
              <a:gd name="csY4" fmla="*/ 738773 h 866588"/>
              <a:gd name="csX5" fmla="*/ 2058622 w 2058622"/>
              <a:gd name="csY5" fmla="*/ 722777 h 866588"/>
              <a:gd name="csX0" fmla="*/ 0 w 2058622"/>
              <a:gd name="csY0" fmla="*/ 864251 h 866588"/>
              <a:gd name="csX1" fmla="*/ 482300 w 2058622"/>
              <a:gd name="csY1" fmla="*/ 824091 h 866588"/>
              <a:gd name="csX2" fmla="*/ 559205 w 2058622"/>
              <a:gd name="csY2" fmla="*/ 0 h 866588"/>
              <a:gd name="csX3" fmla="*/ 620870 w 2058622"/>
              <a:gd name="csY3" fmla="*/ 815435 h 866588"/>
              <a:gd name="csX4" fmla="*/ 1503591 w 2058622"/>
              <a:gd name="csY4" fmla="*/ 738773 h 866588"/>
              <a:gd name="csX5" fmla="*/ 2058622 w 2058622"/>
              <a:gd name="csY5" fmla="*/ 722777 h 866588"/>
              <a:gd name="csX0" fmla="*/ 0 w 2058622"/>
              <a:gd name="csY0" fmla="*/ 864251 h 866588"/>
              <a:gd name="csX1" fmla="*/ 482300 w 2058622"/>
              <a:gd name="csY1" fmla="*/ 824091 h 866588"/>
              <a:gd name="csX2" fmla="*/ 559205 w 2058622"/>
              <a:gd name="csY2" fmla="*/ 0 h 866588"/>
              <a:gd name="csX3" fmla="*/ 620870 w 2058622"/>
              <a:gd name="csY3" fmla="*/ 815435 h 866588"/>
              <a:gd name="csX4" fmla="*/ 1503591 w 2058622"/>
              <a:gd name="csY4" fmla="*/ 738773 h 866588"/>
              <a:gd name="csX5" fmla="*/ 2058622 w 2058622"/>
              <a:gd name="csY5" fmla="*/ 722777 h 866588"/>
              <a:gd name="csX0" fmla="*/ 0 w 2058622"/>
              <a:gd name="csY0" fmla="*/ 864502 h 866839"/>
              <a:gd name="csX1" fmla="*/ 482300 w 2058622"/>
              <a:gd name="csY1" fmla="*/ 824342 h 866839"/>
              <a:gd name="csX2" fmla="*/ 559205 w 2058622"/>
              <a:gd name="csY2" fmla="*/ 251 h 866839"/>
              <a:gd name="csX3" fmla="*/ 620870 w 2058622"/>
              <a:gd name="csY3" fmla="*/ 815686 h 866839"/>
              <a:gd name="csX4" fmla="*/ 1503591 w 2058622"/>
              <a:gd name="csY4" fmla="*/ 739024 h 866839"/>
              <a:gd name="csX5" fmla="*/ 2058622 w 2058622"/>
              <a:gd name="csY5" fmla="*/ 723028 h 866839"/>
              <a:gd name="csX0" fmla="*/ 0 w 2058622"/>
              <a:gd name="csY0" fmla="*/ 864504 h 866841"/>
              <a:gd name="csX1" fmla="*/ 482300 w 2058622"/>
              <a:gd name="csY1" fmla="*/ 824344 h 866841"/>
              <a:gd name="csX2" fmla="*/ 559205 w 2058622"/>
              <a:gd name="csY2" fmla="*/ 253 h 866841"/>
              <a:gd name="csX3" fmla="*/ 620870 w 2058622"/>
              <a:gd name="csY3" fmla="*/ 815688 h 866841"/>
              <a:gd name="csX4" fmla="*/ 1503591 w 2058622"/>
              <a:gd name="csY4" fmla="*/ 739026 h 866841"/>
              <a:gd name="csX5" fmla="*/ 2058622 w 2058622"/>
              <a:gd name="csY5" fmla="*/ 723030 h 8668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058622" h="866841">
                <a:moveTo>
                  <a:pt x="0" y="864504"/>
                </a:moveTo>
                <a:cubicBezTo>
                  <a:pt x="138723" y="790583"/>
                  <a:pt x="432874" y="932721"/>
                  <a:pt x="482300" y="824344"/>
                </a:cubicBezTo>
                <a:cubicBezTo>
                  <a:pt x="510035" y="365511"/>
                  <a:pt x="524557" y="9008"/>
                  <a:pt x="559205" y="253"/>
                </a:cubicBezTo>
                <a:cubicBezTo>
                  <a:pt x="596519" y="-10486"/>
                  <a:pt x="595669" y="322012"/>
                  <a:pt x="620870" y="815688"/>
                </a:cubicBezTo>
                <a:cubicBezTo>
                  <a:pt x="647760" y="891192"/>
                  <a:pt x="1284098" y="717298"/>
                  <a:pt x="1503591" y="739026"/>
                </a:cubicBezTo>
                <a:cubicBezTo>
                  <a:pt x="1762363" y="763076"/>
                  <a:pt x="1973719" y="714080"/>
                  <a:pt x="2058622" y="723030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AC776D30-51E3-6C19-24A0-615FDAA1EF39}"/>
              </a:ext>
            </a:extLst>
          </p:cNvPr>
          <p:cNvSpPr/>
          <p:nvPr/>
        </p:nvSpPr>
        <p:spPr>
          <a:xfrm>
            <a:off x="10456466" y="4738719"/>
            <a:ext cx="1082992" cy="639642"/>
          </a:xfrm>
          <a:custGeom>
            <a:avLst/>
            <a:gdLst>
              <a:gd name="csX0" fmla="*/ 1066664 w 1082992"/>
              <a:gd name="csY0" fmla="*/ 348419 h 639642"/>
              <a:gd name="csX1" fmla="*/ 584732 w 1082992"/>
              <a:gd name="csY1" fmla="*/ 628474 h 639642"/>
              <a:gd name="csX2" fmla="*/ 502153 w 1082992"/>
              <a:gd name="csY2" fmla="*/ 628474 h 639642"/>
              <a:gd name="csX3" fmla="*/ 16499 w 1082992"/>
              <a:gd name="csY3" fmla="*/ 348250 h 639642"/>
              <a:gd name="csX4" fmla="*/ 16499 w 1082992"/>
              <a:gd name="csY4" fmla="*/ 291224 h 639642"/>
              <a:gd name="csX5" fmla="*/ 498431 w 1082992"/>
              <a:gd name="csY5" fmla="*/ 11168 h 639642"/>
              <a:gd name="csX6" fmla="*/ 581009 w 1082992"/>
              <a:gd name="csY6" fmla="*/ 11168 h 639642"/>
              <a:gd name="csX7" fmla="*/ 1066494 w 1082992"/>
              <a:gd name="csY7" fmla="*/ 291393 h 639642"/>
              <a:gd name="csX8" fmla="*/ 1066494 w 1082992"/>
              <a:gd name="csY8" fmla="*/ 348419 h 6396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82992" h="639642">
                <a:moveTo>
                  <a:pt x="1066664" y="348419"/>
                </a:moveTo>
                <a:lnTo>
                  <a:pt x="584732" y="628474"/>
                </a:lnTo>
                <a:cubicBezTo>
                  <a:pt x="559180" y="643366"/>
                  <a:pt x="527705" y="643366"/>
                  <a:pt x="502153" y="628474"/>
                </a:cubicBezTo>
                <a:lnTo>
                  <a:pt x="16499" y="348250"/>
                </a:lnTo>
                <a:cubicBezTo>
                  <a:pt x="-5500" y="335559"/>
                  <a:pt x="-5500" y="303915"/>
                  <a:pt x="16499" y="291224"/>
                </a:cubicBezTo>
                <a:lnTo>
                  <a:pt x="498431" y="11168"/>
                </a:lnTo>
                <a:cubicBezTo>
                  <a:pt x="523982" y="-3723"/>
                  <a:pt x="555457" y="-3723"/>
                  <a:pt x="581009" y="11168"/>
                </a:cubicBezTo>
                <a:lnTo>
                  <a:pt x="1066494" y="291393"/>
                </a:lnTo>
                <a:cubicBezTo>
                  <a:pt x="1088493" y="304084"/>
                  <a:pt x="1088493" y="335728"/>
                  <a:pt x="1066494" y="348419"/>
                </a:cubicBezTo>
                <a:close/>
              </a:path>
            </a:pathLst>
          </a:custGeom>
          <a:solidFill>
            <a:srgbClr val="E7E7E7"/>
          </a:solidFill>
          <a:ln w="16818" cap="flat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pic>
        <p:nvPicPr>
          <p:cNvPr id="93" name="Grafik 267">
            <a:extLst>
              <a:ext uri="{FF2B5EF4-FFF2-40B4-BE49-F238E27FC236}">
                <a16:creationId xmlns:a16="http://schemas.microsoft.com/office/drawing/2014/main" id="{A455261C-816A-9720-3FB4-AEFF803815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2797142" y="3837880"/>
            <a:ext cx="1774857" cy="1774857"/>
          </a:xfrm>
          <a:prstGeom prst="rect">
            <a:avLst/>
          </a:prstGeom>
        </p:spPr>
      </p:pic>
      <p:pic>
        <p:nvPicPr>
          <p:cNvPr id="94" name="Grafik 267">
            <a:extLst>
              <a:ext uri="{FF2B5EF4-FFF2-40B4-BE49-F238E27FC236}">
                <a16:creationId xmlns:a16="http://schemas.microsoft.com/office/drawing/2014/main" id="{B96F578D-F0FB-FE32-9D9A-C36913A562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7168343" y="3837879"/>
            <a:ext cx="1774857" cy="1774857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5ABB459-EC0E-9A5C-F7AA-4A5E513B2ED8}"/>
              </a:ext>
            </a:extLst>
          </p:cNvPr>
          <p:cNvCxnSpPr/>
          <p:nvPr/>
        </p:nvCxnSpPr>
        <p:spPr>
          <a:xfrm flipH="1">
            <a:off x="821803" y="5068360"/>
            <a:ext cx="2318701" cy="0"/>
          </a:xfrm>
          <a:prstGeom prst="line">
            <a:avLst/>
          </a:prstGeom>
          <a:ln w="38100" cap="rnd">
            <a:solidFill>
              <a:srgbClr val="ADCD5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fik 114">
            <a:extLst>
              <a:ext uri="{FF2B5EF4-FFF2-40B4-BE49-F238E27FC236}">
                <a16:creationId xmlns:a16="http://schemas.microsoft.com/office/drawing/2014/main" id="{32D0A9EB-E3A0-26C8-777B-4FCBBEDA05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415976" y="4529743"/>
            <a:ext cx="1082994" cy="1082994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9B700DF-8599-6B87-6839-C9392F056FE9}"/>
              </a:ext>
            </a:extLst>
          </p:cNvPr>
          <p:cNvCxnSpPr/>
          <p:nvPr/>
        </p:nvCxnSpPr>
        <p:spPr>
          <a:xfrm flipH="1">
            <a:off x="8304645" y="5068360"/>
            <a:ext cx="2318701" cy="0"/>
          </a:xfrm>
          <a:prstGeom prst="line">
            <a:avLst/>
          </a:prstGeom>
          <a:ln w="38100" cap="rnd">
            <a:solidFill>
              <a:srgbClr val="0055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afik 114">
            <a:extLst>
              <a:ext uri="{FF2B5EF4-FFF2-40B4-BE49-F238E27FC236}">
                <a16:creationId xmlns:a16="http://schemas.microsoft.com/office/drawing/2014/main" id="{E195BA4E-4CA5-C5CC-4461-6636B26A1E87}"/>
              </a:ext>
            </a:extLst>
          </p:cNvPr>
          <p:cNvGrpSpPr/>
          <p:nvPr/>
        </p:nvGrpSpPr>
        <p:grpSpPr>
          <a:xfrm>
            <a:off x="10685502" y="4462767"/>
            <a:ext cx="693284" cy="803572"/>
            <a:chOff x="10685502" y="1587050"/>
            <a:chExt cx="693284" cy="803572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DF00E8C0-6292-28B6-5366-581A3CC935D1}"/>
                </a:ext>
              </a:extLst>
            </p:cNvPr>
            <p:cNvSpPr/>
            <p:nvPr/>
          </p:nvSpPr>
          <p:spPr>
            <a:xfrm>
              <a:off x="10976726" y="2102952"/>
              <a:ext cx="393600" cy="279209"/>
            </a:xfrm>
            <a:custGeom>
              <a:avLst/>
              <a:gdLst>
                <a:gd name="csX0" fmla="*/ 393600 w 393600"/>
                <a:gd name="csY0" fmla="*/ 0 h 279209"/>
                <a:gd name="csX1" fmla="*/ 393431 w 393600"/>
                <a:gd name="csY1" fmla="*/ 50596 h 279209"/>
                <a:gd name="csX2" fmla="*/ 0 w 393600"/>
                <a:gd name="csY2" fmla="*/ 279209 h 279209"/>
                <a:gd name="csX3" fmla="*/ 169 w 393600"/>
                <a:gd name="csY3" fmla="*/ 228613 h 279209"/>
                <a:gd name="csX4" fmla="*/ 393600 w 393600"/>
                <a:gd name="csY4" fmla="*/ 0 h 279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3600" h="279209">
                  <a:moveTo>
                    <a:pt x="393600" y="0"/>
                  </a:moveTo>
                  <a:lnTo>
                    <a:pt x="393431" y="50596"/>
                  </a:lnTo>
                  <a:lnTo>
                    <a:pt x="0" y="279209"/>
                  </a:lnTo>
                  <a:lnTo>
                    <a:pt x="169" y="228613"/>
                  </a:lnTo>
                  <a:lnTo>
                    <a:pt x="393600" y="0"/>
                  </a:lnTo>
                  <a:close/>
                </a:path>
              </a:pathLst>
            </a:custGeom>
            <a:solidFill>
              <a:srgbClr val="FFFFFF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7C5934D-2C25-9A2C-29C4-9C93630238AD}"/>
                </a:ext>
              </a:extLst>
            </p:cNvPr>
            <p:cNvSpPr/>
            <p:nvPr/>
          </p:nvSpPr>
          <p:spPr>
            <a:xfrm>
              <a:off x="10701916" y="2172839"/>
              <a:ext cx="274978" cy="209322"/>
            </a:xfrm>
            <a:custGeom>
              <a:avLst/>
              <a:gdLst>
                <a:gd name="csX0" fmla="*/ 274979 w 274978"/>
                <a:gd name="csY0" fmla="*/ 158726 h 209322"/>
                <a:gd name="csX1" fmla="*/ 274809 w 274978"/>
                <a:gd name="csY1" fmla="*/ 209322 h 209322"/>
                <a:gd name="csX2" fmla="*/ 0 w 274978"/>
                <a:gd name="csY2" fmla="*/ 50765 h 209322"/>
                <a:gd name="csX3" fmla="*/ 169 w 274978"/>
                <a:gd name="csY3" fmla="*/ 0 h 209322"/>
                <a:gd name="csX4" fmla="*/ 274979 w 274978"/>
                <a:gd name="csY4" fmla="*/ 158726 h 2093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74978" h="209322">
                  <a:moveTo>
                    <a:pt x="274979" y="158726"/>
                  </a:moveTo>
                  <a:lnTo>
                    <a:pt x="274809" y="209322"/>
                  </a:lnTo>
                  <a:lnTo>
                    <a:pt x="0" y="50765"/>
                  </a:lnTo>
                  <a:lnTo>
                    <a:pt x="169" y="0"/>
                  </a:lnTo>
                  <a:lnTo>
                    <a:pt x="274979" y="158726"/>
                  </a:lnTo>
                  <a:close/>
                </a:path>
              </a:pathLst>
            </a:custGeom>
            <a:solidFill>
              <a:srgbClr val="FFFFFF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2FD4B09-FCCE-48A4-7BA2-E96CF530C2CC}"/>
                </a:ext>
              </a:extLst>
            </p:cNvPr>
            <p:cNvSpPr/>
            <p:nvPr/>
          </p:nvSpPr>
          <p:spPr>
            <a:xfrm>
              <a:off x="10698193" y="1598345"/>
              <a:ext cx="396815" cy="544203"/>
            </a:xfrm>
            <a:custGeom>
              <a:avLst/>
              <a:gdLst>
                <a:gd name="csX0" fmla="*/ 395969 w 396815"/>
                <a:gd name="csY0" fmla="*/ 0 h 544203"/>
                <a:gd name="csX1" fmla="*/ 396815 w 396815"/>
                <a:gd name="csY1" fmla="*/ 315591 h 544203"/>
                <a:gd name="csX2" fmla="*/ 846 w 396815"/>
                <a:gd name="csY2" fmla="*/ 544204 h 544203"/>
                <a:gd name="csX3" fmla="*/ 0 w 396815"/>
                <a:gd name="csY3" fmla="*/ 228613 h 544203"/>
                <a:gd name="csX4" fmla="*/ 395969 w 396815"/>
                <a:gd name="csY4" fmla="*/ 0 h 5442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6815" h="544203">
                  <a:moveTo>
                    <a:pt x="395969" y="0"/>
                  </a:moveTo>
                  <a:lnTo>
                    <a:pt x="396815" y="315591"/>
                  </a:lnTo>
                  <a:lnTo>
                    <a:pt x="846" y="544204"/>
                  </a:lnTo>
                  <a:lnTo>
                    <a:pt x="0" y="228613"/>
                  </a:lnTo>
                  <a:lnTo>
                    <a:pt x="395969" y="0"/>
                  </a:lnTo>
                  <a:close/>
                </a:path>
              </a:pathLst>
            </a:custGeom>
            <a:solidFill>
              <a:srgbClr val="4080AC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C5FB84F-0841-211D-A72F-DFB32E388512}"/>
                </a:ext>
              </a:extLst>
            </p:cNvPr>
            <p:cNvSpPr/>
            <p:nvPr/>
          </p:nvSpPr>
          <p:spPr>
            <a:xfrm>
              <a:off x="10685502" y="1587050"/>
              <a:ext cx="413906" cy="561083"/>
            </a:xfrm>
            <a:custGeom>
              <a:avLst/>
              <a:gdLst>
                <a:gd name="csX0" fmla="*/ 9307 w 413906"/>
                <a:gd name="csY0" fmla="*/ 561083 h 561083"/>
                <a:gd name="csX1" fmla="*/ 5077 w 413906"/>
                <a:gd name="csY1" fmla="*/ 559899 h 561083"/>
                <a:gd name="csX2" fmla="*/ 846 w 413906"/>
                <a:gd name="csY2" fmla="*/ 552623 h 561083"/>
                <a:gd name="csX3" fmla="*/ 0 w 413906"/>
                <a:gd name="csY3" fmla="*/ 237032 h 561083"/>
                <a:gd name="csX4" fmla="*/ 4230 w 413906"/>
                <a:gd name="csY4" fmla="*/ 229755 h 561083"/>
                <a:gd name="csX5" fmla="*/ 400369 w 413906"/>
                <a:gd name="csY5" fmla="*/ 1142 h 561083"/>
                <a:gd name="csX6" fmla="*/ 408830 w 413906"/>
                <a:gd name="csY6" fmla="*/ 1142 h 561083"/>
                <a:gd name="csX7" fmla="*/ 413060 w 413906"/>
                <a:gd name="csY7" fmla="*/ 8419 h 561083"/>
                <a:gd name="csX8" fmla="*/ 413906 w 413906"/>
                <a:gd name="csY8" fmla="*/ 324010 h 561083"/>
                <a:gd name="csX9" fmla="*/ 409676 w 413906"/>
                <a:gd name="csY9" fmla="*/ 331286 h 561083"/>
                <a:gd name="csX10" fmla="*/ 13537 w 413906"/>
                <a:gd name="csY10" fmla="*/ 559899 h 561083"/>
                <a:gd name="csX11" fmla="*/ 9307 w 413906"/>
                <a:gd name="csY11" fmla="*/ 561083 h 561083"/>
                <a:gd name="csX12" fmla="*/ 16922 w 413906"/>
                <a:gd name="csY12" fmla="*/ 241939 h 561083"/>
                <a:gd name="csX13" fmla="*/ 17768 w 413906"/>
                <a:gd name="csY13" fmla="*/ 538070 h 561083"/>
                <a:gd name="csX14" fmla="*/ 396985 w 413906"/>
                <a:gd name="csY14" fmla="*/ 319102 h 561083"/>
                <a:gd name="csX15" fmla="*/ 396139 w 413906"/>
                <a:gd name="csY15" fmla="*/ 22971 h 561083"/>
                <a:gd name="csX16" fmla="*/ 16922 w 413906"/>
                <a:gd name="csY16" fmla="*/ 241939 h 5610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3906" h="561083">
                  <a:moveTo>
                    <a:pt x="9307" y="561083"/>
                  </a:moveTo>
                  <a:cubicBezTo>
                    <a:pt x="7784" y="561083"/>
                    <a:pt x="6430" y="560745"/>
                    <a:pt x="5077" y="559899"/>
                  </a:cubicBezTo>
                  <a:cubicBezTo>
                    <a:pt x="2369" y="558376"/>
                    <a:pt x="846" y="555669"/>
                    <a:pt x="846" y="552623"/>
                  </a:cubicBezTo>
                  <a:lnTo>
                    <a:pt x="0" y="237032"/>
                  </a:lnTo>
                  <a:cubicBezTo>
                    <a:pt x="0" y="233986"/>
                    <a:pt x="1523" y="231278"/>
                    <a:pt x="4230" y="229755"/>
                  </a:cubicBezTo>
                  <a:lnTo>
                    <a:pt x="400369" y="1142"/>
                  </a:lnTo>
                  <a:cubicBezTo>
                    <a:pt x="402907" y="-381"/>
                    <a:pt x="406122" y="-381"/>
                    <a:pt x="408830" y="1142"/>
                  </a:cubicBezTo>
                  <a:cubicBezTo>
                    <a:pt x="411537" y="2665"/>
                    <a:pt x="413060" y="5373"/>
                    <a:pt x="413060" y="8419"/>
                  </a:cubicBezTo>
                  <a:lnTo>
                    <a:pt x="413906" y="324010"/>
                  </a:lnTo>
                  <a:cubicBezTo>
                    <a:pt x="413906" y="327055"/>
                    <a:pt x="412383" y="329763"/>
                    <a:pt x="409676" y="331286"/>
                  </a:cubicBezTo>
                  <a:lnTo>
                    <a:pt x="13537" y="559899"/>
                  </a:lnTo>
                  <a:cubicBezTo>
                    <a:pt x="12184" y="560576"/>
                    <a:pt x="10830" y="561083"/>
                    <a:pt x="9307" y="561083"/>
                  </a:cubicBezTo>
                  <a:close/>
                  <a:moveTo>
                    <a:pt x="16922" y="241939"/>
                  </a:moveTo>
                  <a:lnTo>
                    <a:pt x="17768" y="538070"/>
                  </a:lnTo>
                  <a:lnTo>
                    <a:pt x="396985" y="319102"/>
                  </a:lnTo>
                  <a:lnTo>
                    <a:pt x="396139" y="22971"/>
                  </a:lnTo>
                  <a:lnTo>
                    <a:pt x="16922" y="241939"/>
                  </a:lnTo>
                  <a:close/>
                </a:path>
              </a:pathLst>
            </a:custGeom>
            <a:solidFill>
              <a:srgbClr val="404040"/>
            </a:solidFill>
            <a:ln w="16818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" name="Grafik 114">
              <a:extLst>
                <a:ext uri="{FF2B5EF4-FFF2-40B4-BE49-F238E27FC236}">
                  <a16:creationId xmlns:a16="http://schemas.microsoft.com/office/drawing/2014/main" id="{8791E898-63E1-D61F-752A-23677D04F1E1}"/>
                </a:ext>
              </a:extLst>
            </p:cNvPr>
            <p:cNvGrpSpPr/>
            <p:nvPr/>
          </p:nvGrpSpPr>
          <p:grpSpPr>
            <a:xfrm>
              <a:off x="10693455" y="1944226"/>
              <a:ext cx="685162" cy="446396"/>
              <a:chOff x="10693455" y="1944226"/>
              <a:chExt cx="685162" cy="446396"/>
            </a:xfrm>
          </p:grpSpPr>
          <p:grpSp>
            <p:nvGrpSpPr>
              <p:cNvPr id="125" name="Grafik 114">
                <a:extLst>
                  <a:ext uri="{FF2B5EF4-FFF2-40B4-BE49-F238E27FC236}">
                    <a16:creationId xmlns:a16="http://schemas.microsoft.com/office/drawing/2014/main" id="{6397C60B-F17A-0C90-F658-853DF6AC5F03}"/>
                  </a:ext>
                </a:extLst>
              </p:cNvPr>
              <p:cNvGrpSpPr/>
              <p:nvPr/>
            </p:nvGrpSpPr>
            <p:grpSpPr>
              <a:xfrm>
                <a:off x="10968265" y="2094534"/>
                <a:ext cx="410352" cy="296088"/>
                <a:chOff x="10968265" y="2094534"/>
                <a:chExt cx="410352" cy="296088"/>
              </a:xfrm>
            </p:grpSpPr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9CFC5946-ACF9-26F6-04FA-CEAC797A0E78}"/>
                    </a:ext>
                  </a:extLst>
                </p:cNvPr>
                <p:cNvSpPr/>
                <p:nvPr/>
              </p:nvSpPr>
              <p:spPr>
                <a:xfrm>
                  <a:off x="10976726" y="2102952"/>
                  <a:ext cx="393600" cy="279209"/>
                </a:xfrm>
                <a:custGeom>
                  <a:avLst/>
                  <a:gdLst>
                    <a:gd name="csX0" fmla="*/ 393600 w 393600"/>
                    <a:gd name="csY0" fmla="*/ 0 h 279209"/>
                    <a:gd name="csX1" fmla="*/ 393431 w 393600"/>
                    <a:gd name="csY1" fmla="*/ 50596 h 279209"/>
                    <a:gd name="csX2" fmla="*/ 0 w 393600"/>
                    <a:gd name="csY2" fmla="*/ 279209 h 279209"/>
                    <a:gd name="csX3" fmla="*/ 169 w 393600"/>
                    <a:gd name="csY3" fmla="*/ 228613 h 279209"/>
                    <a:gd name="csX4" fmla="*/ 393600 w 393600"/>
                    <a:gd name="csY4" fmla="*/ 0 h 2792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93600" h="279209">
                      <a:moveTo>
                        <a:pt x="393600" y="0"/>
                      </a:moveTo>
                      <a:lnTo>
                        <a:pt x="393431" y="50596"/>
                      </a:lnTo>
                      <a:lnTo>
                        <a:pt x="0" y="279209"/>
                      </a:lnTo>
                      <a:lnTo>
                        <a:pt x="169" y="228613"/>
                      </a:lnTo>
                      <a:lnTo>
                        <a:pt x="393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EBD9DDDA-8E69-B659-DC4F-91AE5456C8D9}"/>
                    </a:ext>
                  </a:extLst>
                </p:cNvPr>
                <p:cNvSpPr/>
                <p:nvPr/>
              </p:nvSpPr>
              <p:spPr>
                <a:xfrm>
                  <a:off x="10968265" y="2094534"/>
                  <a:ext cx="410352" cy="296088"/>
                </a:xfrm>
                <a:custGeom>
                  <a:avLst/>
                  <a:gdLst>
                    <a:gd name="csX0" fmla="*/ 8461 w 410352"/>
                    <a:gd name="csY0" fmla="*/ 296089 h 296088"/>
                    <a:gd name="csX1" fmla="*/ 4230 w 410352"/>
                    <a:gd name="csY1" fmla="*/ 294904 h 296088"/>
                    <a:gd name="csX2" fmla="*/ 0 w 410352"/>
                    <a:gd name="csY2" fmla="*/ 287628 h 296088"/>
                    <a:gd name="csX3" fmla="*/ 0 w 410352"/>
                    <a:gd name="csY3" fmla="*/ 237032 h 296088"/>
                    <a:gd name="csX4" fmla="*/ 4230 w 410352"/>
                    <a:gd name="csY4" fmla="*/ 229755 h 296088"/>
                    <a:gd name="csX5" fmla="*/ 397662 w 410352"/>
                    <a:gd name="csY5" fmla="*/ 1142 h 296088"/>
                    <a:gd name="csX6" fmla="*/ 406122 w 410352"/>
                    <a:gd name="csY6" fmla="*/ 1142 h 296088"/>
                    <a:gd name="csX7" fmla="*/ 410353 w 410352"/>
                    <a:gd name="csY7" fmla="*/ 8419 h 296088"/>
                    <a:gd name="csX8" fmla="*/ 410353 w 410352"/>
                    <a:gd name="csY8" fmla="*/ 59015 h 296088"/>
                    <a:gd name="csX9" fmla="*/ 406122 w 410352"/>
                    <a:gd name="csY9" fmla="*/ 66291 h 296088"/>
                    <a:gd name="csX10" fmla="*/ 12691 w 410352"/>
                    <a:gd name="csY10" fmla="*/ 294904 h 296088"/>
                    <a:gd name="csX11" fmla="*/ 8461 w 410352"/>
                    <a:gd name="csY11" fmla="*/ 296089 h 296088"/>
                    <a:gd name="csX12" fmla="*/ 16922 w 410352"/>
                    <a:gd name="csY12" fmla="*/ 241939 h 296088"/>
                    <a:gd name="csX13" fmla="*/ 16922 w 410352"/>
                    <a:gd name="csY13" fmla="*/ 272906 h 296088"/>
                    <a:gd name="csX14" fmla="*/ 393431 w 410352"/>
                    <a:gd name="csY14" fmla="*/ 54107 h 296088"/>
                    <a:gd name="csX15" fmla="*/ 393431 w 410352"/>
                    <a:gd name="csY15" fmla="*/ 23141 h 296088"/>
                    <a:gd name="csX16" fmla="*/ 16922 w 410352"/>
                    <a:gd name="csY16" fmla="*/ 241939 h 2960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410352" h="296088">
                      <a:moveTo>
                        <a:pt x="8461" y="296089"/>
                      </a:moveTo>
                      <a:cubicBezTo>
                        <a:pt x="6938" y="296089"/>
                        <a:pt x="5584" y="295750"/>
                        <a:pt x="4230" y="294904"/>
                      </a:cubicBezTo>
                      <a:cubicBezTo>
                        <a:pt x="1523" y="293381"/>
                        <a:pt x="0" y="290504"/>
                        <a:pt x="0" y="287628"/>
                      </a:cubicBezTo>
                      <a:lnTo>
                        <a:pt x="0" y="237032"/>
                      </a:lnTo>
                      <a:cubicBezTo>
                        <a:pt x="0" y="233986"/>
                        <a:pt x="1692" y="231278"/>
                        <a:pt x="4230" y="229755"/>
                      </a:cubicBezTo>
                      <a:lnTo>
                        <a:pt x="397662" y="1142"/>
                      </a:lnTo>
                      <a:cubicBezTo>
                        <a:pt x="400200" y="-381"/>
                        <a:pt x="403584" y="-381"/>
                        <a:pt x="406122" y="1142"/>
                      </a:cubicBezTo>
                      <a:cubicBezTo>
                        <a:pt x="408830" y="2665"/>
                        <a:pt x="410353" y="5542"/>
                        <a:pt x="410353" y="8419"/>
                      </a:cubicBezTo>
                      <a:lnTo>
                        <a:pt x="410353" y="59015"/>
                      </a:lnTo>
                      <a:cubicBezTo>
                        <a:pt x="410353" y="62061"/>
                        <a:pt x="408661" y="64768"/>
                        <a:pt x="406122" y="66291"/>
                      </a:cubicBezTo>
                      <a:lnTo>
                        <a:pt x="12691" y="294904"/>
                      </a:lnTo>
                      <a:cubicBezTo>
                        <a:pt x="11338" y="295581"/>
                        <a:pt x="9984" y="296089"/>
                        <a:pt x="8461" y="296089"/>
                      </a:cubicBezTo>
                      <a:close/>
                      <a:moveTo>
                        <a:pt x="16922" y="241939"/>
                      </a:moveTo>
                      <a:lnTo>
                        <a:pt x="16922" y="272906"/>
                      </a:lnTo>
                      <a:cubicBezTo>
                        <a:pt x="16922" y="272906"/>
                        <a:pt x="393431" y="54107"/>
                        <a:pt x="393431" y="54107"/>
                      </a:cubicBezTo>
                      <a:lnTo>
                        <a:pt x="393431" y="23141"/>
                      </a:lnTo>
                      <a:cubicBezTo>
                        <a:pt x="393431" y="23141"/>
                        <a:pt x="16922" y="241939"/>
                        <a:pt x="16922" y="241939"/>
                      </a:cubicBezTo>
                      <a:close/>
                    </a:path>
                  </a:pathLst>
                </a:custGeom>
                <a:solidFill>
                  <a:srgbClr val="404040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26" name="Grafik 114">
                <a:extLst>
                  <a:ext uri="{FF2B5EF4-FFF2-40B4-BE49-F238E27FC236}">
                    <a16:creationId xmlns:a16="http://schemas.microsoft.com/office/drawing/2014/main" id="{2C73B546-1990-B5B3-6944-4B4CABE40792}"/>
                  </a:ext>
                </a:extLst>
              </p:cNvPr>
              <p:cNvGrpSpPr/>
              <p:nvPr/>
            </p:nvGrpSpPr>
            <p:grpSpPr>
              <a:xfrm>
                <a:off x="10693455" y="2164590"/>
                <a:ext cx="291731" cy="226032"/>
                <a:chOff x="10693455" y="2164590"/>
                <a:chExt cx="291731" cy="226032"/>
              </a:xfrm>
            </p:grpSpPr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id="{E7819A17-8079-45A7-0DD5-E33CE3D8E2D1}"/>
                    </a:ext>
                  </a:extLst>
                </p:cNvPr>
                <p:cNvSpPr/>
                <p:nvPr/>
              </p:nvSpPr>
              <p:spPr>
                <a:xfrm>
                  <a:off x="10701916" y="2172839"/>
                  <a:ext cx="274978" cy="209322"/>
                </a:xfrm>
                <a:custGeom>
                  <a:avLst/>
                  <a:gdLst>
                    <a:gd name="csX0" fmla="*/ 274979 w 274978"/>
                    <a:gd name="csY0" fmla="*/ 158726 h 209322"/>
                    <a:gd name="csX1" fmla="*/ 274809 w 274978"/>
                    <a:gd name="csY1" fmla="*/ 209322 h 209322"/>
                    <a:gd name="csX2" fmla="*/ 0 w 274978"/>
                    <a:gd name="csY2" fmla="*/ 50765 h 209322"/>
                    <a:gd name="csX3" fmla="*/ 169 w 274978"/>
                    <a:gd name="csY3" fmla="*/ 0 h 209322"/>
                    <a:gd name="csX4" fmla="*/ 274979 w 274978"/>
                    <a:gd name="csY4" fmla="*/ 158726 h 2093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74978" h="209322">
                      <a:moveTo>
                        <a:pt x="274979" y="158726"/>
                      </a:moveTo>
                      <a:lnTo>
                        <a:pt x="274809" y="209322"/>
                      </a:lnTo>
                      <a:lnTo>
                        <a:pt x="0" y="50765"/>
                      </a:lnTo>
                      <a:lnTo>
                        <a:pt x="169" y="0"/>
                      </a:lnTo>
                      <a:lnTo>
                        <a:pt x="274979" y="1587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8BD05B98-2833-3EDF-BD9D-BAE561E86BE5}"/>
                    </a:ext>
                  </a:extLst>
                </p:cNvPr>
                <p:cNvSpPr/>
                <p:nvPr/>
              </p:nvSpPr>
              <p:spPr>
                <a:xfrm>
                  <a:off x="10693455" y="2164590"/>
                  <a:ext cx="291731" cy="226032"/>
                </a:xfrm>
                <a:custGeom>
                  <a:avLst/>
                  <a:gdLst>
                    <a:gd name="csX0" fmla="*/ 283270 w 291731"/>
                    <a:gd name="csY0" fmla="*/ 226033 h 226032"/>
                    <a:gd name="csX1" fmla="*/ 279040 w 291731"/>
                    <a:gd name="csY1" fmla="*/ 224848 h 226032"/>
                    <a:gd name="csX2" fmla="*/ 4230 w 291731"/>
                    <a:gd name="csY2" fmla="*/ 66291 h 226032"/>
                    <a:gd name="csX3" fmla="*/ 0 w 291731"/>
                    <a:gd name="csY3" fmla="*/ 59015 h 226032"/>
                    <a:gd name="csX4" fmla="*/ 0 w 291731"/>
                    <a:gd name="csY4" fmla="*/ 8419 h 226032"/>
                    <a:gd name="csX5" fmla="*/ 4230 w 291731"/>
                    <a:gd name="csY5" fmla="*/ 1142 h 226032"/>
                    <a:gd name="csX6" fmla="*/ 12691 w 291731"/>
                    <a:gd name="csY6" fmla="*/ 1142 h 226032"/>
                    <a:gd name="csX7" fmla="*/ 287501 w 291731"/>
                    <a:gd name="csY7" fmla="*/ 159699 h 226032"/>
                    <a:gd name="csX8" fmla="*/ 291731 w 291731"/>
                    <a:gd name="csY8" fmla="*/ 166976 h 226032"/>
                    <a:gd name="csX9" fmla="*/ 291731 w 291731"/>
                    <a:gd name="csY9" fmla="*/ 217572 h 226032"/>
                    <a:gd name="csX10" fmla="*/ 287332 w 291731"/>
                    <a:gd name="csY10" fmla="*/ 224848 h 226032"/>
                    <a:gd name="csX11" fmla="*/ 283101 w 291731"/>
                    <a:gd name="csY11" fmla="*/ 226033 h 226032"/>
                    <a:gd name="csX12" fmla="*/ 16922 w 291731"/>
                    <a:gd name="csY12" fmla="*/ 54107 h 226032"/>
                    <a:gd name="csX13" fmla="*/ 274809 w 291731"/>
                    <a:gd name="csY13" fmla="*/ 203019 h 226032"/>
                    <a:gd name="csX14" fmla="*/ 274809 w 291731"/>
                    <a:gd name="csY14" fmla="*/ 171883 h 226032"/>
                    <a:gd name="csX15" fmla="*/ 17091 w 291731"/>
                    <a:gd name="csY15" fmla="*/ 22971 h 226032"/>
                    <a:gd name="csX16" fmla="*/ 17091 w 291731"/>
                    <a:gd name="csY16" fmla="*/ 54107 h 2260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291731" h="226032">
                      <a:moveTo>
                        <a:pt x="283270" y="226033"/>
                      </a:moveTo>
                      <a:cubicBezTo>
                        <a:pt x="281747" y="226033"/>
                        <a:pt x="280394" y="225694"/>
                        <a:pt x="279040" y="224848"/>
                      </a:cubicBezTo>
                      <a:lnTo>
                        <a:pt x="4230" y="66291"/>
                      </a:lnTo>
                      <a:cubicBezTo>
                        <a:pt x="1523" y="64768"/>
                        <a:pt x="0" y="62061"/>
                        <a:pt x="0" y="59015"/>
                      </a:cubicBezTo>
                      <a:lnTo>
                        <a:pt x="0" y="8419"/>
                      </a:lnTo>
                      <a:cubicBezTo>
                        <a:pt x="0" y="5373"/>
                        <a:pt x="1692" y="2665"/>
                        <a:pt x="4230" y="1142"/>
                      </a:cubicBezTo>
                      <a:cubicBezTo>
                        <a:pt x="6769" y="-381"/>
                        <a:pt x="10153" y="-381"/>
                        <a:pt x="12691" y="1142"/>
                      </a:cubicBezTo>
                      <a:lnTo>
                        <a:pt x="287501" y="159699"/>
                      </a:lnTo>
                      <a:cubicBezTo>
                        <a:pt x="290208" y="161222"/>
                        <a:pt x="291731" y="163930"/>
                        <a:pt x="291731" y="166976"/>
                      </a:cubicBezTo>
                      <a:lnTo>
                        <a:pt x="291731" y="217572"/>
                      </a:lnTo>
                      <a:cubicBezTo>
                        <a:pt x="291731" y="220618"/>
                        <a:pt x="290039" y="223325"/>
                        <a:pt x="287332" y="224848"/>
                      </a:cubicBezTo>
                      <a:cubicBezTo>
                        <a:pt x="285978" y="225525"/>
                        <a:pt x="284624" y="226033"/>
                        <a:pt x="283101" y="226033"/>
                      </a:cubicBezTo>
                      <a:close/>
                      <a:moveTo>
                        <a:pt x="16922" y="54107"/>
                      </a:moveTo>
                      <a:lnTo>
                        <a:pt x="274809" y="203019"/>
                      </a:lnTo>
                      <a:lnTo>
                        <a:pt x="274809" y="171883"/>
                      </a:lnTo>
                      <a:cubicBezTo>
                        <a:pt x="274809" y="171883"/>
                        <a:pt x="17091" y="22971"/>
                        <a:pt x="17091" y="22971"/>
                      </a:cubicBezTo>
                      <a:lnTo>
                        <a:pt x="17091" y="54107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1681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D3436E8-A3DD-40A4-FFC9-E740C43308E9}"/>
                  </a:ext>
                </a:extLst>
              </p:cNvPr>
              <p:cNvSpPr/>
              <p:nvPr/>
            </p:nvSpPr>
            <p:spPr>
              <a:xfrm>
                <a:off x="10702085" y="1944226"/>
                <a:ext cx="668240" cy="387339"/>
              </a:xfrm>
              <a:custGeom>
                <a:avLst/>
                <a:gdLst>
                  <a:gd name="csX0" fmla="*/ 668241 w 668240"/>
                  <a:gd name="csY0" fmla="*/ 158726 h 387339"/>
                  <a:gd name="csX1" fmla="*/ 274809 w 668240"/>
                  <a:gd name="csY1" fmla="*/ 387339 h 387339"/>
                  <a:gd name="csX2" fmla="*/ 0 w 668240"/>
                  <a:gd name="csY2" fmla="*/ 228613 h 387339"/>
                  <a:gd name="csX3" fmla="*/ 393431 w 668240"/>
                  <a:gd name="csY3" fmla="*/ 0 h 387339"/>
                  <a:gd name="csX4" fmla="*/ 668241 w 668240"/>
                  <a:gd name="csY4" fmla="*/ 158726 h 3873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68240" h="387339">
                    <a:moveTo>
                      <a:pt x="668241" y="158726"/>
                    </a:moveTo>
                    <a:lnTo>
                      <a:pt x="274809" y="387339"/>
                    </a:lnTo>
                    <a:lnTo>
                      <a:pt x="0" y="228613"/>
                    </a:lnTo>
                    <a:lnTo>
                      <a:pt x="393431" y="0"/>
                    </a:lnTo>
                    <a:lnTo>
                      <a:pt x="668241" y="158726"/>
                    </a:lnTo>
                    <a:close/>
                  </a:path>
                </a:pathLst>
              </a:custGeom>
              <a:solidFill>
                <a:srgbClr val="4080AC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4" name="Grafik 114">
              <a:extLst>
                <a:ext uri="{FF2B5EF4-FFF2-40B4-BE49-F238E27FC236}">
                  <a16:creationId xmlns:a16="http://schemas.microsoft.com/office/drawing/2014/main" id="{8799359A-76FF-D083-FF0F-AC155A5FE741}"/>
                </a:ext>
              </a:extLst>
            </p:cNvPr>
            <p:cNvGrpSpPr/>
            <p:nvPr/>
          </p:nvGrpSpPr>
          <p:grpSpPr>
            <a:xfrm>
              <a:off x="10693624" y="1935977"/>
              <a:ext cx="685162" cy="404218"/>
              <a:chOff x="10693624" y="1935977"/>
              <a:chExt cx="685162" cy="404218"/>
            </a:xfrm>
          </p:grpSpPr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EFA84373-5DDA-D430-8D1D-70577E88F6A5}"/>
                  </a:ext>
                </a:extLst>
              </p:cNvPr>
              <p:cNvSpPr/>
              <p:nvPr/>
            </p:nvSpPr>
            <p:spPr>
              <a:xfrm>
                <a:off x="10702085" y="1944226"/>
                <a:ext cx="668240" cy="387339"/>
              </a:xfrm>
              <a:custGeom>
                <a:avLst/>
                <a:gdLst>
                  <a:gd name="csX0" fmla="*/ 668241 w 668240"/>
                  <a:gd name="csY0" fmla="*/ 158726 h 387339"/>
                  <a:gd name="csX1" fmla="*/ 274809 w 668240"/>
                  <a:gd name="csY1" fmla="*/ 387339 h 387339"/>
                  <a:gd name="csX2" fmla="*/ 0 w 668240"/>
                  <a:gd name="csY2" fmla="*/ 228613 h 387339"/>
                  <a:gd name="csX3" fmla="*/ 393431 w 668240"/>
                  <a:gd name="csY3" fmla="*/ 0 h 387339"/>
                  <a:gd name="csX4" fmla="*/ 668241 w 668240"/>
                  <a:gd name="csY4" fmla="*/ 158726 h 3873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68240" h="387339">
                    <a:moveTo>
                      <a:pt x="668241" y="158726"/>
                    </a:moveTo>
                    <a:lnTo>
                      <a:pt x="274809" y="387339"/>
                    </a:lnTo>
                    <a:lnTo>
                      <a:pt x="0" y="228613"/>
                    </a:lnTo>
                    <a:lnTo>
                      <a:pt x="393431" y="0"/>
                    </a:lnTo>
                    <a:lnTo>
                      <a:pt x="668241" y="158726"/>
                    </a:lnTo>
                    <a:close/>
                  </a:path>
                </a:pathLst>
              </a:custGeom>
              <a:solidFill>
                <a:srgbClr val="4080AC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F25EC276-A251-80DF-C2AB-2300AB144140}"/>
                  </a:ext>
                </a:extLst>
              </p:cNvPr>
              <p:cNvSpPr/>
              <p:nvPr/>
            </p:nvSpPr>
            <p:spPr>
              <a:xfrm>
                <a:off x="10693624" y="1935977"/>
                <a:ext cx="685162" cy="404218"/>
              </a:xfrm>
              <a:custGeom>
                <a:avLst/>
                <a:gdLst>
                  <a:gd name="csX0" fmla="*/ 283270 w 685162"/>
                  <a:gd name="csY0" fmla="*/ 404049 h 404218"/>
                  <a:gd name="csX1" fmla="*/ 279040 w 685162"/>
                  <a:gd name="csY1" fmla="*/ 402865 h 404218"/>
                  <a:gd name="csX2" fmla="*/ 4230 w 685162"/>
                  <a:gd name="csY2" fmla="*/ 244308 h 404218"/>
                  <a:gd name="csX3" fmla="*/ 0 w 685162"/>
                  <a:gd name="csY3" fmla="*/ 237032 h 404218"/>
                  <a:gd name="csX4" fmla="*/ 4230 w 685162"/>
                  <a:gd name="csY4" fmla="*/ 229755 h 404218"/>
                  <a:gd name="csX5" fmla="*/ 397661 w 685162"/>
                  <a:gd name="csY5" fmla="*/ 1142 h 404218"/>
                  <a:gd name="csX6" fmla="*/ 406122 w 685162"/>
                  <a:gd name="csY6" fmla="*/ 1142 h 404218"/>
                  <a:gd name="csX7" fmla="*/ 680932 w 685162"/>
                  <a:gd name="csY7" fmla="*/ 159868 h 404218"/>
                  <a:gd name="csX8" fmla="*/ 685162 w 685162"/>
                  <a:gd name="csY8" fmla="*/ 167145 h 404218"/>
                  <a:gd name="csX9" fmla="*/ 680932 w 685162"/>
                  <a:gd name="csY9" fmla="*/ 174421 h 404218"/>
                  <a:gd name="csX10" fmla="*/ 287501 w 685162"/>
                  <a:gd name="csY10" fmla="*/ 403034 h 404218"/>
                  <a:gd name="csX11" fmla="*/ 283270 w 685162"/>
                  <a:gd name="csY11" fmla="*/ 404219 h 404218"/>
                  <a:gd name="csX12" fmla="*/ 25383 w 685162"/>
                  <a:gd name="csY12" fmla="*/ 236862 h 404218"/>
                  <a:gd name="csX13" fmla="*/ 283270 w 685162"/>
                  <a:gd name="csY13" fmla="*/ 385774 h 404218"/>
                  <a:gd name="csX14" fmla="*/ 659949 w 685162"/>
                  <a:gd name="csY14" fmla="*/ 166976 h 404218"/>
                  <a:gd name="csX15" fmla="*/ 402061 w 685162"/>
                  <a:gd name="csY15" fmla="*/ 18064 h 404218"/>
                  <a:gd name="csX16" fmla="*/ 25383 w 685162"/>
                  <a:gd name="csY16" fmla="*/ 236862 h 404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685162" h="404218">
                    <a:moveTo>
                      <a:pt x="283270" y="404049"/>
                    </a:moveTo>
                    <a:cubicBezTo>
                      <a:pt x="281747" y="404049"/>
                      <a:pt x="280394" y="403711"/>
                      <a:pt x="279040" y="402865"/>
                    </a:cubicBezTo>
                    <a:lnTo>
                      <a:pt x="4230" y="244308"/>
                    </a:lnTo>
                    <a:cubicBezTo>
                      <a:pt x="1692" y="242785"/>
                      <a:pt x="0" y="240078"/>
                      <a:pt x="0" y="237032"/>
                    </a:cubicBezTo>
                    <a:cubicBezTo>
                      <a:pt x="0" y="233986"/>
                      <a:pt x="1523" y="231278"/>
                      <a:pt x="4230" y="229755"/>
                    </a:cubicBezTo>
                    <a:lnTo>
                      <a:pt x="397661" y="1142"/>
                    </a:lnTo>
                    <a:cubicBezTo>
                      <a:pt x="400200" y="-381"/>
                      <a:pt x="403584" y="-381"/>
                      <a:pt x="406122" y="1142"/>
                    </a:cubicBezTo>
                    <a:lnTo>
                      <a:pt x="680932" y="159868"/>
                    </a:lnTo>
                    <a:cubicBezTo>
                      <a:pt x="683470" y="161391"/>
                      <a:pt x="685162" y="164099"/>
                      <a:pt x="685162" y="167145"/>
                    </a:cubicBezTo>
                    <a:cubicBezTo>
                      <a:pt x="685162" y="170191"/>
                      <a:pt x="683639" y="172898"/>
                      <a:pt x="680932" y="174421"/>
                    </a:cubicBezTo>
                    <a:lnTo>
                      <a:pt x="287501" y="403034"/>
                    </a:lnTo>
                    <a:cubicBezTo>
                      <a:pt x="286147" y="403711"/>
                      <a:pt x="284793" y="404219"/>
                      <a:pt x="283270" y="404219"/>
                    </a:cubicBezTo>
                    <a:close/>
                    <a:moveTo>
                      <a:pt x="25383" y="236862"/>
                    </a:moveTo>
                    <a:lnTo>
                      <a:pt x="283270" y="385774"/>
                    </a:lnTo>
                    <a:lnTo>
                      <a:pt x="659949" y="166976"/>
                    </a:lnTo>
                    <a:lnTo>
                      <a:pt x="402061" y="18064"/>
                    </a:lnTo>
                    <a:lnTo>
                      <a:pt x="25383" y="236862"/>
                    </a:lnTo>
                    <a:close/>
                  </a:path>
                </a:pathLst>
              </a:custGeom>
              <a:solidFill>
                <a:srgbClr val="404040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5" name="Grafik 114">
              <a:extLst>
                <a:ext uri="{FF2B5EF4-FFF2-40B4-BE49-F238E27FC236}">
                  <a16:creationId xmlns:a16="http://schemas.microsoft.com/office/drawing/2014/main" id="{01C5E0FE-A297-FF9B-E4E2-4791B4DBBCC8}"/>
                </a:ext>
              </a:extLst>
            </p:cNvPr>
            <p:cNvGrpSpPr/>
            <p:nvPr/>
          </p:nvGrpSpPr>
          <p:grpSpPr>
            <a:xfrm>
              <a:off x="10754543" y="1970117"/>
              <a:ext cx="458410" cy="265840"/>
              <a:chOff x="10754543" y="1970117"/>
              <a:chExt cx="458410" cy="265840"/>
            </a:xfrm>
            <a:solidFill>
              <a:srgbClr val="FFFFFF"/>
            </a:solidFill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3136ED5B-DBE3-8ADB-97F7-1CFD3812590B}"/>
                  </a:ext>
                </a:extLst>
              </p:cNvPr>
              <p:cNvSpPr/>
              <p:nvPr/>
            </p:nvSpPr>
            <p:spPr>
              <a:xfrm>
                <a:off x="11003800" y="2114459"/>
                <a:ext cx="193584" cy="112022"/>
              </a:xfrm>
              <a:custGeom>
                <a:avLst/>
                <a:gdLst>
                  <a:gd name="csX0" fmla="*/ 193585 w 193584"/>
                  <a:gd name="csY0" fmla="*/ 43658 h 112022"/>
                  <a:gd name="csX1" fmla="*/ 117775 w 193584"/>
                  <a:gd name="csY1" fmla="*/ 0 h 112022"/>
                  <a:gd name="csX2" fmla="*/ 0 w 193584"/>
                  <a:gd name="csY2" fmla="*/ 68364 h 112022"/>
                  <a:gd name="csX3" fmla="*/ 75979 w 193584"/>
                  <a:gd name="csY3" fmla="*/ 112022 h 112022"/>
                  <a:gd name="csX4" fmla="*/ 193585 w 193584"/>
                  <a:gd name="csY4" fmla="*/ 43658 h 1120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584" h="112022">
                    <a:moveTo>
                      <a:pt x="193585" y="43658"/>
                    </a:moveTo>
                    <a:lnTo>
                      <a:pt x="117775" y="0"/>
                    </a:lnTo>
                    <a:lnTo>
                      <a:pt x="0" y="68364"/>
                    </a:lnTo>
                    <a:lnTo>
                      <a:pt x="75979" y="112022"/>
                    </a:lnTo>
                    <a:lnTo>
                      <a:pt x="193585" y="4365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949A09C8-7031-7810-C9BB-D39DD0FC94D3}"/>
                  </a:ext>
                </a:extLst>
              </p:cNvPr>
              <p:cNvSpPr/>
              <p:nvPr/>
            </p:nvSpPr>
            <p:spPr>
              <a:xfrm>
                <a:off x="10754543" y="2160148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2014 w 23859"/>
                  <a:gd name="csY1" fmla="*/ 0 h 13875"/>
                  <a:gd name="csX2" fmla="*/ 0 w 23859"/>
                  <a:gd name="csY2" fmla="*/ 6938 h 13875"/>
                  <a:gd name="csX3" fmla="*/ 12014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2014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6C1CD4CA-E82F-2436-DA45-DDB79B39E6E4}"/>
                  </a:ext>
                </a:extLst>
              </p:cNvPr>
              <p:cNvSpPr/>
              <p:nvPr/>
            </p:nvSpPr>
            <p:spPr>
              <a:xfrm>
                <a:off x="10779249" y="1984162"/>
                <a:ext cx="301545" cy="175478"/>
              </a:xfrm>
              <a:custGeom>
                <a:avLst/>
                <a:gdLst>
                  <a:gd name="csX0" fmla="*/ 37059 w 301545"/>
                  <a:gd name="csY0" fmla="*/ 160926 h 175478"/>
                  <a:gd name="csX1" fmla="*/ 25044 w 301545"/>
                  <a:gd name="csY1" fmla="*/ 153988 h 175478"/>
                  <a:gd name="csX2" fmla="*/ 0 w 301545"/>
                  <a:gd name="csY2" fmla="*/ 168541 h 175478"/>
                  <a:gd name="csX3" fmla="*/ 12014 w 301545"/>
                  <a:gd name="csY3" fmla="*/ 175479 h 175478"/>
                  <a:gd name="csX4" fmla="*/ 37059 w 301545"/>
                  <a:gd name="csY4" fmla="*/ 160926 h 175478"/>
                  <a:gd name="csX5" fmla="*/ 74963 w 301545"/>
                  <a:gd name="csY5" fmla="*/ 138928 h 175478"/>
                  <a:gd name="csX6" fmla="*/ 62949 w 301545"/>
                  <a:gd name="csY6" fmla="*/ 131990 h 175478"/>
                  <a:gd name="csX7" fmla="*/ 37736 w 301545"/>
                  <a:gd name="csY7" fmla="*/ 146712 h 175478"/>
                  <a:gd name="csX8" fmla="*/ 49750 w 301545"/>
                  <a:gd name="csY8" fmla="*/ 153650 h 175478"/>
                  <a:gd name="csX9" fmla="*/ 74963 w 301545"/>
                  <a:gd name="csY9" fmla="*/ 138928 h 175478"/>
                  <a:gd name="csX10" fmla="*/ 112699 w 301545"/>
                  <a:gd name="csY10" fmla="*/ 116929 h 175478"/>
                  <a:gd name="csX11" fmla="*/ 100685 w 301545"/>
                  <a:gd name="csY11" fmla="*/ 109991 h 175478"/>
                  <a:gd name="csX12" fmla="*/ 75471 w 301545"/>
                  <a:gd name="csY12" fmla="*/ 124713 h 175478"/>
                  <a:gd name="csX13" fmla="*/ 87486 w 301545"/>
                  <a:gd name="csY13" fmla="*/ 131651 h 175478"/>
                  <a:gd name="csX14" fmla="*/ 112699 w 301545"/>
                  <a:gd name="csY14" fmla="*/ 116929 h 175478"/>
                  <a:gd name="csX15" fmla="*/ 150434 w 301545"/>
                  <a:gd name="csY15" fmla="*/ 94931 h 175478"/>
                  <a:gd name="csX16" fmla="*/ 138420 w 301545"/>
                  <a:gd name="csY16" fmla="*/ 87993 h 175478"/>
                  <a:gd name="csX17" fmla="*/ 113207 w 301545"/>
                  <a:gd name="csY17" fmla="*/ 102715 h 175478"/>
                  <a:gd name="csX18" fmla="*/ 125221 w 301545"/>
                  <a:gd name="csY18" fmla="*/ 109653 h 175478"/>
                  <a:gd name="csX19" fmla="*/ 150434 w 301545"/>
                  <a:gd name="csY19" fmla="*/ 94931 h 175478"/>
                  <a:gd name="csX20" fmla="*/ 188339 w 301545"/>
                  <a:gd name="csY20" fmla="*/ 72933 h 175478"/>
                  <a:gd name="csX21" fmla="*/ 176325 w 301545"/>
                  <a:gd name="csY21" fmla="*/ 65995 h 175478"/>
                  <a:gd name="csX22" fmla="*/ 151111 w 301545"/>
                  <a:gd name="csY22" fmla="*/ 80717 h 175478"/>
                  <a:gd name="csX23" fmla="*/ 163126 w 301545"/>
                  <a:gd name="csY23" fmla="*/ 87655 h 175478"/>
                  <a:gd name="csX24" fmla="*/ 188339 w 301545"/>
                  <a:gd name="csY24" fmla="*/ 72933 h 175478"/>
                  <a:gd name="csX25" fmla="*/ 226075 w 301545"/>
                  <a:gd name="csY25" fmla="*/ 50934 h 175478"/>
                  <a:gd name="csX26" fmla="*/ 214060 w 301545"/>
                  <a:gd name="csY26" fmla="*/ 43997 h 175478"/>
                  <a:gd name="csX27" fmla="*/ 188847 w 301545"/>
                  <a:gd name="csY27" fmla="*/ 58719 h 175478"/>
                  <a:gd name="csX28" fmla="*/ 200861 w 301545"/>
                  <a:gd name="csY28" fmla="*/ 65656 h 175478"/>
                  <a:gd name="csX29" fmla="*/ 226075 w 301545"/>
                  <a:gd name="csY29" fmla="*/ 50934 h 175478"/>
                  <a:gd name="csX30" fmla="*/ 263810 w 301545"/>
                  <a:gd name="csY30" fmla="*/ 28936 h 175478"/>
                  <a:gd name="csX31" fmla="*/ 251796 w 301545"/>
                  <a:gd name="csY31" fmla="*/ 21998 h 175478"/>
                  <a:gd name="csX32" fmla="*/ 226582 w 301545"/>
                  <a:gd name="csY32" fmla="*/ 36720 h 175478"/>
                  <a:gd name="csX33" fmla="*/ 238597 w 301545"/>
                  <a:gd name="csY33" fmla="*/ 43658 h 175478"/>
                  <a:gd name="csX34" fmla="*/ 263810 w 301545"/>
                  <a:gd name="csY34" fmla="*/ 28936 h 175478"/>
                  <a:gd name="csX35" fmla="*/ 301546 w 301545"/>
                  <a:gd name="csY35" fmla="*/ 6938 h 175478"/>
                  <a:gd name="csX36" fmla="*/ 289531 w 301545"/>
                  <a:gd name="csY36" fmla="*/ 0 h 175478"/>
                  <a:gd name="csX37" fmla="*/ 264487 w 301545"/>
                  <a:gd name="csY37" fmla="*/ 14553 h 175478"/>
                  <a:gd name="csX38" fmla="*/ 276502 w 301545"/>
                  <a:gd name="csY38" fmla="*/ 21491 h 175478"/>
                  <a:gd name="csX39" fmla="*/ 301546 w 30154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545" h="175478">
                    <a:moveTo>
                      <a:pt x="37059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014" y="175479"/>
                    </a:lnTo>
                    <a:lnTo>
                      <a:pt x="37059" y="160926"/>
                    </a:lnTo>
                    <a:moveTo>
                      <a:pt x="7496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750" y="153650"/>
                    </a:lnTo>
                    <a:lnTo>
                      <a:pt x="74963" y="138928"/>
                    </a:lnTo>
                    <a:moveTo>
                      <a:pt x="112699" y="116929"/>
                    </a:moveTo>
                    <a:lnTo>
                      <a:pt x="100685" y="109991"/>
                    </a:lnTo>
                    <a:lnTo>
                      <a:pt x="75471" y="124713"/>
                    </a:lnTo>
                    <a:lnTo>
                      <a:pt x="87486" y="131651"/>
                    </a:lnTo>
                    <a:lnTo>
                      <a:pt x="112699" y="116929"/>
                    </a:lnTo>
                    <a:moveTo>
                      <a:pt x="15043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221" y="109653"/>
                    </a:lnTo>
                    <a:lnTo>
                      <a:pt x="150434" y="94931"/>
                    </a:lnTo>
                    <a:moveTo>
                      <a:pt x="188339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126" y="87655"/>
                    </a:lnTo>
                    <a:lnTo>
                      <a:pt x="188339" y="72933"/>
                    </a:lnTo>
                    <a:moveTo>
                      <a:pt x="226075" y="50934"/>
                    </a:moveTo>
                    <a:lnTo>
                      <a:pt x="214060" y="43997"/>
                    </a:lnTo>
                    <a:lnTo>
                      <a:pt x="188847" y="58719"/>
                    </a:lnTo>
                    <a:lnTo>
                      <a:pt x="200861" y="65656"/>
                    </a:lnTo>
                    <a:lnTo>
                      <a:pt x="226075" y="50934"/>
                    </a:lnTo>
                    <a:moveTo>
                      <a:pt x="26381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597" y="43658"/>
                    </a:lnTo>
                    <a:lnTo>
                      <a:pt x="263810" y="28936"/>
                    </a:lnTo>
                    <a:moveTo>
                      <a:pt x="301546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502" y="21491"/>
                    </a:lnTo>
                    <a:lnTo>
                      <a:pt x="301546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9884D197-DE86-E0D3-DC93-8BB1647A6735}"/>
                  </a:ext>
                </a:extLst>
              </p:cNvPr>
              <p:cNvSpPr/>
              <p:nvPr/>
            </p:nvSpPr>
            <p:spPr>
              <a:xfrm>
                <a:off x="11081640" y="1970117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1845 w 23859"/>
                  <a:gd name="csY1" fmla="*/ 0 h 13875"/>
                  <a:gd name="csX2" fmla="*/ 0 w 23859"/>
                  <a:gd name="csY2" fmla="*/ 6938 h 13875"/>
                  <a:gd name="csX3" fmla="*/ 12015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5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084D41AA-3C37-D29B-8D96-14D7DCC43C88}"/>
                  </a:ext>
                </a:extLst>
              </p:cNvPr>
              <p:cNvSpPr/>
              <p:nvPr/>
            </p:nvSpPr>
            <p:spPr>
              <a:xfrm>
                <a:off x="10790417" y="2180793"/>
                <a:ext cx="23859" cy="13875"/>
              </a:xfrm>
              <a:custGeom>
                <a:avLst/>
                <a:gdLst>
                  <a:gd name="csX0" fmla="*/ 23860 w 23859"/>
                  <a:gd name="csY0" fmla="*/ 6938 h 13875"/>
                  <a:gd name="csX1" fmla="*/ 11845 w 23859"/>
                  <a:gd name="csY1" fmla="*/ 0 h 13875"/>
                  <a:gd name="csX2" fmla="*/ 0 w 23859"/>
                  <a:gd name="csY2" fmla="*/ 6938 h 13875"/>
                  <a:gd name="csX3" fmla="*/ 11845 w 23859"/>
                  <a:gd name="csY3" fmla="*/ 13876 h 13875"/>
                  <a:gd name="csX4" fmla="*/ 23860 w 23859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3859" h="13875">
                    <a:moveTo>
                      <a:pt x="23860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1845" y="13876"/>
                    </a:lnTo>
                    <a:lnTo>
                      <a:pt x="23860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C5152C2F-3709-99C5-85C0-4803CBC11E4B}"/>
                  </a:ext>
                </a:extLst>
              </p:cNvPr>
              <p:cNvSpPr/>
              <p:nvPr/>
            </p:nvSpPr>
            <p:spPr>
              <a:xfrm>
                <a:off x="10814954" y="2004806"/>
                <a:ext cx="301545" cy="175478"/>
              </a:xfrm>
              <a:custGeom>
                <a:avLst/>
                <a:gdLst>
                  <a:gd name="csX0" fmla="*/ 37059 w 301545"/>
                  <a:gd name="csY0" fmla="*/ 160926 h 175478"/>
                  <a:gd name="csX1" fmla="*/ 25044 w 301545"/>
                  <a:gd name="csY1" fmla="*/ 153988 h 175478"/>
                  <a:gd name="csX2" fmla="*/ 0 w 301545"/>
                  <a:gd name="csY2" fmla="*/ 168541 h 175478"/>
                  <a:gd name="csX3" fmla="*/ 12014 w 301545"/>
                  <a:gd name="csY3" fmla="*/ 175479 h 175478"/>
                  <a:gd name="csX4" fmla="*/ 37059 w 301545"/>
                  <a:gd name="csY4" fmla="*/ 160926 h 175478"/>
                  <a:gd name="csX5" fmla="*/ 74963 w 301545"/>
                  <a:gd name="csY5" fmla="*/ 138928 h 175478"/>
                  <a:gd name="csX6" fmla="*/ 62949 w 301545"/>
                  <a:gd name="csY6" fmla="*/ 131990 h 175478"/>
                  <a:gd name="csX7" fmla="*/ 37736 w 301545"/>
                  <a:gd name="csY7" fmla="*/ 146712 h 175478"/>
                  <a:gd name="csX8" fmla="*/ 49750 w 301545"/>
                  <a:gd name="csY8" fmla="*/ 153650 h 175478"/>
                  <a:gd name="csX9" fmla="*/ 74963 w 301545"/>
                  <a:gd name="csY9" fmla="*/ 138928 h 175478"/>
                  <a:gd name="csX10" fmla="*/ 112699 w 301545"/>
                  <a:gd name="csY10" fmla="*/ 116929 h 175478"/>
                  <a:gd name="csX11" fmla="*/ 100684 w 301545"/>
                  <a:gd name="csY11" fmla="*/ 109991 h 175478"/>
                  <a:gd name="csX12" fmla="*/ 75471 w 301545"/>
                  <a:gd name="csY12" fmla="*/ 124713 h 175478"/>
                  <a:gd name="csX13" fmla="*/ 87486 w 301545"/>
                  <a:gd name="csY13" fmla="*/ 131651 h 175478"/>
                  <a:gd name="csX14" fmla="*/ 112699 w 301545"/>
                  <a:gd name="csY14" fmla="*/ 116929 h 175478"/>
                  <a:gd name="csX15" fmla="*/ 150434 w 301545"/>
                  <a:gd name="csY15" fmla="*/ 94931 h 175478"/>
                  <a:gd name="csX16" fmla="*/ 138420 w 301545"/>
                  <a:gd name="csY16" fmla="*/ 87993 h 175478"/>
                  <a:gd name="csX17" fmla="*/ 113207 w 301545"/>
                  <a:gd name="csY17" fmla="*/ 102715 h 175478"/>
                  <a:gd name="csX18" fmla="*/ 125221 w 301545"/>
                  <a:gd name="csY18" fmla="*/ 109653 h 175478"/>
                  <a:gd name="csX19" fmla="*/ 150434 w 301545"/>
                  <a:gd name="csY19" fmla="*/ 94931 h 175478"/>
                  <a:gd name="csX20" fmla="*/ 188339 w 301545"/>
                  <a:gd name="csY20" fmla="*/ 72933 h 175478"/>
                  <a:gd name="csX21" fmla="*/ 176325 w 301545"/>
                  <a:gd name="csY21" fmla="*/ 65995 h 175478"/>
                  <a:gd name="csX22" fmla="*/ 151111 w 301545"/>
                  <a:gd name="csY22" fmla="*/ 80717 h 175478"/>
                  <a:gd name="csX23" fmla="*/ 163126 w 301545"/>
                  <a:gd name="csY23" fmla="*/ 87655 h 175478"/>
                  <a:gd name="csX24" fmla="*/ 188339 w 301545"/>
                  <a:gd name="csY24" fmla="*/ 72933 h 175478"/>
                  <a:gd name="csX25" fmla="*/ 226075 w 301545"/>
                  <a:gd name="csY25" fmla="*/ 50934 h 175478"/>
                  <a:gd name="csX26" fmla="*/ 214060 w 301545"/>
                  <a:gd name="csY26" fmla="*/ 43997 h 175478"/>
                  <a:gd name="csX27" fmla="*/ 188847 w 301545"/>
                  <a:gd name="csY27" fmla="*/ 58718 h 175478"/>
                  <a:gd name="csX28" fmla="*/ 200861 w 301545"/>
                  <a:gd name="csY28" fmla="*/ 65656 h 175478"/>
                  <a:gd name="csX29" fmla="*/ 226075 w 301545"/>
                  <a:gd name="csY29" fmla="*/ 50934 h 175478"/>
                  <a:gd name="csX30" fmla="*/ 263810 w 301545"/>
                  <a:gd name="csY30" fmla="*/ 28936 h 175478"/>
                  <a:gd name="csX31" fmla="*/ 251796 w 301545"/>
                  <a:gd name="csY31" fmla="*/ 21998 h 175478"/>
                  <a:gd name="csX32" fmla="*/ 226582 w 301545"/>
                  <a:gd name="csY32" fmla="*/ 36720 h 175478"/>
                  <a:gd name="csX33" fmla="*/ 238597 w 301545"/>
                  <a:gd name="csY33" fmla="*/ 43658 h 175478"/>
                  <a:gd name="csX34" fmla="*/ 263810 w 301545"/>
                  <a:gd name="csY34" fmla="*/ 28936 h 175478"/>
                  <a:gd name="csX35" fmla="*/ 301546 w 301545"/>
                  <a:gd name="csY35" fmla="*/ 6938 h 175478"/>
                  <a:gd name="csX36" fmla="*/ 289531 w 301545"/>
                  <a:gd name="csY36" fmla="*/ 0 h 175478"/>
                  <a:gd name="csX37" fmla="*/ 264487 w 301545"/>
                  <a:gd name="csY37" fmla="*/ 14553 h 175478"/>
                  <a:gd name="csX38" fmla="*/ 276502 w 301545"/>
                  <a:gd name="csY38" fmla="*/ 21491 h 175478"/>
                  <a:gd name="csX39" fmla="*/ 301546 w 30154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545" h="175478">
                    <a:moveTo>
                      <a:pt x="37059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014" y="175479"/>
                    </a:lnTo>
                    <a:lnTo>
                      <a:pt x="37059" y="160926"/>
                    </a:lnTo>
                    <a:moveTo>
                      <a:pt x="7496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750" y="153650"/>
                    </a:lnTo>
                    <a:lnTo>
                      <a:pt x="74963" y="138928"/>
                    </a:lnTo>
                    <a:moveTo>
                      <a:pt x="112699" y="116929"/>
                    </a:moveTo>
                    <a:lnTo>
                      <a:pt x="100684" y="109991"/>
                    </a:lnTo>
                    <a:lnTo>
                      <a:pt x="75471" y="124713"/>
                    </a:lnTo>
                    <a:lnTo>
                      <a:pt x="87486" y="131651"/>
                    </a:lnTo>
                    <a:lnTo>
                      <a:pt x="112699" y="116929"/>
                    </a:lnTo>
                    <a:moveTo>
                      <a:pt x="15043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221" y="109653"/>
                    </a:lnTo>
                    <a:lnTo>
                      <a:pt x="150434" y="94931"/>
                    </a:lnTo>
                    <a:moveTo>
                      <a:pt x="188339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126" y="87655"/>
                    </a:lnTo>
                    <a:lnTo>
                      <a:pt x="188339" y="72933"/>
                    </a:lnTo>
                    <a:moveTo>
                      <a:pt x="226075" y="50934"/>
                    </a:moveTo>
                    <a:lnTo>
                      <a:pt x="214060" y="43997"/>
                    </a:lnTo>
                    <a:lnTo>
                      <a:pt x="188847" y="58718"/>
                    </a:lnTo>
                    <a:lnTo>
                      <a:pt x="200861" y="65656"/>
                    </a:lnTo>
                    <a:lnTo>
                      <a:pt x="226075" y="50934"/>
                    </a:lnTo>
                    <a:moveTo>
                      <a:pt x="26381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597" y="43658"/>
                    </a:lnTo>
                    <a:lnTo>
                      <a:pt x="263810" y="28936"/>
                    </a:lnTo>
                    <a:moveTo>
                      <a:pt x="301546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502" y="21491"/>
                    </a:lnTo>
                    <a:lnTo>
                      <a:pt x="301546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81264B9B-0881-1EBD-93A9-29E6A9C88388}"/>
                  </a:ext>
                </a:extLst>
              </p:cNvPr>
              <p:cNvSpPr/>
              <p:nvPr/>
            </p:nvSpPr>
            <p:spPr>
              <a:xfrm>
                <a:off x="11117345" y="1990761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2014 w 24028"/>
                  <a:gd name="csY1" fmla="*/ 0 h 13875"/>
                  <a:gd name="csX2" fmla="*/ 0 w 24028"/>
                  <a:gd name="csY2" fmla="*/ 6938 h 13875"/>
                  <a:gd name="csX3" fmla="*/ 12014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2014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23CCDB10-A3F1-686E-A125-A2060B92462E}"/>
                  </a:ext>
                </a:extLst>
              </p:cNvPr>
              <p:cNvSpPr/>
              <p:nvPr/>
            </p:nvSpPr>
            <p:spPr>
              <a:xfrm>
                <a:off x="10826122" y="2201437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1845 w 24028"/>
                  <a:gd name="csY1" fmla="*/ 0 h 13875"/>
                  <a:gd name="csX2" fmla="*/ 0 w 24028"/>
                  <a:gd name="csY2" fmla="*/ 6938 h 13875"/>
                  <a:gd name="csX3" fmla="*/ 12014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4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7279F52-F6FC-0622-55D0-390AB4161D6C}"/>
                  </a:ext>
                </a:extLst>
              </p:cNvPr>
              <p:cNvSpPr/>
              <p:nvPr/>
            </p:nvSpPr>
            <p:spPr>
              <a:xfrm>
                <a:off x="10850658" y="2025451"/>
                <a:ext cx="301715" cy="175478"/>
              </a:xfrm>
              <a:custGeom>
                <a:avLst/>
                <a:gdLst>
                  <a:gd name="csX0" fmla="*/ 37228 w 301715"/>
                  <a:gd name="csY0" fmla="*/ 160926 h 175478"/>
                  <a:gd name="csX1" fmla="*/ 25044 w 301715"/>
                  <a:gd name="csY1" fmla="*/ 153988 h 175478"/>
                  <a:gd name="csX2" fmla="*/ 0 w 301715"/>
                  <a:gd name="csY2" fmla="*/ 168541 h 175478"/>
                  <a:gd name="csX3" fmla="*/ 12184 w 301715"/>
                  <a:gd name="csY3" fmla="*/ 175479 h 175478"/>
                  <a:gd name="csX4" fmla="*/ 37228 w 301715"/>
                  <a:gd name="csY4" fmla="*/ 160926 h 175478"/>
                  <a:gd name="csX5" fmla="*/ 75133 w 301715"/>
                  <a:gd name="csY5" fmla="*/ 138928 h 175478"/>
                  <a:gd name="csX6" fmla="*/ 62949 w 301715"/>
                  <a:gd name="csY6" fmla="*/ 131990 h 175478"/>
                  <a:gd name="csX7" fmla="*/ 37736 w 301715"/>
                  <a:gd name="csY7" fmla="*/ 146712 h 175478"/>
                  <a:gd name="csX8" fmla="*/ 49919 w 301715"/>
                  <a:gd name="csY8" fmla="*/ 153650 h 175478"/>
                  <a:gd name="csX9" fmla="*/ 75133 w 301715"/>
                  <a:gd name="csY9" fmla="*/ 138928 h 175478"/>
                  <a:gd name="csX10" fmla="*/ 112868 w 301715"/>
                  <a:gd name="csY10" fmla="*/ 116929 h 175478"/>
                  <a:gd name="csX11" fmla="*/ 100684 w 301715"/>
                  <a:gd name="csY11" fmla="*/ 109991 h 175478"/>
                  <a:gd name="csX12" fmla="*/ 75471 w 301715"/>
                  <a:gd name="csY12" fmla="*/ 124713 h 175478"/>
                  <a:gd name="csX13" fmla="*/ 87655 w 301715"/>
                  <a:gd name="csY13" fmla="*/ 131651 h 175478"/>
                  <a:gd name="csX14" fmla="*/ 112868 w 301715"/>
                  <a:gd name="csY14" fmla="*/ 116929 h 175478"/>
                  <a:gd name="csX15" fmla="*/ 150604 w 301715"/>
                  <a:gd name="csY15" fmla="*/ 94931 h 175478"/>
                  <a:gd name="csX16" fmla="*/ 138420 w 301715"/>
                  <a:gd name="csY16" fmla="*/ 87993 h 175478"/>
                  <a:gd name="csX17" fmla="*/ 113207 w 301715"/>
                  <a:gd name="csY17" fmla="*/ 102715 h 175478"/>
                  <a:gd name="csX18" fmla="*/ 125390 w 301715"/>
                  <a:gd name="csY18" fmla="*/ 109653 h 175478"/>
                  <a:gd name="csX19" fmla="*/ 150604 w 301715"/>
                  <a:gd name="csY19" fmla="*/ 94931 h 175478"/>
                  <a:gd name="csX20" fmla="*/ 188508 w 301715"/>
                  <a:gd name="csY20" fmla="*/ 72933 h 175478"/>
                  <a:gd name="csX21" fmla="*/ 176325 w 301715"/>
                  <a:gd name="csY21" fmla="*/ 65995 h 175478"/>
                  <a:gd name="csX22" fmla="*/ 151111 w 301715"/>
                  <a:gd name="csY22" fmla="*/ 80717 h 175478"/>
                  <a:gd name="csX23" fmla="*/ 163295 w 301715"/>
                  <a:gd name="csY23" fmla="*/ 87655 h 175478"/>
                  <a:gd name="csX24" fmla="*/ 188508 w 301715"/>
                  <a:gd name="csY24" fmla="*/ 72933 h 175478"/>
                  <a:gd name="csX25" fmla="*/ 226244 w 301715"/>
                  <a:gd name="csY25" fmla="*/ 50935 h 175478"/>
                  <a:gd name="csX26" fmla="*/ 214060 w 301715"/>
                  <a:gd name="csY26" fmla="*/ 43997 h 175478"/>
                  <a:gd name="csX27" fmla="*/ 188847 w 301715"/>
                  <a:gd name="csY27" fmla="*/ 58719 h 175478"/>
                  <a:gd name="csX28" fmla="*/ 201031 w 301715"/>
                  <a:gd name="csY28" fmla="*/ 65656 h 175478"/>
                  <a:gd name="csX29" fmla="*/ 226244 w 301715"/>
                  <a:gd name="csY29" fmla="*/ 50935 h 175478"/>
                  <a:gd name="csX30" fmla="*/ 263980 w 301715"/>
                  <a:gd name="csY30" fmla="*/ 28936 h 175478"/>
                  <a:gd name="csX31" fmla="*/ 251796 w 301715"/>
                  <a:gd name="csY31" fmla="*/ 21998 h 175478"/>
                  <a:gd name="csX32" fmla="*/ 226582 w 301715"/>
                  <a:gd name="csY32" fmla="*/ 36720 h 175478"/>
                  <a:gd name="csX33" fmla="*/ 238766 w 301715"/>
                  <a:gd name="csY33" fmla="*/ 43658 h 175478"/>
                  <a:gd name="csX34" fmla="*/ 263980 w 301715"/>
                  <a:gd name="csY34" fmla="*/ 28936 h 175478"/>
                  <a:gd name="csX35" fmla="*/ 301715 w 301715"/>
                  <a:gd name="csY35" fmla="*/ 6938 h 175478"/>
                  <a:gd name="csX36" fmla="*/ 289531 w 301715"/>
                  <a:gd name="csY36" fmla="*/ 0 h 175478"/>
                  <a:gd name="csX37" fmla="*/ 264487 w 301715"/>
                  <a:gd name="csY37" fmla="*/ 14553 h 175478"/>
                  <a:gd name="csX38" fmla="*/ 276671 w 301715"/>
                  <a:gd name="csY38" fmla="*/ 21491 h 175478"/>
                  <a:gd name="csX39" fmla="*/ 301715 w 301715"/>
                  <a:gd name="csY39" fmla="*/ 6938 h 175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</a:cxnLst>
                <a:rect l="l" t="t" r="r" b="b"/>
                <a:pathLst>
                  <a:path w="301715" h="175478">
                    <a:moveTo>
                      <a:pt x="37228" y="160926"/>
                    </a:moveTo>
                    <a:lnTo>
                      <a:pt x="25044" y="153988"/>
                    </a:lnTo>
                    <a:lnTo>
                      <a:pt x="0" y="168541"/>
                    </a:lnTo>
                    <a:lnTo>
                      <a:pt x="12184" y="175479"/>
                    </a:lnTo>
                    <a:lnTo>
                      <a:pt x="37228" y="160926"/>
                    </a:lnTo>
                    <a:moveTo>
                      <a:pt x="75133" y="138928"/>
                    </a:moveTo>
                    <a:lnTo>
                      <a:pt x="62949" y="131990"/>
                    </a:lnTo>
                    <a:lnTo>
                      <a:pt x="37736" y="146712"/>
                    </a:lnTo>
                    <a:lnTo>
                      <a:pt x="49919" y="153650"/>
                    </a:lnTo>
                    <a:lnTo>
                      <a:pt x="75133" y="138928"/>
                    </a:lnTo>
                    <a:moveTo>
                      <a:pt x="112868" y="116929"/>
                    </a:moveTo>
                    <a:lnTo>
                      <a:pt x="100684" y="109991"/>
                    </a:lnTo>
                    <a:lnTo>
                      <a:pt x="75471" y="124713"/>
                    </a:lnTo>
                    <a:lnTo>
                      <a:pt x="87655" y="131651"/>
                    </a:lnTo>
                    <a:lnTo>
                      <a:pt x="112868" y="116929"/>
                    </a:lnTo>
                    <a:moveTo>
                      <a:pt x="150604" y="94931"/>
                    </a:moveTo>
                    <a:lnTo>
                      <a:pt x="138420" y="87993"/>
                    </a:lnTo>
                    <a:lnTo>
                      <a:pt x="113207" y="102715"/>
                    </a:lnTo>
                    <a:lnTo>
                      <a:pt x="125390" y="109653"/>
                    </a:lnTo>
                    <a:lnTo>
                      <a:pt x="150604" y="94931"/>
                    </a:lnTo>
                    <a:moveTo>
                      <a:pt x="188508" y="72933"/>
                    </a:moveTo>
                    <a:lnTo>
                      <a:pt x="176325" y="65995"/>
                    </a:lnTo>
                    <a:lnTo>
                      <a:pt x="151111" y="80717"/>
                    </a:lnTo>
                    <a:lnTo>
                      <a:pt x="163295" y="87655"/>
                    </a:lnTo>
                    <a:lnTo>
                      <a:pt x="188508" y="72933"/>
                    </a:lnTo>
                    <a:moveTo>
                      <a:pt x="226244" y="50935"/>
                    </a:moveTo>
                    <a:lnTo>
                      <a:pt x="214060" y="43997"/>
                    </a:lnTo>
                    <a:lnTo>
                      <a:pt x="188847" y="58719"/>
                    </a:lnTo>
                    <a:lnTo>
                      <a:pt x="201031" y="65656"/>
                    </a:lnTo>
                    <a:lnTo>
                      <a:pt x="226244" y="50935"/>
                    </a:lnTo>
                    <a:moveTo>
                      <a:pt x="263980" y="28936"/>
                    </a:moveTo>
                    <a:lnTo>
                      <a:pt x="251796" y="21998"/>
                    </a:lnTo>
                    <a:lnTo>
                      <a:pt x="226582" y="36720"/>
                    </a:lnTo>
                    <a:lnTo>
                      <a:pt x="238766" y="43658"/>
                    </a:lnTo>
                    <a:lnTo>
                      <a:pt x="263980" y="28936"/>
                    </a:lnTo>
                    <a:moveTo>
                      <a:pt x="301715" y="6938"/>
                    </a:moveTo>
                    <a:lnTo>
                      <a:pt x="289531" y="0"/>
                    </a:lnTo>
                    <a:lnTo>
                      <a:pt x="264487" y="14553"/>
                    </a:lnTo>
                    <a:lnTo>
                      <a:pt x="276671" y="21491"/>
                    </a:lnTo>
                    <a:lnTo>
                      <a:pt x="301715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B0482C55-1DC6-14D9-F9F2-6D93F9A0C04E}"/>
                  </a:ext>
                </a:extLst>
              </p:cNvPr>
              <p:cNvSpPr/>
              <p:nvPr/>
            </p:nvSpPr>
            <p:spPr>
              <a:xfrm>
                <a:off x="11153220" y="2011406"/>
                <a:ext cx="24028" cy="13875"/>
              </a:xfrm>
              <a:custGeom>
                <a:avLst/>
                <a:gdLst>
                  <a:gd name="csX0" fmla="*/ 24029 w 24028"/>
                  <a:gd name="csY0" fmla="*/ 6938 h 13875"/>
                  <a:gd name="csX1" fmla="*/ 11845 w 24028"/>
                  <a:gd name="csY1" fmla="*/ 0 h 13875"/>
                  <a:gd name="csX2" fmla="*/ 0 w 24028"/>
                  <a:gd name="csY2" fmla="*/ 6938 h 13875"/>
                  <a:gd name="csX3" fmla="*/ 12015 w 24028"/>
                  <a:gd name="csY3" fmla="*/ 13876 h 13875"/>
                  <a:gd name="csX4" fmla="*/ 24029 w 24028"/>
                  <a:gd name="csY4" fmla="*/ 6938 h 1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028" h="13875">
                    <a:moveTo>
                      <a:pt x="24029" y="6938"/>
                    </a:moveTo>
                    <a:lnTo>
                      <a:pt x="11845" y="0"/>
                    </a:lnTo>
                    <a:lnTo>
                      <a:pt x="0" y="6938"/>
                    </a:lnTo>
                    <a:lnTo>
                      <a:pt x="12015" y="13876"/>
                    </a:lnTo>
                    <a:lnTo>
                      <a:pt x="24029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670EC0F8-2BD3-6939-B189-2FD8156718D5}"/>
                  </a:ext>
                </a:extLst>
              </p:cNvPr>
              <p:cNvSpPr/>
              <p:nvPr/>
            </p:nvSpPr>
            <p:spPr>
              <a:xfrm>
                <a:off x="10951174" y="2083154"/>
                <a:ext cx="173786" cy="101022"/>
              </a:xfrm>
              <a:custGeom>
                <a:avLst/>
                <a:gdLst>
                  <a:gd name="csX0" fmla="*/ 173787 w 173786"/>
                  <a:gd name="csY0" fmla="*/ 6938 h 101022"/>
                  <a:gd name="csX1" fmla="*/ 161772 w 173786"/>
                  <a:gd name="csY1" fmla="*/ 0 h 101022"/>
                  <a:gd name="csX2" fmla="*/ 0 w 173786"/>
                  <a:gd name="csY2" fmla="*/ 94085 h 101022"/>
                  <a:gd name="csX3" fmla="*/ 12014 w 173786"/>
                  <a:gd name="csY3" fmla="*/ 101023 h 101022"/>
                  <a:gd name="csX4" fmla="*/ 173787 w 173786"/>
                  <a:gd name="csY4" fmla="*/ 6938 h 1010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73786" h="101022">
                    <a:moveTo>
                      <a:pt x="173787" y="6938"/>
                    </a:moveTo>
                    <a:lnTo>
                      <a:pt x="161772" y="0"/>
                    </a:lnTo>
                    <a:lnTo>
                      <a:pt x="0" y="94085"/>
                    </a:lnTo>
                    <a:lnTo>
                      <a:pt x="12014" y="101023"/>
                    </a:lnTo>
                    <a:lnTo>
                      <a:pt x="17378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B09B4C28-FD48-EFB3-623A-CEA13DE498DE}"/>
                  </a:ext>
                </a:extLst>
              </p:cNvPr>
              <p:cNvSpPr/>
              <p:nvPr/>
            </p:nvSpPr>
            <p:spPr>
              <a:xfrm>
                <a:off x="10922745" y="2185192"/>
                <a:ext cx="26567" cy="15398"/>
              </a:xfrm>
              <a:custGeom>
                <a:avLst/>
                <a:gdLst>
                  <a:gd name="csX0" fmla="*/ 26567 w 26567"/>
                  <a:gd name="csY0" fmla="*/ 6938 h 15398"/>
                  <a:gd name="csX1" fmla="*/ 14553 w 26567"/>
                  <a:gd name="csY1" fmla="*/ 0 h 15398"/>
                  <a:gd name="csX2" fmla="*/ 0 w 26567"/>
                  <a:gd name="csY2" fmla="*/ 8461 h 15398"/>
                  <a:gd name="csX3" fmla="*/ 12014 w 26567"/>
                  <a:gd name="csY3" fmla="*/ 15399 h 15398"/>
                  <a:gd name="csX4" fmla="*/ 26567 w 26567"/>
                  <a:gd name="csY4" fmla="*/ 6938 h 15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567" h="15398">
                    <a:moveTo>
                      <a:pt x="26567" y="6938"/>
                    </a:moveTo>
                    <a:lnTo>
                      <a:pt x="14553" y="0"/>
                    </a:lnTo>
                    <a:lnTo>
                      <a:pt x="0" y="8461"/>
                    </a:lnTo>
                    <a:lnTo>
                      <a:pt x="12014" y="15399"/>
                    </a:lnTo>
                    <a:lnTo>
                      <a:pt x="2656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E4C622A-F8DB-489E-FD10-3AEB9A4F9D6B}"/>
                  </a:ext>
                </a:extLst>
              </p:cNvPr>
              <p:cNvSpPr/>
              <p:nvPr/>
            </p:nvSpPr>
            <p:spPr>
              <a:xfrm>
                <a:off x="10887040" y="2200929"/>
                <a:ext cx="35197" cy="20475"/>
              </a:xfrm>
              <a:custGeom>
                <a:avLst/>
                <a:gdLst>
                  <a:gd name="csX0" fmla="*/ 35197 w 35197"/>
                  <a:gd name="csY0" fmla="*/ 6938 h 20475"/>
                  <a:gd name="csX1" fmla="*/ 23183 w 35197"/>
                  <a:gd name="csY1" fmla="*/ 0 h 20475"/>
                  <a:gd name="csX2" fmla="*/ 0 w 35197"/>
                  <a:gd name="csY2" fmla="*/ 13537 h 20475"/>
                  <a:gd name="csX3" fmla="*/ 12014 w 35197"/>
                  <a:gd name="csY3" fmla="*/ 20475 h 20475"/>
                  <a:gd name="csX4" fmla="*/ 35197 w 35197"/>
                  <a:gd name="csY4" fmla="*/ 6938 h 204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197" h="20475">
                    <a:moveTo>
                      <a:pt x="35197" y="6938"/>
                    </a:moveTo>
                    <a:lnTo>
                      <a:pt x="23183" y="0"/>
                    </a:lnTo>
                    <a:lnTo>
                      <a:pt x="0" y="13537"/>
                    </a:lnTo>
                    <a:lnTo>
                      <a:pt x="12014" y="20475"/>
                    </a:lnTo>
                    <a:lnTo>
                      <a:pt x="3519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00074E41-81A8-362C-A858-70D27A662BC0}"/>
                  </a:ext>
                </a:extLst>
              </p:cNvPr>
              <p:cNvSpPr/>
              <p:nvPr/>
            </p:nvSpPr>
            <p:spPr>
              <a:xfrm>
                <a:off x="10861996" y="2221743"/>
                <a:ext cx="24536" cy="14214"/>
              </a:xfrm>
              <a:custGeom>
                <a:avLst/>
                <a:gdLst>
                  <a:gd name="csX0" fmla="*/ 24537 w 24536"/>
                  <a:gd name="csY0" fmla="*/ 6938 h 14214"/>
                  <a:gd name="csX1" fmla="*/ 12522 w 24536"/>
                  <a:gd name="csY1" fmla="*/ 0 h 14214"/>
                  <a:gd name="csX2" fmla="*/ 0 w 24536"/>
                  <a:gd name="csY2" fmla="*/ 7276 h 14214"/>
                  <a:gd name="csX3" fmla="*/ 12014 w 24536"/>
                  <a:gd name="csY3" fmla="*/ 14214 h 14214"/>
                  <a:gd name="csX4" fmla="*/ 24537 w 24536"/>
                  <a:gd name="csY4" fmla="*/ 6938 h 14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536" h="14214">
                    <a:moveTo>
                      <a:pt x="24537" y="6938"/>
                    </a:moveTo>
                    <a:lnTo>
                      <a:pt x="12522" y="0"/>
                    </a:lnTo>
                    <a:lnTo>
                      <a:pt x="0" y="7276"/>
                    </a:lnTo>
                    <a:lnTo>
                      <a:pt x="12014" y="14214"/>
                    </a:lnTo>
                    <a:lnTo>
                      <a:pt x="2453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E802585B-0D7B-1686-A525-04E51C0F07AD}"/>
                  </a:ext>
                </a:extLst>
              </p:cNvPr>
              <p:cNvSpPr/>
              <p:nvPr/>
            </p:nvSpPr>
            <p:spPr>
              <a:xfrm>
                <a:off x="11125637" y="2067417"/>
                <a:ext cx="26397" cy="15398"/>
              </a:xfrm>
              <a:custGeom>
                <a:avLst/>
                <a:gdLst>
                  <a:gd name="csX0" fmla="*/ 26398 w 26397"/>
                  <a:gd name="csY0" fmla="*/ 6938 h 15398"/>
                  <a:gd name="csX1" fmla="*/ 14383 w 26397"/>
                  <a:gd name="csY1" fmla="*/ 0 h 15398"/>
                  <a:gd name="csX2" fmla="*/ 0 w 26397"/>
                  <a:gd name="csY2" fmla="*/ 8461 h 15398"/>
                  <a:gd name="csX3" fmla="*/ 12014 w 26397"/>
                  <a:gd name="csY3" fmla="*/ 15399 h 15398"/>
                  <a:gd name="csX4" fmla="*/ 26398 w 26397"/>
                  <a:gd name="csY4" fmla="*/ 6938 h 15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397" h="15398">
                    <a:moveTo>
                      <a:pt x="26398" y="6938"/>
                    </a:moveTo>
                    <a:lnTo>
                      <a:pt x="14383" y="0"/>
                    </a:lnTo>
                    <a:lnTo>
                      <a:pt x="0" y="8461"/>
                    </a:lnTo>
                    <a:lnTo>
                      <a:pt x="12014" y="15399"/>
                    </a:lnTo>
                    <a:lnTo>
                      <a:pt x="26398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084EDFB-7188-8D80-436E-C90688CF5152}"/>
                  </a:ext>
                </a:extLst>
              </p:cNvPr>
              <p:cNvSpPr/>
              <p:nvPr/>
            </p:nvSpPr>
            <p:spPr>
              <a:xfrm>
                <a:off x="11152712" y="2046603"/>
                <a:ext cx="35028" cy="20475"/>
              </a:xfrm>
              <a:custGeom>
                <a:avLst/>
                <a:gdLst>
                  <a:gd name="csX0" fmla="*/ 35028 w 35028"/>
                  <a:gd name="csY0" fmla="*/ 6938 h 20475"/>
                  <a:gd name="csX1" fmla="*/ 23183 w 35028"/>
                  <a:gd name="csY1" fmla="*/ 0 h 20475"/>
                  <a:gd name="csX2" fmla="*/ 0 w 35028"/>
                  <a:gd name="csY2" fmla="*/ 13537 h 20475"/>
                  <a:gd name="csX3" fmla="*/ 11845 w 35028"/>
                  <a:gd name="csY3" fmla="*/ 20475 h 20475"/>
                  <a:gd name="csX4" fmla="*/ 35028 w 35028"/>
                  <a:gd name="csY4" fmla="*/ 6938 h 204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028" h="20475">
                    <a:moveTo>
                      <a:pt x="35028" y="6938"/>
                    </a:moveTo>
                    <a:lnTo>
                      <a:pt x="23183" y="0"/>
                    </a:lnTo>
                    <a:lnTo>
                      <a:pt x="0" y="13537"/>
                    </a:lnTo>
                    <a:lnTo>
                      <a:pt x="11845" y="20475"/>
                    </a:lnTo>
                    <a:lnTo>
                      <a:pt x="35028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B3BB79EE-3A84-51A9-735B-154C75A74E07}"/>
                  </a:ext>
                </a:extLst>
              </p:cNvPr>
              <p:cNvSpPr/>
              <p:nvPr/>
            </p:nvSpPr>
            <p:spPr>
              <a:xfrm>
                <a:off x="11188417" y="2032050"/>
                <a:ext cx="24536" cy="14214"/>
              </a:xfrm>
              <a:custGeom>
                <a:avLst/>
                <a:gdLst>
                  <a:gd name="csX0" fmla="*/ 24537 w 24536"/>
                  <a:gd name="csY0" fmla="*/ 6938 h 14214"/>
                  <a:gd name="csX1" fmla="*/ 12522 w 24536"/>
                  <a:gd name="csY1" fmla="*/ 0 h 14214"/>
                  <a:gd name="csX2" fmla="*/ 0 w 24536"/>
                  <a:gd name="csY2" fmla="*/ 7276 h 14214"/>
                  <a:gd name="csX3" fmla="*/ 12014 w 24536"/>
                  <a:gd name="csY3" fmla="*/ 14214 h 14214"/>
                  <a:gd name="csX4" fmla="*/ 24537 w 24536"/>
                  <a:gd name="csY4" fmla="*/ 6938 h 142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4536" h="14214">
                    <a:moveTo>
                      <a:pt x="24537" y="6938"/>
                    </a:moveTo>
                    <a:lnTo>
                      <a:pt x="12522" y="0"/>
                    </a:lnTo>
                    <a:lnTo>
                      <a:pt x="0" y="7276"/>
                    </a:lnTo>
                    <a:lnTo>
                      <a:pt x="12014" y="14214"/>
                    </a:lnTo>
                    <a:lnTo>
                      <a:pt x="24537" y="6938"/>
                    </a:lnTo>
                  </a:path>
                </a:pathLst>
              </a:custGeom>
              <a:solidFill>
                <a:srgbClr val="FFFFFF"/>
              </a:solidFill>
              <a:ln w="1681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33" name="Left-right Arrow 132">
            <a:extLst>
              <a:ext uri="{FF2B5EF4-FFF2-40B4-BE49-F238E27FC236}">
                <a16:creationId xmlns:a16="http://schemas.microsoft.com/office/drawing/2014/main" id="{9A6ACCE7-9F9C-EE8F-9C49-BB72E272F9E9}"/>
              </a:ext>
            </a:extLst>
          </p:cNvPr>
          <p:cNvSpPr/>
          <p:nvPr/>
        </p:nvSpPr>
        <p:spPr>
          <a:xfrm>
            <a:off x="4584690" y="4232197"/>
            <a:ext cx="2579253" cy="828462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tx1"/>
                </a:solidFill>
              </a:rPr>
              <a:t>IP Routes</a:t>
            </a:r>
          </a:p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tx1"/>
                </a:solidFill>
              </a:rPr>
              <a:t>Exchanged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4AA31E4-C675-00C2-DFDA-A8FBC83DEDF4}"/>
              </a:ext>
            </a:extLst>
          </p:cNvPr>
          <p:cNvCxnSpPr>
            <a:cxnSpLocks/>
          </p:cNvCxnSpPr>
          <p:nvPr/>
        </p:nvCxnSpPr>
        <p:spPr>
          <a:xfrm flipV="1">
            <a:off x="3389378" y="4589721"/>
            <a:ext cx="0" cy="312883"/>
          </a:xfrm>
          <a:prstGeom prst="line">
            <a:avLst/>
          </a:prstGeom>
          <a:ln w="38100" cap="rnd">
            <a:solidFill>
              <a:srgbClr val="ADCD5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B6779865-4368-F37B-C3DC-B85BDA353FFF}"/>
              </a:ext>
            </a:extLst>
          </p:cNvPr>
          <p:cNvSpPr/>
          <p:nvPr/>
        </p:nvSpPr>
        <p:spPr>
          <a:xfrm>
            <a:off x="3157922" y="4100271"/>
            <a:ext cx="1053296" cy="4629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754F011D-6485-D133-89C5-C797E7063D95}"/>
              </a:ext>
            </a:extLst>
          </p:cNvPr>
          <p:cNvSpPr/>
          <p:nvPr/>
        </p:nvSpPr>
        <p:spPr>
          <a:xfrm>
            <a:off x="3140504" y="4836866"/>
            <a:ext cx="497749" cy="462988"/>
          </a:xfrm>
          <a:prstGeom prst="roundRect">
            <a:avLst/>
          </a:prstGeom>
          <a:solidFill>
            <a:srgbClr val="ADCD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L2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E5618A25-CC30-5BEB-E0AF-F532521E9449}"/>
              </a:ext>
            </a:extLst>
          </p:cNvPr>
          <p:cNvCxnSpPr>
            <a:cxnSpLocks/>
          </p:cNvCxnSpPr>
          <p:nvPr/>
        </p:nvCxnSpPr>
        <p:spPr>
          <a:xfrm flipV="1">
            <a:off x="8335744" y="4567469"/>
            <a:ext cx="0" cy="312883"/>
          </a:xfrm>
          <a:prstGeom prst="line">
            <a:avLst/>
          </a:prstGeom>
          <a:ln w="38100" cap="rnd">
            <a:solidFill>
              <a:srgbClr val="00559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7CEE5EE0-A1F0-0C01-2830-470F009226FB}"/>
              </a:ext>
            </a:extLst>
          </p:cNvPr>
          <p:cNvSpPr/>
          <p:nvPr/>
        </p:nvSpPr>
        <p:spPr>
          <a:xfrm>
            <a:off x="7531323" y="4100270"/>
            <a:ext cx="1053296" cy="4629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1214890C-4747-1C36-AD7C-6322B7D7CEBB}"/>
              </a:ext>
            </a:extLst>
          </p:cNvPr>
          <p:cNvSpPr/>
          <p:nvPr/>
        </p:nvSpPr>
        <p:spPr>
          <a:xfrm>
            <a:off x="8086870" y="4836865"/>
            <a:ext cx="497749" cy="462988"/>
          </a:xfrm>
          <a:prstGeom prst="roundRect">
            <a:avLst/>
          </a:prstGeom>
          <a:solidFill>
            <a:srgbClr val="0055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F7B3E5E9-2556-C168-D1E3-F2D020BD240F}"/>
              </a:ext>
            </a:extLst>
          </p:cNvPr>
          <p:cNvSpPr/>
          <p:nvPr/>
        </p:nvSpPr>
        <p:spPr>
          <a:xfrm>
            <a:off x="1192193" y="3992072"/>
            <a:ext cx="9413796" cy="965751"/>
          </a:xfrm>
          <a:custGeom>
            <a:avLst/>
            <a:gdLst>
              <a:gd name="csX0" fmla="*/ 9363919 w 9363919"/>
              <a:gd name="csY0" fmla="*/ 1193393 h 1353725"/>
              <a:gd name="csX1" fmla="*/ 7268902 w 9363919"/>
              <a:gd name="csY1" fmla="*/ 1239692 h 1353725"/>
              <a:gd name="csX2" fmla="*/ 6643869 w 9363919"/>
              <a:gd name="csY2" fmla="*/ 649383 h 1353725"/>
              <a:gd name="csX3" fmla="*/ 4815069 w 9363919"/>
              <a:gd name="csY3" fmla="*/ 1201 h 1353725"/>
              <a:gd name="csX4" fmla="*/ 2338086 w 9363919"/>
              <a:gd name="csY4" fmla="*/ 510487 h 1353725"/>
              <a:gd name="csX5" fmla="*/ 2095018 w 9363919"/>
              <a:gd name="csY5" fmla="*/ 1297565 h 1353725"/>
              <a:gd name="csX6" fmla="*/ 0 w 9363919"/>
              <a:gd name="csY6" fmla="*/ 1228117 h 1353725"/>
              <a:gd name="csX0" fmla="*/ 9363919 w 9363919"/>
              <a:gd name="csY0" fmla="*/ 1193375 h 1330460"/>
              <a:gd name="csX1" fmla="*/ 7268902 w 9363919"/>
              <a:gd name="csY1" fmla="*/ 1239674 h 1330460"/>
              <a:gd name="csX2" fmla="*/ 6643869 w 9363919"/>
              <a:gd name="csY2" fmla="*/ 649365 h 1330460"/>
              <a:gd name="csX3" fmla="*/ 4815069 w 9363919"/>
              <a:gd name="csY3" fmla="*/ 1183 h 1330460"/>
              <a:gd name="csX4" fmla="*/ 2338086 w 9363919"/>
              <a:gd name="csY4" fmla="*/ 510469 h 1330460"/>
              <a:gd name="csX5" fmla="*/ 2028516 w 9363919"/>
              <a:gd name="csY5" fmla="*/ 1264296 h 1330460"/>
              <a:gd name="csX6" fmla="*/ 0 w 9363919"/>
              <a:gd name="csY6" fmla="*/ 1228099 h 1330460"/>
              <a:gd name="csX0" fmla="*/ 9363919 w 9363919"/>
              <a:gd name="csY0" fmla="*/ 1193375 h 1330460"/>
              <a:gd name="csX1" fmla="*/ 7268902 w 9363919"/>
              <a:gd name="csY1" fmla="*/ 1239674 h 1330460"/>
              <a:gd name="csX2" fmla="*/ 6643869 w 9363919"/>
              <a:gd name="csY2" fmla="*/ 649365 h 1330460"/>
              <a:gd name="csX3" fmla="*/ 4815069 w 9363919"/>
              <a:gd name="csY3" fmla="*/ 1183 h 1330460"/>
              <a:gd name="csX4" fmla="*/ 2338086 w 9363919"/>
              <a:gd name="csY4" fmla="*/ 510469 h 1330460"/>
              <a:gd name="csX5" fmla="*/ 2028516 w 9363919"/>
              <a:gd name="csY5" fmla="*/ 1264296 h 1330460"/>
              <a:gd name="csX6" fmla="*/ 0 w 9363919"/>
              <a:gd name="csY6" fmla="*/ 1228099 h 1330460"/>
              <a:gd name="csX0" fmla="*/ 9363919 w 9363919"/>
              <a:gd name="csY0" fmla="*/ 1193375 h 1283221"/>
              <a:gd name="csX1" fmla="*/ 7268902 w 9363919"/>
              <a:gd name="csY1" fmla="*/ 1239674 h 1283221"/>
              <a:gd name="csX2" fmla="*/ 6643869 w 9363919"/>
              <a:gd name="csY2" fmla="*/ 649365 h 1283221"/>
              <a:gd name="csX3" fmla="*/ 4815069 w 9363919"/>
              <a:gd name="csY3" fmla="*/ 1183 h 1283221"/>
              <a:gd name="csX4" fmla="*/ 2338086 w 9363919"/>
              <a:gd name="csY4" fmla="*/ 510469 h 1283221"/>
              <a:gd name="csX5" fmla="*/ 2028516 w 9363919"/>
              <a:gd name="csY5" fmla="*/ 1264296 h 1283221"/>
              <a:gd name="csX6" fmla="*/ 0 w 9363919"/>
              <a:gd name="csY6" fmla="*/ 1228099 h 1283221"/>
              <a:gd name="csX0" fmla="*/ 9363919 w 9363919"/>
              <a:gd name="csY0" fmla="*/ 1193375 h 1283221"/>
              <a:gd name="csX1" fmla="*/ 7268902 w 9363919"/>
              <a:gd name="csY1" fmla="*/ 1239674 h 1283221"/>
              <a:gd name="csX2" fmla="*/ 6643869 w 9363919"/>
              <a:gd name="csY2" fmla="*/ 649365 h 1283221"/>
              <a:gd name="csX3" fmla="*/ 4815069 w 9363919"/>
              <a:gd name="csY3" fmla="*/ 1183 h 1283221"/>
              <a:gd name="csX4" fmla="*/ 2338086 w 9363919"/>
              <a:gd name="csY4" fmla="*/ 510469 h 1283221"/>
              <a:gd name="csX5" fmla="*/ 2028516 w 9363919"/>
              <a:gd name="csY5" fmla="*/ 1264296 h 1283221"/>
              <a:gd name="csX6" fmla="*/ 0 w 9363919"/>
              <a:gd name="csY6" fmla="*/ 1228099 h 1283221"/>
              <a:gd name="csX0" fmla="*/ 9363919 w 9363919"/>
              <a:gd name="csY0" fmla="*/ 1193499 h 1283345"/>
              <a:gd name="csX1" fmla="*/ 7268902 w 9363919"/>
              <a:gd name="csY1" fmla="*/ 1239798 h 1283345"/>
              <a:gd name="csX2" fmla="*/ 6643869 w 9363919"/>
              <a:gd name="csY2" fmla="*/ 649489 h 1283345"/>
              <a:gd name="csX3" fmla="*/ 4815069 w 9363919"/>
              <a:gd name="csY3" fmla="*/ 1307 h 1283345"/>
              <a:gd name="csX4" fmla="*/ 2338086 w 9363919"/>
              <a:gd name="csY4" fmla="*/ 510593 h 1283345"/>
              <a:gd name="csX5" fmla="*/ 2028516 w 9363919"/>
              <a:gd name="csY5" fmla="*/ 1264420 h 1283345"/>
              <a:gd name="csX6" fmla="*/ 0 w 9363919"/>
              <a:gd name="csY6" fmla="*/ 1228223 h 1283345"/>
              <a:gd name="csX0" fmla="*/ 9363919 w 9363919"/>
              <a:gd name="csY0" fmla="*/ 1094001 h 1183847"/>
              <a:gd name="csX1" fmla="*/ 7268902 w 9363919"/>
              <a:gd name="csY1" fmla="*/ 1140300 h 1183847"/>
              <a:gd name="csX2" fmla="*/ 6643869 w 9363919"/>
              <a:gd name="csY2" fmla="*/ 549991 h 1183847"/>
              <a:gd name="csX3" fmla="*/ 4607251 w 9363919"/>
              <a:gd name="csY3" fmla="*/ 1562 h 1183847"/>
              <a:gd name="csX4" fmla="*/ 2338086 w 9363919"/>
              <a:gd name="csY4" fmla="*/ 411095 h 1183847"/>
              <a:gd name="csX5" fmla="*/ 2028516 w 9363919"/>
              <a:gd name="csY5" fmla="*/ 1164922 h 1183847"/>
              <a:gd name="csX6" fmla="*/ 0 w 9363919"/>
              <a:gd name="csY6" fmla="*/ 1128725 h 1183847"/>
              <a:gd name="csX0" fmla="*/ 9363919 w 9363919"/>
              <a:gd name="csY0" fmla="*/ 1094001 h 1209414"/>
              <a:gd name="csX1" fmla="*/ 7219026 w 9363919"/>
              <a:gd name="csY1" fmla="*/ 1173551 h 1209414"/>
              <a:gd name="csX2" fmla="*/ 6643869 w 9363919"/>
              <a:gd name="csY2" fmla="*/ 549991 h 1209414"/>
              <a:gd name="csX3" fmla="*/ 4607251 w 9363919"/>
              <a:gd name="csY3" fmla="*/ 1562 h 1209414"/>
              <a:gd name="csX4" fmla="*/ 2338086 w 9363919"/>
              <a:gd name="csY4" fmla="*/ 411095 h 1209414"/>
              <a:gd name="csX5" fmla="*/ 2028516 w 9363919"/>
              <a:gd name="csY5" fmla="*/ 1164922 h 1209414"/>
              <a:gd name="csX6" fmla="*/ 0 w 9363919"/>
              <a:gd name="csY6" fmla="*/ 1128725 h 1209414"/>
              <a:gd name="csX0" fmla="*/ 9363919 w 9363919"/>
              <a:gd name="csY0" fmla="*/ 1094001 h 1253307"/>
              <a:gd name="csX1" fmla="*/ 7219026 w 9363919"/>
              <a:gd name="csY1" fmla="*/ 1173551 h 1253307"/>
              <a:gd name="csX2" fmla="*/ 6643869 w 9363919"/>
              <a:gd name="csY2" fmla="*/ 549991 h 1253307"/>
              <a:gd name="csX3" fmla="*/ 4607251 w 9363919"/>
              <a:gd name="csY3" fmla="*/ 1562 h 1253307"/>
              <a:gd name="csX4" fmla="*/ 2338086 w 9363919"/>
              <a:gd name="csY4" fmla="*/ 411095 h 1253307"/>
              <a:gd name="csX5" fmla="*/ 2028516 w 9363919"/>
              <a:gd name="csY5" fmla="*/ 1164922 h 1253307"/>
              <a:gd name="csX6" fmla="*/ 0 w 9363919"/>
              <a:gd name="csY6" fmla="*/ 1128725 h 1253307"/>
              <a:gd name="csX0" fmla="*/ 9363919 w 9363919"/>
              <a:gd name="csY0" fmla="*/ 1094001 h 1227635"/>
              <a:gd name="csX1" fmla="*/ 7219026 w 9363919"/>
              <a:gd name="csY1" fmla="*/ 1173551 h 1227635"/>
              <a:gd name="csX2" fmla="*/ 6643869 w 9363919"/>
              <a:gd name="csY2" fmla="*/ 549991 h 1227635"/>
              <a:gd name="csX3" fmla="*/ 4607251 w 9363919"/>
              <a:gd name="csY3" fmla="*/ 1562 h 1227635"/>
              <a:gd name="csX4" fmla="*/ 2338086 w 9363919"/>
              <a:gd name="csY4" fmla="*/ 411095 h 1227635"/>
              <a:gd name="csX5" fmla="*/ 2028516 w 9363919"/>
              <a:gd name="csY5" fmla="*/ 1164922 h 1227635"/>
              <a:gd name="csX6" fmla="*/ 0 w 9363919"/>
              <a:gd name="csY6" fmla="*/ 1128725 h 1227635"/>
              <a:gd name="csX0" fmla="*/ 9363919 w 9363919"/>
              <a:gd name="csY0" fmla="*/ 1093379 h 1211212"/>
              <a:gd name="csX1" fmla="*/ 7219026 w 9363919"/>
              <a:gd name="csY1" fmla="*/ 1172929 h 1211212"/>
              <a:gd name="csX2" fmla="*/ 6510865 w 9363919"/>
              <a:gd name="csY2" fmla="*/ 516118 h 1211212"/>
              <a:gd name="csX3" fmla="*/ 4607251 w 9363919"/>
              <a:gd name="csY3" fmla="*/ 940 h 1211212"/>
              <a:gd name="csX4" fmla="*/ 2338086 w 9363919"/>
              <a:gd name="csY4" fmla="*/ 410473 h 1211212"/>
              <a:gd name="csX5" fmla="*/ 2028516 w 9363919"/>
              <a:gd name="csY5" fmla="*/ 1164300 h 1211212"/>
              <a:gd name="csX6" fmla="*/ 0 w 9363919"/>
              <a:gd name="csY6" fmla="*/ 1128103 h 1211212"/>
              <a:gd name="csX0" fmla="*/ 9363919 w 9363919"/>
              <a:gd name="csY0" fmla="*/ 1093379 h 1200362"/>
              <a:gd name="csX1" fmla="*/ 7219026 w 9363919"/>
              <a:gd name="csY1" fmla="*/ 1172929 h 1200362"/>
              <a:gd name="csX2" fmla="*/ 6510865 w 9363919"/>
              <a:gd name="csY2" fmla="*/ 516118 h 1200362"/>
              <a:gd name="csX3" fmla="*/ 4607251 w 9363919"/>
              <a:gd name="csY3" fmla="*/ 940 h 1200362"/>
              <a:gd name="csX4" fmla="*/ 2338086 w 9363919"/>
              <a:gd name="csY4" fmla="*/ 410473 h 1200362"/>
              <a:gd name="csX5" fmla="*/ 2028516 w 9363919"/>
              <a:gd name="csY5" fmla="*/ 1164300 h 1200362"/>
              <a:gd name="csX6" fmla="*/ 0 w 9363919"/>
              <a:gd name="csY6" fmla="*/ 1128103 h 1200362"/>
              <a:gd name="csX0" fmla="*/ 9363919 w 9363919"/>
              <a:gd name="csY0" fmla="*/ 1093379 h 1164300"/>
              <a:gd name="csX1" fmla="*/ 7285528 w 9363919"/>
              <a:gd name="csY1" fmla="*/ 1114740 h 1164300"/>
              <a:gd name="csX2" fmla="*/ 6510865 w 9363919"/>
              <a:gd name="csY2" fmla="*/ 516118 h 1164300"/>
              <a:gd name="csX3" fmla="*/ 4607251 w 9363919"/>
              <a:gd name="csY3" fmla="*/ 940 h 1164300"/>
              <a:gd name="csX4" fmla="*/ 2338086 w 9363919"/>
              <a:gd name="csY4" fmla="*/ 410473 h 1164300"/>
              <a:gd name="csX5" fmla="*/ 2028516 w 9363919"/>
              <a:gd name="csY5" fmla="*/ 1164300 h 1164300"/>
              <a:gd name="csX6" fmla="*/ 0 w 9363919"/>
              <a:gd name="csY6" fmla="*/ 1128103 h 1164300"/>
              <a:gd name="csX0" fmla="*/ 9413796 w 9413796"/>
              <a:gd name="csY0" fmla="*/ 1143255 h 1194114"/>
              <a:gd name="csX1" fmla="*/ 7285528 w 9413796"/>
              <a:gd name="csY1" fmla="*/ 1114740 h 1194114"/>
              <a:gd name="csX2" fmla="*/ 6510865 w 9413796"/>
              <a:gd name="csY2" fmla="*/ 516118 h 1194114"/>
              <a:gd name="csX3" fmla="*/ 4607251 w 9413796"/>
              <a:gd name="csY3" fmla="*/ 940 h 1194114"/>
              <a:gd name="csX4" fmla="*/ 2338086 w 9413796"/>
              <a:gd name="csY4" fmla="*/ 410473 h 1194114"/>
              <a:gd name="csX5" fmla="*/ 2028516 w 9413796"/>
              <a:gd name="csY5" fmla="*/ 1164300 h 1194114"/>
              <a:gd name="csX6" fmla="*/ 0 w 9413796"/>
              <a:gd name="csY6" fmla="*/ 1128103 h 1194114"/>
              <a:gd name="csX0" fmla="*/ 9413796 w 9413796"/>
              <a:gd name="csY0" fmla="*/ 1143255 h 1168115"/>
              <a:gd name="csX1" fmla="*/ 7285528 w 9413796"/>
              <a:gd name="csY1" fmla="*/ 1114740 h 1168115"/>
              <a:gd name="csX2" fmla="*/ 6510865 w 9413796"/>
              <a:gd name="csY2" fmla="*/ 516118 h 1168115"/>
              <a:gd name="csX3" fmla="*/ 4607251 w 9413796"/>
              <a:gd name="csY3" fmla="*/ 940 h 1168115"/>
              <a:gd name="csX4" fmla="*/ 2338086 w 9413796"/>
              <a:gd name="csY4" fmla="*/ 410473 h 1168115"/>
              <a:gd name="csX5" fmla="*/ 2028516 w 9413796"/>
              <a:gd name="csY5" fmla="*/ 1164300 h 1168115"/>
              <a:gd name="csX6" fmla="*/ 0 w 9413796"/>
              <a:gd name="csY6" fmla="*/ 1128103 h 1168115"/>
              <a:gd name="csX0" fmla="*/ 9413796 w 9413796"/>
              <a:gd name="csY0" fmla="*/ 940475 h 965335"/>
              <a:gd name="csX1" fmla="*/ 7285528 w 9413796"/>
              <a:gd name="csY1" fmla="*/ 911960 h 965335"/>
              <a:gd name="csX2" fmla="*/ 6510865 w 9413796"/>
              <a:gd name="csY2" fmla="*/ 313338 h 965335"/>
              <a:gd name="csX3" fmla="*/ 4620899 w 9413796"/>
              <a:gd name="csY3" fmla="*/ 2876 h 965335"/>
              <a:gd name="csX4" fmla="*/ 2338086 w 9413796"/>
              <a:gd name="csY4" fmla="*/ 207693 h 965335"/>
              <a:gd name="csX5" fmla="*/ 2028516 w 9413796"/>
              <a:gd name="csY5" fmla="*/ 961520 h 965335"/>
              <a:gd name="csX6" fmla="*/ 0 w 9413796"/>
              <a:gd name="csY6" fmla="*/ 925323 h 965335"/>
              <a:gd name="csX0" fmla="*/ 9413796 w 9413796"/>
              <a:gd name="csY0" fmla="*/ 937819 h 962679"/>
              <a:gd name="csX1" fmla="*/ 7285528 w 9413796"/>
              <a:gd name="csY1" fmla="*/ 909304 h 962679"/>
              <a:gd name="csX2" fmla="*/ 6510865 w 9413796"/>
              <a:gd name="csY2" fmla="*/ 310682 h 962679"/>
              <a:gd name="csX3" fmla="*/ 4620899 w 9413796"/>
              <a:gd name="csY3" fmla="*/ 220 h 962679"/>
              <a:gd name="csX4" fmla="*/ 2338086 w 9413796"/>
              <a:gd name="csY4" fmla="*/ 205037 h 962679"/>
              <a:gd name="csX5" fmla="*/ 2028516 w 9413796"/>
              <a:gd name="csY5" fmla="*/ 958864 h 962679"/>
              <a:gd name="csX6" fmla="*/ 0 w 9413796"/>
              <a:gd name="csY6" fmla="*/ 922667 h 962679"/>
              <a:gd name="csX0" fmla="*/ 9413796 w 9413796"/>
              <a:gd name="csY0" fmla="*/ 941668 h 966528"/>
              <a:gd name="csX1" fmla="*/ 7285528 w 9413796"/>
              <a:gd name="csY1" fmla="*/ 913153 h 966528"/>
              <a:gd name="csX2" fmla="*/ 6510865 w 9413796"/>
              <a:gd name="csY2" fmla="*/ 314531 h 966528"/>
              <a:gd name="csX3" fmla="*/ 4620899 w 9413796"/>
              <a:gd name="csY3" fmla="*/ 4069 h 966528"/>
              <a:gd name="csX4" fmla="*/ 2474564 w 9413796"/>
              <a:gd name="csY4" fmla="*/ 195238 h 966528"/>
              <a:gd name="csX5" fmla="*/ 2028516 w 9413796"/>
              <a:gd name="csY5" fmla="*/ 962713 h 966528"/>
              <a:gd name="csX6" fmla="*/ 0 w 9413796"/>
              <a:gd name="csY6" fmla="*/ 926516 h 966528"/>
              <a:gd name="csX0" fmla="*/ 9413796 w 9413796"/>
              <a:gd name="csY0" fmla="*/ 941668 h 966528"/>
              <a:gd name="csX1" fmla="*/ 7285528 w 9413796"/>
              <a:gd name="csY1" fmla="*/ 913153 h 966528"/>
              <a:gd name="csX2" fmla="*/ 6510865 w 9413796"/>
              <a:gd name="csY2" fmla="*/ 314531 h 966528"/>
              <a:gd name="csX3" fmla="*/ 4620899 w 9413796"/>
              <a:gd name="csY3" fmla="*/ 4069 h 966528"/>
              <a:gd name="csX4" fmla="*/ 2474564 w 9413796"/>
              <a:gd name="csY4" fmla="*/ 195238 h 966528"/>
              <a:gd name="csX5" fmla="*/ 2028516 w 9413796"/>
              <a:gd name="csY5" fmla="*/ 962713 h 966528"/>
              <a:gd name="csX6" fmla="*/ 0 w 9413796"/>
              <a:gd name="csY6" fmla="*/ 926516 h 966528"/>
              <a:gd name="csX0" fmla="*/ 9413796 w 9413796"/>
              <a:gd name="csY0" fmla="*/ 940475 h 965335"/>
              <a:gd name="csX1" fmla="*/ 7285528 w 9413796"/>
              <a:gd name="csY1" fmla="*/ 911960 h 965335"/>
              <a:gd name="csX2" fmla="*/ 6510865 w 9413796"/>
              <a:gd name="csY2" fmla="*/ 313338 h 965335"/>
              <a:gd name="csX3" fmla="*/ 4620899 w 9413796"/>
              <a:gd name="csY3" fmla="*/ 2876 h 965335"/>
              <a:gd name="csX4" fmla="*/ 3088713 w 9413796"/>
              <a:gd name="csY4" fmla="*/ 207692 h 965335"/>
              <a:gd name="csX5" fmla="*/ 2028516 w 9413796"/>
              <a:gd name="csY5" fmla="*/ 961520 h 965335"/>
              <a:gd name="csX6" fmla="*/ 0 w 9413796"/>
              <a:gd name="csY6" fmla="*/ 925323 h 965335"/>
              <a:gd name="csX0" fmla="*/ 9413796 w 9413796"/>
              <a:gd name="csY0" fmla="*/ 939904 h 965751"/>
              <a:gd name="csX1" fmla="*/ 7285528 w 9413796"/>
              <a:gd name="csY1" fmla="*/ 911389 h 965751"/>
              <a:gd name="csX2" fmla="*/ 6415330 w 9413796"/>
              <a:gd name="csY2" fmla="*/ 299119 h 965751"/>
              <a:gd name="csX3" fmla="*/ 4620899 w 9413796"/>
              <a:gd name="csY3" fmla="*/ 2305 h 965751"/>
              <a:gd name="csX4" fmla="*/ 3088713 w 9413796"/>
              <a:gd name="csY4" fmla="*/ 207121 h 965751"/>
              <a:gd name="csX5" fmla="*/ 2028516 w 9413796"/>
              <a:gd name="csY5" fmla="*/ 960949 h 965751"/>
              <a:gd name="csX6" fmla="*/ 0 w 9413796"/>
              <a:gd name="csY6" fmla="*/ 924752 h 965751"/>
              <a:gd name="csX0" fmla="*/ 9413796 w 9413796"/>
              <a:gd name="csY0" fmla="*/ 939904 h 965751"/>
              <a:gd name="csX1" fmla="*/ 7285528 w 9413796"/>
              <a:gd name="csY1" fmla="*/ 911389 h 965751"/>
              <a:gd name="csX2" fmla="*/ 6415330 w 9413796"/>
              <a:gd name="csY2" fmla="*/ 299119 h 965751"/>
              <a:gd name="csX3" fmla="*/ 4620899 w 9413796"/>
              <a:gd name="csY3" fmla="*/ 2305 h 965751"/>
              <a:gd name="csX4" fmla="*/ 3088713 w 9413796"/>
              <a:gd name="csY4" fmla="*/ 207121 h 965751"/>
              <a:gd name="csX5" fmla="*/ 2028516 w 9413796"/>
              <a:gd name="csY5" fmla="*/ 960949 h 965751"/>
              <a:gd name="csX6" fmla="*/ 0 w 9413796"/>
              <a:gd name="csY6" fmla="*/ 924752 h 9657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9413796" h="965751">
                <a:moveTo>
                  <a:pt x="9413796" y="939904"/>
                </a:moveTo>
                <a:cubicBezTo>
                  <a:pt x="8509831" y="933572"/>
                  <a:pt x="7785272" y="1018186"/>
                  <a:pt x="7285528" y="911389"/>
                </a:cubicBezTo>
                <a:cubicBezTo>
                  <a:pt x="6785784" y="804592"/>
                  <a:pt x="6832140" y="518872"/>
                  <a:pt x="6415330" y="299119"/>
                </a:cubicBezTo>
                <a:cubicBezTo>
                  <a:pt x="5998520" y="79366"/>
                  <a:pt x="5175335" y="17638"/>
                  <a:pt x="4620899" y="2305"/>
                </a:cubicBezTo>
                <a:cubicBezTo>
                  <a:pt x="4066463" y="-13028"/>
                  <a:pt x="3520777" y="47347"/>
                  <a:pt x="3088713" y="207121"/>
                </a:cubicBezTo>
                <a:cubicBezTo>
                  <a:pt x="2656649" y="366895"/>
                  <a:pt x="2349213" y="721989"/>
                  <a:pt x="2028516" y="960949"/>
                </a:cubicBezTo>
                <a:cubicBezTo>
                  <a:pt x="1572333" y="947550"/>
                  <a:pt x="910857" y="927838"/>
                  <a:pt x="0" y="924752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Teardrop 146">
            <a:extLst>
              <a:ext uri="{FF2B5EF4-FFF2-40B4-BE49-F238E27FC236}">
                <a16:creationId xmlns:a16="http://schemas.microsoft.com/office/drawing/2014/main" id="{F325E818-4E96-3014-AA43-B688C16061C0}"/>
              </a:ext>
            </a:extLst>
          </p:cNvPr>
          <p:cNvSpPr/>
          <p:nvPr/>
        </p:nvSpPr>
        <p:spPr>
          <a:xfrm>
            <a:off x="1672623" y="2662957"/>
            <a:ext cx="1485299" cy="756458"/>
          </a:xfrm>
          <a:prstGeom prst="teardrop">
            <a:avLst>
              <a:gd name="adj" fmla="val 120148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28787B9-FE54-B121-E053-650D5E01157B}"/>
              </a:ext>
            </a:extLst>
          </p:cNvPr>
          <p:cNvSpPr txBox="1"/>
          <p:nvPr/>
        </p:nvSpPr>
        <p:spPr>
          <a:xfrm>
            <a:off x="2012104" y="2894469"/>
            <a:ext cx="806335" cy="35841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L2 + L3</a:t>
            </a:r>
          </a:p>
        </p:txBody>
      </p:sp>
      <p:sp>
        <p:nvSpPr>
          <p:cNvPr id="149" name="Teardrop 148">
            <a:extLst>
              <a:ext uri="{FF2B5EF4-FFF2-40B4-BE49-F238E27FC236}">
                <a16:creationId xmlns:a16="http://schemas.microsoft.com/office/drawing/2014/main" id="{2F47B536-499B-9348-B8D2-57090B849E89}"/>
              </a:ext>
            </a:extLst>
          </p:cNvPr>
          <p:cNvSpPr/>
          <p:nvPr/>
        </p:nvSpPr>
        <p:spPr>
          <a:xfrm flipH="1">
            <a:off x="8584619" y="2664301"/>
            <a:ext cx="1485299" cy="756458"/>
          </a:xfrm>
          <a:prstGeom prst="teardrop">
            <a:avLst>
              <a:gd name="adj" fmla="val 120148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6C35111-66F2-3158-BE2A-718D29C7524B}"/>
              </a:ext>
            </a:extLst>
          </p:cNvPr>
          <p:cNvSpPr txBox="1"/>
          <p:nvPr/>
        </p:nvSpPr>
        <p:spPr>
          <a:xfrm>
            <a:off x="8924100" y="2895813"/>
            <a:ext cx="806335" cy="35841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L2 Only</a:t>
            </a:r>
          </a:p>
        </p:txBody>
      </p:sp>
      <p:sp>
        <p:nvSpPr>
          <p:cNvPr id="151" name="Teardrop 150">
            <a:extLst>
              <a:ext uri="{FF2B5EF4-FFF2-40B4-BE49-F238E27FC236}">
                <a16:creationId xmlns:a16="http://schemas.microsoft.com/office/drawing/2014/main" id="{562297A4-6BC3-4788-BFAC-F16B2E01FC7A}"/>
              </a:ext>
            </a:extLst>
          </p:cNvPr>
          <p:cNvSpPr/>
          <p:nvPr/>
        </p:nvSpPr>
        <p:spPr>
          <a:xfrm>
            <a:off x="1672623" y="5545654"/>
            <a:ext cx="1485299" cy="756458"/>
          </a:xfrm>
          <a:prstGeom prst="teardrop">
            <a:avLst>
              <a:gd name="adj" fmla="val 120148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D6FA5E2-06DB-9D72-F437-47A0E5E18D65}"/>
              </a:ext>
            </a:extLst>
          </p:cNvPr>
          <p:cNvSpPr txBox="1"/>
          <p:nvPr/>
        </p:nvSpPr>
        <p:spPr>
          <a:xfrm>
            <a:off x="2012104" y="5777166"/>
            <a:ext cx="806335" cy="35841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L2 + L3</a:t>
            </a:r>
          </a:p>
        </p:txBody>
      </p:sp>
      <p:sp>
        <p:nvSpPr>
          <p:cNvPr id="153" name="Teardrop 152">
            <a:extLst>
              <a:ext uri="{FF2B5EF4-FFF2-40B4-BE49-F238E27FC236}">
                <a16:creationId xmlns:a16="http://schemas.microsoft.com/office/drawing/2014/main" id="{50DDD409-BFB4-97FB-371F-CF9163C1C3CB}"/>
              </a:ext>
            </a:extLst>
          </p:cNvPr>
          <p:cNvSpPr/>
          <p:nvPr/>
        </p:nvSpPr>
        <p:spPr>
          <a:xfrm flipH="1">
            <a:off x="8584619" y="5546998"/>
            <a:ext cx="1485299" cy="756458"/>
          </a:xfrm>
          <a:prstGeom prst="teardrop">
            <a:avLst>
              <a:gd name="adj" fmla="val 120148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815937E-4755-AC1D-ACB4-E4DA60402FA9}"/>
              </a:ext>
            </a:extLst>
          </p:cNvPr>
          <p:cNvSpPr txBox="1"/>
          <p:nvPr/>
        </p:nvSpPr>
        <p:spPr>
          <a:xfrm>
            <a:off x="8924100" y="5778510"/>
            <a:ext cx="806335" cy="358415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L2 + L3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2938698-16FE-18D7-A0D6-4771695DDF8C}"/>
              </a:ext>
            </a:extLst>
          </p:cNvPr>
          <p:cNvSpPr txBox="1"/>
          <p:nvPr/>
        </p:nvSpPr>
        <p:spPr>
          <a:xfrm>
            <a:off x="511284" y="941860"/>
            <a:ext cx="2031276" cy="4890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Asymmetric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2132AC7-A0F1-A5C6-DE79-7B50587ED6F3}"/>
              </a:ext>
            </a:extLst>
          </p:cNvPr>
          <p:cNvSpPr txBox="1"/>
          <p:nvPr/>
        </p:nvSpPr>
        <p:spPr>
          <a:xfrm>
            <a:off x="511284" y="3645194"/>
            <a:ext cx="2031276" cy="4890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2400" b="1"/>
              <a:t>Symmetric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290E98-FF61-A081-B00E-5AE47A742D38}"/>
              </a:ext>
            </a:extLst>
          </p:cNvPr>
          <p:cNvCxnSpPr>
            <a:cxnSpLocks/>
          </p:cNvCxnSpPr>
          <p:nvPr/>
        </p:nvCxnSpPr>
        <p:spPr>
          <a:xfrm>
            <a:off x="415976" y="3557672"/>
            <a:ext cx="11020619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CCA959-499D-D8E2-5F68-B8DD1D9AE688}"/>
              </a:ext>
            </a:extLst>
          </p:cNvPr>
          <p:cNvSpPr txBox="1"/>
          <p:nvPr/>
        </p:nvSpPr>
        <p:spPr>
          <a:xfrm>
            <a:off x="4068647" y="6329548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Symmetric vs. Asymmetric Routing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60A8DB-47F6-4E9C-8C6C-C879FDFC0C0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7089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46" grpId="0" animBg="1"/>
      <p:bldP spid="147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6E278-874B-409F-0847-FEA77A1AE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85D962-05FE-858C-D639-3633D1D33FE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ASYMMETRIC </a:t>
            </a:r>
            <a:r>
              <a:rPr lang="en-GB" dirty="0" err="1"/>
              <a:t>ROuting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06BFB8-431A-63E6-9408-118C8D231D7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3C382115-856D-8B00-9AE9-5DE5ECA6B1F1}"/>
              </a:ext>
            </a:extLst>
          </p:cNvPr>
          <p:cNvSpPr txBox="1">
            <a:spLocks/>
          </p:cNvSpPr>
          <p:nvPr/>
        </p:nvSpPr>
        <p:spPr bwMode="gray">
          <a:xfrm>
            <a:off x="6311999" y="4365337"/>
            <a:ext cx="5184676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Poppins SemiBold" panose="00000700000000000000" pitchFamily="2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Please check the appendix section for a step by step walkthrough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09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1234D-FEA6-70BE-2AC4-ADCEB86C7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1C688C5-16E1-8FCD-CEFC-52955576AB6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SYMMETRIC </a:t>
            </a:r>
            <a:r>
              <a:rPr lang="en-GB" dirty="0" err="1"/>
              <a:t>ROuting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833C3B-623B-3716-9AAC-B32FB0EFA92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DC992AE0-731C-994A-65ED-3A4D5A51AF25}"/>
              </a:ext>
            </a:extLst>
          </p:cNvPr>
          <p:cNvSpPr txBox="1">
            <a:spLocks/>
          </p:cNvSpPr>
          <p:nvPr/>
        </p:nvSpPr>
        <p:spPr bwMode="gray">
          <a:xfrm>
            <a:off x="6311999" y="4365337"/>
            <a:ext cx="5184676" cy="18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Poppins SemiBold" panose="00000700000000000000" pitchFamily="2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Please check the appendix section for a step by step walkthrough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840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7A3B3-FC06-31B6-3A74-329FE111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44087C-3A11-ECEF-9E2B-58D66374C1E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PACKET Walkthrough</a:t>
            </a:r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D22BE-F6F3-FA4C-EC04-7832B73A96C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59823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0AF0A-8CFA-4FDB-ED85-B64DE9991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2CC00D1-8545-F1B0-B489-0F4DB844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143" y="5218483"/>
            <a:ext cx="358980" cy="54662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AB3E33-CD0A-C646-370E-4BADCEF6FFBB}"/>
              </a:ext>
            </a:extLst>
          </p:cNvPr>
          <p:cNvGraphicFramePr>
            <a:graphicFrameLocks noGrp="1"/>
          </p:cNvGraphicFramePr>
          <p:nvPr/>
        </p:nvGraphicFramePr>
        <p:xfrm>
          <a:off x="8515769" y="4668474"/>
          <a:ext cx="3297381" cy="1797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7381">
                  <a:extLst>
                    <a:ext uri="{9D8B030D-6E8A-4147-A177-3AD203B41FA5}">
                      <a16:colId xmlns:a16="http://schemas.microsoft.com/office/drawing/2014/main" val="3740246531"/>
                    </a:ext>
                  </a:extLst>
                </a:gridCol>
                <a:gridCol w="581891">
                  <a:extLst>
                    <a:ext uri="{9D8B030D-6E8A-4147-A177-3AD203B41FA5}">
                      <a16:colId xmlns:a16="http://schemas.microsoft.com/office/drawing/2014/main" val="236848291"/>
                    </a:ext>
                  </a:extLst>
                </a:gridCol>
                <a:gridCol w="646545">
                  <a:extLst>
                    <a:ext uri="{9D8B030D-6E8A-4147-A177-3AD203B41FA5}">
                      <a16:colId xmlns:a16="http://schemas.microsoft.com/office/drawing/2014/main" val="1713242598"/>
                    </a:ext>
                  </a:extLst>
                </a:gridCol>
                <a:gridCol w="1311564">
                  <a:extLst>
                    <a:ext uri="{9D8B030D-6E8A-4147-A177-3AD203B41FA5}">
                      <a16:colId xmlns:a16="http://schemas.microsoft.com/office/drawing/2014/main" val="3281284574"/>
                    </a:ext>
                  </a:extLst>
                </a:gridCol>
              </a:tblGrid>
              <a:tr h="285532">
                <a:tc>
                  <a:txBody>
                    <a:bodyPr/>
                    <a:lstStyle/>
                    <a:p>
                      <a:pPr algn="ctr"/>
                      <a:endParaRPr lang="en-GB" sz="10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Additional Information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056779"/>
                  </a:ext>
                </a:extLst>
              </a:tr>
              <a:tr h="233442">
                <a:tc>
                  <a:txBody>
                    <a:bodyPr/>
                    <a:lstStyle/>
                    <a:p>
                      <a:pPr algn="ctr"/>
                      <a:endParaRPr lang="en-GB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VLAN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IP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08950"/>
                  </a:ext>
                </a:extLst>
              </a:tr>
              <a:tr h="298745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192.168.1.20.1/24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65437"/>
                  </a:ext>
                </a:extLst>
              </a:tr>
              <a:tr h="298745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192.168.1.40.1/24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5366"/>
                  </a:ext>
                </a:extLst>
              </a:tr>
              <a:tr h="262040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LEAF 1</a:t>
                      </a:r>
                    </a:p>
                    <a:p>
                      <a:pPr algn="ctr"/>
                      <a:r>
                        <a:rPr lang="en-GB" sz="800" dirty="0"/>
                        <a:t>LOOPBACK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192.168.255.1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516739"/>
                  </a:ext>
                </a:extLst>
              </a:tr>
              <a:tr h="324365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LEAF 5</a:t>
                      </a:r>
                    </a:p>
                    <a:p>
                      <a:pPr algn="ctr"/>
                      <a:r>
                        <a:rPr lang="en-GB" sz="800" dirty="0"/>
                        <a:t>LOOPBACK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192.168.255.5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71572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72A54-D6F6-D0CF-0947-2E8D698D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48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5480A-E967-FE60-4BB1-B1F58298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49" y="113839"/>
            <a:ext cx="3546459" cy="544265"/>
          </a:xfrm>
        </p:spPr>
        <p:txBody>
          <a:bodyPr/>
          <a:lstStyle/>
          <a:p>
            <a:r>
              <a:rPr lang="en-GB" sz="2000" dirty="0" err="1"/>
              <a:t>VxlAN</a:t>
            </a:r>
            <a:r>
              <a:rPr lang="en-GB" sz="2000" dirty="0"/>
              <a:t> Packet Walkthrough (using ASYMETRICAL ROUTING)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0C326-9337-37CC-422F-C7E83982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E971-264C-D147-A1CF-ACB2DEF17E6F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9E547-C45E-CF74-209C-F5A36E52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4C958-6E5C-534E-7BCC-1F61A1BC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00" y="1647165"/>
            <a:ext cx="6088490" cy="3070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C4730-9982-0D05-2638-10DD88FBDD66}"/>
              </a:ext>
            </a:extLst>
          </p:cNvPr>
          <p:cNvSpPr txBox="1"/>
          <p:nvPr/>
        </p:nvSpPr>
        <p:spPr>
          <a:xfrm>
            <a:off x="5778372" y="4645226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800" dirty="0"/>
              <a:t>VLAN 40 / VNI 10040 192.168.40.50/24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3DB8E-9FF9-2964-2557-D87FDB6A6E2D}"/>
              </a:ext>
            </a:extLst>
          </p:cNvPr>
          <p:cNvSpPr txBox="1"/>
          <p:nvPr/>
        </p:nvSpPr>
        <p:spPr>
          <a:xfrm>
            <a:off x="1565312" y="4642281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800" dirty="0"/>
              <a:t>VLAN 20 / VNI 10020 192.168.20.10/24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20E40-8C02-8BD2-1771-01B15837DF3C}"/>
              </a:ext>
            </a:extLst>
          </p:cNvPr>
          <p:cNvSpPr txBox="1"/>
          <p:nvPr/>
        </p:nvSpPr>
        <p:spPr>
          <a:xfrm>
            <a:off x="206683" y="5252121"/>
            <a:ext cx="3037800" cy="140845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r>
              <a:rPr lang="en-GB" sz="800" b="1" dirty="0">
                <a:solidFill>
                  <a:schemeClr val="bg2"/>
                </a:solidFill>
              </a:rPr>
              <a:t>Assumptions: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800" dirty="0">
                <a:solidFill>
                  <a:schemeClr val="bg2"/>
                </a:solidFill>
              </a:rPr>
              <a:t>eBGP in underlay &amp; overlay is configured &amp; necessary EVPN routes have been exchanged (T1, T2, T3 &amp; T4)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800" dirty="0">
                <a:solidFill>
                  <a:schemeClr val="bg2"/>
                </a:solidFill>
              </a:rPr>
              <a:t>MAC/IP learning has taken place on the VTEP 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800" dirty="0">
                <a:solidFill>
                  <a:schemeClr val="bg2"/>
                </a:solidFill>
              </a:rPr>
              <a:t>ARP resolution is completed on Server-1 &amp; Server-5 for their gateways</a:t>
            </a:r>
          </a:p>
          <a:p>
            <a:pPr algn="l">
              <a:spcBef>
                <a:spcPts val="600"/>
              </a:spcBef>
            </a:pPr>
            <a:endParaRPr lang="en-GB" sz="800" dirty="0">
              <a:solidFill>
                <a:schemeClr val="bg2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5B6E37-5160-D2FE-CB2C-1E973BEF5E7C}"/>
              </a:ext>
            </a:extLst>
          </p:cNvPr>
          <p:cNvSpPr/>
          <p:nvPr/>
        </p:nvSpPr>
        <p:spPr>
          <a:xfrm>
            <a:off x="555059" y="4281946"/>
            <a:ext cx="1161288" cy="30796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Payload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A1CB636-E541-45E9-531F-2EC76FE75FE2}"/>
              </a:ext>
            </a:extLst>
          </p:cNvPr>
          <p:cNvSpPr/>
          <p:nvPr/>
        </p:nvSpPr>
        <p:spPr>
          <a:xfrm>
            <a:off x="555059" y="3965143"/>
            <a:ext cx="1161288" cy="28068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192.168.20.10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192.168.40.50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388229-21CB-B9B2-90DB-AFBF648CC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123" y="1025908"/>
            <a:ext cx="2804429" cy="238585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158EFFB-BF0E-8020-51B5-8B43915BE2E4}"/>
              </a:ext>
            </a:extLst>
          </p:cNvPr>
          <p:cNvSpPr/>
          <p:nvPr/>
        </p:nvSpPr>
        <p:spPr>
          <a:xfrm>
            <a:off x="564295" y="3589084"/>
            <a:ext cx="1161288" cy="3441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AA</a:t>
            </a:r>
          </a:p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2A</a:t>
            </a:r>
            <a:endParaRPr lang="en-GB" sz="7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6CA69-BE24-87ED-04CB-01117181EA57}"/>
              </a:ext>
            </a:extLst>
          </p:cNvPr>
          <p:cNvSpPr txBox="1"/>
          <p:nvPr/>
        </p:nvSpPr>
        <p:spPr>
          <a:xfrm>
            <a:off x="1940782" y="4948538"/>
            <a:ext cx="702777" cy="21777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dirty="0"/>
              <a:t>MAC: AA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6C0DCD-7344-D8A9-4A51-E974B441BA97}"/>
              </a:ext>
            </a:extLst>
          </p:cNvPr>
          <p:cNvSpPr txBox="1"/>
          <p:nvPr/>
        </p:nvSpPr>
        <p:spPr>
          <a:xfrm>
            <a:off x="2288853" y="2603781"/>
            <a:ext cx="324936" cy="14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b="1" dirty="0"/>
              <a:t>BA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BAD4E9-5CE2-6FC9-C51F-183947A75629}"/>
              </a:ext>
            </a:extLst>
          </p:cNvPr>
          <p:cNvSpPr txBox="1"/>
          <p:nvPr/>
        </p:nvSpPr>
        <p:spPr>
          <a:xfrm>
            <a:off x="2828154" y="2104109"/>
            <a:ext cx="324936" cy="14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b="1" dirty="0"/>
              <a:t>BC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6895CB-BDA7-C230-B709-3CBDDE4B28DE}"/>
              </a:ext>
            </a:extLst>
          </p:cNvPr>
          <p:cNvSpPr txBox="1"/>
          <p:nvPr/>
        </p:nvSpPr>
        <p:spPr>
          <a:xfrm>
            <a:off x="3668157" y="1918664"/>
            <a:ext cx="324936" cy="14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b="1" dirty="0"/>
              <a:t>CA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4651B1-B05D-DA41-2893-944B656993CD}"/>
              </a:ext>
            </a:extLst>
          </p:cNvPr>
          <p:cNvSpPr txBox="1"/>
          <p:nvPr/>
        </p:nvSpPr>
        <p:spPr>
          <a:xfrm>
            <a:off x="6113395" y="2722989"/>
            <a:ext cx="324936" cy="14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b="1"/>
              <a:t>CB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169B820-9817-3189-EBE2-64C0950B8135}"/>
              </a:ext>
            </a:extLst>
          </p:cNvPr>
          <p:cNvSpPr/>
          <p:nvPr/>
        </p:nvSpPr>
        <p:spPr>
          <a:xfrm>
            <a:off x="976854" y="2533633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Payload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97850D5-61A1-3DF9-6510-87745DF7E9AA}"/>
              </a:ext>
            </a:extLst>
          </p:cNvPr>
          <p:cNvSpPr/>
          <p:nvPr/>
        </p:nvSpPr>
        <p:spPr>
          <a:xfrm>
            <a:off x="971875" y="2180846"/>
            <a:ext cx="1161288" cy="3173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SRC: 192.168.20.10</a:t>
            </a:r>
          </a:p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DST: 192.168.40.50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8801C2B-7BBB-3DAB-CF26-C4EB56D37B39}"/>
              </a:ext>
            </a:extLst>
          </p:cNvPr>
          <p:cNvSpPr/>
          <p:nvPr/>
        </p:nvSpPr>
        <p:spPr>
          <a:xfrm>
            <a:off x="969963" y="1901074"/>
            <a:ext cx="1161288" cy="2536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4B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DC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E59E8E4-99D9-2949-CAD4-3B45136E0D25}"/>
              </a:ext>
            </a:extLst>
          </p:cNvPr>
          <p:cNvSpPr/>
          <p:nvPr/>
        </p:nvSpPr>
        <p:spPr>
          <a:xfrm>
            <a:off x="967618" y="1615473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VNI 10040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DA0EEEE-D012-EB18-9D33-60625479DF7A}"/>
              </a:ext>
            </a:extLst>
          </p:cNvPr>
          <p:cNvSpPr/>
          <p:nvPr/>
        </p:nvSpPr>
        <p:spPr>
          <a:xfrm>
            <a:off x="967618" y="1334870"/>
            <a:ext cx="1161288" cy="2608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 54698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 4789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63ED91-349D-D44E-ED47-D6D6DFF307BB}"/>
              </a:ext>
            </a:extLst>
          </p:cNvPr>
          <p:cNvSpPr/>
          <p:nvPr/>
        </p:nvSpPr>
        <p:spPr>
          <a:xfrm>
            <a:off x="967618" y="1010295"/>
            <a:ext cx="1161288" cy="2891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192.168.255.1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192.168.255.5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0740DEC-4FF8-DB7A-C008-F10ABB8FFA1D}"/>
              </a:ext>
            </a:extLst>
          </p:cNvPr>
          <p:cNvSpPr/>
          <p:nvPr/>
        </p:nvSpPr>
        <p:spPr>
          <a:xfrm>
            <a:off x="971985" y="728624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BA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BC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69AEDFB-6BCA-43FB-4E1B-E0B6E1A3F8AC}"/>
              </a:ext>
            </a:extLst>
          </p:cNvPr>
          <p:cNvCxnSpPr>
            <a:cxnSpLocks/>
          </p:cNvCxnSpPr>
          <p:nvPr/>
        </p:nvCxnSpPr>
        <p:spPr>
          <a:xfrm flipV="1">
            <a:off x="1960676" y="3565881"/>
            <a:ext cx="0" cy="526765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189ED07-AB73-DCE4-9E9C-270E920BFF00}"/>
              </a:ext>
            </a:extLst>
          </p:cNvPr>
          <p:cNvCxnSpPr>
            <a:cxnSpLocks/>
          </p:cNvCxnSpPr>
          <p:nvPr/>
        </p:nvCxnSpPr>
        <p:spPr>
          <a:xfrm flipV="1">
            <a:off x="2613789" y="2264765"/>
            <a:ext cx="285855" cy="275438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1FB68A-4522-2455-FFCE-DC99333D3F8D}"/>
              </a:ext>
            </a:extLst>
          </p:cNvPr>
          <p:cNvCxnSpPr>
            <a:cxnSpLocks/>
          </p:cNvCxnSpPr>
          <p:nvPr/>
        </p:nvCxnSpPr>
        <p:spPr>
          <a:xfrm>
            <a:off x="3912964" y="2174088"/>
            <a:ext cx="2145161" cy="692901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1B734B6-DD76-A825-4A2A-062B64A66503}"/>
              </a:ext>
            </a:extLst>
          </p:cNvPr>
          <p:cNvCxnSpPr>
            <a:cxnSpLocks/>
          </p:cNvCxnSpPr>
          <p:nvPr/>
        </p:nvCxnSpPr>
        <p:spPr>
          <a:xfrm>
            <a:off x="7334233" y="3308940"/>
            <a:ext cx="0" cy="550788"/>
          </a:xfrm>
          <a:prstGeom prst="straightConnector1">
            <a:avLst/>
          </a:prstGeom>
          <a:ln w="31750" cap="rnd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A9D0058-545B-E273-1C74-DAD8CABDA93A}"/>
              </a:ext>
            </a:extLst>
          </p:cNvPr>
          <p:cNvSpPr/>
          <p:nvPr/>
        </p:nvSpPr>
        <p:spPr>
          <a:xfrm>
            <a:off x="1997821" y="367101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706F6B0-AE14-EB8E-E9E0-A1020E48A6C2}"/>
              </a:ext>
            </a:extLst>
          </p:cNvPr>
          <p:cNvSpPr/>
          <p:nvPr/>
        </p:nvSpPr>
        <p:spPr>
          <a:xfrm>
            <a:off x="2500309" y="224810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54F1DF-EF4B-62F6-11E9-1CEC08401477}"/>
              </a:ext>
            </a:extLst>
          </p:cNvPr>
          <p:cNvSpPr/>
          <p:nvPr/>
        </p:nvSpPr>
        <p:spPr>
          <a:xfrm>
            <a:off x="4976748" y="226584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7AE1580-11AB-9604-8A01-61961798A145}"/>
              </a:ext>
            </a:extLst>
          </p:cNvPr>
          <p:cNvSpPr/>
          <p:nvPr/>
        </p:nvSpPr>
        <p:spPr>
          <a:xfrm>
            <a:off x="7070986" y="353279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540DB-FC37-F893-F1F7-3E3A6AFED304}"/>
              </a:ext>
            </a:extLst>
          </p:cNvPr>
          <p:cNvSpPr txBox="1"/>
          <p:nvPr/>
        </p:nvSpPr>
        <p:spPr>
          <a:xfrm>
            <a:off x="6052621" y="4954219"/>
            <a:ext cx="702777" cy="21777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700" dirty="0"/>
              <a:t>MAC: DC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9240CEA-E3D8-B301-FD66-B70A040F1DB4}"/>
              </a:ext>
            </a:extLst>
          </p:cNvPr>
          <p:cNvSpPr/>
          <p:nvPr/>
        </p:nvSpPr>
        <p:spPr>
          <a:xfrm>
            <a:off x="5386161" y="2224671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Payload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863C44F-A309-3F29-F610-AC9CF8E8F603}"/>
              </a:ext>
            </a:extLst>
          </p:cNvPr>
          <p:cNvSpPr/>
          <p:nvPr/>
        </p:nvSpPr>
        <p:spPr>
          <a:xfrm>
            <a:off x="5381182" y="1871884"/>
            <a:ext cx="1161288" cy="3173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SRC: 192.168.20.10</a:t>
            </a:r>
          </a:p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DST: 192.168.40.50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5DF30C4-5FE9-5F0C-C602-35FDE1E585A2}"/>
              </a:ext>
            </a:extLst>
          </p:cNvPr>
          <p:cNvSpPr/>
          <p:nvPr/>
        </p:nvSpPr>
        <p:spPr>
          <a:xfrm>
            <a:off x="5379270" y="1592112"/>
            <a:ext cx="1161288" cy="2536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SRC: 4B</a:t>
            </a:r>
          </a:p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DST: DC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6218F55-AF19-FA36-8801-823FC96391FB}"/>
              </a:ext>
            </a:extLst>
          </p:cNvPr>
          <p:cNvSpPr/>
          <p:nvPr/>
        </p:nvSpPr>
        <p:spPr>
          <a:xfrm>
            <a:off x="5376925" y="1306511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VNI 10040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A7ED3E5-6E4B-8DDA-9F2A-1315FEE2BD46}"/>
              </a:ext>
            </a:extLst>
          </p:cNvPr>
          <p:cNvSpPr/>
          <p:nvPr/>
        </p:nvSpPr>
        <p:spPr>
          <a:xfrm>
            <a:off x="5376925" y="1025908"/>
            <a:ext cx="1161288" cy="26087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SRC 54698</a:t>
            </a:r>
          </a:p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DST 4789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00EE420-7344-C227-45FC-A7CCB87BD871}"/>
              </a:ext>
            </a:extLst>
          </p:cNvPr>
          <p:cNvSpPr/>
          <p:nvPr/>
        </p:nvSpPr>
        <p:spPr>
          <a:xfrm>
            <a:off x="5376925" y="701333"/>
            <a:ext cx="1161288" cy="2891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SRC: 192.168.255.1</a:t>
            </a:r>
          </a:p>
          <a:p>
            <a:pPr algn="ctr">
              <a:lnSpc>
                <a:spcPct val="120000"/>
              </a:lnSpc>
            </a:pPr>
            <a:r>
              <a:rPr lang="en-GB" sz="700" dirty="0">
                <a:solidFill>
                  <a:schemeClr val="tx1"/>
                </a:solidFill>
              </a:rPr>
              <a:t>DST: 192.168.255.5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7B0051B-2CAA-451B-62C6-90BFBBCE557C}"/>
              </a:ext>
            </a:extLst>
          </p:cNvPr>
          <p:cNvSpPr/>
          <p:nvPr/>
        </p:nvSpPr>
        <p:spPr>
          <a:xfrm>
            <a:off x="5381292" y="419662"/>
            <a:ext cx="1161288" cy="2560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CA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CB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93CDF42-442F-2C08-BBA4-959147A301A5}"/>
              </a:ext>
            </a:extLst>
          </p:cNvPr>
          <p:cNvSpPr/>
          <p:nvPr/>
        </p:nvSpPr>
        <p:spPr>
          <a:xfrm>
            <a:off x="7517855" y="4281946"/>
            <a:ext cx="1161288" cy="30796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Payload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FABF106-ACBC-58FD-DBAE-2B658CE6DC80}"/>
              </a:ext>
            </a:extLst>
          </p:cNvPr>
          <p:cNvSpPr/>
          <p:nvPr/>
        </p:nvSpPr>
        <p:spPr>
          <a:xfrm>
            <a:off x="7517855" y="3965143"/>
            <a:ext cx="1161288" cy="28068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192.168.20.10</a:t>
            </a:r>
          </a:p>
          <a:p>
            <a:pPr algn="ctr"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192.168.40.50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6414F5B-0555-A085-7B8F-380049C90DA3}"/>
              </a:ext>
            </a:extLst>
          </p:cNvPr>
          <p:cNvSpPr/>
          <p:nvPr/>
        </p:nvSpPr>
        <p:spPr>
          <a:xfrm>
            <a:off x="7527091" y="3589084"/>
            <a:ext cx="1161288" cy="3441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SRC: 4B</a:t>
            </a:r>
          </a:p>
          <a:p>
            <a:pPr>
              <a:lnSpc>
                <a:spcPct val="120000"/>
              </a:lnSpc>
            </a:pPr>
            <a:r>
              <a:rPr lang="en-GB" sz="700" b="1" dirty="0">
                <a:solidFill>
                  <a:schemeClr val="tx1"/>
                </a:solidFill>
              </a:rPr>
              <a:t>DST: DC</a:t>
            </a:r>
            <a:endParaRPr lang="en-GB" sz="7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7EC0A-23BC-7468-5900-9C759FC78046}"/>
              </a:ext>
            </a:extLst>
          </p:cNvPr>
          <p:cNvSpPr txBox="1"/>
          <p:nvPr/>
        </p:nvSpPr>
        <p:spPr>
          <a:xfrm>
            <a:off x="3676232" y="529878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Packet Walkthrough</a:t>
            </a:r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31D980-52B8-4D7C-A2D0-C6C4C697C88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25" name="Oval Callout 24">
            <a:extLst>
              <a:ext uri="{FF2B5EF4-FFF2-40B4-BE49-F238E27FC236}">
                <a16:creationId xmlns:a16="http://schemas.microsoft.com/office/drawing/2014/main" id="{B05E548C-1727-5897-6F54-F61B6710EF4D}"/>
              </a:ext>
            </a:extLst>
          </p:cNvPr>
          <p:cNvSpPr/>
          <p:nvPr/>
        </p:nvSpPr>
        <p:spPr>
          <a:xfrm>
            <a:off x="2613789" y="55961"/>
            <a:ext cx="2088661" cy="964651"/>
          </a:xfrm>
          <a:prstGeom prst="wedgeEllipseCallout">
            <a:avLst>
              <a:gd name="adj1" fmla="val -75767"/>
              <a:gd name="adj2" fmla="val 160530"/>
            </a:avLst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100" b="1" dirty="0">
                <a:solidFill>
                  <a:schemeClr val="tx1"/>
                </a:solidFill>
              </a:rPr>
              <a:t>SRC = G/W v40</a:t>
            </a:r>
          </a:p>
          <a:p>
            <a:pPr algn="ctr">
              <a:lnSpc>
                <a:spcPct val="120000"/>
              </a:lnSpc>
            </a:pPr>
            <a:r>
              <a:rPr lang="en-GB" sz="1100" b="1" dirty="0">
                <a:solidFill>
                  <a:schemeClr val="tx1"/>
                </a:solidFill>
              </a:rPr>
              <a:t>DST = Server-5</a:t>
            </a:r>
          </a:p>
        </p:txBody>
      </p:sp>
    </p:spTree>
    <p:extLst>
      <p:ext uri="{BB962C8B-B14F-4D97-AF65-F5344CB8AC3E}">
        <p14:creationId xmlns:p14="http://schemas.microsoft.com/office/powerpoint/2010/main" val="335071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7" grpId="0" animBg="1"/>
      <p:bldP spid="32" grpId="0" animBg="1"/>
      <p:bldP spid="54" grpId="0" animBg="1"/>
      <p:bldP spid="55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A86B4-BE67-B0BB-FBB2-826E15A5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49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4FF093-8A6D-80A4-755A-9BA740DA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Which option would you typically use?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0890B5-B253-9F74-3B99-430CA04F11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Bridge-Route-Bridge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Typically seen when hosts are connected to almost every leaf and VLAN’s are on almost every single VTEP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IP VRF is optional (NO L3VNI)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Reduced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Small/Medium scale deployments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Easy to operate &amp; troubleshoot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F96BC1-9B2D-4CED-F849-D720A809A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Bridge-Route-Route-Bridge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Typically used when VLAN’s are not present on all </a:t>
            </a:r>
            <a:r>
              <a:rPr lang="en-GB" err="1"/>
              <a:t>leafs</a:t>
            </a:r>
            <a:r>
              <a:rPr lang="en-GB"/>
              <a:t> and hosts are connected to only specific </a:t>
            </a:r>
            <a:r>
              <a:rPr lang="en-GB" err="1"/>
              <a:t>leafs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L3VNI is mandatory and G/W’s must map to an IP VRF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Better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High scale deployments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Slightly more complex to operate &amp; troubleshoot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CB382-8303-16F3-0EB0-9024CCA4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41D6-5F29-F64E-BA9B-4E28DE7E8A58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AF6FF-51D3-C30A-9213-193E17E8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EB7E0-80D2-9DBC-8331-5A34CA4C7D9A}"/>
              </a:ext>
            </a:extLst>
          </p:cNvPr>
          <p:cNvSpPr txBox="1"/>
          <p:nvPr/>
        </p:nvSpPr>
        <p:spPr>
          <a:xfrm>
            <a:off x="685366" y="1823734"/>
            <a:ext cx="5194634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Asymmetric Routing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00923-6C49-763B-2BCB-734D46ED37F6}"/>
              </a:ext>
            </a:extLst>
          </p:cNvPr>
          <p:cNvSpPr txBox="1"/>
          <p:nvPr/>
        </p:nvSpPr>
        <p:spPr>
          <a:xfrm>
            <a:off x="6312000" y="1845000"/>
            <a:ext cx="5194634" cy="86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Symmetric Routing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3297F-71FD-0207-D214-F2A2397FA78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85648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rafik 126">
            <a:extLst>
              <a:ext uri="{FF2B5EF4-FFF2-40B4-BE49-F238E27FC236}">
                <a16:creationId xmlns:a16="http://schemas.microsoft.com/office/drawing/2014/main" id="{65CD84BD-1871-D362-5CC1-950E9FCE9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34" name="Textplatzhalter 5">
            <a:extLst>
              <a:ext uri="{FF2B5EF4-FFF2-40B4-BE49-F238E27FC236}">
                <a16:creationId xmlns:a16="http://schemas.microsoft.com/office/drawing/2014/main" id="{64C1F607-0ED3-1275-968F-BF007C783837}"/>
              </a:ext>
            </a:extLst>
          </p:cNvPr>
          <p:cNvSpPr txBox="1">
            <a:spLocks/>
          </p:cNvSpPr>
          <p:nvPr/>
        </p:nvSpPr>
        <p:spPr bwMode="gray">
          <a:xfrm>
            <a:off x="5314675" y="3003304"/>
            <a:ext cx="2592000" cy="50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Experience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F1DA3D83-EAF0-7548-54B3-F4CE6D8EC3AC}"/>
              </a:ext>
            </a:extLst>
          </p:cNvPr>
          <p:cNvSpPr txBox="1">
            <a:spLocks/>
          </p:cNvSpPr>
          <p:nvPr/>
        </p:nvSpPr>
        <p:spPr bwMode="gray">
          <a:xfrm>
            <a:off x="8734297" y="3003304"/>
            <a:ext cx="2376000" cy="50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Focus</a:t>
            </a:r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84FA06C1-C10F-BCEE-8707-B9D29DD0EF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000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1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Arial"/>
                <a:ea typeface="+mn-ea"/>
                <a:cs typeface="Poppins SemiBold" panose="00000700000000000000" pitchFamily="2" charset="0"/>
              </a:rPr>
              <a:t>Foeh Mannay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all" spc="0" normalizeH="0" baseline="0" noProof="1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Arial"/>
                <a:ea typeface="+mn-ea"/>
                <a:cs typeface="Poppins SemiBold" panose="00000700000000000000" pitchFamily="2" charset="0"/>
              </a:rPr>
              <a:t>Solutions Architect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19B022E3-076C-412F-01B3-C821E4B67FFB}"/>
              </a:ext>
            </a:extLst>
          </p:cNvPr>
          <p:cNvSpPr txBox="1">
            <a:spLocks/>
          </p:cNvSpPr>
          <p:nvPr/>
        </p:nvSpPr>
        <p:spPr bwMode="gray">
          <a:xfrm>
            <a:off x="5386682" y="3650567"/>
            <a:ext cx="3069059" cy="2592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5 years+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Xantaro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Solutions Architect (Pre-Sales)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24 years+ with</a:t>
            </a: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Service Providers</a:t>
            </a: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Vendors</a:t>
            </a: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Contracting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C6F2BA6B-642C-6F96-E099-F270EF04BC73}"/>
              </a:ext>
            </a:extLst>
          </p:cNvPr>
          <p:cNvSpPr txBox="1">
            <a:spLocks/>
          </p:cNvSpPr>
          <p:nvPr/>
        </p:nvSpPr>
        <p:spPr bwMode="gray">
          <a:xfrm>
            <a:off x="8734298" y="3645240"/>
            <a:ext cx="3216698" cy="31563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Service Provider – IP/MPLS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Data Centre – EVPN/</a:t>
            </a:r>
            <a:r>
              <a:rPr lang="en-GB" dirty="0" err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VxLAN</a:t>
            </a:r>
            <a:endParaRPr lang="en-GB" dirty="0">
              <a:solidFill>
                <a:prstClr val="black"/>
              </a:solidFill>
              <a:latin typeface="Poppins" pitchFamily="2" charset="77"/>
              <a:cs typeface="Poppins" pitchFamily="2" charset="77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Fixed Networks – Passive Optical Networks (PON)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E703E-0A53-4C84-C7AA-D229C392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56" y="693097"/>
            <a:ext cx="1871807" cy="1871807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7A7E5-F7FD-A188-735B-2CC43F77254B}"/>
              </a:ext>
            </a:extLst>
          </p:cNvPr>
          <p:cNvSpPr txBox="1"/>
          <p:nvPr/>
        </p:nvSpPr>
        <p:spPr>
          <a:xfrm>
            <a:off x="10117394" y="670560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4AFA5-F056-8008-BD34-1CC4A52147F9}"/>
              </a:ext>
            </a:extLst>
          </p:cNvPr>
          <p:cNvSpPr txBox="1"/>
          <p:nvPr/>
        </p:nvSpPr>
        <p:spPr>
          <a:xfrm>
            <a:off x="12041144" y="3919866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7DE713-C0EA-9A68-2B9F-1FE7FCDF9F99}"/>
              </a:ext>
            </a:extLst>
          </p:cNvPr>
          <p:cNvSpPr txBox="1"/>
          <p:nvPr/>
        </p:nvSpPr>
        <p:spPr>
          <a:xfrm>
            <a:off x="1415845" y="2507226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3EE9A-F9A2-4359-DDEF-F1612DED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D0A4-4C9C-AF42-93A6-5FD8D2CE0398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1620F-C3F6-DA95-BE3F-A3B6FD41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0F835-AA56-E3DA-48B7-2E134CBC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3C2F4-73E3-7C28-DC59-0EE0038A7106}"/>
              </a:ext>
            </a:extLst>
          </p:cNvPr>
          <p:cNvSpPr txBox="1"/>
          <p:nvPr/>
        </p:nvSpPr>
        <p:spPr>
          <a:xfrm>
            <a:off x="11670030" y="32004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80800B-CF9E-C29F-FDAE-C993BA3E931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31450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3F7E3-069C-F3FB-6032-D59D4326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704C5-8378-90AC-0D97-05301A3B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popular ASIC </a:t>
            </a:r>
            <a:r>
              <a:rPr lang="en-GB"/>
              <a:t>Manufacturers</a:t>
            </a:r>
            <a:r>
              <a:rPr lang="en-GB" dirty="0"/>
              <a:t> &amp; Designers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FA270-4147-BF50-189B-6DFC5224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5E8C-4607-9E48-AC2B-C99C912B9784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D1424-23A6-8995-5E94-5D00B66C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ADA682-8604-A516-B6AA-377878713030}"/>
              </a:ext>
            </a:extLst>
          </p:cNvPr>
          <p:cNvSpPr/>
          <p:nvPr/>
        </p:nvSpPr>
        <p:spPr>
          <a:xfrm>
            <a:off x="1344000" y="1934161"/>
            <a:ext cx="3227832" cy="8684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Merchant Silicon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E4555B-F582-2413-6FF5-C76D506A6149}"/>
              </a:ext>
            </a:extLst>
          </p:cNvPr>
          <p:cNvSpPr/>
          <p:nvPr/>
        </p:nvSpPr>
        <p:spPr>
          <a:xfrm>
            <a:off x="7548168" y="1934161"/>
            <a:ext cx="3227832" cy="8684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chemeClr val="bg1"/>
                </a:solidFill>
              </a:rPr>
              <a:t>Proprietary Silicon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7F1-096C-0679-337E-4216FB93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0" y="3379316"/>
            <a:ext cx="13081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4E6DD-9C0A-B818-BA53-2EB4CFF51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985" y="3379316"/>
            <a:ext cx="1246292" cy="812800"/>
          </a:xfrm>
          <a:prstGeom prst="rect">
            <a:avLst/>
          </a:prstGeom>
        </p:spPr>
      </p:pic>
      <p:pic>
        <p:nvPicPr>
          <p:cNvPr id="1026" name="Picture 2" descr="Nokia logo">
            <a:extLst>
              <a:ext uri="{FF2B5EF4-FFF2-40B4-BE49-F238E27FC236}">
                <a16:creationId xmlns:a16="http://schemas.microsoft.com/office/drawing/2014/main" id="{EEFA18CC-E621-7AB2-0DDD-C3077DC5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997" y="3467340"/>
            <a:ext cx="1610613" cy="7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C3D04A-E9DC-8710-1871-2D319239E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0" y="3249576"/>
            <a:ext cx="1965937" cy="638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70F98-A358-BC0C-3991-277A99CBA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657" y="3249576"/>
            <a:ext cx="1767844" cy="741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F5E3EE-6789-3157-6A12-8816627F1B5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501447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BFE44-1289-C413-752D-C05AEE9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BAA9C-5769-378F-489E-50DFB87B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850" y="71091"/>
            <a:ext cx="8928000" cy="864000"/>
          </a:xfrm>
        </p:spPr>
        <p:txBody>
          <a:bodyPr/>
          <a:lstStyle/>
          <a:p>
            <a:r>
              <a:rPr lang="en-GB"/>
              <a:t>Common Broadcom ASIC FAMILIES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5D54F-A54F-F89A-A2BC-02A25214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B895-3373-BB41-8C54-C42E31BCD614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8815-A6CF-598D-4C0C-412F08BA6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F6DB8E-36EA-5426-DD6F-9E2B39F0EDFA}"/>
              </a:ext>
            </a:extLst>
          </p:cNvPr>
          <p:cNvCxnSpPr>
            <a:cxnSpLocks/>
          </p:cNvCxnSpPr>
          <p:nvPr/>
        </p:nvCxnSpPr>
        <p:spPr>
          <a:xfrm>
            <a:off x="3603792" y="1645920"/>
            <a:ext cx="0" cy="434340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A42B33-4E3C-918F-846B-9479FF1BC636}"/>
              </a:ext>
            </a:extLst>
          </p:cNvPr>
          <p:cNvCxnSpPr>
            <a:cxnSpLocks/>
          </p:cNvCxnSpPr>
          <p:nvPr/>
        </p:nvCxnSpPr>
        <p:spPr>
          <a:xfrm flipH="1">
            <a:off x="3603792" y="5989320"/>
            <a:ext cx="5540208" cy="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>
            <a:extLst>
              <a:ext uri="{FF2B5EF4-FFF2-40B4-BE49-F238E27FC236}">
                <a16:creationId xmlns:a16="http://schemas.microsoft.com/office/drawing/2014/main" id="{219CB286-63D1-90FA-F796-504A359CE249}"/>
              </a:ext>
            </a:extLst>
          </p:cNvPr>
          <p:cNvSpPr/>
          <p:nvPr/>
        </p:nvSpPr>
        <p:spPr>
          <a:xfrm rot="15320593">
            <a:off x="5918705" y="2892328"/>
            <a:ext cx="960120" cy="437813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06A0868-548D-BA00-7451-69524C792FD4}"/>
              </a:ext>
            </a:extLst>
          </p:cNvPr>
          <p:cNvSpPr/>
          <p:nvPr/>
        </p:nvSpPr>
        <p:spPr>
          <a:xfrm rot="14014224">
            <a:off x="5512123" y="1615201"/>
            <a:ext cx="960120" cy="4779598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93AAC00-4AA1-62B3-475F-A90EF8BEB39D}"/>
              </a:ext>
            </a:extLst>
          </p:cNvPr>
          <p:cNvSpPr/>
          <p:nvPr/>
        </p:nvSpPr>
        <p:spPr>
          <a:xfrm rot="10800000">
            <a:off x="3625411" y="1645920"/>
            <a:ext cx="960120" cy="422121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3B6F-EB4B-B81B-EDF3-48A1DC8A1E78}"/>
              </a:ext>
            </a:extLst>
          </p:cNvPr>
          <p:cNvSpPr txBox="1"/>
          <p:nvPr/>
        </p:nvSpPr>
        <p:spPr>
          <a:xfrm>
            <a:off x="9556421" y="4641158"/>
            <a:ext cx="2670048" cy="12938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1600" b="1">
                <a:solidFill>
                  <a:schemeClr val="bg2"/>
                </a:solidFill>
              </a:rPr>
              <a:t>JERICHO</a:t>
            </a:r>
            <a:endParaRPr lang="en-GB" sz="1200" b="1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Programmable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Scale-Out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Carrier Grade Infrastructure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Deep buffers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8EE693-3F18-5FD1-EA7D-08DE648E7C1B}"/>
              </a:ext>
            </a:extLst>
          </p:cNvPr>
          <p:cNvSpPr txBox="1"/>
          <p:nvPr/>
        </p:nvSpPr>
        <p:spPr>
          <a:xfrm>
            <a:off x="8044421" y="2544825"/>
            <a:ext cx="2670048" cy="12938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1600" b="1">
                <a:solidFill>
                  <a:schemeClr val="bg2"/>
                </a:solidFill>
              </a:rPr>
              <a:t>TRIDENT</a:t>
            </a:r>
            <a:endParaRPr lang="en-GB" sz="1200" b="1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Feature Rich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Enterprise &amp; Cloud Edge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Programmable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08E0C-96CA-173A-8F9A-37DCABE1B9D3}"/>
              </a:ext>
            </a:extLst>
          </p:cNvPr>
          <p:cNvSpPr txBox="1"/>
          <p:nvPr/>
        </p:nvSpPr>
        <p:spPr>
          <a:xfrm>
            <a:off x="151257" y="6025778"/>
            <a:ext cx="3452535" cy="37397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800">
                <a:solidFill>
                  <a:schemeClr val="bg2"/>
                </a:solidFill>
              </a:rPr>
              <a:t>Concept borrowed from </a:t>
            </a:r>
            <a:r>
              <a:rPr lang="en-GB" sz="800" err="1">
                <a:solidFill>
                  <a:schemeClr val="bg2"/>
                </a:solidFill>
              </a:rPr>
              <a:t>TechFieldDay</a:t>
            </a:r>
            <a:r>
              <a:rPr lang="en-GB" sz="800">
                <a:solidFill>
                  <a:schemeClr val="bg2"/>
                </a:solidFill>
              </a:rPr>
              <a:t> Presentation on YouTube – “Broadcom Tomahawk4: Industry's Highest Bandwidth Chip” - https://</a:t>
            </a:r>
            <a:r>
              <a:rPr lang="en-GB" sz="800" err="1">
                <a:solidFill>
                  <a:schemeClr val="bg2"/>
                </a:solidFill>
              </a:rPr>
              <a:t>www.youtube.com</a:t>
            </a:r>
            <a:r>
              <a:rPr lang="en-GB" sz="800">
                <a:solidFill>
                  <a:schemeClr val="bg2"/>
                </a:solidFill>
              </a:rPr>
              <a:t>/</a:t>
            </a:r>
            <a:r>
              <a:rPr lang="en-GB" sz="800" err="1">
                <a:solidFill>
                  <a:schemeClr val="bg2"/>
                </a:solidFill>
              </a:rPr>
              <a:t>watch?v</a:t>
            </a:r>
            <a:r>
              <a:rPr lang="en-GB" sz="800">
                <a:solidFill>
                  <a:schemeClr val="bg2"/>
                </a:solidFill>
              </a:rPr>
              <a:t>=B-COGMbaUg4</a:t>
            </a:r>
          </a:p>
          <a:p>
            <a:pPr algn="ctr">
              <a:spcBef>
                <a:spcPts val="600"/>
              </a:spcBef>
            </a:pPr>
            <a:r>
              <a:rPr lang="en-GB" sz="8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13098F-AD75-EC64-C59C-7A346CE18029}"/>
              </a:ext>
            </a:extLst>
          </p:cNvPr>
          <p:cNvSpPr txBox="1"/>
          <p:nvPr/>
        </p:nvSpPr>
        <p:spPr>
          <a:xfrm rot="16200000">
            <a:off x="1910090" y="3700127"/>
            <a:ext cx="2670048" cy="23498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200" b="1"/>
              <a:t>BANDWIDTH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70807-B08E-2A6E-CE6F-130E38FA6FC9}"/>
              </a:ext>
            </a:extLst>
          </p:cNvPr>
          <p:cNvSpPr txBox="1"/>
          <p:nvPr/>
        </p:nvSpPr>
        <p:spPr>
          <a:xfrm>
            <a:off x="5058342" y="6111510"/>
            <a:ext cx="2670048" cy="23498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200" b="1"/>
              <a:t>FEATURES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5A7F6A-8777-3BA8-6BE3-3E8FE5E83E53}"/>
              </a:ext>
            </a:extLst>
          </p:cNvPr>
          <p:cNvSpPr txBox="1"/>
          <p:nvPr/>
        </p:nvSpPr>
        <p:spPr>
          <a:xfrm>
            <a:off x="2484782" y="1844722"/>
            <a:ext cx="960115" cy="34950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/>
              <a:t>102.4 Tb/s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37577E-67ED-289E-AC1B-05B8D887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456" y="1588038"/>
            <a:ext cx="889000" cy="876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6B4607-B57F-4022-AAFE-49A891A53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965" y="4017626"/>
            <a:ext cx="876300" cy="863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925D0B-05BF-1C5B-901B-4DB076006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942" y="898940"/>
            <a:ext cx="913591" cy="8945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1ADC42-3A5E-9333-94AC-BD90B9A7C392}"/>
              </a:ext>
            </a:extLst>
          </p:cNvPr>
          <p:cNvSpPr txBox="1"/>
          <p:nvPr/>
        </p:nvSpPr>
        <p:spPr>
          <a:xfrm>
            <a:off x="4794317" y="1956084"/>
            <a:ext cx="2670048" cy="129387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1600" b="1">
                <a:solidFill>
                  <a:schemeClr val="bg2"/>
                </a:solidFill>
              </a:rPr>
              <a:t>TOMAHAWK</a:t>
            </a:r>
            <a:endParaRPr lang="en-GB" sz="1200" b="1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High bandwidth </a:t>
            </a:r>
          </a:p>
          <a:p>
            <a:pPr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Hyperscale Fabrics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93D31-CA8D-F54C-D22F-92C1AE1ED35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920656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9896C-2C34-8E58-9795-4BDD0244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65F116-A7F5-B85E-C519-AC6868E6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Arista 7050X3 with Trident 3 ASIC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56031-7332-C0BE-595D-9ECAF66E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B589-503E-CE47-B035-A5D3E2D03905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6F72E-101C-E1A0-614D-0E61FA0B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7E8EF-AA4B-2618-5379-0595060D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1455"/>
            <a:ext cx="7772400" cy="377625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8BB6C-EDF4-78DE-19D2-49D92421C08E}"/>
              </a:ext>
            </a:extLst>
          </p:cNvPr>
          <p:cNvSpPr txBox="1"/>
          <p:nvPr/>
        </p:nvSpPr>
        <p:spPr>
          <a:xfrm>
            <a:off x="3922776" y="5960995"/>
            <a:ext cx="4866666" cy="7206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GB" sz="800">
                <a:solidFill>
                  <a:schemeClr val="bg2"/>
                </a:solidFill>
              </a:rPr>
              <a:t>Source: https://</a:t>
            </a:r>
            <a:r>
              <a:rPr lang="en-GB" sz="800" err="1">
                <a:solidFill>
                  <a:schemeClr val="bg2"/>
                </a:solidFill>
              </a:rPr>
              <a:t>www.arista.com</a:t>
            </a:r>
            <a:r>
              <a:rPr lang="en-GB" sz="800">
                <a:solidFill>
                  <a:schemeClr val="bg2"/>
                </a:solidFill>
              </a:rPr>
              <a:t>/assets/data/pdf/Whitepapers/7050X3_Architecture_WP.pdf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CA0E8-6DE4-78C2-1B43-D462EB48EB42}"/>
              </a:ext>
            </a:extLst>
          </p:cNvPr>
          <p:cNvSpPr txBox="1"/>
          <p:nvPr/>
        </p:nvSpPr>
        <p:spPr>
          <a:xfrm>
            <a:off x="3922776" y="5486392"/>
            <a:ext cx="4866666" cy="72060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600">
                <a:solidFill>
                  <a:schemeClr val="bg2"/>
                </a:solidFill>
              </a:rPr>
              <a:t>Figure: Arista 7050X3 with Trident 3 ASIC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5F33A-1BC9-5FCF-354A-31EFC3A3267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630751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0F500-FA92-E997-08B5-9A38441AF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5928" y="6509015"/>
            <a:ext cx="720000" cy="144000"/>
          </a:xfrm>
        </p:spPr>
        <p:txBody>
          <a:bodyPr/>
          <a:lstStyle/>
          <a:p>
            <a:fld id="{AED5FC38-13D3-44FE-9725-150E712F69F4}" type="slidenum">
              <a:rPr lang="de-DE" smtClean="0"/>
              <a:t>53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131EB-2339-F83A-C691-8A32AC98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2" y="261000"/>
            <a:ext cx="8928000" cy="864000"/>
          </a:xfrm>
        </p:spPr>
        <p:txBody>
          <a:bodyPr/>
          <a:lstStyle/>
          <a:p>
            <a:r>
              <a:rPr lang="en-GB" err="1"/>
              <a:t>POPular</a:t>
            </a:r>
            <a:r>
              <a:rPr lang="en-GB"/>
              <a:t> Network VENDORS &amp; NOS</a:t>
            </a:r>
            <a:br>
              <a:rPr lang="en-GB"/>
            </a:br>
            <a:r>
              <a:rPr lang="en-GB"/>
              <a:t>(NON-AI Data Centres)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010BF-495A-A937-B603-91F02CFB7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928" y="6509015"/>
            <a:ext cx="648000" cy="144000"/>
          </a:xfrm>
        </p:spPr>
        <p:txBody>
          <a:bodyPr/>
          <a:lstStyle/>
          <a:p>
            <a:fld id="{2B053158-C07F-404D-88C8-E06F6DF37D9A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22274-5EE4-9973-FD04-497E4EF3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5928" y="6509015"/>
            <a:ext cx="8640000" cy="144000"/>
          </a:xfrm>
        </p:spPr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6344D-0675-4CB8-7DB7-BD2DD9E45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8" y="2427404"/>
            <a:ext cx="13081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E17A0-FFFB-D785-288F-F63A04C9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18" y="3314983"/>
            <a:ext cx="1605900" cy="1047328"/>
          </a:xfrm>
          <a:prstGeom prst="rect">
            <a:avLst/>
          </a:prstGeom>
        </p:spPr>
      </p:pic>
      <p:pic>
        <p:nvPicPr>
          <p:cNvPr id="10" name="Picture 2" descr="Nokia logo">
            <a:extLst>
              <a:ext uri="{FF2B5EF4-FFF2-40B4-BE49-F238E27FC236}">
                <a16:creationId xmlns:a16="http://schemas.microsoft.com/office/drawing/2014/main" id="{37AF3BC4-D36C-E141-9625-9DB57CB3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9" y="4238918"/>
            <a:ext cx="2123656" cy="95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133E9C-4A19-3479-2EEB-777D8615C536}"/>
              </a:ext>
            </a:extLst>
          </p:cNvPr>
          <p:cNvCxnSpPr/>
          <p:nvPr/>
        </p:nvCxnSpPr>
        <p:spPr>
          <a:xfrm>
            <a:off x="576201" y="2313432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C266EE-C00C-B968-8DEB-0C3E72B0852C}"/>
              </a:ext>
            </a:extLst>
          </p:cNvPr>
          <p:cNvCxnSpPr/>
          <p:nvPr/>
        </p:nvCxnSpPr>
        <p:spPr>
          <a:xfrm>
            <a:off x="511137" y="3335670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0148E4-8040-DCAB-3961-56F3C7AF744C}"/>
              </a:ext>
            </a:extLst>
          </p:cNvPr>
          <p:cNvCxnSpPr/>
          <p:nvPr/>
        </p:nvCxnSpPr>
        <p:spPr>
          <a:xfrm>
            <a:off x="586272" y="4300713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8EA0C89-2C20-B408-48DC-2F2E293AA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01" y="5271888"/>
            <a:ext cx="1921792" cy="9556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5A58BB-2279-BB15-395C-84D382A6390A}"/>
              </a:ext>
            </a:extLst>
          </p:cNvPr>
          <p:cNvCxnSpPr/>
          <p:nvPr/>
        </p:nvCxnSpPr>
        <p:spPr>
          <a:xfrm>
            <a:off x="511137" y="5223342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A6FFE1-1619-40DA-AB86-289D5986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9" y="1644634"/>
            <a:ext cx="2061820" cy="32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F83697-4C41-3AF5-D8B0-B1FF3409A1A9}"/>
              </a:ext>
            </a:extLst>
          </p:cNvPr>
          <p:cNvSpPr txBox="1"/>
          <p:nvPr/>
        </p:nvSpPr>
        <p:spPr>
          <a:xfrm>
            <a:off x="2788181" y="1412383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Arista Extensible Operating System (EOS) 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Linux based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EB8DAF-E1F0-ABDB-34F6-FAF01335D90C}"/>
              </a:ext>
            </a:extLst>
          </p:cNvPr>
          <p:cNvSpPr txBox="1"/>
          <p:nvPr/>
        </p:nvSpPr>
        <p:spPr>
          <a:xfrm>
            <a:off x="2788181" y="2492266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Cisco Nexus OS (NX-OS) (amongst others)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Dedicated data centre OS (ACI and Standalone)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706899-98FF-A48D-3BF2-C201581D47A8}"/>
              </a:ext>
            </a:extLst>
          </p:cNvPr>
          <p:cNvSpPr txBox="1"/>
          <p:nvPr/>
        </p:nvSpPr>
        <p:spPr>
          <a:xfrm>
            <a:off x="2788181" y="3532298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JUNOS &amp; JUNOS EVO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JUNOS is built on a FreeBSD Kernel &amp; JUNOS EVO is built on a Linux kernel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0795A-71A2-B5DD-9E60-8509F7B73F4F}"/>
              </a:ext>
            </a:extLst>
          </p:cNvPr>
          <p:cNvSpPr txBox="1"/>
          <p:nvPr/>
        </p:nvSpPr>
        <p:spPr>
          <a:xfrm>
            <a:off x="2788180" y="4463148"/>
            <a:ext cx="9008031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Nokia Service Router Operating System (SROS) &amp; Nokia Service Router Linux (SR-Linux)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SR-Linux is built on an unmodified Linux kernel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B7A9CB-0F6F-F62C-7302-38D7BF306D5E}"/>
              </a:ext>
            </a:extLst>
          </p:cNvPr>
          <p:cNvSpPr txBox="1"/>
          <p:nvPr/>
        </p:nvSpPr>
        <p:spPr>
          <a:xfrm>
            <a:off x="2788181" y="5445617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Software for Open Networking in the Cloud (SONIC)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Linux based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GB" sz="1600"/>
              <a:t>Developed by Microsoft for Azure Hyperscale DC’s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229C32-1737-F37D-4DDB-88DA2C3D313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034477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6393E-E08C-DE61-80AB-9D10803A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186D3E-DC44-CB0C-14D8-3A64F16C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tools to build your home lab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9AB81-7AB5-0466-415E-C8CA1125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AD9A-809A-E045-BA6C-FF88EC3A54FC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93B96-3494-7BC5-2457-1ADB807E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2050" name="Picture 2" descr="Home -">
            <a:extLst>
              <a:ext uri="{FF2B5EF4-FFF2-40B4-BE49-F238E27FC236}">
                <a16:creationId xmlns:a16="http://schemas.microsoft.com/office/drawing/2014/main" id="{E4F904B4-FE7A-7AC9-72FA-2441409F8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00" y="2250012"/>
            <a:ext cx="3251200" cy="12954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tHub - srl-labs/containerlab: container-based networking labs · GitHub">
            <a:extLst>
              <a:ext uri="{FF2B5EF4-FFF2-40B4-BE49-F238E27FC236}">
                <a16:creationId xmlns:a16="http://schemas.microsoft.com/office/drawing/2014/main" id="{4AC038D0-A239-46EA-854E-EE86FAB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0" y="1703184"/>
            <a:ext cx="2781300" cy="25146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NS3 | The software that empowers network professionals">
            <a:extLst>
              <a:ext uri="{FF2B5EF4-FFF2-40B4-BE49-F238E27FC236}">
                <a16:creationId xmlns:a16="http://schemas.microsoft.com/office/drawing/2014/main" id="{1FA6FE1D-0486-2C1E-F5DF-4C5D1E4B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14" y="1663027"/>
            <a:ext cx="2256536" cy="2572217"/>
          </a:xfrm>
          <a:prstGeom prst="rect">
            <a:avLst/>
          </a:prstGeom>
          <a:noFill/>
          <a:ln w="254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FB393-A4EF-3991-0E18-93E80DE8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0" y="4673236"/>
            <a:ext cx="1993900" cy="9906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B51D21-2CC8-C4D9-76AC-FC65BCE7F0F2}"/>
              </a:ext>
            </a:extLst>
          </p:cNvPr>
          <p:cNvSpPr txBox="1"/>
          <p:nvPr/>
        </p:nvSpPr>
        <p:spPr>
          <a:xfrm>
            <a:off x="5149596" y="5769864"/>
            <a:ext cx="1892808" cy="39513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err="1"/>
              <a:t>Netlab</a:t>
            </a:r>
            <a:r>
              <a:rPr lang="en-GB" sz="1600"/>
              <a:t> by IPSPACE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8665D-DC6E-6075-F96A-696414D50F5A}"/>
              </a:ext>
            </a:extLst>
          </p:cNvPr>
          <p:cNvSpPr txBox="1"/>
          <p:nvPr/>
        </p:nvSpPr>
        <p:spPr>
          <a:xfrm>
            <a:off x="7870952" y="4674711"/>
            <a:ext cx="3251200" cy="1089526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600" err="1">
                <a:solidFill>
                  <a:schemeClr val="bg2"/>
                </a:solidFill>
              </a:rPr>
              <a:t>Containerlabs</a:t>
            </a:r>
            <a:r>
              <a:rPr lang="en-GB" sz="1600">
                <a:solidFill>
                  <a:schemeClr val="bg2"/>
                </a:solidFill>
              </a:rPr>
              <a:t> - https://</a:t>
            </a:r>
            <a:r>
              <a:rPr lang="en-GB" sz="1600" err="1">
                <a:solidFill>
                  <a:schemeClr val="bg2"/>
                </a:solidFill>
              </a:rPr>
              <a:t>containerlab.dev</a:t>
            </a:r>
            <a:endParaRPr lang="en-GB" sz="16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bg2"/>
                </a:solidFill>
              </a:rPr>
              <a:t>EVE-NG - https://</a:t>
            </a:r>
            <a:r>
              <a:rPr lang="en-GB" sz="1600" err="1">
                <a:solidFill>
                  <a:schemeClr val="bg2"/>
                </a:solidFill>
              </a:rPr>
              <a:t>www.eve-ng.net</a:t>
            </a:r>
            <a:endParaRPr lang="en-GB" sz="16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bg2"/>
                </a:solidFill>
              </a:rPr>
              <a:t>GNS3 - https://www.gns3.com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600" err="1">
                <a:solidFill>
                  <a:schemeClr val="bg2"/>
                </a:solidFill>
              </a:rPr>
              <a:t>Netlabs</a:t>
            </a:r>
            <a:r>
              <a:rPr lang="en-GB" sz="1600">
                <a:solidFill>
                  <a:schemeClr val="bg2"/>
                </a:solidFill>
              </a:rPr>
              <a:t> - https://</a:t>
            </a:r>
            <a:r>
              <a:rPr lang="en-GB" sz="1600" err="1">
                <a:solidFill>
                  <a:schemeClr val="bg2"/>
                </a:solidFill>
              </a:rPr>
              <a:t>netlab.tools</a:t>
            </a:r>
            <a:endParaRPr lang="en-GB" sz="160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B7230-CAF7-D881-6E6A-F9F680C58836}"/>
              </a:ext>
            </a:extLst>
          </p:cNvPr>
          <p:cNvSpPr txBox="1"/>
          <p:nvPr/>
        </p:nvSpPr>
        <p:spPr>
          <a:xfrm>
            <a:off x="640080" y="429836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60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5B999-9689-E523-0B75-F31401E79562}"/>
              </a:ext>
            </a:extLst>
          </p:cNvPr>
          <p:cNvSpPr txBox="1"/>
          <p:nvPr/>
        </p:nvSpPr>
        <p:spPr>
          <a:xfrm>
            <a:off x="1069848" y="5029200"/>
            <a:ext cx="2459736" cy="73503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E0CBB8-3215-561F-10EC-29424043EC9C}"/>
              </a:ext>
            </a:extLst>
          </p:cNvPr>
          <p:cNvSpPr txBox="1"/>
          <p:nvPr/>
        </p:nvSpPr>
        <p:spPr>
          <a:xfrm>
            <a:off x="930950" y="4673236"/>
            <a:ext cx="3995892" cy="159108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2"/>
                </a:solidFill>
              </a:rPr>
              <a:t>Arista, Juniper Networks &amp; Nokia offer free images to study &amp; learn in your home lab!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2"/>
                </a:solidFill>
              </a:rPr>
              <a:t>Arista &amp; Nokia offer lightweight containerised images too!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F74193-56D2-A161-08E3-9006833EE072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661390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FE43-2B14-C3CC-E153-7645073EE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53293-FB62-EFB4-5638-1358C500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5928" y="6509015"/>
            <a:ext cx="720000" cy="144000"/>
          </a:xfrm>
        </p:spPr>
        <p:txBody>
          <a:bodyPr/>
          <a:lstStyle/>
          <a:p>
            <a:fld id="{AED5FC38-13D3-44FE-9725-150E712F69F4}" type="slidenum">
              <a:rPr lang="de-DE" smtClean="0"/>
              <a:t>55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053BC-E7C5-169A-EEF4-51A1AB2D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2" y="261000"/>
            <a:ext cx="8928000" cy="864000"/>
          </a:xfrm>
        </p:spPr>
        <p:txBody>
          <a:bodyPr/>
          <a:lstStyle/>
          <a:p>
            <a:r>
              <a:rPr lang="en-GB"/>
              <a:t>FABRIC Tools – automation/provisioning/monitoring tools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BDE10-E12E-2657-4409-9C641028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928" y="6509015"/>
            <a:ext cx="648000" cy="144000"/>
          </a:xfrm>
        </p:spPr>
        <p:txBody>
          <a:bodyPr/>
          <a:lstStyle/>
          <a:p>
            <a:fld id="{AE77726C-5118-F347-9230-7596C503DF70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CAFE5-3C76-D232-5948-54925486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5928" y="6509015"/>
            <a:ext cx="8640000" cy="144000"/>
          </a:xfrm>
        </p:spPr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E0B4C-893C-AD9A-4B3A-8423760B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58" y="2565322"/>
            <a:ext cx="13081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8BDE9-D4E1-CD43-0C69-3A9E8CF5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05" y="3774729"/>
            <a:ext cx="1605900" cy="1047328"/>
          </a:xfrm>
          <a:prstGeom prst="rect">
            <a:avLst/>
          </a:prstGeom>
        </p:spPr>
      </p:pic>
      <p:pic>
        <p:nvPicPr>
          <p:cNvPr id="10" name="Picture 2" descr="Nokia logo">
            <a:extLst>
              <a:ext uri="{FF2B5EF4-FFF2-40B4-BE49-F238E27FC236}">
                <a16:creationId xmlns:a16="http://schemas.microsoft.com/office/drawing/2014/main" id="{4B9BCFD3-71B9-46FC-8C19-CE989E5C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0" y="5160318"/>
            <a:ext cx="2123656" cy="95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EC993B-CDCB-4C84-8896-14008ECD325B}"/>
              </a:ext>
            </a:extLst>
          </p:cNvPr>
          <p:cNvCxnSpPr/>
          <p:nvPr/>
        </p:nvCxnSpPr>
        <p:spPr>
          <a:xfrm>
            <a:off x="576201" y="2451350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983531-D7E4-EAD5-0BCA-D633F9C900BA}"/>
              </a:ext>
            </a:extLst>
          </p:cNvPr>
          <p:cNvCxnSpPr/>
          <p:nvPr/>
        </p:nvCxnSpPr>
        <p:spPr>
          <a:xfrm>
            <a:off x="546924" y="3795416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631A43-5D59-55AE-5F89-880304D9F201}"/>
              </a:ext>
            </a:extLst>
          </p:cNvPr>
          <p:cNvCxnSpPr/>
          <p:nvPr/>
        </p:nvCxnSpPr>
        <p:spPr>
          <a:xfrm>
            <a:off x="586273" y="5222113"/>
            <a:ext cx="10614792" cy="0"/>
          </a:xfrm>
          <a:prstGeom prst="line">
            <a:avLst/>
          </a:prstGeom>
          <a:ln w="25400" cap="rnd">
            <a:solidFill>
              <a:schemeClr val="tx2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5B52CE-E0E4-3B4D-42CF-B034A465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9" y="1644634"/>
            <a:ext cx="2061820" cy="32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0C9F5A-2D3A-F39B-48CD-B4A8F258F76E}"/>
              </a:ext>
            </a:extLst>
          </p:cNvPr>
          <p:cNvSpPr txBox="1"/>
          <p:nvPr/>
        </p:nvSpPr>
        <p:spPr>
          <a:xfrm>
            <a:off x="2788181" y="1294112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 dirty="0"/>
              <a:t>Cloud Vision 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GB" sz="1600" dirty="0"/>
              <a:t>Supports Arista devices (Intent based support can be added in conjunction with Arista Validated Design)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 dirty="0"/>
              <a:t>Strong change control and time series history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519A1-F752-C7FC-567B-D8E533FDDA7A}"/>
              </a:ext>
            </a:extLst>
          </p:cNvPr>
          <p:cNvSpPr txBox="1"/>
          <p:nvPr/>
        </p:nvSpPr>
        <p:spPr>
          <a:xfrm>
            <a:off x="2788181" y="2630184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GB" sz="1600" dirty="0"/>
              <a:t>Application Centric Infrastructure (ACI) and Nexus Dashboard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GB" sz="1600" dirty="0"/>
              <a:t>Supports Cisco Nexus platforms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GB" sz="1600" dirty="0"/>
              <a:t>Policy driven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74181-4337-1217-7DB4-8D49C31A6AFC}"/>
              </a:ext>
            </a:extLst>
          </p:cNvPr>
          <p:cNvSpPr txBox="1"/>
          <p:nvPr/>
        </p:nvSpPr>
        <p:spPr>
          <a:xfrm>
            <a:off x="2823968" y="3992044"/>
            <a:ext cx="7941960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Juniper </a:t>
            </a:r>
            <a:r>
              <a:rPr lang="en-GB" sz="1600" err="1"/>
              <a:t>Apstra</a:t>
            </a:r>
            <a:endParaRPr lang="en-GB" sz="1600"/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Supports Arista, Juniper Networks, Cisco, Sonic etc.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Intent based framework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323DD-5657-9460-C262-6EA5C3898D0B}"/>
              </a:ext>
            </a:extLst>
          </p:cNvPr>
          <p:cNvSpPr txBox="1"/>
          <p:nvPr/>
        </p:nvSpPr>
        <p:spPr>
          <a:xfrm>
            <a:off x="2788181" y="5384548"/>
            <a:ext cx="9008031" cy="100584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Event Driven Automation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Nokia, multi-vendor support in roadmap</a:t>
            </a:r>
          </a:p>
          <a:p>
            <a:pPr marL="171450" indent="-171450" algn="l">
              <a:spcBef>
                <a:spcPts val="600"/>
              </a:spcBef>
              <a:buFontTx/>
              <a:buChar char="-"/>
            </a:pPr>
            <a:r>
              <a:rPr lang="en-GB" sz="1600"/>
              <a:t>Kubernetes &amp; intent based framework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3D98C-5DAA-53AC-4E33-1C73779981A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0844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900A29-2BD8-014B-1442-1D00A8EB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273" y="1079563"/>
            <a:ext cx="4962513" cy="52372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49F0C-E8E0-12BD-4DE4-D548AC6A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81B156-B627-03D3-DD71-6200CA7F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693000"/>
            <a:ext cx="9539821" cy="864000"/>
          </a:xfrm>
        </p:spPr>
        <p:txBody>
          <a:bodyPr/>
          <a:lstStyle/>
          <a:p>
            <a:r>
              <a:rPr lang="en-GB"/>
              <a:t>Simple Network management protocol (SNMP)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71A19-C19E-928E-05F3-0997BDE3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1" y="1312188"/>
            <a:ext cx="5605948" cy="26057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SNMPv1 &amp; v2 (limited security)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SNMPv3 (stronger authentication)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SNMP Trap (Sent on trigger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Typical components:</a:t>
            </a:r>
          </a:p>
          <a:p>
            <a:pPr marL="465750" lvl="2" indent="-285750"/>
            <a:r>
              <a:rPr lang="en-GB" sz="1800"/>
              <a:t>Network Management System (NMS)</a:t>
            </a:r>
          </a:p>
          <a:p>
            <a:pPr marL="465750" lvl="2" indent="-285750"/>
            <a:r>
              <a:rPr lang="en-GB" sz="1800"/>
              <a:t>Agent </a:t>
            </a:r>
          </a:p>
          <a:p>
            <a:pPr marL="465750" lvl="2" indent="-285750"/>
            <a:r>
              <a:rPr lang="en-GB" sz="1800"/>
              <a:t>Management Information Base (MIB)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262EC-EDD7-7D87-F479-8C75713A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FB7E-4331-A64F-BE60-D85061C3113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DA985-5349-1124-79D7-6A85F769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44FDE-4860-5276-0D4E-4FA78C6CF265}"/>
              </a:ext>
            </a:extLst>
          </p:cNvPr>
          <p:cNvSpPr/>
          <p:nvPr/>
        </p:nvSpPr>
        <p:spPr>
          <a:xfrm>
            <a:off x="7437399" y="3821516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 b="1">
                <a:solidFill>
                  <a:schemeClr val="bg1"/>
                </a:solidFill>
              </a:rPr>
              <a:t>MIB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72BC9-D478-0B4C-A50B-3F4B8C101DFB}"/>
              </a:ext>
            </a:extLst>
          </p:cNvPr>
          <p:cNvSpPr/>
          <p:nvPr/>
        </p:nvSpPr>
        <p:spPr>
          <a:xfrm>
            <a:off x="7437399" y="3664861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600" b="1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983B4D2-8A67-1CF9-9A8C-FDB5DA6B3616}"/>
              </a:ext>
            </a:extLst>
          </p:cNvPr>
          <p:cNvSpPr/>
          <p:nvPr/>
        </p:nvSpPr>
        <p:spPr>
          <a:xfrm>
            <a:off x="8564553" y="3821516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 b="1">
                <a:solidFill>
                  <a:schemeClr val="bg1"/>
                </a:solidFill>
              </a:rPr>
              <a:t>MIB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FF73EAD-B7E9-5A43-52A3-EBF7A0420D18}"/>
              </a:ext>
            </a:extLst>
          </p:cNvPr>
          <p:cNvSpPr/>
          <p:nvPr/>
        </p:nvSpPr>
        <p:spPr>
          <a:xfrm>
            <a:off x="8564553" y="3664861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600" b="1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1464B8-AA42-7B7E-4606-3B8DC8370BA7}"/>
              </a:ext>
            </a:extLst>
          </p:cNvPr>
          <p:cNvSpPr/>
          <p:nvPr/>
        </p:nvSpPr>
        <p:spPr>
          <a:xfrm>
            <a:off x="10707705" y="3821516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 b="1">
                <a:solidFill>
                  <a:schemeClr val="bg1"/>
                </a:solidFill>
              </a:rPr>
              <a:t>MIB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FC8FBA-A7A8-5CD8-A3B0-2C60219D785F}"/>
              </a:ext>
            </a:extLst>
          </p:cNvPr>
          <p:cNvSpPr/>
          <p:nvPr/>
        </p:nvSpPr>
        <p:spPr>
          <a:xfrm>
            <a:off x="10707705" y="3664861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600" b="1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C39A87F-D0D1-5F40-E986-7F08628A76F1}"/>
              </a:ext>
            </a:extLst>
          </p:cNvPr>
          <p:cNvSpPr/>
          <p:nvPr/>
        </p:nvSpPr>
        <p:spPr>
          <a:xfrm>
            <a:off x="9562224" y="3821516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800" b="1">
                <a:solidFill>
                  <a:schemeClr val="bg1"/>
                </a:solidFill>
              </a:rPr>
              <a:t>MIB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8FD0A48-ACE6-6CEA-C9E3-D2396870C338}"/>
              </a:ext>
            </a:extLst>
          </p:cNvPr>
          <p:cNvSpPr/>
          <p:nvPr/>
        </p:nvSpPr>
        <p:spPr>
          <a:xfrm>
            <a:off x="9562224" y="3664861"/>
            <a:ext cx="493776" cy="210312"/>
          </a:xfrm>
          <a:prstGeom prst="roundRect">
            <a:avLst>
              <a:gd name="adj" fmla="val 338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600" b="1">
                <a:solidFill>
                  <a:schemeClr val="tx1"/>
                </a:solidFill>
              </a:rPr>
              <a:t>AGENT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DFC98F3-AB39-70B4-358F-506B00628A8D}"/>
              </a:ext>
            </a:extLst>
          </p:cNvPr>
          <p:cNvSpPr/>
          <p:nvPr/>
        </p:nvSpPr>
        <p:spPr>
          <a:xfrm>
            <a:off x="696000" y="4711959"/>
            <a:ext cx="871543" cy="1604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>
                <a:solidFill>
                  <a:schemeClr val="tx1"/>
                </a:solidFill>
              </a:rPr>
              <a:t>NMS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4D5D7F-4B49-B293-6D94-3B10D2C5E9E7}"/>
              </a:ext>
            </a:extLst>
          </p:cNvPr>
          <p:cNvSpPr/>
          <p:nvPr/>
        </p:nvSpPr>
        <p:spPr>
          <a:xfrm>
            <a:off x="3962569" y="4711959"/>
            <a:ext cx="871543" cy="16048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400">
                <a:solidFill>
                  <a:schemeClr val="tx1"/>
                </a:solidFill>
              </a:rPr>
              <a:t>SNMP AGENT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EE3A75-E7AE-8039-D9BA-3B0F5A2CEE5E}"/>
              </a:ext>
            </a:extLst>
          </p:cNvPr>
          <p:cNvCxnSpPr/>
          <p:nvPr/>
        </p:nvCxnSpPr>
        <p:spPr>
          <a:xfrm>
            <a:off x="1903445" y="4926563"/>
            <a:ext cx="1763486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D5E575-A104-D004-1B56-74A50B8AFB5C}"/>
              </a:ext>
            </a:extLst>
          </p:cNvPr>
          <p:cNvCxnSpPr/>
          <p:nvPr/>
        </p:nvCxnSpPr>
        <p:spPr>
          <a:xfrm>
            <a:off x="1903445" y="5162938"/>
            <a:ext cx="1763486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945287-91B6-1852-0E4E-6CAAE3135F88}"/>
              </a:ext>
            </a:extLst>
          </p:cNvPr>
          <p:cNvCxnSpPr/>
          <p:nvPr/>
        </p:nvCxnSpPr>
        <p:spPr>
          <a:xfrm>
            <a:off x="1903445" y="5394960"/>
            <a:ext cx="1763486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890C69-5B00-0860-97B2-ED7BED5D9731}"/>
              </a:ext>
            </a:extLst>
          </p:cNvPr>
          <p:cNvCxnSpPr/>
          <p:nvPr/>
        </p:nvCxnSpPr>
        <p:spPr>
          <a:xfrm>
            <a:off x="1903445" y="5640666"/>
            <a:ext cx="1763486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15C002-6A0E-AFA4-4488-A2A2A2F60BB7}"/>
              </a:ext>
            </a:extLst>
          </p:cNvPr>
          <p:cNvCxnSpPr>
            <a:cxnSpLocks/>
          </p:cNvCxnSpPr>
          <p:nvPr/>
        </p:nvCxnSpPr>
        <p:spPr>
          <a:xfrm flipH="1">
            <a:off x="1903444" y="5900627"/>
            <a:ext cx="1660850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84EA04-BA0C-5AE1-FD92-90C020BB0EEE}"/>
              </a:ext>
            </a:extLst>
          </p:cNvPr>
          <p:cNvCxnSpPr>
            <a:cxnSpLocks/>
          </p:cNvCxnSpPr>
          <p:nvPr/>
        </p:nvCxnSpPr>
        <p:spPr>
          <a:xfrm flipH="1">
            <a:off x="1903445" y="6158204"/>
            <a:ext cx="1660849" cy="0"/>
          </a:xfrm>
          <a:prstGeom prst="straightConnector1">
            <a:avLst/>
          </a:prstGeom>
          <a:ln w="25400" cap="rnd">
            <a:solidFill>
              <a:schemeClr val="accent3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CD0C3-C1DE-9D8F-0939-A3FD8CF948AC}"/>
              </a:ext>
            </a:extLst>
          </p:cNvPr>
          <p:cNvSpPr txBox="1"/>
          <p:nvPr/>
        </p:nvSpPr>
        <p:spPr>
          <a:xfrm>
            <a:off x="4963886" y="229533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CB6270-761C-66CB-9E0C-B5D32D049536}"/>
              </a:ext>
            </a:extLst>
          </p:cNvPr>
          <p:cNvSpPr txBox="1"/>
          <p:nvPr/>
        </p:nvSpPr>
        <p:spPr>
          <a:xfrm>
            <a:off x="2122770" y="4665563"/>
            <a:ext cx="1006524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Get Requests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BC54A-EDCA-E0B8-D6FA-FEAE5FA0AC25}"/>
              </a:ext>
            </a:extLst>
          </p:cNvPr>
          <p:cNvSpPr txBox="1"/>
          <p:nvPr/>
        </p:nvSpPr>
        <p:spPr>
          <a:xfrm>
            <a:off x="2122770" y="4941101"/>
            <a:ext cx="1006524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err="1"/>
              <a:t>GetNext</a:t>
            </a:r>
            <a:r>
              <a:rPr lang="en-GB" sz="1200"/>
              <a:t> Requests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16793B-7EA2-4335-16D2-0A3976DBF308}"/>
              </a:ext>
            </a:extLst>
          </p:cNvPr>
          <p:cNvSpPr txBox="1"/>
          <p:nvPr/>
        </p:nvSpPr>
        <p:spPr>
          <a:xfrm>
            <a:off x="2122770" y="5201061"/>
            <a:ext cx="1006524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err="1"/>
              <a:t>GetBulk</a:t>
            </a:r>
            <a:r>
              <a:rPr lang="en-GB" sz="1200"/>
              <a:t> Requests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5F617D-9500-AAFD-8EF5-CB86ED947BAD}"/>
              </a:ext>
            </a:extLst>
          </p:cNvPr>
          <p:cNvSpPr txBox="1"/>
          <p:nvPr/>
        </p:nvSpPr>
        <p:spPr>
          <a:xfrm>
            <a:off x="2122770" y="5419219"/>
            <a:ext cx="1006524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Set Requests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3CD575-1FD2-4177-E8B2-AEC2F860BBE3}"/>
              </a:ext>
            </a:extLst>
          </p:cNvPr>
          <p:cNvSpPr txBox="1"/>
          <p:nvPr/>
        </p:nvSpPr>
        <p:spPr>
          <a:xfrm>
            <a:off x="2122770" y="5683535"/>
            <a:ext cx="1006524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Get Response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ACB2C4-377E-DCA5-AE08-96BEDEBB10F2}"/>
              </a:ext>
            </a:extLst>
          </p:cNvPr>
          <p:cNvSpPr txBox="1"/>
          <p:nvPr/>
        </p:nvSpPr>
        <p:spPr>
          <a:xfrm>
            <a:off x="1965818" y="5947333"/>
            <a:ext cx="1163476" cy="25192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Traps, Notification, Inform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6B070-FAC9-176F-A66B-89D31A5D55B0}"/>
              </a:ext>
            </a:extLst>
          </p:cNvPr>
          <p:cNvSpPr txBox="1"/>
          <p:nvPr/>
        </p:nvSpPr>
        <p:spPr>
          <a:xfrm>
            <a:off x="7936119" y="6086459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Legacy SNMP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D316A1-3D14-CEED-32CB-A6D8443EC32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467240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69935-3C81-3B20-75C9-B8E9E329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loud network&#10;&#10;AI-generated content may be incorrect.">
            <a:extLst>
              <a:ext uri="{FF2B5EF4-FFF2-40B4-BE49-F238E27FC236}">
                <a16:creationId xmlns:a16="http://schemas.microsoft.com/office/drawing/2014/main" id="{6B3D6423-F2A4-523A-B5FD-D8EC0BAD4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2588848"/>
            <a:ext cx="6583455" cy="3692820"/>
          </a:xfrm>
          <a:prstGeom prst="rect">
            <a:avLst/>
          </a:prstGeom>
        </p:spPr>
      </p:pic>
      <p:cxnSp>
        <p:nvCxnSpPr>
          <p:cNvPr id="2" name="Gerade Verbindung 20">
            <a:extLst>
              <a:ext uri="{FF2B5EF4-FFF2-40B4-BE49-F238E27FC236}">
                <a16:creationId xmlns:a16="http://schemas.microsoft.com/office/drawing/2014/main" id="{819615C5-EDD2-C7E4-D27D-9576E278CCC2}"/>
              </a:ext>
            </a:extLst>
          </p:cNvPr>
          <p:cNvCxnSpPr>
            <a:cxnSpLocks/>
          </p:cNvCxnSpPr>
          <p:nvPr/>
        </p:nvCxnSpPr>
        <p:spPr>
          <a:xfrm>
            <a:off x="449235" y="1159499"/>
            <a:ext cx="1158617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02BF77E-A3DA-CE13-B164-532A22F2916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696000" y="547915"/>
            <a:ext cx="8928000" cy="4402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C00000"/>
                </a:solidFill>
                <a:latin typeface="+mn-lt"/>
              </a:rPr>
              <a:t>modern data centre management &amp; Visibility</a:t>
            </a:r>
            <a:endParaRPr lang="de-DE" sz="28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6C02A25-6745-6286-03CC-E0117838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436" y="1472001"/>
            <a:ext cx="5605948" cy="19569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Subscription-based (Push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Sent upon update</a:t>
            </a:r>
          </a:p>
          <a:p>
            <a:pPr marL="465750" lvl="2" indent="-285750"/>
            <a:r>
              <a:rPr lang="en-GB" sz="2000"/>
              <a:t>Immediate</a:t>
            </a:r>
          </a:p>
          <a:p>
            <a:pPr marL="465750" lvl="2" indent="-285750"/>
            <a:r>
              <a:rPr lang="en-GB" sz="2000"/>
              <a:t>No wasted bandwidth /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2EDDF-D7A1-CB13-0796-8F7023F8CA42}"/>
              </a:ext>
            </a:extLst>
          </p:cNvPr>
          <p:cNvSpPr txBox="1"/>
          <p:nvPr/>
        </p:nvSpPr>
        <p:spPr>
          <a:xfrm>
            <a:off x="2702257" y="6114197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61D8B-A7FF-BF72-4B2F-95D60755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5AD07-91F4-D143-9460-6C7B37803BFE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45676-4093-0668-3449-11762440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F6CFF-577B-9200-11C6-5E25A775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57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C347A-6ABC-D21A-D12E-8D25BC014AAB}"/>
              </a:ext>
            </a:extLst>
          </p:cNvPr>
          <p:cNvSpPr txBox="1"/>
          <p:nvPr/>
        </p:nvSpPr>
        <p:spPr>
          <a:xfrm>
            <a:off x="4194436" y="6310085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Streaming Telemetry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2D279-82E8-F053-67AF-3F5C0CA7C32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220101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2ACBE-85BE-CE68-CC5F-0AE97C923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20">
            <a:extLst>
              <a:ext uri="{FF2B5EF4-FFF2-40B4-BE49-F238E27FC236}">
                <a16:creationId xmlns:a16="http://schemas.microsoft.com/office/drawing/2014/main" id="{C21C3C5B-E688-0D93-2049-1BA781F7511B}"/>
              </a:ext>
            </a:extLst>
          </p:cNvPr>
          <p:cNvCxnSpPr>
            <a:cxnSpLocks/>
          </p:cNvCxnSpPr>
          <p:nvPr/>
        </p:nvCxnSpPr>
        <p:spPr>
          <a:xfrm>
            <a:off x="449235" y="1159499"/>
            <a:ext cx="1158617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B8C03E1-0832-3A67-BE56-7C0BA751F81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696000" y="547915"/>
            <a:ext cx="8928000" cy="4402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C00000"/>
                </a:solidFill>
                <a:latin typeface="+mn-lt"/>
              </a:rPr>
              <a:t>modern data centre management &amp; Visibility</a:t>
            </a:r>
            <a:endParaRPr lang="de-DE" sz="280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 descr="A diagram of a server&#10;&#10;AI-generated content may be incorrect.">
            <a:extLst>
              <a:ext uri="{FF2B5EF4-FFF2-40B4-BE49-F238E27FC236}">
                <a16:creationId xmlns:a16="http://schemas.microsoft.com/office/drawing/2014/main" id="{C770F7C2-1AA5-892C-68B6-E31E2AA9E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27" y="1330831"/>
            <a:ext cx="8973545" cy="35413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EF895-3159-62DE-2514-B29B1030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66" y="5043560"/>
            <a:ext cx="10753980" cy="17864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Collectors allow easy aggregation and replication to multiple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Time Series Databases allow querying / reporting / trend analysis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3C7E02-E3EB-A7C8-2249-93CA2A40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604C-045E-F044-96A1-6B7DC32172FE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831743-B657-77EC-4EE6-BE9CF202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956F9-F59D-BD84-E1F2-9DC26252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58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FA27C-591F-9551-7395-173843C1AA47}"/>
              </a:ext>
            </a:extLst>
          </p:cNvPr>
          <p:cNvSpPr txBox="1"/>
          <p:nvPr/>
        </p:nvSpPr>
        <p:spPr>
          <a:xfrm>
            <a:off x="6475436" y="4619408"/>
            <a:ext cx="555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Collectors and Time Series Databases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BD8F6A-83AB-F199-A27C-D68EC08615B2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4007080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76D57-655E-1F32-6F93-F58E7CF68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2A18104-1AFF-9AF9-AF79-F51A0E0A0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04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634BD6-BD60-2C7A-D67A-F0A6CD6D4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Data Centre interconnect (DCI)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45D16A-C6A0-30E6-3B3A-9D564C98D59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/>
          <a:p>
            <a:r>
              <a:rPr lang="en-GB" dirty="0"/>
              <a:t>Includes roles of Data Centre Interconnect Operators</a:t>
            </a:r>
          </a:p>
          <a:p>
            <a:endParaRPr lang="en-GB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FFDBC-29FD-BF9C-8473-14AA257156E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14498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D876-4D43-E5ED-2500-0C30B0D6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rafik 126">
            <a:extLst>
              <a:ext uri="{FF2B5EF4-FFF2-40B4-BE49-F238E27FC236}">
                <a16:creationId xmlns:a16="http://schemas.microsoft.com/office/drawing/2014/main" id="{A3A12109-E3B4-8D90-C947-FE182545E9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34" name="Textplatzhalter 5">
            <a:extLst>
              <a:ext uri="{FF2B5EF4-FFF2-40B4-BE49-F238E27FC236}">
                <a16:creationId xmlns:a16="http://schemas.microsoft.com/office/drawing/2014/main" id="{006583BA-D4E1-BF09-1AAC-7E6F840F7B5D}"/>
              </a:ext>
            </a:extLst>
          </p:cNvPr>
          <p:cNvSpPr txBox="1">
            <a:spLocks/>
          </p:cNvSpPr>
          <p:nvPr/>
        </p:nvSpPr>
        <p:spPr bwMode="gray">
          <a:xfrm>
            <a:off x="5314675" y="3003304"/>
            <a:ext cx="2592000" cy="50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Experience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D6F08C2A-134E-E2D0-A15C-BE8B43795A3F}"/>
              </a:ext>
            </a:extLst>
          </p:cNvPr>
          <p:cNvSpPr txBox="1">
            <a:spLocks/>
          </p:cNvSpPr>
          <p:nvPr/>
        </p:nvSpPr>
        <p:spPr bwMode="gray">
          <a:xfrm>
            <a:off x="8937522" y="3007769"/>
            <a:ext cx="2376000" cy="50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Focus</a:t>
            </a:r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923052F4-FCDE-FFEE-38A5-F234BF2110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000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cap="all">
                <a:solidFill>
                  <a:srgbClr val="D50E22"/>
                </a:solidFill>
                <a:latin typeface="Arial"/>
              </a:rPr>
              <a:t>Utkarsh </a:t>
            </a:r>
            <a:r>
              <a:rPr lang="de-DE" sz="3200" cap="all" err="1">
                <a:solidFill>
                  <a:srgbClr val="D50E22"/>
                </a:solidFill>
                <a:latin typeface="Arial"/>
              </a:rPr>
              <a:t>shah</a:t>
            </a:r>
            <a:endParaRPr kumimoji="0" lang="de-DE" sz="3200" b="0" i="0" u="none" strike="noStrike" kern="1200" cap="all" spc="0" normalizeH="0" baseline="0" noProof="0">
              <a:ln>
                <a:noFill/>
              </a:ln>
              <a:solidFill>
                <a:srgbClr val="D50E22"/>
              </a:solidFill>
              <a:effectLst/>
              <a:uLnTx/>
              <a:uFillTx/>
              <a:latin typeface="Arial"/>
              <a:ea typeface="+mn-ea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all" spc="0" normalizeH="0" baseline="0" noProof="0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Arial"/>
                <a:ea typeface="+mn-ea"/>
                <a:cs typeface="Poppins SemiBold" panose="00000700000000000000" pitchFamily="2" charset="0"/>
              </a:rPr>
              <a:t>Solutions </a:t>
            </a:r>
            <a:r>
              <a:rPr kumimoji="0" lang="de-DE" sz="2000" b="0" i="0" u="none" strike="noStrike" kern="1200" cap="all" spc="0" normalizeH="0" baseline="0" noProof="0" err="1">
                <a:ln>
                  <a:noFill/>
                </a:ln>
                <a:solidFill>
                  <a:srgbClr val="D50E22"/>
                </a:solidFill>
                <a:effectLst/>
                <a:uLnTx/>
                <a:uFillTx/>
                <a:latin typeface="Arial"/>
                <a:ea typeface="+mn-ea"/>
                <a:cs typeface="Poppins SemiBold" panose="00000700000000000000" pitchFamily="2" charset="0"/>
              </a:rPr>
              <a:t>Architect</a:t>
            </a:r>
            <a:endParaRPr kumimoji="0" lang="de-DE" sz="2000" b="0" i="0" u="none" strike="noStrike" kern="1200" cap="all" spc="0" normalizeH="0" baseline="0" noProof="0">
              <a:ln>
                <a:noFill/>
              </a:ln>
              <a:solidFill>
                <a:srgbClr val="D50E22"/>
              </a:solidFill>
              <a:effectLst/>
              <a:uLnTx/>
              <a:uFillTx/>
              <a:latin typeface="Arial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2D893739-1292-E4BE-9B94-9F13E36E37C8}"/>
              </a:ext>
            </a:extLst>
          </p:cNvPr>
          <p:cNvSpPr txBox="1">
            <a:spLocks/>
          </p:cNvSpPr>
          <p:nvPr/>
        </p:nvSpPr>
        <p:spPr bwMode="gray">
          <a:xfrm>
            <a:off x="5386683" y="3650567"/>
            <a:ext cx="3629498" cy="2592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9 years+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Xantaro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Solutions Architect (Pre-Sales)</a:t>
            </a: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Consultant (Professional Services)</a:t>
            </a:r>
          </a:p>
          <a:p>
            <a:pPr marL="285750" lvl="1" indent="-196850">
              <a:lnSpc>
                <a:spcPct val="100000"/>
              </a:lnSpc>
              <a:spcBef>
                <a:spcPts val="700"/>
              </a:spcBef>
              <a:buClr>
                <a:srgbClr val="D50E22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Systems Engineer </a:t>
            </a:r>
            <a:r>
              <a:rPr lang="en-GB" sz="1400" dirty="0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(Professional Services)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14 years+ with</a:t>
            </a:r>
          </a:p>
          <a:p>
            <a:pPr marL="285750" marR="0" lvl="1" indent="-1968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System Integrators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DFB1884-8729-682E-8867-B1E529FE0A35}"/>
              </a:ext>
            </a:extLst>
          </p:cNvPr>
          <p:cNvSpPr txBox="1">
            <a:spLocks/>
          </p:cNvSpPr>
          <p:nvPr/>
        </p:nvSpPr>
        <p:spPr bwMode="gray">
          <a:xfrm>
            <a:off x="8937522" y="3649705"/>
            <a:ext cx="3457703" cy="31563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r>
              <a:rPr lang="en-GB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Service Provider – IP/MPLS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r>
              <a:rPr lang="en-GB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Data Centre – EVPN/</a:t>
            </a:r>
            <a:r>
              <a:rPr lang="en-GB" err="1">
                <a:solidFill>
                  <a:prstClr val="black"/>
                </a:solidFill>
                <a:latin typeface="Poppins" pitchFamily="2" charset="77"/>
                <a:cs typeface="Poppins" pitchFamily="2" charset="77"/>
              </a:rPr>
              <a:t>VxLAN</a:t>
            </a:r>
            <a:endParaRPr lang="en-GB">
              <a:solidFill>
                <a:prstClr val="black"/>
              </a:solidFill>
              <a:latin typeface="Poppins" pitchFamily="2" charset="77"/>
              <a:cs typeface="Poppins" pitchFamily="2" charset="77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D50E22"/>
              </a:buClr>
              <a:buSzTx/>
              <a:tabLst/>
              <a:defRPr/>
            </a:pPr>
            <a:b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D50E22"/>
              </a:buClr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E2933-ECB0-43DC-221D-03F40848E3B8}"/>
              </a:ext>
            </a:extLst>
          </p:cNvPr>
          <p:cNvSpPr txBox="1"/>
          <p:nvPr/>
        </p:nvSpPr>
        <p:spPr>
          <a:xfrm>
            <a:off x="10117394" y="670560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17A01-341B-F2F5-5C84-EAD62AEDA94F}"/>
              </a:ext>
            </a:extLst>
          </p:cNvPr>
          <p:cNvSpPr txBox="1"/>
          <p:nvPr/>
        </p:nvSpPr>
        <p:spPr>
          <a:xfrm>
            <a:off x="12244369" y="392433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DE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DCB36-B537-3BE4-B4AB-D6673766F1FF}"/>
              </a:ext>
            </a:extLst>
          </p:cNvPr>
          <p:cNvSpPr txBox="1"/>
          <p:nvPr/>
        </p:nvSpPr>
        <p:spPr>
          <a:xfrm>
            <a:off x="1415845" y="2507226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F0061-CC30-29E1-516C-BFB5F3C1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05" y="663971"/>
            <a:ext cx="1782833" cy="1882363"/>
          </a:xfrm>
          <a:prstGeom prst="ellipse">
            <a:avLst/>
          </a:prstGeom>
          <a:gradFill>
            <a:gsLst>
              <a:gs pos="17000">
                <a:schemeClr val="accent2">
                  <a:lumMod val="40000"/>
                  <a:lumOff val="60000"/>
                </a:schemeClr>
              </a:gs>
              <a:gs pos="50000">
                <a:schemeClr val="accent3">
                  <a:lumMod val="40000"/>
                  <a:lumOff val="60000"/>
                </a:schemeClr>
              </a:gs>
              <a:gs pos="95000">
                <a:schemeClr val="bg2">
                  <a:lumMod val="40000"/>
                  <a:lumOff val="60000"/>
                </a:schemeClr>
              </a:gs>
            </a:gsLst>
            <a:lin ang="0" scaled="1"/>
          </a:gradFill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FC686-7E9B-920F-B6EE-9C1AE63D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A5ED-FCEF-854C-9790-EF9630E7D2A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27602-2CDE-BD85-326E-D5CAC8E4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1A28E-70F4-068D-C5A3-E6AFC9DD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</a:t>
            </a:fld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1CFD95-F32D-A1A6-47D8-C95C85A55E4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87577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419E0-AEE1-59A5-BD27-FAC1F6DC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389" y="2625014"/>
            <a:ext cx="4517082" cy="247015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794438-C3A3-F6DA-AD0D-B7F35248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Centre interconnect - overview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F70171-3E9F-D05C-8AF1-65BC5C74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770355"/>
            <a:ext cx="3415739" cy="4320000"/>
          </a:xfrm>
        </p:spPr>
        <p:txBody>
          <a:bodyPr/>
          <a:lstStyle/>
          <a:p>
            <a:r>
              <a:rPr lang="en-GB" sz="1400"/>
              <a:t>Several points to consider:</a:t>
            </a:r>
          </a:p>
          <a:p>
            <a:pPr marL="171450" indent="-171450">
              <a:buFontTx/>
              <a:buChar char="-"/>
            </a:pPr>
            <a:r>
              <a:rPr lang="en-GB" sz="1400"/>
              <a:t>Application requirements </a:t>
            </a:r>
          </a:p>
          <a:p>
            <a:pPr marL="351450" lvl="2" indent="-171450">
              <a:buFontTx/>
              <a:buChar char="-"/>
            </a:pPr>
            <a:r>
              <a:rPr lang="en-GB" sz="1400"/>
              <a:t>Mobility</a:t>
            </a:r>
          </a:p>
          <a:p>
            <a:pPr marL="351450" lvl="2" indent="-171450">
              <a:buFontTx/>
              <a:buChar char="-"/>
            </a:pPr>
            <a:r>
              <a:rPr lang="en-GB" sz="1400"/>
              <a:t>Layer 2 vs layer 3 interconnect</a:t>
            </a:r>
          </a:p>
          <a:p>
            <a:pPr marL="171450" indent="-171450">
              <a:buFontTx/>
              <a:buChar char="-"/>
            </a:pPr>
            <a:r>
              <a:rPr lang="en-GB" sz="1400"/>
              <a:t>Scale limitations</a:t>
            </a:r>
          </a:p>
          <a:p>
            <a:pPr marL="171450" indent="-171450">
              <a:buFontTx/>
              <a:buChar char="-"/>
            </a:pPr>
            <a:r>
              <a:rPr lang="en-GB" sz="1400"/>
              <a:t>Handling BUM traffic</a:t>
            </a:r>
          </a:p>
          <a:p>
            <a:pPr marL="171450" indent="-171450">
              <a:buFontTx/>
              <a:buChar char="-"/>
            </a:pPr>
            <a:r>
              <a:rPr lang="en-GB" sz="1400"/>
              <a:t>Platform support &amp; scale</a:t>
            </a:r>
          </a:p>
          <a:p>
            <a:pPr marL="171450" indent="-171450">
              <a:buFontTx/>
              <a:buChar char="-"/>
            </a:pPr>
            <a:r>
              <a:rPr lang="en-GB" sz="1400"/>
              <a:t>Underlaying infrastructure</a:t>
            </a:r>
          </a:p>
          <a:p>
            <a:pPr marL="171450" indent="-171450">
              <a:buFontTx/>
              <a:buChar char="-"/>
            </a:pPr>
            <a:r>
              <a:rPr lang="en-GB" sz="1400"/>
              <a:t>Redundancy requirements</a:t>
            </a:r>
          </a:p>
          <a:p>
            <a:r>
              <a:rPr lang="en-GB" sz="1400"/>
              <a:t>(Many more points of consideration &amp; several design options)</a:t>
            </a:r>
          </a:p>
          <a:p>
            <a:pPr marL="171450" indent="-171450">
              <a:buFontTx/>
              <a:buChar char="-"/>
            </a:pPr>
            <a:endParaRPr lang="en-GB" sz="1200"/>
          </a:p>
          <a:p>
            <a:pPr marL="171450" indent="-171450">
              <a:buFontTx/>
              <a:buChar char="-"/>
            </a:pPr>
            <a:endParaRPr lang="en-GB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39CAB-985C-FC8C-742D-58FEE8B81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476" y="4134120"/>
            <a:ext cx="3415739" cy="2536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4350E-C51E-B0F4-5FE9-4E07F136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476" y="1663961"/>
            <a:ext cx="3504509" cy="24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6A42E-A5D2-556D-9890-71BDF94B2543}"/>
              </a:ext>
            </a:extLst>
          </p:cNvPr>
          <p:cNvSpPr txBox="1"/>
          <p:nvPr/>
        </p:nvSpPr>
        <p:spPr>
          <a:xfrm>
            <a:off x="8488539" y="3167743"/>
            <a:ext cx="1554806" cy="26125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Figure: Hybrid DCI – Option 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96121-034C-70A5-F608-FF5657815EB2}"/>
              </a:ext>
            </a:extLst>
          </p:cNvPr>
          <p:cNvSpPr txBox="1"/>
          <p:nvPr/>
        </p:nvSpPr>
        <p:spPr>
          <a:xfrm>
            <a:off x="8488539" y="5507273"/>
            <a:ext cx="1554806" cy="26125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Figure: Hybrid DCI – Option 2 (EVPN T5)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6B648-FA7F-6258-8B01-9732FB556D48}"/>
              </a:ext>
            </a:extLst>
          </p:cNvPr>
          <p:cNvSpPr txBox="1"/>
          <p:nvPr/>
        </p:nvSpPr>
        <p:spPr>
          <a:xfrm>
            <a:off x="4314792" y="4964544"/>
            <a:ext cx="2962276" cy="26125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>
                <a:solidFill>
                  <a:schemeClr val="bg2"/>
                </a:solidFill>
              </a:rPr>
              <a:t>Figure: Interconnecting multiple pods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A173F-6B28-D140-14D3-ECA4EAD04EEA}"/>
              </a:ext>
            </a:extLst>
          </p:cNvPr>
          <p:cNvSpPr txBox="1"/>
          <p:nvPr/>
        </p:nvSpPr>
        <p:spPr>
          <a:xfrm>
            <a:off x="4395722" y="4668833"/>
            <a:ext cx="390882" cy="12997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POD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EB85D2-CCAA-4729-6019-3F1B12FF7CA5}"/>
              </a:ext>
            </a:extLst>
          </p:cNvPr>
          <p:cNvSpPr txBox="1"/>
          <p:nvPr/>
        </p:nvSpPr>
        <p:spPr>
          <a:xfrm>
            <a:off x="6830202" y="4668834"/>
            <a:ext cx="390882" cy="12997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POD 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51BB5-25CA-8831-FDF6-4DE93B4D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6C35-D0F5-F548-9756-9423ACF55270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5C61D-85C4-F946-54A4-1FD2EAAB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54CF2-2F01-FC05-5F5C-4606E7A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82DC4-BC59-8001-ECE6-8740AC280D0A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926919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8DD3A-9FB9-9222-9C70-83371E09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979A03-159B-0BB2-C3FB-C4E5B44D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layer 2 DCI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D5F70-44A6-85E1-9501-344EE9E7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AB85-DC3F-5340-B3AC-94209C984C7D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7F324-529D-557F-7ACE-24DD37B4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007B6E3D-C774-284B-15D3-D41625B95177}"/>
              </a:ext>
            </a:extLst>
          </p:cNvPr>
          <p:cNvSpPr txBox="1">
            <a:spLocks/>
          </p:cNvSpPr>
          <p:nvPr/>
        </p:nvSpPr>
        <p:spPr bwMode="gray">
          <a:xfrm>
            <a:off x="210808" y="1641823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800"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11E6655-E1C6-192B-F3AB-F97C673247D4}"/>
              </a:ext>
            </a:extLst>
          </p:cNvPr>
          <p:cNvSpPr txBox="1">
            <a:spLocks/>
          </p:cNvSpPr>
          <p:nvPr/>
        </p:nvSpPr>
        <p:spPr bwMode="gray">
          <a:xfrm>
            <a:off x="210808" y="4047411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800">
                <a:latin typeface="Poppins" pitchFamily="2" charset="77"/>
                <a:cs typeface="Poppins" pitchFamily="2" charset="77"/>
              </a:rPr>
              <a:t>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FE7BE-0099-F4C4-D75C-764056E1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87" y="1438242"/>
            <a:ext cx="7772400" cy="121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1BEF9-F5A1-4DC1-F169-17751079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87" y="3945621"/>
            <a:ext cx="7772400" cy="12115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467E5C-77C2-2BA2-2CEB-950DFBAEB5AE}"/>
              </a:ext>
            </a:extLst>
          </p:cNvPr>
          <p:cNvCxnSpPr>
            <a:cxnSpLocks/>
          </p:cNvCxnSpPr>
          <p:nvPr/>
        </p:nvCxnSpPr>
        <p:spPr>
          <a:xfrm>
            <a:off x="2061502" y="2532517"/>
            <a:ext cx="2538490" cy="0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35197B-C337-9C29-7ED4-627B6C2873C6}"/>
              </a:ext>
            </a:extLst>
          </p:cNvPr>
          <p:cNvCxnSpPr>
            <a:cxnSpLocks/>
          </p:cNvCxnSpPr>
          <p:nvPr/>
        </p:nvCxnSpPr>
        <p:spPr>
          <a:xfrm flipV="1">
            <a:off x="6984955" y="2523115"/>
            <a:ext cx="2541036" cy="9402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BD3ABF-1D1A-3989-0919-47E8F8C33164}"/>
              </a:ext>
            </a:extLst>
          </p:cNvPr>
          <p:cNvCxnSpPr>
            <a:cxnSpLocks/>
          </p:cNvCxnSpPr>
          <p:nvPr/>
        </p:nvCxnSpPr>
        <p:spPr>
          <a:xfrm>
            <a:off x="5409636" y="1641823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5B4F19-CFBF-AF25-6BB2-C5DA6C776799}"/>
              </a:ext>
            </a:extLst>
          </p:cNvPr>
          <p:cNvCxnSpPr/>
          <p:nvPr/>
        </p:nvCxnSpPr>
        <p:spPr>
          <a:xfrm flipH="1">
            <a:off x="6395571" y="2733798"/>
            <a:ext cx="447869" cy="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BCC123-38BF-AC97-C8BB-867CBFF258A6}"/>
              </a:ext>
            </a:extLst>
          </p:cNvPr>
          <p:cNvCxnSpPr>
            <a:cxnSpLocks/>
          </p:cNvCxnSpPr>
          <p:nvPr/>
        </p:nvCxnSpPr>
        <p:spPr>
          <a:xfrm>
            <a:off x="5085184" y="2733798"/>
            <a:ext cx="477843" cy="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F8E9E6-536C-8C8E-146E-20A8EC765AD0}"/>
              </a:ext>
            </a:extLst>
          </p:cNvPr>
          <p:cNvSpPr txBox="1"/>
          <p:nvPr/>
        </p:nvSpPr>
        <p:spPr>
          <a:xfrm>
            <a:off x="4817408" y="2874287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L2 HANDOFF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022C91-C483-2AFB-18B0-ACEC53E606F9}"/>
              </a:ext>
            </a:extLst>
          </p:cNvPr>
          <p:cNvSpPr txBox="1"/>
          <p:nvPr/>
        </p:nvSpPr>
        <p:spPr>
          <a:xfrm>
            <a:off x="6096000" y="2874287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L2 HANDOFF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D1F9-A875-A0D9-BB25-015AF319E37C}"/>
              </a:ext>
            </a:extLst>
          </p:cNvPr>
          <p:cNvSpPr txBox="1"/>
          <p:nvPr/>
        </p:nvSpPr>
        <p:spPr>
          <a:xfrm>
            <a:off x="5117727" y="1166155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black"/>
                </a:solidFill>
                <a:latin typeface="Poppins"/>
              </a:rPr>
              <a:t>Ethernet or L2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MPLS TRANSIT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7EE18F-75E8-9F04-810D-8F290B2611A7}"/>
              </a:ext>
            </a:extLst>
          </p:cNvPr>
          <p:cNvSpPr txBox="1"/>
          <p:nvPr/>
        </p:nvSpPr>
        <p:spPr>
          <a:xfrm>
            <a:off x="2890728" y="2619990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56374C-E0FE-E9A1-930B-D53F42F20863}"/>
              </a:ext>
            </a:extLst>
          </p:cNvPr>
          <p:cNvSpPr txBox="1"/>
          <p:nvPr/>
        </p:nvSpPr>
        <p:spPr>
          <a:xfrm>
            <a:off x="5476979" y="911858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DOMAIN-C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CDD537-528C-3B30-6D17-C45EB896277F}"/>
              </a:ext>
            </a:extLst>
          </p:cNvPr>
          <p:cNvCxnSpPr>
            <a:cxnSpLocks/>
          </p:cNvCxnSpPr>
          <p:nvPr/>
        </p:nvCxnSpPr>
        <p:spPr>
          <a:xfrm flipV="1">
            <a:off x="2154808" y="5188313"/>
            <a:ext cx="7371183" cy="8454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0AC1948-2247-5186-467E-2B1DD4C7EBE5}"/>
              </a:ext>
            </a:extLst>
          </p:cNvPr>
          <p:cNvSpPr txBox="1"/>
          <p:nvPr/>
        </p:nvSpPr>
        <p:spPr>
          <a:xfrm>
            <a:off x="5160000" y="3808517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black"/>
                </a:solidFill>
                <a:latin typeface="Poppins"/>
              </a:rPr>
              <a:t>IP or L3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MPLS TRANSIT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56A225-D53B-82E1-BD35-C83F42EB9BB8}"/>
              </a:ext>
            </a:extLst>
          </p:cNvPr>
          <p:cNvCxnSpPr>
            <a:cxnSpLocks/>
          </p:cNvCxnSpPr>
          <p:nvPr/>
        </p:nvCxnSpPr>
        <p:spPr>
          <a:xfrm>
            <a:off x="5423090" y="4156723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platzhalter">
            <a:extLst>
              <a:ext uri="{FF2B5EF4-FFF2-40B4-BE49-F238E27FC236}">
                <a16:creationId xmlns:a16="http://schemas.microsoft.com/office/drawing/2014/main" id="{8E52A3FA-36E1-6888-362F-CA921E5AA0AC}"/>
              </a:ext>
            </a:extLst>
          </p:cNvPr>
          <p:cNvSpPr txBox="1">
            <a:spLocks/>
          </p:cNvSpPr>
          <p:nvPr/>
        </p:nvSpPr>
        <p:spPr bwMode="gray">
          <a:xfrm>
            <a:off x="644884" y="1915220"/>
            <a:ext cx="1351303" cy="2496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000" noProof="1">
                <a:solidFill>
                  <a:schemeClr val="bg2"/>
                </a:solidFill>
              </a:rPr>
              <a:t>L2 HANDOFF</a:t>
            </a:r>
          </a:p>
        </p:txBody>
      </p:sp>
      <p:sp>
        <p:nvSpPr>
          <p:cNvPr id="42" name="Textplatzhalter">
            <a:extLst>
              <a:ext uri="{FF2B5EF4-FFF2-40B4-BE49-F238E27FC236}">
                <a16:creationId xmlns:a16="http://schemas.microsoft.com/office/drawing/2014/main" id="{A002A566-A665-2A69-C471-1612E4727C72}"/>
              </a:ext>
            </a:extLst>
          </p:cNvPr>
          <p:cNvSpPr txBox="1">
            <a:spLocks/>
          </p:cNvSpPr>
          <p:nvPr/>
        </p:nvSpPr>
        <p:spPr bwMode="gray">
          <a:xfrm>
            <a:off x="507156" y="4380091"/>
            <a:ext cx="1351303" cy="2496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000" noProof="1">
                <a:solidFill>
                  <a:schemeClr val="bg2"/>
                </a:solidFill>
              </a:rPr>
              <a:t>Over The Top (OTT)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CB436-AF43-F388-91C7-BE0CC1389985}"/>
              </a:ext>
            </a:extLst>
          </p:cNvPr>
          <p:cNvSpPr txBox="1"/>
          <p:nvPr/>
        </p:nvSpPr>
        <p:spPr>
          <a:xfrm>
            <a:off x="7708405" y="2606649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DOMAIN-B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C5E73C-52C7-E0E4-44D3-5FA094ECF7FF}"/>
              </a:ext>
            </a:extLst>
          </p:cNvPr>
          <p:cNvSpPr txBox="1"/>
          <p:nvPr/>
        </p:nvSpPr>
        <p:spPr>
          <a:xfrm>
            <a:off x="5355322" y="5335307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18650B-D138-D75A-3930-6B66C3AB2603}"/>
              </a:ext>
            </a:extLst>
          </p:cNvPr>
          <p:cNvSpPr txBox="1"/>
          <p:nvPr/>
        </p:nvSpPr>
        <p:spPr>
          <a:xfrm>
            <a:off x="9899780" y="1641823"/>
            <a:ext cx="2220685" cy="88129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Easy to deploy 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Flood &amp; learn MAC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endParaRPr lang="en-GB" sz="11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1B8988-77C2-F933-3CA6-7B582387213F}"/>
              </a:ext>
            </a:extLst>
          </p:cNvPr>
          <p:cNvSpPr txBox="1"/>
          <p:nvPr/>
        </p:nvSpPr>
        <p:spPr>
          <a:xfrm>
            <a:off x="9760507" y="4437921"/>
            <a:ext cx="2220685" cy="88129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Stretches EVPN/</a:t>
            </a:r>
            <a:r>
              <a:rPr lang="en-GB" sz="1100" dirty="0" err="1"/>
              <a:t>VxLAN</a:t>
            </a:r>
            <a:r>
              <a:rPr lang="en-GB" sz="1100" dirty="0"/>
              <a:t> domain across sites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Intermediate scale and control 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endParaRPr lang="en-GB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4BC150-6319-D14F-E92A-66C740D1CEF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726084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39DF-5087-E451-D042-497B83E1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1B8C0-1665-004A-9BC1-6D41791E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556B30-5241-DEB8-2178-E936F132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79858"/>
            <a:ext cx="8928000" cy="864000"/>
          </a:xfrm>
        </p:spPr>
        <p:txBody>
          <a:bodyPr/>
          <a:lstStyle/>
          <a:p>
            <a:r>
              <a:rPr lang="en-GB"/>
              <a:t>layer 2 DCI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980FC-3752-58FC-9580-69A36B8F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6E12-14A8-B74C-A482-6F4A974E9DF1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7101D-96E4-DF1C-4FCC-749DC817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15D601E2-DAE0-25F2-E309-F0E3B326C98A}"/>
              </a:ext>
            </a:extLst>
          </p:cNvPr>
          <p:cNvSpPr txBox="1">
            <a:spLocks/>
          </p:cNvSpPr>
          <p:nvPr/>
        </p:nvSpPr>
        <p:spPr bwMode="gray">
          <a:xfrm>
            <a:off x="210808" y="1641823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C2B24BB0-A8F7-D92B-BD51-8DEB0CF3FAC2}"/>
              </a:ext>
            </a:extLst>
          </p:cNvPr>
          <p:cNvSpPr txBox="1">
            <a:spLocks/>
          </p:cNvSpPr>
          <p:nvPr/>
        </p:nvSpPr>
        <p:spPr bwMode="gray">
          <a:xfrm>
            <a:off x="210808" y="4047411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800">
                <a:latin typeface="Poppins" pitchFamily="2" charset="77"/>
                <a:cs typeface="Poppins" pitchFamily="2" charset="77"/>
              </a:rPr>
              <a:t>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8259C-52C7-8DF7-5FEB-D98406A3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87" y="1438242"/>
            <a:ext cx="7772400" cy="121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4A1DC-5358-E1E2-A7AB-1262795A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87" y="3945621"/>
            <a:ext cx="7772400" cy="12115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30FED4-6445-8E7A-1D8C-B336F68DD673}"/>
              </a:ext>
            </a:extLst>
          </p:cNvPr>
          <p:cNvCxnSpPr>
            <a:cxnSpLocks/>
          </p:cNvCxnSpPr>
          <p:nvPr/>
        </p:nvCxnSpPr>
        <p:spPr>
          <a:xfrm>
            <a:off x="2061502" y="2532517"/>
            <a:ext cx="2538490" cy="0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A0F4CE-7E7E-0FE0-ABE6-C300B0E85A50}"/>
              </a:ext>
            </a:extLst>
          </p:cNvPr>
          <p:cNvCxnSpPr>
            <a:cxnSpLocks/>
          </p:cNvCxnSpPr>
          <p:nvPr/>
        </p:nvCxnSpPr>
        <p:spPr>
          <a:xfrm flipV="1">
            <a:off x="7082964" y="2532517"/>
            <a:ext cx="2541036" cy="9402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DEF0FF-FF37-BA16-2899-CF245962AB9B}"/>
              </a:ext>
            </a:extLst>
          </p:cNvPr>
          <p:cNvCxnSpPr>
            <a:cxnSpLocks/>
          </p:cNvCxnSpPr>
          <p:nvPr/>
        </p:nvCxnSpPr>
        <p:spPr>
          <a:xfrm>
            <a:off x="5345468" y="2548864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EE4FECD-28F6-BDD5-D4E6-7BCBE8C3C061}"/>
              </a:ext>
            </a:extLst>
          </p:cNvPr>
          <p:cNvSpPr txBox="1"/>
          <p:nvPr/>
        </p:nvSpPr>
        <p:spPr>
          <a:xfrm>
            <a:off x="5041922" y="5353409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black"/>
                </a:solidFill>
                <a:latin typeface="Poppins"/>
              </a:rPr>
              <a:t>EVPN-MPLS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RANSIT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2172E-D1C4-B4FC-C026-B6F5B690ECEE}"/>
              </a:ext>
            </a:extLst>
          </p:cNvPr>
          <p:cNvSpPr txBox="1"/>
          <p:nvPr/>
        </p:nvSpPr>
        <p:spPr>
          <a:xfrm>
            <a:off x="2890728" y="2619990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D4943C-C5C2-35A2-DEB9-3FF059EF3E53}"/>
              </a:ext>
            </a:extLst>
          </p:cNvPr>
          <p:cNvSpPr txBox="1"/>
          <p:nvPr/>
        </p:nvSpPr>
        <p:spPr>
          <a:xfrm>
            <a:off x="5461010" y="2619990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DOMAIN-C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C59059-2822-88D3-526B-2F530E72C990}"/>
              </a:ext>
            </a:extLst>
          </p:cNvPr>
          <p:cNvCxnSpPr>
            <a:cxnSpLocks/>
          </p:cNvCxnSpPr>
          <p:nvPr/>
        </p:nvCxnSpPr>
        <p:spPr>
          <a:xfrm>
            <a:off x="5327214" y="5055411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platzhalter">
            <a:extLst>
              <a:ext uri="{FF2B5EF4-FFF2-40B4-BE49-F238E27FC236}">
                <a16:creationId xmlns:a16="http://schemas.microsoft.com/office/drawing/2014/main" id="{5B05932F-1E53-5706-CD3B-28622644462E}"/>
              </a:ext>
            </a:extLst>
          </p:cNvPr>
          <p:cNvSpPr txBox="1">
            <a:spLocks/>
          </p:cNvSpPr>
          <p:nvPr/>
        </p:nvSpPr>
        <p:spPr bwMode="gray">
          <a:xfrm>
            <a:off x="457837" y="1975277"/>
            <a:ext cx="1603665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EVPN VxLAN to EVPN VxLAN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B0D5D9-0EDD-D643-40FA-5582185F7537}"/>
              </a:ext>
            </a:extLst>
          </p:cNvPr>
          <p:cNvSpPr txBox="1"/>
          <p:nvPr/>
        </p:nvSpPr>
        <p:spPr>
          <a:xfrm>
            <a:off x="7708405" y="2606649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DOMAIN-B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358472-527C-6BE5-CAB0-7667BFCAB489}"/>
              </a:ext>
            </a:extLst>
          </p:cNvPr>
          <p:cNvSpPr txBox="1"/>
          <p:nvPr/>
        </p:nvSpPr>
        <p:spPr>
          <a:xfrm>
            <a:off x="9899780" y="1641823"/>
            <a:ext cx="2220685" cy="88129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Higher scale – DC/Pods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Tighter control on scaling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Unified EVPN Layer 2 Interconnect solution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 err="1"/>
              <a:t>VxLAN</a:t>
            </a:r>
            <a:r>
              <a:rPr lang="en-GB" sz="1100" dirty="0"/>
              <a:t> VNI Gateway Switch from Border Leaf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endParaRPr lang="en-GB" sz="11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5AAC77-99AD-E9DE-32BE-DE3556710D1D}"/>
              </a:ext>
            </a:extLst>
          </p:cNvPr>
          <p:cNvSpPr txBox="1"/>
          <p:nvPr/>
        </p:nvSpPr>
        <p:spPr>
          <a:xfrm>
            <a:off x="9760507" y="4437920"/>
            <a:ext cx="2220685" cy="10679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Higher scale – DC/Pods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Tighter control on scaling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Unified EVPN Layer 2 Interconnect solution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MPLS from Border Leaf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endParaRPr lang="en-GB" sz="1100" dirty="0"/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394BBCC7-1611-B047-22DE-25F347493006}"/>
              </a:ext>
            </a:extLst>
          </p:cNvPr>
          <p:cNvSpPr txBox="1">
            <a:spLocks/>
          </p:cNvSpPr>
          <p:nvPr/>
        </p:nvSpPr>
        <p:spPr bwMode="gray">
          <a:xfrm>
            <a:off x="486731" y="2556810"/>
            <a:ext cx="940435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Seamless Stitch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4209FD8A-13C4-CC17-0D3E-0048908791AE}"/>
              </a:ext>
            </a:extLst>
          </p:cNvPr>
          <p:cNvSpPr txBox="1">
            <a:spLocks/>
          </p:cNvSpPr>
          <p:nvPr/>
        </p:nvSpPr>
        <p:spPr bwMode="gray">
          <a:xfrm>
            <a:off x="431879" y="4321932"/>
            <a:ext cx="1603665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EVPN VxLAN to EVPN MPLS</a:t>
            </a:r>
          </a:p>
        </p:txBody>
      </p:sp>
      <p:sp>
        <p:nvSpPr>
          <p:cNvPr id="14" name="Textplatzhalter">
            <a:extLst>
              <a:ext uri="{FF2B5EF4-FFF2-40B4-BE49-F238E27FC236}">
                <a16:creationId xmlns:a16="http://schemas.microsoft.com/office/drawing/2014/main" id="{A79F0668-BF05-4756-77D8-3C537986A51D}"/>
              </a:ext>
            </a:extLst>
          </p:cNvPr>
          <p:cNvSpPr txBox="1">
            <a:spLocks/>
          </p:cNvSpPr>
          <p:nvPr/>
        </p:nvSpPr>
        <p:spPr bwMode="gray">
          <a:xfrm>
            <a:off x="329814" y="4956336"/>
            <a:ext cx="1590478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Seamless Stitch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264DF-DDAE-1BAA-A9D2-7273CBE3A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03" y="2393788"/>
            <a:ext cx="393700" cy="29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DF848F-6B01-2EEB-2184-FED28A19B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29" y="2356814"/>
            <a:ext cx="393700" cy="2921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4DF73C-C248-A9AB-8C9F-B7151E8076A3}"/>
              </a:ext>
            </a:extLst>
          </p:cNvPr>
          <p:cNvCxnSpPr>
            <a:cxnSpLocks/>
          </p:cNvCxnSpPr>
          <p:nvPr/>
        </p:nvCxnSpPr>
        <p:spPr>
          <a:xfrm>
            <a:off x="2122114" y="5016689"/>
            <a:ext cx="2538490" cy="0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94A3B7-7E2E-1E10-E601-9A58EB746206}"/>
              </a:ext>
            </a:extLst>
          </p:cNvPr>
          <p:cNvCxnSpPr>
            <a:cxnSpLocks/>
          </p:cNvCxnSpPr>
          <p:nvPr/>
        </p:nvCxnSpPr>
        <p:spPr>
          <a:xfrm flipV="1">
            <a:off x="7143576" y="5016689"/>
            <a:ext cx="2541036" cy="9402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28C6CA-D29E-38E8-D607-4435F73BD669}"/>
              </a:ext>
            </a:extLst>
          </p:cNvPr>
          <p:cNvSpPr txBox="1"/>
          <p:nvPr/>
        </p:nvSpPr>
        <p:spPr>
          <a:xfrm>
            <a:off x="5063054" y="2882221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black"/>
                </a:solidFill>
                <a:latin typeface="Poppins"/>
              </a:rPr>
              <a:t>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endParaRPr lang="en-GB" sz="1200">
              <a:solidFill>
                <a:prstClr val="black"/>
              </a:solidFill>
              <a:latin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RANSIT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42F40E-8199-0E00-ED13-C082E83C9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89" y="4875340"/>
            <a:ext cx="393700" cy="292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1C79EF-57AF-83A4-A252-528956E7F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595" y="4893410"/>
            <a:ext cx="393700" cy="292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4C69291-E779-FCE8-1185-3E6CCD11226B}"/>
              </a:ext>
            </a:extLst>
          </p:cNvPr>
          <p:cNvSpPr txBox="1"/>
          <p:nvPr/>
        </p:nvSpPr>
        <p:spPr>
          <a:xfrm>
            <a:off x="5498362" y="5124471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3F24C4-9713-963D-6475-4D79052C44C9}"/>
              </a:ext>
            </a:extLst>
          </p:cNvPr>
          <p:cNvSpPr txBox="1"/>
          <p:nvPr/>
        </p:nvSpPr>
        <p:spPr>
          <a:xfrm>
            <a:off x="3001751" y="5239601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7BD33F-9609-A811-D319-09901C2CB0C8}"/>
              </a:ext>
            </a:extLst>
          </p:cNvPr>
          <p:cNvSpPr txBox="1"/>
          <p:nvPr/>
        </p:nvSpPr>
        <p:spPr>
          <a:xfrm>
            <a:off x="7819428" y="5226260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DOMAIN-B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5A2F19-D983-D433-2422-3AE6B27D0A2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644061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DF5D-A3E6-1A7A-8534-32A77D2B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59239-C0C4-ACE4-8D70-2A49B046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EAD445-728E-A0BD-B3D9-C4FC1288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79858"/>
            <a:ext cx="8928000" cy="864000"/>
          </a:xfrm>
        </p:spPr>
        <p:txBody>
          <a:bodyPr/>
          <a:lstStyle/>
          <a:p>
            <a:r>
              <a:rPr lang="en-GB"/>
              <a:t>layer 3 DCI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8230D-5D01-75E8-C90F-396442FA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76FF-06F8-BE48-9FFA-566AFE70279F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3F8AF-EF23-7241-68E0-30EB1064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6AB46D6-33A0-4DD3-EC91-B46C2E2D16AA}"/>
              </a:ext>
            </a:extLst>
          </p:cNvPr>
          <p:cNvSpPr txBox="1">
            <a:spLocks/>
          </p:cNvSpPr>
          <p:nvPr/>
        </p:nvSpPr>
        <p:spPr bwMode="gray">
          <a:xfrm>
            <a:off x="210808" y="1641823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>
                <a:latin typeface="Poppins" pitchFamily="2" charset="77"/>
                <a:cs typeface="Poppins" pitchFamily="2" charset="77"/>
              </a:rPr>
              <a:t>05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D5D938CF-AB6F-7DB0-6061-4F88E7244C06}"/>
              </a:ext>
            </a:extLst>
          </p:cNvPr>
          <p:cNvSpPr txBox="1">
            <a:spLocks/>
          </p:cNvSpPr>
          <p:nvPr/>
        </p:nvSpPr>
        <p:spPr bwMode="gray">
          <a:xfrm>
            <a:off x="210808" y="4047411"/>
            <a:ext cx="1944000" cy="10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800">
                <a:latin typeface="Poppins" pitchFamily="2" charset="77"/>
                <a:cs typeface="Poppins" pitchFamily="2" charset="77"/>
              </a:rPr>
              <a:t>06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6FE0D-251C-2D47-51F0-66A128B3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87" y="1438242"/>
            <a:ext cx="7772400" cy="121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4BA95-45BF-43ED-7743-A0AA4825F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87" y="3945621"/>
            <a:ext cx="7772400" cy="12115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7C92E6-C24E-6370-D31E-56DF6976915F}"/>
              </a:ext>
            </a:extLst>
          </p:cNvPr>
          <p:cNvCxnSpPr>
            <a:cxnSpLocks/>
          </p:cNvCxnSpPr>
          <p:nvPr/>
        </p:nvCxnSpPr>
        <p:spPr>
          <a:xfrm>
            <a:off x="2061502" y="2532517"/>
            <a:ext cx="2538490" cy="0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03032-AEF7-17ED-B585-0E74DC48F347}"/>
              </a:ext>
            </a:extLst>
          </p:cNvPr>
          <p:cNvCxnSpPr>
            <a:cxnSpLocks/>
          </p:cNvCxnSpPr>
          <p:nvPr/>
        </p:nvCxnSpPr>
        <p:spPr>
          <a:xfrm flipV="1">
            <a:off x="7082964" y="2532517"/>
            <a:ext cx="2541036" cy="9402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D0C846-5C91-926D-8122-F51A1EAAA49C}"/>
              </a:ext>
            </a:extLst>
          </p:cNvPr>
          <p:cNvCxnSpPr>
            <a:cxnSpLocks/>
          </p:cNvCxnSpPr>
          <p:nvPr/>
        </p:nvCxnSpPr>
        <p:spPr>
          <a:xfrm>
            <a:off x="5345468" y="2548864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D7711A-FAA7-DD1B-83CC-C12940FD12F3}"/>
              </a:ext>
            </a:extLst>
          </p:cNvPr>
          <p:cNvSpPr txBox="1"/>
          <p:nvPr/>
        </p:nvSpPr>
        <p:spPr>
          <a:xfrm>
            <a:off x="5088503" y="5390508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Poppins"/>
              </a:rPr>
              <a:t>IP VPN-MPLS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</a:t>
            </a:r>
            <a:r>
              <a:rPr lang="en-GB" sz="1200" dirty="0">
                <a:solidFill>
                  <a:prstClr val="black"/>
                </a:solidFill>
                <a:latin typeface="Poppins"/>
              </a:rPr>
              <a:t>RANSIT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F8AF55-697D-8EC5-32C3-6FC7BD8E8CB7}"/>
              </a:ext>
            </a:extLst>
          </p:cNvPr>
          <p:cNvSpPr txBox="1"/>
          <p:nvPr/>
        </p:nvSpPr>
        <p:spPr>
          <a:xfrm>
            <a:off x="2890728" y="2619990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 dirty="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dirty="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 dirty="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7FA1AD-2610-4BEC-9C7C-66CABEF7DE78}"/>
              </a:ext>
            </a:extLst>
          </p:cNvPr>
          <p:cNvSpPr txBox="1"/>
          <p:nvPr/>
        </p:nvSpPr>
        <p:spPr>
          <a:xfrm>
            <a:off x="5461010" y="2619990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DOMAIN-C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6B342A-99A0-DE4C-6127-3640827BC61E}"/>
              </a:ext>
            </a:extLst>
          </p:cNvPr>
          <p:cNvCxnSpPr>
            <a:cxnSpLocks/>
          </p:cNvCxnSpPr>
          <p:nvPr/>
        </p:nvCxnSpPr>
        <p:spPr>
          <a:xfrm>
            <a:off x="5327214" y="5055411"/>
            <a:ext cx="1026368" cy="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platzhalter">
            <a:extLst>
              <a:ext uri="{FF2B5EF4-FFF2-40B4-BE49-F238E27FC236}">
                <a16:creationId xmlns:a16="http://schemas.microsoft.com/office/drawing/2014/main" id="{CEC25A82-6078-5F76-FE8A-23D0124BB3B8}"/>
              </a:ext>
            </a:extLst>
          </p:cNvPr>
          <p:cNvSpPr txBox="1">
            <a:spLocks/>
          </p:cNvSpPr>
          <p:nvPr/>
        </p:nvSpPr>
        <p:spPr bwMode="gray">
          <a:xfrm>
            <a:off x="457837" y="1975277"/>
            <a:ext cx="1603665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EVPN VxLAN to EVPN VxLAN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9AADC1-A19B-205A-5B70-2B3D9BA246B4}"/>
              </a:ext>
            </a:extLst>
          </p:cNvPr>
          <p:cNvSpPr txBox="1"/>
          <p:nvPr/>
        </p:nvSpPr>
        <p:spPr>
          <a:xfrm>
            <a:off x="7708405" y="2606649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DOMAIN-B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622858-6506-D84E-4FA7-6FAA04743617}"/>
              </a:ext>
            </a:extLst>
          </p:cNvPr>
          <p:cNvSpPr txBox="1"/>
          <p:nvPr/>
        </p:nvSpPr>
        <p:spPr>
          <a:xfrm>
            <a:off x="9899780" y="1641823"/>
            <a:ext cx="2220685" cy="88129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Higher scale – DC/Pods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Tighter control on scaling</a:t>
            </a:r>
          </a:p>
          <a:p>
            <a:pPr marL="171450" indent="-171450" algn="l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 dirty="0"/>
              <a:t>Unified EVPN Layer 3 Interconnect solution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77972B-C4E7-D8AC-6B0A-B9CCD8111111}"/>
              </a:ext>
            </a:extLst>
          </p:cNvPr>
          <p:cNvSpPr txBox="1"/>
          <p:nvPr/>
        </p:nvSpPr>
        <p:spPr>
          <a:xfrm>
            <a:off x="9760507" y="4437920"/>
            <a:ext cx="2220685" cy="10679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/>
              <a:t>Higher scale – DC/Pods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/>
              <a:t>Tighter control on scaling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GB" sz="1100"/>
              <a:t>Unified EVPN Layer 3 Interconnect solution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100"/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4754F08B-110F-CF1F-7177-E5435D614B79}"/>
              </a:ext>
            </a:extLst>
          </p:cNvPr>
          <p:cNvSpPr txBox="1">
            <a:spLocks/>
          </p:cNvSpPr>
          <p:nvPr/>
        </p:nvSpPr>
        <p:spPr bwMode="gray">
          <a:xfrm>
            <a:off x="404564" y="2539838"/>
            <a:ext cx="1430184" cy="57771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Seamless Stitch </a:t>
            </a:r>
          </a:p>
          <a:p>
            <a:pPr lvl="1"/>
            <a:r>
              <a:rPr lang="en-GB" sz="900" noProof="1">
                <a:solidFill>
                  <a:schemeClr val="bg2"/>
                </a:solidFill>
              </a:rPr>
              <a:t>L3 DCI – EVPN T5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5698732D-A0DB-A15D-2D64-2151C712B405}"/>
              </a:ext>
            </a:extLst>
          </p:cNvPr>
          <p:cNvSpPr txBox="1">
            <a:spLocks/>
          </p:cNvSpPr>
          <p:nvPr/>
        </p:nvSpPr>
        <p:spPr bwMode="gray">
          <a:xfrm>
            <a:off x="404564" y="4437920"/>
            <a:ext cx="1603665" cy="231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900" noProof="1">
                <a:solidFill>
                  <a:schemeClr val="bg2"/>
                </a:solidFill>
              </a:rPr>
              <a:t>EVPN VxLAN to EVPN MPLS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E1DB26-2689-5ABA-58B6-A578297CF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03" y="2393788"/>
            <a:ext cx="393700" cy="29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FEFBB2-F2BF-E481-8953-92D6E80F2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29" y="2356814"/>
            <a:ext cx="393700" cy="2921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39B708-A88A-51D3-0B58-0A52046FA403}"/>
              </a:ext>
            </a:extLst>
          </p:cNvPr>
          <p:cNvCxnSpPr>
            <a:cxnSpLocks/>
          </p:cNvCxnSpPr>
          <p:nvPr/>
        </p:nvCxnSpPr>
        <p:spPr>
          <a:xfrm>
            <a:off x="2122114" y="5016689"/>
            <a:ext cx="2538490" cy="0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7B7117-2245-A25F-39FE-777B97373835}"/>
              </a:ext>
            </a:extLst>
          </p:cNvPr>
          <p:cNvCxnSpPr>
            <a:cxnSpLocks/>
          </p:cNvCxnSpPr>
          <p:nvPr/>
        </p:nvCxnSpPr>
        <p:spPr>
          <a:xfrm flipV="1">
            <a:off x="7143576" y="5016689"/>
            <a:ext cx="2541036" cy="9402"/>
          </a:xfrm>
          <a:prstGeom prst="straightConnector1">
            <a:avLst/>
          </a:prstGeom>
          <a:ln w="3175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22D20A-6794-2D89-AB62-736F4210709C}"/>
              </a:ext>
            </a:extLst>
          </p:cNvPr>
          <p:cNvSpPr txBox="1"/>
          <p:nvPr/>
        </p:nvSpPr>
        <p:spPr>
          <a:xfrm>
            <a:off x="5063054" y="2882221"/>
            <a:ext cx="1637095" cy="6964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prstClr val="black"/>
                </a:solidFill>
                <a:latin typeface="Poppins"/>
              </a:rPr>
              <a:t>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endParaRPr lang="en-GB" sz="1200">
              <a:solidFill>
                <a:prstClr val="black"/>
              </a:solidFill>
              <a:latin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RANSIT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(via T5)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EC28E5-038E-3624-38D4-070BE2B6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89" y="4875340"/>
            <a:ext cx="393700" cy="292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9EF2DC-3E8F-0B61-483A-2324EDF90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595" y="4893410"/>
            <a:ext cx="393700" cy="292100"/>
          </a:xfrm>
          <a:prstGeom prst="rect">
            <a:avLst/>
          </a:prstGeom>
        </p:spPr>
      </p:pic>
      <p:sp>
        <p:nvSpPr>
          <p:cNvPr id="21" name="Textplatzhalter">
            <a:extLst>
              <a:ext uri="{FF2B5EF4-FFF2-40B4-BE49-F238E27FC236}">
                <a16:creationId xmlns:a16="http://schemas.microsoft.com/office/drawing/2014/main" id="{B1FD5A5B-1249-7077-573A-5051C41E2BBB}"/>
              </a:ext>
            </a:extLst>
          </p:cNvPr>
          <p:cNvSpPr txBox="1">
            <a:spLocks/>
          </p:cNvSpPr>
          <p:nvPr/>
        </p:nvSpPr>
        <p:spPr bwMode="gray">
          <a:xfrm>
            <a:off x="333196" y="4947514"/>
            <a:ext cx="1430184" cy="5292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900" noProof="1">
                <a:solidFill>
                  <a:schemeClr val="bg2"/>
                </a:solidFill>
              </a:rPr>
              <a:t>Seamless Stitch </a:t>
            </a:r>
          </a:p>
          <a:p>
            <a:pPr lvl="1">
              <a:lnSpc>
                <a:spcPct val="100000"/>
              </a:lnSpc>
            </a:pPr>
            <a:r>
              <a:rPr lang="en-GB" sz="900" noProof="1">
                <a:solidFill>
                  <a:schemeClr val="bg2"/>
                </a:solidFill>
              </a:rPr>
              <a:t>L3 DCI – EVPN T5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176284-7BD0-262A-0FB9-31515FD8F08A}"/>
              </a:ext>
            </a:extLst>
          </p:cNvPr>
          <p:cNvSpPr txBox="1"/>
          <p:nvPr/>
        </p:nvSpPr>
        <p:spPr>
          <a:xfrm>
            <a:off x="5498362" y="5161139"/>
            <a:ext cx="918592" cy="25429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B31236-1260-EE07-DC81-F69AC5C1B22F}"/>
              </a:ext>
            </a:extLst>
          </p:cNvPr>
          <p:cNvSpPr txBox="1"/>
          <p:nvPr/>
        </p:nvSpPr>
        <p:spPr>
          <a:xfrm>
            <a:off x="2890728" y="5282325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DOMAIN-A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B0D7C5-A7FA-EE03-9822-62847E54F725}"/>
              </a:ext>
            </a:extLst>
          </p:cNvPr>
          <p:cNvSpPr txBox="1"/>
          <p:nvPr/>
        </p:nvSpPr>
        <p:spPr>
          <a:xfrm>
            <a:off x="7708405" y="5268984"/>
            <a:ext cx="1094136" cy="2542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DOMAIN-B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 (EVPN/</a:t>
            </a:r>
            <a:r>
              <a:rPr lang="en-GB" sz="1200" err="1">
                <a:solidFill>
                  <a:prstClr val="black"/>
                </a:solidFill>
                <a:latin typeface="Poppins"/>
              </a:rPr>
              <a:t>VxLAN</a:t>
            </a:r>
            <a:r>
              <a:rPr lang="en-GB" sz="1200">
                <a:solidFill>
                  <a:prstClr val="black"/>
                </a:solidFill>
                <a:latin typeface="Poppins"/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3C9A1D-2EF2-51E9-A03B-C97E83422AFC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774887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9D55-B6DF-BB5A-452D-F46AF88B9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C71DF3E-0F8F-3592-A145-800834F37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561CC70-A570-DEAC-66B6-6E1D1BC6E74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REAL WORLD USE </a:t>
            </a:r>
            <a:r>
              <a:rPr lang="en-GB" noProof="0" err="1"/>
              <a:t>CASes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987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E926E4-38D7-A396-46A7-68F56E2A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observed in campus networks over time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BC3A23-3809-3D18-CF84-767793A0BF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Automated provisioning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Data, Voice, Video, IoT + BYOD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100 Mbps, 1 Gbps, 2.5 Gbps, 10 Gbps, 25 Gbps, 40 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Security - Zero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PoE, PoE+ &amp; PoE++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Streaming real time telemetry updates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454B73-04DD-F311-94B9-5041181D8C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Manual provisioning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Data &amp; 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100 Mbps-1 Gbps End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Security –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PoE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Legacy monitoring protocols - SNMP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1313E-45CA-99EE-C8F5-CAC15B23E5C4}"/>
              </a:ext>
            </a:extLst>
          </p:cNvPr>
          <p:cNvSpPr txBox="1"/>
          <p:nvPr/>
        </p:nvSpPr>
        <p:spPr>
          <a:xfrm>
            <a:off x="685366" y="1823734"/>
            <a:ext cx="5194634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LEGACY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A37A0-4E18-22F2-81F5-6EDCD7571A43}"/>
              </a:ext>
            </a:extLst>
          </p:cNvPr>
          <p:cNvSpPr txBox="1"/>
          <p:nvPr/>
        </p:nvSpPr>
        <p:spPr>
          <a:xfrm>
            <a:off x="6301366" y="1823734"/>
            <a:ext cx="5194634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PRESENT CAMPUS NETWORKS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39098-1751-09C9-BC7A-EF4281F5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B2B7-B6B3-004C-821A-9D2290581989}" type="datetime1">
              <a:rPr lang="en-GB" smtClean="0"/>
              <a:t>06/07/2026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5D0C3-2666-F91A-D6B2-7C04572F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D9FB-A3E4-43B1-93DF-6A52AFE4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1F0054-576C-9200-A6D6-3E94A84F991F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3476278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14282-5BA8-5EE4-9AB1-C312DBED0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E33A2A85-BA09-8E41-1305-73B234F858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gray"/>
        <p:txBody>
          <a:bodyPr/>
          <a:lstStyle/>
          <a:p>
            <a:r>
              <a:rPr lang="en-GB" noProof="1"/>
              <a:t>CRITICAL National INFRASTRUCTURE (CNI)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06C04F2A-B60B-EB1F-CD0E-7D18A7B8FC3F}"/>
              </a:ext>
            </a:extLst>
          </p:cNvPr>
          <p:cNvSpPr txBox="1">
            <a:spLocks/>
          </p:cNvSpPr>
          <p:nvPr/>
        </p:nvSpPr>
        <p:spPr bwMode="gray">
          <a:xfrm>
            <a:off x="4512575" y="2624314"/>
            <a:ext cx="4247763" cy="16552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13000" noProof="1">
                <a:latin typeface="Poppins Light" panose="00000400000000000000" pitchFamily="2" charset="0"/>
                <a:cs typeface="Poppins Light" panose="00000400000000000000" pitchFamily="2" charset="0"/>
              </a:rPr>
              <a:t>CNI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D86E1E86-AF35-5015-58EE-13C371B09FF8}"/>
              </a:ext>
            </a:extLst>
          </p:cNvPr>
          <p:cNvSpPr txBox="1">
            <a:spLocks/>
          </p:cNvSpPr>
          <p:nvPr/>
        </p:nvSpPr>
        <p:spPr bwMode="gray">
          <a:xfrm>
            <a:off x="4796417" y="3328410"/>
            <a:ext cx="3308757" cy="32046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6000" rIns="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400" noProof="1">
                <a:solidFill>
                  <a:schemeClr val="bg2"/>
                </a:solidFill>
              </a:rPr>
              <a:t>CRITICAL NATIONAL INFRASTUCUTRE</a:t>
            </a:r>
          </a:p>
        </p:txBody>
      </p:sp>
      <p:sp>
        <p:nvSpPr>
          <p:cNvPr id="12" name="Textplatzhalter">
            <a:extLst>
              <a:ext uri="{FF2B5EF4-FFF2-40B4-BE49-F238E27FC236}">
                <a16:creationId xmlns:a16="http://schemas.microsoft.com/office/drawing/2014/main" id="{9E254D97-B528-A236-17E2-BFD8FCBADD65}"/>
              </a:ext>
            </a:extLst>
          </p:cNvPr>
          <p:cNvSpPr txBox="1">
            <a:spLocks/>
          </p:cNvSpPr>
          <p:nvPr/>
        </p:nvSpPr>
        <p:spPr bwMode="gray">
          <a:xfrm>
            <a:off x="3165928" y="2161242"/>
            <a:ext cx="3726563" cy="370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1"/>
              <a:t>Chemicals</a:t>
            </a:r>
            <a:endParaRPr lang="en-GB" sz="1800" noProof="1"/>
          </a:p>
        </p:txBody>
      </p:sp>
      <p:sp>
        <p:nvSpPr>
          <p:cNvPr id="25" name="Textplatzhalter">
            <a:extLst>
              <a:ext uri="{FF2B5EF4-FFF2-40B4-BE49-F238E27FC236}">
                <a16:creationId xmlns:a16="http://schemas.microsoft.com/office/drawing/2014/main" id="{21529A0C-D59D-EE4F-B916-BBCA1189D3B1}"/>
              </a:ext>
            </a:extLst>
          </p:cNvPr>
          <p:cNvSpPr txBox="1">
            <a:spLocks/>
          </p:cNvSpPr>
          <p:nvPr/>
        </p:nvSpPr>
        <p:spPr bwMode="gray">
          <a:xfrm>
            <a:off x="6711286" y="2160661"/>
            <a:ext cx="4410159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Energy (Electricity, Gas &amp; Oil)</a:t>
            </a:r>
          </a:p>
        </p:txBody>
      </p:sp>
      <p:sp>
        <p:nvSpPr>
          <p:cNvPr id="26" name="Textplatzhalter">
            <a:extLst>
              <a:ext uri="{FF2B5EF4-FFF2-40B4-BE49-F238E27FC236}">
                <a16:creationId xmlns:a16="http://schemas.microsoft.com/office/drawing/2014/main" id="{4DFF0631-2FEE-76E9-037C-602E4145D886}"/>
              </a:ext>
            </a:extLst>
          </p:cNvPr>
          <p:cNvSpPr txBox="1">
            <a:spLocks/>
          </p:cNvSpPr>
          <p:nvPr/>
        </p:nvSpPr>
        <p:spPr bwMode="gray">
          <a:xfrm>
            <a:off x="2134195" y="2657434"/>
            <a:ext cx="4104000" cy="1223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noProof="1"/>
              <a:t>Civil Nuclear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B34985-0F4F-04C2-4680-75AF15D2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ED99CF6-5F13-0E41-B901-80A3BF2D379D}" type="datetime1">
              <a:rPr lang="en-GB" noProof="1" smtClean="0"/>
              <a:t>06/07/2026</a:t>
            </a:fld>
            <a:endParaRPr lang="en-GB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705335-FB6C-D638-29C4-6127799C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1"/>
              <a:t>An Introduction to Data Centre Networks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7F921E-9292-1935-9578-2CCB9C16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ED5FC38-13D3-44FE-9725-150E712F69F4}" type="slidenum">
              <a:rPr lang="en-GB" noProof="1" smtClean="0"/>
              <a:pPr/>
              <a:t>66</a:t>
            </a:fld>
            <a:endParaRPr lang="en-GB" noProof="1"/>
          </a:p>
        </p:txBody>
      </p:sp>
      <p:sp>
        <p:nvSpPr>
          <p:cNvPr id="5" name="Textplatzhalter">
            <a:extLst>
              <a:ext uri="{FF2B5EF4-FFF2-40B4-BE49-F238E27FC236}">
                <a16:creationId xmlns:a16="http://schemas.microsoft.com/office/drawing/2014/main" id="{3DCB1D45-6EE4-3C9C-F675-5136B16E908E}"/>
              </a:ext>
            </a:extLst>
          </p:cNvPr>
          <p:cNvSpPr txBox="1">
            <a:spLocks/>
          </p:cNvSpPr>
          <p:nvPr/>
        </p:nvSpPr>
        <p:spPr bwMode="gray">
          <a:xfrm>
            <a:off x="4961454" y="4436833"/>
            <a:ext cx="6709509" cy="1240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noProof="1"/>
              <a:t>Communication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noProof="1"/>
              <a:t>TelecommunicatIons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noProof="1">
                <a:solidFill>
                  <a:schemeClr val="bg2"/>
                </a:solidFill>
              </a:rPr>
              <a:t>Data infrastructure  (data centre &amp; cloud infrastructure)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noProof="1"/>
              <a:t>Broadcast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noProof="1"/>
              <a:t>Postal Service</a:t>
            </a:r>
          </a:p>
        </p:txBody>
      </p:sp>
      <p:sp>
        <p:nvSpPr>
          <p:cNvPr id="6" name="Textplatzhalter">
            <a:extLst>
              <a:ext uri="{FF2B5EF4-FFF2-40B4-BE49-F238E27FC236}">
                <a16:creationId xmlns:a16="http://schemas.microsoft.com/office/drawing/2014/main" id="{681007AE-4E17-9C0C-718F-CB4F3B19D303}"/>
              </a:ext>
            </a:extLst>
          </p:cNvPr>
          <p:cNvSpPr txBox="1">
            <a:spLocks/>
          </p:cNvSpPr>
          <p:nvPr/>
        </p:nvSpPr>
        <p:spPr bwMode="gray">
          <a:xfrm>
            <a:off x="4382523" y="2164518"/>
            <a:ext cx="2786049" cy="918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Defence</a:t>
            </a:r>
          </a:p>
        </p:txBody>
      </p:sp>
      <p:sp>
        <p:nvSpPr>
          <p:cNvPr id="7" name="Textplatzhalter">
            <a:extLst>
              <a:ext uri="{FF2B5EF4-FFF2-40B4-BE49-F238E27FC236}">
                <a16:creationId xmlns:a16="http://schemas.microsoft.com/office/drawing/2014/main" id="{80835B43-2E0C-4AB9-29AA-B240B86CC645}"/>
              </a:ext>
            </a:extLst>
          </p:cNvPr>
          <p:cNvSpPr txBox="1">
            <a:spLocks/>
          </p:cNvSpPr>
          <p:nvPr/>
        </p:nvSpPr>
        <p:spPr bwMode="gray">
          <a:xfrm>
            <a:off x="1203818" y="3099108"/>
            <a:ext cx="3308757" cy="918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Emergency Services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8EC0401B-2A6C-51AD-42D8-6D32958094A3}"/>
              </a:ext>
            </a:extLst>
          </p:cNvPr>
          <p:cNvSpPr txBox="1">
            <a:spLocks/>
          </p:cNvSpPr>
          <p:nvPr/>
        </p:nvSpPr>
        <p:spPr bwMode="gray">
          <a:xfrm>
            <a:off x="6491998" y="2839803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Finance</a:t>
            </a:r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0A1B4C03-8B95-B5D5-84C6-A5D4BB5C27E9}"/>
              </a:ext>
            </a:extLst>
          </p:cNvPr>
          <p:cNvSpPr txBox="1">
            <a:spLocks/>
          </p:cNvSpPr>
          <p:nvPr/>
        </p:nvSpPr>
        <p:spPr bwMode="gray">
          <a:xfrm>
            <a:off x="7316994" y="3209037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Food</a:t>
            </a:r>
          </a:p>
        </p:txBody>
      </p:sp>
      <p:sp>
        <p:nvSpPr>
          <p:cNvPr id="14" name="Textplatzhalter">
            <a:extLst>
              <a:ext uri="{FF2B5EF4-FFF2-40B4-BE49-F238E27FC236}">
                <a16:creationId xmlns:a16="http://schemas.microsoft.com/office/drawing/2014/main" id="{915B184A-2006-B505-653A-A43D3E0DFD19}"/>
              </a:ext>
            </a:extLst>
          </p:cNvPr>
          <p:cNvSpPr txBox="1">
            <a:spLocks/>
          </p:cNvSpPr>
          <p:nvPr/>
        </p:nvSpPr>
        <p:spPr bwMode="gray">
          <a:xfrm>
            <a:off x="6872867" y="3587331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Government</a:t>
            </a:r>
          </a:p>
        </p:txBody>
      </p:sp>
      <p:sp>
        <p:nvSpPr>
          <p:cNvPr id="15" name="Textplatzhalter">
            <a:extLst>
              <a:ext uri="{FF2B5EF4-FFF2-40B4-BE49-F238E27FC236}">
                <a16:creationId xmlns:a16="http://schemas.microsoft.com/office/drawing/2014/main" id="{0C1292FF-F28D-32C7-E870-3B46374DFB93}"/>
              </a:ext>
            </a:extLst>
          </p:cNvPr>
          <p:cNvSpPr txBox="1">
            <a:spLocks/>
          </p:cNvSpPr>
          <p:nvPr/>
        </p:nvSpPr>
        <p:spPr bwMode="gray">
          <a:xfrm>
            <a:off x="2488700" y="3552235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Health</a:t>
            </a:r>
          </a:p>
        </p:txBody>
      </p:sp>
      <p:sp>
        <p:nvSpPr>
          <p:cNvPr id="16" name="Textplatzhalter">
            <a:extLst>
              <a:ext uri="{FF2B5EF4-FFF2-40B4-BE49-F238E27FC236}">
                <a16:creationId xmlns:a16="http://schemas.microsoft.com/office/drawing/2014/main" id="{50E2BCC8-90FB-DCED-CBEC-20BAF39694DA}"/>
              </a:ext>
            </a:extLst>
          </p:cNvPr>
          <p:cNvSpPr txBox="1">
            <a:spLocks/>
          </p:cNvSpPr>
          <p:nvPr/>
        </p:nvSpPr>
        <p:spPr bwMode="gray">
          <a:xfrm>
            <a:off x="3002533" y="4027526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Space</a:t>
            </a:r>
          </a:p>
        </p:txBody>
      </p:sp>
      <p:sp>
        <p:nvSpPr>
          <p:cNvPr id="18" name="Textplatzhalter">
            <a:extLst>
              <a:ext uri="{FF2B5EF4-FFF2-40B4-BE49-F238E27FC236}">
                <a16:creationId xmlns:a16="http://schemas.microsoft.com/office/drawing/2014/main" id="{4ECD87A9-FF58-9967-2F39-88A9AEC753A3}"/>
              </a:ext>
            </a:extLst>
          </p:cNvPr>
          <p:cNvSpPr txBox="1">
            <a:spLocks/>
          </p:cNvSpPr>
          <p:nvPr/>
        </p:nvSpPr>
        <p:spPr bwMode="gray">
          <a:xfrm>
            <a:off x="4929918" y="1770219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Transport</a:t>
            </a:r>
          </a:p>
        </p:txBody>
      </p:sp>
      <p:sp>
        <p:nvSpPr>
          <p:cNvPr id="19" name="Textplatzhalter">
            <a:extLst>
              <a:ext uri="{FF2B5EF4-FFF2-40B4-BE49-F238E27FC236}">
                <a16:creationId xmlns:a16="http://schemas.microsoft.com/office/drawing/2014/main" id="{416EE0A7-789B-488E-6A1C-98B589730ED2}"/>
              </a:ext>
            </a:extLst>
          </p:cNvPr>
          <p:cNvSpPr txBox="1">
            <a:spLocks/>
          </p:cNvSpPr>
          <p:nvPr/>
        </p:nvSpPr>
        <p:spPr bwMode="gray">
          <a:xfrm>
            <a:off x="5770326" y="4007552"/>
            <a:ext cx="2886685" cy="85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noProof="1"/>
              <a:t>Water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860437-E08F-1E52-9329-CFB34C76DF8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142064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4A045B-C143-94C5-9B95-0D65C713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67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A0AFCD-5EF3-D505-76F8-D2F9D176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CRITICAL National INFRASTRUCTURE (CNI)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BDFAFE-ADE5-DBAA-3825-6C3991C4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845000"/>
            <a:ext cx="10605022" cy="431930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GB" sz="1800"/>
              <a:t>DC’s</a:t>
            </a:r>
            <a:r>
              <a:rPr lang="en-GB" sz="1800" dirty="0"/>
              <a:t> are essential services and classified as CNI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DC’s need to have appropriate &amp; </a:t>
            </a:r>
            <a:r>
              <a:rPr lang="en-GB" sz="1800"/>
              <a:t>propriate</a:t>
            </a:r>
            <a:r>
              <a:rPr lang="en-GB" sz="1800" dirty="0"/>
              <a:t> measure in place as required by Ofcom (regulator)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Regulatory exemptions apply to services provided by Security Service, SIS &amp; GCHQ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DC’s with a rated IT load (RITL) &gt;= 1 MW &amp; Enterprise DC’s &gt;= 10 MW are in scope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Manage cyber security risks through appropriate technical &amp; organisational controls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Maintain service resilience by preventing, minimising &amp; recovering from cyber incidents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Report significant incidents to regulators when essential services are impacted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9A6F9F-AD0D-55BE-806F-F2BAF9D9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BA12-28D0-5341-9C3D-1846212E1AAB}" type="datetime1">
              <a:rPr lang="en-GB" smtClean="0"/>
              <a:t>06/07/2026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327258-49E8-0677-C2C5-264905E0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28B1-78FE-C248-9B49-D39FB279358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684389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B6BDB-F2BA-37C4-03AF-7595CF51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2F3CDFD-4C49-892B-53CD-A26258185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dirty="0"/>
              <a:t>05</a:t>
            </a:r>
            <a:r>
              <a:rPr lang="en-GB" baseline="-25000" dirty="0"/>
              <a:t>A</a:t>
            </a:r>
            <a:endParaRPr lang="en-GB" baseline="-25000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EA67C41-94A0-1473-835A-613ADF889F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Case reference – campus fabric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46607-6AA8-9ED7-6D77-AEE9B5E441F1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9801697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A8D3B-0F2E-232F-22CD-9DE41A6E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D4842-D24E-7EF3-464D-7658C9CAB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overview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DB9BCF-0C28-4BC4-FCAA-5817254239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of </a:t>
            </a:r>
            <a:r>
              <a:rPr lang="en-GB"/>
              <a:t>the </a:t>
            </a:r>
            <a:r>
              <a:rPr lang="en-GB" dirty="0"/>
              <a:t>United Kingdom’s largest &amp; most connected colocation providers/data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Global presence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SME’s, Government, </a:t>
            </a:r>
            <a:r>
              <a:rPr lang="en-GB" dirty="0" err="1"/>
              <a:t>Hyperscalers</a:t>
            </a:r>
            <a:r>
              <a:rPr lang="en-GB" dirty="0"/>
              <a:t> &amp; large-scale enterprises have presence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Internet exchanges, peering points etc. are heavily present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3BA1B0-31A7-8CCF-5972-DFF44E40D8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Massive growth – legacy infrastructure started to crumble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Falls under Critical Network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Flat network needed to be segregated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Lacks automation &amp;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Scale along with resiliency, redundancy and availability requirements required a new thought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Legacy network – Lacked value added 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B37F9-3EAB-B3B5-10C6-E3CD7D6E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1C53-A2DD-F544-9770-CA937CBE95D5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DC835-2962-CFEC-9F91-AB4DE302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F72EF-E214-F64C-D195-F418AE9D6B3E}"/>
              </a:ext>
            </a:extLst>
          </p:cNvPr>
          <p:cNvSpPr txBox="1"/>
          <p:nvPr/>
        </p:nvSpPr>
        <p:spPr>
          <a:xfrm>
            <a:off x="695324" y="1844675"/>
            <a:ext cx="5183999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CUSTOMER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09343-FE12-D2AC-B9BC-1654E4A403C7}"/>
              </a:ext>
            </a:extLst>
          </p:cNvPr>
          <p:cNvSpPr txBox="1"/>
          <p:nvPr/>
        </p:nvSpPr>
        <p:spPr>
          <a:xfrm>
            <a:off x="6312000" y="1839647"/>
            <a:ext cx="5184338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40CBE-4866-287A-0093-BA0457CC69B3}"/>
              </a:ext>
            </a:extLst>
          </p:cNvPr>
          <p:cNvSpPr txBox="1"/>
          <p:nvPr/>
        </p:nvSpPr>
        <p:spPr>
          <a:xfrm>
            <a:off x="894368" y="5462409"/>
            <a:ext cx="4984955" cy="3932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bg2"/>
                </a:solidFill>
              </a:rPr>
              <a:t>Note: Additional details such as additional information on customer profile, scale, requirements etc. will be shared in the workshop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8910A-19BA-08D3-2EEC-360177964B64}"/>
              </a:ext>
            </a:extLst>
          </p:cNvPr>
          <p:cNvSpPr/>
          <p:nvPr/>
        </p:nvSpPr>
        <p:spPr>
          <a:xfrm>
            <a:off x="11496000" y="14288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C3CCD4-2DAB-4928-BF78-79A2159B7791}"/>
              </a:ext>
            </a:extLst>
          </p:cNvPr>
          <p:cNvSpPr/>
          <p:nvPr/>
        </p:nvSpPr>
        <p:spPr>
          <a:xfrm>
            <a:off x="11496000" y="-14288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92752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699774-BB8B-A149-9850-6B793849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776000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84FA06C1-C10F-BCEE-8707-B9D29DD0EF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438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3200" cap="all" noProof="0">
                <a:latin typeface="+mj-lt"/>
              </a:rPr>
              <a:t>Agenda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C7483197-AC96-0903-EF3D-C032FE1166CD}"/>
              </a:ext>
            </a:extLst>
          </p:cNvPr>
          <p:cNvSpPr txBox="1">
            <a:spLocks/>
          </p:cNvSpPr>
          <p:nvPr/>
        </p:nvSpPr>
        <p:spPr bwMode="gray">
          <a:xfrm>
            <a:off x="4440000" y="1052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01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70AD22D1-89D4-EBFE-7EBC-9D0BE125EF3D}"/>
              </a:ext>
            </a:extLst>
          </p:cNvPr>
          <p:cNvSpPr txBox="1">
            <a:spLocks/>
          </p:cNvSpPr>
          <p:nvPr/>
        </p:nvSpPr>
        <p:spPr bwMode="gray">
          <a:xfrm>
            <a:off x="4440000" y="198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02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39678B57-49A4-0EF2-D133-DDAC85AF23A8}"/>
              </a:ext>
            </a:extLst>
          </p:cNvPr>
          <p:cNvSpPr txBox="1">
            <a:spLocks/>
          </p:cNvSpPr>
          <p:nvPr/>
        </p:nvSpPr>
        <p:spPr bwMode="gray">
          <a:xfrm>
            <a:off x="4440000" y="2924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03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407B1809-885D-99F8-CDB3-D36109DFD7F2}"/>
              </a:ext>
            </a:extLst>
          </p:cNvPr>
          <p:cNvSpPr txBox="1">
            <a:spLocks/>
          </p:cNvSpPr>
          <p:nvPr/>
        </p:nvSpPr>
        <p:spPr bwMode="gray">
          <a:xfrm>
            <a:off x="4440000" y="3860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04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7E11ADE3-45FC-630A-0A3F-E676EBC3DCDA}"/>
              </a:ext>
            </a:extLst>
          </p:cNvPr>
          <p:cNvSpPr txBox="1">
            <a:spLocks/>
          </p:cNvSpPr>
          <p:nvPr/>
        </p:nvSpPr>
        <p:spPr bwMode="gray">
          <a:xfrm>
            <a:off x="4440000" y="4796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endParaRPr lang="en-GB" sz="4400" noProof="0"/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ED001ACD-AE2C-8331-2708-6F3ADCBB4519}"/>
              </a:ext>
            </a:extLst>
          </p:cNvPr>
          <p:cNvSpPr txBox="1">
            <a:spLocks/>
          </p:cNvSpPr>
          <p:nvPr/>
        </p:nvSpPr>
        <p:spPr bwMode="gray">
          <a:xfrm>
            <a:off x="5663999" y="1052737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Introduction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B3AB758B-636F-336E-7F32-EB9906619664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49CEDCDF-E7EC-F861-2284-117F928D363B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0C052539-2FB6-00F1-8960-80DE0C0F7E2F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CEC2978C-12BF-94E3-8A9C-AE1882990B0E}"/>
              </a:ext>
            </a:extLst>
          </p:cNvPr>
          <p:cNvSpPr txBox="1">
            <a:spLocks/>
          </p:cNvSpPr>
          <p:nvPr/>
        </p:nvSpPr>
        <p:spPr bwMode="gray">
          <a:xfrm>
            <a:off x="5663999" y="4796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D57965-F3BA-B28E-2FFF-5669C07573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3" name="Textplatzhalter 5">
            <a:extLst>
              <a:ext uri="{FF2B5EF4-FFF2-40B4-BE49-F238E27FC236}">
                <a16:creationId xmlns:a16="http://schemas.microsoft.com/office/drawing/2014/main" id="{DD5ABA3B-9071-C820-0BF9-FF111D55B1C4}"/>
              </a:ext>
            </a:extLst>
          </p:cNvPr>
          <p:cNvSpPr txBox="1">
            <a:spLocks/>
          </p:cNvSpPr>
          <p:nvPr/>
        </p:nvSpPr>
        <p:spPr bwMode="gray">
          <a:xfrm>
            <a:off x="4440000" y="486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05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6059096-4128-2894-C86C-3F36ABFBED2D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Legacy Data Centre  Networks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FCA5F44-73CD-2C15-61FA-7AB2476B015F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5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Data Centre &amp; Campus Fabric Architectures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629D4ED-2786-2284-9091-763611B61C32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Data Centre &amp; Campus Fabric Interconnect Options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E6B1925-B27E-D51C-4350-F1D5DF57BF9E}"/>
              </a:ext>
            </a:extLst>
          </p:cNvPr>
          <p:cNvSpPr txBox="1">
            <a:spLocks/>
          </p:cNvSpPr>
          <p:nvPr/>
        </p:nvSpPr>
        <p:spPr bwMode="gray">
          <a:xfrm>
            <a:off x="5663324" y="4846229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/>
              <a:t>Real World Use Cases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099A4C43-6506-4375-0F88-C1EB7BBADCBA}"/>
              </a:ext>
            </a:extLst>
          </p:cNvPr>
          <p:cNvSpPr txBox="1">
            <a:spLocks/>
          </p:cNvSpPr>
          <p:nvPr/>
        </p:nvSpPr>
        <p:spPr bwMode="gray">
          <a:xfrm>
            <a:off x="4440000" y="5805264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06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62BC824-BFEA-6F3D-ADC7-AA08250B7857}"/>
              </a:ext>
            </a:extLst>
          </p:cNvPr>
          <p:cNvSpPr txBox="1">
            <a:spLocks/>
          </p:cNvSpPr>
          <p:nvPr/>
        </p:nvSpPr>
        <p:spPr bwMode="gray">
          <a:xfrm>
            <a:off x="5663324" y="5719132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Conclusion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8B8C9BF-F677-A869-38C3-F7C67FDA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5F3C-F41B-E748-9556-A2D7D5722903}" type="datetime1">
              <a:rPr lang="en-GB" smtClean="0"/>
              <a:t>06/07/2026</a:t>
            </a:fld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0AC7FE3-AEF6-F7D6-656C-CA927549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2FABFB-9C47-2272-5FC0-B5A6B88FD83F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8999107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634993-873C-A9B6-D93C-1B42C9E5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01050"/>
            <a:ext cx="7772400" cy="50253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39EB3B-5CE6-EFBE-A80E-51071118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9744D4-1ED0-A0FA-A85E-87253151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25587"/>
            <a:ext cx="8928000" cy="864000"/>
          </a:xfrm>
        </p:spPr>
        <p:txBody>
          <a:bodyPr/>
          <a:lstStyle/>
          <a:p>
            <a:r>
              <a:rPr lang="en-GB"/>
              <a:t>Campus Fabric – Security &amp; ENERGY MANAGEMENT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15C5-5E78-AEF6-18AC-D40F0882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8337-46FB-6D4C-93CB-5B314D2A55AB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B94C4-E563-8383-9B00-FB361DA2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BF81AA-B31D-F096-A937-332F327E15BD}"/>
              </a:ext>
            </a:extLst>
          </p:cNvPr>
          <p:cNvSpPr/>
          <p:nvPr/>
        </p:nvSpPr>
        <p:spPr>
          <a:xfrm>
            <a:off x="6204155" y="1374058"/>
            <a:ext cx="1661651" cy="1457632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93897-61C9-89A6-7A1D-E46D96615C09}"/>
              </a:ext>
            </a:extLst>
          </p:cNvPr>
          <p:cNvSpPr/>
          <p:nvPr/>
        </p:nvSpPr>
        <p:spPr>
          <a:xfrm>
            <a:off x="7940842" y="1374058"/>
            <a:ext cx="1731429" cy="768891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DB807D-6AA4-A456-9045-F6F1B47F7018}"/>
              </a:ext>
            </a:extLst>
          </p:cNvPr>
          <p:cNvSpPr/>
          <p:nvPr/>
        </p:nvSpPr>
        <p:spPr>
          <a:xfrm>
            <a:off x="8748330" y="3202685"/>
            <a:ext cx="2027670" cy="864000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6E6BE1-D4C7-4504-63B0-FC5832998746}"/>
              </a:ext>
            </a:extLst>
          </p:cNvPr>
          <p:cNvSpPr/>
          <p:nvPr/>
        </p:nvSpPr>
        <p:spPr>
          <a:xfrm>
            <a:off x="4925961" y="3200633"/>
            <a:ext cx="2939845" cy="864000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F7ABCF-2BFE-E43A-AE7A-3E9211AB4039}"/>
              </a:ext>
            </a:extLst>
          </p:cNvPr>
          <p:cNvSpPr/>
          <p:nvPr/>
        </p:nvSpPr>
        <p:spPr>
          <a:xfrm>
            <a:off x="7971972" y="2207824"/>
            <a:ext cx="1685969" cy="768891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1E20D-E613-B149-3876-1FB481FF61E8}"/>
              </a:ext>
            </a:extLst>
          </p:cNvPr>
          <p:cNvSpPr txBox="1"/>
          <p:nvPr/>
        </p:nvSpPr>
        <p:spPr>
          <a:xfrm>
            <a:off x="6695768" y="1119513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55C25-CBB6-B36E-5CC4-9853CA68E25D}"/>
              </a:ext>
            </a:extLst>
          </p:cNvPr>
          <p:cNvSpPr txBox="1"/>
          <p:nvPr/>
        </p:nvSpPr>
        <p:spPr>
          <a:xfrm>
            <a:off x="8357419" y="1101214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EABCAE-5719-722D-D191-9796E072D538}"/>
              </a:ext>
            </a:extLst>
          </p:cNvPr>
          <p:cNvSpPr txBox="1"/>
          <p:nvPr/>
        </p:nvSpPr>
        <p:spPr>
          <a:xfrm>
            <a:off x="9761028" y="2455847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2A8B7-C663-DD18-A45B-719332326964}"/>
              </a:ext>
            </a:extLst>
          </p:cNvPr>
          <p:cNvSpPr txBox="1"/>
          <p:nvPr/>
        </p:nvSpPr>
        <p:spPr>
          <a:xfrm>
            <a:off x="5081028" y="2927789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DB5A8A-D461-D42C-F2BB-4F363ACF2E7D}"/>
              </a:ext>
            </a:extLst>
          </p:cNvPr>
          <p:cNvSpPr txBox="1"/>
          <p:nvPr/>
        </p:nvSpPr>
        <p:spPr>
          <a:xfrm>
            <a:off x="10056000" y="2927789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- 8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8DA9D4-12A2-0903-D152-B602EE5E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58" y="1343079"/>
            <a:ext cx="5268888" cy="243735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Intent based networking</a:t>
            </a:r>
          </a:p>
          <a:p>
            <a:pPr marL="465750" lvl="2" indent="-285750">
              <a:lnSpc>
                <a:spcPct val="100000"/>
              </a:lnSpc>
            </a:pPr>
            <a:r>
              <a:rPr lang="en-GB" sz="1200" dirty="0"/>
              <a:t>Day 0 – Day 2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Increased visibility and proactive anomalies detection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Highly available network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Ease of deployment &amp; operations (Single Pane of Management)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Scalable </a:t>
            </a:r>
          </a:p>
          <a:p>
            <a:pPr>
              <a:lnSpc>
                <a:spcPct val="100000"/>
              </a:lnSpc>
            </a:pP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A6643B-BD13-2EF8-99A9-87C73312AE44}"/>
              </a:ext>
            </a:extLst>
          </p:cNvPr>
          <p:cNvSpPr txBox="1"/>
          <p:nvPr/>
        </p:nvSpPr>
        <p:spPr>
          <a:xfrm>
            <a:off x="6880119" y="6369332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Campus Fabric</a:t>
            </a: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316B0D-7EB1-791A-C832-324E04BF8F12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BB2CA3-DAAD-14DC-D2E4-CB72DCD3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8" y="3200633"/>
            <a:ext cx="4756908" cy="31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08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3DDDC3-2797-C986-F487-ACE891FBE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25" y="73613"/>
            <a:ext cx="8124075" cy="67107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A7499-2D0C-5016-ED5B-F85161BD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71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55D9E2-4CE4-D367-DCE3-FC840767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6" y="261464"/>
            <a:ext cx="3290454" cy="864000"/>
          </a:xfrm>
        </p:spPr>
        <p:txBody>
          <a:bodyPr/>
          <a:lstStyle/>
          <a:p>
            <a:r>
              <a:rPr lang="en-GB"/>
              <a:t>CAMPUS FABRIC – </a:t>
            </a:r>
            <a:r>
              <a:rPr lang="en-GB" err="1"/>
              <a:t>WiFI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14406-A951-43FC-900F-CE76808D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86" y="1389277"/>
            <a:ext cx="3371925" cy="431930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Seamlessly mobility across campus</a:t>
            </a:r>
          </a:p>
          <a:p>
            <a:pPr marL="465750" lvl="2" indent="-285750">
              <a:lnSpc>
                <a:spcPct val="100000"/>
              </a:lnSpc>
              <a:buClr>
                <a:schemeClr val="tx1"/>
              </a:buClr>
            </a:pPr>
            <a:r>
              <a:rPr lang="en-GB" dirty="0">
                <a:latin typeface="Poppins" pitchFamily="2" charset="77"/>
                <a:cs typeface="Poppins" pitchFamily="2" charset="77"/>
              </a:rPr>
              <a:t>Corporate</a:t>
            </a:r>
          </a:p>
          <a:p>
            <a:pPr marL="465750" lvl="2" indent="-285750">
              <a:lnSpc>
                <a:spcPct val="100000"/>
              </a:lnSpc>
              <a:buClr>
                <a:schemeClr val="tx1"/>
              </a:buClr>
            </a:pPr>
            <a:r>
              <a:rPr lang="en-GB" dirty="0">
                <a:latin typeface="Poppins" pitchFamily="2" charset="77"/>
                <a:cs typeface="Poppins" pitchFamily="2" charset="77"/>
              </a:rPr>
              <a:t>Guest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Cloud based wireless controller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Location tracking 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High availability &amp; scalable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Single Pane of Management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Improved visibility</a:t>
            </a:r>
          </a:p>
          <a:p>
            <a:pPr marL="285750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Poppins" pitchFamily="2" charset="77"/>
                <a:cs typeface="Poppins" pitchFamily="2" charset="77"/>
              </a:rPr>
              <a:t>Inter-op with legacy wireless network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443AE-711F-916C-4292-212A52CA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B07E-F5AC-8149-9CD5-4E63952D0FE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35110-0E39-D266-91E7-18F7FC45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3EAB0C-978D-48CC-EEE1-B3965F96108E}"/>
              </a:ext>
            </a:extLst>
          </p:cNvPr>
          <p:cNvSpPr/>
          <p:nvPr/>
        </p:nvSpPr>
        <p:spPr>
          <a:xfrm>
            <a:off x="4750553" y="4378769"/>
            <a:ext cx="1842397" cy="2405617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7228EEE-174B-5869-23F9-1B074D90C53B}"/>
              </a:ext>
            </a:extLst>
          </p:cNvPr>
          <p:cNvSpPr/>
          <p:nvPr/>
        </p:nvSpPr>
        <p:spPr>
          <a:xfrm>
            <a:off x="6770703" y="4368118"/>
            <a:ext cx="1661898" cy="2405617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306533-EEDF-CA2A-8588-C22C00DE610D}"/>
              </a:ext>
            </a:extLst>
          </p:cNvPr>
          <p:cNvSpPr/>
          <p:nvPr/>
        </p:nvSpPr>
        <p:spPr>
          <a:xfrm>
            <a:off x="8606429" y="4406731"/>
            <a:ext cx="1623399" cy="2367004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942921B-5975-E579-B92E-F859046999C0}"/>
              </a:ext>
            </a:extLst>
          </p:cNvPr>
          <p:cNvSpPr/>
          <p:nvPr/>
        </p:nvSpPr>
        <p:spPr>
          <a:xfrm>
            <a:off x="10403656" y="4378769"/>
            <a:ext cx="1709686" cy="2405617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D0B08D-AEA4-5CDB-05E9-C00FC7F01BC6}"/>
              </a:ext>
            </a:extLst>
          </p:cNvPr>
          <p:cNvSpPr/>
          <p:nvPr/>
        </p:nvSpPr>
        <p:spPr>
          <a:xfrm>
            <a:off x="6213988" y="481782"/>
            <a:ext cx="3312456" cy="3652106"/>
          </a:xfrm>
          <a:prstGeom prst="roundRect">
            <a:avLst/>
          </a:prstGeom>
          <a:noFill/>
          <a:ln w="254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6A70F-5FBC-1E99-3087-BFDBC9B87C18}"/>
              </a:ext>
            </a:extLst>
          </p:cNvPr>
          <p:cNvSpPr txBox="1"/>
          <p:nvPr/>
        </p:nvSpPr>
        <p:spPr>
          <a:xfrm>
            <a:off x="10140615" y="3621192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A4B0E-7E5C-9E54-B525-450BA9B89A7F}"/>
              </a:ext>
            </a:extLst>
          </p:cNvPr>
          <p:cNvSpPr txBox="1"/>
          <p:nvPr/>
        </p:nvSpPr>
        <p:spPr>
          <a:xfrm>
            <a:off x="4894065" y="4133887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7042E-362C-E0C5-D30D-0A461F719CF5}"/>
              </a:ext>
            </a:extLst>
          </p:cNvPr>
          <p:cNvSpPr txBox="1"/>
          <p:nvPr/>
        </p:nvSpPr>
        <p:spPr>
          <a:xfrm>
            <a:off x="6670359" y="4168339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3571B6-AF53-E483-7C9F-4300A8BB9625}"/>
              </a:ext>
            </a:extLst>
          </p:cNvPr>
          <p:cNvSpPr txBox="1"/>
          <p:nvPr/>
        </p:nvSpPr>
        <p:spPr>
          <a:xfrm>
            <a:off x="9526443" y="4150019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A44A3E-E7FD-C1AD-91F0-CAEEA6AB50AF}"/>
              </a:ext>
            </a:extLst>
          </p:cNvPr>
          <p:cNvSpPr txBox="1"/>
          <p:nvPr/>
        </p:nvSpPr>
        <p:spPr>
          <a:xfrm>
            <a:off x="11258499" y="4164000"/>
            <a:ext cx="1014972" cy="2728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BLDG - 9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D46FF-C2BA-BC34-6F2D-725406D87E18}"/>
              </a:ext>
            </a:extLst>
          </p:cNvPr>
          <p:cNvSpPr txBox="1"/>
          <p:nvPr/>
        </p:nvSpPr>
        <p:spPr>
          <a:xfrm>
            <a:off x="756050" y="6043003"/>
            <a:ext cx="4255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Campus Fabric WiFi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F2C9C7-29E0-4909-20E1-89E53690F25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8267292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AF440-0156-75E4-559B-892FB496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F56FB0-C0DB-C192-5D2C-C0A5CF128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/>
              <a:t>05</a:t>
            </a:r>
            <a:r>
              <a:rPr lang="en-GB" baseline="-25000"/>
              <a:t>B</a:t>
            </a:r>
            <a:endParaRPr lang="en-GB" baseline="-25000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2E916C-7B55-1F28-A6A1-2E8FD5E41F2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Case reference – mid Scale enterprise customer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7FE509-DB58-E2D8-78C9-3260A7D1895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096027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B383-58F6-27FA-DA19-3EF52E1A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45DC9-5D2C-1311-905E-B7CD3C08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73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2FCC2-A6D2-5B27-824E-89C9803C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overview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7254F36-DD86-EE47-0C8A-8341CAE514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One of Europe’s largest SIP voice trunk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Voice &amp; business internet services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A63780-8BB8-1F97-FF92-EEAB759BFE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Looking for a cost-effective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Easier management and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Lacked single pane of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lead times for service provisioning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for scalable, resilient and highly available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Hybrid data centre architecture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0ADDB-BF32-1119-794F-82D0A41B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03FB-D6AE-214B-AB48-A58231FA803C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08404-0FAD-9B53-7ADD-2C5CEC5D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1D8F5-CE70-BDED-24DF-18502651F2B6}"/>
              </a:ext>
            </a:extLst>
          </p:cNvPr>
          <p:cNvSpPr txBox="1"/>
          <p:nvPr/>
        </p:nvSpPr>
        <p:spPr>
          <a:xfrm>
            <a:off x="695324" y="1844675"/>
            <a:ext cx="5183999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CUSTOMER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DE475-6087-53F8-03DB-AC8B11AB2987}"/>
              </a:ext>
            </a:extLst>
          </p:cNvPr>
          <p:cNvSpPr txBox="1"/>
          <p:nvPr/>
        </p:nvSpPr>
        <p:spPr>
          <a:xfrm>
            <a:off x="6312000" y="1839647"/>
            <a:ext cx="5184338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84079-DCEC-3481-1C89-05BC989D32B8}"/>
              </a:ext>
            </a:extLst>
          </p:cNvPr>
          <p:cNvSpPr txBox="1"/>
          <p:nvPr/>
        </p:nvSpPr>
        <p:spPr>
          <a:xfrm>
            <a:off x="695324" y="5005209"/>
            <a:ext cx="4984955" cy="3932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bg2"/>
                </a:solidFill>
              </a:rPr>
              <a:t>Note: Additional details such as additional information on customer profile, scale, requirements etc. will be shared in the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4364A-AC01-7C73-978F-40D1A406CCF3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834432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861C55F-A686-2282-678F-F4646502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92" y="20011"/>
            <a:ext cx="9700615" cy="681797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7FBB4F-609C-BC37-A303-A82EA3A926E8}"/>
              </a:ext>
            </a:extLst>
          </p:cNvPr>
          <p:cNvSpPr/>
          <p:nvPr/>
        </p:nvSpPr>
        <p:spPr>
          <a:xfrm>
            <a:off x="6940295" y="3218688"/>
            <a:ext cx="4006011" cy="1307592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16F1890-28D0-01D8-B6CB-C926A1D250A5}"/>
              </a:ext>
            </a:extLst>
          </p:cNvPr>
          <p:cNvSpPr/>
          <p:nvPr/>
        </p:nvSpPr>
        <p:spPr>
          <a:xfrm>
            <a:off x="6986016" y="2057400"/>
            <a:ext cx="2235708" cy="1075944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EF2BF09-C7B2-11F1-0042-574A8FEEA324}"/>
              </a:ext>
            </a:extLst>
          </p:cNvPr>
          <p:cNvSpPr/>
          <p:nvPr/>
        </p:nvSpPr>
        <p:spPr>
          <a:xfrm>
            <a:off x="1533144" y="2075688"/>
            <a:ext cx="1993392" cy="1057656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F1CFAE-CFF0-BA80-AD63-A398387FD86C}"/>
              </a:ext>
            </a:extLst>
          </p:cNvPr>
          <p:cNvSpPr/>
          <p:nvPr/>
        </p:nvSpPr>
        <p:spPr>
          <a:xfrm>
            <a:off x="1533144" y="3235252"/>
            <a:ext cx="2068068" cy="1307592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870220-6BFB-8794-C0B9-46F15882688E}"/>
              </a:ext>
            </a:extLst>
          </p:cNvPr>
          <p:cNvSpPr/>
          <p:nvPr/>
        </p:nvSpPr>
        <p:spPr>
          <a:xfrm>
            <a:off x="4620523" y="2411202"/>
            <a:ext cx="2235708" cy="1614116"/>
          </a:xfrm>
          <a:prstGeom prst="round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0D8BC6D-B9A9-C638-B061-2322FD65580C}"/>
              </a:ext>
            </a:extLst>
          </p:cNvPr>
          <p:cNvSpPr/>
          <p:nvPr/>
        </p:nvSpPr>
        <p:spPr>
          <a:xfrm>
            <a:off x="6263640" y="4649724"/>
            <a:ext cx="3445002" cy="2136648"/>
          </a:xfrm>
          <a:prstGeom prst="roundRect">
            <a:avLst/>
          </a:prstGeom>
          <a:noFill/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02FD4AE-09FD-5BA3-ABB1-0E06D3543F23}"/>
              </a:ext>
            </a:extLst>
          </p:cNvPr>
          <p:cNvSpPr/>
          <p:nvPr/>
        </p:nvSpPr>
        <p:spPr>
          <a:xfrm>
            <a:off x="1533144" y="4681329"/>
            <a:ext cx="3505200" cy="2136648"/>
          </a:xfrm>
          <a:prstGeom prst="roundRect">
            <a:avLst/>
          </a:prstGeom>
          <a:noFill/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96D2A06-EB0A-E497-C11F-8D12035BD536}"/>
              </a:ext>
            </a:extLst>
          </p:cNvPr>
          <p:cNvSpPr/>
          <p:nvPr/>
        </p:nvSpPr>
        <p:spPr>
          <a:xfrm>
            <a:off x="1712214" y="89385"/>
            <a:ext cx="3390138" cy="1930115"/>
          </a:xfrm>
          <a:prstGeom prst="roundRect">
            <a:avLst/>
          </a:prstGeom>
          <a:noFill/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C31B77B-C5C1-88FC-5CB4-825812149E9B}"/>
              </a:ext>
            </a:extLst>
          </p:cNvPr>
          <p:cNvSpPr/>
          <p:nvPr/>
        </p:nvSpPr>
        <p:spPr>
          <a:xfrm>
            <a:off x="6589775" y="99494"/>
            <a:ext cx="4108087" cy="1920006"/>
          </a:xfrm>
          <a:prstGeom prst="roundRect">
            <a:avLst/>
          </a:prstGeom>
          <a:noFill/>
          <a:ln w="2540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ADB007-3F7D-A73E-68EF-C1A1632FD62D}"/>
              </a:ext>
            </a:extLst>
          </p:cNvPr>
          <p:cNvSpPr txBox="1"/>
          <p:nvPr/>
        </p:nvSpPr>
        <p:spPr>
          <a:xfrm>
            <a:off x="5155787" y="3102417"/>
            <a:ext cx="941832" cy="34880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METRO WAN VNI99123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076AC3-9E80-7738-8FA2-E348E148825E}"/>
              </a:ext>
            </a:extLst>
          </p:cNvPr>
          <p:cNvCxnSpPr>
            <a:cxnSpLocks/>
          </p:cNvCxnSpPr>
          <p:nvPr/>
        </p:nvCxnSpPr>
        <p:spPr>
          <a:xfrm>
            <a:off x="5174408" y="2764336"/>
            <a:ext cx="1001268" cy="0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B82F60-FE58-53FE-20E8-34844AB1223B}"/>
              </a:ext>
            </a:extLst>
          </p:cNvPr>
          <p:cNvCxnSpPr>
            <a:cxnSpLocks/>
          </p:cNvCxnSpPr>
          <p:nvPr/>
        </p:nvCxnSpPr>
        <p:spPr>
          <a:xfrm>
            <a:off x="5174408" y="3657400"/>
            <a:ext cx="1001268" cy="0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1E1F03-1B24-EE58-056F-467458BB7D8D}"/>
              </a:ext>
            </a:extLst>
          </p:cNvPr>
          <p:cNvCxnSpPr>
            <a:cxnSpLocks/>
          </p:cNvCxnSpPr>
          <p:nvPr/>
        </p:nvCxnSpPr>
        <p:spPr>
          <a:xfrm>
            <a:off x="4972144" y="2900497"/>
            <a:ext cx="10240" cy="60350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C45B90-8A0F-E2B7-3EE1-1862E8285BAD}"/>
              </a:ext>
            </a:extLst>
          </p:cNvPr>
          <p:cNvCxnSpPr>
            <a:cxnSpLocks/>
          </p:cNvCxnSpPr>
          <p:nvPr/>
        </p:nvCxnSpPr>
        <p:spPr>
          <a:xfrm>
            <a:off x="6279736" y="2916936"/>
            <a:ext cx="10240" cy="60350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D8D941-0E11-0D01-8A67-ED32992B8352}"/>
              </a:ext>
            </a:extLst>
          </p:cNvPr>
          <p:cNvSpPr txBox="1"/>
          <p:nvPr/>
        </p:nvSpPr>
        <p:spPr>
          <a:xfrm>
            <a:off x="4786082" y="4094615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IP TRANSIT METRO BACKBONE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990192-F1E2-3B93-E5DF-4FDFC82966DA}"/>
              </a:ext>
            </a:extLst>
          </p:cNvPr>
          <p:cNvSpPr txBox="1"/>
          <p:nvPr/>
        </p:nvSpPr>
        <p:spPr>
          <a:xfrm>
            <a:off x="3736848" y="4766210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D00E1C-0CFF-9515-CCA0-C8442B222F56}"/>
              </a:ext>
            </a:extLst>
          </p:cNvPr>
          <p:cNvSpPr txBox="1"/>
          <p:nvPr/>
        </p:nvSpPr>
        <p:spPr>
          <a:xfrm>
            <a:off x="5817536" y="4790400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DC-3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D6A495-DBA6-971B-5A37-510992C4BFF5}"/>
              </a:ext>
            </a:extLst>
          </p:cNvPr>
          <p:cNvSpPr txBox="1"/>
          <p:nvPr/>
        </p:nvSpPr>
        <p:spPr>
          <a:xfrm>
            <a:off x="3736848" y="261084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DC-1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B720DD-16AC-0B95-7A55-A0F7AA8670EB}"/>
              </a:ext>
            </a:extLst>
          </p:cNvPr>
          <p:cNvSpPr txBox="1"/>
          <p:nvPr/>
        </p:nvSpPr>
        <p:spPr>
          <a:xfrm>
            <a:off x="6009560" y="313756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DC-2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82059-B627-31E5-85A2-F1C245666804}"/>
              </a:ext>
            </a:extLst>
          </p:cNvPr>
          <p:cNvSpPr txBox="1"/>
          <p:nvPr/>
        </p:nvSpPr>
        <p:spPr>
          <a:xfrm>
            <a:off x="986122" y="2117698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POP-1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89D8D-E2A9-55BF-1C73-4B51921F7F92}"/>
              </a:ext>
            </a:extLst>
          </p:cNvPr>
          <p:cNvSpPr txBox="1"/>
          <p:nvPr/>
        </p:nvSpPr>
        <p:spPr>
          <a:xfrm>
            <a:off x="986122" y="3308073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POP-4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999B72-CCA7-D1CA-495F-62947DEC2F4C}"/>
              </a:ext>
            </a:extLst>
          </p:cNvPr>
          <p:cNvSpPr txBox="1"/>
          <p:nvPr/>
        </p:nvSpPr>
        <p:spPr>
          <a:xfrm>
            <a:off x="7986141" y="2075688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POP-2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B31639-E538-D504-3EF0-E85DF600410D}"/>
              </a:ext>
            </a:extLst>
          </p:cNvPr>
          <p:cNvSpPr txBox="1"/>
          <p:nvPr/>
        </p:nvSpPr>
        <p:spPr>
          <a:xfrm>
            <a:off x="9531712" y="3267456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/>
              <a:t>POP-3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F8EE4F2-771E-B152-7106-0B3978B2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980" y="1323183"/>
            <a:ext cx="393700" cy="292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59E8BD-6CAA-515E-EB8B-8F4A3F068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272" y="1321762"/>
            <a:ext cx="393700" cy="2921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F6871A-C1AB-F683-2280-D4C9A936E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636" y="1324542"/>
            <a:ext cx="393700" cy="292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940B2BD-8DC6-D974-3855-EF1D74A7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232" y="1321762"/>
            <a:ext cx="393700" cy="2921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DF09143-E55F-DA97-A4CA-89E33043C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90" y="5603603"/>
            <a:ext cx="393700" cy="2921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3FD5DE3-D83E-84E4-054C-34DDA11FD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014" y="5603603"/>
            <a:ext cx="393700" cy="2921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3EEDF8C-D543-EBD0-E625-0D737FB8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603603"/>
            <a:ext cx="393700" cy="2921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71899F-9641-8023-F074-131877D1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34" y="5603603"/>
            <a:ext cx="393700" cy="29210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316B532-0D99-B1CA-7789-B1C51F92F6CB}"/>
              </a:ext>
            </a:extLst>
          </p:cNvPr>
          <p:cNvCxnSpPr>
            <a:cxnSpLocks/>
          </p:cNvCxnSpPr>
          <p:nvPr/>
        </p:nvCxnSpPr>
        <p:spPr>
          <a:xfrm>
            <a:off x="3451860" y="3520440"/>
            <a:ext cx="1330452" cy="0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306EA1A-DFBE-5D51-9C02-224EC8BC2154}"/>
              </a:ext>
            </a:extLst>
          </p:cNvPr>
          <p:cNvSpPr txBox="1"/>
          <p:nvPr/>
        </p:nvSpPr>
        <p:spPr>
          <a:xfrm>
            <a:off x="3644938" y="3114801"/>
            <a:ext cx="941832" cy="31419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METRO WAN VNI99123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B48D06-A896-6BA5-2003-2268ED208607}"/>
              </a:ext>
            </a:extLst>
          </p:cNvPr>
          <p:cNvSpPr txBox="1"/>
          <p:nvPr/>
        </p:nvSpPr>
        <p:spPr>
          <a:xfrm>
            <a:off x="5165049" y="1711882"/>
            <a:ext cx="941832" cy="38404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METRO WAN VNI99123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130814E-71BB-046A-1084-A8B518B54C8B}"/>
              </a:ext>
            </a:extLst>
          </p:cNvPr>
          <p:cNvCxnSpPr>
            <a:cxnSpLocks/>
          </p:cNvCxnSpPr>
          <p:nvPr/>
        </p:nvCxnSpPr>
        <p:spPr>
          <a:xfrm>
            <a:off x="4876586" y="1492133"/>
            <a:ext cx="0" cy="933219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78">
            <a:extLst>
              <a:ext uri="{FF2B5EF4-FFF2-40B4-BE49-F238E27FC236}">
                <a16:creationId xmlns:a16="http://schemas.microsoft.com/office/drawing/2014/main" id="{F7286501-C48A-F527-8C96-0E30B206EFA1}"/>
              </a:ext>
            </a:extLst>
          </p:cNvPr>
          <p:cNvSpPr/>
          <p:nvPr/>
        </p:nvSpPr>
        <p:spPr>
          <a:xfrm>
            <a:off x="2249424" y="402303"/>
            <a:ext cx="2423160" cy="603537"/>
          </a:xfrm>
          <a:custGeom>
            <a:avLst/>
            <a:gdLst>
              <a:gd name="csX0" fmla="*/ 0 w 2423160"/>
              <a:gd name="csY0" fmla="*/ 603537 h 603537"/>
              <a:gd name="csX1" fmla="*/ 1152144 w 2423160"/>
              <a:gd name="csY1" fmla="*/ 33 h 603537"/>
              <a:gd name="csX2" fmla="*/ 2423160 w 2423160"/>
              <a:gd name="csY2" fmla="*/ 576105 h 6035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423160" h="603537">
                <a:moveTo>
                  <a:pt x="0" y="603537"/>
                </a:moveTo>
                <a:cubicBezTo>
                  <a:pt x="374142" y="304071"/>
                  <a:pt x="748284" y="4605"/>
                  <a:pt x="1152144" y="33"/>
                </a:cubicBezTo>
                <a:cubicBezTo>
                  <a:pt x="1556004" y="-4539"/>
                  <a:pt x="2189988" y="457233"/>
                  <a:pt x="2423160" y="57610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C1F7B25-5E96-3995-D513-05B4422CE09E}"/>
              </a:ext>
            </a:extLst>
          </p:cNvPr>
          <p:cNvSpPr txBox="1"/>
          <p:nvPr/>
        </p:nvSpPr>
        <p:spPr>
          <a:xfrm>
            <a:off x="1871472" y="300362"/>
            <a:ext cx="755904" cy="34477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DC-1 VNI99111</a:t>
            </a: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218743C3-849E-A43C-6CC0-E7837C688A38}"/>
              </a:ext>
            </a:extLst>
          </p:cNvPr>
          <p:cNvSpPr/>
          <p:nvPr/>
        </p:nvSpPr>
        <p:spPr>
          <a:xfrm>
            <a:off x="7705297" y="484369"/>
            <a:ext cx="2423160" cy="603537"/>
          </a:xfrm>
          <a:custGeom>
            <a:avLst/>
            <a:gdLst>
              <a:gd name="csX0" fmla="*/ 0 w 2423160"/>
              <a:gd name="csY0" fmla="*/ 603537 h 603537"/>
              <a:gd name="csX1" fmla="*/ 1152144 w 2423160"/>
              <a:gd name="csY1" fmla="*/ 33 h 603537"/>
              <a:gd name="csX2" fmla="*/ 2423160 w 2423160"/>
              <a:gd name="csY2" fmla="*/ 576105 h 6035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423160" h="603537">
                <a:moveTo>
                  <a:pt x="0" y="603537"/>
                </a:moveTo>
                <a:cubicBezTo>
                  <a:pt x="374142" y="304071"/>
                  <a:pt x="748284" y="4605"/>
                  <a:pt x="1152144" y="33"/>
                </a:cubicBezTo>
                <a:cubicBezTo>
                  <a:pt x="1556004" y="-4539"/>
                  <a:pt x="2189988" y="457233"/>
                  <a:pt x="2423160" y="57610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EE5D3B7-D5D2-CD78-E468-9E7453005882}"/>
              </a:ext>
            </a:extLst>
          </p:cNvPr>
          <p:cNvSpPr txBox="1"/>
          <p:nvPr/>
        </p:nvSpPr>
        <p:spPr>
          <a:xfrm>
            <a:off x="9723882" y="353034"/>
            <a:ext cx="755904" cy="34477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 dirty="0"/>
              <a:t>DC-2 VNI99222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12599DD-AA3B-0801-A989-3C5D34A02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7863" y="551749"/>
            <a:ext cx="1319368" cy="54705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CD4A9F3-FC8F-4B43-01BC-8845680E403E}"/>
              </a:ext>
            </a:extLst>
          </p:cNvPr>
          <p:cNvSpPr txBox="1"/>
          <p:nvPr/>
        </p:nvSpPr>
        <p:spPr>
          <a:xfrm>
            <a:off x="4437014" y="6443791"/>
            <a:ext cx="519622" cy="215846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CORE NW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4AE8757-6A2D-75FA-18C1-2585F7E32F78}"/>
              </a:ext>
            </a:extLst>
          </p:cNvPr>
          <p:cNvSpPr txBox="1"/>
          <p:nvPr/>
        </p:nvSpPr>
        <p:spPr>
          <a:xfrm>
            <a:off x="9152648" y="6448401"/>
            <a:ext cx="519622" cy="215846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CORE NW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AAB0863-69EB-5585-1C74-1F354B3ACE12}"/>
              </a:ext>
            </a:extLst>
          </p:cNvPr>
          <p:cNvSpPr txBox="1"/>
          <p:nvPr/>
        </p:nvSpPr>
        <p:spPr>
          <a:xfrm>
            <a:off x="4276915" y="1608428"/>
            <a:ext cx="519622" cy="215846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CORE NW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54424B4-12EE-51D7-573E-FDCEE30E4DF4}"/>
              </a:ext>
            </a:extLst>
          </p:cNvPr>
          <p:cNvSpPr txBox="1"/>
          <p:nvPr/>
        </p:nvSpPr>
        <p:spPr>
          <a:xfrm>
            <a:off x="7726330" y="1661771"/>
            <a:ext cx="519622" cy="215846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CORE NW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CCD51C-5108-D851-D069-7856B29D4C71}"/>
              </a:ext>
            </a:extLst>
          </p:cNvPr>
          <p:cNvSpPr txBox="1"/>
          <p:nvPr/>
        </p:nvSpPr>
        <p:spPr>
          <a:xfrm>
            <a:off x="2377687" y="1685912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GENERIC SYSTEM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D0CE1D-7958-9940-EAD9-31562A57405F}"/>
              </a:ext>
            </a:extLst>
          </p:cNvPr>
          <p:cNvSpPr txBox="1"/>
          <p:nvPr/>
        </p:nvSpPr>
        <p:spPr>
          <a:xfrm>
            <a:off x="9299259" y="1718518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GENERIC SYSTEM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313589-2F7C-96F7-7E65-47585DA7B8A7}"/>
              </a:ext>
            </a:extLst>
          </p:cNvPr>
          <p:cNvSpPr txBox="1"/>
          <p:nvPr/>
        </p:nvSpPr>
        <p:spPr>
          <a:xfrm>
            <a:off x="6865858" y="6367690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GENERIC SYSTEM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2A3FA94-C7A1-3ECB-76C7-68A852E9A644}"/>
              </a:ext>
            </a:extLst>
          </p:cNvPr>
          <p:cNvSpPr txBox="1"/>
          <p:nvPr/>
        </p:nvSpPr>
        <p:spPr>
          <a:xfrm>
            <a:off x="2188114" y="6390588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GENERIC SYSTEM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2DB3BEF-1EE9-6F8A-F6E0-D819B4E6064D}"/>
              </a:ext>
            </a:extLst>
          </p:cNvPr>
          <p:cNvSpPr txBox="1"/>
          <p:nvPr/>
        </p:nvSpPr>
        <p:spPr>
          <a:xfrm>
            <a:off x="6842582" y="5876527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BORDER LEAF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69405C9-ECFB-6BE2-71DA-8E972EABAF9B}"/>
              </a:ext>
            </a:extLst>
          </p:cNvPr>
          <p:cNvSpPr txBox="1"/>
          <p:nvPr/>
        </p:nvSpPr>
        <p:spPr>
          <a:xfrm>
            <a:off x="3909138" y="5895703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BORDER LEAF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C0C58D3-1428-3928-4B9A-8C7469E91EF4}"/>
              </a:ext>
            </a:extLst>
          </p:cNvPr>
          <p:cNvSpPr txBox="1"/>
          <p:nvPr/>
        </p:nvSpPr>
        <p:spPr>
          <a:xfrm>
            <a:off x="2122406" y="5864698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LEAF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3AAD62-E308-DEF1-F7DF-BCA7E9349BDA}"/>
              </a:ext>
            </a:extLst>
          </p:cNvPr>
          <p:cNvSpPr txBox="1"/>
          <p:nvPr/>
        </p:nvSpPr>
        <p:spPr>
          <a:xfrm>
            <a:off x="8632745" y="5828028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LEAF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CDD75ED-8812-8430-30F2-3F6D1AC6CC94}"/>
              </a:ext>
            </a:extLst>
          </p:cNvPr>
          <p:cNvSpPr txBox="1"/>
          <p:nvPr/>
        </p:nvSpPr>
        <p:spPr>
          <a:xfrm>
            <a:off x="9366916" y="1352438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LEAF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622590C-E116-2A9F-3BEB-4EE7CC5B419D}"/>
              </a:ext>
            </a:extLst>
          </p:cNvPr>
          <p:cNvSpPr txBox="1"/>
          <p:nvPr/>
        </p:nvSpPr>
        <p:spPr>
          <a:xfrm>
            <a:off x="2188114" y="1286059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LEAF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03BA026-EA9E-D81B-DBB2-D4C7FA01D365}"/>
              </a:ext>
            </a:extLst>
          </p:cNvPr>
          <p:cNvSpPr txBox="1"/>
          <p:nvPr/>
        </p:nvSpPr>
        <p:spPr>
          <a:xfrm>
            <a:off x="7644415" y="1048081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BORDER LEAF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0F9D2D0-25B6-B6B5-D4AB-7705A41B8711}"/>
              </a:ext>
            </a:extLst>
          </p:cNvPr>
          <p:cNvSpPr txBox="1"/>
          <p:nvPr/>
        </p:nvSpPr>
        <p:spPr>
          <a:xfrm>
            <a:off x="4065776" y="1008369"/>
            <a:ext cx="683452" cy="196265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1000"/>
              <a:t>BORDER LEAF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E9DFB95-A292-E7AF-65D4-8985D20E183F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6419088" y="1613862"/>
            <a:ext cx="526034" cy="797340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774E4-798A-8131-6964-0B9F9B0A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DD32-004C-6F46-B127-A328D6835341}" type="datetime1">
              <a:rPr lang="en-GB" smtClean="0"/>
              <a:t>06/07/2026</a:t>
            </a:fld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F36D7-6532-5B7F-FAB8-A180D20A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A94BD-CF55-A76B-50EE-1B314F16F9DD}"/>
              </a:ext>
            </a:extLst>
          </p:cNvPr>
          <p:cNvSpPr txBox="1"/>
          <p:nvPr/>
        </p:nvSpPr>
        <p:spPr>
          <a:xfrm>
            <a:off x="9833184" y="4716279"/>
            <a:ext cx="2338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Stitched</a:t>
            </a:r>
          </a:p>
          <a:p>
            <a:r>
              <a:rPr lang="en-GB">
                <a:solidFill>
                  <a:schemeClr val="bg2"/>
                </a:solidFill>
              </a:rPr>
              <a:t>Multi-DC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522ECE-D69D-7AA2-7EA7-4E2AB2F6D4F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697715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11552-086C-53BC-86B9-B86CBEAC8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264D92B-CC3A-D6EA-9623-1A6BC6449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05</a:t>
            </a:r>
            <a:r>
              <a:rPr lang="en-GB" baseline="-25000" noProof="0"/>
              <a:t>C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3D3D7F9-4AC9-A32D-5FE0-6157A4487A9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/>
              <a:t>Case reference – large Scale enterprise customer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E2C40F-A27E-7384-F74C-F979D5C4BA0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8E379F-3323-653C-16D1-A642276CF76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566782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DDABF-BB7C-BFA3-B9F9-906EABB7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5B247A-44C4-58C1-9108-1916C0D6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8F2293-F409-FF0C-585F-C5A87431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Customer overview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57533EB-DE68-DCB0-40CB-72C6044C3E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Global</a:t>
            </a:r>
            <a:r>
              <a:rPr lang="en-GB"/>
              <a:t>, large-scale</a:t>
            </a:r>
            <a:r>
              <a:rPr lang="en-GB" dirty="0"/>
              <a:t> manufacturer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and production - automobile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Headquartered</a:t>
            </a:r>
            <a:r>
              <a:rPr lang="en-GB" dirty="0"/>
              <a:t> in Germany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5F636D-AFCB-41DE-CF01-09698CE3D6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Legacy layer 2 switched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Required high performance network interconnect to connect various data centres around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Required resilient and highly available network for production and research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Legacy infrastructure was causing several network issues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89788-A630-3752-509F-F9E27BD1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F758-1411-CF48-9758-C392EBC354FA}" type="datetime1">
              <a:rPr lang="en-GB" smtClean="0"/>
              <a:t>06/07/2026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15F87-139C-7A34-703A-861C6DF4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8AAD3-D8AE-EFEB-F118-3B8982CF6B5F}"/>
              </a:ext>
            </a:extLst>
          </p:cNvPr>
          <p:cNvSpPr txBox="1"/>
          <p:nvPr/>
        </p:nvSpPr>
        <p:spPr>
          <a:xfrm>
            <a:off x="695324" y="1844675"/>
            <a:ext cx="5183999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CUSTOMER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1099E-005A-6D6B-0C07-0A619541586F}"/>
              </a:ext>
            </a:extLst>
          </p:cNvPr>
          <p:cNvSpPr txBox="1"/>
          <p:nvPr/>
        </p:nvSpPr>
        <p:spPr>
          <a:xfrm>
            <a:off x="6312000" y="1839647"/>
            <a:ext cx="5184338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 b="1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8DE7F-0FDF-C53C-9B5E-BE88EC7EBD35}"/>
              </a:ext>
            </a:extLst>
          </p:cNvPr>
          <p:cNvSpPr txBox="1"/>
          <p:nvPr/>
        </p:nvSpPr>
        <p:spPr>
          <a:xfrm>
            <a:off x="894368" y="5416689"/>
            <a:ext cx="4984955" cy="3932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bg2"/>
                </a:solidFill>
              </a:rPr>
              <a:t>Note: Additional details such as additional information on customer profile, scale, requirements etc. will be shared in the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3F5F7-4F9E-3C43-EB57-48A92B23542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7172337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2F5F22-4859-7C7C-A153-31868E5E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31" y="0"/>
            <a:ext cx="8952137" cy="6452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4947-2827-3FEB-BF54-EA82B397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77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0B103-9223-35E9-2EBA-231A9494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8125-9210-604D-83E8-38A193CC6113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F7FB3-74E4-ECA6-056C-5F875A77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BC9CD4-701F-57D0-C5A4-3D7277ACE79F}"/>
              </a:ext>
            </a:extLst>
          </p:cNvPr>
          <p:cNvSpPr/>
          <p:nvPr/>
        </p:nvSpPr>
        <p:spPr>
          <a:xfrm>
            <a:off x="1960345" y="126291"/>
            <a:ext cx="3699310" cy="1952766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0214F7-21D3-6712-7366-43A3E8B75217}"/>
              </a:ext>
            </a:extLst>
          </p:cNvPr>
          <p:cNvSpPr/>
          <p:nvPr/>
        </p:nvSpPr>
        <p:spPr>
          <a:xfrm>
            <a:off x="6476357" y="126291"/>
            <a:ext cx="3699310" cy="2164522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E9B1DE-2827-48D2-2900-514301B7CB46}"/>
              </a:ext>
            </a:extLst>
          </p:cNvPr>
          <p:cNvSpPr/>
          <p:nvPr/>
        </p:nvSpPr>
        <p:spPr>
          <a:xfrm rot="16200000">
            <a:off x="1096455" y="2778990"/>
            <a:ext cx="2247498" cy="1752409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806DB6-CD04-3320-B52D-33DBED0B71C8}"/>
              </a:ext>
            </a:extLst>
          </p:cNvPr>
          <p:cNvSpPr/>
          <p:nvPr/>
        </p:nvSpPr>
        <p:spPr>
          <a:xfrm rot="16200000">
            <a:off x="7835687" y="2633233"/>
            <a:ext cx="2247498" cy="20439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44C86C9-5557-869D-B063-6E033A76C416}"/>
              </a:ext>
            </a:extLst>
          </p:cNvPr>
          <p:cNvSpPr/>
          <p:nvPr/>
        </p:nvSpPr>
        <p:spPr>
          <a:xfrm>
            <a:off x="5659655" y="5019577"/>
            <a:ext cx="3012707" cy="1433423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29F8C7-FE00-C917-A289-DFC112E46937}"/>
              </a:ext>
            </a:extLst>
          </p:cNvPr>
          <p:cNvSpPr/>
          <p:nvPr/>
        </p:nvSpPr>
        <p:spPr>
          <a:xfrm>
            <a:off x="2471293" y="5019577"/>
            <a:ext cx="3012707" cy="1433424"/>
          </a:xfrm>
          <a:prstGeom prst="round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6C8A7-A135-5888-9BBC-BA739F2475D6}"/>
              </a:ext>
            </a:extLst>
          </p:cNvPr>
          <p:cNvSpPr txBox="1"/>
          <p:nvPr/>
        </p:nvSpPr>
        <p:spPr>
          <a:xfrm>
            <a:off x="5993979" y="3795834"/>
            <a:ext cx="964756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 dirty="0"/>
              <a:t>HIGH PERFORMANCE BACKBONE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F1D08-3E48-DF95-4B0A-6AC96476B937}"/>
              </a:ext>
            </a:extLst>
          </p:cNvPr>
          <p:cNvSpPr txBox="1"/>
          <p:nvPr/>
        </p:nvSpPr>
        <p:spPr>
          <a:xfrm>
            <a:off x="7170890" y="6140952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C26A92-F04A-DAE4-6BDD-F0CDA85F7659}"/>
              </a:ext>
            </a:extLst>
          </p:cNvPr>
          <p:cNvSpPr txBox="1"/>
          <p:nvPr/>
        </p:nvSpPr>
        <p:spPr>
          <a:xfrm>
            <a:off x="8632562" y="4430896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F8B92-7BBA-4D7A-C77D-E4D1C57EA8EB}"/>
              </a:ext>
            </a:extLst>
          </p:cNvPr>
          <p:cNvSpPr txBox="1"/>
          <p:nvPr/>
        </p:nvSpPr>
        <p:spPr>
          <a:xfrm>
            <a:off x="6027999" y="261000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3922D1-1F22-7C22-72FB-A4805F915FC0}"/>
              </a:ext>
            </a:extLst>
          </p:cNvPr>
          <p:cNvSpPr txBox="1"/>
          <p:nvPr/>
        </p:nvSpPr>
        <p:spPr>
          <a:xfrm>
            <a:off x="1540557" y="261000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2DA09-222D-6642-7B49-8EA4E92F27D5}"/>
              </a:ext>
            </a:extLst>
          </p:cNvPr>
          <p:cNvSpPr txBox="1"/>
          <p:nvPr/>
        </p:nvSpPr>
        <p:spPr>
          <a:xfrm>
            <a:off x="766904" y="2604037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21D0F2-2C24-0279-3862-D15F8E0ED1F9}"/>
              </a:ext>
            </a:extLst>
          </p:cNvPr>
          <p:cNvSpPr txBox="1"/>
          <p:nvPr/>
        </p:nvSpPr>
        <p:spPr>
          <a:xfrm>
            <a:off x="1907361" y="6127106"/>
            <a:ext cx="1861472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 b="1" dirty="0"/>
              <a:t>DC-60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D1A57A-BD09-C482-805A-3F160C9866F4}"/>
              </a:ext>
            </a:extLst>
          </p:cNvPr>
          <p:cNvCxnSpPr>
            <a:cxnSpLocks/>
          </p:cNvCxnSpPr>
          <p:nvPr/>
        </p:nvCxnSpPr>
        <p:spPr>
          <a:xfrm flipH="1">
            <a:off x="4540332" y="4008261"/>
            <a:ext cx="629065" cy="845269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88CFE9-5B89-8905-45C8-04C978C2FE57}"/>
              </a:ext>
            </a:extLst>
          </p:cNvPr>
          <p:cNvCxnSpPr>
            <a:cxnSpLocks/>
          </p:cNvCxnSpPr>
          <p:nvPr/>
        </p:nvCxnSpPr>
        <p:spPr>
          <a:xfrm flipH="1">
            <a:off x="5258463" y="4124924"/>
            <a:ext cx="103834" cy="781542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646601-6CD7-4961-B393-33B0B8416E1A}"/>
              </a:ext>
            </a:extLst>
          </p:cNvPr>
          <p:cNvCxnSpPr>
            <a:cxnSpLocks/>
          </p:cNvCxnSpPr>
          <p:nvPr/>
        </p:nvCxnSpPr>
        <p:spPr>
          <a:xfrm>
            <a:off x="5712013" y="4124924"/>
            <a:ext cx="315986" cy="781542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4415F6-E2B8-CCF8-888F-CFE30DEE6A91}"/>
              </a:ext>
            </a:extLst>
          </p:cNvPr>
          <p:cNvCxnSpPr>
            <a:cxnSpLocks/>
          </p:cNvCxnSpPr>
          <p:nvPr/>
        </p:nvCxnSpPr>
        <p:spPr>
          <a:xfrm>
            <a:off x="5929435" y="4068330"/>
            <a:ext cx="563931" cy="785200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FAD8E07-AF7F-119A-EE60-29B54352066E}"/>
              </a:ext>
            </a:extLst>
          </p:cNvPr>
          <p:cNvCxnSpPr>
            <a:cxnSpLocks/>
          </p:cNvCxnSpPr>
          <p:nvPr/>
        </p:nvCxnSpPr>
        <p:spPr>
          <a:xfrm>
            <a:off x="7091576" y="4066290"/>
            <a:ext cx="1168291" cy="47766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F21ABC-01BC-148A-2895-31F28C23B9F7}"/>
              </a:ext>
            </a:extLst>
          </p:cNvPr>
          <p:cNvCxnSpPr>
            <a:cxnSpLocks/>
          </p:cNvCxnSpPr>
          <p:nvPr/>
        </p:nvCxnSpPr>
        <p:spPr>
          <a:xfrm flipV="1">
            <a:off x="7110959" y="2685448"/>
            <a:ext cx="1215053" cy="248615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1975413-A56B-25E8-2446-ACBBA8D2A884}"/>
              </a:ext>
            </a:extLst>
          </p:cNvPr>
          <p:cNvCxnSpPr>
            <a:cxnSpLocks/>
          </p:cNvCxnSpPr>
          <p:nvPr/>
        </p:nvCxnSpPr>
        <p:spPr>
          <a:xfrm flipV="1">
            <a:off x="6854353" y="1564523"/>
            <a:ext cx="0" cy="1245232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EC7226-90A8-5472-A26F-1633848AEE7E}"/>
              </a:ext>
            </a:extLst>
          </p:cNvPr>
          <p:cNvCxnSpPr>
            <a:cxnSpLocks/>
          </p:cNvCxnSpPr>
          <p:nvPr/>
        </p:nvCxnSpPr>
        <p:spPr>
          <a:xfrm flipV="1">
            <a:off x="7110959" y="1526622"/>
            <a:ext cx="607526" cy="1158826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5A2B63-C166-299A-66B9-1023D8D9E45A}"/>
              </a:ext>
            </a:extLst>
          </p:cNvPr>
          <p:cNvCxnSpPr>
            <a:cxnSpLocks/>
          </p:cNvCxnSpPr>
          <p:nvPr/>
        </p:nvCxnSpPr>
        <p:spPr>
          <a:xfrm flipH="1" flipV="1">
            <a:off x="3514607" y="1564523"/>
            <a:ext cx="771625" cy="131750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C9223F-EBB9-E5F4-FBC5-77A94DECA694}"/>
              </a:ext>
            </a:extLst>
          </p:cNvPr>
          <p:cNvCxnSpPr>
            <a:cxnSpLocks/>
          </p:cNvCxnSpPr>
          <p:nvPr/>
        </p:nvCxnSpPr>
        <p:spPr>
          <a:xfrm flipH="1" flipV="1">
            <a:off x="2659478" y="1416749"/>
            <a:ext cx="1359697" cy="1465278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2D1E781-97C7-501E-BF20-6BCE08D4070E}"/>
              </a:ext>
            </a:extLst>
          </p:cNvPr>
          <p:cNvCxnSpPr>
            <a:cxnSpLocks/>
          </p:cNvCxnSpPr>
          <p:nvPr/>
        </p:nvCxnSpPr>
        <p:spPr>
          <a:xfrm flipV="1">
            <a:off x="2887099" y="3912940"/>
            <a:ext cx="1187864" cy="63101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DE1658E-ED89-11F3-7F5C-845BD39CBC0E}"/>
              </a:ext>
            </a:extLst>
          </p:cNvPr>
          <p:cNvCxnSpPr>
            <a:cxnSpLocks/>
          </p:cNvCxnSpPr>
          <p:nvPr/>
        </p:nvCxnSpPr>
        <p:spPr>
          <a:xfrm>
            <a:off x="2715643" y="2988085"/>
            <a:ext cx="1303532" cy="238414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7B29CAD-6356-4AD9-3A7D-12B7C98230B5}"/>
              </a:ext>
            </a:extLst>
          </p:cNvPr>
          <p:cNvCxnSpPr>
            <a:cxnSpLocks/>
          </p:cNvCxnSpPr>
          <p:nvPr/>
        </p:nvCxnSpPr>
        <p:spPr>
          <a:xfrm flipV="1">
            <a:off x="9887221" y="5736288"/>
            <a:ext cx="1351669" cy="11288"/>
          </a:xfrm>
          <a:prstGeom prst="straightConnector1">
            <a:avLst/>
          </a:prstGeom>
          <a:ln w="38100" cap="rnd">
            <a:solidFill>
              <a:schemeClr val="bg2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24649EB-8E5D-6E4A-2BBE-AFEDC64F2853}"/>
              </a:ext>
            </a:extLst>
          </p:cNvPr>
          <p:cNvSpPr txBox="1"/>
          <p:nvPr/>
        </p:nvSpPr>
        <p:spPr>
          <a:xfrm>
            <a:off x="9887221" y="5285924"/>
            <a:ext cx="1342753" cy="3840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 dirty="0"/>
              <a:t>BGP ROUTE ADVERTISEMENTS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61A8D-3DB2-9678-7A4B-712DAF5E106B}"/>
              </a:ext>
            </a:extLst>
          </p:cNvPr>
          <p:cNvSpPr txBox="1"/>
          <p:nvPr/>
        </p:nvSpPr>
        <p:spPr>
          <a:xfrm>
            <a:off x="9042858" y="6022047"/>
            <a:ext cx="2680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Multi-national Datacentres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3AC99E-70CA-9391-E62C-9281A7236CD6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1708398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1609D-21CD-1293-24CE-B0D60540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78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74470-B4DF-4037-F602-F7FF144B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00" y="613715"/>
            <a:ext cx="5577478" cy="864000"/>
          </a:xfrm>
        </p:spPr>
        <p:txBody>
          <a:bodyPr/>
          <a:lstStyle/>
          <a:p>
            <a:r>
              <a:rPr lang="en-GB"/>
              <a:t>AUTOMATION Story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21DD-36BC-6699-456C-A41E52E9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0AC7-FCF7-EE40-9EF7-E4DAD981E8E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BC76B-3338-FEA1-F931-8F71A24D9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F04163ED-CB34-EF48-2D7C-BE8B740A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407087"/>
            <a:ext cx="6030068" cy="2868380"/>
          </a:xfrm>
          <a:prstGeom prst="rect">
            <a:avLst/>
          </a:prstGeom>
        </p:spPr>
      </p:pic>
      <p:pic>
        <p:nvPicPr>
          <p:cNvPr id="8" name="Picture 7" descr="A diagram of a software company&#10;&#10;AI-generated content may be incorrect.">
            <a:extLst>
              <a:ext uri="{FF2B5EF4-FFF2-40B4-BE49-F238E27FC236}">
                <a16:creationId xmlns:a16="http://schemas.microsoft.com/office/drawing/2014/main" id="{E293E5D0-A655-97DB-5DAD-3297562D4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8491"/>
            <a:ext cx="5533486" cy="4828957"/>
          </a:xfrm>
          <a:prstGeom prst="rect">
            <a:avLst/>
          </a:prstGeom>
        </p:spPr>
      </p:pic>
      <p:sp>
        <p:nvSpPr>
          <p:cNvPr id="9" name="Bent Arrow 8">
            <a:extLst>
              <a:ext uri="{FF2B5EF4-FFF2-40B4-BE49-F238E27FC236}">
                <a16:creationId xmlns:a16="http://schemas.microsoft.com/office/drawing/2014/main" id="{A251B611-EBDA-2D0C-DA87-3B7B01CF8643}"/>
              </a:ext>
            </a:extLst>
          </p:cNvPr>
          <p:cNvSpPr/>
          <p:nvPr/>
        </p:nvSpPr>
        <p:spPr>
          <a:xfrm flipV="1">
            <a:off x="3214838" y="4129238"/>
            <a:ext cx="1626669" cy="1299410"/>
          </a:xfrm>
          <a:prstGeom prst="ben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F50BD-7B12-3F28-039F-B48E4A033DE1}"/>
              </a:ext>
            </a:extLst>
          </p:cNvPr>
          <p:cNvSpPr txBox="1"/>
          <p:nvPr/>
        </p:nvSpPr>
        <p:spPr>
          <a:xfrm>
            <a:off x="7241629" y="6045893"/>
            <a:ext cx="4387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Automation Transformation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C5DC04-AF22-F508-F6BC-869B45B1A125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021670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FA7F8-AC39-4D00-FC4D-1821959F2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2329485-2932-B868-BB08-5F14067D4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 dirty="0"/>
              <a:t>06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9B096DF-D7D3-DA86-9428-E1E7638662E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Conclusion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D98937-9FD8-903B-E902-FFBFFDCC67D9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/>
          <a:p>
            <a:r>
              <a:rPr lang="en-GB" noProof="0" dirty="0"/>
              <a:t>AI For Networks</a:t>
            </a:r>
          </a:p>
        </p:txBody>
      </p:sp>
    </p:spTree>
    <p:extLst>
      <p:ext uri="{BB962C8B-B14F-4D97-AF65-F5344CB8AC3E}">
        <p14:creationId xmlns:p14="http://schemas.microsoft.com/office/powerpoint/2010/main" val="199373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677B-40C6-6D49-C592-76815727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D3181A-2409-3522-9CD0-F8676EEA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776000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77C64561-971D-19C0-D4AA-1C3FD506BE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438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3200" cap="all">
                <a:latin typeface="+mj-lt"/>
              </a:rPr>
              <a:t>General Disclaimers</a:t>
            </a:r>
            <a:endParaRPr lang="en-GB" sz="3200" cap="all" noProof="0">
              <a:latin typeface="+mj-lt"/>
            </a:endParaRP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6F16DB5-9EA3-F413-E7A7-5D12F579524E}"/>
              </a:ext>
            </a:extLst>
          </p:cNvPr>
          <p:cNvSpPr txBox="1">
            <a:spLocks/>
          </p:cNvSpPr>
          <p:nvPr/>
        </p:nvSpPr>
        <p:spPr bwMode="gray">
          <a:xfrm>
            <a:off x="4440000" y="1052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01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E207DB72-51AA-82A7-D234-25C82E7F2840}"/>
              </a:ext>
            </a:extLst>
          </p:cNvPr>
          <p:cNvSpPr txBox="1">
            <a:spLocks/>
          </p:cNvSpPr>
          <p:nvPr/>
        </p:nvSpPr>
        <p:spPr bwMode="gray">
          <a:xfrm>
            <a:off x="4440000" y="198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02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86D83A33-2C43-47C7-9CEC-C3472A157BD5}"/>
              </a:ext>
            </a:extLst>
          </p:cNvPr>
          <p:cNvSpPr txBox="1">
            <a:spLocks/>
          </p:cNvSpPr>
          <p:nvPr/>
        </p:nvSpPr>
        <p:spPr bwMode="gray">
          <a:xfrm>
            <a:off x="4440000" y="2924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03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98DFF959-9DF2-A0A2-D91F-7A9C1264DAD1}"/>
              </a:ext>
            </a:extLst>
          </p:cNvPr>
          <p:cNvSpPr txBox="1">
            <a:spLocks/>
          </p:cNvSpPr>
          <p:nvPr/>
        </p:nvSpPr>
        <p:spPr bwMode="gray">
          <a:xfrm>
            <a:off x="4440000" y="3860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04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1CFAFF2E-5ED9-3381-262A-429DFD170A0E}"/>
              </a:ext>
            </a:extLst>
          </p:cNvPr>
          <p:cNvSpPr txBox="1">
            <a:spLocks/>
          </p:cNvSpPr>
          <p:nvPr/>
        </p:nvSpPr>
        <p:spPr bwMode="gray">
          <a:xfrm>
            <a:off x="4440000" y="4796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endParaRPr lang="en-GB" sz="4400" noProof="0"/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810743F5-057B-5D61-6CF2-4F4E3F769C1A}"/>
              </a:ext>
            </a:extLst>
          </p:cNvPr>
          <p:cNvSpPr txBox="1">
            <a:spLocks/>
          </p:cNvSpPr>
          <p:nvPr/>
        </p:nvSpPr>
        <p:spPr bwMode="gray">
          <a:xfrm>
            <a:off x="5663999" y="1052737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Thank you to </a:t>
            </a:r>
            <a:r>
              <a:rPr lang="en-GB" sz="1400" dirty="0" err="1"/>
              <a:t>NetUK</a:t>
            </a:r>
            <a:r>
              <a:rPr lang="en-GB" sz="1400" dirty="0"/>
              <a:t> Program Committee for the opportunity,  to all attendees for your time and participation &amp; Nick </a:t>
            </a:r>
            <a:r>
              <a:rPr lang="en-GB" sz="1400" dirty="0" err="1"/>
              <a:t>Wiecha</a:t>
            </a:r>
            <a:r>
              <a:rPr lang="en-GB" sz="1400" dirty="0"/>
              <a:t> for his technical review of this presentation </a:t>
            </a:r>
            <a:r>
              <a:rPr lang="en-GB" sz="1400" dirty="0">
                <a:sym typeface="Wingdings" pitchFamily="2" charset="2"/>
              </a:rPr>
              <a:t></a:t>
            </a:r>
            <a:endParaRPr lang="en-GB" sz="1400" dirty="0"/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DE3C863F-9A5A-4B99-642B-76E753F2A79D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BBBCF0-9BB8-124C-DB8B-254560FAB0E6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/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90B5424B-90D9-5454-5CE3-60912312395D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010902D9-C577-13CA-52BF-FA7DF51FFDAD}"/>
              </a:ext>
            </a:extLst>
          </p:cNvPr>
          <p:cNvSpPr txBox="1">
            <a:spLocks/>
          </p:cNvSpPr>
          <p:nvPr/>
        </p:nvSpPr>
        <p:spPr bwMode="gray">
          <a:xfrm>
            <a:off x="5663999" y="4796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3572C0-0591-8CB5-2817-9AFEF7B0A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3" name="Textplatzhalter 5">
            <a:extLst>
              <a:ext uri="{FF2B5EF4-FFF2-40B4-BE49-F238E27FC236}">
                <a16:creationId xmlns:a16="http://schemas.microsoft.com/office/drawing/2014/main" id="{93C137FB-A6C7-AA95-A236-1F40E17AF1D8}"/>
              </a:ext>
            </a:extLst>
          </p:cNvPr>
          <p:cNvSpPr txBox="1">
            <a:spLocks/>
          </p:cNvSpPr>
          <p:nvPr/>
        </p:nvSpPr>
        <p:spPr bwMode="gray">
          <a:xfrm>
            <a:off x="4440000" y="486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05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0E030683-A9DB-8ED1-99CA-A70F2EF80910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This session provides a high-level, vendor-neutral introduction to data centre and campus fabric architectures based on IP Clos fabrics</a:t>
            </a:r>
            <a:endParaRPr lang="en-GB" sz="1400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7029230-07CC-3609-4164-833601BC982D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5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Vendor-specific features, implementation details, AI fabrics, and deep technical dives are outside the scope of this session</a:t>
            </a:r>
            <a:endParaRPr lang="en-GB" sz="1400" noProof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ECB7E26-000D-54DB-9535-7B4374055374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The focus is on data centre networking and IP fabric architectures</a:t>
            </a:r>
            <a:endParaRPr lang="en-GB" sz="1400" noProof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DDFCC2E5-6D25-0395-5835-760F17F48BAC}"/>
              </a:ext>
            </a:extLst>
          </p:cNvPr>
          <p:cNvSpPr txBox="1">
            <a:spLocks/>
          </p:cNvSpPr>
          <p:nvPr/>
        </p:nvSpPr>
        <p:spPr bwMode="gray">
          <a:xfrm>
            <a:off x="5663324" y="4846229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Common industry approaches are covered for simplicity; alternative designs and technologies exist but are not discussed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A1ACA7ED-A906-B451-5B16-59F450CD91DA}"/>
              </a:ext>
            </a:extLst>
          </p:cNvPr>
          <p:cNvSpPr txBox="1">
            <a:spLocks/>
          </p:cNvSpPr>
          <p:nvPr/>
        </p:nvSpPr>
        <p:spPr bwMode="gray">
          <a:xfrm>
            <a:off x="4440000" y="5805264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06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BF853A8-55D3-7086-977C-68AABCF896CB}"/>
              </a:ext>
            </a:extLst>
          </p:cNvPr>
          <p:cNvSpPr txBox="1">
            <a:spLocks/>
          </p:cNvSpPr>
          <p:nvPr/>
        </p:nvSpPr>
        <p:spPr bwMode="gray">
          <a:xfrm>
            <a:off x="5663324" y="5719132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As an introductory session, some concepts have been intentionally simplified. For detailed technical information, please refer to relevant RFCs and vendor documentation</a:t>
            </a:r>
            <a:endParaRPr lang="en-GB" sz="1400" noProof="0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C88AF32-A07F-5F7E-E2AA-627A7D68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B8B77-B0CD-A545-A8F6-AE9B846622A2}" type="datetime1">
              <a:rPr lang="en-GB" smtClean="0"/>
              <a:t>06/07/2026</a:t>
            </a:fld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17882DF-650E-228D-54B6-272A35A0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73CC85-AE35-207D-3A67-A8A88C4B23F1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2562565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ADF5D-E840-49C4-D5A9-F7AF1C63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80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A68BFA-A1A2-6C60-5D0D-21A2829F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400" y="333000"/>
            <a:ext cx="8928000" cy="864000"/>
          </a:xfrm>
        </p:spPr>
        <p:txBody>
          <a:bodyPr/>
          <a:lstStyle/>
          <a:p>
            <a:r>
              <a:rPr lang="en-GB" dirty="0"/>
              <a:t>USING AI For Networks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3B7E6-7BED-5F9E-D65A-17C35205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8125-9210-604D-83E8-38A193CC6113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09B91-F89A-A917-57E0-FA7023FD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3422B-4EE2-68AD-6A12-D3CB0FBA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59" y="742752"/>
            <a:ext cx="7772400" cy="2073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F9C2-EA67-E8A0-88BC-5BDBA4AF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25" y="2816200"/>
            <a:ext cx="7254949" cy="3433303"/>
          </a:xfrm>
          <a:prstGeom prst="rect">
            <a:avLst/>
          </a:prstGeom>
        </p:spPr>
      </p:pic>
      <p:sp>
        <p:nvSpPr>
          <p:cNvPr id="10" name="Bent Arrow 9">
            <a:extLst>
              <a:ext uri="{FF2B5EF4-FFF2-40B4-BE49-F238E27FC236}">
                <a16:creationId xmlns:a16="http://schemas.microsoft.com/office/drawing/2014/main" id="{D354ECA8-91B3-C49C-A311-735F6916314E}"/>
              </a:ext>
            </a:extLst>
          </p:cNvPr>
          <p:cNvSpPr/>
          <p:nvPr/>
        </p:nvSpPr>
        <p:spPr>
          <a:xfrm flipV="1">
            <a:off x="2445489" y="2889853"/>
            <a:ext cx="2151470" cy="1866566"/>
          </a:xfrm>
          <a:prstGeom prst="ben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5A4EE-FEBA-35D8-A680-90A10A9FBE35}"/>
              </a:ext>
            </a:extLst>
          </p:cNvPr>
          <p:cNvSpPr txBox="1"/>
          <p:nvPr/>
        </p:nvSpPr>
        <p:spPr>
          <a:xfrm>
            <a:off x="633879" y="5338895"/>
            <a:ext cx="3370521" cy="53162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Source: https://</a:t>
            </a:r>
            <a:r>
              <a:rPr lang="en-GB" sz="1000" dirty="0" err="1"/>
              <a:t>community.juniper.net</a:t>
            </a:r>
            <a:r>
              <a:rPr lang="en-GB" sz="1000" dirty="0"/>
              <a:t>/blogs/victor-</a:t>
            </a:r>
            <a:r>
              <a:rPr lang="en-GB" sz="1000" dirty="0" err="1"/>
              <a:t>ganjian</a:t>
            </a:r>
            <a:r>
              <a:rPr lang="en-GB" sz="1000" dirty="0"/>
              <a:t>/2025/11/01/network-automation-with-ai-and-</a:t>
            </a:r>
            <a:r>
              <a:rPr lang="en-GB" sz="1000" dirty="0" err="1"/>
              <a:t>junos</a:t>
            </a:r>
            <a:r>
              <a:rPr lang="en-GB" sz="1000" dirty="0"/>
              <a:t>-</a:t>
            </a:r>
            <a:r>
              <a:rPr lang="en-GB" sz="1000" dirty="0" err="1"/>
              <a:t>mcp</a:t>
            </a:r>
            <a:r>
              <a:rPr lang="en-GB" sz="1000" dirty="0"/>
              <a:t>-server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08076-79E5-7611-9F7E-C320E4666175}"/>
              </a:ext>
            </a:extLst>
          </p:cNvPr>
          <p:cNvSpPr txBox="1"/>
          <p:nvPr/>
        </p:nvSpPr>
        <p:spPr>
          <a:xfrm>
            <a:off x="5277098" y="6155668"/>
            <a:ext cx="621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dirty="0"/>
              <a:t>Figure: MCP Servers – Simplified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2D543-098D-89FA-88C8-17894842625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5670343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08544-B88F-F034-E9BD-F6FE80BB7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98D5B9-14C7-0896-534D-6DEB940B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776000" y="6453000"/>
            <a:ext cx="720000" cy="144000"/>
          </a:xfrm>
        </p:spPr>
        <p:txBody>
          <a:bodyPr/>
          <a:lstStyle/>
          <a:p>
            <a:fld id="{AED5FC38-13D3-44FE-9725-150E712F69F4}" type="slidenum">
              <a:rPr lang="en-GB" noProof="0" smtClean="0"/>
              <a:pPr/>
              <a:t>81</a:t>
            </a:fld>
            <a:endParaRPr lang="en-GB" noProof="0"/>
          </a:p>
        </p:txBody>
      </p:sp>
      <p:sp>
        <p:nvSpPr>
          <p:cNvPr id="2" name="Textplatzhalter 33">
            <a:extLst>
              <a:ext uri="{FF2B5EF4-FFF2-40B4-BE49-F238E27FC236}">
                <a16:creationId xmlns:a16="http://schemas.microsoft.com/office/drawing/2014/main" id="{D8295B65-063E-F5DB-A6E9-9A4C7E7AF4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696000" y="1341000"/>
            <a:ext cx="3312438" cy="93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3200" cap="all" noProof="0" dirty="0">
                <a:latin typeface="+mj-lt"/>
              </a:rPr>
              <a:t>Where do you think you could use AI in networks?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83BAF58-7619-08BB-CF84-90598C787F66}"/>
              </a:ext>
            </a:extLst>
          </p:cNvPr>
          <p:cNvSpPr txBox="1">
            <a:spLocks/>
          </p:cNvSpPr>
          <p:nvPr/>
        </p:nvSpPr>
        <p:spPr bwMode="gray">
          <a:xfrm>
            <a:off x="4440000" y="1052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01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C6319447-7DE9-0C04-1116-9C3EFDED84D3}"/>
              </a:ext>
            </a:extLst>
          </p:cNvPr>
          <p:cNvSpPr txBox="1">
            <a:spLocks/>
          </p:cNvSpPr>
          <p:nvPr/>
        </p:nvSpPr>
        <p:spPr bwMode="gray">
          <a:xfrm>
            <a:off x="4440000" y="198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02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DF0DA32E-0A61-B419-1DAD-338958651541}"/>
              </a:ext>
            </a:extLst>
          </p:cNvPr>
          <p:cNvSpPr txBox="1">
            <a:spLocks/>
          </p:cNvSpPr>
          <p:nvPr/>
        </p:nvSpPr>
        <p:spPr bwMode="gray">
          <a:xfrm>
            <a:off x="4440000" y="2924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03</a:t>
            </a: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8CEDFC48-DA52-D487-E33D-5E47EA131DD8}"/>
              </a:ext>
            </a:extLst>
          </p:cNvPr>
          <p:cNvSpPr txBox="1">
            <a:spLocks/>
          </p:cNvSpPr>
          <p:nvPr/>
        </p:nvSpPr>
        <p:spPr bwMode="gray">
          <a:xfrm>
            <a:off x="4440000" y="3860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04</a:t>
            </a:r>
          </a:p>
        </p:txBody>
      </p: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552480E7-1D05-DD61-15C4-8BAB823B501B}"/>
              </a:ext>
            </a:extLst>
          </p:cNvPr>
          <p:cNvSpPr txBox="1">
            <a:spLocks/>
          </p:cNvSpPr>
          <p:nvPr/>
        </p:nvSpPr>
        <p:spPr bwMode="gray">
          <a:xfrm>
            <a:off x="4440000" y="4796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endParaRPr lang="en-GB" sz="4400" noProof="0"/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227D4E6B-906F-A31A-8DD3-185E82C65390}"/>
              </a:ext>
            </a:extLst>
          </p:cNvPr>
          <p:cNvSpPr txBox="1">
            <a:spLocks/>
          </p:cNvSpPr>
          <p:nvPr/>
        </p:nvSpPr>
        <p:spPr bwMode="gray">
          <a:xfrm>
            <a:off x="5663999" y="1052737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Spawning lab setups</a:t>
            </a:r>
            <a:endParaRPr lang="en-GB" noProof="0" dirty="0"/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50BB7F30-1801-A9BB-B0A1-7486C5D18626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D0E991B6-E032-B395-7C5A-ADC7ADE19D03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C3AA2AB7-FACB-0C7F-9F1A-7A0A2D588817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D3A5A7A8-0F44-C1E8-14D5-BF6E6EE95563}"/>
              </a:ext>
            </a:extLst>
          </p:cNvPr>
          <p:cNvSpPr txBox="1">
            <a:spLocks/>
          </p:cNvSpPr>
          <p:nvPr/>
        </p:nvSpPr>
        <p:spPr bwMode="gray">
          <a:xfrm>
            <a:off x="5663999" y="4796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58BE7E-6593-1040-D680-C0A697CBD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995"/>
          <a:stretch/>
        </p:blipFill>
        <p:spPr bwMode="gray">
          <a:xfrm>
            <a:off x="0" y="3008631"/>
            <a:ext cx="2639999" cy="3156369"/>
          </a:xfrm>
          <a:prstGeom prst="rect">
            <a:avLst/>
          </a:prstGeom>
        </p:spPr>
      </p:pic>
      <p:sp>
        <p:nvSpPr>
          <p:cNvPr id="3" name="Textplatzhalter 5">
            <a:extLst>
              <a:ext uri="{FF2B5EF4-FFF2-40B4-BE49-F238E27FC236}">
                <a16:creationId xmlns:a16="http://schemas.microsoft.com/office/drawing/2014/main" id="{F92FC6E3-8EBB-C95B-04DA-52EA1F90C6B4}"/>
              </a:ext>
            </a:extLst>
          </p:cNvPr>
          <p:cNvSpPr txBox="1">
            <a:spLocks/>
          </p:cNvSpPr>
          <p:nvPr/>
        </p:nvSpPr>
        <p:spPr bwMode="gray">
          <a:xfrm>
            <a:off x="4440000" y="4868736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05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A7062E3-E881-8C81-15E5-1734E03E9106}"/>
              </a:ext>
            </a:extLst>
          </p:cNvPr>
          <p:cNvSpPr txBox="1">
            <a:spLocks/>
          </p:cNvSpPr>
          <p:nvPr/>
        </p:nvSpPr>
        <p:spPr bwMode="gray">
          <a:xfrm>
            <a:off x="5663999" y="1988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Correlating logs/events - troubleshooting</a:t>
            </a:r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E4419695-B96F-30A2-60D7-92E39A6ED95A}"/>
              </a:ext>
            </a:extLst>
          </p:cNvPr>
          <p:cNvSpPr txBox="1">
            <a:spLocks/>
          </p:cNvSpPr>
          <p:nvPr/>
        </p:nvSpPr>
        <p:spPr bwMode="gray">
          <a:xfrm>
            <a:off x="5663999" y="2924735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Vibe scripting in lab networks 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6676D3-2E02-A93F-022E-BAD55663FC9A}"/>
              </a:ext>
            </a:extLst>
          </p:cNvPr>
          <p:cNvSpPr txBox="1">
            <a:spLocks/>
          </p:cNvSpPr>
          <p:nvPr/>
        </p:nvSpPr>
        <p:spPr bwMode="gray">
          <a:xfrm>
            <a:off x="5663999" y="3860736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Interacting with IPAM &amp; Telemetry tools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3CF8CE1-3296-D764-8962-F7CF9CA43949}"/>
              </a:ext>
            </a:extLst>
          </p:cNvPr>
          <p:cNvSpPr txBox="1">
            <a:spLocks/>
          </p:cNvSpPr>
          <p:nvPr/>
        </p:nvSpPr>
        <p:spPr bwMode="gray">
          <a:xfrm>
            <a:off x="5663324" y="4846229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Forecasting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89C569A4-6B7B-806D-8903-1F53D015E05E}"/>
              </a:ext>
            </a:extLst>
          </p:cNvPr>
          <p:cNvSpPr txBox="1">
            <a:spLocks/>
          </p:cNvSpPr>
          <p:nvPr/>
        </p:nvSpPr>
        <p:spPr bwMode="gray">
          <a:xfrm>
            <a:off x="4440000" y="5805264"/>
            <a:ext cx="792000" cy="648000"/>
          </a:xfrm>
          <a:prstGeom prst="rect">
            <a:avLst/>
          </a:prstGeom>
        </p:spPr>
        <p:txBody>
          <a:bodyPr vert="horz" lIns="0" tIns="72000" rIns="0" bIns="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8800" kern="1200">
                <a:solidFill>
                  <a:schemeClr val="bg2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9pPr>
          </a:lstStyle>
          <a:p>
            <a:pPr algn="l"/>
            <a:r>
              <a:rPr lang="en-GB" sz="4400" noProof="0"/>
              <a:t>06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4C26EA0F-5E8E-1D7C-CBEE-E1B4D9DBB929}"/>
              </a:ext>
            </a:extLst>
          </p:cNvPr>
          <p:cNvSpPr txBox="1">
            <a:spLocks/>
          </p:cNvSpPr>
          <p:nvPr/>
        </p:nvSpPr>
        <p:spPr bwMode="gray">
          <a:xfrm>
            <a:off x="5663324" y="5719132"/>
            <a:ext cx="5832676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else can you think of?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0CED0F-5260-7067-5387-C2345DE2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5F3C-F41B-E748-9556-A2D7D5722903}" type="datetime1">
              <a:rPr lang="en-GB" smtClean="0"/>
              <a:t>06/07/2026</a:t>
            </a:fld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12615D5-8E11-E571-FC2D-B3A9D246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4A57E-07AD-8703-8027-BF28F6F64C24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3776522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0A052-957F-95F8-9010-A6435496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82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C4CF0C-C159-B54B-1A6A-93CBEAC9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Taking things forward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DC227-7EE6-A817-3E92-1AFFCBD9A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Interesting video series: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YouTube - Jeff </a:t>
            </a:r>
            <a:r>
              <a:rPr lang="en-GB" dirty="0" err="1"/>
              <a:t>Tantsura</a:t>
            </a:r>
            <a:r>
              <a:rPr lang="en-GB" dirty="0"/>
              <a:t> and Jeff Doyle - Between 0x2 Nerds Series</a:t>
            </a:r>
          </a:p>
          <a:p>
            <a:r>
              <a:rPr lang="en-GB" dirty="0">
                <a:solidFill>
                  <a:schemeClr val="bg2"/>
                </a:solidFill>
              </a:rPr>
              <a:t>Interesting articles &amp; views: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Blog by Ivan </a:t>
            </a:r>
            <a:r>
              <a:rPr lang="en-GB" dirty="0" err="1"/>
              <a:t>Pepelnjak</a:t>
            </a:r>
            <a:r>
              <a:rPr lang="en-GB" dirty="0"/>
              <a:t> - https://</a:t>
            </a:r>
            <a:r>
              <a:rPr lang="en-GB" dirty="0" err="1"/>
              <a:t>www.ipspace.net</a:t>
            </a:r>
            <a:r>
              <a:rPr lang="en-GB" dirty="0"/>
              <a:t>/</a:t>
            </a:r>
            <a:r>
              <a:rPr lang="en-GB" dirty="0" err="1"/>
              <a:t>Main_Page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Must read book: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Aninda Chatterjee - Deploying Juniper Data </a:t>
            </a:r>
            <a:r>
              <a:rPr lang="en-GB" dirty="0" err="1"/>
              <a:t>Centers</a:t>
            </a:r>
            <a:r>
              <a:rPr lang="en-GB" dirty="0"/>
              <a:t> with EVPN </a:t>
            </a:r>
            <a:r>
              <a:rPr lang="en-GB" dirty="0" err="1"/>
              <a:t>VxLAN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Lab: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Containerlab</a:t>
            </a:r>
            <a:r>
              <a:rPr lang="en-GB" dirty="0"/>
              <a:t> - https://</a:t>
            </a:r>
            <a:r>
              <a:rPr lang="en-GB" dirty="0" err="1"/>
              <a:t>containerlab.dev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Arista/Juniper Networks / Nokia SR-Linux images are easily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723A2-A281-1AA7-E2E4-41647E32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5672-2BC0-B846-91D5-22C241AEF5BD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0B42-4BCE-A90F-5668-B24431D7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55416-F430-654E-A162-27B3430B089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6184446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8D1A6-8C53-533B-BDE4-E7CB1471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83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268785-60C0-F69D-9EE1-5B10C59E4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Taking things forward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0005D-BA3F-E59C-25C6-E16689DF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845000"/>
            <a:ext cx="10080676" cy="4319301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Cisco ACI Brief Introduction </a:t>
            </a: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https://www.ciscolive.com/c/dam/r/ciscolive/emea/docs/2019/pdf/BRKACI-3101.pdf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Arista AVD:</a:t>
            </a:r>
          </a:p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https://avd.arista.com/6.2/index.html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Nokia Validated Designs</a:t>
            </a:r>
          </a:p>
          <a:p>
            <a:r>
              <a:rPr lang="en-GB" dirty="0"/>
              <a:t>https://</a:t>
            </a:r>
            <a:r>
              <a:rPr lang="en-GB" dirty="0" err="1"/>
              <a:t>documentation.nokia.com</a:t>
            </a:r>
            <a:r>
              <a:rPr lang="en-GB" dirty="0"/>
              <a:t>/networks-design-hub/data-</a:t>
            </a:r>
            <a:r>
              <a:rPr lang="en-GB" dirty="0" err="1"/>
              <a:t>center</a:t>
            </a:r>
            <a:r>
              <a:rPr lang="en-GB" dirty="0"/>
              <a:t>-</a:t>
            </a:r>
            <a:r>
              <a:rPr lang="en-GB" dirty="0" err="1"/>
              <a:t>networks.html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Juniper Validated Designs</a:t>
            </a:r>
          </a:p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https://techlibrary.juniper.net/documentation/validated-designs/us/en/data-center/</a:t>
            </a:r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PFE Introduction:</a:t>
            </a:r>
          </a:p>
          <a:p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https://www.denog.de/media/DENOG12/Day0_workshop_ASIC.pdf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8E661-EC63-FA5A-9F0A-EE319D2A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3A3F-E6C3-7D43-BDCD-CF6987BDCFE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81DAA-5F29-6F52-9C3A-B5CB1C78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A5190-49DC-EC98-FCAC-4E2ECFE9095B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864631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AF1F6DD-4EEF-69A4-8FF1-EFEFE094B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600" err="1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A7392B1-FA17-CED4-D1DA-DC5C4CE7D7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82226" y="-1430243"/>
            <a:ext cx="8671879" cy="9718486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64222BAC-1F9B-42C5-26EA-DB5C232425EF}"/>
              </a:ext>
            </a:extLst>
          </p:cNvPr>
          <p:cNvSpPr txBox="1">
            <a:spLocks/>
          </p:cNvSpPr>
          <p:nvPr/>
        </p:nvSpPr>
        <p:spPr bwMode="gray">
          <a:xfrm>
            <a:off x="2524124" y="3227641"/>
            <a:ext cx="5583619" cy="64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720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Grafik 5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9024D524-0899-BC9E-35F7-E29935FDF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14" y="3941449"/>
            <a:ext cx="2814240" cy="4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52D6-6D50-7753-E666-94F427D0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E4DC4C-8991-E85E-DE78-B3D3B0716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 dirty="0"/>
              <a:t>07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36F2459-B331-0DB8-55C9-0709D397146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Appendix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C5CFA6-7363-E27E-BED6-00FBF48AC42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311999" y="4365337"/>
            <a:ext cx="5184676" cy="1800000"/>
          </a:xfrm>
        </p:spPr>
        <p:txBody>
          <a:bodyPr/>
          <a:lstStyle/>
          <a:p>
            <a:r>
              <a:rPr lang="en-GB" noProof="0" dirty="0"/>
              <a:t>Walkthroughs</a:t>
            </a:r>
          </a:p>
        </p:txBody>
      </p:sp>
    </p:spTree>
    <p:extLst>
      <p:ext uri="{BB962C8B-B14F-4D97-AF65-F5344CB8AC3E}">
        <p14:creationId xmlns:p14="http://schemas.microsoft.com/office/powerpoint/2010/main" val="3168071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DBF17-B5EA-C48E-D7FD-8CB2F0A8D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1856E3-7852-0AC3-0AE9-D4F831B97CD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dirty="0"/>
              <a:t>EVPN Route TYPE Overview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914336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8FF86-0532-BEC6-97E9-C50154DEE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199BB9-BC54-CA1F-6D2D-33FB31057BEB}"/>
              </a:ext>
            </a:extLst>
          </p:cNvPr>
          <p:cNvCxnSpPr>
            <a:cxnSpLocks/>
          </p:cNvCxnSpPr>
          <p:nvPr/>
        </p:nvCxnSpPr>
        <p:spPr>
          <a:xfrm flipV="1">
            <a:off x="0" y="4167707"/>
            <a:ext cx="12192000" cy="12235"/>
          </a:xfrm>
          <a:prstGeom prst="line">
            <a:avLst/>
          </a:prstGeom>
          <a:ln w="12700" cap="rnd">
            <a:solidFill>
              <a:schemeClr val="bg2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7E968-0956-0C10-407D-43231551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6000" y="6523340"/>
            <a:ext cx="720000" cy="144000"/>
          </a:xfrm>
        </p:spPr>
        <p:txBody>
          <a:bodyPr/>
          <a:lstStyle/>
          <a:p>
            <a:fld id="{AED5FC38-13D3-44FE-9725-150E712F69F4}" type="slidenum">
              <a:rPr lang="de-DE" smtClean="0"/>
              <a:t>87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9FD077-A380-CBE4-E97E-8DA15F43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EVPN ROUTE TYPE 1 &amp; Type 4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81DA0-2A6D-0C85-C6CB-5A8BE654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51" y="1387632"/>
            <a:ext cx="4382879" cy="21930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Type 1: Ethernet Auto-discovery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Reachability to a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Multi-homing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Mass Withdrawal</a:t>
            </a:r>
            <a:endParaRPr lang="en-GB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53E18-3635-0A98-EEA6-A54AAE02F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8AC8-E93E-9B49-A77F-86668D820FC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B0BBF-B37E-BDED-C03F-4631BD3D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3F2D613-0758-E546-F03B-AAD7E8CDD2F6}"/>
              </a:ext>
            </a:extLst>
          </p:cNvPr>
          <p:cNvSpPr/>
          <p:nvPr/>
        </p:nvSpPr>
        <p:spPr>
          <a:xfrm rot="5400000">
            <a:off x="5267794" y="883146"/>
            <a:ext cx="1740120" cy="2870077"/>
          </a:xfrm>
          <a:prstGeom prst="teardrop">
            <a:avLst>
              <a:gd name="adj" fmla="val 134155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09B6D-8B09-1F53-CF3A-0A125FFB314E}"/>
              </a:ext>
            </a:extLst>
          </p:cNvPr>
          <p:cNvSpPr txBox="1"/>
          <p:nvPr/>
        </p:nvSpPr>
        <p:spPr>
          <a:xfrm>
            <a:off x="4824221" y="1840848"/>
            <a:ext cx="2745528" cy="109372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I Can Reach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A Segment!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E6303C6-EB1C-7A57-C925-ED4710D84E27}"/>
              </a:ext>
            </a:extLst>
          </p:cNvPr>
          <p:cNvGrpSpPr/>
          <p:nvPr/>
        </p:nvGrpSpPr>
        <p:grpSpPr>
          <a:xfrm>
            <a:off x="7774787" y="2510956"/>
            <a:ext cx="4363438" cy="2778624"/>
            <a:chOff x="4294495" y="1380137"/>
            <a:chExt cx="4363438" cy="2778624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E2F9B1-5594-3DEC-4B0E-B324E93178BA}"/>
                </a:ext>
              </a:extLst>
            </p:cNvPr>
            <p:cNvSpPr/>
            <p:nvPr/>
          </p:nvSpPr>
          <p:spPr>
            <a:xfrm>
              <a:off x="4294495" y="2380498"/>
              <a:ext cx="1740119" cy="1027758"/>
            </a:xfrm>
            <a:custGeom>
              <a:avLst/>
              <a:gdLst>
                <a:gd name="csX0" fmla="*/ 1713882 w 1740119"/>
                <a:gd name="csY0" fmla="*/ 559829 h 1027758"/>
                <a:gd name="csX1" fmla="*/ 939529 w 1740119"/>
                <a:gd name="csY1" fmla="*/ 1009813 h 1027758"/>
                <a:gd name="csX2" fmla="*/ 806845 w 1740119"/>
                <a:gd name="csY2" fmla="*/ 1009813 h 1027758"/>
                <a:gd name="csX3" fmla="*/ 26510 w 1740119"/>
                <a:gd name="csY3" fmla="*/ 559557 h 1027758"/>
                <a:gd name="csX4" fmla="*/ 26510 w 1740119"/>
                <a:gd name="csY4" fmla="*/ 467929 h 1027758"/>
                <a:gd name="csX5" fmla="*/ 800863 w 1740119"/>
                <a:gd name="csY5" fmla="*/ 17945 h 1027758"/>
                <a:gd name="csX6" fmla="*/ 933547 w 1740119"/>
                <a:gd name="csY6" fmla="*/ 17945 h 1027758"/>
                <a:gd name="csX7" fmla="*/ 1713610 w 1740119"/>
                <a:gd name="csY7" fmla="*/ 468201 h 1027758"/>
                <a:gd name="csX8" fmla="*/ 1713610 w 1740119"/>
                <a:gd name="csY8" fmla="*/ 559829 h 1027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40119" h="1027758">
                  <a:moveTo>
                    <a:pt x="1713882" y="559829"/>
                  </a:moveTo>
                  <a:lnTo>
                    <a:pt x="939529" y="1009813"/>
                  </a:lnTo>
                  <a:cubicBezTo>
                    <a:pt x="898473" y="1033740"/>
                    <a:pt x="847901" y="1033740"/>
                    <a:pt x="806845" y="1009813"/>
                  </a:cubicBezTo>
                  <a:lnTo>
                    <a:pt x="26510" y="559557"/>
                  </a:lnTo>
                  <a:cubicBezTo>
                    <a:pt x="-8837" y="539165"/>
                    <a:pt x="-8837" y="488321"/>
                    <a:pt x="26510" y="467929"/>
                  </a:cubicBezTo>
                  <a:lnTo>
                    <a:pt x="800863" y="17945"/>
                  </a:lnTo>
                  <a:cubicBezTo>
                    <a:pt x="841919" y="-5982"/>
                    <a:pt x="892491" y="-5982"/>
                    <a:pt x="933547" y="17945"/>
                  </a:cubicBezTo>
                  <a:lnTo>
                    <a:pt x="1713610" y="468201"/>
                  </a:lnTo>
                  <a:cubicBezTo>
                    <a:pt x="1748957" y="488593"/>
                    <a:pt x="1748957" y="539437"/>
                    <a:pt x="1713610" y="559829"/>
                  </a:cubicBezTo>
                  <a:close/>
                </a:path>
              </a:pathLst>
            </a:custGeom>
            <a:solidFill>
              <a:srgbClr val="E7E7E7"/>
            </a:solidFill>
            <a:ln w="27087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424D7A3-6EBD-7FF0-66FE-596A6634B06B}"/>
                </a:ext>
              </a:extLst>
            </p:cNvPr>
            <p:cNvSpPr/>
            <p:nvPr/>
          </p:nvSpPr>
          <p:spPr>
            <a:xfrm>
              <a:off x="6917814" y="2380498"/>
              <a:ext cx="1740119" cy="1027758"/>
            </a:xfrm>
            <a:custGeom>
              <a:avLst/>
              <a:gdLst>
                <a:gd name="csX0" fmla="*/ 1713882 w 1740119"/>
                <a:gd name="csY0" fmla="*/ 559829 h 1027758"/>
                <a:gd name="csX1" fmla="*/ 939529 w 1740119"/>
                <a:gd name="csY1" fmla="*/ 1009813 h 1027758"/>
                <a:gd name="csX2" fmla="*/ 806845 w 1740119"/>
                <a:gd name="csY2" fmla="*/ 1009813 h 1027758"/>
                <a:gd name="csX3" fmla="*/ 26510 w 1740119"/>
                <a:gd name="csY3" fmla="*/ 559557 h 1027758"/>
                <a:gd name="csX4" fmla="*/ 26510 w 1740119"/>
                <a:gd name="csY4" fmla="*/ 467929 h 1027758"/>
                <a:gd name="csX5" fmla="*/ 800863 w 1740119"/>
                <a:gd name="csY5" fmla="*/ 17945 h 1027758"/>
                <a:gd name="csX6" fmla="*/ 933547 w 1740119"/>
                <a:gd name="csY6" fmla="*/ 17945 h 1027758"/>
                <a:gd name="csX7" fmla="*/ 1713610 w 1740119"/>
                <a:gd name="csY7" fmla="*/ 468201 h 1027758"/>
                <a:gd name="csX8" fmla="*/ 1713610 w 1740119"/>
                <a:gd name="csY8" fmla="*/ 559829 h 1027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740119" h="1027758">
                  <a:moveTo>
                    <a:pt x="1713882" y="559829"/>
                  </a:moveTo>
                  <a:lnTo>
                    <a:pt x="939529" y="1009813"/>
                  </a:lnTo>
                  <a:cubicBezTo>
                    <a:pt x="898473" y="1033740"/>
                    <a:pt x="847901" y="1033740"/>
                    <a:pt x="806845" y="1009813"/>
                  </a:cubicBezTo>
                  <a:lnTo>
                    <a:pt x="26510" y="559557"/>
                  </a:lnTo>
                  <a:cubicBezTo>
                    <a:pt x="-8837" y="539165"/>
                    <a:pt x="-8837" y="488321"/>
                    <a:pt x="26510" y="467929"/>
                  </a:cubicBezTo>
                  <a:lnTo>
                    <a:pt x="800863" y="17945"/>
                  </a:lnTo>
                  <a:cubicBezTo>
                    <a:pt x="841919" y="-5982"/>
                    <a:pt x="892491" y="-5982"/>
                    <a:pt x="933547" y="17945"/>
                  </a:cubicBezTo>
                  <a:lnTo>
                    <a:pt x="1713610" y="468201"/>
                  </a:lnTo>
                  <a:cubicBezTo>
                    <a:pt x="1748957" y="488593"/>
                    <a:pt x="1748957" y="539437"/>
                    <a:pt x="1713610" y="559829"/>
                  </a:cubicBezTo>
                  <a:close/>
                </a:path>
              </a:pathLst>
            </a:custGeom>
            <a:solidFill>
              <a:srgbClr val="E7E7E7"/>
            </a:solidFill>
            <a:ln w="27087" cap="flat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8" name="Grafik 267">
              <a:extLst>
                <a:ext uri="{FF2B5EF4-FFF2-40B4-BE49-F238E27FC236}">
                  <a16:creationId xmlns:a16="http://schemas.microsoft.com/office/drawing/2014/main" id="{FBB06024-41BF-37AD-4292-652CA92E46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gray">
            <a:xfrm>
              <a:off x="6553151" y="1380137"/>
              <a:ext cx="576000" cy="576000"/>
            </a:xfrm>
            <a:prstGeom prst="rect">
              <a:avLst/>
            </a:prstGeom>
          </p:spPr>
        </p:pic>
        <p:pic>
          <p:nvPicPr>
            <p:cNvPr id="9" name="Grafik 267">
              <a:extLst>
                <a:ext uri="{FF2B5EF4-FFF2-40B4-BE49-F238E27FC236}">
                  <a16:creationId xmlns:a16="http://schemas.microsoft.com/office/drawing/2014/main" id="{F5B6416B-BB31-89F2-DABC-61A2898709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gray">
            <a:xfrm>
              <a:off x="5823551" y="1380137"/>
              <a:ext cx="576000" cy="576000"/>
            </a:xfrm>
            <a:prstGeom prst="rect">
              <a:avLst/>
            </a:prstGeom>
          </p:spPr>
        </p:pic>
        <p:pic>
          <p:nvPicPr>
            <p:cNvPr id="12" name="Grafik 267">
              <a:extLst>
                <a:ext uri="{FF2B5EF4-FFF2-40B4-BE49-F238E27FC236}">
                  <a16:creationId xmlns:a16="http://schemas.microsoft.com/office/drawing/2014/main" id="{66C89AB1-9C18-35AC-64DD-B76325FF51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gray">
            <a:xfrm>
              <a:off x="6188351" y="1815865"/>
              <a:ext cx="576000" cy="5760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324803-1C68-C813-4E1F-745DCFC6DEE9}"/>
                </a:ext>
              </a:extLst>
            </p:cNvPr>
            <p:cNvCxnSpPr/>
            <p:nvPr/>
          </p:nvCxnSpPr>
          <p:spPr>
            <a:xfrm>
              <a:off x="5511680" y="3015762"/>
              <a:ext cx="0" cy="1046284"/>
            </a:xfrm>
            <a:prstGeom prst="line">
              <a:avLst/>
            </a:prstGeom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F0A85B-6FA5-3DDE-E7BE-ECD2C99D2B2E}"/>
                </a:ext>
              </a:extLst>
            </p:cNvPr>
            <p:cNvCxnSpPr/>
            <p:nvPr/>
          </p:nvCxnSpPr>
          <p:spPr>
            <a:xfrm>
              <a:off x="7440151" y="3015534"/>
              <a:ext cx="0" cy="1046284"/>
            </a:xfrm>
            <a:prstGeom prst="line">
              <a:avLst/>
            </a:prstGeom>
            <a:ln w="381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afik 267">
              <a:extLst>
                <a:ext uri="{FF2B5EF4-FFF2-40B4-BE49-F238E27FC236}">
                  <a16:creationId xmlns:a16="http://schemas.microsoft.com/office/drawing/2014/main" id="{D1226C61-0D55-91AF-42F0-684E69D70507}"/>
                </a:ext>
              </a:extLst>
            </p:cNvPr>
            <p:cNvGrpSpPr/>
            <p:nvPr/>
          </p:nvGrpSpPr>
          <p:grpSpPr>
            <a:xfrm>
              <a:off x="4410457" y="2153535"/>
              <a:ext cx="1508466" cy="1179678"/>
              <a:chOff x="4410457" y="2153535"/>
              <a:chExt cx="1508466" cy="1179678"/>
            </a:xfrm>
          </p:grpSpPr>
          <p:grpSp>
            <p:nvGrpSpPr>
              <p:cNvPr id="43" name="Grafik 267">
                <a:extLst>
                  <a:ext uri="{FF2B5EF4-FFF2-40B4-BE49-F238E27FC236}">
                    <a16:creationId xmlns:a16="http://schemas.microsoft.com/office/drawing/2014/main" id="{26B15C45-E4A4-EFAB-BC80-6563F04F8A20}"/>
                  </a:ext>
                </a:extLst>
              </p:cNvPr>
              <p:cNvGrpSpPr/>
              <p:nvPr/>
            </p:nvGrpSpPr>
            <p:grpSpPr>
              <a:xfrm>
                <a:off x="4410457" y="2153535"/>
                <a:ext cx="1508466" cy="1179678"/>
                <a:chOff x="4410457" y="2153535"/>
                <a:chExt cx="1508466" cy="1179678"/>
              </a:xfrm>
            </p:grpSpPr>
            <p:grpSp>
              <p:nvGrpSpPr>
                <p:cNvPr id="44" name="Grafik 267">
                  <a:extLst>
                    <a:ext uri="{FF2B5EF4-FFF2-40B4-BE49-F238E27FC236}">
                      <a16:creationId xmlns:a16="http://schemas.microsoft.com/office/drawing/2014/main" id="{43AFD3D8-9428-8E51-75F9-DAA1534E61E4}"/>
                    </a:ext>
                  </a:extLst>
                </p:cNvPr>
                <p:cNvGrpSpPr/>
                <p:nvPr/>
              </p:nvGrpSpPr>
              <p:grpSpPr>
                <a:xfrm>
                  <a:off x="4412904" y="2153535"/>
                  <a:ext cx="1506019" cy="883858"/>
                  <a:chOff x="4412904" y="2153535"/>
                  <a:chExt cx="1506019" cy="883858"/>
                </a:xfrm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49F18FFB-5881-B066-FA61-B2AA43EB8507}"/>
                      </a:ext>
                    </a:extLst>
                  </p:cNvPr>
                  <p:cNvSpPr/>
                  <p:nvPr/>
                </p:nvSpPr>
                <p:spPr>
                  <a:xfrm>
                    <a:off x="4426499" y="2167333"/>
                    <a:ext cx="1478830" cy="856465"/>
                  </a:xfrm>
                  <a:custGeom>
                    <a:avLst/>
                    <a:gdLst>
                      <a:gd name="csX0" fmla="*/ 1478830 w 1478830"/>
                      <a:gd name="csY0" fmla="*/ 428233 h 856465"/>
                      <a:gd name="csX1" fmla="*/ 741726 w 1478830"/>
                      <a:gd name="csY1" fmla="*/ 856465 h 856465"/>
                      <a:gd name="csX2" fmla="*/ 0 w 1478830"/>
                      <a:gd name="csY2" fmla="*/ 428233 h 856465"/>
                      <a:gd name="csX3" fmla="*/ 737104 w 1478830"/>
                      <a:gd name="csY3" fmla="*/ 0 h 856465"/>
                      <a:gd name="csX4" fmla="*/ 1478830 w 1478830"/>
                      <a:gd name="csY4" fmla="*/ 428233 h 8564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478830" h="856465">
                        <a:moveTo>
                          <a:pt x="1478830" y="428233"/>
                        </a:moveTo>
                        <a:lnTo>
                          <a:pt x="741726" y="856465"/>
                        </a:lnTo>
                        <a:lnTo>
                          <a:pt x="0" y="428233"/>
                        </a:lnTo>
                        <a:lnTo>
                          <a:pt x="737104" y="0"/>
                        </a:lnTo>
                        <a:lnTo>
                          <a:pt x="1478830" y="428233"/>
                        </a:lnTo>
                        <a:close/>
                      </a:path>
                    </a:pathLst>
                  </a:custGeom>
                  <a:solidFill>
                    <a:srgbClr val="D50E22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81EED18-EF8A-4F5D-986E-27FE5A614125}"/>
                      </a:ext>
                    </a:extLst>
                  </p:cNvPr>
                  <p:cNvSpPr/>
                  <p:nvPr/>
                </p:nvSpPr>
                <p:spPr>
                  <a:xfrm>
                    <a:off x="4412904" y="2153535"/>
                    <a:ext cx="1506019" cy="883858"/>
                  </a:xfrm>
                  <a:custGeom>
                    <a:avLst/>
                    <a:gdLst>
                      <a:gd name="csX0" fmla="*/ 755321 w 1506019"/>
                      <a:gd name="csY0" fmla="*/ 883859 h 883858"/>
                      <a:gd name="csX1" fmla="*/ 748524 w 1506019"/>
                      <a:gd name="csY1" fmla="*/ 881955 h 883858"/>
                      <a:gd name="csX2" fmla="*/ 6797 w 1506019"/>
                      <a:gd name="csY2" fmla="*/ 453723 h 883858"/>
                      <a:gd name="csX3" fmla="*/ 0 w 1506019"/>
                      <a:gd name="csY3" fmla="*/ 442031 h 883858"/>
                      <a:gd name="csX4" fmla="*/ 6797 w 1506019"/>
                      <a:gd name="csY4" fmla="*/ 430340 h 883858"/>
                      <a:gd name="csX5" fmla="*/ 743901 w 1506019"/>
                      <a:gd name="csY5" fmla="*/ 1835 h 883858"/>
                      <a:gd name="csX6" fmla="*/ 757496 w 1506019"/>
                      <a:gd name="csY6" fmla="*/ 1835 h 883858"/>
                      <a:gd name="csX7" fmla="*/ 1499222 w 1506019"/>
                      <a:gd name="csY7" fmla="*/ 430068 h 883858"/>
                      <a:gd name="csX8" fmla="*/ 1506020 w 1506019"/>
                      <a:gd name="csY8" fmla="*/ 441759 h 883858"/>
                      <a:gd name="csX9" fmla="*/ 1499222 w 1506019"/>
                      <a:gd name="csY9" fmla="*/ 453451 h 883858"/>
                      <a:gd name="csX10" fmla="*/ 762118 w 1506019"/>
                      <a:gd name="csY10" fmla="*/ 881683 h 883858"/>
                      <a:gd name="csX11" fmla="*/ 755321 w 1506019"/>
                      <a:gd name="csY11" fmla="*/ 883587 h 883858"/>
                      <a:gd name="csX12" fmla="*/ 40512 w 1506019"/>
                      <a:gd name="csY12" fmla="*/ 442031 h 883858"/>
                      <a:gd name="csX13" fmla="*/ 755321 w 1506019"/>
                      <a:gd name="csY13" fmla="*/ 854494 h 883858"/>
                      <a:gd name="csX14" fmla="*/ 1465507 w 1506019"/>
                      <a:gd name="csY14" fmla="*/ 441759 h 883858"/>
                      <a:gd name="csX15" fmla="*/ 750699 w 1506019"/>
                      <a:gd name="csY15" fmla="*/ 29025 h 883858"/>
                      <a:gd name="csX16" fmla="*/ 40512 w 1506019"/>
                      <a:gd name="csY16" fmla="*/ 441759 h 88385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1506019" h="883858">
                        <a:moveTo>
                          <a:pt x="755321" y="883859"/>
                        </a:moveTo>
                        <a:cubicBezTo>
                          <a:pt x="752874" y="883859"/>
                          <a:pt x="750699" y="883315"/>
                          <a:pt x="748524" y="881955"/>
                        </a:cubicBezTo>
                        <a:lnTo>
                          <a:pt x="6797" y="453723"/>
                        </a:lnTo>
                        <a:cubicBezTo>
                          <a:pt x="2719" y="451276"/>
                          <a:pt x="0" y="446925"/>
                          <a:pt x="0" y="442031"/>
                        </a:cubicBezTo>
                        <a:cubicBezTo>
                          <a:pt x="0" y="437137"/>
                          <a:pt x="2447" y="432787"/>
                          <a:pt x="6797" y="430340"/>
                        </a:cubicBezTo>
                        <a:lnTo>
                          <a:pt x="743901" y="1835"/>
                        </a:lnTo>
                        <a:cubicBezTo>
                          <a:pt x="747980" y="-612"/>
                          <a:pt x="753418" y="-612"/>
                          <a:pt x="757496" y="1835"/>
                        </a:cubicBezTo>
                        <a:lnTo>
                          <a:pt x="1499222" y="430068"/>
                        </a:lnTo>
                        <a:cubicBezTo>
                          <a:pt x="1503301" y="432515"/>
                          <a:pt x="1506020" y="436865"/>
                          <a:pt x="1506020" y="441759"/>
                        </a:cubicBezTo>
                        <a:cubicBezTo>
                          <a:pt x="1506020" y="446653"/>
                          <a:pt x="1503573" y="451004"/>
                          <a:pt x="1499222" y="453451"/>
                        </a:cubicBezTo>
                        <a:lnTo>
                          <a:pt x="762118" y="881683"/>
                        </a:lnTo>
                        <a:cubicBezTo>
                          <a:pt x="759943" y="882771"/>
                          <a:pt x="757768" y="883587"/>
                          <a:pt x="755321" y="883587"/>
                        </a:cubicBezTo>
                        <a:close/>
                        <a:moveTo>
                          <a:pt x="40512" y="442031"/>
                        </a:moveTo>
                        <a:lnTo>
                          <a:pt x="755321" y="854494"/>
                        </a:lnTo>
                        <a:lnTo>
                          <a:pt x="1465507" y="441759"/>
                        </a:lnTo>
                        <a:lnTo>
                          <a:pt x="750699" y="29025"/>
                        </a:lnTo>
                        <a:lnTo>
                          <a:pt x="40512" y="44175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7" name="Grafik 267">
                  <a:extLst>
                    <a:ext uri="{FF2B5EF4-FFF2-40B4-BE49-F238E27FC236}">
                      <a16:creationId xmlns:a16="http://schemas.microsoft.com/office/drawing/2014/main" id="{950F11C5-661F-D46B-59EB-A9091DC0022F}"/>
                    </a:ext>
                  </a:extLst>
                </p:cNvPr>
                <p:cNvGrpSpPr/>
                <p:nvPr/>
              </p:nvGrpSpPr>
              <p:grpSpPr>
                <a:xfrm>
                  <a:off x="5152183" y="2581767"/>
                  <a:ext cx="766740" cy="751446"/>
                  <a:chOff x="5152183" y="2581767"/>
                  <a:chExt cx="766740" cy="751446"/>
                </a:xfrm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3FA89BD-B959-43EE-A28F-C33F8BA283E0}"/>
                      </a:ext>
                    </a:extLst>
                  </p:cNvPr>
                  <p:cNvSpPr/>
                  <p:nvPr/>
                </p:nvSpPr>
                <p:spPr>
                  <a:xfrm>
                    <a:off x="5165778" y="2595566"/>
                    <a:ext cx="739551" cy="724053"/>
                  </a:xfrm>
                  <a:custGeom>
                    <a:avLst/>
                    <a:gdLst>
                      <a:gd name="csX0" fmla="*/ 739551 w 739551"/>
                      <a:gd name="csY0" fmla="*/ 0 h 724053"/>
                      <a:gd name="csX1" fmla="*/ 737104 w 739551"/>
                      <a:gd name="csY1" fmla="*/ 295820 h 724053"/>
                      <a:gd name="csX2" fmla="*/ 0 w 739551"/>
                      <a:gd name="csY2" fmla="*/ 724053 h 724053"/>
                      <a:gd name="csX3" fmla="*/ 2447 w 739551"/>
                      <a:gd name="csY3" fmla="*/ 428233 h 724053"/>
                      <a:gd name="csX4" fmla="*/ 739551 w 739551"/>
                      <a:gd name="csY4" fmla="*/ 0 h 72405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739551" h="724053">
                        <a:moveTo>
                          <a:pt x="739551" y="0"/>
                        </a:moveTo>
                        <a:lnTo>
                          <a:pt x="737104" y="295820"/>
                        </a:lnTo>
                        <a:lnTo>
                          <a:pt x="0" y="724053"/>
                        </a:lnTo>
                        <a:lnTo>
                          <a:pt x="2447" y="428233"/>
                        </a:lnTo>
                        <a:lnTo>
                          <a:pt x="7395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2CC7B46B-8E70-8AEE-CF6E-6235207DC3E7}"/>
                      </a:ext>
                    </a:extLst>
                  </p:cNvPr>
                  <p:cNvSpPr/>
                  <p:nvPr/>
                </p:nvSpPr>
                <p:spPr>
                  <a:xfrm>
                    <a:off x="5152183" y="2581767"/>
                    <a:ext cx="766740" cy="751446"/>
                  </a:xfrm>
                  <a:custGeom>
                    <a:avLst/>
                    <a:gdLst>
                      <a:gd name="csX0" fmla="*/ 13595 w 766740"/>
                      <a:gd name="csY0" fmla="*/ 751446 h 751446"/>
                      <a:gd name="csX1" fmla="*/ 6797 w 766740"/>
                      <a:gd name="csY1" fmla="*/ 749543 h 751446"/>
                      <a:gd name="csX2" fmla="*/ 0 w 766740"/>
                      <a:gd name="csY2" fmla="*/ 737580 h 751446"/>
                      <a:gd name="csX3" fmla="*/ 2447 w 766740"/>
                      <a:gd name="csY3" fmla="*/ 441759 h 751446"/>
                      <a:gd name="csX4" fmla="*/ 9244 w 766740"/>
                      <a:gd name="csY4" fmla="*/ 430068 h 751446"/>
                      <a:gd name="csX5" fmla="*/ 746348 w 766740"/>
                      <a:gd name="csY5" fmla="*/ 1835 h 751446"/>
                      <a:gd name="csX6" fmla="*/ 759943 w 766740"/>
                      <a:gd name="csY6" fmla="*/ 1835 h 751446"/>
                      <a:gd name="csX7" fmla="*/ 766740 w 766740"/>
                      <a:gd name="csY7" fmla="*/ 13799 h 751446"/>
                      <a:gd name="csX8" fmla="*/ 764293 w 766740"/>
                      <a:gd name="csY8" fmla="*/ 309619 h 751446"/>
                      <a:gd name="csX9" fmla="*/ 757496 w 766740"/>
                      <a:gd name="csY9" fmla="*/ 321310 h 751446"/>
                      <a:gd name="csX10" fmla="*/ 20392 w 766740"/>
                      <a:gd name="csY10" fmla="*/ 749543 h 751446"/>
                      <a:gd name="csX11" fmla="*/ 13595 w 766740"/>
                      <a:gd name="csY11" fmla="*/ 751446 h 751446"/>
                      <a:gd name="csX12" fmla="*/ 29636 w 766740"/>
                      <a:gd name="csY12" fmla="*/ 449916 h 751446"/>
                      <a:gd name="csX13" fmla="*/ 27461 w 766740"/>
                      <a:gd name="csY13" fmla="*/ 714197 h 751446"/>
                      <a:gd name="csX14" fmla="*/ 737376 w 766740"/>
                      <a:gd name="csY14" fmla="*/ 301734 h 751446"/>
                      <a:gd name="csX15" fmla="*/ 739551 w 766740"/>
                      <a:gd name="csY15" fmla="*/ 37453 h 751446"/>
                      <a:gd name="csX16" fmla="*/ 29636 w 766740"/>
                      <a:gd name="csY16" fmla="*/ 449916 h 75144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766740" h="751446">
                        <a:moveTo>
                          <a:pt x="13595" y="751446"/>
                        </a:moveTo>
                        <a:cubicBezTo>
                          <a:pt x="11148" y="751446"/>
                          <a:pt x="8972" y="750903"/>
                          <a:pt x="6797" y="749543"/>
                        </a:cubicBezTo>
                        <a:cubicBezTo>
                          <a:pt x="2447" y="747096"/>
                          <a:pt x="0" y="742474"/>
                          <a:pt x="0" y="737580"/>
                        </a:cubicBezTo>
                        <a:lnTo>
                          <a:pt x="2447" y="441759"/>
                        </a:lnTo>
                        <a:cubicBezTo>
                          <a:pt x="2447" y="436865"/>
                          <a:pt x="5166" y="432515"/>
                          <a:pt x="9244" y="430068"/>
                        </a:cubicBezTo>
                        <a:lnTo>
                          <a:pt x="746348" y="1835"/>
                        </a:lnTo>
                        <a:cubicBezTo>
                          <a:pt x="750427" y="-612"/>
                          <a:pt x="755865" y="-612"/>
                          <a:pt x="759943" y="1835"/>
                        </a:cubicBezTo>
                        <a:cubicBezTo>
                          <a:pt x="764293" y="4282"/>
                          <a:pt x="766740" y="8905"/>
                          <a:pt x="766740" y="13799"/>
                        </a:cubicBezTo>
                        <a:lnTo>
                          <a:pt x="764293" y="309619"/>
                        </a:lnTo>
                        <a:cubicBezTo>
                          <a:pt x="764293" y="314513"/>
                          <a:pt x="761574" y="318863"/>
                          <a:pt x="757496" y="321310"/>
                        </a:cubicBezTo>
                        <a:lnTo>
                          <a:pt x="20392" y="749543"/>
                        </a:lnTo>
                        <a:cubicBezTo>
                          <a:pt x="18217" y="750631"/>
                          <a:pt x="16042" y="751446"/>
                          <a:pt x="13595" y="751446"/>
                        </a:cubicBezTo>
                        <a:close/>
                        <a:moveTo>
                          <a:pt x="29636" y="449916"/>
                        </a:moveTo>
                        <a:lnTo>
                          <a:pt x="27461" y="714197"/>
                        </a:lnTo>
                        <a:lnTo>
                          <a:pt x="737376" y="301734"/>
                        </a:lnTo>
                        <a:lnTo>
                          <a:pt x="739551" y="37453"/>
                        </a:lnTo>
                        <a:lnTo>
                          <a:pt x="29636" y="44991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0" name="Grafik 267">
                  <a:extLst>
                    <a:ext uri="{FF2B5EF4-FFF2-40B4-BE49-F238E27FC236}">
                      <a16:creationId xmlns:a16="http://schemas.microsoft.com/office/drawing/2014/main" id="{84E44B8A-E9D2-6BAC-52D5-0DF54FB5D65E}"/>
                    </a:ext>
                  </a:extLst>
                </p:cNvPr>
                <p:cNvGrpSpPr/>
                <p:nvPr/>
              </p:nvGrpSpPr>
              <p:grpSpPr>
                <a:xfrm>
                  <a:off x="4410457" y="2581767"/>
                  <a:ext cx="771362" cy="751446"/>
                  <a:chOff x="4410457" y="2581767"/>
                  <a:chExt cx="771362" cy="751446"/>
                </a:xfrm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90E631E-D24A-25A5-7074-B86EEAEADC87}"/>
                      </a:ext>
                    </a:extLst>
                  </p:cNvPr>
                  <p:cNvSpPr/>
                  <p:nvPr/>
                </p:nvSpPr>
                <p:spPr>
                  <a:xfrm>
                    <a:off x="4424052" y="2595566"/>
                    <a:ext cx="744173" cy="724053"/>
                  </a:xfrm>
                  <a:custGeom>
                    <a:avLst/>
                    <a:gdLst>
                      <a:gd name="csX0" fmla="*/ 744173 w 744173"/>
                      <a:gd name="csY0" fmla="*/ 428233 h 724053"/>
                      <a:gd name="csX1" fmla="*/ 741726 w 744173"/>
                      <a:gd name="csY1" fmla="*/ 724053 h 724053"/>
                      <a:gd name="csX2" fmla="*/ 0 w 744173"/>
                      <a:gd name="csY2" fmla="*/ 295820 h 724053"/>
                      <a:gd name="csX3" fmla="*/ 2447 w 744173"/>
                      <a:gd name="csY3" fmla="*/ 0 h 724053"/>
                      <a:gd name="csX4" fmla="*/ 744173 w 744173"/>
                      <a:gd name="csY4" fmla="*/ 428233 h 72405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744173" h="724053">
                        <a:moveTo>
                          <a:pt x="744173" y="428233"/>
                        </a:moveTo>
                        <a:lnTo>
                          <a:pt x="741726" y="724053"/>
                        </a:lnTo>
                        <a:lnTo>
                          <a:pt x="0" y="295820"/>
                        </a:lnTo>
                        <a:lnTo>
                          <a:pt x="2447" y="0"/>
                        </a:lnTo>
                        <a:lnTo>
                          <a:pt x="744173" y="4282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D0848F15-1582-D5C6-58D5-EBAC540AEBFA}"/>
                      </a:ext>
                    </a:extLst>
                  </p:cNvPr>
                  <p:cNvSpPr/>
                  <p:nvPr/>
                </p:nvSpPr>
                <p:spPr>
                  <a:xfrm>
                    <a:off x="4410457" y="2581767"/>
                    <a:ext cx="771362" cy="751446"/>
                  </a:xfrm>
                  <a:custGeom>
                    <a:avLst/>
                    <a:gdLst>
                      <a:gd name="csX0" fmla="*/ 755321 w 771362"/>
                      <a:gd name="csY0" fmla="*/ 751446 h 751446"/>
                      <a:gd name="csX1" fmla="*/ 748524 w 771362"/>
                      <a:gd name="csY1" fmla="*/ 749543 h 751446"/>
                      <a:gd name="csX2" fmla="*/ 6797 w 771362"/>
                      <a:gd name="csY2" fmla="*/ 321310 h 751446"/>
                      <a:gd name="csX3" fmla="*/ 0 w 771362"/>
                      <a:gd name="csY3" fmla="*/ 309347 h 751446"/>
                      <a:gd name="csX4" fmla="*/ 2447 w 771362"/>
                      <a:gd name="csY4" fmla="*/ 13527 h 751446"/>
                      <a:gd name="csX5" fmla="*/ 9244 w 771362"/>
                      <a:gd name="csY5" fmla="*/ 1835 h 751446"/>
                      <a:gd name="csX6" fmla="*/ 22839 w 771362"/>
                      <a:gd name="csY6" fmla="*/ 1835 h 751446"/>
                      <a:gd name="csX7" fmla="*/ 764565 w 771362"/>
                      <a:gd name="csY7" fmla="*/ 430068 h 751446"/>
                      <a:gd name="csX8" fmla="*/ 771363 w 771362"/>
                      <a:gd name="csY8" fmla="*/ 442031 h 751446"/>
                      <a:gd name="csX9" fmla="*/ 768916 w 771362"/>
                      <a:gd name="csY9" fmla="*/ 737852 h 751446"/>
                      <a:gd name="csX10" fmla="*/ 762118 w 771362"/>
                      <a:gd name="csY10" fmla="*/ 749543 h 751446"/>
                      <a:gd name="csX11" fmla="*/ 755321 w 771362"/>
                      <a:gd name="csY11" fmla="*/ 751446 h 751446"/>
                      <a:gd name="csX12" fmla="*/ 27189 w 771362"/>
                      <a:gd name="csY12" fmla="*/ 302006 h 751446"/>
                      <a:gd name="csX13" fmla="*/ 741998 w 771362"/>
                      <a:gd name="csY13" fmla="*/ 714741 h 751446"/>
                      <a:gd name="csX14" fmla="*/ 744173 w 771362"/>
                      <a:gd name="csY14" fmla="*/ 450188 h 751446"/>
                      <a:gd name="csX15" fmla="*/ 29365 w 771362"/>
                      <a:gd name="csY15" fmla="*/ 37453 h 751446"/>
                      <a:gd name="csX16" fmla="*/ 27189 w 771362"/>
                      <a:gd name="csY16" fmla="*/ 302006 h 75144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771362" h="751446">
                        <a:moveTo>
                          <a:pt x="755321" y="751446"/>
                        </a:moveTo>
                        <a:cubicBezTo>
                          <a:pt x="752874" y="751446"/>
                          <a:pt x="750699" y="750903"/>
                          <a:pt x="748524" y="749543"/>
                        </a:cubicBezTo>
                        <a:lnTo>
                          <a:pt x="6797" y="321310"/>
                        </a:lnTo>
                        <a:cubicBezTo>
                          <a:pt x="2447" y="318863"/>
                          <a:pt x="0" y="314241"/>
                          <a:pt x="0" y="309347"/>
                        </a:cubicBezTo>
                        <a:lnTo>
                          <a:pt x="2447" y="13527"/>
                        </a:lnTo>
                        <a:cubicBezTo>
                          <a:pt x="2447" y="8633"/>
                          <a:pt x="5166" y="4282"/>
                          <a:pt x="9244" y="1835"/>
                        </a:cubicBezTo>
                        <a:cubicBezTo>
                          <a:pt x="13323" y="-612"/>
                          <a:pt x="18489" y="-612"/>
                          <a:pt x="22839" y="1835"/>
                        </a:cubicBezTo>
                        <a:lnTo>
                          <a:pt x="764565" y="430068"/>
                        </a:lnTo>
                        <a:cubicBezTo>
                          <a:pt x="768916" y="432515"/>
                          <a:pt x="771363" y="437137"/>
                          <a:pt x="771363" y="442031"/>
                        </a:cubicBezTo>
                        <a:lnTo>
                          <a:pt x="768916" y="737852"/>
                        </a:lnTo>
                        <a:cubicBezTo>
                          <a:pt x="768916" y="742746"/>
                          <a:pt x="766197" y="747096"/>
                          <a:pt x="762118" y="749543"/>
                        </a:cubicBezTo>
                        <a:cubicBezTo>
                          <a:pt x="759943" y="750631"/>
                          <a:pt x="757768" y="751446"/>
                          <a:pt x="755321" y="751446"/>
                        </a:cubicBezTo>
                        <a:close/>
                        <a:moveTo>
                          <a:pt x="27189" y="302006"/>
                        </a:moveTo>
                        <a:lnTo>
                          <a:pt x="741998" y="714741"/>
                        </a:lnTo>
                        <a:lnTo>
                          <a:pt x="744173" y="450188"/>
                        </a:lnTo>
                        <a:lnTo>
                          <a:pt x="29365" y="37453"/>
                        </a:lnTo>
                        <a:lnTo>
                          <a:pt x="27189" y="30200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53" name="Grafik 267">
                <a:extLst>
                  <a:ext uri="{FF2B5EF4-FFF2-40B4-BE49-F238E27FC236}">
                    <a16:creationId xmlns:a16="http://schemas.microsoft.com/office/drawing/2014/main" id="{62EB3FF4-D313-05AF-09C7-38B88C424C23}"/>
                  </a:ext>
                </a:extLst>
              </p:cNvPr>
              <p:cNvGrpSpPr/>
              <p:nvPr/>
            </p:nvGrpSpPr>
            <p:grpSpPr>
              <a:xfrm>
                <a:off x="4769629" y="2287239"/>
                <a:ext cx="809427" cy="597350"/>
                <a:chOff x="4769629" y="2287239"/>
                <a:chExt cx="809427" cy="597350"/>
              </a:xfrm>
              <a:solidFill>
                <a:srgbClr val="FFFFFF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A7B175C5-7AE7-DE83-9C05-95E18B829F91}"/>
                    </a:ext>
                  </a:extLst>
                </p:cNvPr>
                <p:cNvSpPr/>
                <p:nvPr/>
              </p:nvSpPr>
              <p:spPr>
                <a:xfrm>
                  <a:off x="5101339" y="2287239"/>
                  <a:ext cx="153619" cy="88637"/>
                </a:xfrm>
                <a:custGeom>
                  <a:avLst/>
                  <a:gdLst>
                    <a:gd name="csX0" fmla="*/ 153076 w 153619"/>
                    <a:gd name="csY0" fmla="*/ 0 h 88637"/>
                    <a:gd name="csX1" fmla="*/ 0 w 153619"/>
                    <a:gd name="csY1" fmla="*/ 0 h 88637"/>
                    <a:gd name="csX2" fmla="*/ 272 w 153619"/>
                    <a:gd name="csY2" fmla="*/ 15770 h 88637"/>
                    <a:gd name="csX3" fmla="*/ 106582 w 153619"/>
                    <a:gd name="csY3" fmla="*/ 15770 h 88637"/>
                    <a:gd name="csX4" fmla="*/ 129965 w 153619"/>
                    <a:gd name="csY4" fmla="*/ 2175 h 88637"/>
                    <a:gd name="csX5" fmla="*/ 149270 w 153619"/>
                    <a:gd name="csY5" fmla="*/ 13323 h 88637"/>
                    <a:gd name="csX6" fmla="*/ 126159 w 153619"/>
                    <a:gd name="csY6" fmla="*/ 26917 h 88637"/>
                    <a:gd name="csX7" fmla="*/ 126431 w 153619"/>
                    <a:gd name="csY7" fmla="*/ 88637 h 88637"/>
                    <a:gd name="csX8" fmla="*/ 153620 w 153619"/>
                    <a:gd name="csY8" fmla="*/ 88637 h 88637"/>
                    <a:gd name="csX9" fmla="*/ 153076 w 153619"/>
                    <a:gd name="csY9" fmla="*/ 0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619" h="88637">
                      <a:moveTo>
                        <a:pt x="153076" y="0"/>
                      </a:moveTo>
                      <a:lnTo>
                        <a:pt x="0" y="0"/>
                      </a:lnTo>
                      <a:lnTo>
                        <a:pt x="272" y="15770"/>
                      </a:lnTo>
                      <a:lnTo>
                        <a:pt x="106582" y="15770"/>
                      </a:lnTo>
                      <a:lnTo>
                        <a:pt x="129965" y="2175"/>
                      </a:lnTo>
                      <a:lnTo>
                        <a:pt x="149270" y="13323"/>
                      </a:lnTo>
                      <a:lnTo>
                        <a:pt x="126159" y="26917"/>
                      </a:lnTo>
                      <a:lnTo>
                        <a:pt x="126431" y="88637"/>
                      </a:lnTo>
                      <a:lnTo>
                        <a:pt x="153620" y="88637"/>
                      </a:lnTo>
                      <a:lnTo>
                        <a:pt x="153076" y="0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419E4919-B87E-43C5-2253-31DEFFD13484}"/>
                    </a:ext>
                  </a:extLst>
                </p:cNvPr>
                <p:cNvSpPr/>
                <p:nvPr/>
              </p:nvSpPr>
              <p:spPr>
                <a:xfrm>
                  <a:off x="4893612" y="2289414"/>
                  <a:ext cx="356996" cy="207454"/>
                </a:xfrm>
                <a:custGeom>
                  <a:avLst/>
                  <a:gdLst>
                    <a:gd name="csX0" fmla="*/ 356996 w 356996"/>
                    <a:gd name="csY0" fmla="*/ 11148 h 207454"/>
                    <a:gd name="csX1" fmla="*/ 337692 w 356996"/>
                    <a:gd name="csY1" fmla="*/ 0 h 207454"/>
                    <a:gd name="csX2" fmla="*/ 314309 w 356996"/>
                    <a:gd name="csY2" fmla="*/ 13595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333886 w 356996"/>
                    <a:gd name="csY5" fmla="*/ 24742 h 207454"/>
                    <a:gd name="csX6" fmla="*/ 356996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6" y="11148"/>
                      </a:moveTo>
                      <a:lnTo>
                        <a:pt x="337692" y="0"/>
                      </a:lnTo>
                      <a:lnTo>
                        <a:pt x="314309" y="13595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333886" y="24742"/>
                      </a:lnTo>
                      <a:lnTo>
                        <a:pt x="356996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5C97736-2CD3-FFA2-1309-44759CB6C24D}"/>
                    </a:ext>
                  </a:extLst>
                </p:cNvPr>
                <p:cNvSpPr/>
                <p:nvPr/>
              </p:nvSpPr>
              <p:spPr>
                <a:xfrm>
                  <a:off x="5425708" y="2474301"/>
                  <a:ext cx="153348" cy="88637"/>
                </a:xfrm>
                <a:custGeom>
                  <a:avLst/>
                  <a:gdLst>
                    <a:gd name="csX0" fmla="*/ 153076 w 153348"/>
                    <a:gd name="csY0" fmla="*/ 0 h 88637"/>
                    <a:gd name="csX1" fmla="*/ 0 w 153348"/>
                    <a:gd name="csY1" fmla="*/ 0 h 88637"/>
                    <a:gd name="csX2" fmla="*/ 0 w 153348"/>
                    <a:gd name="csY2" fmla="*/ 15770 h 88637"/>
                    <a:gd name="csX3" fmla="*/ 106582 w 153348"/>
                    <a:gd name="csY3" fmla="*/ 15770 h 88637"/>
                    <a:gd name="csX4" fmla="*/ 129693 w 153348"/>
                    <a:gd name="csY4" fmla="*/ 2175 h 88637"/>
                    <a:gd name="csX5" fmla="*/ 148998 w 153348"/>
                    <a:gd name="csY5" fmla="*/ 13323 h 88637"/>
                    <a:gd name="csX6" fmla="*/ 125887 w 153348"/>
                    <a:gd name="csY6" fmla="*/ 26917 h 88637"/>
                    <a:gd name="csX7" fmla="*/ 126159 w 153348"/>
                    <a:gd name="csY7" fmla="*/ 88637 h 88637"/>
                    <a:gd name="csX8" fmla="*/ 153348 w 153348"/>
                    <a:gd name="csY8" fmla="*/ 88637 h 88637"/>
                    <a:gd name="csX9" fmla="*/ 153076 w 153348"/>
                    <a:gd name="csY9" fmla="*/ 0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348" h="88637">
                      <a:moveTo>
                        <a:pt x="153076" y="0"/>
                      </a:moveTo>
                      <a:lnTo>
                        <a:pt x="0" y="0"/>
                      </a:lnTo>
                      <a:lnTo>
                        <a:pt x="0" y="15770"/>
                      </a:lnTo>
                      <a:lnTo>
                        <a:pt x="106582" y="15770"/>
                      </a:lnTo>
                      <a:lnTo>
                        <a:pt x="129693" y="2175"/>
                      </a:lnTo>
                      <a:lnTo>
                        <a:pt x="148998" y="13323"/>
                      </a:lnTo>
                      <a:lnTo>
                        <a:pt x="125887" y="26917"/>
                      </a:lnTo>
                      <a:lnTo>
                        <a:pt x="126159" y="88637"/>
                      </a:lnTo>
                      <a:lnTo>
                        <a:pt x="153348" y="88637"/>
                      </a:lnTo>
                      <a:lnTo>
                        <a:pt x="153076" y="0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3780FEC-9B67-0BF4-378E-D13DF59B3664}"/>
                    </a:ext>
                  </a:extLst>
                </p:cNvPr>
                <p:cNvSpPr/>
                <p:nvPr/>
              </p:nvSpPr>
              <p:spPr>
                <a:xfrm>
                  <a:off x="5217710" y="2476477"/>
                  <a:ext cx="356996" cy="207454"/>
                </a:xfrm>
                <a:custGeom>
                  <a:avLst/>
                  <a:gdLst>
                    <a:gd name="csX0" fmla="*/ 356997 w 356996"/>
                    <a:gd name="csY0" fmla="*/ 11148 h 207454"/>
                    <a:gd name="csX1" fmla="*/ 337692 w 356996"/>
                    <a:gd name="csY1" fmla="*/ 0 h 207454"/>
                    <a:gd name="csX2" fmla="*/ 314581 w 356996"/>
                    <a:gd name="csY2" fmla="*/ 13595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333886 w 356996"/>
                    <a:gd name="csY5" fmla="*/ 24742 h 207454"/>
                    <a:gd name="csX6" fmla="*/ 356997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7" y="11148"/>
                      </a:moveTo>
                      <a:lnTo>
                        <a:pt x="337692" y="0"/>
                      </a:lnTo>
                      <a:lnTo>
                        <a:pt x="314581" y="13595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333886" y="24742"/>
                      </a:lnTo>
                      <a:lnTo>
                        <a:pt x="356997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3B59B8A2-0A85-C4A4-B568-B1EAE82162E3}"/>
                    </a:ext>
                  </a:extLst>
                </p:cNvPr>
                <p:cNvSpPr/>
                <p:nvPr/>
              </p:nvSpPr>
              <p:spPr>
                <a:xfrm>
                  <a:off x="4769629" y="2608617"/>
                  <a:ext cx="153620" cy="88637"/>
                </a:xfrm>
                <a:custGeom>
                  <a:avLst/>
                  <a:gdLst>
                    <a:gd name="csX0" fmla="*/ 153620 w 153620"/>
                    <a:gd name="csY0" fmla="*/ 72868 h 88637"/>
                    <a:gd name="csX1" fmla="*/ 47038 w 153620"/>
                    <a:gd name="csY1" fmla="*/ 72868 h 88637"/>
                    <a:gd name="csX2" fmla="*/ 23927 w 153620"/>
                    <a:gd name="csY2" fmla="*/ 86462 h 88637"/>
                    <a:gd name="csX3" fmla="*/ 4622 w 153620"/>
                    <a:gd name="csY3" fmla="*/ 75315 h 88637"/>
                    <a:gd name="csX4" fmla="*/ 27461 w 153620"/>
                    <a:gd name="csY4" fmla="*/ 61992 h 88637"/>
                    <a:gd name="csX5" fmla="*/ 27461 w 153620"/>
                    <a:gd name="csY5" fmla="*/ 0 h 88637"/>
                    <a:gd name="csX6" fmla="*/ 0 w 153620"/>
                    <a:gd name="csY6" fmla="*/ 0 h 88637"/>
                    <a:gd name="csX7" fmla="*/ 544 w 153620"/>
                    <a:gd name="csY7" fmla="*/ 88637 h 88637"/>
                    <a:gd name="csX8" fmla="*/ 153348 w 153620"/>
                    <a:gd name="csY8" fmla="*/ 88637 h 88637"/>
                    <a:gd name="csX9" fmla="*/ 153620 w 153620"/>
                    <a:gd name="csY9" fmla="*/ 72868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620" h="88637">
                      <a:moveTo>
                        <a:pt x="153620" y="72868"/>
                      </a:moveTo>
                      <a:lnTo>
                        <a:pt x="47038" y="72868"/>
                      </a:lnTo>
                      <a:lnTo>
                        <a:pt x="23927" y="86462"/>
                      </a:lnTo>
                      <a:lnTo>
                        <a:pt x="4622" y="75315"/>
                      </a:lnTo>
                      <a:lnTo>
                        <a:pt x="27461" y="61992"/>
                      </a:lnTo>
                      <a:lnTo>
                        <a:pt x="27461" y="0"/>
                      </a:lnTo>
                      <a:lnTo>
                        <a:pt x="0" y="0"/>
                      </a:lnTo>
                      <a:lnTo>
                        <a:pt x="544" y="88637"/>
                      </a:lnTo>
                      <a:lnTo>
                        <a:pt x="153348" y="88637"/>
                      </a:lnTo>
                      <a:lnTo>
                        <a:pt x="153620" y="7286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31A9030-2DBB-3C78-1FA0-28D279CD5B0F}"/>
                    </a:ext>
                  </a:extLst>
                </p:cNvPr>
                <p:cNvSpPr/>
                <p:nvPr/>
              </p:nvSpPr>
              <p:spPr>
                <a:xfrm>
                  <a:off x="4774251" y="2487624"/>
                  <a:ext cx="356996" cy="207454"/>
                </a:xfrm>
                <a:custGeom>
                  <a:avLst/>
                  <a:gdLst>
                    <a:gd name="csX0" fmla="*/ 356997 w 356996"/>
                    <a:gd name="csY0" fmla="*/ 11148 h 207454"/>
                    <a:gd name="csX1" fmla="*/ 337692 w 356996"/>
                    <a:gd name="csY1" fmla="*/ 0 h 207454"/>
                    <a:gd name="csX2" fmla="*/ 22839 w 356996"/>
                    <a:gd name="csY2" fmla="*/ 182984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42415 w 356996"/>
                    <a:gd name="csY5" fmla="*/ 193860 h 207454"/>
                    <a:gd name="csX6" fmla="*/ 356997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7" y="11148"/>
                      </a:moveTo>
                      <a:lnTo>
                        <a:pt x="337692" y="0"/>
                      </a:lnTo>
                      <a:lnTo>
                        <a:pt x="22839" y="182984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42415" y="193860"/>
                      </a:lnTo>
                      <a:lnTo>
                        <a:pt x="356997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589F2E7A-1548-7D40-38EF-59495EE9EEA1}"/>
                    </a:ext>
                  </a:extLst>
                </p:cNvPr>
                <p:cNvSpPr/>
                <p:nvPr/>
              </p:nvSpPr>
              <p:spPr>
                <a:xfrm>
                  <a:off x="5093998" y="2795952"/>
                  <a:ext cx="153348" cy="88637"/>
                </a:xfrm>
                <a:custGeom>
                  <a:avLst/>
                  <a:gdLst>
                    <a:gd name="csX0" fmla="*/ 153348 w 153348"/>
                    <a:gd name="csY0" fmla="*/ 72868 h 88637"/>
                    <a:gd name="csX1" fmla="*/ 46766 w 153348"/>
                    <a:gd name="csY1" fmla="*/ 72868 h 88637"/>
                    <a:gd name="csX2" fmla="*/ 23655 w 153348"/>
                    <a:gd name="csY2" fmla="*/ 86190 h 88637"/>
                    <a:gd name="csX3" fmla="*/ 4622 w 153348"/>
                    <a:gd name="csY3" fmla="*/ 75043 h 88637"/>
                    <a:gd name="csX4" fmla="*/ 27461 w 153348"/>
                    <a:gd name="csY4" fmla="*/ 61720 h 88637"/>
                    <a:gd name="csX5" fmla="*/ 27189 w 153348"/>
                    <a:gd name="csY5" fmla="*/ 0 h 88637"/>
                    <a:gd name="csX6" fmla="*/ 0 w 153348"/>
                    <a:gd name="csY6" fmla="*/ 0 h 88637"/>
                    <a:gd name="csX7" fmla="*/ 544 w 153348"/>
                    <a:gd name="csY7" fmla="*/ 88637 h 88637"/>
                    <a:gd name="csX8" fmla="*/ 153348 w 153348"/>
                    <a:gd name="csY8" fmla="*/ 88637 h 88637"/>
                    <a:gd name="csX9" fmla="*/ 153348 w 153348"/>
                    <a:gd name="csY9" fmla="*/ 72868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348" h="88637">
                      <a:moveTo>
                        <a:pt x="153348" y="72868"/>
                      </a:moveTo>
                      <a:lnTo>
                        <a:pt x="46766" y="72868"/>
                      </a:lnTo>
                      <a:lnTo>
                        <a:pt x="23655" y="86190"/>
                      </a:lnTo>
                      <a:lnTo>
                        <a:pt x="4622" y="75043"/>
                      </a:lnTo>
                      <a:lnTo>
                        <a:pt x="27461" y="61720"/>
                      </a:lnTo>
                      <a:lnTo>
                        <a:pt x="27189" y="0"/>
                      </a:lnTo>
                      <a:lnTo>
                        <a:pt x="0" y="0"/>
                      </a:lnTo>
                      <a:lnTo>
                        <a:pt x="544" y="88637"/>
                      </a:lnTo>
                      <a:lnTo>
                        <a:pt x="153348" y="88637"/>
                      </a:lnTo>
                      <a:lnTo>
                        <a:pt x="153348" y="7286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87C2C9EA-D88B-BB01-5D8A-2F3643DC17F7}"/>
                    </a:ext>
                  </a:extLst>
                </p:cNvPr>
                <p:cNvSpPr/>
                <p:nvPr/>
              </p:nvSpPr>
              <p:spPr>
                <a:xfrm>
                  <a:off x="5098620" y="2674959"/>
                  <a:ext cx="356724" cy="207183"/>
                </a:xfrm>
                <a:custGeom>
                  <a:avLst/>
                  <a:gdLst>
                    <a:gd name="csX0" fmla="*/ 356725 w 356724"/>
                    <a:gd name="csY0" fmla="*/ 11148 h 207183"/>
                    <a:gd name="csX1" fmla="*/ 337420 w 356724"/>
                    <a:gd name="csY1" fmla="*/ 0 h 207183"/>
                    <a:gd name="csX2" fmla="*/ 22839 w 356724"/>
                    <a:gd name="csY2" fmla="*/ 182713 h 207183"/>
                    <a:gd name="csX3" fmla="*/ 0 w 356724"/>
                    <a:gd name="csY3" fmla="*/ 196035 h 207183"/>
                    <a:gd name="csX4" fmla="*/ 19033 w 356724"/>
                    <a:gd name="csY4" fmla="*/ 207183 h 207183"/>
                    <a:gd name="csX5" fmla="*/ 42144 w 356724"/>
                    <a:gd name="csY5" fmla="*/ 193860 h 207183"/>
                    <a:gd name="csX6" fmla="*/ 356725 w 356724"/>
                    <a:gd name="csY6" fmla="*/ 11148 h 2071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724" h="207183">
                      <a:moveTo>
                        <a:pt x="356725" y="11148"/>
                      </a:moveTo>
                      <a:lnTo>
                        <a:pt x="337420" y="0"/>
                      </a:lnTo>
                      <a:lnTo>
                        <a:pt x="22839" y="182713"/>
                      </a:lnTo>
                      <a:lnTo>
                        <a:pt x="0" y="196035"/>
                      </a:lnTo>
                      <a:lnTo>
                        <a:pt x="19033" y="207183"/>
                      </a:lnTo>
                      <a:lnTo>
                        <a:pt x="42144" y="193860"/>
                      </a:lnTo>
                      <a:lnTo>
                        <a:pt x="356725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0" name="Grafik 267">
              <a:extLst>
                <a:ext uri="{FF2B5EF4-FFF2-40B4-BE49-F238E27FC236}">
                  <a16:creationId xmlns:a16="http://schemas.microsoft.com/office/drawing/2014/main" id="{8B5E5574-89E4-A1EF-19EF-FCD19274A0F2}"/>
                </a:ext>
              </a:extLst>
            </p:cNvPr>
            <p:cNvGrpSpPr/>
            <p:nvPr/>
          </p:nvGrpSpPr>
          <p:grpSpPr>
            <a:xfrm>
              <a:off x="7033776" y="2153535"/>
              <a:ext cx="1508466" cy="1179678"/>
              <a:chOff x="7033776" y="2153535"/>
              <a:chExt cx="1508466" cy="1179678"/>
            </a:xfrm>
          </p:grpSpPr>
          <p:grpSp>
            <p:nvGrpSpPr>
              <p:cNvPr id="21" name="Grafik 267">
                <a:extLst>
                  <a:ext uri="{FF2B5EF4-FFF2-40B4-BE49-F238E27FC236}">
                    <a16:creationId xmlns:a16="http://schemas.microsoft.com/office/drawing/2014/main" id="{A56D5EC5-32F0-AFED-1399-B193DB3C89EE}"/>
                  </a:ext>
                </a:extLst>
              </p:cNvPr>
              <p:cNvGrpSpPr/>
              <p:nvPr/>
            </p:nvGrpSpPr>
            <p:grpSpPr>
              <a:xfrm>
                <a:off x="7033776" y="2153535"/>
                <a:ext cx="1508466" cy="1179678"/>
                <a:chOff x="7033776" y="2153535"/>
                <a:chExt cx="1508466" cy="1179678"/>
              </a:xfrm>
            </p:grpSpPr>
            <p:grpSp>
              <p:nvGrpSpPr>
                <p:cNvPr id="22" name="Grafik 267">
                  <a:extLst>
                    <a:ext uri="{FF2B5EF4-FFF2-40B4-BE49-F238E27FC236}">
                      <a16:creationId xmlns:a16="http://schemas.microsoft.com/office/drawing/2014/main" id="{2BB0058C-644B-42F5-E45B-218D2AE66F00}"/>
                    </a:ext>
                  </a:extLst>
                </p:cNvPr>
                <p:cNvGrpSpPr/>
                <p:nvPr/>
              </p:nvGrpSpPr>
              <p:grpSpPr>
                <a:xfrm>
                  <a:off x="7036223" y="2153535"/>
                  <a:ext cx="1506019" cy="883858"/>
                  <a:chOff x="7036223" y="2153535"/>
                  <a:chExt cx="1506019" cy="883858"/>
                </a:xfrm>
              </p:grpSpPr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BECEA29-FAB6-EB5F-B9FA-7583136C8964}"/>
                      </a:ext>
                    </a:extLst>
                  </p:cNvPr>
                  <p:cNvSpPr/>
                  <p:nvPr/>
                </p:nvSpPr>
                <p:spPr>
                  <a:xfrm>
                    <a:off x="7049818" y="2167333"/>
                    <a:ext cx="1478830" cy="856465"/>
                  </a:xfrm>
                  <a:custGeom>
                    <a:avLst/>
                    <a:gdLst>
                      <a:gd name="csX0" fmla="*/ 1478830 w 1478830"/>
                      <a:gd name="csY0" fmla="*/ 428233 h 856465"/>
                      <a:gd name="csX1" fmla="*/ 741726 w 1478830"/>
                      <a:gd name="csY1" fmla="*/ 856465 h 856465"/>
                      <a:gd name="csX2" fmla="*/ 0 w 1478830"/>
                      <a:gd name="csY2" fmla="*/ 428233 h 856465"/>
                      <a:gd name="csX3" fmla="*/ 737104 w 1478830"/>
                      <a:gd name="csY3" fmla="*/ 0 h 856465"/>
                      <a:gd name="csX4" fmla="*/ 1478830 w 1478830"/>
                      <a:gd name="csY4" fmla="*/ 428233 h 8564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1478830" h="856465">
                        <a:moveTo>
                          <a:pt x="1478830" y="428233"/>
                        </a:moveTo>
                        <a:lnTo>
                          <a:pt x="741726" y="856465"/>
                        </a:lnTo>
                        <a:lnTo>
                          <a:pt x="0" y="428233"/>
                        </a:lnTo>
                        <a:lnTo>
                          <a:pt x="737104" y="0"/>
                        </a:lnTo>
                        <a:lnTo>
                          <a:pt x="1478830" y="428233"/>
                        </a:lnTo>
                        <a:close/>
                      </a:path>
                    </a:pathLst>
                  </a:custGeom>
                  <a:solidFill>
                    <a:srgbClr val="D50E22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3D4B1B36-39EE-5FC0-1FFE-A10C2AF21E56}"/>
                      </a:ext>
                    </a:extLst>
                  </p:cNvPr>
                  <p:cNvSpPr/>
                  <p:nvPr/>
                </p:nvSpPr>
                <p:spPr>
                  <a:xfrm>
                    <a:off x="7036223" y="2153535"/>
                    <a:ext cx="1506019" cy="883858"/>
                  </a:xfrm>
                  <a:custGeom>
                    <a:avLst/>
                    <a:gdLst>
                      <a:gd name="csX0" fmla="*/ 755321 w 1506019"/>
                      <a:gd name="csY0" fmla="*/ 883859 h 883858"/>
                      <a:gd name="csX1" fmla="*/ 748524 w 1506019"/>
                      <a:gd name="csY1" fmla="*/ 881955 h 883858"/>
                      <a:gd name="csX2" fmla="*/ 6797 w 1506019"/>
                      <a:gd name="csY2" fmla="*/ 453723 h 883858"/>
                      <a:gd name="csX3" fmla="*/ 0 w 1506019"/>
                      <a:gd name="csY3" fmla="*/ 442031 h 883858"/>
                      <a:gd name="csX4" fmla="*/ 6797 w 1506019"/>
                      <a:gd name="csY4" fmla="*/ 430340 h 883858"/>
                      <a:gd name="csX5" fmla="*/ 743901 w 1506019"/>
                      <a:gd name="csY5" fmla="*/ 1835 h 883858"/>
                      <a:gd name="csX6" fmla="*/ 757496 w 1506019"/>
                      <a:gd name="csY6" fmla="*/ 1835 h 883858"/>
                      <a:gd name="csX7" fmla="*/ 1499222 w 1506019"/>
                      <a:gd name="csY7" fmla="*/ 430068 h 883858"/>
                      <a:gd name="csX8" fmla="*/ 1506020 w 1506019"/>
                      <a:gd name="csY8" fmla="*/ 441759 h 883858"/>
                      <a:gd name="csX9" fmla="*/ 1499222 w 1506019"/>
                      <a:gd name="csY9" fmla="*/ 453451 h 883858"/>
                      <a:gd name="csX10" fmla="*/ 762118 w 1506019"/>
                      <a:gd name="csY10" fmla="*/ 881683 h 883858"/>
                      <a:gd name="csX11" fmla="*/ 755321 w 1506019"/>
                      <a:gd name="csY11" fmla="*/ 883587 h 883858"/>
                      <a:gd name="csX12" fmla="*/ 40512 w 1506019"/>
                      <a:gd name="csY12" fmla="*/ 442031 h 883858"/>
                      <a:gd name="csX13" fmla="*/ 755321 w 1506019"/>
                      <a:gd name="csY13" fmla="*/ 854494 h 883858"/>
                      <a:gd name="csX14" fmla="*/ 1465507 w 1506019"/>
                      <a:gd name="csY14" fmla="*/ 441759 h 883858"/>
                      <a:gd name="csX15" fmla="*/ 750699 w 1506019"/>
                      <a:gd name="csY15" fmla="*/ 29025 h 883858"/>
                      <a:gd name="csX16" fmla="*/ 40512 w 1506019"/>
                      <a:gd name="csY16" fmla="*/ 441759 h 88385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1506019" h="883858">
                        <a:moveTo>
                          <a:pt x="755321" y="883859"/>
                        </a:moveTo>
                        <a:cubicBezTo>
                          <a:pt x="752874" y="883859"/>
                          <a:pt x="750699" y="883315"/>
                          <a:pt x="748524" y="881955"/>
                        </a:cubicBezTo>
                        <a:lnTo>
                          <a:pt x="6797" y="453723"/>
                        </a:lnTo>
                        <a:cubicBezTo>
                          <a:pt x="2719" y="451276"/>
                          <a:pt x="0" y="446925"/>
                          <a:pt x="0" y="442031"/>
                        </a:cubicBezTo>
                        <a:cubicBezTo>
                          <a:pt x="0" y="437137"/>
                          <a:pt x="2447" y="432787"/>
                          <a:pt x="6797" y="430340"/>
                        </a:cubicBezTo>
                        <a:lnTo>
                          <a:pt x="743901" y="1835"/>
                        </a:lnTo>
                        <a:cubicBezTo>
                          <a:pt x="747980" y="-612"/>
                          <a:pt x="753418" y="-612"/>
                          <a:pt x="757496" y="1835"/>
                        </a:cubicBezTo>
                        <a:lnTo>
                          <a:pt x="1499222" y="430068"/>
                        </a:lnTo>
                        <a:cubicBezTo>
                          <a:pt x="1503301" y="432515"/>
                          <a:pt x="1506020" y="436865"/>
                          <a:pt x="1506020" y="441759"/>
                        </a:cubicBezTo>
                        <a:cubicBezTo>
                          <a:pt x="1506020" y="446653"/>
                          <a:pt x="1503573" y="451004"/>
                          <a:pt x="1499222" y="453451"/>
                        </a:cubicBezTo>
                        <a:lnTo>
                          <a:pt x="762118" y="881683"/>
                        </a:lnTo>
                        <a:cubicBezTo>
                          <a:pt x="759943" y="882771"/>
                          <a:pt x="757768" y="883587"/>
                          <a:pt x="755321" y="883587"/>
                        </a:cubicBezTo>
                        <a:close/>
                        <a:moveTo>
                          <a:pt x="40512" y="442031"/>
                        </a:moveTo>
                        <a:lnTo>
                          <a:pt x="755321" y="854494"/>
                        </a:lnTo>
                        <a:lnTo>
                          <a:pt x="1465507" y="441759"/>
                        </a:lnTo>
                        <a:lnTo>
                          <a:pt x="750699" y="29025"/>
                        </a:lnTo>
                        <a:lnTo>
                          <a:pt x="40512" y="44175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5" name="Grafik 267">
                  <a:extLst>
                    <a:ext uri="{FF2B5EF4-FFF2-40B4-BE49-F238E27FC236}">
                      <a16:creationId xmlns:a16="http://schemas.microsoft.com/office/drawing/2014/main" id="{C9A10BCE-7DA6-0FB3-DB43-B4CBF5745B75}"/>
                    </a:ext>
                  </a:extLst>
                </p:cNvPr>
                <p:cNvGrpSpPr/>
                <p:nvPr/>
              </p:nvGrpSpPr>
              <p:grpSpPr>
                <a:xfrm>
                  <a:off x="7775502" y="2581767"/>
                  <a:ext cx="766740" cy="751446"/>
                  <a:chOff x="7775502" y="2581767"/>
                  <a:chExt cx="766740" cy="751446"/>
                </a:xfrm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20590C2-B8F4-3C6C-1BD7-13E59A7D61FA}"/>
                      </a:ext>
                    </a:extLst>
                  </p:cNvPr>
                  <p:cNvSpPr/>
                  <p:nvPr/>
                </p:nvSpPr>
                <p:spPr>
                  <a:xfrm>
                    <a:off x="7789097" y="2595566"/>
                    <a:ext cx="739551" cy="724053"/>
                  </a:xfrm>
                  <a:custGeom>
                    <a:avLst/>
                    <a:gdLst>
                      <a:gd name="csX0" fmla="*/ 739551 w 739551"/>
                      <a:gd name="csY0" fmla="*/ 0 h 724053"/>
                      <a:gd name="csX1" fmla="*/ 737104 w 739551"/>
                      <a:gd name="csY1" fmla="*/ 295820 h 724053"/>
                      <a:gd name="csX2" fmla="*/ 0 w 739551"/>
                      <a:gd name="csY2" fmla="*/ 724053 h 724053"/>
                      <a:gd name="csX3" fmla="*/ 2447 w 739551"/>
                      <a:gd name="csY3" fmla="*/ 428233 h 724053"/>
                      <a:gd name="csX4" fmla="*/ 739551 w 739551"/>
                      <a:gd name="csY4" fmla="*/ 0 h 72405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739551" h="724053">
                        <a:moveTo>
                          <a:pt x="739551" y="0"/>
                        </a:moveTo>
                        <a:lnTo>
                          <a:pt x="737104" y="295820"/>
                        </a:lnTo>
                        <a:lnTo>
                          <a:pt x="0" y="724053"/>
                        </a:lnTo>
                        <a:lnTo>
                          <a:pt x="2447" y="428233"/>
                        </a:lnTo>
                        <a:lnTo>
                          <a:pt x="7395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B6E08EBF-F0FC-F8C3-7723-5FFA6C2E84BA}"/>
                      </a:ext>
                    </a:extLst>
                  </p:cNvPr>
                  <p:cNvSpPr/>
                  <p:nvPr/>
                </p:nvSpPr>
                <p:spPr>
                  <a:xfrm>
                    <a:off x="7775502" y="2581767"/>
                    <a:ext cx="766740" cy="751446"/>
                  </a:xfrm>
                  <a:custGeom>
                    <a:avLst/>
                    <a:gdLst>
                      <a:gd name="csX0" fmla="*/ 13595 w 766740"/>
                      <a:gd name="csY0" fmla="*/ 751446 h 751446"/>
                      <a:gd name="csX1" fmla="*/ 6797 w 766740"/>
                      <a:gd name="csY1" fmla="*/ 749543 h 751446"/>
                      <a:gd name="csX2" fmla="*/ 0 w 766740"/>
                      <a:gd name="csY2" fmla="*/ 737580 h 751446"/>
                      <a:gd name="csX3" fmla="*/ 2447 w 766740"/>
                      <a:gd name="csY3" fmla="*/ 441759 h 751446"/>
                      <a:gd name="csX4" fmla="*/ 9244 w 766740"/>
                      <a:gd name="csY4" fmla="*/ 430068 h 751446"/>
                      <a:gd name="csX5" fmla="*/ 746348 w 766740"/>
                      <a:gd name="csY5" fmla="*/ 1835 h 751446"/>
                      <a:gd name="csX6" fmla="*/ 759943 w 766740"/>
                      <a:gd name="csY6" fmla="*/ 1835 h 751446"/>
                      <a:gd name="csX7" fmla="*/ 766740 w 766740"/>
                      <a:gd name="csY7" fmla="*/ 13799 h 751446"/>
                      <a:gd name="csX8" fmla="*/ 764293 w 766740"/>
                      <a:gd name="csY8" fmla="*/ 309619 h 751446"/>
                      <a:gd name="csX9" fmla="*/ 757496 w 766740"/>
                      <a:gd name="csY9" fmla="*/ 321310 h 751446"/>
                      <a:gd name="csX10" fmla="*/ 20392 w 766740"/>
                      <a:gd name="csY10" fmla="*/ 749543 h 751446"/>
                      <a:gd name="csX11" fmla="*/ 13595 w 766740"/>
                      <a:gd name="csY11" fmla="*/ 751446 h 751446"/>
                      <a:gd name="csX12" fmla="*/ 29636 w 766740"/>
                      <a:gd name="csY12" fmla="*/ 449916 h 751446"/>
                      <a:gd name="csX13" fmla="*/ 27461 w 766740"/>
                      <a:gd name="csY13" fmla="*/ 714197 h 751446"/>
                      <a:gd name="csX14" fmla="*/ 737376 w 766740"/>
                      <a:gd name="csY14" fmla="*/ 301734 h 751446"/>
                      <a:gd name="csX15" fmla="*/ 739551 w 766740"/>
                      <a:gd name="csY15" fmla="*/ 37453 h 751446"/>
                      <a:gd name="csX16" fmla="*/ 29636 w 766740"/>
                      <a:gd name="csY16" fmla="*/ 449916 h 75144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766740" h="751446">
                        <a:moveTo>
                          <a:pt x="13595" y="751446"/>
                        </a:moveTo>
                        <a:cubicBezTo>
                          <a:pt x="11148" y="751446"/>
                          <a:pt x="8972" y="750903"/>
                          <a:pt x="6797" y="749543"/>
                        </a:cubicBezTo>
                        <a:cubicBezTo>
                          <a:pt x="2447" y="747096"/>
                          <a:pt x="0" y="742474"/>
                          <a:pt x="0" y="737580"/>
                        </a:cubicBezTo>
                        <a:lnTo>
                          <a:pt x="2447" y="441759"/>
                        </a:lnTo>
                        <a:cubicBezTo>
                          <a:pt x="2447" y="436865"/>
                          <a:pt x="5166" y="432515"/>
                          <a:pt x="9244" y="430068"/>
                        </a:cubicBezTo>
                        <a:lnTo>
                          <a:pt x="746348" y="1835"/>
                        </a:lnTo>
                        <a:cubicBezTo>
                          <a:pt x="750427" y="-612"/>
                          <a:pt x="755865" y="-612"/>
                          <a:pt x="759943" y="1835"/>
                        </a:cubicBezTo>
                        <a:cubicBezTo>
                          <a:pt x="764293" y="4282"/>
                          <a:pt x="766740" y="8905"/>
                          <a:pt x="766740" y="13799"/>
                        </a:cubicBezTo>
                        <a:lnTo>
                          <a:pt x="764293" y="309619"/>
                        </a:lnTo>
                        <a:cubicBezTo>
                          <a:pt x="764293" y="314513"/>
                          <a:pt x="761574" y="318863"/>
                          <a:pt x="757496" y="321310"/>
                        </a:cubicBezTo>
                        <a:lnTo>
                          <a:pt x="20392" y="749543"/>
                        </a:lnTo>
                        <a:cubicBezTo>
                          <a:pt x="18217" y="750631"/>
                          <a:pt x="16042" y="751446"/>
                          <a:pt x="13595" y="751446"/>
                        </a:cubicBezTo>
                        <a:close/>
                        <a:moveTo>
                          <a:pt x="29636" y="449916"/>
                        </a:moveTo>
                        <a:lnTo>
                          <a:pt x="27461" y="714197"/>
                        </a:lnTo>
                        <a:lnTo>
                          <a:pt x="737376" y="301734"/>
                        </a:lnTo>
                        <a:lnTo>
                          <a:pt x="739551" y="37453"/>
                        </a:lnTo>
                        <a:lnTo>
                          <a:pt x="29636" y="44991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8" name="Grafik 267">
                  <a:extLst>
                    <a:ext uri="{FF2B5EF4-FFF2-40B4-BE49-F238E27FC236}">
                      <a16:creationId xmlns:a16="http://schemas.microsoft.com/office/drawing/2014/main" id="{6685D7E8-7976-10AB-9BA7-3C5462FBA8EF}"/>
                    </a:ext>
                  </a:extLst>
                </p:cNvPr>
                <p:cNvGrpSpPr/>
                <p:nvPr/>
              </p:nvGrpSpPr>
              <p:grpSpPr>
                <a:xfrm>
                  <a:off x="7033776" y="2581767"/>
                  <a:ext cx="771362" cy="751446"/>
                  <a:chOff x="7033776" y="2581767"/>
                  <a:chExt cx="771362" cy="751446"/>
                </a:xfrm>
              </p:grpSpPr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2B465A36-CFC3-6BA4-3FA0-D984A19A7DBA}"/>
                      </a:ext>
                    </a:extLst>
                  </p:cNvPr>
                  <p:cNvSpPr/>
                  <p:nvPr/>
                </p:nvSpPr>
                <p:spPr>
                  <a:xfrm>
                    <a:off x="7047371" y="2595566"/>
                    <a:ext cx="744173" cy="724053"/>
                  </a:xfrm>
                  <a:custGeom>
                    <a:avLst/>
                    <a:gdLst>
                      <a:gd name="csX0" fmla="*/ 744173 w 744173"/>
                      <a:gd name="csY0" fmla="*/ 428233 h 724053"/>
                      <a:gd name="csX1" fmla="*/ 741726 w 744173"/>
                      <a:gd name="csY1" fmla="*/ 724053 h 724053"/>
                      <a:gd name="csX2" fmla="*/ 0 w 744173"/>
                      <a:gd name="csY2" fmla="*/ 295820 h 724053"/>
                      <a:gd name="csX3" fmla="*/ 2447 w 744173"/>
                      <a:gd name="csY3" fmla="*/ 0 h 724053"/>
                      <a:gd name="csX4" fmla="*/ 744173 w 744173"/>
                      <a:gd name="csY4" fmla="*/ 428233 h 72405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</a:cxnLst>
                    <a:rect l="l" t="t" r="r" b="b"/>
                    <a:pathLst>
                      <a:path w="744173" h="724053">
                        <a:moveTo>
                          <a:pt x="744173" y="428233"/>
                        </a:moveTo>
                        <a:lnTo>
                          <a:pt x="741726" y="724053"/>
                        </a:lnTo>
                        <a:lnTo>
                          <a:pt x="0" y="295820"/>
                        </a:lnTo>
                        <a:lnTo>
                          <a:pt x="2447" y="0"/>
                        </a:lnTo>
                        <a:lnTo>
                          <a:pt x="744173" y="4282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FB952028-A6FF-013E-ACFA-891782AB75F4}"/>
                      </a:ext>
                    </a:extLst>
                  </p:cNvPr>
                  <p:cNvSpPr/>
                  <p:nvPr/>
                </p:nvSpPr>
                <p:spPr>
                  <a:xfrm>
                    <a:off x="7033776" y="2581767"/>
                    <a:ext cx="771362" cy="751446"/>
                  </a:xfrm>
                  <a:custGeom>
                    <a:avLst/>
                    <a:gdLst>
                      <a:gd name="csX0" fmla="*/ 755321 w 771362"/>
                      <a:gd name="csY0" fmla="*/ 751446 h 751446"/>
                      <a:gd name="csX1" fmla="*/ 748524 w 771362"/>
                      <a:gd name="csY1" fmla="*/ 749543 h 751446"/>
                      <a:gd name="csX2" fmla="*/ 6797 w 771362"/>
                      <a:gd name="csY2" fmla="*/ 321310 h 751446"/>
                      <a:gd name="csX3" fmla="*/ 0 w 771362"/>
                      <a:gd name="csY3" fmla="*/ 309347 h 751446"/>
                      <a:gd name="csX4" fmla="*/ 2447 w 771362"/>
                      <a:gd name="csY4" fmla="*/ 13527 h 751446"/>
                      <a:gd name="csX5" fmla="*/ 9244 w 771362"/>
                      <a:gd name="csY5" fmla="*/ 1835 h 751446"/>
                      <a:gd name="csX6" fmla="*/ 22839 w 771362"/>
                      <a:gd name="csY6" fmla="*/ 1835 h 751446"/>
                      <a:gd name="csX7" fmla="*/ 764565 w 771362"/>
                      <a:gd name="csY7" fmla="*/ 430068 h 751446"/>
                      <a:gd name="csX8" fmla="*/ 771363 w 771362"/>
                      <a:gd name="csY8" fmla="*/ 442031 h 751446"/>
                      <a:gd name="csX9" fmla="*/ 768916 w 771362"/>
                      <a:gd name="csY9" fmla="*/ 737852 h 751446"/>
                      <a:gd name="csX10" fmla="*/ 762118 w 771362"/>
                      <a:gd name="csY10" fmla="*/ 749543 h 751446"/>
                      <a:gd name="csX11" fmla="*/ 755321 w 771362"/>
                      <a:gd name="csY11" fmla="*/ 751446 h 751446"/>
                      <a:gd name="csX12" fmla="*/ 27189 w 771362"/>
                      <a:gd name="csY12" fmla="*/ 302006 h 751446"/>
                      <a:gd name="csX13" fmla="*/ 741998 w 771362"/>
                      <a:gd name="csY13" fmla="*/ 714741 h 751446"/>
                      <a:gd name="csX14" fmla="*/ 744173 w 771362"/>
                      <a:gd name="csY14" fmla="*/ 450188 h 751446"/>
                      <a:gd name="csX15" fmla="*/ 29365 w 771362"/>
                      <a:gd name="csY15" fmla="*/ 37453 h 751446"/>
                      <a:gd name="csX16" fmla="*/ 27189 w 771362"/>
                      <a:gd name="csY16" fmla="*/ 302006 h 75144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</a:cxnLst>
                    <a:rect l="l" t="t" r="r" b="b"/>
                    <a:pathLst>
                      <a:path w="771362" h="751446">
                        <a:moveTo>
                          <a:pt x="755321" y="751446"/>
                        </a:moveTo>
                        <a:cubicBezTo>
                          <a:pt x="752874" y="751446"/>
                          <a:pt x="750699" y="750903"/>
                          <a:pt x="748524" y="749543"/>
                        </a:cubicBezTo>
                        <a:lnTo>
                          <a:pt x="6797" y="321310"/>
                        </a:lnTo>
                        <a:cubicBezTo>
                          <a:pt x="2447" y="318863"/>
                          <a:pt x="0" y="314241"/>
                          <a:pt x="0" y="309347"/>
                        </a:cubicBezTo>
                        <a:lnTo>
                          <a:pt x="2447" y="13527"/>
                        </a:lnTo>
                        <a:cubicBezTo>
                          <a:pt x="2447" y="8633"/>
                          <a:pt x="5166" y="4282"/>
                          <a:pt x="9244" y="1835"/>
                        </a:cubicBezTo>
                        <a:cubicBezTo>
                          <a:pt x="13323" y="-612"/>
                          <a:pt x="18489" y="-612"/>
                          <a:pt x="22839" y="1835"/>
                        </a:cubicBezTo>
                        <a:lnTo>
                          <a:pt x="764565" y="430068"/>
                        </a:lnTo>
                        <a:cubicBezTo>
                          <a:pt x="768916" y="432515"/>
                          <a:pt x="771363" y="437137"/>
                          <a:pt x="771363" y="442031"/>
                        </a:cubicBezTo>
                        <a:lnTo>
                          <a:pt x="768916" y="737852"/>
                        </a:lnTo>
                        <a:cubicBezTo>
                          <a:pt x="768916" y="742746"/>
                          <a:pt x="766197" y="747096"/>
                          <a:pt x="762118" y="749543"/>
                        </a:cubicBezTo>
                        <a:cubicBezTo>
                          <a:pt x="759943" y="750631"/>
                          <a:pt x="757768" y="751446"/>
                          <a:pt x="755321" y="751446"/>
                        </a:cubicBezTo>
                        <a:close/>
                        <a:moveTo>
                          <a:pt x="27189" y="302006"/>
                        </a:moveTo>
                        <a:lnTo>
                          <a:pt x="741998" y="714741"/>
                        </a:lnTo>
                        <a:lnTo>
                          <a:pt x="744173" y="450188"/>
                        </a:lnTo>
                        <a:lnTo>
                          <a:pt x="29365" y="37453"/>
                        </a:lnTo>
                        <a:lnTo>
                          <a:pt x="27189" y="30200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27087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31" name="Grafik 267">
                <a:extLst>
                  <a:ext uri="{FF2B5EF4-FFF2-40B4-BE49-F238E27FC236}">
                    <a16:creationId xmlns:a16="http://schemas.microsoft.com/office/drawing/2014/main" id="{3CE882D4-11FD-AE4D-E8B9-8E82C6139015}"/>
                  </a:ext>
                </a:extLst>
              </p:cNvPr>
              <p:cNvGrpSpPr/>
              <p:nvPr/>
            </p:nvGrpSpPr>
            <p:grpSpPr>
              <a:xfrm>
                <a:off x="7392948" y="2287239"/>
                <a:ext cx="809427" cy="597350"/>
                <a:chOff x="7392948" y="2287239"/>
                <a:chExt cx="809427" cy="597350"/>
              </a:xfrm>
              <a:solidFill>
                <a:srgbClr val="FFFFFF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9FB4F55-6346-4960-2D96-F52A609B121A}"/>
                    </a:ext>
                  </a:extLst>
                </p:cNvPr>
                <p:cNvSpPr/>
                <p:nvPr/>
              </p:nvSpPr>
              <p:spPr>
                <a:xfrm>
                  <a:off x="7724658" y="2287239"/>
                  <a:ext cx="153619" cy="88637"/>
                </a:xfrm>
                <a:custGeom>
                  <a:avLst/>
                  <a:gdLst>
                    <a:gd name="csX0" fmla="*/ 153076 w 153619"/>
                    <a:gd name="csY0" fmla="*/ 0 h 88637"/>
                    <a:gd name="csX1" fmla="*/ 0 w 153619"/>
                    <a:gd name="csY1" fmla="*/ 0 h 88637"/>
                    <a:gd name="csX2" fmla="*/ 272 w 153619"/>
                    <a:gd name="csY2" fmla="*/ 15770 h 88637"/>
                    <a:gd name="csX3" fmla="*/ 106582 w 153619"/>
                    <a:gd name="csY3" fmla="*/ 15770 h 88637"/>
                    <a:gd name="csX4" fmla="*/ 129965 w 153619"/>
                    <a:gd name="csY4" fmla="*/ 2175 h 88637"/>
                    <a:gd name="csX5" fmla="*/ 149270 w 153619"/>
                    <a:gd name="csY5" fmla="*/ 13323 h 88637"/>
                    <a:gd name="csX6" fmla="*/ 126159 w 153619"/>
                    <a:gd name="csY6" fmla="*/ 26917 h 88637"/>
                    <a:gd name="csX7" fmla="*/ 126431 w 153619"/>
                    <a:gd name="csY7" fmla="*/ 88637 h 88637"/>
                    <a:gd name="csX8" fmla="*/ 153620 w 153619"/>
                    <a:gd name="csY8" fmla="*/ 88637 h 88637"/>
                    <a:gd name="csX9" fmla="*/ 153076 w 153619"/>
                    <a:gd name="csY9" fmla="*/ 0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619" h="88637">
                      <a:moveTo>
                        <a:pt x="153076" y="0"/>
                      </a:moveTo>
                      <a:lnTo>
                        <a:pt x="0" y="0"/>
                      </a:lnTo>
                      <a:lnTo>
                        <a:pt x="272" y="15770"/>
                      </a:lnTo>
                      <a:lnTo>
                        <a:pt x="106582" y="15770"/>
                      </a:lnTo>
                      <a:lnTo>
                        <a:pt x="129965" y="2175"/>
                      </a:lnTo>
                      <a:lnTo>
                        <a:pt x="149270" y="13323"/>
                      </a:lnTo>
                      <a:lnTo>
                        <a:pt x="126159" y="26917"/>
                      </a:lnTo>
                      <a:lnTo>
                        <a:pt x="126431" y="88637"/>
                      </a:lnTo>
                      <a:lnTo>
                        <a:pt x="153620" y="88637"/>
                      </a:lnTo>
                      <a:lnTo>
                        <a:pt x="153076" y="0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DB8289C-A2AF-3F99-A7CF-2F0701BFE82B}"/>
                    </a:ext>
                  </a:extLst>
                </p:cNvPr>
                <p:cNvSpPr/>
                <p:nvPr/>
              </p:nvSpPr>
              <p:spPr>
                <a:xfrm>
                  <a:off x="7516931" y="2289414"/>
                  <a:ext cx="356996" cy="207454"/>
                </a:xfrm>
                <a:custGeom>
                  <a:avLst/>
                  <a:gdLst>
                    <a:gd name="csX0" fmla="*/ 356996 w 356996"/>
                    <a:gd name="csY0" fmla="*/ 11148 h 207454"/>
                    <a:gd name="csX1" fmla="*/ 337692 w 356996"/>
                    <a:gd name="csY1" fmla="*/ 0 h 207454"/>
                    <a:gd name="csX2" fmla="*/ 314309 w 356996"/>
                    <a:gd name="csY2" fmla="*/ 13595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333886 w 356996"/>
                    <a:gd name="csY5" fmla="*/ 24742 h 207454"/>
                    <a:gd name="csX6" fmla="*/ 356996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6" y="11148"/>
                      </a:moveTo>
                      <a:lnTo>
                        <a:pt x="337692" y="0"/>
                      </a:lnTo>
                      <a:lnTo>
                        <a:pt x="314309" y="13595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333886" y="24742"/>
                      </a:lnTo>
                      <a:lnTo>
                        <a:pt x="356996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A27F391-EB19-D07E-C9A9-75DCF2684408}"/>
                    </a:ext>
                  </a:extLst>
                </p:cNvPr>
                <p:cNvSpPr/>
                <p:nvPr/>
              </p:nvSpPr>
              <p:spPr>
                <a:xfrm>
                  <a:off x="8049027" y="2474301"/>
                  <a:ext cx="153348" cy="88637"/>
                </a:xfrm>
                <a:custGeom>
                  <a:avLst/>
                  <a:gdLst>
                    <a:gd name="csX0" fmla="*/ 153076 w 153348"/>
                    <a:gd name="csY0" fmla="*/ 0 h 88637"/>
                    <a:gd name="csX1" fmla="*/ 0 w 153348"/>
                    <a:gd name="csY1" fmla="*/ 0 h 88637"/>
                    <a:gd name="csX2" fmla="*/ 0 w 153348"/>
                    <a:gd name="csY2" fmla="*/ 15770 h 88637"/>
                    <a:gd name="csX3" fmla="*/ 106582 w 153348"/>
                    <a:gd name="csY3" fmla="*/ 15770 h 88637"/>
                    <a:gd name="csX4" fmla="*/ 129693 w 153348"/>
                    <a:gd name="csY4" fmla="*/ 2175 h 88637"/>
                    <a:gd name="csX5" fmla="*/ 148998 w 153348"/>
                    <a:gd name="csY5" fmla="*/ 13323 h 88637"/>
                    <a:gd name="csX6" fmla="*/ 125887 w 153348"/>
                    <a:gd name="csY6" fmla="*/ 26917 h 88637"/>
                    <a:gd name="csX7" fmla="*/ 126159 w 153348"/>
                    <a:gd name="csY7" fmla="*/ 88637 h 88637"/>
                    <a:gd name="csX8" fmla="*/ 153348 w 153348"/>
                    <a:gd name="csY8" fmla="*/ 88637 h 88637"/>
                    <a:gd name="csX9" fmla="*/ 153076 w 153348"/>
                    <a:gd name="csY9" fmla="*/ 0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348" h="88637">
                      <a:moveTo>
                        <a:pt x="153076" y="0"/>
                      </a:moveTo>
                      <a:lnTo>
                        <a:pt x="0" y="0"/>
                      </a:lnTo>
                      <a:lnTo>
                        <a:pt x="0" y="15770"/>
                      </a:lnTo>
                      <a:lnTo>
                        <a:pt x="106582" y="15770"/>
                      </a:lnTo>
                      <a:lnTo>
                        <a:pt x="129693" y="2175"/>
                      </a:lnTo>
                      <a:lnTo>
                        <a:pt x="148998" y="13323"/>
                      </a:lnTo>
                      <a:lnTo>
                        <a:pt x="125887" y="26917"/>
                      </a:lnTo>
                      <a:lnTo>
                        <a:pt x="126159" y="88637"/>
                      </a:lnTo>
                      <a:lnTo>
                        <a:pt x="153348" y="88637"/>
                      </a:lnTo>
                      <a:lnTo>
                        <a:pt x="153076" y="0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0301F21-1E01-9FC7-0330-FB4721237B15}"/>
                    </a:ext>
                  </a:extLst>
                </p:cNvPr>
                <p:cNvSpPr/>
                <p:nvPr/>
              </p:nvSpPr>
              <p:spPr>
                <a:xfrm>
                  <a:off x="7841029" y="2476477"/>
                  <a:ext cx="356996" cy="207454"/>
                </a:xfrm>
                <a:custGeom>
                  <a:avLst/>
                  <a:gdLst>
                    <a:gd name="csX0" fmla="*/ 356997 w 356996"/>
                    <a:gd name="csY0" fmla="*/ 11148 h 207454"/>
                    <a:gd name="csX1" fmla="*/ 337692 w 356996"/>
                    <a:gd name="csY1" fmla="*/ 0 h 207454"/>
                    <a:gd name="csX2" fmla="*/ 314581 w 356996"/>
                    <a:gd name="csY2" fmla="*/ 13595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333886 w 356996"/>
                    <a:gd name="csY5" fmla="*/ 24742 h 207454"/>
                    <a:gd name="csX6" fmla="*/ 356997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7" y="11148"/>
                      </a:moveTo>
                      <a:lnTo>
                        <a:pt x="337692" y="0"/>
                      </a:lnTo>
                      <a:lnTo>
                        <a:pt x="314581" y="13595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333886" y="24742"/>
                      </a:lnTo>
                      <a:lnTo>
                        <a:pt x="356997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16199CC-CFEB-FFC3-9990-4EE375325581}"/>
                    </a:ext>
                  </a:extLst>
                </p:cNvPr>
                <p:cNvSpPr/>
                <p:nvPr/>
              </p:nvSpPr>
              <p:spPr>
                <a:xfrm>
                  <a:off x="7392948" y="2608617"/>
                  <a:ext cx="153620" cy="88637"/>
                </a:xfrm>
                <a:custGeom>
                  <a:avLst/>
                  <a:gdLst>
                    <a:gd name="csX0" fmla="*/ 153620 w 153620"/>
                    <a:gd name="csY0" fmla="*/ 72868 h 88637"/>
                    <a:gd name="csX1" fmla="*/ 47038 w 153620"/>
                    <a:gd name="csY1" fmla="*/ 72868 h 88637"/>
                    <a:gd name="csX2" fmla="*/ 23927 w 153620"/>
                    <a:gd name="csY2" fmla="*/ 86462 h 88637"/>
                    <a:gd name="csX3" fmla="*/ 4622 w 153620"/>
                    <a:gd name="csY3" fmla="*/ 75315 h 88637"/>
                    <a:gd name="csX4" fmla="*/ 27461 w 153620"/>
                    <a:gd name="csY4" fmla="*/ 61992 h 88637"/>
                    <a:gd name="csX5" fmla="*/ 27461 w 153620"/>
                    <a:gd name="csY5" fmla="*/ 0 h 88637"/>
                    <a:gd name="csX6" fmla="*/ 0 w 153620"/>
                    <a:gd name="csY6" fmla="*/ 0 h 88637"/>
                    <a:gd name="csX7" fmla="*/ 544 w 153620"/>
                    <a:gd name="csY7" fmla="*/ 88637 h 88637"/>
                    <a:gd name="csX8" fmla="*/ 153348 w 153620"/>
                    <a:gd name="csY8" fmla="*/ 88637 h 88637"/>
                    <a:gd name="csX9" fmla="*/ 153620 w 153620"/>
                    <a:gd name="csY9" fmla="*/ 72868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620" h="88637">
                      <a:moveTo>
                        <a:pt x="153620" y="72868"/>
                      </a:moveTo>
                      <a:lnTo>
                        <a:pt x="47038" y="72868"/>
                      </a:lnTo>
                      <a:lnTo>
                        <a:pt x="23927" y="86462"/>
                      </a:lnTo>
                      <a:lnTo>
                        <a:pt x="4622" y="75315"/>
                      </a:lnTo>
                      <a:lnTo>
                        <a:pt x="27461" y="61992"/>
                      </a:lnTo>
                      <a:lnTo>
                        <a:pt x="27461" y="0"/>
                      </a:lnTo>
                      <a:lnTo>
                        <a:pt x="0" y="0"/>
                      </a:lnTo>
                      <a:lnTo>
                        <a:pt x="544" y="88637"/>
                      </a:lnTo>
                      <a:lnTo>
                        <a:pt x="153348" y="88637"/>
                      </a:lnTo>
                      <a:lnTo>
                        <a:pt x="153620" y="7286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AA000C7E-AE7E-5997-DC59-03F1CD3A287C}"/>
                    </a:ext>
                  </a:extLst>
                </p:cNvPr>
                <p:cNvSpPr/>
                <p:nvPr/>
              </p:nvSpPr>
              <p:spPr>
                <a:xfrm>
                  <a:off x="7397570" y="2487624"/>
                  <a:ext cx="356996" cy="207454"/>
                </a:xfrm>
                <a:custGeom>
                  <a:avLst/>
                  <a:gdLst>
                    <a:gd name="csX0" fmla="*/ 356997 w 356996"/>
                    <a:gd name="csY0" fmla="*/ 11148 h 207454"/>
                    <a:gd name="csX1" fmla="*/ 337692 w 356996"/>
                    <a:gd name="csY1" fmla="*/ 0 h 207454"/>
                    <a:gd name="csX2" fmla="*/ 22839 w 356996"/>
                    <a:gd name="csY2" fmla="*/ 182984 h 207454"/>
                    <a:gd name="csX3" fmla="*/ 0 w 356996"/>
                    <a:gd name="csY3" fmla="*/ 196307 h 207454"/>
                    <a:gd name="csX4" fmla="*/ 19304 w 356996"/>
                    <a:gd name="csY4" fmla="*/ 207455 h 207454"/>
                    <a:gd name="csX5" fmla="*/ 42415 w 356996"/>
                    <a:gd name="csY5" fmla="*/ 193860 h 207454"/>
                    <a:gd name="csX6" fmla="*/ 356997 w 356996"/>
                    <a:gd name="csY6" fmla="*/ 11148 h 207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996" h="207454">
                      <a:moveTo>
                        <a:pt x="356997" y="11148"/>
                      </a:moveTo>
                      <a:lnTo>
                        <a:pt x="337692" y="0"/>
                      </a:lnTo>
                      <a:lnTo>
                        <a:pt x="22839" y="182984"/>
                      </a:lnTo>
                      <a:lnTo>
                        <a:pt x="0" y="196307"/>
                      </a:lnTo>
                      <a:lnTo>
                        <a:pt x="19304" y="207455"/>
                      </a:lnTo>
                      <a:lnTo>
                        <a:pt x="42415" y="193860"/>
                      </a:lnTo>
                      <a:lnTo>
                        <a:pt x="356997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772ECEE-5CD2-5DB9-251A-39C4BDC56EF1}"/>
                    </a:ext>
                  </a:extLst>
                </p:cNvPr>
                <p:cNvSpPr/>
                <p:nvPr/>
              </p:nvSpPr>
              <p:spPr>
                <a:xfrm>
                  <a:off x="7717317" y="2795952"/>
                  <a:ext cx="153348" cy="88637"/>
                </a:xfrm>
                <a:custGeom>
                  <a:avLst/>
                  <a:gdLst>
                    <a:gd name="csX0" fmla="*/ 153348 w 153348"/>
                    <a:gd name="csY0" fmla="*/ 72868 h 88637"/>
                    <a:gd name="csX1" fmla="*/ 46766 w 153348"/>
                    <a:gd name="csY1" fmla="*/ 72868 h 88637"/>
                    <a:gd name="csX2" fmla="*/ 23655 w 153348"/>
                    <a:gd name="csY2" fmla="*/ 86190 h 88637"/>
                    <a:gd name="csX3" fmla="*/ 4622 w 153348"/>
                    <a:gd name="csY3" fmla="*/ 75043 h 88637"/>
                    <a:gd name="csX4" fmla="*/ 27461 w 153348"/>
                    <a:gd name="csY4" fmla="*/ 61720 h 88637"/>
                    <a:gd name="csX5" fmla="*/ 27189 w 153348"/>
                    <a:gd name="csY5" fmla="*/ 0 h 88637"/>
                    <a:gd name="csX6" fmla="*/ 0 w 153348"/>
                    <a:gd name="csY6" fmla="*/ 0 h 88637"/>
                    <a:gd name="csX7" fmla="*/ 544 w 153348"/>
                    <a:gd name="csY7" fmla="*/ 88637 h 88637"/>
                    <a:gd name="csX8" fmla="*/ 153348 w 153348"/>
                    <a:gd name="csY8" fmla="*/ 88637 h 88637"/>
                    <a:gd name="csX9" fmla="*/ 153348 w 153348"/>
                    <a:gd name="csY9" fmla="*/ 72868 h 886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153348" h="88637">
                      <a:moveTo>
                        <a:pt x="153348" y="72868"/>
                      </a:moveTo>
                      <a:lnTo>
                        <a:pt x="46766" y="72868"/>
                      </a:lnTo>
                      <a:lnTo>
                        <a:pt x="23655" y="86190"/>
                      </a:lnTo>
                      <a:lnTo>
                        <a:pt x="4622" y="75043"/>
                      </a:lnTo>
                      <a:lnTo>
                        <a:pt x="27461" y="61720"/>
                      </a:lnTo>
                      <a:lnTo>
                        <a:pt x="27189" y="0"/>
                      </a:lnTo>
                      <a:lnTo>
                        <a:pt x="0" y="0"/>
                      </a:lnTo>
                      <a:lnTo>
                        <a:pt x="544" y="88637"/>
                      </a:lnTo>
                      <a:lnTo>
                        <a:pt x="153348" y="88637"/>
                      </a:lnTo>
                      <a:lnTo>
                        <a:pt x="153348" y="7286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78EC1BE6-D0B5-0AE0-7AA6-88FED0761168}"/>
                    </a:ext>
                  </a:extLst>
                </p:cNvPr>
                <p:cNvSpPr/>
                <p:nvPr/>
              </p:nvSpPr>
              <p:spPr>
                <a:xfrm>
                  <a:off x="7721939" y="2674959"/>
                  <a:ext cx="356724" cy="207183"/>
                </a:xfrm>
                <a:custGeom>
                  <a:avLst/>
                  <a:gdLst>
                    <a:gd name="csX0" fmla="*/ 356725 w 356724"/>
                    <a:gd name="csY0" fmla="*/ 11148 h 207183"/>
                    <a:gd name="csX1" fmla="*/ 337420 w 356724"/>
                    <a:gd name="csY1" fmla="*/ 0 h 207183"/>
                    <a:gd name="csX2" fmla="*/ 22839 w 356724"/>
                    <a:gd name="csY2" fmla="*/ 182713 h 207183"/>
                    <a:gd name="csX3" fmla="*/ 0 w 356724"/>
                    <a:gd name="csY3" fmla="*/ 196035 h 207183"/>
                    <a:gd name="csX4" fmla="*/ 19033 w 356724"/>
                    <a:gd name="csY4" fmla="*/ 207183 h 207183"/>
                    <a:gd name="csX5" fmla="*/ 42144 w 356724"/>
                    <a:gd name="csY5" fmla="*/ 193860 h 207183"/>
                    <a:gd name="csX6" fmla="*/ 356725 w 356724"/>
                    <a:gd name="csY6" fmla="*/ 11148 h 2071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56724" h="207183">
                      <a:moveTo>
                        <a:pt x="356725" y="11148"/>
                      </a:moveTo>
                      <a:lnTo>
                        <a:pt x="337420" y="0"/>
                      </a:lnTo>
                      <a:lnTo>
                        <a:pt x="22839" y="182713"/>
                      </a:lnTo>
                      <a:lnTo>
                        <a:pt x="0" y="196035"/>
                      </a:lnTo>
                      <a:lnTo>
                        <a:pt x="19033" y="207183"/>
                      </a:lnTo>
                      <a:lnTo>
                        <a:pt x="42144" y="193860"/>
                      </a:lnTo>
                      <a:lnTo>
                        <a:pt x="356725" y="11148"/>
                      </a:lnTo>
                    </a:path>
                  </a:pathLst>
                </a:custGeom>
                <a:solidFill>
                  <a:srgbClr val="FFFFFF"/>
                </a:solidFill>
                <a:ln w="27087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4" name="Can 13">
              <a:extLst>
                <a:ext uri="{FF2B5EF4-FFF2-40B4-BE49-F238E27FC236}">
                  <a16:creationId xmlns:a16="http://schemas.microsoft.com/office/drawing/2014/main" id="{7F53E207-615E-070F-D344-CEB24259309F}"/>
                </a:ext>
              </a:extLst>
            </p:cNvPr>
            <p:cNvSpPr/>
            <p:nvPr/>
          </p:nvSpPr>
          <p:spPr>
            <a:xfrm rot="5400000">
              <a:off x="6341342" y="2285946"/>
              <a:ext cx="270017" cy="3475614"/>
            </a:xfrm>
            <a:prstGeom prst="can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600" err="1">
                <a:solidFill>
                  <a:schemeClr val="tx1"/>
                </a:solidFill>
              </a:endParaRPr>
            </a:p>
          </p:txBody>
        </p:sp>
      </p:grpSp>
      <p:sp>
        <p:nvSpPr>
          <p:cNvPr id="63" name="Teardrop 62">
            <a:extLst>
              <a:ext uri="{FF2B5EF4-FFF2-40B4-BE49-F238E27FC236}">
                <a16:creationId xmlns:a16="http://schemas.microsoft.com/office/drawing/2014/main" id="{8C1897EA-38AD-0C2F-76BC-C0267FBD65AD}"/>
              </a:ext>
            </a:extLst>
          </p:cNvPr>
          <p:cNvSpPr/>
          <p:nvPr/>
        </p:nvSpPr>
        <p:spPr>
          <a:xfrm rot="16200000" flipV="1">
            <a:off x="5267112" y="4058504"/>
            <a:ext cx="1740120" cy="2870077"/>
          </a:xfrm>
          <a:prstGeom prst="teardrop">
            <a:avLst>
              <a:gd name="adj" fmla="val 134155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14B31C-5C1D-1F66-967D-F7180C954BFB}"/>
              </a:ext>
            </a:extLst>
          </p:cNvPr>
          <p:cNvSpPr txBox="1"/>
          <p:nvPr/>
        </p:nvSpPr>
        <p:spPr>
          <a:xfrm>
            <a:off x="4927899" y="4778109"/>
            <a:ext cx="2745528" cy="109372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Let's Elect a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Designated Forwarder</a:t>
            </a:r>
          </a:p>
        </p:txBody>
      </p:sp>
      <p:sp>
        <p:nvSpPr>
          <p:cNvPr id="65" name="Content Placeholder 3">
            <a:extLst>
              <a:ext uri="{FF2B5EF4-FFF2-40B4-BE49-F238E27FC236}">
                <a16:creationId xmlns:a16="http://schemas.microsoft.com/office/drawing/2014/main" id="{974BF51B-65C0-368D-833F-7A48DEC8C388}"/>
              </a:ext>
            </a:extLst>
          </p:cNvPr>
          <p:cNvSpPr txBox="1">
            <a:spLocks/>
          </p:cNvSpPr>
          <p:nvPr/>
        </p:nvSpPr>
        <p:spPr bwMode="gray">
          <a:xfrm>
            <a:off x="325650" y="4300930"/>
            <a:ext cx="4382879" cy="16381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400"/>
              </a:spcBef>
              <a:buClr>
                <a:schemeClr val="bg2"/>
              </a:buClr>
              <a:buFontTx/>
              <a:buNone/>
              <a:defRPr sz="16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18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Tx/>
              <a:buNone/>
              <a:defRPr sz="1200" kern="120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144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000" indent="-1440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Type 4: Ethernet Segment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DF Election</a:t>
            </a:r>
            <a:endParaRPr lang="en-GB" sz="28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D34EB2C-AE05-3E4B-54D3-5C9DE70FBE1F}"/>
              </a:ext>
            </a:extLst>
          </p:cNvPr>
          <p:cNvSpPr txBox="1"/>
          <p:nvPr/>
        </p:nvSpPr>
        <p:spPr>
          <a:xfrm>
            <a:off x="8876500" y="5939121"/>
            <a:ext cx="295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Route Types 1 &amp; 4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58AD2-7F13-BE7E-F8F8-1AF5D309ED7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8927585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F1A39-788D-67DA-1B3C-76A307AA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6D52F-DDBD-94D1-E75D-B70162C3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88</a:t>
            </a:fld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8FA56D6-F5F9-B210-3C16-4232C29E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99" y="261000"/>
            <a:ext cx="8928000" cy="864000"/>
          </a:xfrm>
        </p:spPr>
        <p:txBody>
          <a:bodyPr/>
          <a:lstStyle/>
          <a:p>
            <a:r>
              <a:rPr lang="en-GB"/>
              <a:t>EVPN Route Type 1 -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37BE81-DE63-5E1A-08BF-64B7B69FC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99" y="835633"/>
            <a:ext cx="11202876" cy="54031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Ethernet Auto-Discovery (EAD)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Used in conjunction with EVPN Type 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Generated for two types:</a:t>
            </a:r>
          </a:p>
          <a:p>
            <a:pPr marL="465750" lvl="2" indent="-285750"/>
            <a:r>
              <a:rPr lang="en-GB" sz="1400" dirty="0"/>
              <a:t>EAD per Ethernet Segment (ES) –</a:t>
            </a:r>
          </a:p>
          <a:p>
            <a:pPr marL="645750" lvl="3" indent="-285750"/>
            <a:r>
              <a:rPr lang="en-GB" sz="1400" dirty="0"/>
              <a:t>Builds a list of VTEP’s capable of load-balancing (single active vs all-active)</a:t>
            </a:r>
          </a:p>
          <a:p>
            <a:pPr marL="465750" lvl="2" indent="-285750"/>
            <a:r>
              <a:rPr lang="en-GB" sz="1400" dirty="0"/>
              <a:t>EAD per EVPN instance (EVI) – </a:t>
            </a:r>
          </a:p>
          <a:p>
            <a:pPr marL="645750" lvl="3" indent="-285750"/>
            <a:r>
              <a:rPr lang="en-GB" sz="1400" dirty="0"/>
              <a:t>Builds a list of VTEP’s who share a common ESI</a:t>
            </a:r>
          </a:p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Used for (Depending on vendor implementation the above types are used):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1400" dirty="0"/>
              <a:t>Split horizon</a:t>
            </a:r>
          </a:p>
          <a:p>
            <a:pPr marL="645750" lvl="3" indent="-285750">
              <a:buClr>
                <a:schemeClr val="tx1"/>
              </a:buClr>
            </a:pPr>
            <a:r>
              <a:rPr lang="en-GB" sz="1400" dirty="0"/>
              <a:t>Preventing the Designated Forwarder from forwarding BUM traffic back to the hosts by tracking the VTEP source IP for BUM traffic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1400" dirty="0"/>
              <a:t>Aliasing </a:t>
            </a:r>
          </a:p>
          <a:p>
            <a:pPr marL="645750" lvl="3" indent="-285750">
              <a:buClr>
                <a:schemeClr val="tx1"/>
              </a:buClr>
            </a:pPr>
            <a:r>
              <a:rPr lang="en-GB" sz="1400" dirty="0"/>
              <a:t>Used by multi-homed peers inform other VTEPs they are part of the ES if they did not originate an EVPN T2 route</a:t>
            </a:r>
          </a:p>
          <a:p>
            <a:pPr marL="465750" lvl="2" indent="-285750">
              <a:buClr>
                <a:schemeClr val="tx1"/>
              </a:buClr>
            </a:pPr>
            <a:r>
              <a:rPr lang="en-GB" sz="1400" dirty="0"/>
              <a:t>Mass withdrawal/fast convergence</a:t>
            </a:r>
          </a:p>
          <a:p>
            <a:pPr marL="645750" lvl="3" indent="-285750">
              <a:buClr>
                <a:schemeClr val="tx1"/>
              </a:buClr>
            </a:pPr>
            <a:r>
              <a:rPr lang="en-GB" sz="1400" dirty="0"/>
              <a:t>Used to inform remote VTEP’s to withdraw association of routes from the ES during failure so remote VTEPs can converge faster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9C91C-D6F6-4909-0F23-53A8F099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82D71-C2D1-F44D-A916-586F7AA6769E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466C3-AE2F-AACE-2EC4-7DC38A23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137ED42-BDB9-EFAA-D246-EDED9871A89A}"/>
              </a:ext>
            </a:extLst>
          </p:cNvPr>
          <p:cNvSpPr/>
          <p:nvPr/>
        </p:nvSpPr>
        <p:spPr>
          <a:xfrm>
            <a:off x="6389224" y="835633"/>
            <a:ext cx="3666775" cy="1108914"/>
          </a:xfrm>
          <a:prstGeom prst="roundRect">
            <a:avLst/>
          </a:prstGeom>
          <a:solidFill>
            <a:schemeClr val="tx2"/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9D1C4-F596-EF2C-A802-9585BB6AE59C}"/>
              </a:ext>
            </a:extLst>
          </p:cNvPr>
          <p:cNvSpPr txBox="1"/>
          <p:nvPr/>
        </p:nvSpPr>
        <p:spPr>
          <a:xfrm>
            <a:off x="6502572" y="986104"/>
            <a:ext cx="3553428" cy="95844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bg2"/>
                </a:solidFill>
              </a:rPr>
              <a:t>Note: Please review EVPN Type 4 slides prior to EVPN Type 1 sides for a better understanding.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451DE-87AF-B38E-0ABD-919F5331A05D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4497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E0AEC-270B-A498-67FE-B0BED8F9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72737-6E35-4EED-05E8-01B799B9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89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FA9DE1-C268-0F16-4BF2-880D45EE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1 – Split Horizon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0FC10-B15B-015D-F57A-4D529659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432-9470-9B42-9F7E-123249F01A2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4EFE8-2802-DCC1-BD62-F21AA004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94B79-7CF7-D874-0778-77A3DF8F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8FF65F-E7ED-483A-F724-430CFDC60948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298CE-0B47-D29B-B167-57B942E20566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542DC-5515-7AFE-A1B0-2B199A932A1D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07A4A-AA94-F095-61CE-1AF5278DF6D5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1851DA-29BA-9962-B408-93AD37BEE98D}"/>
              </a:ext>
            </a:extLst>
          </p:cNvPr>
          <p:cNvSpPr/>
          <p:nvPr/>
        </p:nvSpPr>
        <p:spPr>
          <a:xfrm>
            <a:off x="346116" y="1965357"/>
            <a:ext cx="188548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F1AE3-ACF8-CB9E-FEED-2A478B41F4F9}"/>
              </a:ext>
            </a:extLst>
          </p:cNvPr>
          <p:cNvSpPr txBox="1"/>
          <p:nvPr/>
        </p:nvSpPr>
        <p:spPr>
          <a:xfrm>
            <a:off x="702678" y="1892671"/>
            <a:ext cx="301871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eBGP established for underlay &amp; overlay with required address families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946C03-F4E3-CEF3-C27B-8A0967B63D5E}"/>
              </a:ext>
            </a:extLst>
          </p:cNvPr>
          <p:cNvSpPr/>
          <p:nvPr/>
        </p:nvSpPr>
        <p:spPr>
          <a:xfrm>
            <a:off x="338292" y="2590173"/>
            <a:ext cx="21330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EE00D-D905-FAC9-12C5-E4798965EE82}"/>
              </a:ext>
            </a:extLst>
          </p:cNvPr>
          <p:cNvSpPr txBox="1"/>
          <p:nvPr/>
        </p:nvSpPr>
        <p:spPr>
          <a:xfrm>
            <a:off x="699984" y="2585751"/>
            <a:ext cx="4058292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 is dual-homed to Leaf-3 &amp; Leaf-4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5DD0E9-36DB-4EF7-E569-8BACCFFA3C63}"/>
              </a:ext>
            </a:extLst>
          </p:cNvPr>
          <p:cNvSpPr/>
          <p:nvPr/>
        </p:nvSpPr>
        <p:spPr>
          <a:xfrm>
            <a:off x="329181" y="340213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D4A274-6345-8646-D26E-67A1B9A3D386}"/>
              </a:ext>
            </a:extLst>
          </p:cNvPr>
          <p:cNvSpPr txBox="1"/>
          <p:nvPr/>
        </p:nvSpPr>
        <p:spPr>
          <a:xfrm>
            <a:off x="690873" y="3326952"/>
            <a:ext cx="2896455" cy="56507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Leaf-3 &amp; Leaf-4 advertise EVPN Type-1 (EAD per EVI, EAD per ES) &amp; Type-4 routes for multihoming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2F6B58-8D8B-4DE4-4BE8-59E021B6C91E}"/>
              </a:ext>
            </a:extLst>
          </p:cNvPr>
          <p:cNvSpPr/>
          <p:nvPr/>
        </p:nvSpPr>
        <p:spPr>
          <a:xfrm>
            <a:off x="346116" y="4170396"/>
            <a:ext cx="21330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FB8983-A285-9CAC-579A-BBF77208C1DE}"/>
              </a:ext>
            </a:extLst>
          </p:cNvPr>
          <p:cNvSpPr txBox="1"/>
          <p:nvPr/>
        </p:nvSpPr>
        <p:spPr>
          <a:xfrm>
            <a:off x="699985" y="4160690"/>
            <a:ext cx="2896456" cy="42014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Server-3's ARP request is hashed to Leaf-4, the non-designated forwarder on the Ethernet segment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D93389-CBD4-D477-7B41-7CA52648FE67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A4BF6-6EE6-C3FE-9B9D-9B1308BFB9F0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F5E012-EB37-68B1-63D6-519A2951757F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BCEA3C-D281-1BAF-6613-29E43FAE8DB4}"/>
              </a:ext>
            </a:extLst>
          </p:cNvPr>
          <p:cNvSpPr/>
          <p:nvPr/>
        </p:nvSpPr>
        <p:spPr>
          <a:xfrm>
            <a:off x="8932944" y="4717842"/>
            <a:ext cx="21330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98F00C-ECDF-DE83-F01C-6565F0C0E3C8}"/>
              </a:ext>
            </a:extLst>
          </p:cNvPr>
          <p:cNvCxnSpPr>
            <a:cxnSpLocks/>
          </p:cNvCxnSpPr>
          <p:nvPr/>
        </p:nvCxnSpPr>
        <p:spPr>
          <a:xfrm flipV="1">
            <a:off x="7909322" y="1798433"/>
            <a:ext cx="0" cy="73458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3F34DE-EC77-4EFB-172C-42A7E6080C8D}"/>
              </a:ext>
            </a:extLst>
          </p:cNvPr>
          <p:cNvCxnSpPr>
            <a:cxnSpLocks/>
          </p:cNvCxnSpPr>
          <p:nvPr/>
        </p:nvCxnSpPr>
        <p:spPr>
          <a:xfrm flipH="1" flipV="1">
            <a:off x="6871098" y="1647904"/>
            <a:ext cx="773711" cy="723517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1BE73E-BDE1-3ED0-E7E6-8AA9A32D31D7}"/>
              </a:ext>
            </a:extLst>
          </p:cNvPr>
          <p:cNvCxnSpPr>
            <a:cxnSpLocks/>
          </p:cNvCxnSpPr>
          <p:nvPr/>
        </p:nvCxnSpPr>
        <p:spPr>
          <a:xfrm flipH="1" flipV="1">
            <a:off x="8389088" y="1722474"/>
            <a:ext cx="1120791" cy="69408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BDB1226-5C35-96D1-FA61-E61B34E35588}"/>
              </a:ext>
            </a:extLst>
          </p:cNvPr>
          <p:cNvCxnSpPr>
            <a:cxnSpLocks/>
          </p:cNvCxnSpPr>
          <p:nvPr/>
        </p:nvCxnSpPr>
        <p:spPr>
          <a:xfrm flipH="1" flipV="1">
            <a:off x="7088066" y="1647904"/>
            <a:ext cx="2199255" cy="95140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F95A706B-1B9D-0285-36EA-595704F8E1B8}"/>
              </a:ext>
            </a:extLst>
          </p:cNvPr>
          <p:cNvSpPr/>
          <p:nvPr/>
        </p:nvSpPr>
        <p:spPr>
          <a:xfrm>
            <a:off x="8206107" y="230756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FB70C2-7C46-BC15-81B9-A197307E6294}"/>
              </a:ext>
            </a:extLst>
          </p:cNvPr>
          <p:cNvCxnSpPr>
            <a:cxnSpLocks/>
          </p:cNvCxnSpPr>
          <p:nvPr/>
        </p:nvCxnSpPr>
        <p:spPr>
          <a:xfrm flipV="1">
            <a:off x="9039597" y="3445807"/>
            <a:ext cx="273540" cy="57923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E0FC868-0B5C-C924-4F83-FAADA5B3BD11}"/>
              </a:ext>
            </a:extLst>
          </p:cNvPr>
          <p:cNvSpPr/>
          <p:nvPr/>
        </p:nvSpPr>
        <p:spPr>
          <a:xfrm>
            <a:off x="9099830" y="3917358"/>
            <a:ext cx="213307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76677C-BEF7-FE83-0B88-9651CF8B9F20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Split Horizon Behaviour</a:t>
            </a:r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FCDAB0-6086-71D5-DCF0-819FEA40BA2E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1763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 animBg="1"/>
      <p:bldP spid="22" grpId="0"/>
      <p:bldP spid="20" grpId="0" animBg="1"/>
      <p:bldP spid="40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486A2-B815-A67C-0463-C94213BA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4466B3-3324-5982-2A35-DF268E940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864000" y="3122285"/>
            <a:ext cx="1944000" cy="1008000"/>
          </a:xfrm>
        </p:spPr>
        <p:txBody>
          <a:bodyPr/>
          <a:lstStyle/>
          <a:p>
            <a:r>
              <a:rPr lang="en-GB" noProof="0"/>
              <a:t>01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D028723-305C-15F4-37D1-379F4C0AADF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11999" y="2133737"/>
            <a:ext cx="5184676" cy="1943600"/>
          </a:xfrm>
        </p:spPr>
        <p:txBody>
          <a:bodyPr/>
          <a:lstStyle/>
          <a:p>
            <a:r>
              <a:rPr lang="en-GB" noProof="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303396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25AD-6D39-EA29-3424-9B9035FF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1D421-9B84-9398-6166-2E884658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90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93132-F44B-B0F4-4B40-6BEBFDB9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1 – Split Horizon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BC195-4EDD-FE1E-19CD-2207F18D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432-9470-9B42-9F7E-123249F01A2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53857-48EA-5BD8-0EA2-E9C78F48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9CB4D-B5D2-8C5C-F3B3-C37D309D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4E324-296C-F2A3-3177-56A12DCC00E4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24C70-5BC0-6294-6BA4-638D77DFAC1E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3E439-1A49-87EE-3BA8-7F75EE3301EE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1F633-6242-EC02-7358-FB6F4F911EB5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068A72-580F-86C7-4512-106775FBFE61}"/>
              </a:ext>
            </a:extLst>
          </p:cNvPr>
          <p:cNvSpPr/>
          <p:nvPr/>
        </p:nvSpPr>
        <p:spPr>
          <a:xfrm>
            <a:off x="286284" y="330485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956085-46B9-21D0-A494-419A698DDC5E}"/>
              </a:ext>
            </a:extLst>
          </p:cNvPr>
          <p:cNvSpPr txBox="1"/>
          <p:nvPr/>
        </p:nvSpPr>
        <p:spPr>
          <a:xfrm>
            <a:off x="627476" y="3160595"/>
            <a:ext cx="2296477" cy="78408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Leaf-4 lacks Server-2's ARP entry and floods the ARP request via ingress replication to all </a:t>
            </a:r>
            <a:r>
              <a:rPr lang="en-GB" sz="1000"/>
              <a:t>VTEP's</a:t>
            </a:r>
            <a:r>
              <a:rPr lang="en-GB" sz="1000" dirty="0"/>
              <a:t> in the VNI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C5AFF-2833-50D1-6384-D55A6B8A9D3B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09E49-5414-696A-6EB6-B3D5AD1C556C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E01E4-AA42-C3F0-9E9E-B1E0AADCEF5B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40E0AD3-9EAA-1FF0-2487-FB06FB5B616C}"/>
              </a:ext>
            </a:extLst>
          </p:cNvPr>
          <p:cNvSpPr/>
          <p:nvPr/>
        </p:nvSpPr>
        <p:spPr>
          <a:xfrm>
            <a:off x="8058587" y="1599220"/>
            <a:ext cx="2699569" cy="1108355"/>
          </a:xfrm>
          <a:custGeom>
            <a:avLst/>
            <a:gdLst>
              <a:gd name="csX0" fmla="*/ 1327969 w 2699569"/>
              <a:gd name="csY0" fmla="*/ 863806 h 1108355"/>
              <a:gd name="csX1" fmla="*/ 41429 w 2699569"/>
              <a:gd name="csY1" fmla="*/ 2569 h 1108355"/>
              <a:gd name="csX2" fmla="*/ 2699569 w 2699569"/>
              <a:gd name="csY2" fmla="*/ 1108355 h 1108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699569" h="1108355">
                <a:moveTo>
                  <a:pt x="1327969" y="863806"/>
                </a:moveTo>
                <a:cubicBezTo>
                  <a:pt x="570399" y="412808"/>
                  <a:pt x="-187171" y="-38189"/>
                  <a:pt x="41429" y="2569"/>
                </a:cubicBezTo>
                <a:cubicBezTo>
                  <a:pt x="270029" y="43327"/>
                  <a:pt x="2699569" y="1108355"/>
                  <a:pt x="2699569" y="1108355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5B46EE9-9E12-D794-178C-031A2606D484}"/>
              </a:ext>
            </a:extLst>
          </p:cNvPr>
          <p:cNvSpPr/>
          <p:nvPr/>
        </p:nvSpPr>
        <p:spPr>
          <a:xfrm>
            <a:off x="6597081" y="1402968"/>
            <a:ext cx="2631979" cy="1350865"/>
          </a:xfrm>
          <a:custGeom>
            <a:avLst/>
            <a:gdLst>
              <a:gd name="csX0" fmla="*/ 2631979 w 2631979"/>
              <a:gd name="csY0" fmla="*/ 1223274 h 1350865"/>
              <a:gd name="csX1" fmla="*/ 58900 w 2631979"/>
              <a:gd name="csY1" fmla="*/ 530 h 1350865"/>
              <a:gd name="csX2" fmla="*/ 1079626 w 2631979"/>
              <a:gd name="csY2" fmla="*/ 1350865 h 13508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631979" h="1350865">
                <a:moveTo>
                  <a:pt x="2631979" y="1223274"/>
                </a:moveTo>
                <a:cubicBezTo>
                  <a:pt x="1474802" y="601269"/>
                  <a:pt x="317625" y="-20735"/>
                  <a:pt x="58900" y="530"/>
                </a:cubicBezTo>
                <a:cubicBezTo>
                  <a:pt x="-199826" y="21795"/>
                  <a:pt x="439900" y="686330"/>
                  <a:pt x="1079626" y="1350865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698FA93-96DB-4FB6-3B9B-C20BD22D7257}"/>
              </a:ext>
            </a:extLst>
          </p:cNvPr>
          <p:cNvSpPr/>
          <p:nvPr/>
        </p:nvSpPr>
        <p:spPr>
          <a:xfrm>
            <a:off x="6194862" y="1126818"/>
            <a:ext cx="3225585" cy="1690810"/>
          </a:xfrm>
          <a:custGeom>
            <a:avLst/>
            <a:gdLst>
              <a:gd name="csX0" fmla="*/ 3225585 w 3225585"/>
              <a:gd name="csY0" fmla="*/ 1595117 h 1690810"/>
              <a:gd name="csX1" fmla="*/ 259101 w 3225585"/>
              <a:gd name="csY1" fmla="*/ 233 h 1690810"/>
              <a:gd name="csX2" fmla="*/ 184673 w 3225585"/>
              <a:gd name="csY2" fmla="*/ 1690810 h 1690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225585" h="1690810">
                <a:moveTo>
                  <a:pt x="3225585" y="1595117"/>
                </a:moveTo>
                <a:cubicBezTo>
                  <a:pt x="1995752" y="789700"/>
                  <a:pt x="765920" y="-15716"/>
                  <a:pt x="259101" y="233"/>
                </a:cubicBezTo>
                <a:cubicBezTo>
                  <a:pt x="-247718" y="16182"/>
                  <a:pt x="136826" y="1449805"/>
                  <a:pt x="184673" y="1690810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1E197BA-0307-8CAF-F23C-0F5A2AED06F5}"/>
              </a:ext>
            </a:extLst>
          </p:cNvPr>
          <p:cNvSpPr/>
          <p:nvPr/>
        </p:nvSpPr>
        <p:spPr>
          <a:xfrm>
            <a:off x="5039833" y="1008827"/>
            <a:ext cx="4529469" cy="1766271"/>
          </a:xfrm>
          <a:custGeom>
            <a:avLst/>
            <a:gdLst>
              <a:gd name="csX0" fmla="*/ 4529469 w 4529469"/>
              <a:gd name="csY0" fmla="*/ 1766271 h 1766271"/>
              <a:gd name="csX1" fmla="*/ 1679944 w 4529469"/>
              <a:gd name="csY1" fmla="*/ 1266 h 1766271"/>
              <a:gd name="csX2" fmla="*/ 0 w 4529469"/>
              <a:gd name="csY2" fmla="*/ 1542987 h 17662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29469" h="1766271">
                <a:moveTo>
                  <a:pt x="4529469" y="1766271"/>
                </a:moveTo>
                <a:cubicBezTo>
                  <a:pt x="3482162" y="902375"/>
                  <a:pt x="2434856" y="38480"/>
                  <a:pt x="1679944" y="1266"/>
                </a:cubicBezTo>
                <a:cubicBezTo>
                  <a:pt x="925032" y="-35948"/>
                  <a:pt x="462516" y="753519"/>
                  <a:pt x="0" y="1542987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982C4F-4BD8-D5D0-E64A-F52237262C74}"/>
              </a:ext>
            </a:extLst>
          </p:cNvPr>
          <p:cNvSpPr/>
          <p:nvPr/>
        </p:nvSpPr>
        <p:spPr>
          <a:xfrm>
            <a:off x="8870302" y="266952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FE2FB-05D9-271D-33AC-D1B7D610C059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Split Horizon Behaviour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A7BF89-EB88-1213-4F74-C33CFD17C25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8117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838F-17D2-FAF7-E57F-876D39D79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C3FAC-F413-BED5-1627-2B3893882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91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19547F-5045-12D2-448D-28387793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1 – Split Horizon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DC4BC-44CC-A369-C66B-108553F8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432-9470-9B42-9F7E-123249F01A29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0CEC8-9B69-1AA2-7008-573A8B13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E28DD-10FE-CD13-160C-382A24A6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862A96-BE1D-33A2-08F9-2843E33CCCC4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352C7-0823-4C6E-7B78-90649934A222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1AD58-A7C8-3781-DC6E-2BB03F4F04FE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D6E7E-16B3-7655-A6EE-1F79847CED0C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9ED308-72AE-C862-AE57-91B0D36FB9DA}"/>
              </a:ext>
            </a:extLst>
          </p:cNvPr>
          <p:cNvSpPr/>
          <p:nvPr/>
        </p:nvSpPr>
        <p:spPr>
          <a:xfrm>
            <a:off x="423592" y="148232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101603-3083-4820-5770-4B147B906D23}"/>
              </a:ext>
            </a:extLst>
          </p:cNvPr>
          <p:cNvSpPr/>
          <p:nvPr/>
        </p:nvSpPr>
        <p:spPr>
          <a:xfrm>
            <a:off x="423592" y="322863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469A1-2C40-5AE1-B7AE-60C9E8FF81E1}"/>
              </a:ext>
            </a:extLst>
          </p:cNvPr>
          <p:cNvSpPr txBox="1"/>
          <p:nvPr/>
        </p:nvSpPr>
        <p:spPr>
          <a:xfrm>
            <a:off x="696000" y="1482326"/>
            <a:ext cx="2748949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Leaf-3 receives the BUM traffic and, as the designated forwarder, may forward the ARP request to Server-2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66E67E-FADB-96A3-73F6-4A739874ED6F}"/>
              </a:ext>
            </a:extLst>
          </p:cNvPr>
          <p:cNvSpPr txBox="1"/>
          <p:nvPr/>
        </p:nvSpPr>
        <p:spPr>
          <a:xfrm>
            <a:off x="767359" y="3221530"/>
            <a:ext cx="2550000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Leaf-3 identifies the source VTEP as its ESI-LAG peer via Type-1 routes and drops the traffic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9F59B3-1900-9B28-03E3-86E19D7C6E1C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A7032-A745-0EBE-C432-7F0BC7701EC6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D8AE1-0EFB-8CDF-65CA-B8491EAC701C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D59491C-9031-123A-2423-66A8CFB22B37}"/>
              </a:ext>
            </a:extLst>
          </p:cNvPr>
          <p:cNvSpPr/>
          <p:nvPr/>
        </p:nvSpPr>
        <p:spPr>
          <a:xfrm>
            <a:off x="6314889" y="1328863"/>
            <a:ext cx="3211883" cy="1499397"/>
          </a:xfrm>
          <a:custGeom>
            <a:avLst/>
            <a:gdLst>
              <a:gd name="csX0" fmla="*/ 3211883 w 3211883"/>
              <a:gd name="csY0" fmla="*/ 1499397 h 1499397"/>
              <a:gd name="csX1" fmla="*/ 64646 w 3211883"/>
              <a:gd name="csY1" fmla="*/ 207 h 1499397"/>
              <a:gd name="csX2" fmla="*/ 1393716 w 3211883"/>
              <a:gd name="csY2" fmla="*/ 1414337 h 14993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211883" h="1499397">
                <a:moveTo>
                  <a:pt x="3211883" y="1499397"/>
                </a:moveTo>
                <a:cubicBezTo>
                  <a:pt x="1789778" y="756890"/>
                  <a:pt x="367674" y="14384"/>
                  <a:pt x="64646" y="207"/>
                </a:cubicBezTo>
                <a:cubicBezTo>
                  <a:pt x="-238382" y="-13970"/>
                  <a:pt x="577667" y="700183"/>
                  <a:pt x="1393716" y="1414337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28EED7-7F72-0B25-D9D3-D9523118FAB1}"/>
              </a:ext>
            </a:extLst>
          </p:cNvPr>
          <p:cNvCxnSpPr>
            <a:cxnSpLocks/>
          </p:cNvCxnSpPr>
          <p:nvPr/>
        </p:nvCxnSpPr>
        <p:spPr>
          <a:xfrm>
            <a:off x="7969228" y="3493442"/>
            <a:ext cx="316788" cy="521931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E328A9-057E-08CC-D989-3EA8935E0FFC}"/>
              </a:ext>
            </a:extLst>
          </p:cNvPr>
          <p:cNvCxnSpPr>
            <a:cxnSpLocks/>
          </p:cNvCxnSpPr>
          <p:nvPr/>
        </p:nvCxnSpPr>
        <p:spPr>
          <a:xfrm>
            <a:off x="7959771" y="3673015"/>
            <a:ext cx="368777" cy="164266"/>
          </a:xfrm>
          <a:prstGeom prst="line">
            <a:avLst/>
          </a:prstGeom>
          <a:ln w="317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59E607-97F7-92E8-A0C1-B3079D10745A}"/>
              </a:ext>
            </a:extLst>
          </p:cNvPr>
          <p:cNvCxnSpPr>
            <a:cxnSpLocks/>
          </p:cNvCxnSpPr>
          <p:nvPr/>
        </p:nvCxnSpPr>
        <p:spPr>
          <a:xfrm flipV="1">
            <a:off x="8033052" y="3572549"/>
            <a:ext cx="193704" cy="336891"/>
          </a:xfrm>
          <a:prstGeom prst="line">
            <a:avLst/>
          </a:prstGeom>
          <a:ln w="3175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3B5C968-03D9-1A6F-4ECF-79EDDEB2C489}"/>
              </a:ext>
            </a:extLst>
          </p:cNvPr>
          <p:cNvSpPr/>
          <p:nvPr/>
        </p:nvSpPr>
        <p:spPr>
          <a:xfrm>
            <a:off x="8520832" y="2462177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31505D6-1D57-E529-7992-4A5ACDA6FF1F}"/>
              </a:ext>
            </a:extLst>
          </p:cNvPr>
          <p:cNvSpPr/>
          <p:nvPr/>
        </p:nvSpPr>
        <p:spPr>
          <a:xfrm>
            <a:off x="8039343" y="394747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50A0F-4734-034A-6354-4812358141E4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Split Horizon Behaviour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BB9CAA-D026-4F59-EBA6-5768C84F4CD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20309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/>
      <p:bldP spid="29" grpId="0"/>
      <p:bldP spid="20" grpId="0" animBg="1"/>
      <p:bldP spid="43" grpId="0" animBg="1"/>
      <p:bldP spid="4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1F346-CE19-7582-59E8-32F8BD3C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6B7B7-0B32-1F5E-AC79-3CF6D2B2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B93B0-4D02-2D7A-7F49-7A0E9F2B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61000"/>
            <a:ext cx="8928000" cy="864000"/>
          </a:xfrm>
        </p:spPr>
        <p:txBody>
          <a:bodyPr/>
          <a:lstStyle/>
          <a:p>
            <a:r>
              <a:rPr lang="en-GB"/>
              <a:t>EVPN TYPE 1 – ALIASING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93B4-1F43-67AD-F399-106419B73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09FB-8F86-3340-8DFE-8A8F30574E88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7D86-00F1-D912-A871-EDA4AA75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</a:t>
            </a:r>
            <a:r>
              <a:rPr lang="de-DE" err="1"/>
              <a:t>Introduction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Data </a:t>
            </a:r>
            <a:r>
              <a:rPr lang="de-DE" err="1"/>
              <a:t>Centre</a:t>
            </a:r>
            <a:r>
              <a:rPr lang="de-DE"/>
              <a:t>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2FEAE-9502-779E-E7A3-CB35B3815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91" y="984820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0701F0-B23F-5892-BBFE-FBD7CADD82A2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8BE35-C058-74D7-67A5-7777AD4EE4B8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00840-BF33-1E3F-744D-3297FCF7722E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57EED-E779-C4DA-2C94-0C3395481FB7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66049C-721F-3413-B7A4-16F276DBE842}"/>
              </a:ext>
            </a:extLst>
          </p:cNvPr>
          <p:cNvSpPr/>
          <p:nvPr/>
        </p:nvSpPr>
        <p:spPr>
          <a:xfrm>
            <a:off x="261803" y="121198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1E5F5-7B87-A1C7-B353-891608D419E0}"/>
              </a:ext>
            </a:extLst>
          </p:cNvPr>
          <p:cNvSpPr txBox="1"/>
          <p:nvPr/>
        </p:nvSpPr>
        <p:spPr>
          <a:xfrm>
            <a:off x="618365" y="1139296"/>
            <a:ext cx="2571403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eBGP established for underlay &amp; overlay with required address families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3CFA23-E552-0DC7-9CB0-60E3B567FB91}"/>
              </a:ext>
            </a:extLst>
          </p:cNvPr>
          <p:cNvSpPr/>
          <p:nvPr/>
        </p:nvSpPr>
        <p:spPr>
          <a:xfrm>
            <a:off x="263112" y="17184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ECF83-F787-FC1F-C929-0833D1E0F5BA}"/>
              </a:ext>
            </a:extLst>
          </p:cNvPr>
          <p:cNvSpPr txBox="1"/>
          <p:nvPr/>
        </p:nvSpPr>
        <p:spPr>
          <a:xfrm>
            <a:off x="624804" y="1713986"/>
            <a:ext cx="2146749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 is dual-homed to Leaf-3 &amp; Leaf-4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675435-0F2C-46BE-6EBD-E17249AC0774}"/>
              </a:ext>
            </a:extLst>
          </p:cNvPr>
          <p:cNvSpPr/>
          <p:nvPr/>
        </p:nvSpPr>
        <p:spPr>
          <a:xfrm>
            <a:off x="251021" y="220939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E81B0-276E-A49E-8C9C-168DDAABAA79}"/>
              </a:ext>
            </a:extLst>
          </p:cNvPr>
          <p:cNvSpPr txBox="1"/>
          <p:nvPr/>
        </p:nvSpPr>
        <p:spPr>
          <a:xfrm>
            <a:off x="612714" y="2134215"/>
            <a:ext cx="2372840" cy="8101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Relevant EVPN multi-homing configuration is given on Leaf 3 &amp; Leaf 4.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C4023F-7057-E60D-9600-1B015E689C40}"/>
              </a:ext>
            </a:extLst>
          </p:cNvPr>
          <p:cNvSpPr/>
          <p:nvPr/>
        </p:nvSpPr>
        <p:spPr>
          <a:xfrm>
            <a:off x="261801" y="3208428"/>
            <a:ext cx="184236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08A9F9-C7EE-F9FF-C356-0DDE9235E3E9}"/>
              </a:ext>
            </a:extLst>
          </p:cNvPr>
          <p:cNvSpPr/>
          <p:nvPr/>
        </p:nvSpPr>
        <p:spPr>
          <a:xfrm>
            <a:off x="251021" y="436555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EEBEA-6B17-8A27-D27A-318EEFEF4A56}"/>
              </a:ext>
            </a:extLst>
          </p:cNvPr>
          <p:cNvSpPr txBox="1"/>
          <p:nvPr/>
        </p:nvSpPr>
        <p:spPr>
          <a:xfrm>
            <a:off x="624805" y="3136271"/>
            <a:ext cx="2564964" cy="62796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Leaf-3 &amp; Leaf-4 advertise EVPN Type-1 (EAD per EVI, EAD per ES) &amp; Type-4 routes for multihoming &amp; advertise them to remote VTEP’s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5B403-C50C-EB76-8217-210CA3845638}"/>
              </a:ext>
            </a:extLst>
          </p:cNvPr>
          <p:cNvSpPr txBox="1"/>
          <p:nvPr/>
        </p:nvSpPr>
        <p:spPr>
          <a:xfrm>
            <a:off x="617148" y="4293340"/>
            <a:ext cx="2572620" cy="113493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To reach Server 3 (post ARP resolution etc.), Leaf 1 uses next-hop pointing to the shared ESI between Leaf 3 &amp; Leaf 4</a:t>
            </a:r>
            <a:endParaRPr lang="en-GB" sz="1000" dirty="0">
              <a:highlight>
                <a:srgbClr val="FFFF00"/>
              </a:highligh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95BC64-DACD-BD0B-DF35-80F431B94443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15599-43D3-CD7C-CC4C-8434760FEF9F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23F07-3E12-DE0C-1F7D-E83A30C07AE7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F7A3E-49D9-C3C0-22B3-4539CC3A3C06}"/>
              </a:ext>
            </a:extLst>
          </p:cNvPr>
          <p:cNvSpPr txBox="1"/>
          <p:nvPr/>
        </p:nvSpPr>
        <p:spPr>
          <a:xfrm>
            <a:off x="-329609" y="148855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60D4B3-708B-A9F5-84ED-D3162894B67E}"/>
              </a:ext>
            </a:extLst>
          </p:cNvPr>
          <p:cNvSpPr/>
          <p:nvPr/>
        </p:nvSpPr>
        <p:spPr>
          <a:xfrm>
            <a:off x="9003285" y="486080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F14A59D-73DA-2AD0-C849-C67B5551AFEE}"/>
              </a:ext>
            </a:extLst>
          </p:cNvPr>
          <p:cNvSpPr/>
          <p:nvPr/>
        </p:nvSpPr>
        <p:spPr>
          <a:xfrm>
            <a:off x="8058587" y="1599220"/>
            <a:ext cx="2699569" cy="1108355"/>
          </a:xfrm>
          <a:custGeom>
            <a:avLst/>
            <a:gdLst>
              <a:gd name="csX0" fmla="*/ 1327969 w 2699569"/>
              <a:gd name="csY0" fmla="*/ 863806 h 1108355"/>
              <a:gd name="csX1" fmla="*/ 41429 w 2699569"/>
              <a:gd name="csY1" fmla="*/ 2569 h 1108355"/>
              <a:gd name="csX2" fmla="*/ 2699569 w 2699569"/>
              <a:gd name="csY2" fmla="*/ 1108355 h 11083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699569" h="1108355">
                <a:moveTo>
                  <a:pt x="1327969" y="863806"/>
                </a:moveTo>
                <a:cubicBezTo>
                  <a:pt x="570399" y="412808"/>
                  <a:pt x="-187171" y="-38189"/>
                  <a:pt x="41429" y="2569"/>
                </a:cubicBezTo>
                <a:cubicBezTo>
                  <a:pt x="270029" y="43327"/>
                  <a:pt x="2699569" y="1108355"/>
                  <a:pt x="2699569" y="1108355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B21C0E6-3BBA-4DF9-66E4-960A98AB5C47}"/>
              </a:ext>
            </a:extLst>
          </p:cNvPr>
          <p:cNvSpPr/>
          <p:nvPr/>
        </p:nvSpPr>
        <p:spPr>
          <a:xfrm>
            <a:off x="6597081" y="1402968"/>
            <a:ext cx="2631979" cy="1350865"/>
          </a:xfrm>
          <a:custGeom>
            <a:avLst/>
            <a:gdLst>
              <a:gd name="csX0" fmla="*/ 2631979 w 2631979"/>
              <a:gd name="csY0" fmla="*/ 1223274 h 1350865"/>
              <a:gd name="csX1" fmla="*/ 58900 w 2631979"/>
              <a:gd name="csY1" fmla="*/ 530 h 1350865"/>
              <a:gd name="csX2" fmla="*/ 1079626 w 2631979"/>
              <a:gd name="csY2" fmla="*/ 1350865 h 13508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631979" h="1350865">
                <a:moveTo>
                  <a:pt x="2631979" y="1223274"/>
                </a:moveTo>
                <a:cubicBezTo>
                  <a:pt x="1474802" y="601269"/>
                  <a:pt x="317625" y="-20735"/>
                  <a:pt x="58900" y="530"/>
                </a:cubicBezTo>
                <a:cubicBezTo>
                  <a:pt x="-199826" y="21795"/>
                  <a:pt x="439900" y="686330"/>
                  <a:pt x="1079626" y="1350865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6187BB52-7764-13BD-49BB-C3D3C412E337}"/>
              </a:ext>
            </a:extLst>
          </p:cNvPr>
          <p:cNvSpPr/>
          <p:nvPr/>
        </p:nvSpPr>
        <p:spPr>
          <a:xfrm>
            <a:off x="6194862" y="1126818"/>
            <a:ext cx="3225585" cy="1690810"/>
          </a:xfrm>
          <a:custGeom>
            <a:avLst/>
            <a:gdLst>
              <a:gd name="csX0" fmla="*/ 3225585 w 3225585"/>
              <a:gd name="csY0" fmla="*/ 1595117 h 1690810"/>
              <a:gd name="csX1" fmla="*/ 259101 w 3225585"/>
              <a:gd name="csY1" fmla="*/ 233 h 1690810"/>
              <a:gd name="csX2" fmla="*/ 184673 w 3225585"/>
              <a:gd name="csY2" fmla="*/ 1690810 h 1690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225585" h="1690810">
                <a:moveTo>
                  <a:pt x="3225585" y="1595117"/>
                </a:moveTo>
                <a:cubicBezTo>
                  <a:pt x="1995752" y="789700"/>
                  <a:pt x="765920" y="-15716"/>
                  <a:pt x="259101" y="233"/>
                </a:cubicBezTo>
                <a:cubicBezTo>
                  <a:pt x="-247718" y="16182"/>
                  <a:pt x="136826" y="1449805"/>
                  <a:pt x="184673" y="1690810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79B1E40-8D3A-0143-263A-8C1F2D317C1C}"/>
              </a:ext>
            </a:extLst>
          </p:cNvPr>
          <p:cNvSpPr/>
          <p:nvPr/>
        </p:nvSpPr>
        <p:spPr>
          <a:xfrm>
            <a:off x="5039833" y="1008827"/>
            <a:ext cx="4529469" cy="1766271"/>
          </a:xfrm>
          <a:custGeom>
            <a:avLst/>
            <a:gdLst>
              <a:gd name="csX0" fmla="*/ 4529469 w 4529469"/>
              <a:gd name="csY0" fmla="*/ 1766271 h 1766271"/>
              <a:gd name="csX1" fmla="*/ 1679944 w 4529469"/>
              <a:gd name="csY1" fmla="*/ 1266 h 1766271"/>
              <a:gd name="csX2" fmla="*/ 0 w 4529469"/>
              <a:gd name="csY2" fmla="*/ 1542987 h 17662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29469" h="1766271">
                <a:moveTo>
                  <a:pt x="4529469" y="1766271"/>
                </a:moveTo>
                <a:cubicBezTo>
                  <a:pt x="3482162" y="902375"/>
                  <a:pt x="2434856" y="38480"/>
                  <a:pt x="1679944" y="1266"/>
                </a:cubicBezTo>
                <a:cubicBezTo>
                  <a:pt x="925032" y="-35948"/>
                  <a:pt x="462516" y="753519"/>
                  <a:pt x="0" y="1542987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979BB6-0C04-3419-AEE2-EEB0ECF21417}"/>
              </a:ext>
            </a:extLst>
          </p:cNvPr>
          <p:cNvSpPr/>
          <p:nvPr/>
        </p:nvSpPr>
        <p:spPr>
          <a:xfrm>
            <a:off x="9439764" y="2392022"/>
            <a:ext cx="184236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666D60A-2E07-3853-724D-7D231F764317}"/>
              </a:ext>
            </a:extLst>
          </p:cNvPr>
          <p:cNvSpPr/>
          <p:nvPr/>
        </p:nvSpPr>
        <p:spPr>
          <a:xfrm>
            <a:off x="7902291" y="309438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6C64368-2E47-C983-F884-E05B9D20ABD9}"/>
              </a:ext>
            </a:extLst>
          </p:cNvPr>
          <p:cNvSpPr/>
          <p:nvPr/>
        </p:nvSpPr>
        <p:spPr>
          <a:xfrm>
            <a:off x="9381733" y="305563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AD171A6-3E39-AC78-1C8B-053BF2447959}"/>
              </a:ext>
            </a:extLst>
          </p:cNvPr>
          <p:cNvSpPr/>
          <p:nvPr/>
        </p:nvSpPr>
        <p:spPr>
          <a:xfrm>
            <a:off x="4380270" y="291119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741A2-191D-EBD7-845E-5D1C97F50D08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Aliasing</a:t>
            </a:r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E00044-A192-E0B4-068A-221AD041738C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2628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7" grpId="0" animBg="1"/>
      <p:bldP spid="18" grpId="0"/>
      <p:bldP spid="19" grpId="0" animBg="1"/>
      <p:bldP spid="21" grpId="0" animBg="1"/>
      <p:bldP spid="24" grpId="0"/>
      <p:bldP spid="27" grpId="0"/>
      <p:bldP spid="25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5C80-3FF1-C1E3-49D9-5D50512D7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96167-E28E-79E9-C2E6-371FE2F5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C58EF1-983D-05D0-686E-651B0A6C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25" y="149126"/>
            <a:ext cx="8928000" cy="998231"/>
          </a:xfrm>
        </p:spPr>
        <p:txBody>
          <a:bodyPr/>
          <a:lstStyle/>
          <a:p>
            <a:r>
              <a:rPr lang="en-GB"/>
              <a:t>EVPN TYPE 1 – Mass withdrawal/fast convergence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45CA8-0529-81DB-BEBE-A4121512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8A7-8171-E348-802D-2CDD264FA59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409B-7E8E-C0C8-294F-44B2976E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8D6FA-5604-F5AE-AF1C-9F965E69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C0F53-93E0-D45B-06FA-25023B585F7D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79D3B-E967-DA0A-39A2-B33DD85CD303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3A1BA-247A-6CA7-6CD5-E72C79864E36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E5506-A9B9-B65D-EBDB-56A81B8CC7F3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51F723-42BA-8752-928F-45B423EFE21F}"/>
              </a:ext>
            </a:extLst>
          </p:cNvPr>
          <p:cNvSpPr/>
          <p:nvPr/>
        </p:nvSpPr>
        <p:spPr>
          <a:xfrm>
            <a:off x="261803" y="121198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2AC63-551E-32E5-04EC-AF39066B16BC}"/>
              </a:ext>
            </a:extLst>
          </p:cNvPr>
          <p:cNvSpPr txBox="1"/>
          <p:nvPr/>
        </p:nvSpPr>
        <p:spPr>
          <a:xfrm>
            <a:off x="618365" y="1139296"/>
            <a:ext cx="3581869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eBGP established for underlay &amp; overlay with required address families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62AA49-8960-7997-2577-674CAB59A851}"/>
              </a:ext>
            </a:extLst>
          </p:cNvPr>
          <p:cNvSpPr/>
          <p:nvPr/>
        </p:nvSpPr>
        <p:spPr>
          <a:xfrm>
            <a:off x="252333" y="170919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194A5E-393A-6428-EC00-22184CE0C3EF}"/>
              </a:ext>
            </a:extLst>
          </p:cNvPr>
          <p:cNvSpPr txBox="1"/>
          <p:nvPr/>
        </p:nvSpPr>
        <p:spPr>
          <a:xfrm>
            <a:off x="614025" y="1704771"/>
            <a:ext cx="4058292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Server-3 is dual-homed to Leaf-3 &amp; Leaf-4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5F9689-B00C-AD3E-6629-274E055C6597}"/>
              </a:ext>
            </a:extLst>
          </p:cNvPr>
          <p:cNvSpPr/>
          <p:nvPr/>
        </p:nvSpPr>
        <p:spPr>
          <a:xfrm>
            <a:off x="252332" y="216949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8E94A5-7A4E-3E64-0147-EE42E2DD2B78}"/>
              </a:ext>
            </a:extLst>
          </p:cNvPr>
          <p:cNvSpPr txBox="1"/>
          <p:nvPr/>
        </p:nvSpPr>
        <p:spPr>
          <a:xfrm>
            <a:off x="614025" y="2094315"/>
            <a:ext cx="2986072" cy="8101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Relevant EVPN multi-homing configuration is given on Leaf 3 &amp; Leaf 4. Leaf-3 &amp; Leaf-4 advertise EVPN Type-1 (EAD per EVI, EAD per ES) &amp; Type-4 routes for multihoming &amp; advertise them to remote VTEP’s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27F303-2249-CE1C-9414-00CC9DE7C361}"/>
              </a:ext>
            </a:extLst>
          </p:cNvPr>
          <p:cNvSpPr/>
          <p:nvPr/>
        </p:nvSpPr>
        <p:spPr>
          <a:xfrm>
            <a:off x="251021" y="322325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B37153-9C05-EF67-F302-C12FD488772C}"/>
              </a:ext>
            </a:extLst>
          </p:cNvPr>
          <p:cNvSpPr txBox="1"/>
          <p:nvPr/>
        </p:nvSpPr>
        <p:spPr>
          <a:xfrm>
            <a:off x="614025" y="3151096"/>
            <a:ext cx="2469417" cy="42014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ARP learning has taken place, and traffic is moving between Server-1 and Server-3 over the fabric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D4D710-6029-EC48-C4C5-33735F4D56D1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7D48A1-A956-3560-AEFF-9CACDE390D8C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AC611D-F6E8-12F4-D4CA-DE20685D8184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52C351A-2C07-AD37-F309-053A3FB8C0EE}"/>
              </a:ext>
            </a:extLst>
          </p:cNvPr>
          <p:cNvSpPr/>
          <p:nvPr/>
        </p:nvSpPr>
        <p:spPr>
          <a:xfrm>
            <a:off x="4933208" y="1687788"/>
            <a:ext cx="3434615" cy="2522705"/>
          </a:xfrm>
          <a:custGeom>
            <a:avLst/>
            <a:gdLst>
              <a:gd name="csX0" fmla="*/ 127890 w 3434615"/>
              <a:gd name="csY0" fmla="*/ 2310054 h 2522705"/>
              <a:gd name="csX1" fmla="*/ 127890 w 3434615"/>
              <a:gd name="csY1" fmla="*/ 1374389 h 2522705"/>
              <a:gd name="csX2" fmla="*/ 1456959 w 3434615"/>
              <a:gd name="csY2" fmla="*/ 2789 h 2522705"/>
              <a:gd name="csX3" fmla="*/ 2945518 w 3434615"/>
              <a:gd name="csY3" fmla="*/ 1044779 h 2522705"/>
              <a:gd name="csX4" fmla="*/ 3115639 w 3434615"/>
              <a:gd name="csY4" fmla="*/ 1959179 h 2522705"/>
              <a:gd name="csX5" fmla="*/ 3434615 w 3434615"/>
              <a:gd name="csY5" fmla="*/ 2522705 h 2522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434615" h="2522705">
                <a:moveTo>
                  <a:pt x="127890" y="2310054"/>
                </a:moveTo>
                <a:cubicBezTo>
                  <a:pt x="17134" y="2034493"/>
                  <a:pt x="-93622" y="1758933"/>
                  <a:pt x="127890" y="1374389"/>
                </a:cubicBezTo>
                <a:cubicBezTo>
                  <a:pt x="349402" y="989845"/>
                  <a:pt x="987354" y="57724"/>
                  <a:pt x="1456959" y="2789"/>
                </a:cubicBezTo>
                <a:cubicBezTo>
                  <a:pt x="1926564" y="-52146"/>
                  <a:pt x="2669071" y="718714"/>
                  <a:pt x="2945518" y="1044779"/>
                </a:cubicBezTo>
                <a:cubicBezTo>
                  <a:pt x="3221965" y="1370844"/>
                  <a:pt x="3034123" y="1712858"/>
                  <a:pt x="3115639" y="1959179"/>
                </a:cubicBezTo>
                <a:cubicBezTo>
                  <a:pt x="3197155" y="2205500"/>
                  <a:pt x="3326517" y="2435872"/>
                  <a:pt x="3434615" y="2522705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9817EA-35B1-7498-9FDF-D96AC9ED0B52}"/>
              </a:ext>
            </a:extLst>
          </p:cNvPr>
          <p:cNvSpPr/>
          <p:nvPr/>
        </p:nvSpPr>
        <p:spPr>
          <a:xfrm>
            <a:off x="5078025" y="367925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9E08D2-B613-CB11-C6A5-EFB45E227D38}"/>
              </a:ext>
            </a:extLst>
          </p:cNvPr>
          <p:cNvSpPr/>
          <p:nvPr/>
        </p:nvSpPr>
        <p:spPr>
          <a:xfrm>
            <a:off x="8162340" y="270406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A764BD3-A37A-1E32-2E40-0283ECDFE20C}"/>
              </a:ext>
            </a:extLst>
          </p:cNvPr>
          <p:cNvSpPr/>
          <p:nvPr/>
        </p:nvSpPr>
        <p:spPr>
          <a:xfrm>
            <a:off x="9139093" y="273771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FD0A86-C998-6391-26B8-087EEF1AFCC8}"/>
              </a:ext>
            </a:extLst>
          </p:cNvPr>
          <p:cNvSpPr/>
          <p:nvPr/>
        </p:nvSpPr>
        <p:spPr>
          <a:xfrm>
            <a:off x="8878837" y="4210493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32A9D-2729-47A5-68ED-E2D8536FBBDB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Mass Withdrawal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33F27C-2922-723B-8BEE-D6B27602635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9652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6" grpId="0" animBg="1"/>
      <p:bldP spid="2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8597-9DF8-5C00-B8BE-2DDA7A21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A8CCA-8436-79BA-EEA7-84BD7A59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94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8EC29D-8EA3-5F3B-0A82-12B30CFB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25" y="149126"/>
            <a:ext cx="8928000" cy="998231"/>
          </a:xfrm>
        </p:spPr>
        <p:txBody>
          <a:bodyPr/>
          <a:lstStyle/>
          <a:p>
            <a:r>
              <a:rPr lang="en-GB"/>
              <a:t>EVPN TYPE 1 – Mass withdrawal/fast convergence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ABEF3-DF58-8C70-8121-3D48EBE9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8A7-8171-E348-802D-2CDD264FA59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1C61-1EBF-BA97-3CE1-F55C0030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AEC69-20E9-0911-6137-8AF03830A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C892E-97D4-2FA1-C79D-B6BC62513DF6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4F39D-5CEC-5561-439F-3CB447D71DAC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D4A7B-AD71-6024-138F-784263C37D74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E5DE9-A2C6-88BA-EAC5-136A3F4E0184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844A42-D86A-5DD9-C8A5-300EE2372299}"/>
              </a:ext>
            </a:extLst>
          </p:cNvPr>
          <p:cNvSpPr/>
          <p:nvPr/>
        </p:nvSpPr>
        <p:spPr>
          <a:xfrm>
            <a:off x="174307" y="228095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356186-7163-C3B1-28E6-FF200AA52168}"/>
              </a:ext>
            </a:extLst>
          </p:cNvPr>
          <p:cNvSpPr txBox="1"/>
          <p:nvPr/>
        </p:nvSpPr>
        <p:spPr>
          <a:xfrm>
            <a:off x="540433" y="2208743"/>
            <a:ext cx="3014933" cy="42014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/>
              <a:t>Leaf 3’s Ethernet Segment link towards Server-3 goes down.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9B3FF7-4AFA-A0BD-D09C-9422D7CA2628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B08C9D-596B-FFE0-104B-670A650CDB05}"/>
              </a:ext>
            </a:extLst>
          </p:cNvPr>
          <p:cNvSpPr/>
          <p:nvPr/>
        </p:nvSpPr>
        <p:spPr>
          <a:xfrm>
            <a:off x="184487" y="282583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79C60-EA09-152A-4DD0-A5C14721FDDF}"/>
              </a:ext>
            </a:extLst>
          </p:cNvPr>
          <p:cNvSpPr txBox="1"/>
          <p:nvPr/>
        </p:nvSpPr>
        <p:spPr>
          <a:xfrm>
            <a:off x="546180" y="2737989"/>
            <a:ext cx="2856240" cy="8101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 3’s generates an EVPN-T1 route towards all </a:t>
            </a:r>
            <a:r>
              <a:rPr lang="en-GB" sz="1000" dirty="0" err="1"/>
              <a:t>leafs</a:t>
            </a:r>
            <a:r>
              <a:rPr lang="en-GB" sz="1000" dirty="0"/>
              <a:t> mentioning its segment has gone down.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Upon receiving this notification remote VTEP’s withdraw all addresses mapped to Leaf 3’s ethernet segment for that VNI followed by individual route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C8AEE-73D4-C2C5-9EAB-B4C1945C9ADC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 dirty="0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94DAE-E4EC-5F05-B11F-FF5AA27D5F0F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26" name="&quot;No&quot; Symbol 25">
            <a:extLst>
              <a:ext uri="{FF2B5EF4-FFF2-40B4-BE49-F238E27FC236}">
                <a16:creationId xmlns:a16="http://schemas.microsoft.com/office/drawing/2014/main" id="{B7607871-A25A-7419-192A-F976BA4AB83D}"/>
              </a:ext>
            </a:extLst>
          </p:cNvPr>
          <p:cNvSpPr/>
          <p:nvPr/>
        </p:nvSpPr>
        <p:spPr>
          <a:xfrm>
            <a:off x="8033052" y="3428970"/>
            <a:ext cx="233073" cy="238280"/>
          </a:xfrm>
          <a:prstGeom prst="noSmoking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C816A5-1E80-ECDB-CB72-809FC4F9B2DB}"/>
              </a:ext>
            </a:extLst>
          </p:cNvPr>
          <p:cNvSpPr/>
          <p:nvPr/>
        </p:nvSpPr>
        <p:spPr>
          <a:xfrm>
            <a:off x="8014677" y="374120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ADD3096-3705-1C79-F94C-8401FCF3384B}"/>
              </a:ext>
            </a:extLst>
          </p:cNvPr>
          <p:cNvSpPr/>
          <p:nvPr/>
        </p:nvSpPr>
        <p:spPr>
          <a:xfrm>
            <a:off x="5167423" y="1561498"/>
            <a:ext cx="2796363" cy="1256130"/>
          </a:xfrm>
          <a:custGeom>
            <a:avLst/>
            <a:gdLst>
              <a:gd name="csX0" fmla="*/ 2796363 w 2796363"/>
              <a:gd name="csY0" fmla="*/ 1256130 h 1256130"/>
              <a:gd name="csX1" fmla="*/ 1339703 w 2796363"/>
              <a:gd name="csY1" fmla="*/ 1488 h 1256130"/>
              <a:gd name="csX2" fmla="*/ 0 w 2796363"/>
              <a:gd name="csY2" fmla="*/ 1054111 h 12561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796363" h="1256130">
                <a:moveTo>
                  <a:pt x="2796363" y="1256130"/>
                </a:moveTo>
                <a:cubicBezTo>
                  <a:pt x="2301063" y="645644"/>
                  <a:pt x="1805763" y="35158"/>
                  <a:pt x="1339703" y="1488"/>
                </a:cubicBezTo>
                <a:cubicBezTo>
                  <a:pt x="873643" y="-32182"/>
                  <a:pt x="436821" y="510964"/>
                  <a:pt x="0" y="1054111"/>
                </a:cubicBezTo>
              </a:path>
            </a:pathLst>
          </a:custGeom>
          <a:noFill/>
          <a:ln w="317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0C989B-6B7F-2798-91DE-53B97EA28E6E}"/>
              </a:ext>
            </a:extLst>
          </p:cNvPr>
          <p:cNvSpPr/>
          <p:nvPr/>
        </p:nvSpPr>
        <p:spPr>
          <a:xfrm>
            <a:off x="7186323" y="2226808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06308-A833-60DF-92B9-96A8FD99976C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Mass Withdrawal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8AEA25-85C2-FE94-C6E4-7904BFC89611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6177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4" grpId="0" animBg="1"/>
      <p:bldP spid="16" grpId="0"/>
      <p:bldP spid="26" grpId="0" animBg="1"/>
      <p:bldP spid="29" grpId="0" animBg="1"/>
      <p:bldP spid="30" grpId="0" animBg="1"/>
      <p:bldP spid="3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4E45F-87C7-CF57-90CA-BE2A329E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B8E2A-7267-0237-786E-B78FE34A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95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1BF4C-1CCD-5E70-12E0-4576CC6D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80" y="226669"/>
            <a:ext cx="8928000" cy="998231"/>
          </a:xfrm>
        </p:spPr>
        <p:txBody>
          <a:bodyPr/>
          <a:lstStyle/>
          <a:p>
            <a:r>
              <a:rPr lang="en-GB" dirty="0"/>
              <a:t>EVPN TYPE 1 – Mass withdrawal/fast convergence -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45E8A-B6CB-5090-C435-5D9263E3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B8A7-8171-E348-802D-2CDD264FA59E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6091D-0BCE-F94D-D6EA-D3BF6CC7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D7B8B-1B4D-A3C1-FC64-20FD965F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648" y="1005289"/>
            <a:ext cx="8358809" cy="425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806F3E-C8CE-460D-0726-60306E3AC567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AD10E2-5175-DB93-DB5C-DAA99CB6CDC2}"/>
              </a:ext>
            </a:extLst>
          </p:cNvPr>
          <p:cNvSpPr txBox="1"/>
          <p:nvPr/>
        </p:nvSpPr>
        <p:spPr>
          <a:xfrm>
            <a:off x="10107607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69ADE-2910-1506-3AAC-E0CA4AB95E0F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8C43E-73BA-068A-A6A0-3AE6F27A2E9C}"/>
              </a:ext>
            </a:extLst>
          </p:cNvPr>
          <p:cNvSpPr txBox="1"/>
          <p:nvPr/>
        </p:nvSpPr>
        <p:spPr>
          <a:xfrm>
            <a:off x="7769420" y="5308838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25E79B-D61F-D49E-D4FC-B786F49E2290}"/>
              </a:ext>
            </a:extLst>
          </p:cNvPr>
          <p:cNvSpPr txBox="1"/>
          <p:nvPr/>
        </p:nvSpPr>
        <p:spPr>
          <a:xfrm>
            <a:off x="1148082" y="6410988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1F4A90-6C8D-AE5D-FEC3-4E2E45992D55}"/>
              </a:ext>
            </a:extLst>
          </p:cNvPr>
          <p:cNvSpPr/>
          <p:nvPr/>
        </p:nvSpPr>
        <p:spPr>
          <a:xfrm>
            <a:off x="486491" y="193361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DEEBAD-4B60-ECED-264D-FE584537C84A}"/>
              </a:ext>
            </a:extLst>
          </p:cNvPr>
          <p:cNvSpPr txBox="1"/>
          <p:nvPr/>
        </p:nvSpPr>
        <p:spPr>
          <a:xfrm>
            <a:off x="838715" y="1848228"/>
            <a:ext cx="3014933" cy="81012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000" dirty="0"/>
              <a:t>Leaf-1 can switch to remaining VTEPs sharing Server-3 ES, enabling faster convergence without waiting for individual updates (even if Leaf-3 advertised multiple host routes for the VNI)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326CF7-7F9F-7B52-103A-08CA126392A6}"/>
              </a:ext>
            </a:extLst>
          </p:cNvPr>
          <p:cNvSpPr txBox="1"/>
          <p:nvPr/>
        </p:nvSpPr>
        <p:spPr>
          <a:xfrm>
            <a:off x="690631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Designated Forwarder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051015-A21E-4E34-CCCB-BFA6065A674A}"/>
              </a:ext>
            </a:extLst>
          </p:cNvPr>
          <p:cNvSpPr txBox="1"/>
          <p:nvPr/>
        </p:nvSpPr>
        <p:spPr>
          <a:xfrm>
            <a:off x="9408372" y="3779436"/>
            <a:ext cx="110544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000" b="1">
                <a:solidFill>
                  <a:srgbClr val="002060"/>
                </a:solidFill>
              </a:rPr>
              <a:t>non-Designated Forwarder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2FFCDF4-6C51-5CED-3F49-D35BE55332D1}"/>
              </a:ext>
            </a:extLst>
          </p:cNvPr>
          <p:cNvSpPr/>
          <p:nvPr/>
        </p:nvSpPr>
        <p:spPr>
          <a:xfrm>
            <a:off x="4742121" y="1456628"/>
            <a:ext cx="4821516" cy="2764498"/>
          </a:xfrm>
          <a:custGeom>
            <a:avLst/>
            <a:gdLst>
              <a:gd name="csX0" fmla="*/ 0 w 4821516"/>
              <a:gd name="csY0" fmla="*/ 1275939 h 2764498"/>
              <a:gd name="csX1" fmla="*/ 1446028 w 4821516"/>
              <a:gd name="csY1" fmla="*/ 32 h 2764498"/>
              <a:gd name="csX2" fmla="*/ 4625163 w 4821516"/>
              <a:gd name="csY2" fmla="*/ 1307837 h 2764498"/>
              <a:gd name="csX3" fmla="*/ 4210493 w 4821516"/>
              <a:gd name="csY3" fmla="*/ 2764498 h 27644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821516" h="2764498">
                <a:moveTo>
                  <a:pt x="0" y="1275939"/>
                </a:moveTo>
                <a:cubicBezTo>
                  <a:pt x="337584" y="635327"/>
                  <a:pt x="675168" y="-5284"/>
                  <a:pt x="1446028" y="32"/>
                </a:cubicBezTo>
                <a:cubicBezTo>
                  <a:pt x="2216888" y="5348"/>
                  <a:pt x="4164419" y="847093"/>
                  <a:pt x="4625163" y="1307837"/>
                </a:cubicBezTo>
                <a:cubicBezTo>
                  <a:pt x="5085907" y="1768581"/>
                  <a:pt x="4648200" y="2266539"/>
                  <a:pt x="4210493" y="2764498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FB011A-6C96-F6BF-9A04-7B2AC2458740}"/>
              </a:ext>
            </a:extLst>
          </p:cNvPr>
          <p:cNvSpPr/>
          <p:nvPr/>
        </p:nvSpPr>
        <p:spPr>
          <a:xfrm>
            <a:off x="4473700" y="255816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63D18-CED9-96FE-EC30-9B137BAD859A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Mass Withdrawal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6B8A7-0387-2D6A-B4F8-B26E2EAFDD2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3886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13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225D9-CC17-E8E0-6396-4E7533DF9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71ED3-EDBC-6754-81DF-347B4D94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96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AA80B1-06DA-D383-1469-08979306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99" y="559345"/>
            <a:ext cx="8928000" cy="864000"/>
          </a:xfrm>
        </p:spPr>
        <p:txBody>
          <a:bodyPr/>
          <a:lstStyle/>
          <a:p>
            <a:r>
              <a:rPr lang="en-GB"/>
              <a:t>EVPN Route TYPE 2 - 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91F410-C650-BDAE-6C2A-7F72304D5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99" y="1649791"/>
            <a:ext cx="10595299" cy="43503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MAC/IP Advertisement Route</a:t>
            </a:r>
          </a:p>
          <a:p>
            <a:pPr marL="465750" lvl="2" indent="-285750"/>
            <a:r>
              <a:rPr lang="en-GB" sz="2400" dirty="0"/>
              <a:t>MAC only</a:t>
            </a:r>
          </a:p>
          <a:p>
            <a:pPr marL="465750" lvl="2" indent="-285750"/>
            <a:r>
              <a:rPr lang="en-GB" sz="2400" dirty="0"/>
              <a:t>MAC &amp;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Remote </a:t>
            </a:r>
            <a:r>
              <a:rPr lang="en-GB" sz="2400" dirty="0" err="1"/>
              <a:t>leafs</a:t>
            </a:r>
            <a:r>
              <a:rPr lang="en-GB" sz="2400" dirty="0"/>
              <a:t> learn destination VTEP &amp; VNI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Populates MAC forwarding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Populates ARP cache (MAC &amp; IP only)</a:t>
            </a:r>
          </a:p>
          <a:p>
            <a:pPr marL="465750" lvl="2" indent="-285750"/>
            <a:r>
              <a:rPr lang="en-GB" sz="2400" dirty="0"/>
              <a:t>Allows proxy ARP &amp; ARP suppression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6990A-C9B7-053A-126F-A4348698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72785-8915-8B48-AF10-8232CA8E7E88}" type="datetime1">
              <a:rPr lang="en-GB" smtClean="0"/>
              <a:t>06/07/2026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895B9E-3C12-3E8D-574E-9ECB8BAB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pic>
        <p:nvPicPr>
          <p:cNvPr id="4" name="Grafik 267">
            <a:extLst>
              <a:ext uri="{FF2B5EF4-FFF2-40B4-BE49-F238E27FC236}">
                <a16:creationId xmlns:a16="http://schemas.microsoft.com/office/drawing/2014/main" id="{2AEB863E-56DE-2F7F-A5FD-891D9ED579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951549" y="1946453"/>
            <a:ext cx="1740120" cy="1740120"/>
          </a:xfrm>
          <a:prstGeom prst="rect">
            <a:avLst/>
          </a:prstGeom>
        </p:spPr>
      </p:pic>
      <p:pic>
        <p:nvPicPr>
          <p:cNvPr id="5" name="Grafik 267">
            <a:extLst>
              <a:ext uri="{FF2B5EF4-FFF2-40B4-BE49-F238E27FC236}">
                <a16:creationId xmlns:a16="http://schemas.microsoft.com/office/drawing/2014/main" id="{D1D55F6D-EA0C-9075-00D7-5752DCF490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0533609" y="4113944"/>
            <a:ext cx="576000" cy="576000"/>
          </a:xfrm>
          <a:prstGeom prst="rect">
            <a:avLst/>
          </a:prstGeom>
        </p:spPr>
      </p:pic>
      <p:pic>
        <p:nvPicPr>
          <p:cNvPr id="6" name="Grafik 267">
            <a:extLst>
              <a:ext uri="{FF2B5EF4-FFF2-40B4-BE49-F238E27FC236}">
                <a16:creationId xmlns:a16="http://schemas.microsoft.com/office/drawing/2014/main" id="{622D803C-BB09-119D-93DE-C969DD7A35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375549" y="3686573"/>
            <a:ext cx="576000" cy="576000"/>
          </a:xfrm>
          <a:prstGeom prst="rect">
            <a:avLst/>
          </a:prstGeom>
        </p:spPr>
      </p:pic>
      <p:sp>
        <p:nvSpPr>
          <p:cNvPr id="10" name="Teardrop 9">
            <a:extLst>
              <a:ext uri="{FF2B5EF4-FFF2-40B4-BE49-F238E27FC236}">
                <a16:creationId xmlns:a16="http://schemas.microsoft.com/office/drawing/2014/main" id="{8E2959B2-51CC-2BFB-C233-19C5E22E29BF}"/>
              </a:ext>
            </a:extLst>
          </p:cNvPr>
          <p:cNvSpPr/>
          <p:nvPr/>
        </p:nvSpPr>
        <p:spPr>
          <a:xfrm rot="5400000">
            <a:off x="7630439" y="27412"/>
            <a:ext cx="1740120" cy="3170396"/>
          </a:xfrm>
          <a:prstGeom prst="teardrop">
            <a:avLst>
              <a:gd name="adj" fmla="val 142117"/>
            </a:avLst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AB2937-5721-2099-14BD-EED0D5E20955}"/>
              </a:ext>
            </a:extLst>
          </p:cNvPr>
          <p:cNvSpPr txBox="1"/>
          <p:nvPr/>
        </p:nvSpPr>
        <p:spPr>
          <a:xfrm>
            <a:off x="7206021" y="1050880"/>
            <a:ext cx="2745528" cy="10937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400"/>
              <a:t>I learned a MAC!</a:t>
            </a:r>
          </a:p>
        </p:txBody>
      </p:sp>
      <p:pic>
        <p:nvPicPr>
          <p:cNvPr id="12" name="Grafik 267">
            <a:extLst>
              <a:ext uri="{FF2B5EF4-FFF2-40B4-BE49-F238E27FC236}">
                <a16:creationId xmlns:a16="http://schemas.microsoft.com/office/drawing/2014/main" id="{B5A80B81-32F4-A21D-1ED1-8C64C4CA61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9712409" y="4267202"/>
            <a:ext cx="576000" cy="57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58269E-49A3-275C-3F8C-55EA61EB2DBC}"/>
              </a:ext>
            </a:extLst>
          </p:cNvPr>
          <p:cNvSpPr txBox="1"/>
          <p:nvPr/>
        </p:nvSpPr>
        <p:spPr>
          <a:xfrm>
            <a:off x="9375549" y="5466476"/>
            <a:ext cx="2766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Route Type 2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8C6317-89A9-2B6C-FAC3-DDE85013E588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FM</a:t>
            </a:r>
          </a:p>
        </p:txBody>
      </p:sp>
    </p:spTree>
    <p:extLst>
      <p:ext uri="{BB962C8B-B14F-4D97-AF65-F5344CB8AC3E}">
        <p14:creationId xmlns:p14="http://schemas.microsoft.com/office/powerpoint/2010/main" val="16572373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317C3-838F-0924-7EE5-C61C0DEC8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C436C7-8200-DB4D-E484-F4267C6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5819B9-DD30-8CB3-4EEE-41A2EDD6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19" y="337061"/>
            <a:ext cx="8928000" cy="864000"/>
          </a:xfrm>
        </p:spPr>
        <p:txBody>
          <a:bodyPr/>
          <a:lstStyle/>
          <a:p>
            <a:r>
              <a:rPr lang="en-GB" dirty="0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CB9B73-FDB2-82D2-6079-46A1AC7E0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91445" y="1088737"/>
            <a:ext cx="8300555" cy="43459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34F46-A652-6668-47E1-75F8F976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081-A06D-5647-A6D6-53183ACAA57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DDC77-B09F-864F-50E7-D7826760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95B118-792E-4A63-21E3-24809DFB82EA}"/>
              </a:ext>
            </a:extLst>
          </p:cNvPr>
          <p:cNvCxnSpPr>
            <a:cxnSpLocks/>
          </p:cNvCxnSpPr>
          <p:nvPr/>
        </p:nvCxnSpPr>
        <p:spPr>
          <a:xfrm flipV="1">
            <a:off x="5062904" y="3562027"/>
            <a:ext cx="0" cy="657548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48A29D2-B41B-C5C5-A0D0-F7052D61B62F}"/>
              </a:ext>
            </a:extLst>
          </p:cNvPr>
          <p:cNvSpPr/>
          <p:nvPr/>
        </p:nvSpPr>
        <p:spPr>
          <a:xfrm>
            <a:off x="308280" y="170488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6AAB4-191C-F047-94EB-74C4CDE62D14}"/>
              </a:ext>
            </a:extLst>
          </p:cNvPr>
          <p:cNvSpPr txBox="1"/>
          <p:nvPr/>
        </p:nvSpPr>
        <p:spPr>
          <a:xfrm>
            <a:off x="1155754" y="3241933"/>
            <a:ext cx="45719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5B7A7-103D-635E-EE91-819D890DB367}"/>
              </a:ext>
            </a:extLst>
          </p:cNvPr>
          <p:cNvSpPr txBox="1"/>
          <p:nvPr/>
        </p:nvSpPr>
        <p:spPr>
          <a:xfrm>
            <a:off x="696000" y="1632199"/>
            <a:ext cx="3442896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eBGP has been established in the underlay and overlay with the relevant address families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7002D1-9A3F-EF23-B408-58351FEDDF83}"/>
              </a:ext>
            </a:extLst>
          </p:cNvPr>
          <p:cNvSpPr/>
          <p:nvPr/>
        </p:nvSpPr>
        <p:spPr>
          <a:xfrm>
            <a:off x="300357" y="2470235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6B2D54-81DE-0EB2-1042-9E84B5854F04}"/>
              </a:ext>
            </a:extLst>
          </p:cNvPr>
          <p:cNvSpPr txBox="1"/>
          <p:nvPr/>
        </p:nvSpPr>
        <p:spPr>
          <a:xfrm>
            <a:off x="1145160" y="4108354"/>
            <a:ext cx="45719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6C196-C6FB-BF70-3031-013F9D2C456D}"/>
              </a:ext>
            </a:extLst>
          </p:cNvPr>
          <p:cNvSpPr txBox="1"/>
          <p:nvPr/>
        </p:nvSpPr>
        <p:spPr>
          <a:xfrm>
            <a:off x="656920" y="2444521"/>
            <a:ext cx="3188808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Server-1 attempts L2 traffic to Server-5, but ARP entry for Server-5 is unknown.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71B11-6B8E-56DA-6649-115CF1792C79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FA5DE-6C79-6B55-FC75-E7A7C747A02F}"/>
              </a:ext>
            </a:extLst>
          </p:cNvPr>
          <p:cNvSpPr txBox="1"/>
          <p:nvPr/>
        </p:nvSpPr>
        <p:spPr>
          <a:xfrm>
            <a:off x="1014846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6900AA-F0EF-DF99-F9CB-A9D942A5A32B}"/>
              </a:ext>
            </a:extLst>
          </p:cNvPr>
          <p:cNvSpPr/>
          <p:nvPr/>
        </p:nvSpPr>
        <p:spPr>
          <a:xfrm>
            <a:off x="300356" y="328254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86B4B-5953-9592-06FB-25DF18D2B3E2}"/>
              </a:ext>
            </a:extLst>
          </p:cNvPr>
          <p:cNvSpPr txBox="1"/>
          <p:nvPr/>
        </p:nvSpPr>
        <p:spPr>
          <a:xfrm>
            <a:off x="656919" y="3282544"/>
            <a:ext cx="3085705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ARP from Server-1 for Server-5 is received on Leaf -1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20A8C2-B88E-3C47-481F-4DAC588ED2DF}"/>
              </a:ext>
            </a:extLst>
          </p:cNvPr>
          <p:cNvSpPr/>
          <p:nvPr/>
        </p:nvSpPr>
        <p:spPr>
          <a:xfrm>
            <a:off x="289762" y="4048781"/>
            <a:ext cx="184556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FD7E0A-F5CA-B3C3-3C04-612B55A23668}"/>
              </a:ext>
            </a:extLst>
          </p:cNvPr>
          <p:cNvSpPr txBox="1"/>
          <p:nvPr/>
        </p:nvSpPr>
        <p:spPr>
          <a:xfrm>
            <a:off x="646323" y="3932999"/>
            <a:ext cx="3085705" cy="67277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is configured as GW for VLAN 100 &amp; ARP snooping; it learns MAC &amp; IP, populating relevant tables &amp; databases.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216DFE-B220-8F6E-E1EB-F0B3E3FA9F8B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66757-696F-E94C-675A-A77CEA5A622C}"/>
              </a:ext>
            </a:extLst>
          </p:cNvPr>
          <p:cNvSpPr txBox="1"/>
          <p:nvPr/>
        </p:nvSpPr>
        <p:spPr>
          <a:xfrm>
            <a:off x="7757980" y="525170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B5A2B2-00C6-5726-CCD4-1995245DD3E4}"/>
              </a:ext>
            </a:extLst>
          </p:cNvPr>
          <p:cNvSpPr/>
          <p:nvPr/>
        </p:nvSpPr>
        <p:spPr>
          <a:xfrm>
            <a:off x="4777712" y="384841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9A6116-6B1C-CBB0-B0B2-D487EA5857B3}"/>
              </a:ext>
            </a:extLst>
          </p:cNvPr>
          <p:cNvSpPr/>
          <p:nvPr/>
        </p:nvSpPr>
        <p:spPr>
          <a:xfrm>
            <a:off x="4782532" y="284181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B4C6FA-C009-4893-A8DB-6D0D2E802F18}"/>
              </a:ext>
            </a:extLst>
          </p:cNvPr>
          <p:cNvSpPr/>
          <p:nvPr/>
        </p:nvSpPr>
        <p:spPr>
          <a:xfrm>
            <a:off x="4777711" y="472544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4B633-6422-D8CB-87D8-C92B50D57260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790E68-7E37-60EB-DF13-586A93D3BA89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6279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1" grpId="0" animBg="1"/>
      <p:bldP spid="22" grpId="0"/>
      <p:bldP spid="23" grpId="0" animBg="1"/>
      <p:bldP spid="24" grpId="0"/>
      <p:bldP spid="34" grpId="0" animBg="1"/>
      <p:bldP spid="35" grpId="0" animBg="1"/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BF19-3193-0414-FA54-9BEA6038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FC5D5-64E8-00C5-8927-45C74BD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98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FE65C-BC69-DCAE-93D1-80946783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35" y="433903"/>
            <a:ext cx="8928000" cy="864000"/>
          </a:xfrm>
        </p:spPr>
        <p:txBody>
          <a:bodyPr/>
          <a:lstStyle/>
          <a:p>
            <a:r>
              <a:rPr lang="en-GB" dirty="0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B73DAB-CCE8-59C8-FC9D-782D3AE4A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91445" y="1088737"/>
            <a:ext cx="8300555" cy="43459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0D88A-7086-B179-214D-B6AFD7D0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081-A06D-5647-A6D6-53183ACAA57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43797-D6BE-5ADB-2F8A-27FE2BA0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3174C-0359-44BB-E81F-8C4811C8D328}"/>
              </a:ext>
            </a:extLst>
          </p:cNvPr>
          <p:cNvSpPr txBox="1"/>
          <p:nvPr/>
        </p:nvSpPr>
        <p:spPr>
          <a:xfrm>
            <a:off x="1130152" y="172090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391C79-0A72-C6C7-0294-3F2203818472}"/>
              </a:ext>
            </a:extLst>
          </p:cNvPr>
          <p:cNvSpPr txBox="1"/>
          <p:nvPr/>
        </p:nvSpPr>
        <p:spPr>
          <a:xfrm>
            <a:off x="1130152" y="2183075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986E3-1339-79A4-83CB-D2E763D3F6AC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5D6714-F90B-582B-15FE-CE5324647E21}"/>
              </a:ext>
            </a:extLst>
          </p:cNvPr>
          <p:cNvSpPr txBox="1"/>
          <p:nvPr/>
        </p:nvSpPr>
        <p:spPr>
          <a:xfrm>
            <a:off x="1014846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433B312-5A8F-670B-19AF-62E1C9237695}"/>
              </a:ext>
            </a:extLst>
          </p:cNvPr>
          <p:cNvSpPr/>
          <p:nvPr/>
        </p:nvSpPr>
        <p:spPr>
          <a:xfrm>
            <a:off x="274752" y="274730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2AEF5A-8BD5-9809-F1CF-4300EA34E175}"/>
              </a:ext>
            </a:extLst>
          </p:cNvPr>
          <p:cNvSpPr txBox="1"/>
          <p:nvPr/>
        </p:nvSpPr>
        <p:spPr>
          <a:xfrm>
            <a:off x="660988" y="2640975"/>
            <a:ext cx="3210471" cy="67277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200" dirty="0"/>
              <a:t>Leaf-1 broadcasts ARP as unicast inside VXLAN tunnels to all VTEPs interested in VNI 100 via ingress replication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93624-D971-3C15-B909-1A7F7E04E507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11A23A-D7E0-8B68-4B24-B8530EB3A43A}"/>
              </a:ext>
            </a:extLst>
          </p:cNvPr>
          <p:cNvSpPr txBox="1"/>
          <p:nvPr/>
        </p:nvSpPr>
        <p:spPr>
          <a:xfrm>
            <a:off x="7757980" y="525170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19C4A5-F684-FE15-88AA-A353265C35B4}"/>
              </a:ext>
            </a:extLst>
          </p:cNvPr>
          <p:cNvSpPr/>
          <p:nvPr/>
        </p:nvSpPr>
        <p:spPr>
          <a:xfrm>
            <a:off x="5422605" y="1774024"/>
            <a:ext cx="1010093" cy="862850"/>
          </a:xfrm>
          <a:custGeom>
            <a:avLst/>
            <a:gdLst>
              <a:gd name="csX0" fmla="*/ 0 w 1010093"/>
              <a:gd name="csY0" fmla="*/ 862850 h 862850"/>
              <a:gd name="csX1" fmla="*/ 1010093 w 1010093"/>
              <a:gd name="csY1" fmla="*/ 1613 h 862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1010093" h="862850">
                <a:moveTo>
                  <a:pt x="0" y="862850"/>
                </a:moveTo>
                <a:cubicBezTo>
                  <a:pt x="408467" y="416282"/>
                  <a:pt x="816935" y="-30285"/>
                  <a:pt x="1010093" y="161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FE366CA-37A6-F6F4-6C2D-F8D407775FCF}"/>
              </a:ext>
            </a:extLst>
          </p:cNvPr>
          <p:cNvSpPr/>
          <p:nvPr/>
        </p:nvSpPr>
        <p:spPr>
          <a:xfrm>
            <a:off x="5667153" y="2093141"/>
            <a:ext cx="988828" cy="883975"/>
          </a:xfrm>
          <a:custGeom>
            <a:avLst/>
            <a:gdLst>
              <a:gd name="csX0" fmla="*/ 0 w 988828"/>
              <a:gd name="csY0" fmla="*/ 883975 h 883975"/>
              <a:gd name="csX1" fmla="*/ 871870 w 988828"/>
              <a:gd name="csY1" fmla="*/ 1473 h 883975"/>
              <a:gd name="csX2" fmla="*/ 988828 w 988828"/>
              <a:gd name="csY2" fmla="*/ 671324 h 8839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88828" h="883975">
                <a:moveTo>
                  <a:pt x="0" y="883975"/>
                </a:moveTo>
                <a:cubicBezTo>
                  <a:pt x="353532" y="460445"/>
                  <a:pt x="707065" y="36915"/>
                  <a:pt x="871870" y="1473"/>
                </a:cubicBezTo>
                <a:cubicBezTo>
                  <a:pt x="1036675" y="-33969"/>
                  <a:pt x="866554" y="580947"/>
                  <a:pt x="988828" y="671324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0A720FF-6BF1-48BB-E3F1-1566B0FB773B}"/>
              </a:ext>
            </a:extLst>
          </p:cNvPr>
          <p:cNvSpPr/>
          <p:nvPr/>
        </p:nvSpPr>
        <p:spPr>
          <a:xfrm>
            <a:off x="5603358" y="1742938"/>
            <a:ext cx="2371061" cy="1234178"/>
          </a:xfrm>
          <a:custGeom>
            <a:avLst/>
            <a:gdLst>
              <a:gd name="csX0" fmla="*/ 0 w 2371061"/>
              <a:gd name="csY0" fmla="*/ 1085322 h 1234178"/>
              <a:gd name="csX1" fmla="*/ 1020726 w 2371061"/>
              <a:gd name="csY1" fmla="*/ 802 h 1234178"/>
              <a:gd name="csX2" fmla="*/ 2371061 w 2371061"/>
              <a:gd name="csY2" fmla="*/ 1234178 h 12341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371061" h="1234178">
                <a:moveTo>
                  <a:pt x="0" y="1085322"/>
                </a:moveTo>
                <a:cubicBezTo>
                  <a:pt x="312774" y="530657"/>
                  <a:pt x="625549" y="-24007"/>
                  <a:pt x="1020726" y="802"/>
                </a:cubicBezTo>
                <a:cubicBezTo>
                  <a:pt x="1415903" y="25611"/>
                  <a:pt x="1893482" y="629894"/>
                  <a:pt x="2371061" y="1234178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3C1A34-5B06-C0DA-DFAB-9A92DBD05E36}"/>
              </a:ext>
            </a:extLst>
          </p:cNvPr>
          <p:cNvSpPr/>
          <p:nvPr/>
        </p:nvSpPr>
        <p:spPr>
          <a:xfrm>
            <a:off x="5348215" y="2617756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E73E290-3B2A-D1D2-E18D-BCA61A9A9F9E}"/>
              </a:ext>
            </a:extLst>
          </p:cNvPr>
          <p:cNvSpPr/>
          <p:nvPr/>
        </p:nvSpPr>
        <p:spPr>
          <a:xfrm>
            <a:off x="5475767" y="1508177"/>
            <a:ext cx="4019107" cy="1596530"/>
          </a:xfrm>
          <a:custGeom>
            <a:avLst/>
            <a:gdLst>
              <a:gd name="csX0" fmla="*/ 0 w 4019107"/>
              <a:gd name="csY0" fmla="*/ 990474 h 1596530"/>
              <a:gd name="csX1" fmla="*/ 871870 w 4019107"/>
              <a:gd name="csY1" fmla="*/ 12279 h 1596530"/>
              <a:gd name="csX2" fmla="*/ 4019107 w 4019107"/>
              <a:gd name="csY2" fmla="*/ 1596530 h 15965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019107" h="1596530">
                <a:moveTo>
                  <a:pt x="0" y="990474"/>
                </a:moveTo>
                <a:cubicBezTo>
                  <a:pt x="101009" y="450872"/>
                  <a:pt x="202019" y="-88730"/>
                  <a:pt x="871870" y="12279"/>
                </a:cubicBezTo>
                <a:cubicBezTo>
                  <a:pt x="1541721" y="113288"/>
                  <a:pt x="2780414" y="854909"/>
                  <a:pt x="4019107" y="159653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DA03391-218B-FD84-6367-A013B40398F4}"/>
              </a:ext>
            </a:extLst>
          </p:cNvPr>
          <p:cNvSpPr/>
          <p:nvPr/>
        </p:nvSpPr>
        <p:spPr>
          <a:xfrm>
            <a:off x="5231219" y="1602313"/>
            <a:ext cx="5465134" cy="1321640"/>
          </a:xfrm>
          <a:custGeom>
            <a:avLst/>
            <a:gdLst>
              <a:gd name="csX0" fmla="*/ 0 w 5465134"/>
              <a:gd name="csY0" fmla="*/ 1023929 h 1321640"/>
              <a:gd name="csX1" fmla="*/ 1116418 w 5465134"/>
              <a:gd name="csY1" fmla="*/ 3203 h 1321640"/>
              <a:gd name="csX2" fmla="*/ 5465134 w 5465134"/>
              <a:gd name="csY2" fmla="*/ 1321640 h 13216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465134" h="1321640">
                <a:moveTo>
                  <a:pt x="0" y="1023929"/>
                </a:moveTo>
                <a:cubicBezTo>
                  <a:pt x="102781" y="488756"/>
                  <a:pt x="205562" y="-46416"/>
                  <a:pt x="1116418" y="3203"/>
                </a:cubicBezTo>
                <a:cubicBezTo>
                  <a:pt x="2027274" y="52821"/>
                  <a:pt x="3746204" y="687230"/>
                  <a:pt x="5465134" y="132164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12FE65-10BA-6EAC-BD8C-BD9FD637D4BD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F447EC-0D7E-FB70-67C7-A9287DF153B7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32837712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2CDE-BBFE-AF4A-962E-4A107E5C8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8E62F-EC04-EC5D-69AB-4EBBE3CC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FC38-13D3-44FE-9725-150E712F69F4}" type="slidenum">
              <a:rPr lang="de-DE" smtClean="0"/>
              <a:t>99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578C5-4E0B-75BD-C081-71C58983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01" y="168848"/>
            <a:ext cx="8928000" cy="864000"/>
          </a:xfrm>
        </p:spPr>
        <p:txBody>
          <a:bodyPr/>
          <a:lstStyle/>
          <a:p>
            <a:r>
              <a:rPr lang="en-GB"/>
              <a:t>EVPN TYPE 2 -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651965-B44A-FAF7-8E5E-112098340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91445" y="1088737"/>
            <a:ext cx="8300555" cy="43459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A45EB-3BC9-EB28-5D11-23C204BB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081-A06D-5647-A6D6-53183ACAA57B}" type="datetime1">
              <a:rPr lang="en-GB" smtClean="0"/>
              <a:t>06/07/2026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308CB-8DE1-7249-EB11-BC3A82B57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 Introduction to Data Centre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765CA-477A-D82B-65B4-7D26BF2E42A9}"/>
              </a:ext>
            </a:extLst>
          </p:cNvPr>
          <p:cNvSpPr txBox="1"/>
          <p:nvPr/>
        </p:nvSpPr>
        <p:spPr>
          <a:xfrm>
            <a:off x="1130152" y="1720900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3467D4-F99C-1DB5-E1CE-AFE4A268B26F}"/>
              </a:ext>
            </a:extLst>
          </p:cNvPr>
          <p:cNvSpPr txBox="1"/>
          <p:nvPr/>
        </p:nvSpPr>
        <p:spPr>
          <a:xfrm>
            <a:off x="1130152" y="2183075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20746F-241D-2D11-3899-A054DA895875}"/>
              </a:ext>
            </a:extLst>
          </p:cNvPr>
          <p:cNvSpPr txBox="1"/>
          <p:nvPr/>
        </p:nvSpPr>
        <p:spPr>
          <a:xfrm>
            <a:off x="5965979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192.168.100.20/24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90872A-9700-54DC-A3E1-11EFEFFF8712}"/>
              </a:ext>
            </a:extLst>
          </p:cNvPr>
          <p:cNvSpPr txBox="1"/>
          <p:nvPr/>
        </p:nvSpPr>
        <p:spPr>
          <a:xfrm>
            <a:off x="10148468" y="5272575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192.168.100.50/24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FDA9BBB-A401-729A-ABBF-0C0A42D4EBB2}"/>
              </a:ext>
            </a:extLst>
          </p:cNvPr>
          <p:cNvSpPr/>
          <p:nvPr/>
        </p:nvSpPr>
        <p:spPr>
          <a:xfrm>
            <a:off x="318387" y="1427681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CE1FE-FC3D-8086-AAA6-6199A465A3C9}"/>
              </a:ext>
            </a:extLst>
          </p:cNvPr>
          <p:cNvSpPr txBox="1"/>
          <p:nvPr/>
        </p:nvSpPr>
        <p:spPr>
          <a:xfrm>
            <a:off x="674949" y="1405533"/>
            <a:ext cx="3126464" cy="11442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Leaf-1 also generates EVPN Type-2 MAC+IP route, advertising Server-1 MAC &amp; IP to all VTEPs for VNI 10100 via BGP updates to spines.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endParaRPr lang="en-GB" sz="1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99B63B-2EB6-E98A-4106-B3398E6FF1BC}"/>
              </a:ext>
            </a:extLst>
          </p:cNvPr>
          <p:cNvSpPr/>
          <p:nvPr/>
        </p:nvSpPr>
        <p:spPr>
          <a:xfrm>
            <a:off x="317999" y="273639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6CF6F6-E06B-4F34-D77F-B80A48C0013B}"/>
              </a:ext>
            </a:extLst>
          </p:cNvPr>
          <p:cNvSpPr txBox="1"/>
          <p:nvPr/>
        </p:nvSpPr>
        <p:spPr>
          <a:xfrm>
            <a:off x="4341552" y="5274507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192.168.100.10/24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C60260-3D53-64A0-435F-8354BFE99780}"/>
              </a:ext>
            </a:extLst>
          </p:cNvPr>
          <p:cNvSpPr txBox="1"/>
          <p:nvPr/>
        </p:nvSpPr>
        <p:spPr>
          <a:xfrm>
            <a:off x="7757980" y="5251703"/>
            <a:ext cx="1493057" cy="32426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200"/>
              <a:t>VLAN 100 / VNI 10100 192.168.100.30/24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18FB60-3F79-A8DA-AF33-ADEC018C285F}"/>
              </a:ext>
            </a:extLst>
          </p:cNvPr>
          <p:cNvSpPr txBox="1"/>
          <p:nvPr/>
        </p:nvSpPr>
        <p:spPr>
          <a:xfrm>
            <a:off x="657150" y="2742919"/>
            <a:ext cx="2986128" cy="11442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200" dirty="0"/>
              <a:t>Leaf-5 uses the Type-2 update to learn MAC &amp; IP, populates tables &amp; databases, &amp; sends ARP request to local VLAN 100 hosts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9E25426-F7FF-4920-9F53-A378EB9A7FD6}"/>
              </a:ext>
            </a:extLst>
          </p:cNvPr>
          <p:cNvCxnSpPr>
            <a:cxnSpLocks/>
          </p:cNvCxnSpPr>
          <p:nvPr/>
        </p:nvCxnSpPr>
        <p:spPr>
          <a:xfrm flipV="1">
            <a:off x="5077901" y="1861694"/>
            <a:ext cx="1018099" cy="91935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9D9B0F-FCC8-C39C-EBC2-9D126F9AD26E}"/>
              </a:ext>
            </a:extLst>
          </p:cNvPr>
          <p:cNvCxnSpPr>
            <a:cxnSpLocks/>
          </p:cNvCxnSpPr>
          <p:nvPr/>
        </p:nvCxnSpPr>
        <p:spPr>
          <a:xfrm flipV="1">
            <a:off x="5736000" y="1887079"/>
            <a:ext cx="2021980" cy="118629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8369635-7C6E-9F1C-232B-4D3184958657}"/>
              </a:ext>
            </a:extLst>
          </p:cNvPr>
          <p:cNvSpPr/>
          <p:nvPr/>
        </p:nvSpPr>
        <p:spPr>
          <a:xfrm>
            <a:off x="5560358" y="231690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DF6964-0C12-6003-8F65-159FC64F6163}"/>
              </a:ext>
            </a:extLst>
          </p:cNvPr>
          <p:cNvSpPr/>
          <p:nvPr/>
        </p:nvSpPr>
        <p:spPr>
          <a:xfrm>
            <a:off x="6541507" y="230362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59FE79-B79B-1739-5214-355BBD6AFF95}"/>
              </a:ext>
            </a:extLst>
          </p:cNvPr>
          <p:cNvSpPr/>
          <p:nvPr/>
        </p:nvSpPr>
        <p:spPr>
          <a:xfrm>
            <a:off x="11169189" y="2841540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B781B8D-C733-4AF6-9FDC-9440DB13065B}"/>
              </a:ext>
            </a:extLst>
          </p:cNvPr>
          <p:cNvCxnSpPr>
            <a:cxnSpLocks/>
          </p:cNvCxnSpPr>
          <p:nvPr/>
        </p:nvCxnSpPr>
        <p:spPr>
          <a:xfrm>
            <a:off x="10757376" y="3528443"/>
            <a:ext cx="0" cy="605344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06CA1181-562F-DCA4-44C5-63BF0B5B8E9D}"/>
              </a:ext>
            </a:extLst>
          </p:cNvPr>
          <p:cNvSpPr/>
          <p:nvPr/>
        </p:nvSpPr>
        <p:spPr>
          <a:xfrm>
            <a:off x="10477003" y="3770889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DB420B-0C29-08A5-78C0-4C523B19CE99}"/>
              </a:ext>
            </a:extLst>
          </p:cNvPr>
          <p:cNvCxnSpPr>
            <a:cxnSpLocks/>
          </p:cNvCxnSpPr>
          <p:nvPr/>
        </p:nvCxnSpPr>
        <p:spPr>
          <a:xfrm>
            <a:off x="8203487" y="1960057"/>
            <a:ext cx="1170057" cy="82099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17A4B0-030A-E7B6-4A70-69027835A4C2}"/>
              </a:ext>
            </a:extLst>
          </p:cNvPr>
          <p:cNvCxnSpPr>
            <a:cxnSpLocks/>
          </p:cNvCxnSpPr>
          <p:nvPr/>
        </p:nvCxnSpPr>
        <p:spPr>
          <a:xfrm>
            <a:off x="8071582" y="2009854"/>
            <a:ext cx="0" cy="787905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68A10A-EAFB-1CD7-D9C1-F5FB591085BD}"/>
              </a:ext>
            </a:extLst>
          </p:cNvPr>
          <p:cNvCxnSpPr>
            <a:cxnSpLocks/>
          </p:cNvCxnSpPr>
          <p:nvPr/>
        </p:nvCxnSpPr>
        <p:spPr>
          <a:xfrm>
            <a:off x="8528600" y="1998187"/>
            <a:ext cx="2051144" cy="74473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6E39BD-9DDE-694C-CC5C-5966CEDB6B52}"/>
              </a:ext>
            </a:extLst>
          </p:cNvPr>
          <p:cNvCxnSpPr>
            <a:cxnSpLocks/>
          </p:cNvCxnSpPr>
          <p:nvPr/>
        </p:nvCxnSpPr>
        <p:spPr>
          <a:xfrm>
            <a:off x="6420179" y="1960057"/>
            <a:ext cx="0" cy="495683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F94B297-6895-48AC-9DA0-259CD830F47B}"/>
              </a:ext>
            </a:extLst>
          </p:cNvPr>
          <p:cNvSpPr/>
          <p:nvPr/>
        </p:nvSpPr>
        <p:spPr>
          <a:xfrm>
            <a:off x="8293954" y="2303624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E4EEC-4B5E-5075-9349-22DA285E1A30}"/>
              </a:ext>
            </a:extLst>
          </p:cNvPr>
          <p:cNvSpPr/>
          <p:nvPr/>
        </p:nvSpPr>
        <p:spPr>
          <a:xfrm>
            <a:off x="9197224" y="2321372"/>
            <a:ext cx="205483" cy="2003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54E836-1649-892D-C379-433B0A813F68}"/>
              </a:ext>
            </a:extLst>
          </p:cNvPr>
          <p:cNvCxnSpPr>
            <a:cxnSpLocks/>
          </p:cNvCxnSpPr>
          <p:nvPr/>
        </p:nvCxnSpPr>
        <p:spPr>
          <a:xfrm>
            <a:off x="6957851" y="1977681"/>
            <a:ext cx="561868" cy="409282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3198E7B-10FD-9554-0176-4C27AC484E0F}"/>
              </a:ext>
            </a:extLst>
          </p:cNvPr>
          <p:cNvCxnSpPr>
            <a:cxnSpLocks/>
          </p:cNvCxnSpPr>
          <p:nvPr/>
        </p:nvCxnSpPr>
        <p:spPr>
          <a:xfrm>
            <a:off x="7177259" y="1960057"/>
            <a:ext cx="1929933" cy="1054506"/>
          </a:xfrm>
          <a:prstGeom prst="straightConnector1">
            <a:avLst/>
          </a:prstGeom>
          <a:ln w="317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360B904-673D-B67C-2462-4D5B058D471B}"/>
              </a:ext>
            </a:extLst>
          </p:cNvPr>
          <p:cNvSpPr txBox="1"/>
          <p:nvPr/>
        </p:nvSpPr>
        <p:spPr>
          <a:xfrm>
            <a:off x="-606056" y="2870791"/>
            <a:ext cx="0" cy="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180000" indent="-1800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059D-E59D-E508-CBF5-1CFC7A46DEF4}"/>
              </a:ext>
            </a:extLst>
          </p:cNvPr>
          <p:cNvSpPr txBox="1"/>
          <p:nvPr/>
        </p:nvSpPr>
        <p:spPr>
          <a:xfrm>
            <a:off x="5420652" y="5974921"/>
            <a:ext cx="61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Figure: Type 2 Overview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40F3C8-4045-2116-D3F8-39B891609240}"/>
              </a:ext>
            </a:extLst>
          </p:cNvPr>
          <p:cNvSpPr/>
          <p:nvPr/>
        </p:nvSpPr>
        <p:spPr>
          <a:xfrm>
            <a:off x="11496000" y="0"/>
            <a:ext cx="696000" cy="32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6839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3" grpId="0"/>
      <p:bldP spid="41" grpId="0" animBg="1"/>
      <p:bldP spid="42" grpId="0" animBg="1"/>
      <p:bldP spid="44" grpId="0" animBg="1"/>
      <p:bldP spid="48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Xantaro">
  <a:themeElements>
    <a:clrScheme name="Xantaro">
      <a:dk1>
        <a:sysClr val="windowText" lastClr="000000"/>
      </a:dk1>
      <a:lt1>
        <a:sysClr val="window" lastClr="FFFFFF"/>
      </a:lt1>
      <a:dk2>
        <a:srgbClr val="EDEDED"/>
      </a:dk2>
      <a:lt2>
        <a:srgbClr val="D50E22"/>
      </a:lt2>
      <a:accent1>
        <a:srgbClr val="EF7C00"/>
      </a:accent1>
      <a:accent2>
        <a:srgbClr val="5B9832"/>
      </a:accent2>
      <a:accent3>
        <a:srgbClr val="F9B000"/>
      </a:accent3>
      <a:accent4>
        <a:srgbClr val="347A93"/>
      </a:accent4>
      <a:accent5>
        <a:srgbClr val="C79726"/>
      </a:accent5>
      <a:accent6>
        <a:srgbClr val="ADCD5F"/>
      </a:accent6>
      <a:hlink>
        <a:srgbClr val="D50E22"/>
      </a:hlink>
      <a:folHlink>
        <a:srgbClr val="00559D"/>
      </a:folHlink>
    </a:clrScheme>
    <a:fontScheme name="Xantaro">
      <a:majorFont>
        <a:latin typeface="Arial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12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 anchor="t" anchorCtr="0">
        <a:noAutofit/>
      </a:bodyPr>
      <a:lstStyle>
        <a:defPPr marL="180000" indent="-180000" algn="l">
          <a:lnSpc>
            <a:spcPct val="120000"/>
          </a:lnSpc>
          <a:spcBef>
            <a:spcPts val="6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 name="Orange 100%">
      <a:srgbClr val="EF7C00"/>
    </a:custClr>
    <a:custClr name="Orange 50%">
      <a:srgbClr val="FAC28C"/>
    </a:custClr>
    <a:custClr name="Mandarine 100%">
      <a:srgbClr val="F9B000"/>
    </a:custClr>
    <a:custClr name="Mandarine 50%">
      <a:srgbClr val="FED994"/>
    </a:custClr>
    <a:custClr name="Gold 100%">
      <a:srgbClr val="C79726"/>
    </a:custClr>
    <a:custClr name="Gold 50%">
      <a:srgbClr val="E3CB92"/>
    </a:custClr>
    <a:custClr name="Aubergine 100%">
      <a:srgbClr val="6C5791"/>
    </a:custClr>
    <a:custClr name="Aubergine 50%">
      <a:srgbClr val="B5ABC8"/>
    </a:custClr>
    <a:custClr name="#">
      <a:srgbClr val="FFFFFF"/>
    </a:custClr>
    <a:custClr name="Ampel rot">
      <a:srgbClr val="D50E22"/>
    </a:custClr>
    <a:custClr name="Basil 100%">
      <a:srgbClr val="008039"/>
    </a:custClr>
    <a:custClr name="Basil 50%">
      <a:srgbClr val="8DBA93"/>
    </a:custClr>
    <a:custClr name="Grass 100%">
      <a:srgbClr val="5B9832"/>
    </a:custClr>
    <a:custClr name="Grass 50%">
      <a:srgbClr val="B8C997"/>
    </a:custClr>
    <a:custClr name="Lime 100%">
      <a:srgbClr val="ADCD5F"/>
    </a:custClr>
    <a:custClr name="Lime 50%">
      <a:srgbClr val="D9E7B7"/>
    </a:custClr>
    <a:custClr name="Olive 100%">
      <a:srgbClr val="9E9A6E"/>
    </a:custClr>
    <a:custClr name="Olive 50%">
      <a:srgbClr val="CECCB6"/>
    </a:custClr>
    <a:custClr name="#">
      <a:srgbClr val="FFFFFF"/>
    </a:custClr>
    <a:custClr name="Ampel gelb">
      <a:srgbClr val="F9B000"/>
    </a:custClr>
    <a:custClr name="Navy 100%">
      <a:srgbClr val="00559D"/>
    </a:custClr>
    <a:custClr name="Navy 50%">
      <a:srgbClr val="8AA2CF"/>
    </a:custClr>
    <a:custClr name="Ocean 100%">
      <a:srgbClr val="347A93"/>
    </a:custClr>
    <a:custClr name="Ocean 50%">
      <a:srgbClr val="99BCC9"/>
    </a:custClr>
    <a:custClr name="Sky 100%">
      <a:srgbClr val="439DD7"/>
    </a:custClr>
    <a:custClr name="Sky 50%">
      <a:srgbClr val="A1CEEB"/>
    </a:custClr>
    <a:custClr name="Mist 100%">
      <a:srgbClr val="BDD3E1"/>
    </a:custClr>
    <a:custClr name="Mist 50%">
      <a:srgbClr val="DEE9F0"/>
    </a:custClr>
    <a:custClr name="#">
      <a:srgbClr val="FFFFFF"/>
    </a:custClr>
    <a:custClr name="Ampel grün">
      <a:srgbClr val="5B9832"/>
    </a:custClr>
  </a:custClrLst>
  <a:extLst>
    <a:ext uri="{05A4C25C-085E-4340-85A3-A5531E510DB2}">
      <thm15:themeFamily xmlns:thm15="http://schemas.microsoft.com/office/thememl/2012/main" name="Blank.potx" id="{0592361D-28D4-4108-8C63-2A9EE4E91EC7}" vid="{C9AFE485-4904-4F50-9097-3A3E17ADEEB3}"/>
    </a:ext>
  </a:extLst>
</a:theme>
</file>

<file path=ppt/theme/theme2.xml><?xml version="1.0" encoding="utf-8"?>
<a:theme xmlns:a="http://schemas.openxmlformats.org/drawingml/2006/main" name="2_Xantaro">
  <a:themeElements>
    <a:clrScheme name="Xantaro">
      <a:dk1>
        <a:sysClr val="windowText" lastClr="000000"/>
      </a:dk1>
      <a:lt1>
        <a:sysClr val="window" lastClr="FFFFFF"/>
      </a:lt1>
      <a:dk2>
        <a:srgbClr val="EDEDED"/>
      </a:dk2>
      <a:lt2>
        <a:srgbClr val="D50E22"/>
      </a:lt2>
      <a:accent1>
        <a:srgbClr val="EF7C00"/>
      </a:accent1>
      <a:accent2>
        <a:srgbClr val="5B9832"/>
      </a:accent2>
      <a:accent3>
        <a:srgbClr val="F9B000"/>
      </a:accent3>
      <a:accent4>
        <a:srgbClr val="347A93"/>
      </a:accent4>
      <a:accent5>
        <a:srgbClr val="C79726"/>
      </a:accent5>
      <a:accent6>
        <a:srgbClr val="ADCD5F"/>
      </a:accent6>
      <a:hlink>
        <a:srgbClr val="D50E22"/>
      </a:hlink>
      <a:folHlink>
        <a:srgbClr val="00559D"/>
      </a:folHlink>
    </a:clrScheme>
    <a:fontScheme name="Xantaro">
      <a:majorFont>
        <a:latin typeface="Arial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12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 anchor="t" anchorCtr="0">
        <a:noAutofit/>
      </a:bodyPr>
      <a:lstStyle>
        <a:defPPr marL="180000" indent="-180000" algn="l">
          <a:lnSpc>
            <a:spcPct val="120000"/>
          </a:lnSpc>
          <a:spcBef>
            <a:spcPts val="6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 name="Orange 100%">
      <a:srgbClr val="EF7C00"/>
    </a:custClr>
    <a:custClr name="Orange 50%">
      <a:srgbClr val="FAC28C"/>
    </a:custClr>
    <a:custClr name="Mandarine 100%">
      <a:srgbClr val="F9B000"/>
    </a:custClr>
    <a:custClr name="Mandarine 50%">
      <a:srgbClr val="FED994"/>
    </a:custClr>
    <a:custClr name="Gold 100%">
      <a:srgbClr val="C79726"/>
    </a:custClr>
    <a:custClr name="Gold 50%">
      <a:srgbClr val="E3CB92"/>
    </a:custClr>
    <a:custClr name="Aubergine 100%">
      <a:srgbClr val="6C5791"/>
    </a:custClr>
    <a:custClr name="Aubergine 50%">
      <a:srgbClr val="B5ABC8"/>
    </a:custClr>
    <a:custClr name="#">
      <a:srgbClr val="FFFFFF"/>
    </a:custClr>
    <a:custClr name="Ampel rot">
      <a:srgbClr val="D50E22"/>
    </a:custClr>
    <a:custClr name="Basil 100%">
      <a:srgbClr val="008039"/>
    </a:custClr>
    <a:custClr name="Basil 50%">
      <a:srgbClr val="8DBA93"/>
    </a:custClr>
    <a:custClr name="Grass 100%">
      <a:srgbClr val="5B9832"/>
    </a:custClr>
    <a:custClr name="Grass 50%">
      <a:srgbClr val="B8C997"/>
    </a:custClr>
    <a:custClr name="Lime 100%">
      <a:srgbClr val="ADCD5F"/>
    </a:custClr>
    <a:custClr name="Lime 50%">
      <a:srgbClr val="D9E7B7"/>
    </a:custClr>
    <a:custClr name="Olive 100%">
      <a:srgbClr val="9E9A6E"/>
    </a:custClr>
    <a:custClr name="Olive 50%">
      <a:srgbClr val="CECCB6"/>
    </a:custClr>
    <a:custClr name="#">
      <a:srgbClr val="FFFFFF"/>
    </a:custClr>
    <a:custClr name="Ampel gelb">
      <a:srgbClr val="F9B000"/>
    </a:custClr>
    <a:custClr name="Navy 100%">
      <a:srgbClr val="00559D"/>
    </a:custClr>
    <a:custClr name="Navy 50%">
      <a:srgbClr val="8AA2CF"/>
    </a:custClr>
    <a:custClr name="Ocean 100%">
      <a:srgbClr val="347A93"/>
    </a:custClr>
    <a:custClr name="Ocean 50%">
      <a:srgbClr val="99BCC9"/>
    </a:custClr>
    <a:custClr name="Sky 100%">
      <a:srgbClr val="439DD7"/>
    </a:custClr>
    <a:custClr name="Sky 50%">
      <a:srgbClr val="A1CEEB"/>
    </a:custClr>
    <a:custClr name="Mist 100%">
      <a:srgbClr val="BDD3E1"/>
    </a:custClr>
    <a:custClr name="Mist 50%">
      <a:srgbClr val="DEE9F0"/>
    </a:custClr>
    <a:custClr name="#">
      <a:srgbClr val="FFFFFF"/>
    </a:custClr>
    <a:custClr name="Ampel grün">
      <a:srgbClr val="5B9832"/>
    </a:custClr>
  </a:custClrLst>
  <a:extLst>
    <a:ext uri="{05A4C25C-085E-4340-85A3-A5531E510DB2}">
      <thm15:themeFamily xmlns:thm15="http://schemas.microsoft.com/office/thememl/2012/main" name="Blank.potx" id="{0592361D-28D4-4108-8C63-2A9EE4E91EC7}" vid="{C9AFE485-4904-4F50-9097-3A3E17ADEEB3}"/>
    </a:ext>
  </a:extLst>
</a:theme>
</file>

<file path=ppt/theme/theme3.xml><?xml version="1.0" encoding="utf-8"?>
<a:theme xmlns:a="http://schemas.openxmlformats.org/drawingml/2006/main" name="1_Xantaro">
  <a:themeElements>
    <a:clrScheme name="Xantaro">
      <a:dk1>
        <a:sysClr val="windowText" lastClr="000000"/>
      </a:dk1>
      <a:lt1>
        <a:sysClr val="window" lastClr="FFFFFF"/>
      </a:lt1>
      <a:dk2>
        <a:srgbClr val="EDEDED"/>
      </a:dk2>
      <a:lt2>
        <a:srgbClr val="D50E22"/>
      </a:lt2>
      <a:accent1>
        <a:srgbClr val="EF7C00"/>
      </a:accent1>
      <a:accent2>
        <a:srgbClr val="5B9832"/>
      </a:accent2>
      <a:accent3>
        <a:srgbClr val="F9B000"/>
      </a:accent3>
      <a:accent4>
        <a:srgbClr val="347A93"/>
      </a:accent4>
      <a:accent5>
        <a:srgbClr val="C79726"/>
      </a:accent5>
      <a:accent6>
        <a:srgbClr val="ADCD5F"/>
      </a:accent6>
      <a:hlink>
        <a:srgbClr val="D50E22"/>
      </a:hlink>
      <a:folHlink>
        <a:srgbClr val="00559D"/>
      </a:folHlink>
    </a:clrScheme>
    <a:fontScheme name="Xantaro">
      <a:majorFont>
        <a:latin typeface="Arial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12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 anchor="t" anchorCtr="0">
        <a:noAutofit/>
      </a:bodyPr>
      <a:lstStyle>
        <a:defPPr marL="180000" indent="-180000" algn="l">
          <a:lnSpc>
            <a:spcPct val="120000"/>
          </a:lnSpc>
          <a:spcBef>
            <a:spcPts val="6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 name="Orange 100%">
      <a:srgbClr val="EF7C00"/>
    </a:custClr>
    <a:custClr name="Orange 50%">
      <a:srgbClr val="FAC28C"/>
    </a:custClr>
    <a:custClr name="Mandarine 100%">
      <a:srgbClr val="F9B000"/>
    </a:custClr>
    <a:custClr name="Mandarine 50%">
      <a:srgbClr val="FED994"/>
    </a:custClr>
    <a:custClr name="Gold 100%">
      <a:srgbClr val="C79726"/>
    </a:custClr>
    <a:custClr name="Gold 50%">
      <a:srgbClr val="E3CB92"/>
    </a:custClr>
    <a:custClr name="Aubergine 100%">
      <a:srgbClr val="6C5791"/>
    </a:custClr>
    <a:custClr name="Aubergine 50%">
      <a:srgbClr val="B5ABC8"/>
    </a:custClr>
    <a:custClr name="#">
      <a:srgbClr val="FFFFFF"/>
    </a:custClr>
    <a:custClr name="Ampel rot">
      <a:srgbClr val="D50E22"/>
    </a:custClr>
    <a:custClr name="Basil 100%">
      <a:srgbClr val="008039"/>
    </a:custClr>
    <a:custClr name="Basil 50%">
      <a:srgbClr val="8DBA93"/>
    </a:custClr>
    <a:custClr name="Grass 100%">
      <a:srgbClr val="5B9832"/>
    </a:custClr>
    <a:custClr name="Grass 50%">
      <a:srgbClr val="B8C997"/>
    </a:custClr>
    <a:custClr name="Lime 100%">
      <a:srgbClr val="ADCD5F"/>
    </a:custClr>
    <a:custClr name="Lime 50%">
      <a:srgbClr val="D9E7B7"/>
    </a:custClr>
    <a:custClr name="Olive 100%">
      <a:srgbClr val="9E9A6E"/>
    </a:custClr>
    <a:custClr name="Olive 50%">
      <a:srgbClr val="CECCB6"/>
    </a:custClr>
    <a:custClr name="#">
      <a:srgbClr val="FFFFFF"/>
    </a:custClr>
    <a:custClr name="Ampel gelb">
      <a:srgbClr val="F9B000"/>
    </a:custClr>
    <a:custClr name="Navy 100%">
      <a:srgbClr val="00559D"/>
    </a:custClr>
    <a:custClr name="Navy 50%">
      <a:srgbClr val="8AA2CF"/>
    </a:custClr>
    <a:custClr name="Ocean 100%">
      <a:srgbClr val="347A93"/>
    </a:custClr>
    <a:custClr name="Ocean 50%">
      <a:srgbClr val="99BCC9"/>
    </a:custClr>
    <a:custClr name="Sky 100%">
      <a:srgbClr val="439DD7"/>
    </a:custClr>
    <a:custClr name="Sky 50%">
      <a:srgbClr val="A1CEEB"/>
    </a:custClr>
    <a:custClr name="Mist 100%">
      <a:srgbClr val="BDD3E1"/>
    </a:custClr>
    <a:custClr name="Mist 50%">
      <a:srgbClr val="DEE9F0"/>
    </a:custClr>
    <a:custClr name="#">
      <a:srgbClr val="FFFFFF"/>
    </a:custClr>
    <a:custClr name="Ampel grün">
      <a:srgbClr val="5B9832"/>
    </a:custClr>
  </a:custClrLst>
  <a:extLst>
    <a:ext uri="{05A4C25C-085E-4340-85A3-A5531E510DB2}">
      <thm15:themeFamily xmlns:thm15="http://schemas.microsoft.com/office/thememl/2012/main" name="Blank.potx" id="{0592361D-28D4-4108-8C63-2A9EE4E91EC7}" vid="{C9AFE485-4904-4F50-9097-3A3E17ADEEB3}"/>
    </a:ext>
  </a:extLst>
</a:theme>
</file>

<file path=ppt/theme/theme4.xml><?xml version="1.0" encoding="utf-8"?>
<a:theme xmlns:a="http://schemas.openxmlformats.org/drawingml/2006/main" name="Office">
  <a:themeElements>
    <a:clrScheme name="Xantaro">
      <a:dk1>
        <a:sysClr val="windowText" lastClr="000000"/>
      </a:dk1>
      <a:lt1>
        <a:sysClr val="window" lastClr="FFFFFF"/>
      </a:lt1>
      <a:dk2>
        <a:srgbClr val="EDEDED"/>
      </a:dk2>
      <a:lt2>
        <a:srgbClr val="D50E22"/>
      </a:lt2>
      <a:accent1>
        <a:srgbClr val="EF7C00"/>
      </a:accent1>
      <a:accent2>
        <a:srgbClr val="5B9832"/>
      </a:accent2>
      <a:accent3>
        <a:srgbClr val="F9B000"/>
      </a:accent3>
      <a:accent4>
        <a:srgbClr val="347A93"/>
      </a:accent4>
      <a:accent5>
        <a:srgbClr val="C79726"/>
      </a:accent5>
      <a:accent6>
        <a:srgbClr val="ADCD5F"/>
      </a:accent6>
      <a:hlink>
        <a:srgbClr val="D50E22"/>
      </a:hlink>
      <a:folHlink>
        <a:srgbClr val="00559D"/>
      </a:folHlink>
    </a:clrScheme>
    <a:fontScheme name="Xantaro">
      <a:majorFont>
        <a:latin typeface="Arial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Xantaro">
      <a:dk1>
        <a:sysClr val="windowText" lastClr="000000"/>
      </a:dk1>
      <a:lt1>
        <a:sysClr val="window" lastClr="FFFFFF"/>
      </a:lt1>
      <a:dk2>
        <a:srgbClr val="EDEDED"/>
      </a:dk2>
      <a:lt2>
        <a:srgbClr val="D50E22"/>
      </a:lt2>
      <a:accent1>
        <a:srgbClr val="EF7C00"/>
      </a:accent1>
      <a:accent2>
        <a:srgbClr val="5B9832"/>
      </a:accent2>
      <a:accent3>
        <a:srgbClr val="F9B000"/>
      </a:accent3>
      <a:accent4>
        <a:srgbClr val="347A93"/>
      </a:accent4>
      <a:accent5>
        <a:srgbClr val="C79726"/>
      </a:accent5>
      <a:accent6>
        <a:srgbClr val="ADCD5F"/>
      </a:accent6>
      <a:hlink>
        <a:srgbClr val="D50E22"/>
      </a:hlink>
      <a:folHlink>
        <a:srgbClr val="00559D"/>
      </a:folHlink>
    </a:clrScheme>
    <a:fontScheme name="Xantaro">
      <a:majorFont>
        <a:latin typeface="Arial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A9293F4-36EC-F349-9E91-EC4BDB99D4BD}">
  <we:reference id="e849ddb8-6bbd-4833-bd4b-59030099d63e" version="1.0.0.0" store="EXCatalog" storeType="EXCatalog"/>
  <we:alternateReferences>
    <we:reference id="WA200000113" version="1.0.0.0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6b10e-22e5-42bb-8877-1e472e528681" xsi:nil="true"/>
    <lcf76f155ced4ddcb4097134ff3c332f xmlns="9b75a4d5-b4cf-4247-8081-9edd239152d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6BAF450D80EC4ABBF211AC9BBFF681" ma:contentTypeVersion="15" ma:contentTypeDescription="Create a new document." ma:contentTypeScope="" ma:versionID="7a5329fcb590a2a4575970cd3d61ada0">
  <xsd:schema xmlns:xsd="http://www.w3.org/2001/XMLSchema" xmlns:xs="http://www.w3.org/2001/XMLSchema" xmlns:p="http://schemas.microsoft.com/office/2006/metadata/properties" xmlns:ns2="9b75a4d5-b4cf-4247-8081-9edd239152dd" xmlns:ns3="4216b10e-22e5-42bb-8877-1e472e528681" targetNamespace="http://schemas.microsoft.com/office/2006/metadata/properties" ma:root="true" ma:fieldsID="e948b91d24d69920a26baf817d9e7520" ns2:_="" ns3:_="">
    <xsd:import namespace="9b75a4d5-b4cf-4247-8081-9edd239152dd"/>
    <xsd:import namespace="4216b10e-22e5-42bb-8877-1e472e528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5a4d5-b4cf-4247-8081-9edd239152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e6e894d-cdb8-4e68-a198-4046d13388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6b10e-22e5-42bb-8877-1e472e52868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82c530f-4d83-4cc9-a492-75a97991d37a}" ma:internalName="TaxCatchAll" ma:showField="CatchAllData" ma:web="4216b10e-22e5-42bb-8877-1e472e528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5C23DE-AACF-480D-85D4-F6B1A62D19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231BA1-1BBA-4100-B986-89DF91045107}">
  <ds:schemaRefs>
    <ds:schemaRef ds:uri="http://purl.org/dc/terms/"/>
    <ds:schemaRef ds:uri="http://www.w3.org/XML/1998/namespace"/>
    <ds:schemaRef ds:uri="http://purl.org/dc/dcmitype/"/>
    <ds:schemaRef ds:uri="9b75a4d5-b4cf-4247-8081-9edd239152dd"/>
    <ds:schemaRef ds:uri="http://schemas.microsoft.com/office/2006/documentManagement/types"/>
    <ds:schemaRef ds:uri="http://purl.org/dc/elements/1.1/"/>
    <ds:schemaRef ds:uri="4216b10e-22e5-42bb-8877-1e472e52868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7E015F4-2086-4719-BD75-EF295F52CE6D}">
  <ds:schemaRefs>
    <ds:schemaRef ds:uri="4216b10e-22e5-42bb-8877-1e472e528681"/>
    <ds:schemaRef ds:uri="9b75a4d5-b4cf-4247-8081-9edd239152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Xantaro</Template>
  <TotalTime>17998</TotalTime>
  <Words>9966</Words>
  <Application>Microsoft Macintosh PowerPoint</Application>
  <PresentationFormat>Widescreen</PresentationFormat>
  <Paragraphs>2344</Paragraphs>
  <Slides>135</Slides>
  <Notes>55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135</vt:i4>
      </vt:variant>
    </vt:vector>
  </HeadingPairs>
  <TitlesOfParts>
    <vt:vector size="145" baseType="lpstr">
      <vt:lpstr>-webkit-standard</vt:lpstr>
      <vt:lpstr>Arial</vt:lpstr>
      <vt:lpstr>Poppins</vt:lpstr>
      <vt:lpstr>Poppins Light</vt:lpstr>
      <vt:lpstr>Poppins SemiBold</vt:lpstr>
      <vt:lpstr>System Font Regular</vt:lpstr>
      <vt:lpstr>Wingdings</vt:lpstr>
      <vt:lpstr>Xantaro</vt:lpstr>
      <vt:lpstr>2_Xantaro</vt:lpstr>
      <vt:lpstr>1_Xantaro</vt:lpstr>
      <vt:lpstr>PowerPoint Presentation</vt:lpstr>
      <vt:lpstr>PowerPoint Presentation</vt:lpstr>
      <vt:lpstr>An introduction to data centre networks</vt:lpstr>
      <vt:lpstr>Hello World!</vt:lpstr>
      <vt:lpstr>PowerPoint Presentation</vt:lpstr>
      <vt:lpstr>PowerPoint Presentation</vt:lpstr>
      <vt:lpstr>PowerPoint Presentation</vt:lpstr>
      <vt:lpstr>PowerPoint Presentation</vt:lpstr>
      <vt:lpstr>Introduction</vt:lpstr>
      <vt:lpstr>What is a Datacentre?</vt:lpstr>
      <vt:lpstr>data centre Tiers</vt:lpstr>
      <vt:lpstr>Physical data centre types</vt:lpstr>
      <vt:lpstr>Cloud datacentre types</vt:lpstr>
      <vt:lpstr>Common use cases for datacentres</vt:lpstr>
      <vt:lpstr>Evolution of Datacentres</vt:lpstr>
      <vt:lpstr>PowerPoint Presentation</vt:lpstr>
      <vt:lpstr>Legacy Datacentres</vt:lpstr>
      <vt:lpstr>Legacy DATACENTRES - Architecture</vt:lpstr>
      <vt:lpstr>Legacy DATACENTRES - Architecture</vt:lpstr>
      <vt:lpstr>Legacy Data centre Networks - SUMMARY</vt:lpstr>
      <vt:lpstr>MODERN Datacentre and Campus Fabric Architecture</vt:lpstr>
      <vt:lpstr>Requirements that led to a change in architecture</vt:lpstr>
      <vt:lpstr>Foundational requirements</vt:lpstr>
      <vt:lpstr>Architecture improvements &amp; Advantages - overview</vt:lpstr>
      <vt:lpstr>Common architectures - Overview</vt:lpstr>
      <vt:lpstr>UNDERLAY Architecture</vt:lpstr>
      <vt:lpstr>Underlay architecture</vt:lpstr>
      <vt:lpstr>Underlay architecture</vt:lpstr>
      <vt:lpstr>Underlay architecture</vt:lpstr>
      <vt:lpstr>overlay ARchitecture</vt:lpstr>
      <vt:lpstr>Overlay Architecture - Introduction</vt:lpstr>
      <vt:lpstr>Overlay Architecture - VxLAN</vt:lpstr>
      <vt:lpstr>What is A VTEP?</vt:lpstr>
      <vt:lpstr>OVERLAY ARCHITECTURE - EVPN </vt:lpstr>
      <vt:lpstr>EVPN Route TYPE Overview</vt:lpstr>
      <vt:lpstr>EVPN Route Types</vt:lpstr>
      <vt:lpstr>EVPN Route Types</vt:lpstr>
      <vt:lpstr>EVPN Route Types</vt:lpstr>
      <vt:lpstr>Multi-tenancy</vt:lpstr>
      <vt:lpstr>MAC-VRF – VLAN Based</vt:lpstr>
      <vt:lpstr>MAC-VRF – VLAN AWARE</vt:lpstr>
      <vt:lpstr>ROUTING Approaches</vt:lpstr>
      <vt:lpstr>Common Gateway Placement options</vt:lpstr>
      <vt:lpstr>Introducing Routing approaches</vt:lpstr>
      <vt:lpstr>ASYMMETRIC ROuting</vt:lpstr>
      <vt:lpstr>SYMMETRIC ROuting</vt:lpstr>
      <vt:lpstr>PACKET Walkthrough</vt:lpstr>
      <vt:lpstr>VxlAN Packet Walkthrough (using ASYMETRICAL ROUTING)</vt:lpstr>
      <vt:lpstr>Which option would you typically use?</vt:lpstr>
      <vt:lpstr>popular ASIC Manufacturers &amp; Designers</vt:lpstr>
      <vt:lpstr>Common Broadcom ASIC FAMILIES</vt:lpstr>
      <vt:lpstr>Arista 7050X3 with Trident 3 ASIC</vt:lpstr>
      <vt:lpstr>POPular Network VENDORS &amp; NOS (NON-AI Data Centres)</vt:lpstr>
      <vt:lpstr>Common tools to build your home lab</vt:lpstr>
      <vt:lpstr>FABRIC Tools – automation/provisioning/monitoring tools</vt:lpstr>
      <vt:lpstr>Simple Network management protocol (SNMP)</vt:lpstr>
      <vt:lpstr>PowerPoint Presentation</vt:lpstr>
      <vt:lpstr>PowerPoint Presentation</vt:lpstr>
      <vt:lpstr>Data Centre interconnect (DCI)</vt:lpstr>
      <vt:lpstr>Data Centre interconnect - overview</vt:lpstr>
      <vt:lpstr>layer 2 DCI</vt:lpstr>
      <vt:lpstr>layer 2 DCI </vt:lpstr>
      <vt:lpstr>layer 3 DCI </vt:lpstr>
      <vt:lpstr>REAL WORLD USE CASes</vt:lpstr>
      <vt:lpstr>Changes observed in campus networks over time</vt:lpstr>
      <vt:lpstr>CRITICAL National INFRASTRUCTURE (CNI)</vt:lpstr>
      <vt:lpstr>CRITICAL National INFRASTRUCTURE (CNI)</vt:lpstr>
      <vt:lpstr>Case reference – campus fabric</vt:lpstr>
      <vt:lpstr>Customer overview</vt:lpstr>
      <vt:lpstr>Campus Fabric – Security &amp; ENERGY MANAGEMENT SYSTEM</vt:lpstr>
      <vt:lpstr>CAMPUS FABRIC – WiFI</vt:lpstr>
      <vt:lpstr>Case reference – mid Scale enterprise customer</vt:lpstr>
      <vt:lpstr>Customer overview</vt:lpstr>
      <vt:lpstr>PowerPoint Presentation</vt:lpstr>
      <vt:lpstr>Case reference – large Scale enterprise customer</vt:lpstr>
      <vt:lpstr>Customer overview</vt:lpstr>
      <vt:lpstr>PowerPoint Presentation</vt:lpstr>
      <vt:lpstr>AUTOMATION Story</vt:lpstr>
      <vt:lpstr>Conclusion</vt:lpstr>
      <vt:lpstr>USING AI For Networks</vt:lpstr>
      <vt:lpstr>PowerPoint Presentation</vt:lpstr>
      <vt:lpstr>Taking things forward</vt:lpstr>
      <vt:lpstr>Taking things forward</vt:lpstr>
      <vt:lpstr>PowerPoint Presentation</vt:lpstr>
      <vt:lpstr>Appendix</vt:lpstr>
      <vt:lpstr>EVPN Route TYPE Overview</vt:lpstr>
      <vt:lpstr>EVPN ROUTE TYPE 1 &amp; Type 4 Overview</vt:lpstr>
      <vt:lpstr>EVPN Route Type 1 - Overview</vt:lpstr>
      <vt:lpstr>EVPN TYPE 1 – Split Horizon - Overview</vt:lpstr>
      <vt:lpstr>EVPN TYPE 1 – Split Horizon - Overview</vt:lpstr>
      <vt:lpstr>EVPN TYPE 1 – Split Horizon - Overview</vt:lpstr>
      <vt:lpstr>EVPN TYPE 1 – ALIASING - Overview</vt:lpstr>
      <vt:lpstr>EVPN TYPE 1 – Mass withdrawal/fast convergence - Overview</vt:lpstr>
      <vt:lpstr>EVPN TYPE 1 – Mass withdrawal/fast convergence - Overview</vt:lpstr>
      <vt:lpstr>EVPN TYPE 1 – Mass withdrawal/fast convergence - Overview</vt:lpstr>
      <vt:lpstr>EVPN Route TYPE 2 - Overview</vt:lpstr>
      <vt:lpstr>EVPN TYPE 2 - Overview</vt:lpstr>
      <vt:lpstr>EVPN TYPE 2 - Overview</vt:lpstr>
      <vt:lpstr>EVPN TYPE 2 - Overview</vt:lpstr>
      <vt:lpstr>EVPN TYPE 2 - Overview</vt:lpstr>
      <vt:lpstr>EVPN TYPE 2 - Overview</vt:lpstr>
      <vt:lpstr>EVPN TYPE 2 - Overview</vt:lpstr>
      <vt:lpstr>EVPN TYPE 2 - Overview</vt:lpstr>
      <vt:lpstr>EVPN ROUTE TYPE 3 - Overview</vt:lpstr>
      <vt:lpstr>EVPN Type 3 - Overview</vt:lpstr>
      <vt:lpstr>EVPN Type 3 - Overview</vt:lpstr>
      <vt:lpstr>EVPN Type 3 - Overview</vt:lpstr>
      <vt:lpstr>EVPN Type 4 - Overview</vt:lpstr>
      <vt:lpstr>EVPN TYPE 4 - Overview</vt:lpstr>
      <vt:lpstr>EVPN TYPE 4 - Overview</vt:lpstr>
      <vt:lpstr>EVPN TYPE 4 - Overview</vt:lpstr>
      <vt:lpstr>EVPN ROUTE TYPE 5 - Overview</vt:lpstr>
      <vt:lpstr>EVPN TYPE 5 - OVERVIEW</vt:lpstr>
      <vt:lpstr>ASYMMETRIC ROuting</vt:lpstr>
      <vt:lpstr>Asymmetric Routing - overview</vt:lpstr>
      <vt:lpstr>Asymmetric Routing - overview</vt:lpstr>
      <vt:lpstr>Asymmetric Routing - overview</vt:lpstr>
      <vt:lpstr>SYMMETRIC ROuting</vt:lpstr>
      <vt:lpstr>symmetric ROUTING - overview</vt:lpstr>
      <vt:lpstr>symmetric ROUTING - overview</vt:lpstr>
      <vt:lpstr>symmetric ROUTING - overview</vt:lpstr>
      <vt:lpstr>symmetric ROUTING - overview</vt:lpstr>
      <vt:lpstr>symmetric ROUTING - overview</vt:lpstr>
      <vt:lpstr>symmetric ROUTING - overview</vt:lpstr>
      <vt:lpstr>OTT WALKTHROUGH</vt:lpstr>
      <vt:lpstr>OTT Walkthrough</vt:lpstr>
      <vt:lpstr>OTT Walkthrough</vt:lpstr>
      <vt:lpstr>OTT Walkthrough</vt:lpstr>
      <vt:lpstr>OTT Walkthrough</vt:lpstr>
      <vt:lpstr>OTT Walkthrough</vt:lpstr>
      <vt:lpstr>OTT Walkthrough</vt:lpstr>
      <vt:lpstr>OTT Walkthrough</vt:lpstr>
      <vt:lpstr>OTT Walkthrough</vt:lpstr>
      <vt:lpstr>EVPN Route Types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Utkarsh Shah &amp; Foeh Mannay</dc:creator>
  <cp:keywords/>
  <dc:description/>
  <cp:lastModifiedBy>Utkarsh Shah</cp:lastModifiedBy>
  <cp:revision>49</cp:revision>
  <cp:lastPrinted>2026-06-21T22:58:41Z</cp:lastPrinted>
  <dcterms:created xsi:type="dcterms:W3CDTF">2023-08-01T12:57:55Z</dcterms:created>
  <dcterms:modified xsi:type="dcterms:W3CDTF">2026-07-08T20:58:05Z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0x010100F06BAF450D80EC4ABBF211AC9BBFF681</vt:lpwstr>
  </property>
  <property fmtid="{D5CDD505-2E9C-101B-9397-08002B2CF9AE}" pid="3" name="MediaServiceImageTags">
    <vt:lpwstr/>
  </property>
</Properties>
</file>